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9" r:id="rId5"/>
    <p:sldId id="261" r:id="rId6"/>
    <p:sldId id="262" r:id="rId7"/>
    <p:sldId id="263" r:id="rId8"/>
    <p:sldId id="264" r:id="rId9"/>
    <p:sldId id="265" r:id="rId10"/>
    <p:sldId id="266" r:id="rId11"/>
    <p:sldId id="267" r:id="rId12"/>
    <p:sldId id="268" r:id="rId13"/>
    <p:sldId id="299" r:id="rId14"/>
    <p:sldId id="281" r:id="rId15"/>
    <p:sldId id="269" r:id="rId16"/>
    <p:sldId id="274" r:id="rId17"/>
    <p:sldId id="271" r:id="rId18"/>
    <p:sldId id="276" r:id="rId19"/>
    <p:sldId id="272" r:id="rId20"/>
    <p:sldId id="278" r:id="rId21"/>
    <p:sldId id="298" r:id="rId22"/>
    <p:sldId id="279" r:id="rId23"/>
    <p:sldId id="282" r:id="rId24"/>
    <p:sldId id="280" r:id="rId25"/>
    <p:sldId id="277" r:id="rId26"/>
    <p:sldId id="283" r:id="rId27"/>
    <p:sldId id="287" r:id="rId28"/>
    <p:sldId id="284" r:id="rId29"/>
    <p:sldId id="285" r:id="rId30"/>
    <p:sldId id="288" r:id="rId31"/>
    <p:sldId id="286" r:id="rId32"/>
    <p:sldId id="289" r:id="rId33"/>
    <p:sldId id="290" r:id="rId34"/>
    <p:sldId id="292" r:id="rId35"/>
    <p:sldId id="291" r:id="rId36"/>
    <p:sldId id="293" r:id="rId37"/>
    <p:sldId id="295" r:id="rId38"/>
    <p:sldId id="29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32"/>
      </p:cViewPr>
      <p:guideLst>
        <p:guide orient="horz" pos="2160"/>
        <p:guide pos="2880"/>
      </p:guideLst>
    </p:cSldViewPr>
  </p:slideViewPr>
  <p:notesTextViewPr>
    <p:cViewPr>
      <p:scale>
        <a:sx n="1" d="1"/>
        <a:sy n="1" d="1"/>
      </p:scale>
      <p:origin x="0" y="0"/>
    </p:cViewPr>
  </p:notesTextViewPr>
  <p:sorterViewPr>
    <p:cViewPr>
      <p:scale>
        <a:sx n="100" d="100"/>
        <a:sy n="100" d="100"/>
      </p:scale>
      <p:origin x="0" y="18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4D5260-57E6-4B33-AEA6-A838C814B621}" type="datetimeFigureOut">
              <a:rPr lang="en-US" smtClean="0"/>
              <a:pPr/>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3700495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D5260-57E6-4B33-AEA6-A838C814B621}" type="datetimeFigureOut">
              <a:rPr lang="en-US" smtClean="0"/>
              <a:pPr/>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299168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D5260-57E6-4B33-AEA6-A838C814B621}" type="datetimeFigureOut">
              <a:rPr lang="en-US" smtClean="0"/>
              <a:pPr/>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54520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D5260-57E6-4B33-AEA6-A838C814B621}" type="datetimeFigureOut">
              <a:rPr lang="en-US" smtClean="0"/>
              <a:pPr/>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2694004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4D5260-57E6-4B33-AEA6-A838C814B621}" type="datetimeFigureOut">
              <a:rPr lang="en-US" smtClean="0"/>
              <a:pPr/>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4179562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4D5260-57E6-4B33-AEA6-A838C814B621}" type="datetimeFigureOut">
              <a:rPr lang="en-US" smtClean="0"/>
              <a:pPr/>
              <a:t>12/14/2018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296825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4D5260-57E6-4B33-AEA6-A838C814B621}" type="datetimeFigureOut">
              <a:rPr lang="en-US" smtClean="0"/>
              <a:pPr/>
              <a:t>12/14/2018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1186905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4D5260-57E6-4B33-AEA6-A838C814B621}" type="datetimeFigureOut">
              <a:rPr lang="en-US" smtClean="0"/>
              <a:pPr/>
              <a:t>12/14/2018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40214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D5260-57E6-4B33-AEA6-A838C814B621}" type="datetimeFigureOut">
              <a:rPr lang="en-US" smtClean="0"/>
              <a:pPr/>
              <a:t>12/14/2018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269066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4D5260-57E6-4B33-AEA6-A838C814B621}" type="datetimeFigureOut">
              <a:rPr lang="en-US" smtClean="0"/>
              <a:pPr/>
              <a:t>12/14/2018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366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4D5260-57E6-4B33-AEA6-A838C814B621}" type="datetimeFigureOut">
              <a:rPr lang="en-US" smtClean="0"/>
              <a:pPr/>
              <a:t>12/14/2018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504693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D5260-57E6-4B33-AEA6-A838C814B621}" type="datetimeFigureOut">
              <a:rPr lang="en-US" smtClean="0"/>
              <a:pPr/>
              <a:t>12/14/2018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68F459-8FA7-4159-AC35-FD22A49C1AB0}" type="slidenum">
              <a:rPr lang="en-US" smtClean="0"/>
              <a:pPr/>
              <a:t>‹#›</a:t>
            </a:fld>
            <a:endParaRPr lang="en-US"/>
          </a:p>
        </p:txBody>
      </p:sp>
    </p:spTree>
    <p:extLst>
      <p:ext uri="{BB962C8B-B14F-4D97-AF65-F5344CB8AC3E}">
        <p14:creationId xmlns:p14="http://schemas.microsoft.com/office/powerpoint/2010/main" val="1646857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bg/url?sa=i&amp;rct=j&amp;q=&amp;esrc=s&amp;source=images&amp;cd=&amp;ved=0ahUKEwi-usq689XJAhUJOBoKHZ7CDC4QjRwIBw&amp;url=http://www.sigmaaldrich.com/catalog/product/sigma/x2629&amp;psig=AFQjCNElVrgGvgLjeT5nBP4PwdGWCIEJiw&amp;ust=1449995251349760"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bg/url?sa=i&amp;rct=j&amp;q=&amp;esrc=s&amp;source=images&amp;cd=&amp;cad=rja&amp;uact=8&amp;ved=0CAcQjRxqFQoTCMrN7b7D2McCFUxYLAodNvQCMw&amp;url=http://www.google.com/patents/EP0102504B1?cl=en&amp;psig=AFQjCNFdsrH37lU8YzY2X_8w33RqdNhFKg&amp;ust=1441289377075800"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288" y="1547251"/>
            <a:ext cx="6211957" cy="1754326"/>
          </a:xfrm>
          <a:prstGeom prst="rect">
            <a:avLst/>
          </a:prstGeom>
          <a:noFill/>
        </p:spPr>
        <p:txBody>
          <a:bodyPr wrap="none" rtlCol="0">
            <a:spAutoFit/>
          </a:bodyPr>
          <a:lstStyle/>
          <a:p>
            <a:pPr algn="ctr"/>
            <a:r>
              <a:rPr lang="en-US" sz="3600" dirty="0" smtClean="0">
                <a:latin typeface="Arial" panose="020B0604020202020204" pitchFamily="34" charset="0"/>
                <a:cs typeface="Arial" panose="020B0604020202020204" pitchFamily="34" charset="0"/>
              </a:rPr>
              <a:t>Lecture 12. </a:t>
            </a:r>
          </a:p>
          <a:p>
            <a:pPr algn="ctr"/>
            <a:endParaRPr lang="en-US" sz="3600" dirty="0" smtClean="0">
              <a:latin typeface="Arial" panose="020B0604020202020204" pitchFamily="34" charset="0"/>
              <a:cs typeface="Arial" panose="020B0604020202020204" pitchFamily="34" charset="0"/>
            </a:endParaRPr>
          </a:p>
          <a:p>
            <a:pPr algn="ctr"/>
            <a:r>
              <a:rPr lang="en-US" sz="3600" dirty="0">
                <a:latin typeface="Arial" panose="020B0604020202020204" pitchFamily="34" charset="0"/>
                <a:cs typeface="Arial" panose="020B0604020202020204" pitchFamily="34" charset="0"/>
              </a:rPr>
              <a:t>Enzymes in food processing. </a:t>
            </a:r>
          </a:p>
        </p:txBody>
      </p:sp>
      <p:sp>
        <p:nvSpPr>
          <p:cNvPr id="2" name="Rectangle 1"/>
          <p:cNvSpPr/>
          <p:nvPr/>
        </p:nvSpPr>
        <p:spPr>
          <a:xfrm>
            <a:off x="251520" y="6215826"/>
            <a:ext cx="8640960" cy="338554"/>
          </a:xfrm>
          <a:prstGeom prst="rect">
            <a:avLst/>
          </a:prstGeom>
        </p:spPr>
        <p:txBody>
          <a:bodyPr wrap="square">
            <a:spAutoFit/>
          </a:bodyPr>
          <a:lstStyle/>
          <a:p>
            <a:r>
              <a:rPr lang="en-US" sz="1600" dirty="0"/>
              <a:t>Food biochemistry and food processing. 2012. Simpson B.K. (Ed.) 2</a:t>
            </a:r>
            <a:r>
              <a:rPr lang="en-US" sz="1600" baseline="30000" dirty="0"/>
              <a:t>nd</a:t>
            </a:r>
            <a:r>
              <a:rPr lang="en-US" sz="1600" dirty="0"/>
              <a:t> </a:t>
            </a:r>
            <a:r>
              <a:rPr lang="en-US" sz="1600" dirty="0" smtClean="0"/>
              <a:t>edition,</a:t>
            </a:r>
            <a:r>
              <a:rPr lang="en-US" sz="1600" dirty="0"/>
              <a:t> John Wiley &amp; Sons, </a:t>
            </a:r>
            <a:r>
              <a:rPr lang="en-US" sz="1600" dirty="0" smtClean="0"/>
              <a:t>Inc.</a:t>
            </a:r>
            <a:endParaRPr lang="en-US" sz="1600" dirty="0"/>
          </a:p>
        </p:txBody>
      </p:sp>
    </p:spTree>
    <p:extLst>
      <p:ext uri="{BB962C8B-B14F-4D97-AF65-F5344CB8AC3E}">
        <p14:creationId xmlns:p14="http://schemas.microsoft.com/office/powerpoint/2010/main" val="2446208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399" y="577012"/>
            <a:ext cx="6957289" cy="523220"/>
          </a:xfrm>
          <a:prstGeom prst="rect">
            <a:avLst/>
          </a:prstGeom>
        </p:spPr>
        <p:txBody>
          <a:bodyPr wrap="none">
            <a:spAutoFit/>
          </a:bodyPr>
          <a:lstStyle/>
          <a:p>
            <a:r>
              <a:rPr lang="en-US" sz="2800" dirty="0" smtClean="0">
                <a:solidFill>
                  <a:srgbClr val="FF0000"/>
                </a:solidFill>
              </a:rPr>
              <a:t>Use of enzymes in </a:t>
            </a:r>
            <a:r>
              <a:rPr lang="en-US" sz="2800" dirty="0" smtClean="0"/>
              <a:t>baked </a:t>
            </a:r>
            <a:r>
              <a:rPr lang="en-US" sz="2800" dirty="0"/>
              <a:t>g</a:t>
            </a:r>
            <a:r>
              <a:rPr lang="en-US" sz="2800" dirty="0" smtClean="0"/>
              <a:t>oods </a:t>
            </a:r>
            <a:r>
              <a:rPr lang="en-US" sz="2800" dirty="0" smtClean="0">
                <a:solidFill>
                  <a:srgbClr val="FF0000"/>
                </a:solidFill>
              </a:rPr>
              <a:t>manufacturing</a:t>
            </a:r>
            <a:endParaRPr lang="en-US" sz="2800" dirty="0">
              <a:solidFill>
                <a:srgbClr val="FF0000"/>
              </a:solidFill>
            </a:endParaRPr>
          </a:p>
        </p:txBody>
      </p:sp>
      <p:sp>
        <p:nvSpPr>
          <p:cNvPr id="3" name="Rectangle 2"/>
          <p:cNvSpPr/>
          <p:nvPr/>
        </p:nvSpPr>
        <p:spPr>
          <a:xfrm>
            <a:off x="304800" y="1143000"/>
            <a:ext cx="8568952" cy="2246769"/>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Baked goods are prepared from flours such as wheat flour, which</a:t>
            </a:r>
          </a:p>
          <a:p>
            <a:r>
              <a:rPr lang="en-US" sz="2000" dirty="0">
                <a:latin typeface="Arial" panose="020B0604020202020204" pitchFamily="34" charset="0"/>
                <a:cs typeface="Arial" panose="020B0604020202020204" pitchFamily="34" charset="0"/>
              </a:rPr>
              <a:t>has starch as its main constituent.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err="1" smtClean="0">
                <a:solidFill>
                  <a:srgbClr val="FF0000"/>
                </a:solidFill>
                <a:latin typeface="Arial" panose="020B0604020202020204" pitchFamily="34" charset="0"/>
                <a:cs typeface="Arial" panose="020B0604020202020204" pitchFamily="34" charset="0"/>
              </a:rPr>
              <a:t>Amylolytic</a:t>
            </a:r>
            <a:r>
              <a:rPr lang="en-US" sz="2000" dirty="0" smtClean="0">
                <a:solidFill>
                  <a:srgbClr val="FF0000"/>
                </a:solidFill>
                <a:latin typeface="Arial" panose="020B0604020202020204" pitchFamily="34" charset="0"/>
                <a:cs typeface="Arial" panose="020B0604020202020204" pitchFamily="34" charset="0"/>
              </a:rPr>
              <a:t> </a:t>
            </a:r>
            <a:r>
              <a:rPr lang="en-US" sz="2000" dirty="0">
                <a:solidFill>
                  <a:srgbClr val="FF0000"/>
                </a:solidFill>
                <a:latin typeface="Arial" panose="020B0604020202020204" pitchFamily="34" charset="0"/>
                <a:cs typeface="Arial" panose="020B0604020202020204" pitchFamily="34" charset="0"/>
              </a:rPr>
              <a:t>enzymes </a:t>
            </a:r>
            <a:r>
              <a:rPr lang="en-US" sz="2000" dirty="0" smtClean="0">
                <a:latin typeface="Arial" panose="020B0604020202020204" pitchFamily="34" charset="0"/>
                <a:cs typeface="Arial" panose="020B0604020202020204" pitchFamily="34" charset="0"/>
              </a:rPr>
              <a:t>break down </a:t>
            </a:r>
            <a:r>
              <a:rPr lang="en-US" sz="2000" dirty="0">
                <a:latin typeface="Arial" panose="020B0604020202020204" pitchFamily="34" charset="0"/>
                <a:cs typeface="Arial" panose="020B0604020202020204" pitchFamily="34" charset="0"/>
              </a:rPr>
              <a:t>flour starch into small </a:t>
            </a:r>
            <a:r>
              <a:rPr lang="en-US" sz="2000" dirty="0" smtClean="0">
                <a:latin typeface="Arial" panose="020B0604020202020204" pitchFamily="34" charset="0"/>
                <a:cs typeface="Arial" panose="020B0604020202020204" pitchFamily="34" charset="0"/>
              </a:rPr>
              <a:t>dextrin pieces </a:t>
            </a:r>
            <a:r>
              <a:rPr lang="en-US" sz="2000" dirty="0">
                <a:latin typeface="Arial" panose="020B0604020202020204" pitchFamily="34" charset="0"/>
                <a:cs typeface="Arial" panose="020B0604020202020204" pitchFamily="34" charset="0"/>
              </a:rPr>
              <a:t>that become better </a:t>
            </a:r>
            <a:r>
              <a:rPr lang="en-US" sz="2000" dirty="0" smtClean="0">
                <a:latin typeface="Arial" panose="020B0604020202020204" pitchFamily="34" charset="0"/>
                <a:cs typeface="Arial" panose="020B0604020202020204" pitchFamily="34" charset="0"/>
              </a:rPr>
              <a:t>substrates for </a:t>
            </a:r>
            <a:r>
              <a:rPr lang="en-US" sz="2000" dirty="0">
                <a:latin typeface="Arial" panose="020B0604020202020204" pitchFamily="34" charset="0"/>
                <a:cs typeface="Arial" panose="020B0604020202020204" pitchFamily="34" charset="0"/>
              </a:rPr>
              <a:t>yeast to act upon in the bread-making process.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30722" name="Picture 2" descr="http://www.sigmaaldrich.com/content/dam/sigma-aldrich/product0/149/bf5-5-xylan.eps/_jcr_content/renditions/bf5-5-xylan-medium.jpg">
            <a:hlinkClick r:id="rId2"/>
          </p:cNvPr>
          <p:cNvPicPr>
            <a:picLocks noChangeAspect="1" noChangeArrowheads="1"/>
          </p:cNvPicPr>
          <p:nvPr/>
        </p:nvPicPr>
        <p:blipFill>
          <a:blip r:embed="rId3"/>
          <a:srcRect/>
          <a:stretch>
            <a:fillRect/>
          </a:stretch>
        </p:blipFill>
        <p:spPr bwMode="auto">
          <a:xfrm>
            <a:off x="5791200" y="3429000"/>
            <a:ext cx="3352800" cy="2971800"/>
          </a:xfrm>
          <a:prstGeom prst="rect">
            <a:avLst/>
          </a:prstGeom>
          <a:noFill/>
        </p:spPr>
      </p:pic>
      <p:sp>
        <p:nvSpPr>
          <p:cNvPr id="6" name="Rectangle 5"/>
          <p:cNvSpPr/>
          <p:nvPr/>
        </p:nvSpPr>
        <p:spPr>
          <a:xfrm>
            <a:off x="228600" y="3429000"/>
            <a:ext cx="5334000" cy="2862322"/>
          </a:xfrm>
          <a:prstGeom prst="rect">
            <a:avLst/>
          </a:prstGeom>
        </p:spPr>
        <p:txBody>
          <a:bodyPr wrap="square">
            <a:spAutoFit/>
          </a:bodyPr>
          <a:lstStyle/>
          <a:p>
            <a:r>
              <a:rPr lang="en-US" sz="2000" dirty="0" err="1" smtClean="0">
                <a:solidFill>
                  <a:srgbClr val="FF0000"/>
                </a:solidFill>
                <a:latin typeface="Arial" panose="020B0604020202020204" pitchFamily="34" charset="0"/>
                <a:cs typeface="Arial" panose="020B0604020202020204" pitchFamily="34" charset="0"/>
              </a:rPr>
              <a:t>Xylanase</a:t>
            </a:r>
            <a:r>
              <a:rPr lang="en-US" sz="2000" dirty="0" smtClean="0">
                <a:latin typeface="Arial" panose="020B0604020202020204" pitchFamily="34" charset="0"/>
                <a:cs typeface="Arial" panose="020B0604020202020204" pitchFamily="34" charset="0"/>
              </a:rPr>
              <a:t> – preferred are those that act on the non-water soluble </a:t>
            </a:r>
            <a:r>
              <a:rPr lang="en-US" sz="2000" dirty="0" err="1" smtClean="0">
                <a:latin typeface="Arial" panose="020B0604020202020204" pitchFamily="34" charset="0"/>
                <a:cs typeface="Arial" panose="020B0604020202020204" pitchFamily="34" charset="0"/>
              </a:rPr>
              <a:t>arabinoxylan</a:t>
            </a:r>
            <a:r>
              <a:rPr lang="en-US" sz="2000" dirty="0" smtClean="0">
                <a:latin typeface="Arial" panose="020B0604020202020204" pitchFamily="34" charset="0"/>
                <a:cs typeface="Arial" panose="020B0604020202020204" pitchFamily="34" charset="0"/>
              </a:rPr>
              <a:t> fraction. It interferes with the formation of gluten network. Removal of not-extractable with water </a:t>
            </a:r>
            <a:r>
              <a:rPr lang="en-US" sz="2000" dirty="0" err="1" smtClean="0">
                <a:latin typeface="Arial" panose="020B0604020202020204" pitchFamily="34" charset="0"/>
                <a:cs typeface="Arial" panose="020B0604020202020204" pitchFamily="34" charset="0"/>
              </a:rPr>
              <a:t>arabinoxylan</a:t>
            </a:r>
            <a:r>
              <a:rPr lang="en-US" sz="2000" dirty="0" smtClean="0">
                <a:latin typeface="Arial" panose="020B0604020202020204" pitchFamily="34" charset="0"/>
                <a:cs typeface="Arial" panose="020B0604020202020204" pitchFamily="34" charset="0"/>
              </a:rPr>
              <a:t> fraction results in increase of high molecular weight solubilized in water </a:t>
            </a:r>
            <a:r>
              <a:rPr lang="en-US" sz="2000" dirty="0" err="1" smtClean="0">
                <a:latin typeface="Arial" panose="020B0604020202020204" pitchFamily="34" charset="0"/>
                <a:cs typeface="Arial" panose="020B0604020202020204" pitchFamily="34" charset="0"/>
              </a:rPr>
              <a:t>arabinoxylans</a:t>
            </a:r>
            <a:r>
              <a:rPr lang="en-US" sz="2000" dirty="0" smtClean="0">
                <a:latin typeface="Arial" panose="020B0604020202020204" pitchFamily="34" charset="0"/>
                <a:cs typeface="Arial" panose="020B0604020202020204" pitchFamily="34" charset="0"/>
              </a:rPr>
              <a:t> that  in turns increase viscosity and dough stability; provide better crumb texture and increased loaf volume.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3345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patentimages.storage.googleapis.com/EP0102504B1/imgb000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733800"/>
            <a:ext cx="8210550"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3236" y="871478"/>
            <a:ext cx="8424936" cy="2862322"/>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Broader application of enzymes </a:t>
            </a:r>
            <a:r>
              <a:rPr lang="en-US" sz="2000" dirty="0">
                <a:latin typeface="Arial" panose="020B0604020202020204" pitchFamily="34" charset="0"/>
                <a:cs typeface="Arial" panose="020B0604020202020204" pitchFamily="34" charset="0"/>
              </a:rPr>
              <a:t>in the baking industry is </a:t>
            </a:r>
            <a:r>
              <a:rPr lang="en-US" sz="2000" dirty="0" smtClean="0">
                <a:latin typeface="Arial" panose="020B0604020202020204" pitchFamily="34" charset="0"/>
                <a:cs typeface="Arial" panose="020B0604020202020204" pitchFamily="34" charset="0"/>
              </a:rPr>
              <a:t>replacement of chemicals that are conventionally used in bread making. </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For </a:t>
            </a:r>
            <a:r>
              <a:rPr lang="en-US" sz="2000" dirty="0">
                <a:latin typeface="Arial" panose="020B0604020202020204" pitchFamily="34" charset="0"/>
                <a:cs typeface="Arial" panose="020B0604020202020204" pitchFamily="34" charset="0"/>
              </a:rPr>
              <a:t>example, </a:t>
            </a:r>
            <a:r>
              <a:rPr lang="en-US" sz="2000" dirty="0" smtClean="0">
                <a:latin typeface="Arial" panose="020B0604020202020204" pitchFamily="34" charset="0"/>
                <a:cs typeface="Arial" panose="020B0604020202020204" pitchFamily="34" charset="0"/>
              </a:rPr>
              <a:t>an enzyme </a:t>
            </a:r>
            <a:r>
              <a:rPr lang="en-US" sz="2000" dirty="0">
                <a:latin typeface="Arial" panose="020B0604020202020204" pitchFamily="34" charset="0"/>
                <a:cs typeface="Arial" panose="020B0604020202020204" pitchFamily="34" charset="0"/>
              </a:rPr>
              <a:t>like </a:t>
            </a:r>
            <a:r>
              <a:rPr lang="en-US" sz="2000" dirty="0" smtClean="0">
                <a:solidFill>
                  <a:srgbClr val="FF0000"/>
                </a:solidFill>
                <a:latin typeface="Arial" panose="020B0604020202020204" pitchFamily="34" charset="0"/>
                <a:cs typeface="Arial" panose="020B0604020202020204" pitchFamily="34" charset="0"/>
              </a:rPr>
              <a:t>glucose oxidase </a:t>
            </a:r>
            <a:r>
              <a:rPr lang="en-US" sz="2000" dirty="0" smtClean="0">
                <a:latin typeface="Arial" panose="020B0604020202020204" pitchFamily="34" charset="0"/>
                <a:cs typeface="Arial" panose="020B0604020202020204" pitchFamily="34" charset="0"/>
              </a:rPr>
              <a:t>(GOX) is </a:t>
            </a:r>
            <a:r>
              <a:rPr lang="en-US" sz="2000" dirty="0">
                <a:latin typeface="Arial" panose="020B0604020202020204" pitchFamily="34" charset="0"/>
                <a:cs typeface="Arial" panose="020B0604020202020204" pitchFamily="34" charset="0"/>
              </a:rPr>
              <a:t>used in baked goods to </a:t>
            </a:r>
            <a:r>
              <a:rPr lang="en-US" sz="2000" dirty="0">
                <a:solidFill>
                  <a:srgbClr val="FF0000"/>
                </a:solidFill>
                <a:latin typeface="Arial" panose="020B0604020202020204" pitchFamily="34" charset="0"/>
                <a:cs typeface="Arial" panose="020B0604020202020204" pitchFamily="34" charset="0"/>
              </a:rPr>
              <a:t>strengthen dough </a:t>
            </a:r>
            <a:r>
              <a:rPr lang="en-US" sz="2000" dirty="0" smtClean="0">
                <a:solidFill>
                  <a:srgbClr val="FF0000"/>
                </a:solidFill>
                <a:latin typeface="Arial" panose="020B0604020202020204" pitchFamily="34" charset="0"/>
                <a:cs typeface="Arial" panose="020B0604020202020204" pitchFamily="34" charset="0"/>
              </a:rPr>
              <a:t>texture </a:t>
            </a:r>
            <a:r>
              <a:rPr lang="en-US" sz="2000" dirty="0" smtClean="0">
                <a:latin typeface="Arial" panose="020B0604020202020204" pitchFamily="34" charset="0"/>
                <a:cs typeface="Arial" panose="020B0604020202020204" pitchFamily="34" charset="0"/>
              </a:rPr>
              <a:t>and </a:t>
            </a:r>
            <a:r>
              <a:rPr lang="en-US" sz="2000" dirty="0">
                <a:solidFill>
                  <a:srgbClr val="FF0000"/>
                </a:solidFill>
                <a:latin typeface="Arial" panose="020B0604020202020204" pitchFamily="34" charset="0"/>
                <a:cs typeface="Arial" panose="020B0604020202020204" pitchFamily="34" charset="0"/>
              </a:rPr>
              <a:t>enhance elasticity </a:t>
            </a:r>
            <a:r>
              <a:rPr lang="en-US" sz="2000" dirty="0">
                <a:latin typeface="Arial" panose="020B0604020202020204" pitchFamily="34" charset="0"/>
                <a:cs typeface="Arial" panose="020B0604020202020204" pitchFamily="34" charset="0"/>
              </a:rPr>
              <a:t>in place of chemicals such as </a:t>
            </a:r>
            <a:r>
              <a:rPr lang="en-US" sz="2000" dirty="0" smtClean="0">
                <a:latin typeface="Arial" panose="020B0604020202020204" pitchFamily="34" charset="0"/>
                <a:cs typeface="Arial" panose="020B0604020202020204" pitchFamily="34" charset="0"/>
              </a:rPr>
              <a:t>potassium bromate </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(flour improver - E </a:t>
            </a:r>
            <a:r>
              <a:rPr lang="en-US" sz="2000" dirty="0">
                <a:latin typeface="Arial" panose="020B0604020202020204" pitchFamily="34" charset="0"/>
                <a:cs typeface="Arial" panose="020B0604020202020204" pitchFamily="34" charset="0"/>
              </a:rPr>
              <a:t>number E924). </a:t>
            </a:r>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Potassium </a:t>
            </a:r>
            <a:r>
              <a:rPr lang="en-US" sz="2000" dirty="0">
                <a:latin typeface="Arial" panose="020B0604020202020204" pitchFamily="34" charset="0"/>
                <a:cs typeface="Arial" panose="020B0604020202020204" pitchFamily="34" charset="0"/>
              </a:rPr>
              <a:t>bromate </a:t>
            </a:r>
            <a:r>
              <a:rPr lang="en-US" sz="2000" dirty="0" smtClean="0">
                <a:latin typeface="Arial" panose="020B0604020202020204" pitchFamily="34" charset="0"/>
                <a:cs typeface="Arial" panose="020B0604020202020204" pitchFamily="34" charset="0"/>
              </a:rPr>
              <a:t>- 2B </a:t>
            </a:r>
            <a:r>
              <a:rPr lang="en-US" sz="2000" dirty="0">
                <a:latin typeface="Arial" panose="020B0604020202020204" pitchFamily="34" charset="0"/>
                <a:cs typeface="Arial" panose="020B0604020202020204" pitchFamily="34" charset="0"/>
              </a:rPr>
              <a:t>carcinogen (possibly carcinogenic to humans</a:t>
            </a:r>
            <a:r>
              <a:rPr lang="en-US"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Banned </a:t>
            </a:r>
            <a:r>
              <a:rPr lang="en-US" sz="2000" dirty="0" smtClean="0">
                <a:latin typeface="Arial" panose="020B0604020202020204" pitchFamily="34" charset="0"/>
                <a:cs typeface="Arial" panose="020B0604020202020204" pitchFamily="34" charset="0"/>
              </a:rPr>
              <a:t>for use in EU; Allowed for use in the USA.</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5373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8535640" cy="2862322"/>
          </a:xfrm>
          <a:prstGeom prst="rect">
            <a:avLst/>
          </a:prstGeom>
        </p:spPr>
        <p:txBody>
          <a:bodyPr wrap="square">
            <a:spAutoFit/>
          </a:bodyPr>
          <a:lstStyle/>
          <a:p>
            <a:r>
              <a:rPr lang="en-US" sz="2000" dirty="0" smtClean="0">
                <a:solidFill>
                  <a:srgbClr val="FF0000"/>
                </a:solidFill>
                <a:latin typeface="Arial" panose="020B0604020202020204" pitchFamily="34" charset="0"/>
                <a:cs typeface="Arial" panose="020B0604020202020204" pitchFamily="34" charset="0"/>
              </a:rPr>
              <a:t>Proteases:  </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To </a:t>
            </a:r>
            <a:r>
              <a:rPr lang="en-US" sz="2000" dirty="0">
                <a:latin typeface="Arial" panose="020B0604020202020204" pitchFamily="34" charset="0"/>
                <a:cs typeface="Arial" panose="020B0604020202020204" pitchFamily="34" charset="0"/>
              </a:rPr>
              <a:t>break down protein molecules in the dough and improve dough</a:t>
            </a:r>
          </a:p>
          <a:p>
            <a:r>
              <a:rPr lang="en-US" sz="2000" dirty="0" smtClean="0">
                <a:latin typeface="Arial" panose="020B0604020202020204" pitchFamily="34" charset="0"/>
                <a:cs typeface="Arial" panose="020B0604020202020204" pitchFamily="34" charset="0"/>
              </a:rPr>
              <a:t>handling;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E</a:t>
            </a:r>
            <a:r>
              <a:rPr lang="en-US" sz="2000" dirty="0" smtClean="0">
                <a:latin typeface="Arial" panose="020B0604020202020204" pitchFamily="34" charset="0"/>
                <a:cs typeface="Arial" panose="020B0604020202020204" pitchFamily="34" charset="0"/>
              </a:rPr>
              <a:t>nhance </a:t>
            </a:r>
            <a:r>
              <a:rPr lang="en-US" sz="2000" dirty="0">
                <a:latin typeface="Arial" panose="020B0604020202020204" pitchFamily="34" charset="0"/>
                <a:cs typeface="Arial" panose="020B0604020202020204" pitchFamily="34" charset="0"/>
              </a:rPr>
              <a:t>flavor development;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May be used to degrade gluten </a:t>
            </a:r>
            <a:r>
              <a:rPr lang="en-US" sz="2000" dirty="0">
                <a:latin typeface="Arial" panose="020B0604020202020204" pitchFamily="34" charset="0"/>
                <a:cs typeface="Arial" panose="020B0604020202020204" pitchFamily="34" charset="0"/>
              </a:rPr>
              <a:t>and </a:t>
            </a:r>
            <a:r>
              <a:rPr lang="en-US" sz="2000" dirty="0" smtClean="0">
                <a:latin typeface="Arial" panose="020B0604020202020204" pitchFamily="34" charset="0"/>
                <a:cs typeface="Arial" panose="020B0604020202020204" pitchFamily="34" charset="0"/>
              </a:rPr>
              <a:t>protect individuals </a:t>
            </a:r>
            <a:r>
              <a:rPr lang="en-US" sz="2000" dirty="0">
                <a:latin typeface="Arial" panose="020B0604020202020204" pitchFamily="34" charset="0"/>
                <a:cs typeface="Arial" panose="020B0604020202020204" pitchFamily="34" charset="0"/>
              </a:rPr>
              <a:t>that are gluten </a:t>
            </a:r>
            <a:r>
              <a:rPr lang="en-US" sz="2000" dirty="0" smtClean="0">
                <a:latin typeface="Arial" panose="020B0604020202020204" pitchFamily="34" charset="0"/>
                <a:cs typeface="Arial" panose="020B0604020202020204" pitchFamily="34" charset="0"/>
              </a:rPr>
              <a:t>intolerant.</a:t>
            </a:r>
            <a:endParaRPr lang="en-US" sz="2000" dirty="0">
              <a:latin typeface="Arial" panose="020B0604020202020204" pitchFamily="34" charset="0"/>
              <a:cs typeface="Arial" panose="020B0604020202020204" pitchFamily="34" charset="0"/>
            </a:endParaRPr>
          </a:p>
        </p:txBody>
      </p:sp>
      <p:sp>
        <p:nvSpPr>
          <p:cNvPr id="3" name="Rectangle 2"/>
          <p:cNvSpPr/>
          <p:nvPr/>
        </p:nvSpPr>
        <p:spPr>
          <a:xfrm>
            <a:off x="415636" y="3550956"/>
            <a:ext cx="8219256" cy="1015663"/>
          </a:xfrm>
          <a:prstGeom prst="rect">
            <a:avLst/>
          </a:prstGeom>
        </p:spPr>
        <p:txBody>
          <a:bodyPr wrap="square">
            <a:spAutoFit/>
          </a:bodyPr>
          <a:lstStyle/>
          <a:p>
            <a:r>
              <a:rPr lang="en-US" sz="2000" dirty="0" err="1">
                <a:solidFill>
                  <a:srgbClr val="FF0000"/>
                </a:solidFill>
                <a:latin typeface="Arial" panose="020B0604020202020204" pitchFamily="34" charset="0"/>
                <a:cs typeface="Arial" panose="020B0604020202020204" pitchFamily="34" charset="0"/>
              </a:rPr>
              <a:t>A</a:t>
            </a:r>
            <a:r>
              <a:rPr lang="en-US" sz="2000" dirty="0" err="1" smtClean="0">
                <a:solidFill>
                  <a:srgbClr val="FF0000"/>
                </a:solidFill>
                <a:latin typeface="Arial" panose="020B0604020202020204" pitchFamily="34" charset="0"/>
                <a:cs typeface="Arial" panose="020B0604020202020204" pitchFamily="34" charset="0"/>
              </a:rPr>
              <a:t>sparaginase</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breaks down </a:t>
            </a:r>
            <a:r>
              <a:rPr lang="en-US" sz="2000" dirty="0" smtClean="0">
                <a:latin typeface="Arial" panose="020B0604020202020204" pitchFamily="34" charset="0"/>
                <a:cs typeface="Arial" panose="020B0604020202020204" pitchFamily="34" charset="0"/>
              </a:rPr>
              <a:t>asparagine in </a:t>
            </a:r>
            <a:r>
              <a:rPr lang="en-US" sz="2000" dirty="0">
                <a:latin typeface="Arial" panose="020B0604020202020204" pitchFamily="34" charset="0"/>
                <a:cs typeface="Arial" panose="020B0604020202020204" pitchFamily="34" charset="0"/>
              </a:rPr>
              <a:t>the flours to reduce its availability for reaction </a:t>
            </a:r>
            <a:r>
              <a:rPr lang="en-US" sz="2000" dirty="0" smtClean="0">
                <a:latin typeface="Arial" panose="020B0604020202020204" pitchFamily="34" charset="0"/>
                <a:cs typeface="Arial" panose="020B0604020202020204" pitchFamily="34" charset="0"/>
              </a:rPr>
              <a:t>with reducing </a:t>
            </a:r>
            <a:r>
              <a:rPr lang="en-US" sz="2000" dirty="0">
                <a:latin typeface="Arial" panose="020B0604020202020204" pitchFamily="34" charset="0"/>
                <a:cs typeface="Arial" panose="020B0604020202020204" pitchFamily="34" charset="0"/>
              </a:rPr>
              <a:t>sugars to form acrylamide at high temperature.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0"/>
            <a:ext cx="3967985" cy="209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Image result for asparagine acrylamide in foo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5024" y="4267200"/>
            <a:ext cx="3847976" cy="256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1732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371599"/>
            <a:ext cx="8314267" cy="4614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4127" y="666333"/>
            <a:ext cx="5577168" cy="523220"/>
          </a:xfrm>
          <a:prstGeom prst="rect">
            <a:avLst/>
          </a:prstGeom>
        </p:spPr>
        <p:txBody>
          <a:bodyPr wrap="none">
            <a:spAutoFit/>
          </a:bodyPr>
          <a:lstStyle/>
          <a:p>
            <a:r>
              <a:rPr lang="en-US" sz="2800" b="1" dirty="0">
                <a:solidFill>
                  <a:srgbClr val="FF0000"/>
                </a:solidFill>
                <a:latin typeface="Arial" panose="020B0604020202020204" pitchFamily="34" charset="0"/>
                <a:cs typeface="Arial" panose="020B0604020202020204" pitchFamily="34" charset="0"/>
              </a:rPr>
              <a:t>Enzymes in starch modification</a:t>
            </a:r>
            <a:endParaRPr lang="en-US" sz="2800"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0" y="6190607"/>
            <a:ext cx="9177867" cy="646331"/>
          </a:xfrm>
          <a:prstGeom prst="rect">
            <a:avLst/>
          </a:prstGeom>
        </p:spPr>
        <p:txBody>
          <a:bodyPr wrap="square">
            <a:spAutoFit/>
          </a:bodyPr>
          <a:lstStyle/>
          <a:p>
            <a:r>
              <a:rPr lang="en-US" dirty="0"/>
              <a:t>Fig. 1. Action of starch-degrading enzymes. () Reducing </a:t>
            </a:r>
            <a:r>
              <a:rPr lang="en-US" dirty="0" smtClean="0"/>
              <a:t>-</a:t>
            </a:r>
            <a:r>
              <a:rPr lang="en-US" dirty="0"/>
              <a:t>D-glucose residue; () </a:t>
            </a:r>
            <a:r>
              <a:rPr lang="en-US" dirty="0" smtClean="0"/>
              <a:t>non reducing -D-glucose residue</a:t>
            </a:r>
            <a:r>
              <a:rPr lang="en-US" dirty="0"/>
              <a:t>. Arrows indicate the </a:t>
            </a:r>
            <a:r>
              <a:rPr lang="en-US" dirty="0" smtClean="0"/>
              <a:t>-</a:t>
            </a:r>
            <a:r>
              <a:rPr lang="en-US" dirty="0"/>
              <a:t>1,6-branching points in the </a:t>
            </a:r>
            <a:r>
              <a:rPr lang="en-US" dirty="0" smtClean="0"/>
              <a:t>starch molecule</a:t>
            </a:r>
            <a:r>
              <a:rPr lang="en-US" dirty="0"/>
              <a:t>.</a:t>
            </a:r>
          </a:p>
        </p:txBody>
      </p:sp>
      <p:sp>
        <p:nvSpPr>
          <p:cNvPr id="4" name="Rectangle 3"/>
          <p:cNvSpPr/>
          <p:nvPr/>
        </p:nvSpPr>
        <p:spPr>
          <a:xfrm>
            <a:off x="4653925" y="16933"/>
            <a:ext cx="4490075" cy="307777"/>
          </a:xfrm>
          <a:prstGeom prst="rect">
            <a:avLst/>
          </a:prstGeom>
        </p:spPr>
        <p:txBody>
          <a:bodyPr wrap="none">
            <a:spAutoFit/>
          </a:bodyPr>
          <a:lstStyle/>
          <a:p>
            <a:r>
              <a:rPr lang="en-US" sz="1400" dirty="0" err="1" smtClean="0"/>
              <a:t>Horváthová</a:t>
            </a:r>
            <a:r>
              <a:rPr lang="en-US" sz="1400" dirty="0" smtClean="0"/>
              <a:t> et al.</a:t>
            </a:r>
            <a:r>
              <a:rPr lang="it-IT" sz="1400" dirty="0"/>
              <a:t> Biologia, Bratislava, 55/6: 605|615, 2000</a:t>
            </a:r>
            <a:r>
              <a:rPr lang="en-US" sz="1400" dirty="0" smtClean="0"/>
              <a:t> </a:t>
            </a:r>
            <a:endParaRPr lang="en-US" sz="1400" dirty="0"/>
          </a:p>
        </p:txBody>
      </p:sp>
      <p:sp>
        <p:nvSpPr>
          <p:cNvPr id="5" name="Rectangle 4"/>
          <p:cNvSpPr/>
          <p:nvPr/>
        </p:nvSpPr>
        <p:spPr>
          <a:xfrm>
            <a:off x="457200" y="5616489"/>
            <a:ext cx="3995325" cy="369332"/>
          </a:xfrm>
          <a:prstGeom prst="rect">
            <a:avLst/>
          </a:prstGeom>
        </p:spPr>
        <p:txBody>
          <a:bodyPr wrap="none">
            <a:spAutoFit/>
          </a:bodyPr>
          <a:lstStyle/>
          <a:p>
            <a:r>
              <a:rPr lang="it-IT" dirty="0"/>
              <a:t>Biologia, Bratislava, 55/6: 605|615, 2000</a:t>
            </a:r>
            <a:endParaRPr lang="en-US" dirty="0"/>
          </a:p>
        </p:txBody>
      </p:sp>
    </p:spTree>
    <p:extLst>
      <p:ext uri="{BB962C8B-B14F-4D97-AF65-F5344CB8AC3E}">
        <p14:creationId xmlns:p14="http://schemas.microsoft.com/office/powerpoint/2010/main" val="1645898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8896589" cy="5886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0" y="805215"/>
            <a:ext cx="5600423" cy="461665"/>
          </a:xfrm>
          <a:prstGeom prst="rect">
            <a:avLst/>
          </a:prstGeom>
        </p:spPr>
        <p:txBody>
          <a:bodyPr wrap="square">
            <a:spAutoFit/>
          </a:bodyPr>
          <a:lstStyle/>
          <a:p>
            <a:r>
              <a:rPr lang="en-US" sz="2400" b="1" dirty="0" smtClean="0">
                <a:solidFill>
                  <a:srgbClr val="FF0000"/>
                </a:solidFill>
                <a:latin typeface="Arial" panose="020B0604020202020204" pitchFamily="34" charset="0"/>
                <a:cs typeface="Arial" panose="020B0604020202020204" pitchFamily="34" charset="0"/>
              </a:rPr>
              <a:t>Major steps of starch conversion</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191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367" y="533400"/>
            <a:ext cx="7935186" cy="523220"/>
          </a:xfrm>
          <a:prstGeom prst="rect">
            <a:avLst/>
          </a:prstGeom>
        </p:spPr>
        <p:txBody>
          <a:bodyPr wrap="none">
            <a:spAutoFit/>
          </a:bodyPr>
          <a:lstStyle/>
          <a:p>
            <a:r>
              <a:rPr lang="en-US" sz="2800" b="1" dirty="0">
                <a:solidFill>
                  <a:srgbClr val="FF0000"/>
                </a:solidFill>
                <a:latin typeface="Arial" panose="020B0604020202020204" pitchFamily="34" charset="0"/>
                <a:cs typeface="Arial" panose="020B0604020202020204" pitchFamily="34" charset="0"/>
              </a:rPr>
              <a:t>Enzymes in starch modification: </a:t>
            </a:r>
            <a:r>
              <a:rPr lang="en-US" sz="2800" b="1" dirty="0" smtClean="0">
                <a:solidFill>
                  <a:srgbClr val="FF0000"/>
                </a:solidFill>
                <a:latin typeface="Arial" panose="020B0604020202020204" pitchFamily="34" charset="0"/>
                <a:cs typeface="Arial" panose="020B0604020202020204" pitchFamily="34" charset="0"/>
              </a:rPr>
              <a:t>Liquefaction</a:t>
            </a:r>
            <a:endParaRPr lang="en-US" sz="2800" dirty="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379440" y="990600"/>
            <a:ext cx="8345664" cy="4093428"/>
          </a:xfrm>
          <a:prstGeom prst="rect">
            <a:avLst/>
          </a:prstGeom>
        </p:spPr>
        <p:txBody>
          <a:bodyPr wrap="square">
            <a:spAutoFit/>
          </a:bodyPr>
          <a:lstStyle/>
          <a:p>
            <a:r>
              <a:rPr lang="en-US" sz="2000" dirty="0">
                <a:solidFill>
                  <a:srgbClr val="FF0000"/>
                </a:solidFill>
                <a:latin typeface="Arial" panose="020B0604020202020204" pitchFamily="34" charset="0"/>
                <a:cs typeface="Arial" panose="020B0604020202020204" pitchFamily="34" charset="0"/>
              </a:rPr>
              <a:t>Bacterial thermophilic </a:t>
            </a:r>
            <a:r>
              <a:rPr lang="en-US" sz="2000" dirty="0" smtClean="0">
                <a:solidFill>
                  <a:srgbClr val="FF0000"/>
                </a:solidFill>
                <a:latin typeface="Arial" panose="020B0604020202020204" pitchFamily="34" charset="0"/>
                <a:cs typeface="Arial" panose="020B0604020202020204" pitchFamily="34" charset="0"/>
              </a:rPr>
              <a:t>α-amylase</a:t>
            </a:r>
            <a:r>
              <a:rPr lang="en-US" sz="2000" dirty="0" smtClean="0">
                <a:latin typeface="Arial" panose="020B0604020202020204" pitchFamily="34" charset="0"/>
                <a:cs typeface="Arial" panose="020B0604020202020204" pitchFamily="34" charset="0"/>
              </a:rPr>
              <a:t>: </a:t>
            </a:r>
            <a:r>
              <a:rPr lang="en-US" sz="2000" dirty="0">
                <a:solidFill>
                  <a:srgbClr val="00B050"/>
                </a:solidFill>
                <a:latin typeface="Arial" panose="020B0604020202020204" pitchFamily="34" charset="0"/>
                <a:cs typeface="Arial" panose="020B0604020202020204" pitchFamily="34" charset="0"/>
              </a:rPr>
              <a:t>an endo-amylase </a:t>
            </a:r>
            <a:r>
              <a:rPr lang="en-US" sz="2000" dirty="0">
                <a:latin typeface="Arial" panose="020B0604020202020204" pitchFamily="34" charset="0"/>
                <a:cs typeface="Arial" panose="020B0604020202020204" pitchFamily="34" charset="0"/>
              </a:rPr>
              <a:t>which hydrolyses the </a:t>
            </a:r>
            <a:r>
              <a:rPr lang="en-US" sz="2000" dirty="0" smtClean="0">
                <a:latin typeface="Arial" panose="020B0604020202020204" pitchFamily="34" charset="0"/>
                <a:cs typeface="Arial" panose="020B0604020202020204" pitchFamily="34" charset="0"/>
              </a:rPr>
              <a:t>α</a:t>
            </a:r>
            <a:r>
              <a:rPr lang="en-US" sz="2000" i="1" dirty="0" smtClean="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1,4-linkages </a:t>
            </a:r>
            <a:r>
              <a:rPr lang="en-US" sz="2000" dirty="0">
                <a:latin typeface="Arial" panose="020B0604020202020204" pitchFamily="34" charset="0"/>
                <a:cs typeface="Arial" panose="020B0604020202020204" pitchFamily="34" charset="0"/>
              </a:rPr>
              <a:t>in starch (amylose and amylopectin) almost at random. The </a:t>
            </a:r>
            <a:r>
              <a:rPr lang="en-US" sz="2000" dirty="0" smtClean="0">
                <a:latin typeface="Arial" panose="020B0604020202020204" pitchFamily="34" charset="0"/>
                <a:cs typeface="Arial" panose="020B0604020202020204" pitchFamily="34" charset="0"/>
              </a:rPr>
              <a:t>breakdown products </a:t>
            </a:r>
            <a:r>
              <a:rPr lang="en-US" sz="2000" dirty="0">
                <a:latin typeface="Arial" panose="020B0604020202020204" pitchFamily="34" charset="0"/>
                <a:cs typeface="Arial" panose="020B0604020202020204" pitchFamily="34" charset="0"/>
              </a:rPr>
              <a:t>formed are mainly soluble </a:t>
            </a:r>
            <a:r>
              <a:rPr lang="en-US" sz="2000" dirty="0" smtClean="0">
                <a:latin typeface="Arial" panose="020B0604020202020204" pitchFamily="34" charset="0"/>
                <a:cs typeface="Arial" panose="020B0604020202020204" pitchFamily="34" charset="0"/>
              </a:rPr>
              <a:t>dextrin </a:t>
            </a:r>
            <a:r>
              <a:rPr lang="en-US" sz="2000" dirty="0">
                <a:latin typeface="Arial" panose="020B0604020202020204" pitchFamily="34" charset="0"/>
                <a:cs typeface="Arial" panose="020B0604020202020204" pitchFamily="34" charset="0"/>
              </a:rPr>
              <a:t>and </a:t>
            </a:r>
            <a:r>
              <a:rPr lang="en-US" sz="2000" dirty="0" smtClean="0">
                <a:latin typeface="Arial" panose="020B0604020202020204" pitchFamily="34" charset="0"/>
                <a:cs typeface="Arial" panose="020B0604020202020204" pitchFamily="34" charset="0"/>
              </a:rPr>
              <a:t>oligosaccharides. </a:t>
            </a:r>
            <a:r>
              <a:rPr lang="en-US" sz="2000" dirty="0">
                <a:latin typeface="Arial" panose="020B0604020202020204" pitchFamily="34" charset="0"/>
                <a:cs typeface="Arial" panose="020B0604020202020204" pitchFamily="34" charset="0"/>
              </a:rPr>
              <a:t>In a concentrated solution of starch, the hydrolysis </a:t>
            </a:r>
            <a:r>
              <a:rPr lang="en-US" sz="2000" dirty="0" smtClean="0">
                <a:latin typeface="Arial" panose="020B0604020202020204" pitchFamily="34" charset="0"/>
                <a:cs typeface="Arial" panose="020B0604020202020204" pitchFamily="34" charset="0"/>
              </a:rPr>
              <a:t>results in </a:t>
            </a:r>
            <a:r>
              <a:rPr lang="en-US" sz="2000" dirty="0">
                <a:solidFill>
                  <a:srgbClr val="FF0000"/>
                </a:solidFill>
                <a:latin typeface="Arial" panose="020B0604020202020204" pitchFamily="34" charset="0"/>
                <a:cs typeface="Arial" panose="020B0604020202020204" pitchFamily="34" charset="0"/>
              </a:rPr>
              <a:t>a rapid viscosity reduction</a:t>
            </a:r>
            <a:r>
              <a:rPr lang="en-US" sz="2000" dirty="0">
                <a:latin typeface="Arial" panose="020B0604020202020204" pitchFamily="34" charset="0"/>
                <a:cs typeface="Arial" panose="020B0604020202020204" pitchFamily="34" charset="0"/>
              </a:rPr>
              <a:t>. In consequence </a:t>
            </a:r>
            <a:r>
              <a:rPr lang="en-US" sz="2000" dirty="0" smtClean="0">
                <a:latin typeface="Arial" panose="020B0604020202020204" pitchFamily="34" charset="0"/>
                <a:cs typeface="Arial" panose="020B0604020202020204" pitchFamily="34" charset="0"/>
              </a:rPr>
              <a:t>the bacterial </a:t>
            </a:r>
            <a:r>
              <a:rPr lang="en-US" sz="2000" dirty="0">
                <a:latin typeface="Arial" panose="020B0604020202020204" pitchFamily="34" charset="0"/>
                <a:cs typeface="Arial" panose="020B0604020202020204" pitchFamily="34" charset="0"/>
              </a:rPr>
              <a:t>thermophilic </a:t>
            </a:r>
            <a:r>
              <a:rPr lang="en-US" sz="2000" dirty="0" smtClean="0">
                <a:latin typeface="Arial" panose="020B0604020202020204" pitchFamily="34" charset="0"/>
                <a:cs typeface="Arial" panose="020B0604020202020204" pitchFamily="34" charset="0"/>
              </a:rPr>
              <a:t>α-amylase </a:t>
            </a:r>
            <a:r>
              <a:rPr lang="en-US" sz="2000" dirty="0">
                <a:latin typeface="Arial" panose="020B0604020202020204" pitchFamily="34" charset="0"/>
                <a:cs typeface="Arial" panose="020B0604020202020204" pitchFamily="34" charset="0"/>
              </a:rPr>
              <a:t>is often referred to </a:t>
            </a:r>
            <a:r>
              <a:rPr lang="en-US" sz="2000" dirty="0" smtClean="0">
                <a:latin typeface="Arial" panose="020B0604020202020204" pitchFamily="34" charset="0"/>
                <a:cs typeface="Arial" panose="020B0604020202020204" pitchFamily="34" charset="0"/>
              </a:rPr>
              <a:t>as a </a:t>
            </a:r>
            <a:r>
              <a:rPr lang="en-US" sz="2000" dirty="0">
                <a:latin typeface="Arial" panose="020B0604020202020204" pitchFamily="34" charset="0"/>
                <a:cs typeface="Arial" panose="020B0604020202020204" pitchFamily="34" charset="0"/>
              </a:rPr>
              <a:t>'</a:t>
            </a:r>
            <a:r>
              <a:rPr lang="en-US" sz="2000" dirty="0">
                <a:solidFill>
                  <a:srgbClr val="FF0000"/>
                </a:solidFill>
                <a:latin typeface="Arial" panose="020B0604020202020204" pitchFamily="34" charset="0"/>
                <a:cs typeface="Arial" panose="020B0604020202020204" pitchFamily="34" charset="0"/>
              </a:rPr>
              <a:t>liquefying amylase</a:t>
            </a:r>
            <a:r>
              <a:rPr lang="en-US" sz="2000" dirty="0" smtClean="0">
                <a:latin typeface="Arial" panose="020B0604020202020204" pitchFamily="34" charset="0"/>
                <a:cs typeface="Arial" panose="020B0604020202020204" pitchFamily="34" charset="0"/>
              </a:rPr>
              <a:t>'.</a:t>
            </a:r>
            <a:r>
              <a:rPr lang="en-US" sz="2000" dirty="0" smtClean="0">
                <a:solidFill>
                  <a:srgbClr val="FF0000"/>
                </a:solidFill>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The process is called </a:t>
            </a:r>
            <a:r>
              <a:rPr lang="en-US" sz="2000" dirty="0" smtClean="0">
                <a:solidFill>
                  <a:srgbClr val="FF0000"/>
                </a:solidFill>
                <a:latin typeface="Arial" panose="020B0604020202020204" pitchFamily="34" charset="0"/>
                <a:cs typeface="Arial" panose="020B0604020202020204" pitchFamily="34" charset="0"/>
              </a:rPr>
              <a:t>liquefaction</a:t>
            </a:r>
            <a:r>
              <a:rPr lang="en-US" sz="2000" dirty="0" smtClean="0">
                <a:latin typeface="Arial" panose="020B0604020202020204" pitchFamily="34" charset="0"/>
                <a:cs typeface="Arial" panose="020B0604020202020204" pitchFamily="34" charset="0"/>
              </a:rPr>
              <a:t>.</a:t>
            </a:r>
            <a:endParaRPr lang="en-US" sz="2000" dirty="0" smtClean="0">
              <a:solidFill>
                <a:srgbClr val="FF0000"/>
              </a:solidFill>
              <a:latin typeface="Arial" panose="020B0604020202020204" pitchFamily="34" charset="0"/>
              <a:cs typeface="Arial" panose="020B0604020202020204" pitchFamily="34" charset="0"/>
            </a:endParaRPr>
          </a:p>
          <a:p>
            <a:endParaRPr lang="en-US" sz="2000" dirty="0" smtClean="0">
              <a:solidFill>
                <a:srgbClr val="FF0000"/>
              </a:solidFill>
              <a:latin typeface="Arial" panose="020B0604020202020204" pitchFamily="34" charset="0"/>
              <a:cs typeface="Arial" panose="020B0604020202020204" pitchFamily="34" charset="0"/>
            </a:endParaRPr>
          </a:p>
          <a:p>
            <a:r>
              <a:rPr lang="en-US" sz="2000" dirty="0" smtClean="0">
                <a:solidFill>
                  <a:srgbClr val="FF0000"/>
                </a:solidFill>
                <a:latin typeface="Arial" panose="020B0604020202020204" pitchFamily="34" charset="0"/>
                <a:cs typeface="Arial" panose="020B0604020202020204" pitchFamily="34" charset="0"/>
              </a:rPr>
              <a:t>Starch liquefaction </a:t>
            </a:r>
            <a:r>
              <a:rPr lang="en-US" sz="2000" dirty="0" smtClean="0">
                <a:latin typeface="Arial" panose="020B0604020202020204" pitchFamily="34" charset="0"/>
                <a:cs typeface="Arial" panose="020B0604020202020204" pitchFamily="34" charset="0"/>
              </a:rPr>
              <a:t>results  in formation of </a:t>
            </a:r>
            <a:r>
              <a:rPr lang="en-US" sz="2000" dirty="0" err="1" smtClean="0">
                <a:solidFill>
                  <a:srgbClr val="FF0000"/>
                </a:solidFill>
                <a:latin typeface="Arial" panose="020B0604020202020204" pitchFamily="34" charset="0"/>
                <a:cs typeface="Arial" panose="020B0604020202020204" pitchFamily="34" charset="0"/>
              </a:rPr>
              <a:t>maltodextrin</a:t>
            </a:r>
            <a:r>
              <a:rPr lang="en-US" sz="2000" dirty="0" smtClean="0">
                <a:latin typeface="Arial" panose="020B0604020202020204" pitchFamily="34" charset="0"/>
                <a:cs typeface="Arial" panose="020B0604020202020204" pitchFamily="34" charset="0"/>
              </a:rPr>
              <a:t> (Dextrose equivalent (DE) = 15-25     means partial hydrolysis.</a:t>
            </a:r>
          </a:p>
          <a:p>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58" y="4084995"/>
            <a:ext cx="4032448" cy="2269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7747" y="4267200"/>
            <a:ext cx="4161458" cy="2065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57314" y="6354227"/>
            <a:ext cx="6534472" cy="584775"/>
          </a:xfrm>
          <a:prstGeom prst="rect">
            <a:avLst/>
          </a:prstGeom>
        </p:spPr>
        <p:txBody>
          <a:bodyPr wrap="square">
            <a:spAutoFit/>
          </a:bodyPr>
          <a:lstStyle/>
          <a:p>
            <a:r>
              <a:rPr lang="en-US" sz="1600" dirty="0"/>
              <a:t>Enzymes in food technology. 2002. Whitehurst R.J., Law B.A.  (Eds.), Sheffield Academic Press Ltd., Sheffield, UK</a:t>
            </a:r>
          </a:p>
        </p:txBody>
      </p:sp>
    </p:spTree>
    <p:extLst>
      <p:ext uri="{BB962C8B-B14F-4D97-AF65-F5344CB8AC3E}">
        <p14:creationId xmlns:p14="http://schemas.microsoft.com/office/powerpoint/2010/main" val="66755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257800"/>
            <a:ext cx="8340517" cy="1015663"/>
          </a:xfrm>
          <a:prstGeom prst="rect">
            <a:avLst/>
          </a:prstGeom>
        </p:spPr>
        <p:txBody>
          <a:bodyPr wrap="square">
            <a:spAutoFit/>
          </a:bodyPr>
          <a:lstStyle/>
          <a:p>
            <a:r>
              <a:rPr lang="en-US" sz="2000" dirty="0" smtClean="0">
                <a:solidFill>
                  <a:srgbClr val="FF0000"/>
                </a:solidFill>
                <a:latin typeface="Arial" panose="020B0604020202020204" pitchFamily="34" charset="0"/>
                <a:cs typeface="Arial" panose="020B0604020202020204" pitchFamily="34" charset="0"/>
              </a:rPr>
              <a:t>Dextrose </a:t>
            </a:r>
            <a:r>
              <a:rPr lang="en-US" sz="2000" dirty="0">
                <a:solidFill>
                  <a:srgbClr val="FF0000"/>
                </a:solidFill>
                <a:latin typeface="Arial" panose="020B0604020202020204" pitchFamily="34" charset="0"/>
                <a:cs typeface="Arial" panose="020B0604020202020204" pitchFamily="34" charset="0"/>
              </a:rPr>
              <a:t>equivalent (DE</a:t>
            </a:r>
            <a:r>
              <a:rPr lang="en-US" sz="2000" dirty="0" smtClean="0">
                <a:solidFill>
                  <a:srgbClr val="FF0000"/>
                </a:solidFill>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degree </a:t>
            </a:r>
            <a:r>
              <a:rPr lang="en-US" sz="2000" dirty="0">
                <a:latin typeface="Arial" panose="020B0604020202020204" pitchFamily="34" charset="0"/>
                <a:cs typeface="Arial" panose="020B0604020202020204" pitchFamily="34" charset="0"/>
              </a:rPr>
              <a:t>of </a:t>
            </a:r>
            <a:r>
              <a:rPr lang="en-US" sz="2000" dirty="0" smtClean="0">
                <a:latin typeface="Arial" panose="020B0604020202020204" pitchFamily="34" charset="0"/>
                <a:cs typeface="Arial" panose="020B0604020202020204" pitchFamily="34" charset="0"/>
              </a:rPr>
              <a:t>hydrolysis. Expresses  </a:t>
            </a:r>
            <a:r>
              <a:rPr lang="en-US" sz="2000" dirty="0">
                <a:latin typeface="Arial" panose="020B0604020202020204" pitchFamily="34" charset="0"/>
                <a:cs typeface="Arial" panose="020B0604020202020204" pitchFamily="34" charset="0"/>
              </a:rPr>
              <a:t>the reducing power as </a:t>
            </a:r>
            <a:r>
              <a:rPr lang="en-US" sz="2000" dirty="0" smtClean="0">
                <a:latin typeface="Arial" panose="020B0604020202020204" pitchFamily="34" charset="0"/>
                <a:cs typeface="Arial" panose="020B0604020202020204" pitchFamily="34" charset="0"/>
              </a:rPr>
              <a:t>a percentage </a:t>
            </a:r>
            <a:r>
              <a:rPr lang="en-US" sz="2000" dirty="0">
                <a:latin typeface="Arial" panose="020B0604020202020204" pitchFamily="34" charset="0"/>
                <a:cs typeface="Arial" panose="020B0604020202020204" pitchFamily="34" charset="0"/>
              </a:rPr>
              <a:t>of pure dextrose, calculated to dry weight basis.</a:t>
            </a:r>
          </a:p>
        </p:txBody>
      </p:sp>
      <p:sp>
        <p:nvSpPr>
          <p:cNvPr id="3" name="Rectangle 2"/>
          <p:cNvSpPr/>
          <p:nvPr/>
        </p:nvSpPr>
        <p:spPr>
          <a:xfrm>
            <a:off x="218202" y="990600"/>
            <a:ext cx="8839200" cy="4154984"/>
          </a:xfrm>
          <a:prstGeom prst="rect">
            <a:avLst/>
          </a:prstGeom>
        </p:spPr>
        <p:txBody>
          <a:bodyPr wrap="square">
            <a:spAutoFit/>
          </a:bodyPr>
          <a:lstStyle/>
          <a:p>
            <a:r>
              <a:rPr lang="en-US" sz="2400" dirty="0" err="1" smtClean="0">
                <a:solidFill>
                  <a:srgbClr val="FF0000"/>
                </a:solidFill>
                <a:latin typeface="Arial" panose="020B0604020202020204" pitchFamily="34" charset="0"/>
                <a:cs typeface="Arial" panose="020B0604020202020204" pitchFamily="34" charset="0"/>
              </a:rPr>
              <a:t>Saccharification</a:t>
            </a:r>
            <a:r>
              <a:rPr lang="en-US" sz="2400" dirty="0" smtClean="0">
                <a:solidFill>
                  <a:srgbClr val="FF0000"/>
                </a:solidFill>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of liquefied </a:t>
            </a:r>
            <a:r>
              <a:rPr lang="en-US" sz="2400" dirty="0" smtClean="0">
                <a:solidFill>
                  <a:srgbClr val="FF0000"/>
                </a:solidFill>
                <a:latin typeface="Arial" panose="020B0604020202020204" pitchFamily="34" charset="0"/>
                <a:cs typeface="Arial" panose="020B0604020202020204" pitchFamily="34" charset="0"/>
              </a:rPr>
              <a:t>starch</a:t>
            </a:r>
          </a:p>
          <a:p>
            <a:endParaRPr lang="en-US" sz="2400" dirty="0" smtClean="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Maltodextrin</a:t>
            </a:r>
            <a:r>
              <a:rPr lang="en-US" sz="2400" dirty="0" smtClean="0">
                <a:latin typeface="Arial" panose="020B0604020202020204" pitchFamily="34" charset="0"/>
                <a:cs typeface="Arial" panose="020B0604020202020204" pitchFamily="34" charset="0"/>
              </a:rPr>
              <a:t> is commercially available and used for </a:t>
            </a:r>
            <a:r>
              <a:rPr lang="en-US" sz="2400" dirty="0">
                <a:latin typeface="Arial" panose="020B0604020202020204" pitchFamily="34" charset="0"/>
                <a:cs typeface="Arial" panose="020B0604020202020204" pitchFamily="34" charset="0"/>
              </a:rPr>
              <a:t>its </a:t>
            </a:r>
            <a:r>
              <a:rPr lang="en-US" sz="2400" dirty="0" smtClean="0">
                <a:latin typeface="Arial" panose="020B0604020202020204" pitchFamily="34" charset="0"/>
                <a:cs typeface="Arial" panose="020B0604020202020204" pitchFamily="34" charset="0"/>
              </a:rPr>
              <a:t>rheological </a:t>
            </a:r>
            <a:r>
              <a:rPr lang="en-US" sz="2400" dirty="0">
                <a:latin typeface="Arial" panose="020B0604020202020204" pitchFamily="34" charset="0"/>
                <a:cs typeface="Arial" panose="020B0604020202020204" pitchFamily="34" charset="0"/>
              </a:rPr>
              <a:t>properties. </a:t>
            </a:r>
            <a:r>
              <a:rPr lang="en-US" sz="2400" dirty="0" smtClean="0">
                <a:latin typeface="Arial" panose="020B0604020202020204" pitchFamily="34" charset="0"/>
                <a:cs typeface="Arial" panose="020B0604020202020204" pitchFamily="34" charset="0"/>
              </a:rPr>
              <a:t>They </a:t>
            </a:r>
            <a:r>
              <a:rPr lang="en-US" sz="2400" dirty="0">
                <a:latin typeface="Arial" panose="020B0604020202020204" pitchFamily="34" charset="0"/>
                <a:cs typeface="Arial" panose="020B0604020202020204" pitchFamily="34" charset="0"/>
              </a:rPr>
              <a:t>are used in the food </a:t>
            </a:r>
            <a:r>
              <a:rPr lang="en-US" sz="2400" dirty="0" smtClean="0">
                <a:latin typeface="Arial" panose="020B0604020202020204" pitchFamily="34" charset="0"/>
                <a:cs typeface="Arial" panose="020B0604020202020204" pitchFamily="34" charset="0"/>
              </a:rPr>
              <a:t>industry as </a:t>
            </a:r>
            <a:r>
              <a:rPr lang="en-US" sz="2400" dirty="0">
                <a:latin typeface="Arial" panose="020B0604020202020204" pitchFamily="34" charset="0"/>
                <a:cs typeface="Arial" panose="020B0604020202020204" pitchFamily="34" charset="0"/>
              </a:rPr>
              <a:t>fillers, </a:t>
            </a:r>
            <a:r>
              <a:rPr lang="en-US" sz="2400" dirty="0" smtClean="0">
                <a:latin typeface="Arial" panose="020B0604020202020204" pitchFamily="34" charset="0"/>
                <a:cs typeface="Arial" panose="020B0604020202020204" pitchFamily="34" charset="0"/>
              </a:rPr>
              <a:t>stabilizers, </a:t>
            </a:r>
            <a:r>
              <a:rPr lang="en-US" sz="2400" dirty="0">
                <a:latin typeface="Arial" panose="020B0604020202020204" pitchFamily="34" charset="0"/>
                <a:cs typeface="Arial" panose="020B0604020202020204" pitchFamily="34" charset="0"/>
              </a:rPr>
              <a:t>thickeners, pastes and glues. </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Further degradation of maltodextrins is known as </a:t>
            </a:r>
            <a:r>
              <a:rPr lang="en-US" sz="2400" dirty="0" err="1" smtClean="0">
                <a:solidFill>
                  <a:srgbClr val="FF0000"/>
                </a:solidFill>
                <a:latin typeface="Arial" panose="020B0604020202020204" pitchFamily="34" charset="0"/>
                <a:cs typeface="Arial" panose="020B0604020202020204" pitchFamily="34" charset="0"/>
              </a:rPr>
              <a:t>saccharification</a:t>
            </a:r>
            <a:r>
              <a:rPr lang="en-US" sz="2400" dirty="0" smtClean="0">
                <a:solidFill>
                  <a:srgbClr val="FF0000"/>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Depending on the degree of hydrolysis and enzymes used variety of sweeteners </a:t>
            </a:r>
            <a:r>
              <a:rPr lang="en-US" sz="2400" dirty="0">
                <a:latin typeface="Arial" panose="020B0604020202020204" pitchFamily="34" charset="0"/>
                <a:cs typeface="Arial" panose="020B0604020202020204" pitchFamily="34" charset="0"/>
              </a:rPr>
              <a:t>can be </a:t>
            </a:r>
            <a:r>
              <a:rPr lang="en-US" sz="2400" dirty="0" smtClean="0">
                <a:latin typeface="Arial" panose="020B0604020202020204" pitchFamily="34" charset="0"/>
                <a:cs typeface="Arial" panose="020B0604020202020204" pitchFamily="34" charset="0"/>
              </a:rPr>
              <a:t>produced which differ by their carbohydrate composition and rheological properties. </a:t>
            </a:r>
          </a:p>
        </p:txBody>
      </p:sp>
    </p:spTree>
    <p:extLst>
      <p:ext uri="{BB962C8B-B14F-4D97-AF65-F5344CB8AC3E}">
        <p14:creationId xmlns:p14="http://schemas.microsoft.com/office/powerpoint/2010/main" val="587017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564" y="1484784"/>
            <a:ext cx="7560840" cy="4893647"/>
          </a:xfrm>
          <a:prstGeom prst="rect">
            <a:avLst/>
          </a:prstGeom>
        </p:spPr>
        <p:txBody>
          <a:bodyPr wrap="square">
            <a:spAutoFit/>
          </a:bodyPr>
          <a:lstStyle/>
          <a:p>
            <a:r>
              <a:rPr lang="en-US" sz="2400" dirty="0" smtClean="0">
                <a:solidFill>
                  <a:srgbClr val="FF0000"/>
                </a:solidFill>
                <a:latin typeface="Arial" panose="020B0604020202020204" pitchFamily="34" charset="0"/>
                <a:cs typeface="Arial" panose="020B0604020202020204" pitchFamily="34" charset="0"/>
              </a:rPr>
              <a:t>Production of maltose syrup:</a:t>
            </a:r>
          </a:p>
          <a:p>
            <a:endParaRPr lang="en-US" sz="2400" dirty="0">
              <a:solidFill>
                <a:srgbClr val="FF0000"/>
              </a:solidFill>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Fungal </a:t>
            </a:r>
            <a:r>
              <a:rPr lang="en-US" sz="2400" dirty="0">
                <a:solidFill>
                  <a:srgbClr val="FF0000"/>
                </a:solidFill>
                <a:latin typeface="Arial" panose="020B0604020202020204" pitchFamily="34" charset="0"/>
                <a:cs typeface="Arial" panose="020B0604020202020204" pitchFamily="34" charset="0"/>
              </a:rPr>
              <a:t>α</a:t>
            </a:r>
            <a:r>
              <a:rPr lang="en-US" sz="2400" dirty="0" smtClean="0">
                <a:solidFill>
                  <a:srgbClr val="FF0000"/>
                </a:solidFill>
                <a:latin typeface="Arial" panose="020B0604020202020204" pitchFamily="34" charset="0"/>
                <a:cs typeface="Arial" panose="020B0604020202020204" pitchFamily="34" charset="0"/>
              </a:rPr>
              <a:t>-amylase</a:t>
            </a:r>
            <a:r>
              <a:rPr lang="en-US" sz="2400" i="1" dirty="0" smtClean="0">
                <a:latin typeface="Arial" panose="020B0604020202020204" pitchFamily="34" charset="0"/>
                <a:cs typeface="Arial" panose="020B0604020202020204" pitchFamily="34" charset="0"/>
              </a:rPr>
              <a:t>: </a:t>
            </a:r>
            <a:r>
              <a:rPr lang="en-US" sz="2400" dirty="0" err="1" smtClean="0">
                <a:solidFill>
                  <a:srgbClr val="00B050"/>
                </a:solidFill>
                <a:latin typeface="Arial" panose="020B0604020202020204" pitchFamily="34" charset="0"/>
                <a:cs typeface="Arial" panose="020B0604020202020204" pitchFamily="34" charset="0"/>
              </a:rPr>
              <a:t>exo</a:t>
            </a:r>
            <a:r>
              <a:rPr lang="en-US" sz="2400" dirty="0" smtClean="0">
                <a:solidFill>
                  <a:srgbClr val="00B050"/>
                </a:solidFill>
                <a:latin typeface="Arial" panose="020B0604020202020204" pitchFamily="34" charset="0"/>
                <a:cs typeface="Arial" panose="020B0604020202020204" pitchFamily="34" charset="0"/>
              </a:rPr>
              <a:t>-amylase</a:t>
            </a:r>
            <a:r>
              <a:rPr lang="en-US" sz="2400" dirty="0">
                <a:latin typeface="Arial" panose="020B0604020202020204" pitchFamily="34" charset="0"/>
                <a:cs typeface="Arial" panose="020B0604020202020204" pitchFamily="34" charset="0"/>
              </a:rPr>
              <a:t>, which hydrolyses the </a:t>
            </a:r>
            <a:r>
              <a:rPr lang="en-US" sz="2400" i="1" dirty="0" smtClean="0">
                <a:latin typeface="Arial" panose="020B0604020202020204" pitchFamily="34" charset="0"/>
                <a:cs typeface="Arial" panose="020B0604020202020204" pitchFamily="34" charset="0"/>
              </a:rPr>
              <a:t>alpha-</a:t>
            </a:r>
            <a:r>
              <a:rPr lang="en-US" sz="2400" dirty="0" smtClean="0">
                <a:latin typeface="Arial" panose="020B0604020202020204" pitchFamily="34" charset="0"/>
                <a:cs typeface="Arial" panose="020B0604020202020204" pitchFamily="34" charset="0"/>
              </a:rPr>
              <a:t>1,4-linkages in </a:t>
            </a:r>
            <a:r>
              <a:rPr lang="en-US" sz="2400" dirty="0">
                <a:latin typeface="Arial" panose="020B0604020202020204" pitchFamily="34" charset="0"/>
                <a:cs typeface="Arial" panose="020B0604020202020204" pitchFamily="34" charset="0"/>
              </a:rPr>
              <a:t>liquefied starch (amylose and amylopectin</a:t>
            </a:r>
            <a:r>
              <a:rPr lang="en-US" sz="2400" dirty="0" smtClean="0">
                <a:latin typeface="Arial" panose="020B0604020202020204" pitchFamily="34" charset="0"/>
                <a:cs typeface="Arial" panose="020B0604020202020204" pitchFamily="34" charset="0"/>
              </a:rPr>
              <a:t>); A </a:t>
            </a:r>
            <a:r>
              <a:rPr lang="en-US" sz="2400" dirty="0">
                <a:latin typeface="Arial" panose="020B0604020202020204" pitchFamily="34" charset="0"/>
                <a:cs typeface="Arial" panose="020B0604020202020204" pitchFamily="34" charset="0"/>
              </a:rPr>
              <a:t>prolonged reaction results </a:t>
            </a:r>
            <a:r>
              <a:rPr lang="en-US" sz="2400" dirty="0" smtClean="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the formation of </a:t>
            </a:r>
            <a:r>
              <a:rPr lang="en-US" sz="2400" dirty="0">
                <a:solidFill>
                  <a:srgbClr val="FF0000"/>
                </a:solidFill>
                <a:latin typeface="Arial" panose="020B0604020202020204" pitchFamily="34" charset="0"/>
                <a:cs typeface="Arial" panose="020B0604020202020204" pitchFamily="34" charset="0"/>
              </a:rPr>
              <a:t>large amounts of maltose</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a:t>
            </a:r>
            <a:r>
              <a:rPr lang="en-US" sz="2400" i="1" dirty="0" smtClean="0">
                <a:latin typeface="Arial" panose="020B0604020202020204" pitchFamily="34" charset="0"/>
                <a:cs typeface="Arial" panose="020B0604020202020204" pitchFamily="34" charset="0"/>
              </a:rPr>
              <a:t>Fungal </a:t>
            </a:r>
            <a:r>
              <a:rPr lang="en-US" sz="2400" dirty="0">
                <a:latin typeface="Arial" panose="020B0604020202020204" pitchFamily="34" charset="0"/>
                <a:cs typeface="Arial" panose="020B0604020202020204" pitchFamily="34" charset="0"/>
              </a:rPr>
              <a:t>alpha-amylase</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is used for </a:t>
            </a:r>
            <a:r>
              <a:rPr lang="en-US" sz="2400" dirty="0" smtClean="0">
                <a:latin typeface="Arial" panose="020B0604020202020204" pitchFamily="34" charset="0"/>
                <a:cs typeface="Arial" panose="020B0604020202020204" pitchFamily="34" charset="0"/>
              </a:rPr>
              <a:t>production of</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high </a:t>
            </a:r>
            <a:r>
              <a:rPr lang="en-US" sz="2400" dirty="0">
                <a:solidFill>
                  <a:srgbClr val="FF0000"/>
                </a:solidFill>
                <a:latin typeface="Arial" panose="020B0604020202020204" pitchFamily="34" charset="0"/>
                <a:cs typeface="Arial" panose="020B0604020202020204" pitchFamily="34" charset="0"/>
              </a:rPr>
              <a:t>maltose syrups </a:t>
            </a:r>
            <a:r>
              <a:rPr lang="en-US" sz="2400" dirty="0">
                <a:latin typeface="Arial" panose="020B0604020202020204" pitchFamily="34" charset="0"/>
                <a:cs typeface="Arial" panose="020B0604020202020204" pitchFamily="34" charset="0"/>
              </a:rPr>
              <a:t>or high conversion </a:t>
            </a:r>
            <a:r>
              <a:rPr lang="en-US" sz="2400" dirty="0" smtClean="0">
                <a:latin typeface="Arial" panose="020B0604020202020204" pitchFamily="34" charset="0"/>
                <a:cs typeface="Arial" panose="020B0604020202020204" pitchFamily="34" charset="0"/>
              </a:rPr>
              <a:t>syrups.</a:t>
            </a:r>
          </a:p>
          <a:p>
            <a:endParaRPr lang="en-US" sz="2400" dirty="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β-amylase</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are </a:t>
            </a:r>
            <a:r>
              <a:rPr lang="en-US" sz="2400" dirty="0" err="1">
                <a:latin typeface="Arial" panose="020B0604020202020204" pitchFamily="34" charset="0"/>
                <a:cs typeface="Arial" panose="020B0604020202020204" pitchFamily="34" charset="0"/>
              </a:rPr>
              <a:t>exo</a:t>
            </a:r>
            <a:r>
              <a:rPr lang="en-US" sz="2400" dirty="0">
                <a:latin typeface="Arial" panose="020B0604020202020204" pitchFamily="34" charset="0"/>
                <a:cs typeface="Arial" panose="020B0604020202020204" pitchFamily="34" charset="0"/>
              </a:rPr>
              <a:t>-enzymes, which attack amylose chains resulting in maltose production. β-Amylase is used for the production of maltose syrups</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3" name="Rectangle 2"/>
          <p:cNvSpPr/>
          <p:nvPr/>
        </p:nvSpPr>
        <p:spPr>
          <a:xfrm>
            <a:off x="2246938" y="950074"/>
            <a:ext cx="4362092" cy="523220"/>
          </a:xfrm>
          <a:prstGeom prst="rect">
            <a:avLst/>
          </a:prstGeom>
        </p:spPr>
        <p:txBody>
          <a:bodyPr wrap="none">
            <a:spAutoFit/>
          </a:bodyPr>
          <a:lstStyle/>
          <a:p>
            <a:r>
              <a:rPr lang="en-US" sz="2800" dirty="0" err="1" smtClean="0">
                <a:solidFill>
                  <a:srgbClr val="FF0000"/>
                </a:solidFill>
                <a:latin typeface="Arial" panose="020B0604020202020204" pitchFamily="34" charset="0"/>
                <a:cs typeface="Arial" panose="020B0604020202020204" pitchFamily="34" charset="0"/>
              </a:rPr>
              <a:t>Saccharification</a:t>
            </a:r>
            <a:r>
              <a:rPr lang="en-US" sz="2800" dirty="0" smtClean="0">
                <a:solidFill>
                  <a:srgbClr val="FF0000"/>
                </a:solidFill>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enzymes </a:t>
            </a:r>
          </a:p>
        </p:txBody>
      </p:sp>
    </p:spTree>
    <p:extLst>
      <p:ext uri="{BB962C8B-B14F-4D97-AF65-F5344CB8AC3E}">
        <p14:creationId xmlns:p14="http://schemas.microsoft.com/office/powerpoint/2010/main" val="2625779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1259175"/>
            <a:ext cx="8280920" cy="4154984"/>
          </a:xfrm>
          <a:prstGeom prst="rect">
            <a:avLst/>
          </a:prstGeom>
        </p:spPr>
        <p:txBody>
          <a:bodyPr wrap="square">
            <a:spAutoFit/>
          </a:bodyPr>
          <a:lstStyle/>
          <a:p>
            <a:r>
              <a:rPr lang="en-US" sz="2400" dirty="0">
                <a:solidFill>
                  <a:srgbClr val="FF0000"/>
                </a:solidFill>
                <a:latin typeface="Arial" panose="020B0604020202020204" pitchFamily="34" charset="0"/>
                <a:cs typeface="Arial" panose="020B0604020202020204" pitchFamily="34" charset="0"/>
              </a:rPr>
              <a:t>Maltose </a:t>
            </a:r>
            <a:r>
              <a:rPr lang="en-US" sz="2400" dirty="0" smtClean="0">
                <a:solidFill>
                  <a:srgbClr val="FF0000"/>
                </a:solidFill>
                <a:latin typeface="Arial" panose="020B0604020202020204" pitchFamily="34" charset="0"/>
                <a:cs typeface="Arial" panose="020B0604020202020204" pitchFamily="34" charset="0"/>
              </a:rPr>
              <a:t>syrups </a:t>
            </a:r>
            <a:r>
              <a:rPr lang="en-US" sz="2400" dirty="0" smtClean="0">
                <a:latin typeface="Arial" panose="020B0604020202020204" pitchFamily="34" charset="0"/>
                <a:cs typeface="Arial" panose="020B0604020202020204" pitchFamily="34" charset="0"/>
              </a:rPr>
              <a:t>(maltose content from 50 to 80%) are </a:t>
            </a:r>
            <a:r>
              <a:rPr lang="en-US" sz="2400" dirty="0">
                <a:latin typeface="Arial" panose="020B0604020202020204" pitchFamily="34" charset="0"/>
                <a:cs typeface="Arial" panose="020B0604020202020204" pitchFamily="34" charset="0"/>
              </a:rPr>
              <a:t>produced by </a:t>
            </a:r>
            <a:r>
              <a:rPr lang="en-US" sz="2400" dirty="0" err="1">
                <a:latin typeface="Arial" panose="020B0604020202020204" pitchFamily="34" charset="0"/>
                <a:cs typeface="Arial" panose="020B0604020202020204" pitchFamily="34" charset="0"/>
              </a:rPr>
              <a:t>saccharifying</a:t>
            </a:r>
            <a:r>
              <a:rPr lang="en-US" sz="2400" dirty="0">
                <a:latin typeface="Arial" panose="020B0604020202020204" pitchFamily="34" charset="0"/>
                <a:cs typeface="Arial" panose="020B0604020202020204" pitchFamily="34" charset="0"/>
              </a:rPr>
              <a:t> liquefied starch with </a:t>
            </a:r>
            <a:r>
              <a:rPr lang="en-US" sz="2400" dirty="0" err="1" smtClean="0">
                <a:latin typeface="Arial" panose="020B0604020202020204" pitchFamily="34" charset="0"/>
                <a:cs typeface="Arial" panose="020B0604020202020204" pitchFamily="34" charset="0"/>
              </a:rPr>
              <a:t>maltogenic</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exo</a:t>
            </a:r>
            <a:r>
              <a:rPr lang="en-US" sz="2400" dirty="0" smtClean="0">
                <a:latin typeface="Arial" panose="020B0604020202020204" pitchFamily="34" charset="0"/>
                <a:cs typeface="Arial" panose="020B0604020202020204" pitchFamily="34" charset="0"/>
              </a:rPr>
              <a:t>-enzymes - </a:t>
            </a:r>
            <a:r>
              <a:rPr lang="en-US" sz="2400" dirty="0" smtClean="0">
                <a:solidFill>
                  <a:srgbClr val="FF0000"/>
                </a:solidFill>
                <a:latin typeface="Arial" panose="020B0604020202020204" pitchFamily="34" charset="0"/>
                <a:cs typeface="Arial" panose="020B0604020202020204" pitchFamily="34" charset="0"/>
              </a:rPr>
              <a:t>fungal </a:t>
            </a:r>
            <a:r>
              <a:rPr lang="el-GR" sz="2400" i="1" dirty="0" smtClean="0">
                <a:solidFill>
                  <a:srgbClr val="FF0000"/>
                </a:solidFill>
                <a:latin typeface="Arial" panose="020B0604020202020204" pitchFamily="34" charset="0"/>
                <a:cs typeface="Arial" panose="020B0604020202020204" pitchFamily="34" charset="0"/>
              </a:rPr>
              <a:t>α</a:t>
            </a:r>
            <a:r>
              <a:rPr lang="en-US" sz="2400" dirty="0" smtClean="0">
                <a:solidFill>
                  <a:srgbClr val="FF0000"/>
                </a:solidFill>
                <a:latin typeface="Arial" panose="020B0604020202020204" pitchFamily="34" charset="0"/>
                <a:cs typeface="Arial" panose="020B0604020202020204" pitchFamily="34" charset="0"/>
              </a:rPr>
              <a:t>-amylase </a:t>
            </a:r>
            <a:r>
              <a:rPr lang="en-US" sz="2400" dirty="0" smtClean="0">
                <a:latin typeface="Arial" panose="020B0604020202020204" pitchFamily="34" charset="0"/>
                <a:cs typeface="Arial" panose="020B0604020202020204" pitchFamily="34" charset="0"/>
              </a:rPr>
              <a:t>or </a:t>
            </a:r>
            <a:r>
              <a:rPr lang="en-US" sz="2400" dirty="0">
                <a:solidFill>
                  <a:srgbClr val="FF0000"/>
                </a:solidFill>
                <a:latin typeface="Arial" panose="020B0604020202020204" pitchFamily="34" charset="0"/>
                <a:cs typeface="Arial" panose="020B0604020202020204" pitchFamily="34" charset="0"/>
              </a:rPr>
              <a:t>barley </a:t>
            </a:r>
            <a:r>
              <a:rPr lang="en-US" sz="2400" i="1" dirty="0">
                <a:solidFill>
                  <a:srgbClr val="FF0000"/>
                </a:solidFill>
                <a:latin typeface="Arial" panose="020B0604020202020204" pitchFamily="34" charset="0"/>
                <a:cs typeface="Arial" panose="020B0604020202020204" pitchFamily="34" charset="0"/>
              </a:rPr>
              <a:t>β</a:t>
            </a:r>
            <a:r>
              <a:rPr lang="en-US" sz="2400" i="1" dirty="0" smtClean="0">
                <a:solidFill>
                  <a:srgbClr val="FF0000"/>
                </a:solidFill>
                <a:latin typeface="Arial" panose="020B0604020202020204" pitchFamily="34" charset="0"/>
                <a:cs typeface="Arial" panose="020B0604020202020204" pitchFamily="34" charset="0"/>
              </a:rPr>
              <a:t>-</a:t>
            </a:r>
            <a:r>
              <a:rPr lang="en-US" sz="2400" dirty="0" smtClean="0">
                <a:solidFill>
                  <a:srgbClr val="FF0000"/>
                </a:solidFill>
                <a:latin typeface="Arial" panose="020B0604020202020204" pitchFamily="34" charset="0"/>
                <a:cs typeface="Arial" panose="020B0604020202020204" pitchFamily="34" charset="0"/>
              </a:rPr>
              <a:t>amylase</a:t>
            </a:r>
            <a:r>
              <a:rPr lang="en-US" sz="2400" i="1"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also known </a:t>
            </a:r>
            <a:r>
              <a:rPr lang="en-US" sz="2400" dirty="0">
                <a:latin typeface="Arial" panose="020B0604020202020204" pitchFamily="34" charset="0"/>
                <a:cs typeface="Arial" panose="020B0604020202020204" pitchFamily="34" charset="0"/>
              </a:rPr>
              <a:t>as malt extracts</a:t>
            </a:r>
            <a:r>
              <a:rPr lang="en-US" sz="2400" dirty="0" smtClean="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Properties of maltose syrups:</a:t>
            </a:r>
          </a:p>
          <a:p>
            <a:endParaRPr lang="en-US" sz="24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L</a:t>
            </a:r>
            <a:r>
              <a:rPr lang="en-US" sz="2400" dirty="0" smtClean="0">
                <a:latin typeface="Arial" panose="020B0604020202020204" pitchFamily="34" charset="0"/>
                <a:cs typeface="Arial" panose="020B0604020202020204" pitchFamily="34" charset="0"/>
              </a:rPr>
              <a:t>ow </a:t>
            </a:r>
            <a:r>
              <a:rPr lang="en-US" sz="2400" dirty="0">
                <a:latin typeface="Arial" panose="020B0604020202020204" pitchFamily="34" charset="0"/>
                <a:cs typeface="Arial" panose="020B0604020202020204" pitchFamily="34" charset="0"/>
              </a:rPr>
              <a:t>glucose content and a high maltose content</a:t>
            </a:r>
            <a:r>
              <a:rPr lang="en-US" sz="2400" dirty="0" smtClean="0">
                <a:latin typeface="Arial" panose="020B0604020202020204" pitchFamily="34" charset="0"/>
                <a:cs typeface="Arial" panose="020B0604020202020204" pitchFamily="34" charset="0"/>
              </a:rPr>
              <a:t>.</a:t>
            </a:r>
          </a:p>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Because</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of </a:t>
            </a:r>
            <a:r>
              <a:rPr lang="en-US" sz="2400" dirty="0">
                <a:latin typeface="Arial" panose="020B0604020202020204" pitchFamily="34" charset="0"/>
                <a:cs typeface="Arial" panose="020B0604020202020204" pitchFamily="34" charset="0"/>
              </a:rPr>
              <a:t>the low glucose content, high maltose syrups show a low tendency to </a:t>
            </a:r>
            <a:r>
              <a:rPr lang="en-US" sz="2400" dirty="0" smtClean="0">
                <a:latin typeface="Arial" panose="020B0604020202020204" pitchFamily="34" charset="0"/>
                <a:cs typeface="Arial" panose="020B0604020202020204" pitchFamily="34" charset="0"/>
              </a:rPr>
              <a:t>crystallize.</a:t>
            </a:r>
            <a:endParaRPr lang="en-US" sz="24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T</a:t>
            </a:r>
            <a:r>
              <a:rPr lang="en-US" sz="2400" dirty="0" smtClean="0">
                <a:latin typeface="Arial" panose="020B0604020202020204" pitchFamily="34" charset="0"/>
                <a:cs typeface="Arial" panose="020B0604020202020204" pitchFamily="34" charset="0"/>
              </a:rPr>
              <a:t>hey </a:t>
            </a:r>
            <a:r>
              <a:rPr lang="en-US" sz="2400" dirty="0">
                <a:latin typeface="Arial" panose="020B0604020202020204" pitchFamily="34" charset="0"/>
                <a:cs typeface="Arial" panose="020B0604020202020204" pitchFamily="34" charset="0"/>
              </a:rPr>
              <a:t>are relatively non-hygroscopic.</a:t>
            </a:r>
          </a:p>
        </p:txBody>
      </p:sp>
    </p:spTree>
    <p:extLst>
      <p:ext uri="{BB962C8B-B14F-4D97-AF65-F5344CB8AC3E}">
        <p14:creationId xmlns:p14="http://schemas.microsoft.com/office/powerpoint/2010/main" val="3542545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2" y="1143000"/>
            <a:ext cx="8686800" cy="4893647"/>
          </a:xfrm>
          <a:prstGeom prst="rect">
            <a:avLst/>
          </a:prstGeom>
        </p:spPr>
        <p:txBody>
          <a:bodyPr wrap="square">
            <a:spAutoFit/>
          </a:bodyPr>
          <a:lstStyle/>
          <a:p>
            <a:r>
              <a:rPr lang="en-US" sz="2400" dirty="0" smtClean="0">
                <a:solidFill>
                  <a:srgbClr val="FF0000"/>
                </a:solidFill>
                <a:latin typeface="Arial" panose="020B0604020202020204" pitchFamily="34" charset="0"/>
                <a:cs typeface="Arial" panose="020B0604020202020204" pitchFamily="34" charset="0"/>
              </a:rPr>
              <a:t>Production of glucose syrup:</a:t>
            </a:r>
          </a:p>
          <a:p>
            <a:endParaRPr lang="en-US" sz="2400" dirty="0" smtClean="0">
              <a:solidFill>
                <a:srgbClr val="FF0000"/>
              </a:solidFill>
              <a:latin typeface="Arial" panose="020B0604020202020204" pitchFamily="34" charset="0"/>
              <a:cs typeface="Arial" panose="020B0604020202020204" pitchFamily="34" charset="0"/>
            </a:endParaRPr>
          </a:p>
          <a:p>
            <a:r>
              <a:rPr lang="en-US" sz="2400" dirty="0" err="1" smtClean="0">
                <a:solidFill>
                  <a:srgbClr val="FF0000"/>
                </a:solidFill>
                <a:latin typeface="Arial" panose="020B0604020202020204" pitchFamily="34" charset="0"/>
                <a:cs typeface="Arial" panose="020B0604020202020204" pitchFamily="34" charset="0"/>
              </a:rPr>
              <a:t>Glucoamylase</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dirty="0" err="1" smtClean="0">
                <a:latin typeface="Arial" panose="020B0604020202020204" pitchFamily="34" charset="0"/>
                <a:cs typeface="Arial" panose="020B0604020202020204" pitchFamily="34" charset="0"/>
              </a:rPr>
              <a:t>amyloglucosidase</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exo</a:t>
            </a:r>
            <a:r>
              <a:rPr lang="en-US" sz="2400" dirty="0">
                <a:latin typeface="Arial" panose="020B0604020202020204" pitchFamily="34" charset="0"/>
                <a:cs typeface="Arial" panose="020B0604020202020204" pitchFamily="34" charset="0"/>
              </a:rPr>
              <a:t>-amylase</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which hydrolyses </a:t>
            </a:r>
            <a:r>
              <a:rPr lang="en-US" sz="2400" i="1" dirty="0" smtClean="0">
                <a:latin typeface="Arial" panose="020B0604020202020204" pitchFamily="34" charset="0"/>
                <a:cs typeface="Arial" panose="020B0604020202020204" pitchFamily="34" charset="0"/>
              </a:rPr>
              <a:t>alpha-</a:t>
            </a:r>
            <a:r>
              <a:rPr lang="en-US" sz="2400" dirty="0" smtClean="0">
                <a:latin typeface="Arial" panose="020B0604020202020204" pitchFamily="34" charset="0"/>
                <a:cs typeface="Arial" panose="020B0604020202020204" pitchFamily="34" charset="0"/>
              </a:rPr>
              <a:t>1,4-linkages as </a:t>
            </a:r>
            <a:r>
              <a:rPr lang="en-US" sz="2400" dirty="0">
                <a:latin typeface="Arial" panose="020B0604020202020204" pitchFamily="34" charset="0"/>
                <a:cs typeface="Arial" panose="020B0604020202020204" pitchFamily="34" charset="0"/>
              </a:rPr>
              <a:t>well as </a:t>
            </a:r>
            <a:r>
              <a:rPr lang="en-US" sz="2400" i="1" dirty="0">
                <a:latin typeface="Arial" panose="020B0604020202020204" pitchFamily="34" charset="0"/>
                <a:cs typeface="Arial" panose="020B0604020202020204" pitchFamily="34" charset="0"/>
              </a:rPr>
              <a:t>alpha-</a:t>
            </a:r>
            <a:r>
              <a:rPr lang="en-US" sz="2400" dirty="0">
                <a:latin typeface="Arial" panose="020B0604020202020204" pitchFamily="34" charset="0"/>
                <a:cs typeface="Arial" panose="020B0604020202020204" pitchFamily="34" charset="0"/>
              </a:rPr>
              <a:t>1,6-linkages in liquefied starch (amylose and amylopectin). </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breakdown product formed </a:t>
            </a:r>
            <a:r>
              <a:rPr lang="en-US" sz="2400" dirty="0" smtClean="0">
                <a:latin typeface="Arial" panose="020B0604020202020204" pitchFamily="34" charset="0"/>
                <a:cs typeface="Arial" panose="020B0604020202020204" pitchFamily="34" charset="0"/>
              </a:rPr>
              <a:t>is </a:t>
            </a:r>
            <a:r>
              <a:rPr lang="en-US" sz="2400" dirty="0" smtClean="0">
                <a:solidFill>
                  <a:srgbClr val="FF0000"/>
                </a:solidFill>
                <a:latin typeface="Arial" panose="020B0604020202020204" pitchFamily="34" charset="0"/>
                <a:cs typeface="Arial" panose="020B0604020202020204" pitchFamily="34" charset="0"/>
              </a:rPr>
              <a:t>glucose </a:t>
            </a:r>
            <a:r>
              <a:rPr lang="en-US" sz="2400" dirty="0" smtClean="0">
                <a:latin typeface="Arial" panose="020B0604020202020204" pitchFamily="34" charset="0"/>
                <a:cs typeface="Arial" panose="020B0604020202020204" pitchFamily="34" charset="0"/>
              </a:rPr>
              <a:t>(as </a:t>
            </a:r>
            <a:r>
              <a:rPr lang="el-GR" sz="2400" dirty="0" smtClean="0">
                <a:latin typeface="Arial" panose="020B0604020202020204" pitchFamily="34" charset="0"/>
                <a:cs typeface="Arial" panose="020B0604020202020204" pitchFamily="34" charset="0"/>
              </a:rPr>
              <a:t>β</a:t>
            </a:r>
            <a:r>
              <a:rPr lang="en-US" sz="2400" dirty="0" smtClean="0">
                <a:latin typeface="Arial" panose="020B0604020202020204" pitchFamily="34" charset="0"/>
                <a:cs typeface="Arial" panose="020B0604020202020204" pitchFamily="34" charset="0"/>
              </a:rPr>
              <a:t>-glucose), </a:t>
            </a:r>
            <a:r>
              <a:rPr lang="en-US" sz="2400" dirty="0">
                <a:latin typeface="Arial" panose="020B0604020202020204" pitchFamily="34" charset="0"/>
                <a:cs typeface="Arial" panose="020B0604020202020204" pitchFamily="34" charset="0"/>
              </a:rPr>
              <a:t>which has been split off from the non-reducing end of the </a:t>
            </a:r>
            <a:r>
              <a:rPr lang="en-US" sz="2400" dirty="0" smtClean="0">
                <a:latin typeface="Arial" panose="020B0604020202020204" pitchFamily="34" charset="0"/>
                <a:cs typeface="Arial" panose="020B0604020202020204" pitchFamily="34" charset="0"/>
              </a:rPr>
              <a:t>substrate molecule</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Eventually</a:t>
            </a:r>
            <a:r>
              <a:rPr lang="en-US" sz="2400" dirty="0">
                <a:latin typeface="Arial" panose="020B0604020202020204" pitchFamily="34" charset="0"/>
                <a:cs typeface="Arial" panose="020B0604020202020204" pitchFamily="34" charset="0"/>
              </a:rPr>
              <a:t>, almost complete conversion of starch into </a:t>
            </a:r>
            <a:r>
              <a:rPr lang="en-US" sz="2400" dirty="0" smtClean="0">
                <a:latin typeface="Arial" panose="020B0604020202020204" pitchFamily="34" charset="0"/>
                <a:cs typeface="Arial" panose="020B0604020202020204" pitchFamily="34" charset="0"/>
              </a:rPr>
              <a:t>glucose can be </a:t>
            </a:r>
            <a:r>
              <a:rPr lang="en-US" sz="2400" dirty="0">
                <a:latin typeface="Arial" panose="020B0604020202020204" pitchFamily="34" charset="0"/>
                <a:cs typeface="Arial" panose="020B0604020202020204" pitchFamily="34" charset="0"/>
              </a:rPr>
              <a:t>obtained.</a:t>
            </a:r>
          </a:p>
        </p:txBody>
      </p:sp>
    </p:spTree>
    <p:extLst>
      <p:ext uri="{BB962C8B-B14F-4D97-AF65-F5344CB8AC3E}">
        <p14:creationId xmlns:p14="http://schemas.microsoft.com/office/powerpoint/2010/main" val="4101518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9815" y="689108"/>
            <a:ext cx="7792326" cy="584775"/>
          </a:xfrm>
          <a:prstGeom prst="rect">
            <a:avLst/>
          </a:prstGeom>
          <a:noFill/>
        </p:spPr>
        <p:txBody>
          <a:bodyPr wrap="none" rtlCol="0">
            <a:spAutoFit/>
          </a:bodyPr>
          <a:lstStyle/>
          <a:p>
            <a:r>
              <a:rPr lang="en-US" sz="3200" dirty="0" smtClean="0">
                <a:solidFill>
                  <a:srgbClr val="FF0000"/>
                </a:solidFill>
                <a:latin typeface="Arial" panose="020B0604020202020204" pitchFamily="34" charset="0"/>
                <a:cs typeface="Arial" panose="020B0604020202020204" pitchFamily="34" charset="0"/>
              </a:rPr>
              <a:t>Enzymes in food processing. Advantages.</a:t>
            </a:r>
            <a:endParaRPr lang="en-US" sz="3200" dirty="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783269" y="1268777"/>
            <a:ext cx="7848872" cy="46166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Enzymes are proteins with powerful catalytic </a:t>
            </a:r>
            <a:r>
              <a:rPr lang="en-US" sz="2400" dirty="0" smtClean="0">
                <a:latin typeface="Arial" panose="020B0604020202020204" pitchFamily="34" charset="0"/>
                <a:cs typeface="Arial" panose="020B0604020202020204" pitchFamily="34" charset="0"/>
              </a:rPr>
              <a:t>function.</a:t>
            </a:r>
            <a:endParaRPr lang="en-US" sz="2400" dirty="0">
              <a:latin typeface="Arial" panose="020B0604020202020204" pitchFamily="34" charset="0"/>
              <a:cs typeface="Arial" panose="020B0604020202020204" pitchFamily="34" charset="0"/>
            </a:endParaRPr>
          </a:p>
        </p:txBody>
      </p:sp>
      <p:sp>
        <p:nvSpPr>
          <p:cNvPr id="4" name="Rectangle 3"/>
          <p:cNvSpPr/>
          <p:nvPr/>
        </p:nvSpPr>
        <p:spPr>
          <a:xfrm>
            <a:off x="76200" y="1752600"/>
            <a:ext cx="8784976" cy="5262979"/>
          </a:xfrm>
          <a:prstGeom prst="rect">
            <a:avLst/>
          </a:prstGeom>
        </p:spPr>
        <p:txBody>
          <a:bodyPr wrap="square">
            <a:spAutoFit/>
          </a:bodyPr>
          <a:lstStyle/>
          <a:p>
            <a:r>
              <a:rPr lang="en-US" sz="2400" dirty="0" smtClean="0">
                <a:latin typeface="Arial" panose="020B0604020202020204" pitchFamily="34" charset="0"/>
                <a:cs typeface="Arial" panose="020B0604020202020204" pitchFamily="34" charset="0"/>
              </a:rPr>
              <a:t>Enzymes </a:t>
            </a:r>
            <a:r>
              <a:rPr lang="en-US" sz="2400" dirty="0">
                <a:latin typeface="Arial" panose="020B0604020202020204" pitchFamily="34" charset="0"/>
                <a:cs typeface="Arial" panose="020B0604020202020204" pitchFamily="34" charset="0"/>
              </a:rPr>
              <a:t>have a number of distinct </a:t>
            </a:r>
            <a:r>
              <a:rPr lang="en-US" sz="2400" dirty="0">
                <a:solidFill>
                  <a:srgbClr val="FF0000"/>
                </a:solidFill>
                <a:latin typeface="Arial" panose="020B0604020202020204" pitchFamily="34" charset="0"/>
                <a:cs typeface="Arial" panose="020B0604020202020204" pitchFamily="34" charset="0"/>
              </a:rPr>
              <a:t>advantages </a:t>
            </a:r>
            <a:r>
              <a:rPr lang="en-US" sz="2400" dirty="0">
                <a:latin typeface="Arial" panose="020B0604020202020204" pitchFamily="34" charset="0"/>
                <a:cs typeface="Arial" panose="020B0604020202020204" pitchFamily="34" charset="0"/>
              </a:rPr>
              <a:t>over </a:t>
            </a:r>
            <a:r>
              <a:rPr lang="en-US" sz="2400" dirty="0" smtClean="0">
                <a:latin typeface="Arial" panose="020B0604020202020204" pitchFamily="34" charset="0"/>
                <a:cs typeface="Arial" panose="020B0604020202020204" pitchFamily="34" charset="0"/>
              </a:rPr>
              <a:t>conventional chemical catalysts: </a:t>
            </a:r>
          </a:p>
          <a:p>
            <a:endParaRPr lang="en-US" sz="2400" dirty="0" smtClean="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a:solidFill>
                  <a:srgbClr val="FF0000"/>
                </a:solidFill>
                <a:latin typeface="Arial" panose="020B0604020202020204" pitchFamily="34" charset="0"/>
                <a:cs typeface="Arial" panose="020B0604020202020204" pitchFamily="34" charset="0"/>
              </a:rPr>
              <a:t>H</a:t>
            </a:r>
            <a:r>
              <a:rPr lang="en-US" sz="2400" dirty="0" smtClean="0">
                <a:solidFill>
                  <a:srgbClr val="FF0000"/>
                </a:solidFill>
                <a:latin typeface="Arial" panose="020B0604020202020204" pitchFamily="34" charset="0"/>
                <a:cs typeface="Arial" panose="020B0604020202020204" pitchFamily="34" charset="0"/>
              </a:rPr>
              <a:t>igh productivity and catalytic efficiency</a:t>
            </a:r>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Active in low concentrations; </a:t>
            </a:r>
          </a:p>
          <a:p>
            <a:pPr marL="342900" indent="-342900">
              <a:buClr>
                <a:srgbClr val="FF0000"/>
              </a:buClr>
              <a:buFont typeface="Wingdings" panose="05000000000000000000" pitchFamily="2" charset="2"/>
              <a:buChar char="Ø"/>
            </a:pPr>
            <a:r>
              <a:rPr lang="en-US" sz="2400" dirty="0" smtClean="0">
                <a:solidFill>
                  <a:srgbClr val="FF0000"/>
                </a:solidFill>
                <a:latin typeface="Arial" panose="020B0604020202020204" pitchFamily="34" charset="0"/>
                <a:cs typeface="Arial" panose="020B0604020202020204" pitchFamily="34" charset="0"/>
              </a:rPr>
              <a:t>High specificity </a:t>
            </a:r>
            <a:r>
              <a:rPr lang="en-US" sz="2400" dirty="0" smtClean="0">
                <a:latin typeface="Arial" panose="020B0604020202020204" pitchFamily="34" charset="0"/>
                <a:cs typeface="Arial" panose="020B0604020202020204" pitchFamily="34" charset="0"/>
              </a:rPr>
              <a:t>– able  </a:t>
            </a:r>
            <a:r>
              <a:rPr lang="en-US" sz="2400" dirty="0">
                <a:latin typeface="Arial" panose="020B0604020202020204" pitchFamily="34" charset="0"/>
                <a:cs typeface="Arial" panose="020B0604020202020204" pitchFamily="34" charset="0"/>
              </a:rPr>
              <a:t>to </a:t>
            </a:r>
            <a:r>
              <a:rPr lang="en-US" sz="2400" dirty="0" smtClean="0">
                <a:latin typeface="Arial" panose="020B0604020202020204" pitchFamily="34" charset="0"/>
                <a:cs typeface="Arial" panose="020B0604020202020204" pitchFamily="34" charset="0"/>
              </a:rPr>
              <a:t>discriminate between structurally similar molecules, for example-optical </a:t>
            </a:r>
            <a:r>
              <a:rPr lang="en-US" sz="2400" dirty="0">
                <a:latin typeface="Arial" panose="020B0604020202020204" pitchFamily="34" charset="0"/>
                <a:cs typeface="Arial" panose="020B0604020202020204" pitchFamily="34" charset="0"/>
              </a:rPr>
              <a:t>isomers (</a:t>
            </a:r>
            <a:r>
              <a:rPr lang="en-US" sz="2400" dirty="0" err="1">
                <a:latin typeface="Arial" panose="020B0604020202020204" pitchFamily="34" charset="0"/>
                <a:cs typeface="Arial" panose="020B0604020202020204" pitchFamily="34" charset="0"/>
              </a:rPr>
              <a:t>stereospecificity</a:t>
            </a:r>
            <a:r>
              <a:rPr lang="en-US" sz="2400" dirty="0">
                <a:latin typeface="Arial" panose="020B0604020202020204" pitchFamily="34" charset="0"/>
                <a:cs typeface="Arial" panose="020B0604020202020204" pitchFamily="34" charset="0"/>
              </a:rPr>
              <a:t>). Their action on food components other than </a:t>
            </a:r>
            <a:r>
              <a:rPr lang="en-US" sz="2400" dirty="0" smtClean="0">
                <a:latin typeface="Arial" panose="020B0604020202020204" pitchFamily="34" charset="0"/>
                <a:cs typeface="Arial" panose="020B0604020202020204" pitchFamily="34" charset="0"/>
              </a:rPr>
              <a:t>their substrates </a:t>
            </a:r>
            <a:r>
              <a:rPr lang="en-US" sz="2400" dirty="0">
                <a:latin typeface="Arial" panose="020B0604020202020204" pitchFamily="34" charset="0"/>
                <a:cs typeface="Arial" panose="020B0604020202020204" pitchFamily="34" charset="0"/>
              </a:rPr>
              <a:t>are </a:t>
            </a:r>
            <a:r>
              <a:rPr lang="en-US" sz="2400" dirty="0" smtClean="0">
                <a:latin typeface="Arial" panose="020B0604020202020204" pitchFamily="34" charset="0"/>
                <a:cs typeface="Arial" panose="020B0604020202020204" pitchFamily="34" charset="0"/>
              </a:rPr>
              <a:t>negligible, thus </a:t>
            </a:r>
            <a:r>
              <a:rPr lang="en-US" sz="2400" dirty="0">
                <a:latin typeface="Arial" panose="020B0604020202020204" pitchFamily="34" charset="0"/>
                <a:cs typeface="Arial" panose="020B0604020202020204" pitchFamily="34" charset="0"/>
              </a:rPr>
              <a:t>resulting in </a:t>
            </a:r>
            <a:r>
              <a:rPr lang="en-US" sz="2400" dirty="0" smtClean="0">
                <a:latin typeface="Arial" panose="020B0604020202020204" pitchFamily="34" charset="0"/>
                <a:cs typeface="Arial" panose="020B0604020202020204" pitchFamily="34" charset="0"/>
              </a:rPr>
              <a:t>the formation </a:t>
            </a:r>
            <a:r>
              <a:rPr lang="en-US" sz="2400" dirty="0">
                <a:latin typeface="Arial" panose="020B0604020202020204" pitchFamily="34" charset="0"/>
                <a:cs typeface="Arial" panose="020B0604020202020204" pitchFamily="34" charset="0"/>
              </a:rPr>
              <a:t>of purer products with more consistent properties</a:t>
            </a:r>
            <a:r>
              <a:rPr lang="en-US" sz="2400" dirty="0" smtClean="0">
                <a:latin typeface="Arial" panose="020B0604020202020204" pitchFamily="34" charset="0"/>
                <a:cs typeface="Arial" panose="020B0604020202020204" pitchFamily="34" charset="0"/>
              </a:rPr>
              <a:t>;</a:t>
            </a:r>
          </a:p>
          <a:p>
            <a:pPr marL="342900" indent="-342900">
              <a:buClr>
                <a:srgbClr val="FF0000"/>
              </a:buClr>
              <a:buFont typeface="Wingdings" panose="05000000000000000000" pitchFamily="2" charset="2"/>
              <a:buChar char="Ø"/>
            </a:pPr>
            <a:r>
              <a:rPr lang="en-US" sz="2400" dirty="0">
                <a:solidFill>
                  <a:srgbClr val="FF0000"/>
                </a:solidFill>
                <a:latin typeface="Arial" panose="020B0604020202020204" pitchFamily="34" charset="0"/>
                <a:cs typeface="Arial" panose="020B0604020202020204" pitchFamily="34" charset="0"/>
              </a:rPr>
              <a:t>They are more environmentally friendly and produce less residuals </a:t>
            </a:r>
            <a:r>
              <a:rPr lang="en-US" sz="2400" dirty="0">
                <a:latin typeface="Arial" panose="020B0604020202020204" pitchFamily="34" charset="0"/>
                <a:cs typeface="Arial" panose="020B0604020202020204" pitchFamily="34" charset="0"/>
              </a:rPr>
              <a:t>(or processing waste that must be disposed of at high costs) compared to traditional chemical catalysts.</a:t>
            </a:r>
          </a:p>
          <a:p>
            <a:pPr marL="342900" indent="-342900">
              <a:buClr>
                <a:srgbClr val="FF0000"/>
              </a:buClr>
              <a:buFont typeface="Wingdings" panose="05000000000000000000" pitchFamily="2" charset="2"/>
              <a:buChar char="Ø"/>
            </a:pP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1873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14400"/>
            <a:ext cx="7625456" cy="1200329"/>
          </a:xfrm>
          <a:prstGeom prst="rect">
            <a:avLst/>
          </a:prstGeom>
        </p:spPr>
        <p:txBody>
          <a:bodyPr wrap="square">
            <a:spAutoFit/>
          </a:bodyPr>
          <a:lstStyle/>
          <a:p>
            <a:r>
              <a:rPr lang="en-US" sz="2400" dirty="0" smtClean="0">
                <a:solidFill>
                  <a:srgbClr val="FF0000"/>
                </a:solidFill>
                <a:latin typeface="Arial" panose="020B0604020202020204" pitchFamily="34" charset="0"/>
                <a:cs typeface="Arial" panose="020B0604020202020204" pitchFamily="34" charset="0"/>
              </a:rPr>
              <a:t>Glucose </a:t>
            </a:r>
            <a:r>
              <a:rPr lang="en-US" sz="2400" dirty="0">
                <a:solidFill>
                  <a:srgbClr val="FF0000"/>
                </a:solidFill>
                <a:latin typeface="Arial" panose="020B0604020202020204" pitchFamily="34" charset="0"/>
                <a:cs typeface="Arial" panose="020B0604020202020204" pitchFamily="34" charset="0"/>
              </a:rPr>
              <a:t>syrups </a:t>
            </a:r>
            <a:r>
              <a:rPr lang="en-US" sz="2400" dirty="0" smtClean="0">
                <a:solidFill>
                  <a:srgbClr val="FF0000"/>
                </a:solidFill>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95-97</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glucose) </a:t>
            </a:r>
            <a:r>
              <a:rPr lang="en-US" sz="2400" dirty="0">
                <a:latin typeface="Arial" panose="020B0604020202020204" pitchFamily="34" charset="0"/>
                <a:cs typeface="Arial" panose="020B0604020202020204" pitchFamily="34" charset="0"/>
              </a:rPr>
              <a:t>may be produced from most starch </a:t>
            </a:r>
            <a:r>
              <a:rPr lang="en-US" sz="2400" dirty="0" smtClean="0">
                <a:latin typeface="Arial" panose="020B0604020202020204" pitchFamily="34" charset="0"/>
                <a:cs typeface="Arial" panose="020B0604020202020204" pitchFamily="34" charset="0"/>
              </a:rPr>
              <a:t>raw materials </a:t>
            </a:r>
            <a:r>
              <a:rPr lang="en-US" sz="2400" dirty="0">
                <a:latin typeface="Arial" panose="020B0604020202020204" pitchFamily="34" charset="0"/>
                <a:cs typeface="Arial" panose="020B0604020202020204" pitchFamily="34" charset="0"/>
              </a:rPr>
              <a:t>(corn, wheat, potatoes, tapioca, barley and rice).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71800"/>
            <a:ext cx="2888407" cy="3148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6393" y="2438400"/>
            <a:ext cx="2847975" cy="3699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067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8326" y="1143000"/>
            <a:ext cx="8136905" cy="4893647"/>
          </a:xfrm>
          <a:prstGeom prst="rect">
            <a:avLst/>
          </a:prstGeom>
        </p:spPr>
        <p:txBody>
          <a:bodyPr wrap="square">
            <a:spAutoFit/>
          </a:bodyPr>
          <a:lstStyle/>
          <a:p>
            <a:r>
              <a:rPr lang="en-US" sz="2400" dirty="0" err="1">
                <a:solidFill>
                  <a:srgbClr val="FF0000"/>
                </a:solidFill>
                <a:latin typeface="Arial" panose="020B0604020202020204" pitchFamily="34" charset="0"/>
                <a:cs typeface="Arial" panose="020B0604020202020204" pitchFamily="34" charset="0"/>
              </a:rPr>
              <a:t>Isoamylase</a:t>
            </a:r>
            <a:r>
              <a:rPr lang="en-US" sz="2400" dirty="0">
                <a:latin typeface="Arial" panose="020B0604020202020204" pitchFamily="34" charset="0"/>
                <a:cs typeface="Arial" panose="020B0604020202020204" pitchFamily="34" charset="0"/>
              </a:rPr>
              <a:t> and </a:t>
            </a:r>
            <a:r>
              <a:rPr lang="en-US" sz="2400" dirty="0" err="1" smtClean="0">
                <a:solidFill>
                  <a:srgbClr val="FF0000"/>
                </a:solidFill>
                <a:latin typeface="Arial" panose="020B0604020202020204" pitchFamily="34" charset="0"/>
                <a:cs typeface="Arial" panose="020B0604020202020204" pitchFamily="34" charset="0"/>
              </a:rPr>
              <a:t>pullulanase</a:t>
            </a:r>
            <a:r>
              <a:rPr lang="en-US" sz="2400" dirty="0" smtClean="0">
                <a:solidFill>
                  <a:srgbClr val="FF0000"/>
                </a:solidFill>
                <a:latin typeface="Arial" panose="020B0604020202020204" pitchFamily="34" charset="0"/>
                <a:cs typeface="Arial" panose="020B0604020202020204" pitchFamily="34" charset="0"/>
              </a:rPr>
              <a:t> (de-branching enzymes)</a:t>
            </a:r>
          </a:p>
          <a:p>
            <a:endParaRPr lang="en-US" sz="2400" dirty="0">
              <a:latin typeface="Arial" panose="020B0604020202020204" pitchFamily="34" charset="0"/>
              <a:cs typeface="Arial" panose="020B0604020202020204" pitchFamily="34" charset="0"/>
            </a:endParaRPr>
          </a:p>
          <a:p>
            <a:r>
              <a:rPr lang="en-US" sz="2400" dirty="0" err="1" smtClean="0">
                <a:latin typeface="Arial" panose="020B0604020202020204" pitchFamily="34" charset="0"/>
                <a:cs typeface="Arial" panose="020B0604020202020204" pitchFamily="34" charset="0"/>
              </a:rPr>
              <a:t>Isoamylase</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 </a:t>
            </a:r>
            <a:r>
              <a:rPr lang="en-US" sz="2400" dirty="0" err="1" smtClean="0">
                <a:latin typeface="Arial" panose="020B0604020202020204" pitchFamily="34" charset="0"/>
                <a:cs typeface="Arial" panose="020B0604020202020204" pitchFamily="34" charset="0"/>
              </a:rPr>
              <a:t>pullulanase</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hydrolyse</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alpha-</a:t>
            </a:r>
            <a:r>
              <a:rPr lang="en-US" sz="2400" dirty="0">
                <a:latin typeface="Arial" panose="020B0604020202020204" pitchFamily="34" charset="0"/>
                <a:cs typeface="Arial" panose="020B0604020202020204" pitchFamily="34" charset="0"/>
              </a:rPr>
              <a:t>1,6-glycosidic bonds of starch, which </a:t>
            </a:r>
            <a:r>
              <a:rPr lang="en-US" sz="2400" dirty="0" smtClean="0">
                <a:latin typeface="Arial" panose="020B0604020202020204" pitchFamily="34" charset="0"/>
                <a:cs typeface="Arial" panose="020B0604020202020204" pitchFamily="34" charset="0"/>
              </a:rPr>
              <a:t>has been </a:t>
            </a:r>
            <a:r>
              <a:rPr lang="en-US" sz="2400" dirty="0">
                <a:latin typeface="Arial" panose="020B0604020202020204" pitchFamily="34" charset="0"/>
                <a:cs typeface="Arial" panose="020B0604020202020204" pitchFamily="34" charset="0"/>
              </a:rPr>
              <a:t>partly </a:t>
            </a:r>
            <a:r>
              <a:rPr lang="en-US" sz="2400" dirty="0" smtClean="0">
                <a:latin typeface="Arial" panose="020B0604020202020204" pitchFamily="34" charset="0"/>
                <a:cs typeface="Arial" panose="020B0604020202020204" pitchFamily="34" charset="0"/>
              </a:rPr>
              <a:t>hydrolyzed </a:t>
            </a:r>
            <a:r>
              <a:rPr lang="en-US" sz="2400" dirty="0">
                <a:latin typeface="Arial" panose="020B0604020202020204" pitchFamily="34" charset="0"/>
                <a:cs typeface="Arial" panose="020B0604020202020204" pitchFamily="34" charset="0"/>
              </a:rPr>
              <a:t>by </a:t>
            </a:r>
            <a:r>
              <a:rPr lang="en-US" sz="2400" i="1" dirty="0" smtClean="0">
                <a:latin typeface="Arial" panose="020B0604020202020204" pitchFamily="34" charset="0"/>
                <a:cs typeface="Arial" panose="020B0604020202020204" pitchFamily="34" charset="0"/>
              </a:rPr>
              <a:t>alpha</a:t>
            </a:r>
            <a:r>
              <a:rPr lang="en-US" sz="2400" dirty="0" smtClean="0">
                <a:latin typeface="Arial" panose="020B0604020202020204" pitchFamily="34" charset="0"/>
                <a:cs typeface="Arial" panose="020B0604020202020204" pitchFamily="34" charset="0"/>
              </a:rPr>
              <a:t>-amylase.</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Treatment of  </a:t>
            </a:r>
            <a:r>
              <a:rPr lang="en-US" sz="2400" dirty="0">
                <a:latin typeface="Arial" panose="020B0604020202020204" pitchFamily="34" charset="0"/>
                <a:cs typeface="Arial" panose="020B0604020202020204" pitchFamily="34" charset="0"/>
              </a:rPr>
              <a:t>amylopectin </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with </a:t>
            </a:r>
            <a:r>
              <a:rPr lang="en-US" sz="2400" dirty="0" err="1" smtClean="0">
                <a:latin typeface="Arial" panose="020B0604020202020204" pitchFamily="34" charset="0"/>
                <a:cs typeface="Arial" panose="020B0604020202020204" pitchFamily="34" charset="0"/>
              </a:rPr>
              <a:t>pullulanase</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generates linear </a:t>
            </a:r>
            <a:r>
              <a:rPr lang="en-US" sz="2400" dirty="0">
                <a:latin typeface="Arial" panose="020B0604020202020204" pitchFamily="34" charset="0"/>
                <a:cs typeface="Arial" panose="020B0604020202020204" pitchFamily="34" charset="0"/>
              </a:rPr>
              <a:t>amylose </a:t>
            </a:r>
            <a:r>
              <a:rPr lang="en-US" sz="2400" dirty="0" smtClean="0">
                <a:latin typeface="Arial" panose="020B0604020202020204" pitchFamily="34" charset="0"/>
                <a:cs typeface="Arial" panose="020B0604020202020204" pitchFamily="34" charset="0"/>
              </a:rPr>
              <a:t>fragments. </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Using </a:t>
            </a:r>
            <a:r>
              <a:rPr lang="en-US" sz="2400" dirty="0">
                <a:latin typeface="Arial" panose="020B0604020202020204" pitchFamily="34" charset="0"/>
                <a:cs typeface="Arial" panose="020B0604020202020204" pitchFamily="34" charset="0"/>
              </a:rPr>
              <a:t>heat-stable and acid-stable </a:t>
            </a:r>
            <a:r>
              <a:rPr lang="en-US" sz="2400" dirty="0" err="1" smtClean="0">
                <a:solidFill>
                  <a:srgbClr val="FF0000"/>
                </a:solidFill>
                <a:latin typeface="Arial" panose="020B0604020202020204" pitchFamily="34" charset="0"/>
                <a:cs typeface="Arial" panose="020B0604020202020204" pitchFamily="34" charset="0"/>
              </a:rPr>
              <a:t>pullulanase</a:t>
            </a:r>
            <a:r>
              <a:rPr lang="en-US" sz="2400" dirty="0">
                <a:latin typeface="Arial" panose="020B0604020202020204" pitchFamily="34" charset="0"/>
                <a:cs typeface="Arial" panose="020B0604020202020204" pitchFamily="34" charset="0"/>
              </a:rPr>
              <a:t> </a:t>
            </a:r>
            <a:r>
              <a:rPr lang="en-US" sz="2400" dirty="0" smtClean="0">
                <a:solidFill>
                  <a:srgbClr val="00B050"/>
                </a:solidFill>
                <a:latin typeface="Arial" panose="020B0604020202020204" pitchFamily="34" charset="0"/>
                <a:cs typeface="Arial" panose="020B0604020202020204" pitchFamily="34" charset="0"/>
              </a:rPr>
              <a:t>in </a:t>
            </a:r>
            <a:r>
              <a:rPr lang="en-US" sz="2400" dirty="0">
                <a:solidFill>
                  <a:srgbClr val="00B050"/>
                </a:solidFill>
                <a:latin typeface="Arial" panose="020B0604020202020204" pitchFamily="34" charset="0"/>
                <a:cs typeface="Arial" panose="020B0604020202020204" pitchFamily="34" charset="0"/>
              </a:rPr>
              <a:t>combination </a:t>
            </a:r>
            <a:r>
              <a:rPr lang="en-US" sz="2400" dirty="0">
                <a:latin typeface="Arial" panose="020B0604020202020204" pitchFamily="34" charset="0"/>
                <a:cs typeface="Arial" panose="020B0604020202020204" pitchFamily="34" charset="0"/>
              </a:rPr>
              <a:t>with </a:t>
            </a:r>
            <a:r>
              <a:rPr lang="en-US" sz="2400" dirty="0" err="1">
                <a:solidFill>
                  <a:srgbClr val="FF0000"/>
                </a:solidFill>
                <a:latin typeface="Arial" panose="020B0604020202020204" pitchFamily="34" charset="0"/>
                <a:cs typeface="Arial" panose="020B0604020202020204" pitchFamily="34" charset="0"/>
              </a:rPr>
              <a:t>saccharification</a:t>
            </a:r>
            <a:r>
              <a:rPr lang="en-US" sz="2400" dirty="0">
                <a:solidFill>
                  <a:srgbClr val="FF0000"/>
                </a:solidFill>
                <a:latin typeface="Arial" panose="020B0604020202020204" pitchFamily="34" charset="0"/>
                <a:cs typeface="Arial" panose="020B0604020202020204" pitchFamily="34" charset="0"/>
              </a:rPr>
              <a:t> enzymes </a:t>
            </a:r>
            <a:r>
              <a:rPr lang="en-US" sz="2400" dirty="0">
                <a:latin typeface="Arial" panose="020B0604020202020204" pitchFamily="34" charset="0"/>
                <a:cs typeface="Arial" panose="020B0604020202020204" pitchFamily="34" charset="0"/>
              </a:rPr>
              <a:t>makes the starch </a:t>
            </a:r>
            <a:r>
              <a:rPr lang="en-US" sz="2400" dirty="0" smtClean="0">
                <a:latin typeface="Arial" panose="020B0604020202020204" pitchFamily="34" charset="0"/>
                <a:cs typeface="Arial" panose="020B0604020202020204" pitchFamily="34" charset="0"/>
              </a:rPr>
              <a:t>conversion reactions </a:t>
            </a:r>
            <a:r>
              <a:rPr lang="en-US" sz="2400" dirty="0">
                <a:latin typeface="Arial" panose="020B0604020202020204" pitchFamily="34" charset="0"/>
                <a:cs typeface="Arial" panose="020B0604020202020204" pitchFamily="34" charset="0"/>
              </a:rPr>
              <a:t>more efficient.</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6716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300335"/>
            <a:ext cx="2220480" cy="461665"/>
          </a:xfrm>
          <a:prstGeom prst="rect">
            <a:avLst/>
          </a:prstGeom>
          <a:noFill/>
        </p:spPr>
        <p:txBody>
          <a:bodyPr wrap="none" rtlCol="0">
            <a:spAutoFit/>
          </a:bodyPr>
          <a:lstStyle/>
          <a:p>
            <a:r>
              <a:rPr lang="en-US" sz="2400" dirty="0" smtClean="0">
                <a:solidFill>
                  <a:srgbClr val="FF0000"/>
                </a:solidFill>
                <a:latin typeface="Arial" panose="020B0604020202020204" pitchFamily="34" charset="0"/>
                <a:cs typeface="Arial" panose="020B0604020202020204" pitchFamily="34" charset="0"/>
              </a:rPr>
              <a:t>Fructose syrup</a:t>
            </a:r>
            <a:endParaRPr lang="en-US" sz="2400" dirty="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244593" y="762000"/>
            <a:ext cx="4824534" cy="2677656"/>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H</a:t>
            </a:r>
            <a:r>
              <a:rPr lang="en-US" sz="2400" dirty="0" smtClean="0">
                <a:latin typeface="Arial" panose="020B0604020202020204" pitchFamily="34" charset="0"/>
                <a:cs typeface="Arial" panose="020B0604020202020204" pitchFamily="34" charset="0"/>
              </a:rPr>
              <a:t>igh-fructose </a:t>
            </a:r>
            <a:r>
              <a:rPr lang="en-US" sz="2400" dirty="0">
                <a:latin typeface="Arial" panose="020B0604020202020204" pitchFamily="34" charset="0"/>
                <a:cs typeface="Arial" panose="020B0604020202020204" pitchFamily="34" charset="0"/>
              </a:rPr>
              <a:t>corn </a:t>
            </a:r>
            <a:r>
              <a:rPr lang="en-US" sz="2400" dirty="0" smtClean="0">
                <a:latin typeface="Arial" panose="020B0604020202020204" pitchFamily="34" charset="0"/>
                <a:cs typeface="Arial" panose="020B0604020202020204" pitchFamily="34" charset="0"/>
              </a:rPr>
              <a:t>syrup (HFCS): contain</a:t>
            </a:r>
            <a:r>
              <a:rPr lang="en-US" sz="2400" dirty="0">
                <a:latin typeface="Arial" panose="020B0604020202020204" pitchFamily="34" charset="0"/>
                <a:cs typeface="Arial" panose="020B0604020202020204" pitchFamily="34" charset="0"/>
              </a:rPr>
              <a:t> 42% or </a:t>
            </a:r>
            <a:r>
              <a:rPr lang="en-US" sz="2400" dirty="0" smtClean="0">
                <a:latin typeface="Arial" panose="020B0604020202020204" pitchFamily="34" charset="0"/>
                <a:cs typeface="Arial" panose="020B0604020202020204" pitchFamily="34" charset="0"/>
              </a:rPr>
              <a:t>90% </a:t>
            </a:r>
            <a:r>
              <a:rPr lang="en-US" sz="2400" dirty="0">
                <a:latin typeface="Arial" panose="020B0604020202020204" pitchFamily="34" charset="0"/>
                <a:cs typeface="Arial" panose="020B0604020202020204" pitchFamily="34" charset="0"/>
              </a:rPr>
              <a:t>fructose based on dry </a:t>
            </a:r>
            <a:r>
              <a:rPr lang="en-US" sz="2400" dirty="0" smtClean="0">
                <a:latin typeface="Arial" panose="020B0604020202020204" pitchFamily="34" charset="0"/>
                <a:cs typeface="Arial" panose="020B0604020202020204" pitchFamily="34" charset="0"/>
              </a:rPr>
              <a:t>substance.</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 </a:t>
            </a:r>
            <a:r>
              <a:rPr lang="en-US" sz="2400" dirty="0" smtClean="0">
                <a:solidFill>
                  <a:srgbClr val="FF0000"/>
                </a:solidFill>
                <a:latin typeface="Arial" panose="020B0604020202020204" pitchFamily="34" charset="0"/>
                <a:cs typeface="Arial" panose="020B0604020202020204" pitchFamily="34" charset="0"/>
              </a:rPr>
              <a:t>A sweetener alternative </a:t>
            </a:r>
            <a:r>
              <a:rPr lang="en-US" sz="2400" dirty="0">
                <a:latin typeface="Arial" panose="020B0604020202020204" pitchFamily="34" charset="0"/>
                <a:cs typeface="Arial" panose="020B0604020202020204" pitchFamily="34" charset="0"/>
              </a:rPr>
              <a:t>to white sugar (sucrose) </a:t>
            </a:r>
            <a:r>
              <a:rPr lang="en-US" sz="2400" dirty="0" smtClean="0">
                <a:latin typeface="Arial" panose="020B0604020202020204" pitchFamily="34" charset="0"/>
                <a:cs typeface="Arial" panose="020B0604020202020204" pitchFamily="34" charset="0"/>
              </a:rPr>
              <a:t>produced from sugar cane </a:t>
            </a:r>
            <a:r>
              <a:rPr lang="en-US" sz="2400" dirty="0">
                <a:latin typeface="Arial" panose="020B0604020202020204" pitchFamily="34" charset="0"/>
                <a:cs typeface="Arial" panose="020B0604020202020204" pitchFamily="34" charset="0"/>
              </a:rPr>
              <a:t>or </a:t>
            </a:r>
            <a:r>
              <a:rPr lang="en-US" sz="2400" dirty="0" smtClean="0">
                <a:latin typeface="Arial" panose="020B0604020202020204" pitchFamily="34" charset="0"/>
                <a:cs typeface="Arial" panose="020B0604020202020204" pitchFamily="34" charset="0"/>
              </a:rPr>
              <a:t>beets.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4" y="260648"/>
            <a:ext cx="3990975" cy="2850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059" y="3606441"/>
            <a:ext cx="7534275" cy="2998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901" y="6357408"/>
            <a:ext cx="72675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733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762" y="789479"/>
            <a:ext cx="8208912" cy="46166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Produced by the use of the enzyme </a:t>
            </a:r>
            <a:r>
              <a:rPr lang="en-US" sz="2400" dirty="0">
                <a:solidFill>
                  <a:srgbClr val="FF0000"/>
                </a:solidFill>
                <a:latin typeface="Arial" panose="020B0604020202020204" pitchFamily="34" charset="0"/>
                <a:cs typeface="Arial" panose="020B0604020202020204" pitchFamily="34" charset="0"/>
              </a:rPr>
              <a:t>glucose isomerase</a:t>
            </a:r>
            <a:r>
              <a:rPr lang="en-US" sz="2400" dirty="0">
                <a:latin typeface="Arial" panose="020B0604020202020204" pitchFamily="34" charset="0"/>
                <a:cs typeface="Arial" panose="020B0604020202020204" pitchFamily="34" charset="0"/>
              </a:rPr>
              <a:t>.</a:t>
            </a:r>
          </a:p>
        </p:txBody>
      </p:sp>
      <p:sp>
        <p:nvSpPr>
          <p:cNvPr id="3" name="Rectangle 2"/>
          <p:cNvSpPr/>
          <p:nvPr/>
        </p:nvSpPr>
        <p:spPr>
          <a:xfrm>
            <a:off x="755576" y="1447800"/>
            <a:ext cx="7128792" cy="1200329"/>
          </a:xfrm>
          <a:prstGeom prst="rect">
            <a:avLst/>
          </a:prstGeom>
        </p:spPr>
        <p:txBody>
          <a:bodyPr wrap="square">
            <a:spAutoFit/>
          </a:bodyPr>
          <a:lstStyle/>
          <a:p>
            <a:r>
              <a:rPr lang="en-US" sz="2400" dirty="0"/>
              <a:t>Glucose can reversibly be </a:t>
            </a:r>
            <a:r>
              <a:rPr lang="en-US" sz="2400" dirty="0" smtClean="0"/>
              <a:t>isomerized </a:t>
            </a:r>
            <a:r>
              <a:rPr lang="en-US" sz="2400" dirty="0"/>
              <a:t>to fructose. The equilibrium conversion for glucose to fructose is 50% under industrial conditions.</a:t>
            </a:r>
            <a:endParaRPr lang="en-US" sz="2400" dirty="0">
              <a:latin typeface="Arial" panose="020B0604020202020204" pitchFamily="34" charset="0"/>
              <a:cs typeface="Arial" panose="020B0604020202020204" pitchFamily="34" charset="0"/>
            </a:endParaRPr>
          </a:p>
        </p:txBody>
      </p:sp>
      <p:sp>
        <p:nvSpPr>
          <p:cNvPr id="4" name="AutoShape 2" descr="Image result for glucose isomeras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324" y="2971800"/>
            <a:ext cx="4536504"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11560" y="5733256"/>
            <a:ext cx="8208912" cy="830997"/>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The isomerization reaction can only be </a:t>
            </a:r>
            <a:r>
              <a:rPr lang="en-US" sz="2400" dirty="0" smtClean="0">
                <a:latin typeface="Arial" panose="020B0604020202020204" pitchFamily="34" charset="0"/>
                <a:cs typeface="Arial" panose="020B0604020202020204" pitchFamily="34" charset="0"/>
              </a:rPr>
              <a:t>economically efficient </a:t>
            </a:r>
            <a:r>
              <a:rPr lang="en-US" sz="2400" dirty="0">
                <a:latin typeface="Arial" panose="020B0604020202020204" pitchFamily="34" charset="0"/>
                <a:cs typeface="Arial" panose="020B0604020202020204" pitchFamily="34" charset="0"/>
              </a:rPr>
              <a:t>by using immobilized enzyme. </a:t>
            </a:r>
          </a:p>
        </p:txBody>
      </p:sp>
    </p:spTree>
    <p:extLst>
      <p:ext uri="{BB962C8B-B14F-4D97-AF65-F5344CB8AC3E}">
        <p14:creationId xmlns:p14="http://schemas.microsoft.com/office/powerpoint/2010/main" val="1970646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864" y="914400"/>
            <a:ext cx="5696272" cy="5632311"/>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This </a:t>
            </a:r>
            <a:r>
              <a:rPr lang="en-US" sz="2000" dirty="0">
                <a:latin typeface="Arial" panose="020B0604020202020204" pitchFamily="34" charset="0"/>
                <a:cs typeface="Arial" panose="020B0604020202020204" pitchFamily="34" charset="0"/>
              </a:rPr>
              <a:t>is done by using an </a:t>
            </a:r>
            <a:r>
              <a:rPr lang="en-US" sz="2000" dirty="0" smtClean="0">
                <a:solidFill>
                  <a:srgbClr val="FF0000"/>
                </a:solidFill>
                <a:latin typeface="Arial" panose="020B0604020202020204" pitchFamily="34" charset="0"/>
                <a:cs typeface="Arial" panose="020B0604020202020204" pitchFamily="34" charset="0"/>
              </a:rPr>
              <a:t>immobilized </a:t>
            </a:r>
            <a:r>
              <a:rPr lang="en-US" sz="2000" dirty="0">
                <a:solidFill>
                  <a:srgbClr val="FF0000"/>
                </a:solidFill>
                <a:latin typeface="Arial" panose="020B0604020202020204" pitchFamily="34" charset="0"/>
                <a:cs typeface="Arial" panose="020B0604020202020204" pitchFamily="34" charset="0"/>
              </a:rPr>
              <a:t>isomerase in a </a:t>
            </a:r>
            <a:r>
              <a:rPr lang="en-US" sz="2000" dirty="0" smtClean="0">
                <a:solidFill>
                  <a:srgbClr val="FF0000"/>
                </a:solidFill>
                <a:latin typeface="Arial" panose="020B0604020202020204" pitchFamily="34" charset="0"/>
                <a:cs typeface="Arial" panose="020B0604020202020204" pitchFamily="34" charset="0"/>
              </a:rPr>
              <a:t>fixed-bed reactor </a:t>
            </a:r>
            <a:r>
              <a:rPr lang="en-US" sz="2000" dirty="0">
                <a:solidFill>
                  <a:srgbClr val="FF0000"/>
                </a:solidFill>
                <a:latin typeface="Arial" panose="020B0604020202020204" pitchFamily="34" charset="0"/>
                <a:cs typeface="Arial" panose="020B0604020202020204" pitchFamily="34" charset="0"/>
              </a:rPr>
              <a:t>process </a:t>
            </a:r>
            <a:r>
              <a:rPr lang="en-US" sz="2000" dirty="0">
                <a:latin typeface="Arial" panose="020B0604020202020204" pitchFamily="34" charset="0"/>
                <a:cs typeface="Arial" panose="020B0604020202020204" pitchFamily="34" charset="0"/>
              </a:rPr>
              <a:t>in a column through which glucose flows continuously</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enzyme granules must be rigid enough to prevent compaction during </a:t>
            </a:r>
            <a:r>
              <a:rPr lang="en-US" sz="2000" dirty="0" smtClean="0">
                <a:latin typeface="Arial" panose="020B0604020202020204" pitchFamily="34" charset="0"/>
                <a:cs typeface="Arial" panose="020B0604020202020204" pitchFamily="34" charset="0"/>
              </a:rPr>
              <a:t>the operation</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err="1" smtClean="0">
                <a:latin typeface="Arial" panose="020B0604020202020204" pitchFamily="34" charset="0"/>
                <a:cs typeface="Arial" panose="020B0604020202020204" pitchFamily="34" charset="0"/>
              </a:rPr>
              <a:t>Sweetzyme</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IT (</a:t>
            </a:r>
            <a:r>
              <a:rPr lang="en-US" sz="2000" dirty="0" err="1" smtClean="0">
                <a:latin typeface="Arial" panose="020B0604020202020204" pitchFamily="34" charset="0"/>
                <a:cs typeface="Arial" panose="020B0604020202020204" pitchFamily="34" charset="0"/>
              </a:rPr>
              <a:t>Novozymes</a:t>
            </a:r>
            <a:r>
              <a:rPr lang="en-US" sz="2000" dirty="0" smtClean="0">
                <a:latin typeface="Arial" panose="020B0604020202020204" pitchFamily="34" charset="0"/>
                <a:cs typeface="Arial" panose="020B0604020202020204" pitchFamily="34" charset="0"/>
              </a:rPr>
              <a:t> A/S) </a:t>
            </a:r>
            <a:r>
              <a:rPr lang="en-US" sz="2000" dirty="0">
                <a:latin typeface="Arial" panose="020B0604020202020204" pitchFamily="34" charset="0"/>
                <a:cs typeface="Arial" panose="020B0604020202020204" pitchFamily="34" charset="0"/>
              </a:rPr>
              <a:t>is produced by a mutant of </a:t>
            </a:r>
            <a:r>
              <a:rPr lang="en-US" sz="2000" dirty="0" smtClean="0">
                <a:latin typeface="Arial" panose="020B0604020202020204" pitchFamily="34" charset="0"/>
                <a:cs typeface="Arial" panose="020B0604020202020204" pitchFamily="34" charset="0"/>
              </a:rPr>
              <a:t>a selected </a:t>
            </a:r>
            <a:r>
              <a:rPr lang="en-US" sz="2000" i="1" dirty="0">
                <a:latin typeface="Arial" panose="020B0604020202020204" pitchFamily="34" charset="0"/>
                <a:cs typeface="Arial" panose="020B0604020202020204" pitchFamily="34" charset="0"/>
              </a:rPr>
              <a:t>Streptomyces </a:t>
            </a:r>
            <a:r>
              <a:rPr lang="en-US" sz="2000" i="1" dirty="0" err="1">
                <a:latin typeface="Arial" panose="020B0604020202020204" pitchFamily="34" charset="0"/>
                <a:cs typeface="Arial" panose="020B0604020202020204" pitchFamily="34" charset="0"/>
              </a:rPr>
              <a:t>murinus</a:t>
            </a: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strain. The </a:t>
            </a:r>
            <a:r>
              <a:rPr lang="en-US" sz="2000" dirty="0" smtClean="0">
                <a:latin typeface="Arial" panose="020B0604020202020204" pitchFamily="34" charset="0"/>
                <a:cs typeface="Arial" panose="020B0604020202020204" pitchFamily="34" charset="0"/>
              </a:rPr>
              <a:t>immobilization </a:t>
            </a:r>
            <a:r>
              <a:rPr lang="en-US" sz="2000" dirty="0">
                <a:latin typeface="Arial" panose="020B0604020202020204" pitchFamily="34" charset="0"/>
                <a:cs typeface="Arial" panose="020B0604020202020204" pitchFamily="34" charset="0"/>
              </a:rPr>
              <a:t>procedure </a:t>
            </a:r>
            <a:r>
              <a:rPr lang="en-US" sz="2000" dirty="0" smtClean="0">
                <a:latin typeface="Arial" panose="020B0604020202020204" pitchFamily="34" charset="0"/>
                <a:cs typeface="Arial" panose="020B0604020202020204" pitchFamily="34" charset="0"/>
              </a:rPr>
              <a:t>consists </a:t>
            </a:r>
            <a:r>
              <a:rPr lang="en-US" sz="2000" dirty="0">
                <a:latin typeface="Arial" panose="020B0604020202020204" pitchFamily="34" charset="0"/>
                <a:cs typeface="Arial" panose="020B0604020202020204" pitchFamily="34" charset="0"/>
              </a:rPr>
              <a:t>of a disruption of a cell concentrate </a:t>
            </a:r>
            <a:r>
              <a:rPr lang="en-US" sz="2000" dirty="0" smtClean="0">
                <a:latin typeface="Arial" panose="020B0604020202020204" pitchFamily="34" charset="0"/>
                <a:cs typeface="Arial" panose="020B0604020202020204" pitchFamily="34" charset="0"/>
              </a:rPr>
              <a:t>through with a homogenizer. The </a:t>
            </a:r>
            <a:r>
              <a:rPr lang="en-US" sz="2000" dirty="0">
                <a:latin typeface="Arial" panose="020B0604020202020204" pitchFamily="34" charset="0"/>
                <a:cs typeface="Arial" panose="020B0604020202020204" pitchFamily="34" charset="0"/>
              </a:rPr>
              <a:t>cells are then cross-linked </a:t>
            </a:r>
            <a:r>
              <a:rPr lang="en-US" sz="2000" dirty="0" smtClean="0">
                <a:latin typeface="Arial" panose="020B0604020202020204" pitchFamily="34" charset="0"/>
                <a:cs typeface="Arial" panose="020B0604020202020204" pitchFamily="34" charset="0"/>
              </a:rPr>
              <a:t>with glutaraldehyde. </a:t>
            </a:r>
            <a:r>
              <a:rPr lang="en-US" sz="2000" dirty="0">
                <a:latin typeface="Arial" panose="020B0604020202020204" pitchFamily="34" charset="0"/>
                <a:cs typeface="Arial" panose="020B0604020202020204" pitchFamily="34" charset="0"/>
              </a:rPr>
              <a:t>The concentrated aggregate is </a:t>
            </a:r>
            <a:r>
              <a:rPr lang="en-US" sz="2000" dirty="0" smtClean="0">
                <a:latin typeface="Arial" panose="020B0604020202020204" pitchFamily="34" charset="0"/>
                <a:cs typeface="Arial" panose="020B0604020202020204" pitchFamily="34" charset="0"/>
              </a:rPr>
              <a:t>extruded and </a:t>
            </a:r>
            <a:r>
              <a:rPr lang="en-US" sz="2000" dirty="0">
                <a:latin typeface="Arial" panose="020B0604020202020204" pitchFamily="34" charset="0"/>
                <a:cs typeface="Arial" panose="020B0604020202020204" pitchFamily="34" charset="0"/>
              </a:rPr>
              <a:t>finally fluid-bed dried and </a:t>
            </a:r>
            <a:r>
              <a:rPr lang="en-US" sz="2000" dirty="0" smtClean="0">
                <a:latin typeface="Arial" panose="020B0604020202020204" pitchFamily="34" charset="0"/>
                <a:cs typeface="Arial" panose="020B0604020202020204" pitchFamily="34" charset="0"/>
              </a:rPr>
              <a:t>sieved.</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Depending </a:t>
            </a:r>
            <a:r>
              <a:rPr lang="en-US" sz="2000" dirty="0">
                <a:latin typeface="Arial" panose="020B0604020202020204" pitchFamily="34" charset="0"/>
                <a:cs typeface="Arial" panose="020B0604020202020204" pitchFamily="34" charset="0"/>
              </a:rPr>
              <a:t>on parameters such as temperature, </a:t>
            </a:r>
            <a:r>
              <a:rPr lang="en-US" sz="2000" dirty="0" smtClean="0">
                <a:latin typeface="Arial" panose="020B0604020202020204" pitchFamily="34" charset="0"/>
                <a:cs typeface="Arial" panose="020B0604020202020204" pitchFamily="34" charset="0"/>
              </a:rPr>
              <a:t>pH, feed </a:t>
            </a:r>
            <a:r>
              <a:rPr lang="en-US" sz="2000" dirty="0">
                <a:latin typeface="Arial" panose="020B0604020202020204" pitchFamily="34" charset="0"/>
                <a:cs typeface="Arial" panose="020B0604020202020204" pitchFamily="34" charset="0"/>
              </a:rPr>
              <a:t>purity, and so on, the operating lifetime of this isomerase will typically </a:t>
            </a:r>
            <a:r>
              <a:rPr lang="en-US" sz="2000" dirty="0" smtClean="0">
                <a:latin typeface="Arial" panose="020B0604020202020204" pitchFamily="34" charset="0"/>
                <a:cs typeface="Arial" panose="020B0604020202020204" pitchFamily="34" charset="0"/>
              </a:rPr>
              <a:t>be 200–360 </a:t>
            </a:r>
            <a:r>
              <a:rPr lang="en-US" sz="2000" dirty="0">
                <a:latin typeface="Arial" panose="020B0604020202020204" pitchFamily="34" charset="0"/>
                <a:cs typeface="Arial" panose="020B0604020202020204" pitchFamily="34" charset="0"/>
              </a:rPr>
              <a:t>days.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785910"/>
            <a:ext cx="3444627"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780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76399"/>
            <a:ext cx="8352928" cy="492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23271" y="762000"/>
            <a:ext cx="6953442" cy="523220"/>
          </a:xfrm>
          <a:prstGeom prst="rect">
            <a:avLst/>
          </a:prstGeom>
        </p:spPr>
        <p:txBody>
          <a:bodyPr wrap="none">
            <a:spAutoFit/>
          </a:bodyPr>
          <a:lstStyle/>
          <a:p>
            <a:r>
              <a:rPr lang="en-US" sz="2800" dirty="0" err="1">
                <a:solidFill>
                  <a:srgbClr val="FF0000"/>
                </a:solidFill>
              </a:rPr>
              <a:t>S</a:t>
            </a:r>
            <a:r>
              <a:rPr lang="en-US" sz="2800" dirty="0" err="1" smtClean="0">
                <a:solidFill>
                  <a:srgbClr val="FF0000"/>
                </a:solidFill>
              </a:rPr>
              <a:t>accharification</a:t>
            </a:r>
            <a:r>
              <a:rPr lang="en-US" sz="2800" dirty="0" smtClean="0">
                <a:solidFill>
                  <a:srgbClr val="FF0000"/>
                </a:solidFill>
              </a:rPr>
              <a:t> products and their application</a:t>
            </a:r>
            <a:endParaRPr lang="en-US" sz="2800" dirty="0">
              <a:solidFill>
                <a:srgbClr val="FF0000"/>
              </a:solidFill>
            </a:endParaRPr>
          </a:p>
        </p:txBody>
      </p:sp>
    </p:spTree>
    <p:extLst>
      <p:ext uri="{BB962C8B-B14F-4D97-AF65-F5344CB8AC3E}">
        <p14:creationId xmlns:p14="http://schemas.microsoft.com/office/powerpoint/2010/main" val="3833392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8732" y="711860"/>
            <a:ext cx="7174015" cy="523220"/>
          </a:xfrm>
          <a:prstGeom prst="rect">
            <a:avLst/>
          </a:prstGeom>
        </p:spPr>
        <p:txBody>
          <a:bodyPr wrap="none">
            <a:spAutoFit/>
          </a:bodyPr>
          <a:lstStyle/>
          <a:p>
            <a:r>
              <a:rPr lang="en-US" sz="2800" dirty="0" smtClean="0">
                <a:solidFill>
                  <a:srgbClr val="FF0000"/>
                </a:solidFill>
              </a:rPr>
              <a:t>Use of enzymes in </a:t>
            </a:r>
            <a:r>
              <a:rPr lang="en-US" sz="2800" dirty="0"/>
              <a:t>d</a:t>
            </a:r>
            <a:r>
              <a:rPr lang="en-US" sz="2800" dirty="0" smtClean="0"/>
              <a:t>airy products </a:t>
            </a:r>
            <a:r>
              <a:rPr lang="en-US" sz="2800" dirty="0" smtClean="0">
                <a:solidFill>
                  <a:srgbClr val="FF0000"/>
                </a:solidFill>
              </a:rPr>
              <a:t>manufacturing</a:t>
            </a:r>
            <a:endParaRPr lang="en-US" sz="2800" dirty="0">
              <a:solidFill>
                <a:srgbClr val="FF0000"/>
              </a:solidFill>
            </a:endParaRPr>
          </a:p>
        </p:txBody>
      </p:sp>
      <p:sp>
        <p:nvSpPr>
          <p:cNvPr id="3" name="Rectangle 2"/>
          <p:cNvSpPr/>
          <p:nvPr/>
        </p:nvSpPr>
        <p:spPr>
          <a:xfrm>
            <a:off x="467544" y="1524000"/>
            <a:ext cx="8056393" cy="4893647"/>
          </a:xfrm>
          <a:prstGeom prst="rect">
            <a:avLst/>
          </a:prstGeom>
        </p:spPr>
        <p:txBody>
          <a:bodyPr wrap="square">
            <a:spAutoFit/>
          </a:bodyPr>
          <a:lstStyle/>
          <a:p>
            <a:r>
              <a:rPr lang="en-US" sz="2400" dirty="0" smtClean="0">
                <a:solidFill>
                  <a:srgbClr val="FF0000"/>
                </a:solidFill>
                <a:latin typeface="Arial" panose="020B0604020202020204" pitchFamily="34" charset="0"/>
                <a:cs typeface="Arial" panose="020B0604020202020204" pitchFamily="34" charset="0"/>
              </a:rPr>
              <a:t>Proteases: </a:t>
            </a:r>
            <a:r>
              <a:rPr lang="en-US" sz="2400" dirty="0" smtClean="0">
                <a:latin typeface="Arial" panose="020B0604020202020204" pitchFamily="34" charset="0"/>
                <a:cs typeface="Arial" panose="020B0604020202020204" pitchFamily="34" charset="0"/>
              </a:rPr>
              <a:t>To </a:t>
            </a:r>
            <a:r>
              <a:rPr lang="en-US" sz="2400" dirty="0">
                <a:latin typeface="Arial" panose="020B0604020202020204" pitchFamily="34" charset="0"/>
                <a:cs typeface="Arial" panose="020B0604020202020204" pitchFamily="34" charset="0"/>
              </a:rPr>
              <a:t>act on milk proteins to modify texture and solubility </a:t>
            </a:r>
            <a:r>
              <a:rPr lang="en-US" sz="2400" dirty="0" smtClean="0">
                <a:latin typeface="Arial" panose="020B0604020202020204" pitchFamily="34" charset="0"/>
                <a:cs typeface="Arial" panose="020B0604020202020204" pitchFamily="34" charset="0"/>
              </a:rPr>
              <a:t>properties of </a:t>
            </a:r>
            <a:r>
              <a:rPr lang="en-US" sz="2400" dirty="0">
                <a:latin typeface="Arial" panose="020B0604020202020204" pitchFamily="34" charset="0"/>
                <a:cs typeface="Arial" panose="020B0604020202020204" pitchFamily="34" charset="0"/>
              </a:rPr>
              <a:t>milk and other dairy products; accelerate cheese ripening </a:t>
            </a:r>
            <a:r>
              <a:rPr lang="en-US" sz="2400" dirty="0" smtClean="0">
                <a:latin typeface="Arial" panose="020B0604020202020204" pitchFamily="34" charset="0"/>
                <a:cs typeface="Arial" panose="020B0604020202020204" pitchFamily="34" charset="0"/>
              </a:rPr>
              <a:t>and improve </a:t>
            </a:r>
            <a:r>
              <a:rPr lang="en-US" sz="2400" dirty="0">
                <a:latin typeface="Arial" panose="020B0604020202020204" pitchFamily="34" charset="0"/>
                <a:cs typeface="Arial" panose="020B0604020202020204" pitchFamily="34" charset="0"/>
              </a:rPr>
              <a:t>flavor </a:t>
            </a:r>
            <a:r>
              <a:rPr lang="en-US" sz="2400" dirty="0" smtClean="0">
                <a:latin typeface="Arial" panose="020B0604020202020204" pitchFamily="34" charset="0"/>
                <a:cs typeface="Arial" panose="020B0604020202020204" pitchFamily="34" charset="0"/>
              </a:rPr>
              <a:t>intensity.</a:t>
            </a:r>
          </a:p>
          <a:p>
            <a:endParaRPr lang="en-US" sz="2400" dirty="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Rennet</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is the stomach extract that contains the enzyme </a:t>
            </a:r>
            <a:r>
              <a:rPr lang="en-US" sz="2400" dirty="0" err="1" smtClean="0">
                <a:solidFill>
                  <a:srgbClr val="FF0000"/>
                </a:solidFill>
                <a:latin typeface="Arial" panose="020B0604020202020204" pitchFamily="34" charset="0"/>
                <a:cs typeface="Arial" panose="020B0604020202020204" pitchFamily="34" charset="0"/>
              </a:rPr>
              <a:t>chymosin</a:t>
            </a:r>
            <a:r>
              <a:rPr lang="en-US" sz="2400" dirty="0">
                <a:solidFill>
                  <a:srgbClr val="FF0000"/>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a stabilized form that is usable for cheese </a:t>
            </a:r>
            <a:r>
              <a:rPr lang="en-US" sz="2400" dirty="0" smtClean="0">
                <a:latin typeface="Arial" panose="020B0604020202020204" pitchFamily="34" charset="0"/>
                <a:cs typeface="Arial" panose="020B0604020202020204" pitchFamily="34" charset="0"/>
              </a:rPr>
              <a:t>making. It is a coagulant which degrade </a:t>
            </a:r>
            <a:r>
              <a:rPr lang="en-US" sz="2400" dirty="0" err="1" smtClean="0">
                <a:latin typeface="Arial" panose="020B0604020202020204" pitchFamily="34" charset="0"/>
                <a:cs typeface="Arial" panose="020B0604020202020204" pitchFamily="34" charset="0"/>
              </a:rPr>
              <a:t>kapa</a:t>
            </a:r>
            <a:r>
              <a:rPr lang="en-US" sz="2400" dirty="0" smtClean="0">
                <a:latin typeface="Arial" panose="020B0604020202020204" pitchFamily="34" charset="0"/>
                <a:cs typeface="Arial" panose="020B0604020202020204" pitchFamily="34" charset="0"/>
              </a:rPr>
              <a:t>-casein to produce cheese curds.</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For </a:t>
            </a:r>
            <a:r>
              <a:rPr lang="en-US" sz="2400" dirty="0">
                <a:latin typeface="Arial" panose="020B0604020202020204" pitchFamily="34" charset="0"/>
                <a:cs typeface="Arial" panose="020B0604020202020204" pitchFamily="34" charset="0"/>
              </a:rPr>
              <a:t>the manufacture of </a:t>
            </a:r>
            <a:r>
              <a:rPr lang="en-US" sz="2400" dirty="0">
                <a:solidFill>
                  <a:srgbClr val="FF0000"/>
                </a:solidFill>
                <a:latin typeface="Arial" panose="020B0604020202020204" pitchFamily="34" charset="0"/>
                <a:cs typeface="Arial" panose="020B0604020202020204" pitchFamily="34" charset="0"/>
              </a:rPr>
              <a:t>traditional rennet</a:t>
            </a:r>
            <a:r>
              <a:rPr lang="en-US" sz="2400" dirty="0">
                <a:latin typeface="Arial" panose="020B0604020202020204" pitchFamily="34" charset="0"/>
                <a:cs typeface="Arial" panose="020B0604020202020204" pitchFamily="34" charset="0"/>
              </a:rPr>
              <a:t>, calves, lambs, or </a:t>
            </a:r>
            <a:r>
              <a:rPr lang="en-US" sz="2400" dirty="0" smtClean="0">
                <a:latin typeface="Arial" panose="020B0604020202020204" pitchFamily="34" charset="0"/>
                <a:cs typeface="Arial" panose="020B0604020202020204" pitchFamily="34" charset="0"/>
              </a:rPr>
              <a:t>kids that </a:t>
            </a:r>
            <a:r>
              <a:rPr lang="en-US" sz="2400" dirty="0">
                <a:latin typeface="Arial" panose="020B0604020202020204" pitchFamily="34" charset="0"/>
                <a:cs typeface="Arial" panose="020B0604020202020204" pitchFamily="34" charset="0"/>
              </a:rPr>
              <a:t>are no more than about 2-weeks-old and fed only milk </a:t>
            </a:r>
            <a:r>
              <a:rPr lang="en-US" sz="2400" dirty="0" smtClean="0">
                <a:latin typeface="Arial" panose="020B0604020202020204" pitchFamily="34" charset="0"/>
                <a:cs typeface="Arial" panose="020B0604020202020204" pitchFamily="34" charset="0"/>
              </a:rPr>
              <a:t>are used.</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2352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19200"/>
            <a:ext cx="8503096" cy="5016758"/>
          </a:xfrm>
          <a:prstGeom prst="rect">
            <a:avLst/>
          </a:prstGeom>
        </p:spPr>
        <p:txBody>
          <a:bodyPr wrap="square">
            <a:spAutoFit/>
          </a:bodyPr>
          <a:lstStyle/>
          <a:p>
            <a:r>
              <a:rPr lang="en-US" sz="2000" dirty="0">
                <a:solidFill>
                  <a:srgbClr val="FF0000"/>
                </a:solidFill>
                <a:latin typeface="Arial" panose="020B0604020202020204" pitchFamily="34" charset="0"/>
                <a:cs typeface="Arial" panose="020B0604020202020204" pitchFamily="34" charset="0"/>
              </a:rPr>
              <a:t>Genetic technology </a:t>
            </a:r>
            <a:r>
              <a:rPr lang="en-US" sz="2000" dirty="0">
                <a:latin typeface="Arial" panose="020B0604020202020204" pitchFamily="34" charset="0"/>
                <a:cs typeface="Arial" panose="020B0604020202020204" pitchFamily="34" charset="0"/>
              </a:rPr>
              <a:t>has been used for the commercial production</a:t>
            </a:r>
          </a:p>
          <a:p>
            <a:r>
              <a:rPr lang="en-US" sz="2000" dirty="0">
                <a:latin typeface="Arial" panose="020B0604020202020204" pitchFamily="34" charset="0"/>
                <a:cs typeface="Arial" panose="020B0604020202020204" pitchFamily="34" charset="0"/>
              </a:rPr>
              <a:t>of a 100% pure </a:t>
            </a:r>
            <a:r>
              <a:rPr lang="en-US" sz="2000" dirty="0" err="1">
                <a:latin typeface="Arial" panose="020B0604020202020204" pitchFamily="34" charset="0"/>
                <a:cs typeface="Arial" panose="020B0604020202020204" pitchFamily="34" charset="0"/>
              </a:rPr>
              <a:t>chymosin</a:t>
            </a:r>
            <a:r>
              <a:rPr lang="en-US" sz="2000" dirty="0">
                <a:latin typeface="Arial" panose="020B0604020202020204" pitchFamily="34" charset="0"/>
                <a:cs typeface="Arial" panose="020B0604020202020204" pitchFamily="34" charset="0"/>
              </a:rPr>
              <a:t> product from microbes. </a:t>
            </a:r>
            <a:r>
              <a:rPr lang="en-US" sz="2000" dirty="0" smtClean="0">
                <a:latin typeface="Arial" panose="020B0604020202020204" pitchFamily="34" charset="0"/>
                <a:cs typeface="Arial" panose="020B0604020202020204" pitchFamily="34" charset="0"/>
              </a:rPr>
              <a:t>This </a:t>
            </a:r>
            <a:r>
              <a:rPr lang="en-US" sz="2000" dirty="0">
                <a:latin typeface="Arial" panose="020B0604020202020204" pitchFamily="34" charset="0"/>
                <a:cs typeface="Arial" panose="020B0604020202020204" pitchFamily="34" charset="0"/>
              </a:rPr>
              <a:t>type</a:t>
            </a:r>
          </a:p>
          <a:p>
            <a:r>
              <a:rPr lang="en-US" sz="2000" dirty="0">
                <a:latin typeface="Arial" panose="020B0604020202020204" pitchFamily="34" charset="0"/>
                <a:cs typeface="Arial" panose="020B0604020202020204" pitchFamily="34" charset="0"/>
              </a:rPr>
              <a:t>of </a:t>
            </a:r>
            <a:r>
              <a:rPr lang="en-US" sz="2000" dirty="0" err="1">
                <a:latin typeface="Arial" panose="020B0604020202020204" pitchFamily="34" charset="0"/>
                <a:cs typeface="Arial" panose="020B0604020202020204" pitchFamily="34" charset="0"/>
              </a:rPr>
              <a:t>chymosin</a:t>
            </a:r>
            <a:r>
              <a:rPr lang="en-US" sz="2000" dirty="0">
                <a:latin typeface="Arial" panose="020B0604020202020204" pitchFamily="34" charset="0"/>
                <a:cs typeface="Arial" panose="020B0604020202020204" pitchFamily="34" charset="0"/>
              </a:rPr>
              <a:t> is often called </a:t>
            </a:r>
            <a:r>
              <a:rPr lang="en-US" sz="2000" dirty="0">
                <a:solidFill>
                  <a:srgbClr val="FF0000"/>
                </a:solidFill>
                <a:latin typeface="Arial" panose="020B0604020202020204" pitchFamily="34" charset="0"/>
                <a:cs typeface="Arial" panose="020B0604020202020204" pitchFamily="34" charset="0"/>
              </a:rPr>
              <a:t>fermentation-produced </a:t>
            </a:r>
            <a:r>
              <a:rPr lang="en-US" sz="2000" dirty="0" err="1">
                <a:solidFill>
                  <a:srgbClr val="FF0000"/>
                </a:solidFill>
                <a:latin typeface="Arial" panose="020B0604020202020204" pitchFamily="34" charset="0"/>
                <a:cs typeface="Arial" panose="020B0604020202020204" pitchFamily="34" charset="0"/>
              </a:rPr>
              <a:t>chymosin</a:t>
            </a:r>
            <a:r>
              <a:rPr lang="en-US" sz="2000" dirty="0">
                <a:latin typeface="Arial" panose="020B0604020202020204" pitchFamily="34" charset="0"/>
                <a:cs typeface="Arial" panose="020B0604020202020204" pitchFamily="34" charset="0"/>
              </a:rPr>
              <a:t>.</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microbes used for </a:t>
            </a:r>
            <a:r>
              <a:rPr lang="en-US" sz="2000" dirty="0" smtClean="0">
                <a:latin typeface="Arial" panose="020B0604020202020204" pitchFamily="34" charset="0"/>
                <a:cs typeface="Arial" panose="020B0604020202020204" pitchFamily="34" charset="0"/>
              </a:rPr>
              <a:t>the production of this </a:t>
            </a:r>
            <a:r>
              <a:rPr lang="en-US" sz="2000" dirty="0">
                <a:latin typeface="Arial" panose="020B0604020202020204" pitchFamily="34" charset="0"/>
                <a:cs typeface="Arial" panose="020B0604020202020204" pitchFamily="34" charset="0"/>
              </a:rPr>
              <a:t>type of rennet include </a:t>
            </a:r>
            <a:r>
              <a:rPr lang="en-US" sz="2000" dirty="0" smtClean="0">
                <a:latin typeface="Arial" panose="020B0604020202020204" pitchFamily="34" charset="0"/>
                <a:cs typeface="Arial" panose="020B0604020202020204" pitchFamily="34" charset="0"/>
              </a:rPr>
              <a:t>nonpathogenic microorganisms </a:t>
            </a:r>
          </a:p>
          <a:p>
            <a:endParaRPr lang="en-US" sz="2000" i="1"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i="1" dirty="0" smtClean="0">
                <a:latin typeface="Arial" panose="020B0604020202020204" pitchFamily="34" charset="0"/>
                <a:cs typeface="Arial" panose="020B0604020202020204" pitchFamily="34" charset="0"/>
              </a:rPr>
              <a:t>Escherichia </a:t>
            </a:r>
            <a:r>
              <a:rPr lang="en-US" sz="2000" i="1" dirty="0">
                <a:latin typeface="Arial" panose="020B0604020202020204" pitchFamily="34" charset="0"/>
                <a:cs typeface="Arial" panose="020B0604020202020204" pitchFamily="34" charset="0"/>
              </a:rPr>
              <a:t>coli </a:t>
            </a:r>
            <a:r>
              <a:rPr lang="en-US" sz="2000" dirty="0">
                <a:latin typeface="Arial" panose="020B0604020202020204" pitchFamily="34" charset="0"/>
                <a:cs typeface="Arial" panose="020B0604020202020204" pitchFamily="34" charset="0"/>
              </a:rPr>
              <a:t>K-12, </a:t>
            </a:r>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i="1" dirty="0" err="1" smtClean="0">
                <a:latin typeface="Arial" panose="020B0604020202020204" pitchFamily="34" charset="0"/>
                <a:cs typeface="Arial" panose="020B0604020202020204" pitchFamily="34" charset="0"/>
              </a:rPr>
              <a:t>Kluyveromyces</a:t>
            </a:r>
            <a:r>
              <a:rPr lang="en-US" sz="2000" i="1" dirty="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marxianus</a:t>
            </a:r>
            <a:r>
              <a:rPr lang="en-US" sz="2000" i="1"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var. </a:t>
            </a:r>
            <a:r>
              <a:rPr lang="en-US" sz="2000" i="1" dirty="0" err="1">
                <a:latin typeface="Arial" panose="020B0604020202020204" pitchFamily="34" charset="0"/>
                <a:cs typeface="Arial" panose="020B0604020202020204" pitchFamily="34" charset="0"/>
              </a:rPr>
              <a:t>lactis</a:t>
            </a:r>
            <a:r>
              <a:rPr lang="en-US" sz="2000" i="1"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i="1" dirty="0" smtClean="0">
                <a:latin typeface="Arial" panose="020B0604020202020204" pitchFamily="34" charset="0"/>
                <a:cs typeface="Arial" panose="020B0604020202020204" pitchFamily="34" charset="0"/>
              </a:rPr>
              <a:t>Aspergillus </a:t>
            </a:r>
            <a:r>
              <a:rPr lang="en-US" sz="2000" i="1" dirty="0" err="1">
                <a:latin typeface="Arial" panose="020B0604020202020204" pitchFamily="34" charset="0"/>
                <a:cs typeface="Arial" panose="020B0604020202020204" pitchFamily="34" charset="0"/>
              </a:rPr>
              <a:t>niger</a:t>
            </a: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var. </a:t>
            </a:r>
            <a:r>
              <a:rPr lang="en-US" sz="2000" i="1" dirty="0" err="1">
                <a:latin typeface="Arial" panose="020B0604020202020204" pitchFamily="34" charset="0"/>
                <a:cs typeface="Arial" panose="020B0604020202020204" pitchFamily="34" charset="0"/>
              </a:rPr>
              <a:t>awamori</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smtClean="0">
                <a:latin typeface="Arial" pitchFamily="34" charset="0"/>
                <a:cs typeface="Arial" pitchFamily="34" charset="0"/>
              </a:rPr>
              <a:t>Pro-</a:t>
            </a:r>
            <a:r>
              <a:rPr lang="en-US" sz="2000" dirty="0" err="1" smtClean="0">
                <a:latin typeface="Arial" pitchFamily="34" charset="0"/>
                <a:cs typeface="Arial" pitchFamily="34" charset="0"/>
              </a:rPr>
              <a:t>chymosin</a:t>
            </a:r>
            <a:r>
              <a:rPr lang="en-US" sz="2000" dirty="0" smtClean="0">
                <a:latin typeface="Arial" pitchFamily="34" charset="0"/>
                <a:cs typeface="Arial" pitchFamily="34" charset="0"/>
              </a:rPr>
              <a:t> </a:t>
            </a:r>
            <a:r>
              <a:rPr lang="en-US" sz="2000" dirty="0">
                <a:latin typeface="Arial" pitchFamily="34" charset="0"/>
                <a:cs typeface="Arial" pitchFamily="34" charset="0"/>
              </a:rPr>
              <a:t>genes obtained from young calves are transferred</a:t>
            </a:r>
          </a:p>
          <a:p>
            <a:r>
              <a:rPr lang="en-US" sz="2000" dirty="0">
                <a:latin typeface="Arial" pitchFamily="34" charset="0"/>
                <a:cs typeface="Arial" pitchFamily="34" charset="0"/>
              </a:rPr>
              <a:t>t</a:t>
            </a:r>
            <a:r>
              <a:rPr lang="en-US" sz="2000" dirty="0" smtClean="0">
                <a:latin typeface="Arial" pitchFamily="34" charset="0"/>
                <a:cs typeface="Arial" pitchFamily="34" charset="0"/>
              </a:rPr>
              <a:t>hrough DNA plasmid </a:t>
            </a:r>
            <a:r>
              <a:rPr lang="en-US" sz="2000" dirty="0">
                <a:latin typeface="Arial" pitchFamily="34" charset="0"/>
                <a:cs typeface="Arial" pitchFamily="34" charset="0"/>
              </a:rPr>
              <a:t>intervention into microbial </a:t>
            </a:r>
            <a:r>
              <a:rPr lang="en-US" sz="2000" dirty="0" smtClean="0">
                <a:latin typeface="Arial" pitchFamily="34" charset="0"/>
                <a:cs typeface="Arial" pitchFamily="34" charset="0"/>
              </a:rPr>
              <a:t>cells. Fermentation</a:t>
            </a:r>
            <a:endParaRPr lang="en-US" sz="2000" dirty="0">
              <a:latin typeface="Arial" pitchFamily="34" charset="0"/>
              <a:cs typeface="Arial" pitchFamily="34" charset="0"/>
            </a:endParaRPr>
          </a:p>
          <a:p>
            <a:r>
              <a:rPr lang="en-US" sz="2000" dirty="0">
                <a:latin typeface="Arial" pitchFamily="34" charset="0"/>
                <a:cs typeface="Arial" pitchFamily="34" charset="0"/>
              </a:rPr>
              <a:t>follows to produce </a:t>
            </a:r>
            <a:r>
              <a:rPr lang="en-US" sz="2000" dirty="0" smtClean="0">
                <a:latin typeface="Arial" pitchFamily="34" charset="0"/>
                <a:cs typeface="Arial" pitchFamily="34" charset="0"/>
              </a:rPr>
              <a:t>pro-</a:t>
            </a:r>
            <a:r>
              <a:rPr lang="en-US" sz="2000" dirty="0" err="1" smtClean="0">
                <a:latin typeface="Arial" pitchFamily="34" charset="0"/>
                <a:cs typeface="Arial" pitchFamily="34" charset="0"/>
              </a:rPr>
              <a:t>chymosin</a:t>
            </a:r>
            <a:r>
              <a:rPr lang="en-US" sz="2000" dirty="0">
                <a:latin typeface="Arial" pitchFamily="34" charset="0"/>
                <a:cs typeface="Arial" pitchFamily="34" charset="0"/>
              </a:rPr>
              <a:t>, cell destruction, activation</a:t>
            </a:r>
          </a:p>
          <a:p>
            <a:r>
              <a:rPr lang="en-US" sz="2000" dirty="0">
                <a:latin typeface="Arial" pitchFamily="34" charset="0"/>
                <a:cs typeface="Arial" pitchFamily="34" charset="0"/>
              </a:rPr>
              <a:t>of the </a:t>
            </a:r>
            <a:r>
              <a:rPr lang="en-US" sz="2000" dirty="0" err="1">
                <a:latin typeface="Arial" pitchFamily="34" charset="0"/>
                <a:cs typeface="Arial" pitchFamily="34" charset="0"/>
              </a:rPr>
              <a:t>prochymosin</a:t>
            </a:r>
            <a:r>
              <a:rPr lang="en-US" sz="2000" dirty="0">
                <a:latin typeface="Arial" pitchFamily="34" charset="0"/>
                <a:cs typeface="Arial" pitchFamily="34" charset="0"/>
              </a:rPr>
              <a:t> to </a:t>
            </a:r>
            <a:r>
              <a:rPr lang="en-US" sz="2000" dirty="0" err="1" smtClean="0">
                <a:latin typeface="Arial" pitchFamily="34" charset="0"/>
                <a:cs typeface="Arial" pitchFamily="34" charset="0"/>
              </a:rPr>
              <a:t>chymosin</a:t>
            </a:r>
            <a:r>
              <a:rPr lang="en-US" sz="2000" dirty="0" smtClean="0">
                <a:latin typeface="Arial" pitchFamily="34" charset="0"/>
                <a:cs typeface="Arial" pitchFamily="34" charset="0"/>
              </a:rPr>
              <a:t> (by </a:t>
            </a:r>
            <a:r>
              <a:rPr lang="en-US" sz="2000" dirty="0">
                <a:latin typeface="Arial" pitchFamily="34" charset="0"/>
                <a:cs typeface="Arial" pitchFamily="34" charset="0"/>
              </a:rPr>
              <a:t>cleavage of </a:t>
            </a:r>
            <a:r>
              <a:rPr lang="en-US" sz="2000" dirty="0" smtClean="0">
                <a:latin typeface="Arial" pitchFamily="34" charset="0"/>
                <a:cs typeface="Arial" pitchFamily="34" charset="0"/>
              </a:rPr>
              <a:t>42 </a:t>
            </a:r>
            <a:r>
              <a:rPr lang="en-US" sz="2000" dirty="0">
                <a:latin typeface="Arial" pitchFamily="34" charset="0"/>
                <a:cs typeface="Arial" pitchFamily="34" charset="0"/>
              </a:rPr>
              <a:t>amino </a:t>
            </a:r>
            <a:r>
              <a:rPr lang="en-US" sz="2000" dirty="0" smtClean="0">
                <a:latin typeface="Arial" pitchFamily="34" charset="0"/>
                <a:cs typeface="Arial" pitchFamily="34" charset="0"/>
              </a:rPr>
              <a:t>acids), </a:t>
            </a:r>
            <a:r>
              <a:rPr lang="en-US" sz="2000" dirty="0">
                <a:latin typeface="Arial" pitchFamily="34" charset="0"/>
                <a:cs typeface="Arial" pitchFamily="34" charset="0"/>
              </a:rPr>
              <a:t>and </a:t>
            </a:r>
            <a:r>
              <a:rPr lang="en-US" sz="2000" dirty="0" smtClean="0">
                <a:latin typeface="Arial" pitchFamily="34" charset="0"/>
                <a:cs typeface="Arial" pitchFamily="34" charset="0"/>
              </a:rPr>
              <a:t>harvesting/producing large </a:t>
            </a:r>
            <a:r>
              <a:rPr lang="en-US" sz="2000" dirty="0">
                <a:latin typeface="Arial" pitchFamily="34" charset="0"/>
                <a:cs typeface="Arial" pitchFamily="34" charset="0"/>
              </a:rPr>
              <a:t>yields of pure, 100% </a:t>
            </a:r>
            <a:r>
              <a:rPr lang="en-US" sz="2000" dirty="0" err="1">
                <a:latin typeface="Arial" pitchFamily="34" charset="0"/>
                <a:cs typeface="Arial" pitchFamily="34" charset="0"/>
              </a:rPr>
              <a:t>chymosin</a:t>
            </a:r>
            <a:r>
              <a:rPr lang="en-US" sz="2000" dirty="0">
                <a:latin typeface="Arial" pitchFamily="34" charset="0"/>
                <a:cs typeface="Arial" pitchFamily="34" charset="0"/>
              </a:rPr>
              <a:t>.</a:t>
            </a:r>
          </a:p>
        </p:txBody>
      </p:sp>
    </p:spTree>
    <p:extLst>
      <p:ext uri="{BB962C8B-B14F-4D97-AF65-F5344CB8AC3E}">
        <p14:creationId xmlns:p14="http://schemas.microsoft.com/office/powerpoint/2010/main" val="1227363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764572"/>
            <a:ext cx="8763000" cy="4093428"/>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Lactose </a:t>
            </a:r>
            <a:r>
              <a:rPr lang="en-US" sz="2000" dirty="0">
                <a:latin typeface="Arial" panose="020B0604020202020204" pitchFamily="34" charset="0"/>
                <a:cs typeface="Arial" panose="020B0604020202020204" pitchFamily="34" charset="0"/>
              </a:rPr>
              <a:t>is present </a:t>
            </a:r>
            <a:r>
              <a:rPr lang="en-US" sz="2000" dirty="0" smtClean="0">
                <a:latin typeface="Arial" panose="020B0604020202020204" pitchFamily="34" charset="0"/>
                <a:cs typeface="Arial" panose="020B0604020202020204" pitchFamily="34" charset="0"/>
              </a:rPr>
              <a:t>in milk (about </a:t>
            </a:r>
            <a:r>
              <a:rPr lang="en-US" sz="2000" dirty="0">
                <a:latin typeface="Arial" panose="020B0604020202020204" pitchFamily="34" charset="0"/>
                <a:cs typeface="Arial" panose="020B0604020202020204" pitchFamily="34" charset="0"/>
              </a:rPr>
              <a:t>4.7% (w/v</a:t>
            </a:r>
            <a:r>
              <a:rPr lang="en-US" sz="2000" dirty="0" smtClean="0">
                <a:latin typeface="Arial" panose="020B0604020202020204" pitchFamily="34" charset="0"/>
                <a:cs typeface="Arial" panose="020B0604020202020204" pitchFamily="34" charset="0"/>
              </a:rPr>
              <a:t>)) and remains in the </a:t>
            </a:r>
            <a:r>
              <a:rPr lang="en-US" sz="2000" dirty="0">
                <a:latin typeface="Arial" panose="020B0604020202020204" pitchFamily="34" charset="0"/>
                <a:cs typeface="Arial" panose="020B0604020202020204" pitchFamily="34" charset="0"/>
              </a:rPr>
              <a:t>whey (supernatant) left after the coagulation stage of </a:t>
            </a:r>
            <a:r>
              <a:rPr lang="en-US" sz="2000" dirty="0" smtClean="0">
                <a:latin typeface="Arial" panose="020B0604020202020204" pitchFamily="34" charset="0"/>
                <a:cs typeface="Arial" panose="020B0604020202020204" pitchFamily="34" charset="0"/>
              </a:rPr>
              <a:t>cheese-making.</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Lactose has </a:t>
            </a:r>
            <a:r>
              <a:rPr lang="en-US" sz="2000" dirty="0">
                <a:latin typeface="Arial" panose="020B0604020202020204" pitchFamily="34" charset="0"/>
                <a:cs typeface="Arial" panose="020B0604020202020204" pitchFamily="34" charset="0"/>
              </a:rPr>
              <a:t>low solubility resulting in crystal formation at concentrations above 11 </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If lactase is </a:t>
            </a:r>
            <a:r>
              <a:rPr lang="en-US" sz="2000" dirty="0">
                <a:latin typeface="Arial" panose="020B0604020202020204" pitchFamily="34" charset="0"/>
                <a:cs typeface="Arial" panose="020B0604020202020204" pitchFamily="34" charset="0"/>
              </a:rPr>
              <a:t>added to milk or liquid whey (2000 U kg</a:t>
            </a:r>
            <a:r>
              <a:rPr lang="en-US" sz="2000" baseline="30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 and left for about a </a:t>
            </a:r>
            <a:r>
              <a:rPr lang="en-US" sz="2000" dirty="0" smtClean="0">
                <a:latin typeface="Arial" panose="020B0604020202020204" pitchFamily="34" charset="0"/>
                <a:cs typeface="Arial" panose="020B0604020202020204" pitchFamily="34" charset="0"/>
              </a:rPr>
              <a:t>day, </a:t>
            </a:r>
            <a:r>
              <a:rPr lang="en-US" sz="2000" dirty="0">
                <a:latin typeface="Arial" panose="020B0604020202020204" pitchFamily="34" charset="0"/>
                <a:cs typeface="Arial" panose="020B0604020202020204" pitchFamily="34" charset="0"/>
              </a:rPr>
              <a:t>about 50% of the lactose is </a:t>
            </a:r>
            <a:r>
              <a:rPr lang="en-US" sz="2000" dirty="0" smtClean="0">
                <a:latin typeface="Arial" panose="020B0604020202020204" pitchFamily="34" charset="0"/>
                <a:cs typeface="Arial" panose="020B0604020202020204" pitchFamily="34" charset="0"/>
              </a:rPr>
              <a:t>hydrolyzed, </a:t>
            </a:r>
            <a:r>
              <a:rPr lang="en-US" sz="2000" dirty="0">
                <a:latin typeface="Arial" panose="020B0604020202020204" pitchFamily="34" charset="0"/>
                <a:cs typeface="Arial" panose="020B0604020202020204" pitchFamily="34" charset="0"/>
              </a:rPr>
              <a:t>giving a sweeter product which will not </a:t>
            </a:r>
            <a:r>
              <a:rPr lang="en-US" sz="2000" dirty="0" err="1">
                <a:latin typeface="Arial" panose="020B0604020202020204" pitchFamily="34" charset="0"/>
                <a:cs typeface="Arial" panose="020B0604020202020204" pitchFamily="34" charset="0"/>
              </a:rPr>
              <a:t>crystallise</a:t>
            </a:r>
            <a:r>
              <a:rPr lang="en-US" sz="2000" dirty="0">
                <a:latin typeface="Arial" panose="020B0604020202020204" pitchFamily="34" charset="0"/>
                <a:cs typeface="Arial" panose="020B0604020202020204" pitchFamily="34" charset="0"/>
              </a:rPr>
              <a:t> if condensed or frozen</a:t>
            </a:r>
            <a:r>
              <a:rPr lang="en-US" sz="2000" dirty="0" smtClean="0">
                <a:latin typeface="Arial" panose="020B0604020202020204" pitchFamily="34" charset="0"/>
                <a:cs typeface="Arial" panose="020B0604020202020204" pitchFamily="34" charset="0"/>
              </a:rPr>
              <a:t>. Therefore, it can be </a:t>
            </a:r>
            <a:r>
              <a:rPr lang="en-US" sz="2000" dirty="0">
                <a:latin typeface="Arial" panose="020B0604020202020204" pitchFamily="34" charset="0"/>
                <a:cs typeface="Arial" panose="020B0604020202020204" pitchFamily="34" charset="0"/>
              </a:rPr>
              <a:t>used in the production of ice cream and sweetened </a:t>
            </a:r>
            <a:r>
              <a:rPr lang="en-US" sz="2000" dirty="0" smtClean="0">
                <a:latin typeface="Arial" panose="020B0604020202020204" pitchFamily="34" charset="0"/>
                <a:cs typeface="Arial" panose="020B0604020202020204" pitchFamily="34" charset="0"/>
              </a:rPr>
              <a:t>flavored </a:t>
            </a:r>
            <a:r>
              <a:rPr lang="en-US" sz="2000" dirty="0">
                <a:latin typeface="Arial" panose="020B0604020202020204" pitchFamily="34" charset="0"/>
                <a:cs typeface="Arial" panose="020B0604020202020204" pitchFamily="34" charset="0"/>
              </a:rPr>
              <a:t>and condensed </a:t>
            </a:r>
            <a:r>
              <a:rPr lang="en-US" sz="2000" dirty="0" smtClean="0">
                <a:latin typeface="Arial" panose="020B0604020202020204" pitchFamily="34" charset="0"/>
                <a:cs typeface="Arial" panose="020B0604020202020204" pitchFamily="34" charset="0"/>
              </a:rPr>
              <a:t>milks to prevent “sandy” taste.</a:t>
            </a:r>
          </a:p>
          <a:p>
            <a:endParaRPr lang="en-US" sz="2000" dirty="0">
              <a:latin typeface="Arial" panose="020B0604020202020204" pitchFamily="34" charset="0"/>
              <a:cs typeface="Arial" panose="020B0604020202020204" pitchFamily="34" charset="0"/>
            </a:endParaRPr>
          </a:p>
          <a:p>
            <a:r>
              <a:rPr lang="en-US" sz="2000" dirty="0" smtClean="0">
                <a:solidFill>
                  <a:srgbClr val="FF0000"/>
                </a:solidFill>
                <a:latin typeface="Arial" panose="020B0604020202020204" pitchFamily="34" charset="0"/>
                <a:cs typeface="Arial" panose="020B0604020202020204" pitchFamily="34" charset="0"/>
              </a:rPr>
              <a:t>Hydrolyzed</a:t>
            </a:r>
            <a:r>
              <a:rPr lang="en-US" sz="2000" dirty="0" smtClean="0">
                <a:latin typeface="Arial" panose="020B0604020202020204" pitchFamily="34" charset="0"/>
                <a:cs typeface="Arial" panose="020B0604020202020204" pitchFamily="34" charset="0"/>
              </a:rPr>
              <a:t> lactose is </a:t>
            </a:r>
            <a:r>
              <a:rPr lang="en-US" sz="2000" dirty="0" smtClean="0">
                <a:solidFill>
                  <a:srgbClr val="FF0000"/>
                </a:solidFill>
                <a:latin typeface="Arial" panose="020B0604020202020204" pitchFamily="34" charset="0"/>
                <a:cs typeface="Arial" panose="020B0604020202020204" pitchFamily="34" charset="0"/>
              </a:rPr>
              <a:t>4 times sweeter </a:t>
            </a:r>
            <a:r>
              <a:rPr lang="en-US" sz="2000" dirty="0" smtClean="0">
                <a:latin typeface="Arial" panose="020B0604020202020204" pitchFamily="34" charset="0"/>
                <a:cs typeface="Arial" panose="020B0604020202020204" pitchFamily="34" charset="0"/>
              </a:rPr>
              <a:t>than </a:t>
            </a:r>
            <a:r>
              <a:rPr lang="en-US" sz="2000" dirty="0" smtClean="0">
                <a:solidFill>
                  <a:srgbClr val="FF0000"/>
                </a:solidFill>
                <a:latin typeface="Arial" panose="020B0604020202020204" pitchFamily="34" charset="0"/>
                <a:cs typeface="Arial" panose="020B0604020202020204" pitchFamily="34" charset="0"/>
              </a:rPr>
              <a:t>non-hydrolyzed</a:t>
            </a:r>
            <a:r>
              <a:rPr lang="en-US" sz="2000" dirty="0" smtClean="0">
                <a:latin typeface="Arial" panose="020B0604020202020204" pitchFamily="34" charset="0"/>
                <a:cs typeface="Arial" panose="020B0604020202020204" pitchFamily="34" charset="0"/>
              </a:rPr>
              <a:t> lactose.</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It also improves the '</a:t>
            </a:r>
            <a:r>
              <a:rPr lang="en-US" sz="2000" dirty="0" err="1">
                <a:latin typeface="Arial" panose="020B0604020202020204" pitchFamily="34" charset="0"/>
                <a:cs typeface="Arial" panose="020B0604020202020204" pitchFamily="34" charset="0"/>
              </a:rPr>
              <a:t>scoopability</a:t>
            </a:r>
            <a:r>
              <a:rPr lang="en-US" sz="2000" dirty="0">
                <a:latin typeface="Arial" panose="020B0604020202020204" pitchFamily="34" charset="0"/>
                <a:cs typeface="Arial" panose="020B0604020202020204" pitchFamily="34" charset="0"/>
              </a:rPr>
              <a:t>' and creaminess of the product.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023630"/>
            <a:ext cx="4876800" cy="149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1000" y="1507964"/>
            <a:ext cx="1265539" cy="523220"/>
          </a:xfrm>
          <a:prstGeom prst="rect">
            <a:avLst/>
          </a:prstGeom>
        </p:spPr>
        <p:txBody>
          <a:bodyPr wrap="none">
            <a:spAutoFit/>
          </a:bodyPr>
          <a:lstStyle/>
          <a:p>
            <a:r>
              <a:rPr lang="en-US" sz="2800" dirty="0">
                <a:solidFill>
                  <a:srgbClr val="FF0000"/>
                </a:solidFill>
              </a:rPr>
              <a:t>Lactase</a:t>
            </a:r>
          </a:p>
        </p:txBody>
      </p:sp>
    </p:spTree>
    <p:extLst>
      <p:ext uri="{BB962C8B-B14F-4D97-AF65-F5344CB8AC3E}">
        <p14:creationId xmlns:p14="http://schemas.microsoft.com/office/powerpoint/2010/main" val="1575639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447800"/>
            <a:ext cx="8424936" cy="461665"/>
          </a:xfrm>
          <a:prstGeom prst="rect">
            <a:avLst/>
          </a:prstGeom>
        </p:spPr>
        <p:txBody>
          <a:bodyPr wrap="square">
            <a:spAutoFit/>
          </a:bodyPr>
          <a:lstStyle/>
          <a:p>
            <a:r>
              <a:rPr lang="en-US" sz="2400" dirty="0" smtClean="0">
                <a:latin typeface="Arial" panose="020B0604020202020204" pitchFamily="34" charset="0"/>
                <a:cs typeface="Arial" panose="020B0604020202020204" pitchFamily="34" charset="0"/>
              </a:rPr>
              <a:t>Use of </a:t>
            </a:r>
            <a:r>
              <a:rPr lang="en-US" sz="2400" dirty="0" smtClean="0">
                <a:solidFill>
                  <a:srgbClr val="FF0000"/>
                </a:solidFill>
                <a:latin typeface="Arial" panose="020B0604020202020204" pitchFamily="34" charset="0"/>
                <a:cs typeface="Arial" panose="020B0604020202020204" pitchFamily="34" charset="0"/>
              </a:rPr>
              <a:t>lactase </a:t>
            </a:r>
            <a:r>
              <a:rPr lang="en-US" sz="2400" dirty="0" smtClean="0">
                <a:latin typeface="Arial" panose="020B0604020202020204" pitchFamily="34" charset="0"/>
                <a:cs typeface="Arial" panose="020B0604020202020204" pitchFamily="34" charset="0"/>
              </a:rPr>
              <a:t>protect </a:t>
            </a:r>
            <a:r>
              <a:rPr lang="en-US" sz="2400" dirty="0">
                <a:latin typeface="Arial" panose="020B0604020202020204" pitchFamily="34" charset="0"/>
                <a:cs typeface="Arial" panose="020B0604020202020204" pitchFamily="34" charset="0"/>
              </a:rPr>
              <a:t>individuals that are </a:t>
            </a:r>
            <a:r>
              <a:rPr lang="en-US" sz="2400" dirty="0" smtClean="0">
                <a:solidFill>
                  <a:srgbClr val="FF0000"/>
                </a:solidFill>
                <a:latin typeface="Arial" panose="020B0604020202020204" pitchFamily="34" charset="0"/>
                <a:cs typeface="Arial" panose="020B0604020202020204" pitchFamily="34" charset="0"/>
              </a:rPr>
              <a:t>lactose intolerant</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3" name="Rectangle 2"/>
          <p:cNvSpPr/>
          <p:nvPr/>
        </p:nvSpPr>
        <p:spPr>
          <a:xfrm>
            <a:off x="755576" y="2362200"/>
            <a:ext cx="7704856" cy="3785652"/>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Of the Thai, Chinese and Black American populations, 97%, 90% and 73% respectively, are reported to be lactose </a:t>
            </a:r>
            <a:r>
              <a:rPr lang="en-US" sz="2400" dirty="0" smtClean="0">
                <a:latin typeface="Arial" panose="020B0604020202020204" pitchFamily="34" charset="0"/>
                <a:cs typeface="Arial" panose="020B0604020202020204" pitchFamily="34" charset="0"/>
              </a:rPr>
              <a:t>intolerant.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a:t>
            </a:r>
            <a:r>
              <a:rPr lang="en-US" sz="2400" dirty="0" smtClean="0">
                <a:latin typeface="Arial" panose="020B0604020202020204" pitchFamily="34" charset="0"/>
                <a:cs typeface="Arial" panose="020B0604020202020204" pitchFamily="34" charset="0"/>
              </a:rPr>
              <a:t>ome </a:t>
            </a:r>
            <a:r>
              <a:rPr lang="en-US" sz="2400" dirty="0">
                <a:latin typeface="Arial" panose="020B0604020202020204" pitchFamily="34" charset="0"/>
                <a:cs typeface="Arial" panose="020B0604020202020204" pitchFamily="34" charset="0"/>
              </a:rPr>
              <a:t>individuals suffer from inborn metabolic </a:t>
            </a:r>
            <a:r>
              <a:rPr lang="en-US" sz="2400" dirty="0">
                <a:solidFill>
                  <a:srgbClr val="FF0000"/>
                </a:solidFill>
                <a:latin typeface="Arial" panose="020B0604020202020204" pitchFamily="34" charset="0"/>
                <a:cs typeface="Arial" panose="020B0604020202020204" pitchFamily="34" charset="0"/>
              </a:rPr>
              <a:t>lactose intolerance (</a:t>
            </a:r>
            <a:r>
              <a:rPr lang="en-US" sz="2400" dirty="0" smtClean="0">
                <a:solidFill>
                  <a:srgbClr val="00B050"/>
                </a:solidFill>
                <a:latin typeface="Arial" panose="020B0604020202020204" pitchFamily="34" charset="0"/>
                <a:cs typeface="Arial" panose="020B0604020202020204" pitchFamily="34" charset="0"/>
              </a:rPr>
              <a:t>lactase deficiency)</a:t>
            </a:r>
            <a:r>
              <a:rPr lang="en-US" sz="2400" dirty="0" smtClean="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a:t>
            </a:r>
            <a:r>
              <a:rPr lang="en-US" sz="2400" dirty="0" smtClean="0">
                <a:latin typeface="Arial" panose="020B0604020202020204" pitchFamily="34" charset="0"/>
                <a:cs typeface="Arial" panose="020B0604020202020204" pitchFamily="34" charset="0"/>
              </a:rPr>
              <a:t>evere </a:t>
            </a:r>
            <a:r>
              <a:rPr lang="en-US" sz="2400" dirty="0">
                <a:latin typeface="Arial" panose="020B0604020202020204" pitchFamily="34" charset="0"/>
                <a:cs typeface="Arial" panose="020B0604020202020204" pitchFamily="34" charset="0"/>
              </a:rPr>
              <a:t>tissue dehydration, </a:t>
            </a:r>
            <a:r>
              <a:rPr lang="en-US" sz="2400" dirty="0" smtClean="0">
                <a:latin typeface="Arial" panose="020B0604020202020204" pitchFamily="34" charset="0"/>
                <a:cs typeface="Arial" panose="020B0604020202020204" pitchFamily="34" charset="0"/>
              </a:rPr>
              <a:t>diarrhea </a:t>
            </a:r>
            <a:r>
              <a:rPr lang="en-US" sz="2400" dirty="0">
                <a:latin typeface="Arial" panose="020B0604020202020204" pitchFamily="34" charset="0"/>
                <a:cs typeface="Arial" panose="020B0604020202020204" pitchFamily="34" charset="0"/>
              </a:rPr>
              <a:t>and even death may result from feeding lactose containing milk to </a:t>
            </a:r>
            <a:r>
              <a:rPr lang="en-US" sz="2400" dirty="0">
                <a:solidFill>
                  <a:srgbClr val="FF0000"/>
                </a:solidFill>
                <a:latin typeface="Arial" panose="020B0604020202020204" pitchFamily="34" charset="0"/>
                <a:cs typeface="Arial" panose="020B0604020202020204" pitchFamily="34" charset="0"/>
              </a:rPr>
              <a:t>lactose-intolerant children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adults.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475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9791" y="543580"/>
            <a:ext cx="3142207" cy="523220"/>
          </a:xfrm>
          <a:prstGeom prst="rect">
            <a:avLst/>
          </a:prstGeom>
        </p:spPr>
        <p:txBody>
          <a:bodyPr wrap="none">
            <a:spAutoFit/>
          </a:bodyPr>
          <a:lstStyle/>
          <a:p>
            <a:r>
              <a:rPr lang="en-US" sz="2800" dirty="0" smtClean="0">
                <a:solidFill>
                  <a:srgbClr val="FF0000"/>
                </a:solidFill>
                <a:latin typeface="Arial" panose="020B0604020202020204" pitchFamily="34" charset="0"/>
                <a:cs typeface="Arial" panose="020B0604020202020204" pitchFamily="34" charset="0"/>
              </a:rPr>
              <a:t>Advantages, Cont.</a:t>
            </a:r>
            <a:endParaRPr lang="en-US" sz="2800" dirty="0"/>
          </a:p>
        </p:txBody>
      </p:sp>
      <p:sp>
        <p:nvSpPr>
          <p:cNvPr id="3" name="Rectangle 2"/>
          <p:cNvSpPr/>
          <p:nvPr/>
        </p:nvSpPr>
        <p:spPr>
          <a:xfrm>
            <a:off x="381000" y="1066800"/>
            <a:ext cx="8035966" cy="5262979"/>
          </a:xfrm>
          <a:prstGeom prst="rect">
            <a:avLst/>
          </a:prstGeom>
        </p:spPr>
        <p:txBody>
          <a:bodyPr wrap="square">
            <a:spAutoFit/>
          </a:bodyPr>
          <a:lstStyle/>
          <a:p>
            <a:pPr marL="3429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Work under mild conditions of temperature, pressure and </a:t>
            </a:r>
            <a:r>
              <a:rPr lang="en-US" sz="2400" dirty="0" err="1">
                <a:latin typeface="Arial" panose="020B0604020202020204" pitchFamily="34" charset="0"/>
                <a:cs typeface="Arial" panose="020B0604020202020204" pitchFamily="34" charset="0"/>
              </a:rPr>
              <a:t>pH.</a:t>
            </a:r>
            <a:r>
              <a:rPr lang="en-US" sz="2400" dirty="0">
                <a:latin typeface="Arial" panose="020B0604020202020204" pitchFamily="34" charset="0"/>
                <a:cs typeface="Arial" panose="020B0604020202020204" pitchFamily="34" charset="0"/>
              </a:rPr>
              <a:t> It helps to preserve the integrity of heat-labile essential nutrients</a:t>
            </a:r>
            <a:r>
              <a:rPr lang="en-US" sz="2400" dirty="0" smtClean="0">
                <a:latin typeface="Arial" panose="020B0604020202020204" pitchFamily="34" charset="0"/>
                <a:cs typeface="Arial" panose="020B0604020202020204" pitchFamily="34" charset="0"/>
              </a:rPr>
              <a:t>.</a:t>
            </a:r>
          </a:p>
          <a:p>
            <a:pPr marL="342900" indent="-342900">
              <a:buClr>
                <a:srgbClr val="FF0000"/>
              </a:buClr>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Control of enzyme activity and reaction rate.</a:t>
            </a:r>
            <a:endParaRPr lang="en-US" sz="24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endParaRPr lang="en-US" sz="2400" dirty="0" smtClean="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Most </a:t>
            </a:r>
            <a:r>
              <a:rPr lang="en-US" sz="2400" dirty="0">
                <a:latin typeface="Arial" panose="020B0604020202020204" pitchFamily="34" charset="0"/>
                <a:cs typeface="Arial" panose="020B0604020202020204" pitchFamily="34" charset="0"/>
              </a:rPr>
              <a:t>of them are quite heat labile and therefore can be readily inactivated by mild heat treatments after they have been used to achieve the desired transformation in foods</a:t>
            </a:r>
            <a:r>
              <a:rPr lang="en-US" sz="2400" dirty="0" smtClean="0">
                <a:latin typeface="Arial" panose="020B0604020202020204" pitchFamily="34" charset="0"/>
                <a:cs typeface="Arial" panose="020B0604020202020204" pitchFamily="34" charset="0"/>
              </a:rPr>
              <a:t>;</a:t>
            </a:r>
          </a:p>
          <a:p>
            <a:pPr marL="342900" indent="-342900">
              <a:buClr>
                <a:srgbClr val="FF0000"/>
              </a:buClr>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They are natural and relatively innocuous components of agricultural materials that are considered “safe” for food and other nonfood </a:t>
            </a:r>
            <a:r>
              <a:rPr lang="en-US" sz="2400" dirty="0" smtClean="0">
                <a:latin typeface="Arial" panose="020B0604020202020204" pitchFamily="34" charset="0"/>
                <a:cs typeface="Arial" panose="020B0604020202020204" pitchFamily="34" charset="0"/>
              </a:rPr>
              <a:t>uses;</a:t>
            </a:r>
          </a:p>
        </p:txBody>
      </p:sp>
      <p:sp>
        <p:nvSpPr>
          <p:cNvPr id="4" name="Rectangle 3"/>
          <p:cNvSpPr/>
          <p:nvPr/>
        </p:nvSpPr>
        <p:spPr>
          <a:xfrm>
            <a:off x="683568" y="6237312"/>
            <a:ext cx="6426375" cy="461665"/>
          </a:xfrm>
          <a:prstGeom prst="rect">
            <a:avLst/>
          </a:prstGeom>
        </p:spPr>
        <p:txBody>
          <a:bodyPr wrap="none">
            <a:spAutoFit/>
          </a:bodyPr>
          <a:lstStyle/>
          <a:p>
            <a:r>
              <a:rPr lang="en-US" sz="2400" dirty="0">
                <a:solidFill>
                  <a:srgbClr val="FF0000"/>
                </a:solidFill>
                <a:latin typeface="Arial" panose="020B0604020202020204" pitchFamily="34" charset="0"/>
                <a:cs typeface="Arial" panose="020B0604020202020204" pitchFamily="34" charset="0"/>
              </a:rPr>
              <a:t>Some </a:t>
            </a:r>
            <a:r>
              <a:rPr lang="en-US" sz="2400" dirty="0" smtClean="0">
                <a:solidFill>
                  <a:srgbClr val="FF0000"/>
                </a:solidFill>
                <a:latin typeface="Arial" panose="020B0604020202020204" pitchFamily="34" charset="0"/>
                <a:cs typeface="Arial" panose="020B0604020202020204" pitchFamily="34" charset="0"/>
              </a:rPr>
              <a:t>disadvantages: </a:t>
            </a:r>
            <a:r>
              <a:rPr lang="en-US" sz="2400" dirty="0" smtClean="0">
                <a:latin typeface="Arial" panose="020B0604020202020204" pitchFamily="34" charset="0"/>
                <a:cs typeface="Arial" panose="020B0604020202020204" pitchFamily="34" charset="0"/>
              </a:rPr>
              <a:t>High </a:t>
            </a:r>
            <a:r>
              <a:rPr lang="en-US" sz="2400" dirty="0">
                <a:latin typeface="Arial" panose="020B0604020202020204" pitchFamily="34" charset="0"/>
                <a:cs typeface="Arial" panose="020B0604020202020204" pitchFamily="34" charset="0"/>
              </a:rPr>
              <a:t>cost</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Low stability</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4332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018" y="610136"/>
            <a:ext cx="8610600" cy="6247864"/>
          </a:xfrm>
          <a:prstGeom prst="rect">
            <a:avLst/>
          </a:prstGeom>
        </p:spPr>
        <p:txBody>
          <a:bodyPr wrap="square">
            <a:spAutoFit/>
          </a:bodyPr>
          <a:lstStyle/>
          <a:p>
            <a:r>
              <a:rPr lang="en-US" sz="2000" b="1" dirty="0" smtClean="0">
                <a:solidFill>
                  <a:srgbClr val="FF0000"/>
                </a:solidFill>
                <a:latin typeface="Arial" panose="020B0604020202020204" pitchFamily="34" charset="0"/>
                <a:cs typeface="Arial" panose="020B0604020202020204" pitchFamily="34" charset="0"/>
              </a:rPr>
              <a:t>Lipases</a:t>
            </a:r>
          </a:p>
          <a:p>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Lipases are used to break down milk fats and give characteristic </a:t>
            </a:r>
            <a:r>
              <a:rPr lang="en-US" sz="2000" dirty="0" smtClean="0">
                <a:latin typeface="Arial" panose="020B0604020202020204" pitchFamily="34" charset="0"/>
                <a:cs typeface="Arial" panose="020B0604020202020204" pitchFamily="34" charset="0"/>
              </a:rPr>
              <a:t>flavors </a:t>
            </a:r>
            <a:r>
              <a:rPr lang="en-US" sz="2000" dirty="0">
                <a:latin typeface="Arial" panose="020B0604020202020204" pitchFamily="34" charset="0"/>
                <a:cs typeface="Arial" panose="020B0604020202020204" pitchFamily="34" charset="0"/>
              </a:rPr>
              <a:t>to cheeses. Stronger </a:t>
            </a:r>
            <a:r>
              <a:rPr lang="en-US" sz="2000" dirty="0" smtClean="0">
                <a:latin typeface="Arial" panose="020B0604020202020204" pitchFamily="34" charset="0"/>
                <a:cs typeface="Arial" panose="020B0604020202020204" pitchFamily="34" charset="0"/>
              </a:rPr>
              <a:t>flavored </a:t>
            </a:r>
            <a:r>
              <a:rPr lang="en-US" sz="2000" dirty="0">
                <a:latin typeface="Arial" panose="020B0604020202020204" pitchFamily="34" charset="0"/>
                <a:cs typeface="Arial" panose="020B0604020202020204" pitchFamily="34" charset="0"/>
              </a:rPr>
              <a:t>cheeses, for example, the </a:t>
            </a:r>
            <a:r>
              <a:rPr lang="en-US" sz="2000" dirty="0" smtClean="0">
                <a:latin typeface="Arial" panose="020B0604020202020204" pitchFamily="34" charset="0"/>
                <a:cs typeface="Arial" panose="020B0604020202020204" pitchFamily="34" charset="0"/>
              </a:rPr>
              <a:t>Italian </a:t>
            </a:r>
            <a:r>
              <a:rPr lang="en-US" sz="2000" dirty="0">
                <a:latin typeface="Arial" panose="020B0604020202020204" pitchFamily="34" charset="0"/>
                <a:cs typeface="Arial" panose="020B0604020202020204" pitchFamily="34" charset="0"/>
              </a:rPr>
              <a:t>cheese, Romano, are prepared using </a:t>
            </a:r>
            <a:r>
              <a:rPr lang="en-US" sz="2000" dirty="0" smtClean="0">
                <a:latin typeface="Arial" panose="020B0604020202020204" pitchFamily="34" charset="0"/>
                <a:cs typeface="Arial" panose="020B0604020202020204" pitchFamily="34" charset="0"/>
              </a:rPr>
              <a:t>exogenous lipases</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The flavor </a:t>
            </a:r>
            <a:r>
              <a:rPr lang="en-US" sz="2000" dirty="0">
                <a:latin typeface="Arial" panose="020B0604020202020204" pitchFamily="34" charset="0"/>
                <a:cs typeface="Arial" panose="020B0604020202020204" pitchFamily="34" charset="0"/>
              </a:rPr>
              <a:t>comes from the free fatty acids produced when milk fats are hydrolyzed.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smtClean="0">
                <a:solidFill>
                  <a:srgbClr val="FF0000"/>
                </a:solidFill>
                <a:latin typeface="Arial" panose="020B0604020202020204" pitchFamily="34" charset="0"/>
                <a:cs typeface="Arial" panose="020B0604020202020204" pitchFamily="34" charset="0"/>
              </a:rPr>
              <a:t>Animal </a:t>
            </a:r>
            <a:r>
              <a:rPr lang="en-US" sz="2000" dirty="0">
                <a:solidFill>
                  <a:srgbClr val="FF0000"/>
                </a:solidFill>
                <a:latin typeface="Arial" panose="020B0604020202020204" pitchFamily="34" charset="0"/>
                <a:cs typeface="Arial" panose="020B0604020202020204" pitchFamily="34" charset="0"/>
              </a:rPr>
              <a:t>lipases </a:t>
            </a:r>
            <a:r>
              <a:rPr lang="en-US" sz="2000" dirty="0">
                <a:latin typeface="Arial" panose="020B0604020202020204" pitchFamily="34" charset="0"/>
                <a:cs typeface="Arial" panose="020B0604020202020204" pitchFamily="34" charset="0"/>
              </a:rPr>
              <a:t>are obtained from kid, calf and </a:t>
            </a:r>
            <a:r>
              <a:rPr lang="en-US" sz="2000" dirty="0" smtClean="0">
                <a:latin typeface="Arial" panose="020B0604020202020204" pitchFamily="34" charset="0"/>
                <a:cs typeface="Arial" panose="020B0604020202020204" pitchFamily="34" charset="0"/>
              </a:rPr>
              <a:t>lamb. </a:t>
            </a:r>
          </a:p>
          <a:p>
            <a:r>
              <a:rPr lang="en-US" sz="2000" dirty="0" smtClean="0">
                <a:solidFill>
                  <a:srgbClr val="FF0000"/>
                </a:solidFill>
                <a:latin typeface="Arial" panose="020B0604020202020204" pitchFamily="34" charset="0"/>
                <a:cs typeface="Arial" panose="020B0604020202020204" pitchFamily="34" charset="0"/>
              </a:rPr>
              <a:t>Microbial </a:t>
            </a:r>
            <a:r>
              <a:rPr lang="en-US" sz="2000" dirty="0">
                <a:solidFill>
                  <a:srgbClr val="FF0000"/>
                </a:solidFill>
                <a:latin typeface="Arial" panose="020B0604020202020204" pitchFamily="34" charset="0"/>
                <a:cs typeface="Arial" panose="020B0604020202020204" pitchFamily="34" charset="0"/>
              </a:rPr>
              <a:t>lipase </a:t>
            </a:r>
            <a:r>
              <a:rPr lang="en-US" sz="2000" dirty="0">
                <a:latin typeface="Arial" panose="020B0604020202020204" pitchFamily="34" charset="0"/>
                <a:cs typeface="Arial" panose="020B0604020202020204" pitchFamily="34" charset="0"/>
              </a:rPr>
              <a:t>is derived by fermentation with the fungal species </a:t>
            </a:r>
            <a:r>
              <a:rPr lang="en-US" sz="2000" i="1" dirty="0" err="1">
                <a:latin typeface="Arial" panose="020B0604020202020204" pitchFamily="34" charset="0"/>
                <a:cs typeface="Arial" panose="020B0604020202020204" pitchFamily="34" charset="0"/>
              </a:rPr>
              <a:t>Mucor</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meihei</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smtClean="0">
                <a:solidFill>
                  <a:srgbClr val="FF0000"/>
                </a:solidFill>
                <a:latin typeface="Arial" panose="020B0604020202020204" pitchFamily="34" charset="0"/>
                <a:cs typeface="Arial" panose="020B0604020202020204" pitchFamily="34" charset="0"/>
              </a:rPr>
              <a:t>Microbial </a:t>
            </a:r>
            <a:r>
              <a:rPr lang="en-US" sz="2000" dirty="0">
                <a:solidFill>
                  <a:srgbClr val="FF0000"/>
                </a:solidFill>
                <a:latin typeface="Arial" panose="020B0604020202020204" pitchFamily="34" charset="0"/>
                <a:cs typeface="Arial" panose="020B0604020202020204" pitchFamily="34" charset="0"/>
              </a:rPr>
              <a:t>lipases </a:t>
            </a:r>
            <a:r>
              <a:rPr lang="en-US" sz="2000" dirty="0">
                <a:latin typeface="Arial" panose="020B0604020202020204" pitchFamily="34" charset="0"/>
                <a:cs typeface="Arial" panose="020B0604020202020204" pitchFamily="34" charset="0"/>
              </a:rPr>
              <a:t>are </a:t>
            </a:r>
            <a:r>
              <a:rPr lang="en-US" sz="2000" dirty="0" smtClean="0">
                <a:latin typeface="Arial" panose="020B0604020202020204" pitchFamily="34" charset="0"/>
                <a:cs typeface="Arial" panose="020B0604020202020204" pitchFamily="34" charset="0"/>
              </a:rPr>
              <a:t>readily available </a:t>
            </a:r>
            <a:r>
              <a:rPr lang="en-US" sz="2000" dirty="0">
                <a:latin typeface="Arial" panose="020B0604020202020204" pitchFamily="34" charset="0"/>
                <a:cs typeface="Arial" panose="020B0604020202020204" pitchFamily="34" charset="0"/>
              </a:rPr>
              <a:t>for cheese-making, </a:t>
            </a:r>
            <a:r>
              <a:rPr lang="en-US" sz="2000" dirty="0" smtClean="0">
                <a:latin typeface="Arial" panose="020B0604020202020204" pitchFamily="34" charset="0"/>
                <a:cs typeface="Arial" panose="020B0604020202020204" pitchFamily="34" charset="0"/>
              </a:rPr>
              <a:t>but less preferred, since they </a:t>
            </a:r>
            <a:r>
              <a:rPr lang="en-US" sz="2000" dirty="0">
                <a:latin typeface="Arial" panose="020B0604020202020204" pitchFamily="34" charset="0"/>
                <a:cs typeface="Arial" panose="020B0604020202020204" pitchFamily="34" charset="0"/>
              </a:rPr>
              <a:t>are less specific in what fats they </a:t>
            </a:r>
            <a:r>
              <a:rPr lang="en-US" sz="2000" dirty="0" smtClean="0">
                <a:latin typeface="Arial" panose="020B0604020202020204" pitchFamily="34" charset="0"/>
                <a:cs typeface="Arial" panose="020B0604020202020204" pitchFamily="34" charset="0"/>
              </a:rPr>
              <a:t>hydrolyze. </a:t>
            </a:r>
          </a:p>
          <a:p>
            <a:endParaRPr lang="en-US" sz="2000" dirty="0">
              <a:latin typeface="Arial" panose="020B0604020202020204" pitchFamily="34" charset="0"/>
              <a:cs typeface="Arial" panose="020B0604020202020204" pitchFamily="34" charset="0"/>
            </a:endParaRPr>
          </a:p>
          <a:p>
            <a:r>
              <a:rPr lang="en-US" sz="2000" dirty="0" smtClean="0">
                <a:solidFill>
                  <a:srgbClr val="FF0000"/>
                </a:solidFill>
                <a:latin typeface="Arial" panose="020B0604020202020204" pitchFamily="34" charset="0"/>
                <a:cs typeface="Arial" panose="020B0604020202020204" pitchFamily="34" charset="0"/>
              </a:rPr>
              <a:t>Animal </a:t>
            </a:r>
            <a:r>
              <a:rPr lang="en-US" sz="2000" dirty="0">
                <a:solidFill>
                  <a:srgbClr val="FF0000"/>
                </a:solidFill>
                <a:latin typeface="Arial" panose="020B0604020202020204" pitchFamily="34" charset="0"/>
                <a:cs typeface="Arial" panose="020B0604020202020204" pitchFamily="34" charset="0"/>
              </a:rPr>
              <a:t>enzymes </a:t>
            </a:r>
            <a:r>
              <a:rPr lang="en-US" sz="2000" dirty="0">
                <a:latin typeface="Arial" panose="020B0604020202020204" pitchFamily="34" charset="0"/>
                <a:cs typeface="Arial" panose="020B0604020202020204" pitchFamily="34" charset="0"/>
              </a:rPr>
              <a:t>are more partial to short and medium-length fats. Hydrolysis of the shorter fats is preferred because it results in the desirable taste of many cheeses. Hydrolysis of the longer chain fatty acids can result in either soapiness, or no </a:t>
            </a:r>
            <a:r>
              <a:rPr lang="en-US" sz="2000" dirty="0" smtClean="0">
                <a:latin typeface="Arial" panose="020B0604020202020204" pitchFamily="34" charset="0"/>
                <a:cs typeface="Arial" panose="020B0604020202020204" pitchFamily="34" charset="0"/>
              </a:rPr>
              <a:t>flavor </a:t>
            </a:r>
            <a:r>
              <a:rPr lang="en-US" sz="2000" dirty="0">
                <a:latin typeface="Arial" panose="020B0604020202020204" pitchFamily="34" charset="0"/>
                <a:cs typeface="Arial" panose="020B0604020202020204" pitchFamily="34" charset="0"/>
              </a:rPr>
              <a:t>at all.</a:t>
            </a:r>
          </a:p>
        </p:txBody>
      </p:sp>
    </p:spTree>
    <p:extLst>
      <p:ext uri="{BB962C8B-B14F-4D97-AF65-F5344CB8AC3E}">
        <p14:creationId xmlns:p14="http://schemas.microsoft.com/office/powerpoint/2010/main" val="627791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914400"/>
            <a:ext cx="7943800" cy="4708981"/>
          </a:xfrm>
          <a:prstGeom prst="rect">
            <a:avLst/>
          </a:prstGeom>
          <a:noFill/>
        </p:spPr>
        <p:txBody>
          <a:bodyPr wrap="square" rtlCol="0">
            <a:spAutoFit/>
          </a:bodyPr>
          <a:lstStyle/>
          <a:p>
            <a:r>
              <a:rPr lang="en-US" sz="2000" b="1" dirty="0" smtClean="0">
                <a:solidFill>
                  <a:srgbClr val="FF0000"/>
                </a:solidFill>
                <a:latin typeface="Arial" panose="020B0604020202020204" pitchFamily="34" charset="0"/>
                <a:cs typeface="Arial" panose="020B0604020202020204" pitchFamily="34" charset="0"/>
              </a:rPr>
              <a:t>Bio-protective enzymes (preservatives)</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Bio-protective enzymes offer a natural means to improve food safety and reduce costs associated with microbial contamination during storage.</a:t>
            </a:r>
          </a:p>
          <a:p>
            <a:endParaRPr lang="en-US" sz="2000" dirty="0">
              <a:latin typeface="Arial" panose="020B0604020202020204" pitchFamily="34" charset="0"/>
              <a:cs typeface="Arial" panose="020B0604020202020204" pitchFamily="34" charset="0"/>
            </a:endParaRPr>
          </a:p>
          <a:p>
            <a:r>
              <a:rPr lang="en-US" sz="2000" dirty="0" smtClean="0">
                <a:solidFill>
                  <a:srgbClr val="FF0000"/>
                </a:solidFill>
                <a:latin typeface="Arial" panose="020B0604020202020204" pitchFamily="34" charset="0"/>
                <a:cs typeface="Arial" panose="020B0604020202020204" pitchFamily="34" charset="0"/>
              </a:rPr>
              <a:t>Lysozyme: </a:t>
            </a:r>
            <a:r>
              <a:rPr lang="en-US" sz="2000" dirty="0" smtClean="0">
                <a:latin typeface="Arial" panose="020B0604020202020204" pitchFamily="34" charset="0"/>
                <a:cs typeface="Arial" panose="020B0604020202020204" pitchFamily="34" charset="0"/>
              </a:rPr>
              <a:t>An antimicrobial enzyme that limits the growth of </a:t>
            </a:r>
            <a:r>
              <a:rPr lang="en-US" sz="2000" i="1" dirty="0" smtClean="0">
                <a:latin typeface="Arial" panose="020B0604020202020204" pitchFamily="34" charset="0"/>
                <a:cs typeface="Arial" panose="020B0604020202020204" pitchFamily="34" charset="0"/>
              </a:rPr>
              <a:t>Clostridia</a:t>
            </a:r>
            <a:r>
              <a:rPr lang="en-US" sz="2000" dirty="0" smtClean="0">
                <a:latin typeface="Arial" panose="020B0604020202020204" pitchFamily="34" charset="0"/>
                <a:cs typeface="Arial" panose="020B0604020202020204" pitchFamily="34" charset="0"/>
              </a:rPr>
              <a:t> in aged cheese. These bacteria can cause </a:t>
            </a:r>
            <a:r>
              <a:rPr lang="en-US" sz="2000" dirty="0">
                <a:latin typeface="Arial" panose="020B0604020202020204" pitchFamily="34" charset="0"/>
                <a:cs typeface="Arial" panose="020B0604020202020204" pitchFamily="34" charset="0"/>
              </a:rPr>
              <a:t>swelling of the cheese shape and/or development of unpleasant taste and </a:t>
            </a:r>
            <a:r>
              <a:rPr lang="en-US" sz="2000" dirty="0" smtClean="0">
                <a:latin typeface="Arial" panose="020B0604020202020204" pitchFamily="34" charset="0"/>
                <a:cs typeface="Arial" panose="020B0604020202020204" pitchFamily="34" charset="0"/>
              </a:rPr>
              <a:t>smell.</a:t>
            </a:r>
          </a:p>
          <a:p>
            <a:endParaRPr lang="en-US" sz="2000" dirty="0">
              <a:latin typeface="Arial" panose="020B0604020202020204" pitchFamily="34" charset="0"/>
              <a:cs typeface="Arial" panose="020B0604020202020204" pitchFamily="34" charset="0"/>
            </a:endParaRPr>
          </a:p>
          <a:p>
            <a:r>
              <a:rPr lang="en-US" sz="2000" dirty="0" err="1" smtClean="0">
                <a:solidFill>
                  <a:srgbClr val="FF0000"/>
                </a:solidFill>
                <a:latin typeface="Arial" panose="020B0604020202020204" pitchFamily="34" charset="0"/>
                <a:cs typeface="Arial" panose="020B0604020202020204" pitchFamily="34" charset="0"/>
              </a:rPr>
              <a:t>Nisin</a:t>
            </a:r>
            <a:r>
              <a:rPr lang="en-US" sz="2000" dirty="0" smtClean="0">
                <a:latin typeface="Arial" panose="020B0604020202020204" pitchFamily="34" charset="0"/>
                <a:cs typeface="Arial" panose="020B0604020202020204" pitchFamily="34" charset="0"/>
              </a:rPr>
              <a:t>: An antimicrobial</a:t>
            </a:r>
            <a:r>
              <a:rPr lang="en-US" sz="2000" dirty="0" smtClean="0">
                <a:solidFill>
                  <a:srgbClr val="FF0000"/>
                </a:solidFill>
                <a:latin typeface="Arial" panose="020B0604020202020204" pitchFamily="34" charset="0"/>
                <a:cs typeface="Arial" panose="020B0604020202020204" pitchFamily="34" charset="0"/>
              </a:rPr>
              <a:t> peptide </a:t>
            </a:r>
            <a:r>
              <a:rPr lang="en-US" sz="2000" dirty="0" smtClean="0">
                <a:latin typeface="Arial" panose="020B0604020202020204" pitchFamily="34" charset="0"/>
                <a:cs typeface="Arial" panose="020B0604020202020204" pitchFamily="34" charset="0"/>
              </a:rPr>
              <a:t>effective against Gram-positive and spore-forming bacteria in cheese. Useful in non-thermally processed dairy products. </a:t>
            </a:r>
            <a:r>
              <a:rPr lang="en-US" sz="2000" dirty="0">
                <a:latin typeface="Arial" panose="020B0604020202020204" pitchFamily="34" charset="0"/>
                <a:cs typeface="Arial" panose="020B0604020202020204" pitchFamily="34" charset="0"/>
              </a:rPr>
              <a:t>N</a:t>
            </a:r>
            <a:r>
              <a:rPr lang="en-US" sz="2000" dirty="0" smtClean="0">
                <a:latin typeface="Arial" panose="020B0604020202020204" pitchFamily="34" charset="0"/>
                <a:cs typeface="Arial" panose="020B0604020202020204" pitchFamily="34" charset="0"/>
              </a:rPr>
              <a:t>o </a:t>
            </a:r>
            <a:r>
              <a:rPr lang="en-US" sz="2000" dirty="0">
                <a:latin typeface="Arial" panose="020B0604020202020204" pitchFamily="34" charset="0"/>
                <a:cs typeface="Arial" panose="020B0604020202020204" pitchFamily="34" charset="0"/>
              </a:rPr>
              <a:t>widespread agreement on the</a:t>
            </a:r>
          </a:p>
          <a:p>
            <a:r>
              <a:rPr lang="en-US" sz="2000" dirty="0">
                <a:latin typeface="Arial" panose="020B0604020202020204" pitchFamily="34" charset="0"/>
                <a:cs typeface="Arial" panose="020B0604020202020204" pitchFamily="34" charset="0"/>
              </a:rPr>
              <a:t>maximum </a:t>
            </a:r>
            <a:r>
              <a:rPr lang="en-US" sz="2000" dirty="0" smtClean="0">
                <a:latin typeface="Arial" panose="020B0604020202020204" pitchFamily="34" charset="0"/>
                <a:cs typeface="Arial" panose="020B0604020202020204" pitchFamily="34" charset="0"/>
              </a:rPr>
              <a:t>level application.</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7127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457" y="914400"/>
            <a:ext cx="7560840" cy="954107"/>
          </a:xfrm>
          <a:prstGeom prst="rect">
            <a:avLst/>
          </a:prstGeom>
        </p:spPr>
        <p:txBody>
          <a:bodyPr wrap="square">
            <a:spAutoFit/>
          </a:bodyPr>
          <a:lstStyle/>
          <a:p>
            <a:r>
              <a:rPr lang="en-US" sz="2800" dirty="0" smtClean="0">
                <a:solidFill>
                  <a:srgbClr val="FF0000"/>
                </a:solidFill>
              </a:rPr>
              <a:t>Use of enzymes in </a:t>
            </a:r>
            <a:r>
              <a:rPr lang="en-US" sz="2800" dirty="0">
                <a:solidFill>
                  <a:srgbClr val="FF0000"/>
                </a:solidFill>
              </a:rPr>
              <a:t>m</a:t>
            </a:r>
            <a:r>
              <a:rPr lang="en-US" sz="2800" dirty="0" smtClean="0">
                <a:solidFill>
                  <a:srgbClr val="FF0000"/>
                </a:solidFill>
              </a:rPr>
              <a:t>eat </a:t>
            </a:r>
            <a:r>
              <a:rPr lang="en-US" sz="2800" dirty="0">
                <a:solidFill>
                  <a:srgbClr val="FF0000"/>
                </a:solidFill>
              </a:rPr>
              <a:t>and </a:t>
            </a:r>
            <a:r>
              <a:rPr lang="en-US" sz="2800" dirty="0" smtClean="0">
                <a:solidFill>
                  <a:srgbClr val="FF0000"/>
                </a:solidFill>
              </a:rPr>
              <a:t>seafood products manufacturing</a:t>
            </a:r>
            <a:endParaRPr lang="en-US" sz="2800" dirty="0">
              <a:solidFill>
                <a:srgbClr val="FF0000"/>
              </a:solidFill>
            </a:endParaRPr>
          </a:p>
        </p:txBody>
      </p:sp>
      <p:sp>
        <p:nvSpPr>
          <p:cNvPr id="3" name="Rectangle 2"/>
          <p:cNvSpPr/>
          <p:nvPr/>
        </p:nvSpPr>
        <p:spPr>
          <a:xfrm>
            <a:off x="594748" y="2209800"/>
            <a:ext cx="7632848" cy="3785652"/>
          </a:xfrm>
          <a:prstGeom prst="rect">
            <a:avLst/>
          </a:prstGeom>
        </p:spPr>
        <p:txBody>
          <a:bodyPr wrap="square">
            <a:spAutoFit/>
          </a:bodyPr>
          <a:lstStyle/>
          <a:p>
            <a:r>
              <a:rPr lang="en-US" sz="2000" dirty="0" smtClean="0">
                <a:solidFill>
                  <a:srgbClr val="FF0000"/>
                </a:solidFill>
                <a:latin typeface="Arial" panose="020B0604020202020204" pitchFamily="34" charset="0"/>
                <a:cs typeface="Arial" panose="020B0604020202020204" pitchFamily="34" charset="0"/>
              </a:rPr>
              <a:t>Proteases-</a:t>
            </a:r>
            <a:r>
              <a:rPr lang="en-US" sz="2000" dirty="0" smtClean="0">
                <a:latin typeface="Arial" panose="020B0604020202020204" pitchFamily="34" charset="0"/>
                <a:cs typeface="Arial" panose="020B0604020202020204" pitchFamily="34" charset="0"/>
              </a:rPr>
              <a:t> heat stable forms preferred , </a:t>
            </a:r>
            <a:r>
              <a:rPr lang="en-US" sz="2000" dirty="0">
                <a:latin typeface="Arial" panose="020B0604020202020204" pitchFamily="34" charset="0"/>
                <a:cs typeface="Arial" panose="020B0604020202020204" pitchFamily="34" charset="0"/>
              </a:rPr>
              <a:t>e.g., </a:t>
            </a:r>
            <a:r>
              <a:rPr lang="en-US" sz="2000" dirty="0" smtClean="0">
                <a:latin typeface="Arial" panose="020B0604020202020204" pitchFamily="34" charset="0"/>
                <a:cs typeface="Arial" panose="020B0604020202020204" pitchFamily="34" charset="0"/>
              </a:rPr>
              <a:t>papain, </a:t>
            </a:r>
            <a:r>
              <a:rPr lang="en-US" sz="2000" dirty="0" err="1" smtClean="0">
                <a:latin typeface="Arial" panose="020B0604020202020204" pitchFamily="34" charset="0"/>
                <a:cs typeface="Arial" panose="020B0604020202020204" pitchFamily="34" charset="0"/>
              </a:rPr>
              <a:t>ficin</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and bromelain (</a:t>
            </a:r>
            <a:r>
              <a:rPr lang="en-US" sz="2000" dirty="0">
                <a:latin typeface="Arial" panose="020B0604020202020204" pitchFamily="34" charset="0"/>
                <a:cs typeface="Arial" panose="020B0604020202020204" pitchFamily="34" charset="0"/>
              </a:rPr>
              <a:t>mixture of enzymes found in pineapples</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To modify texture and induce tenderness in meats and squid, </a:t>
            </a:r>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To improve </a:t>
            </a:r>
            <a:r>
              <a:rPr lang="en-US" sz="2000" dirty="0" err="1" smtClean="0">
                <a:latin typeface="Arial" panose="020B0604020202020204" pitchFamily="34" charset="0"/>
                <a:cs typeface="Arial" panose="020B0604020202020204" pitchFamily="34" charset="0"/>
              </a:rPr>
              <a:t>chewability</a:t>
            </a:r>
            <a:r>
              <a:rPr lang="en-US" sz="2000" dirty="0" smtClean="0">
                <a:latin typeface="Arial" panose="020B0604020202020204" pitchFamily="34" charset="0"/>
                <a:cs typeface="Arial" panose="020B0604020202020204" pitchFamily="34" charset="0"/>
              </a:rPr>
              <a:t> and digestibility,</a:t>
            </a:r>
          </a:p>
          <a:p>
            <a:pPr marL="285750" indent="-285750">
              <a:buClr>
                <a:srgbClr val="FF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T</a:t>
            </a:r>
            <a:r>
              <a:rPr lang="en-US" sz="2000" dirty="0" smtClean="0">
                <a:latin typeface="Arial" panose="020B0604020202020204" pitchFamily="34" charset="0"/>
                <a:cs typeface="Arial" panose="020B0604020202020204" pitchFamily="34" charset="0"/>
              </a:rPr>
              <a:t>o </a:t>
            </a:r>
            <a:r>
              <a:rPr lang="en-US" sz="2000" dirty="0">
                <a:latin typeface="Arial" panose="020B0604020202020204" pitchFamily="34" charset="0"/>
                <a:cs typeface="Arial" panose="020B0604020202020204" pitchFamily="34" charset="0"/>
              </a:rPr>
              <a:t>reduce bitterness and improve flavor </a:t>
            </a:r>
            <a:r>
              <a:rPr lang="en-US" sz="2000" dirty="0" smtClean="0">
                <a:latin typeface="Arial" panose="020B0604020202020204" pitchFamily="34" charset="0"/>
                <a:cs typeface="Arial" panose="020B0604020202020204" pitchFamily="34" charset="0"/>
              </a:rPr>
              <a:t>as well </a:t>
            </a:r>
            <a:r>
              <a:rPr lang="en-US" sz="2000" dirty="0">
                <a:latin typeface="Arial" panose="020B0604020202020204" pitchFamily="34" charset="0"/>
                <a:cs typeface="Arial" panose="020B0604020202020204" pitchFamily="34" charset="0"/>
              </a:rPr>
              <a:t>as nutritive value, </a:t>
            </a:r>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P</a:t>
            </a:r>
            <a:r>
              <a:rPr lang="en-US" sz="2000" dirty="0" smtClean="0">
                <a:latin typeface="Arial" panose="020B0604020202020204" pitchFamily="34" charset="0"/>
                <a:cs typeface="Arial" panose="020B0604020202020204" pitchFamily="34" charset="0"/>
              </a:rPr>
              <a:t>roduce </a:t>
            </a:r>
            <a:r>
              <a:rPr lang="en-US" sz="2000" dirty="0">
                <a:latin typeface="Arial" panose="020B0604020202020204" pitchFamily="34" charset="0"/>
                <a:cs typeface="Arial" panose="020B0604020202020204" pitchFamily="34" charset="0"/>
              </a:rPr>
              <a:t>hydrolysates from meat scraps, </a:t>
            </a:r>
            <a:r>
              <a:rPr lang="en-US" sz="2000" dirty="0" smtClean="0">
                <a:latin typeface="Arial" panose="020B0604020202020204" pitchFamily="34" charset="0"/>
                <a:cs typeface="Arial" panose="020B0604020202020204" pitchFamily="34" charset="0"/>
              </a:rPr>
              <a:t>underutilized fish </a:t>
            </a:r>
            <a:r>
              <a:rPr lang="en-US" sz="2000" dirty="0">
                <a:latin typeface="Arial" panose="020B0604020202020204" pitchFamily="34" charset="0"/>
                <a:cs typeface="Arial" panose="020B0604020202020204" pitchFamily="34" charset="0"/>
              </a:rPr>
              <a:t>species and fish processing discards; </a:t>
            </a:r>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Enhanced flavors in </a:t>
            </a:r>
            <a:r>
              <a:rPr lang="en-US" sz="2000" dirty="0">
                <a:latin typeface="Arial" panose="020B0604020202020204" pitchFamily="34" charset="0"/>
                <a:cs typeface="Arial" panose="020B0604020202020204" pitchFamily="34" charset="0"/>
              </a:rPr>
              <a:t>fermented </a:t>
            </a:r>
            <a:r>
              <a:rPr lang="en-US" sz="2000" dirty="0" smtClean="0">
                <a:latin typeface="Arial" panose="020B0604020202020204" pitchFamily="34" charset="0"/>
                <a:cs typeface="Arial" panose="020B0604020202020204" pitchFamily="34" charset="0"/>
              </a:rPr>
              <a:t>herring (fish).</a:t>
            </a:r>
          </a:p>
          <a:p>
            <a:pPr>
              <a:buClr>
                <a:srgbClr val="FF0000"/>
              </a:buClr>
            </a:pPr>
            <a:endParaRPr lang="en-US" sz="2000" dirty="0" smtClean="0">
              <a:latin typeface="Arial" panose="020B0604020202020204" pitchFamily="34" charset="0"/>
              <a:cs typeface="Arial" panose="020B0604020202020204" pitchFamily="34" charset="0"/>
            </a:endParaRPr>
          </a:p>
          <a:p>
            <a:pPr>
              <a:buClr>
                <a:srgbClr val="FF0000"/>
              </a:buCl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206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8091" y="609600"/>
            <a:ext cx="7776864" cy="6052939"/>
          </a:xfrm>
          <a:prstGeom prst="rect">
            <a:avLst/>
          </a:prstGeom>
        </p:spPr>
        <p:txBody>
          <a:bodyPr wrap="square">
            <a:spAutoFit/>
          </a:bodyPr>
          <a:lstStyle/>
          <a:p>
            <a:pPr>
              <a:buClr>
                <a:srgbClr val="FF0000"/>
              </a:buClr>
            </a:pPr>
            <a:r>
              <a:rPr lang="en-US" sz="2000" dirty="0">
                <a:solidFill>
                  <a:srgbClr val="FF0000"/>
                </a:solidFill>
                <a:latin typeface="Arial" panose="020B0604020202020204" pitchFamily="34" charset="0"/>
                <a:cs typeface="Arial" panose="020B0604020202020204" pitchFamily="34" charset="0"/>
              </a:rPr>
              <a:t>Transglutaminase</a:t>
            </a:r>
            <a:r>
              <a:rPr lang="en-US" sz="2000" dirty="0" smtClean="0">
                <a:solidFill>
                  <a:srgbClr val="FF0000"/>
                </a:solidFill>
                <a:latin typeface="Arial" panose="020B0604020202020204" pitchFamily="34" charset="0"/>
                <a:cs typeface="Arial" panose="020B0604020202020204" pitchFamily="34" charset="0"/>
              </a:rPr>
              <a:t>:</a:t>
            </a:r>
          </a:p>
          <a:p>
            <a:pPr>
              <a:buClr>
                <a:srgbClr val="FF0000"/>
              </a:buClr>
            </a:pPr>
            <a:endParaRPr lang="en-US" sz="20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To improve texture in meats and seafood products, </a:t>
            </a:r>
          </a:p>
          <a:p>
            <a:pPr marL="342900" indent="-342900">
              <a:buClr>
                <a:srgbClr val="FF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Form restructured meats from trimmings and surimi-type products,</a:t>
            </a:r>
          </a:p>
          <a:p>
            <a:pPr marL="342900" indent="-342900">
              <a:buClr>
                <a:srgbClr val="FF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Form “umami” flavors for use as additives to meat </a:t>
            </a:r>
            <a:r>
              <a:rPr lang="en-US" sz="2000" dirty="0" smtClean="0">
                <a:latin typeface="Arial" panose="020B0604020202020204" pitchFamily="34" charset="0"/>
                <a:cs typeface="Arial" panose="020B0604020202020204" pitchFamily="34" charset="0"/>
              </a:rPr>
              <a:t>products </a:t>
            </a:r>
            <a:r>
              <a:rPr lang="en-US" dirty="0" smtClean="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After cross-linking treatment the content of 1000–5000 Da peptides </a:t>
            </a:r>
            <a:r>
              <a:rPr lang="en-US" sz="1600" dirty="0" smtClean="0">
                <a:latin typeface="Arial" panose="020B0604020202020204" pitchFamily="34" charset="0"/>
                <a:cs typeface="Arial" panose="020B0604020202020204" pitchFamily="34" charset="0"/>
              </a:rPr>
              <a:t>increases, 2012, </a:t>
            </a:r>
            <a:r>
              <a:rPr lang="en-US" sz="1600" dirty="0">
                <a:latin typeface="Arial" panose="020B0604020202020204" pitchFamily="34" charset="0"/>
                <a:cs typeface="Arial" panose="020B0604020202020204" pitchFamily="34" charset="0"/>
              </a:rPr>
              <a:t>Food </a:t>
            </a:r>
            <a:r>
              <a:rPr lang="en-US" sz="1600" dirty="0" smtClean="0">
                <a:latin typeface="Arial" panose="020B0604020202020204" pitchFamily="34" charset="0"/>
                <a:cs typeface="Arial" panose="020B0604020202020204" pitchFamily="34" charset="0"/>
              </a:rPr>
              <a:t>Chemistry 136 (1), Pages 144–151</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endParaRPr lang="en-US" sz="2000" i="1" dirty="0" smtClean="0">
              <a:solidFill>
                <a:srgbClr val="FF0000"/>
              </a:solidFill>
              <a:latin typeface="Arial" panose="020B0604020202020204" pitchFamily="34" charset="0"/>
              <a:cs typeface="Arial" panose="020B0604020202020204" pitchFamily="34" charset="0"/>
            </a:endParaRPr>
          </a:p>
          <a:p>
            <a:r>
              <a:rPr lang="en-US" sz="2000" i="1" dirty="0" smtClean="0">
                <a:solidFill>
                  <a:srgbClr val="FF0000"/>
                </a:solidFill>
                <a:latin typeface="Arial" panose="020B0604020202020204" pitchFamily="34" charset="0"/>
                <a:cs typeface="Arial" panose="020B0604020202020204" pitchFamily="34" charset="0"/>
              </a:rPr>
              <a:t>Umami  </a:t>
            </a:r>
            <a:r>
              <a:rPr lang="en-US" sz="2000" dirty="0" smtClean="0">
                <a:solidFill>
                  <a:srgbClr val="FF0000"/>
                </a:solidFill>
                <a:latin typeface="Arial" panose="020B0604020202020204" pitchFamily="34" charset="0"/>
                <a:cs typeface="Arial" panose="020B0604020202020204" pitchFamily="34" charset="0"/>
              </a:rPr>
              <a:t>taste </a:t>
            </a:r>
            <a:r>
              <a:rPr lang="en-US" sz="2000" dirty="0" smtClean="0">
                <a:latin typeface="Arial" panose="020B0604020202020204" pitchFamily="34" charset="0"/>
                <a:cs typeface="Arial" panose="020B0604020202020204" pitchFamily="34" charset="0"/>
              </a:rPr>
              <a:t>– the fifth taste of food (</a:t>
            </a:r>
            <a:r>
              <a:rPr lang="en-US" sz="2000" dirty="0">
                <a:latin typeface="Arial" panose="020B0604020202020204" pitchFamily="34" charset="0"/>
                <a:cs typeface="Arial" panose="020B0604020202020204" pitchFamily="34" charset="0"/>
              </a:rPr>
              <a:t>basic tastes: sweet, sour, salty and </a:t>
            </a:r>
            <a:r>
              <a:rPr lang="en-US" sz="2000" dirty="0" smtClean="0">
                <a:latin typeface="Arial" panose="020B0604020202020204" pitchFamily="34" charset="0"/>
                <a:cs typeface="Arial" panose="020B0604020202020204" pitchFamily="34" charset="0"/>
              </a:rPr>
              <a:t>bitter</a:t>
            </a:r>
            <a:r>
              <a:rPr lang="en-US" sz="2000" dirty="0">
                <a:latin typeface="Arial" panose="020B0604020202020204" pitchFamily="34" charset="0"/>
                <a:cs typeface="Arial" panose="020B0604020202020204" pitchFamily="34" charset="0"/>
              </a:rPr>
              <a:t>). It can be described as a pleasant "meaty" taste with a long lasting, mouthwatering and coating sensation over the tongue. </a:t>
            </a:r>
          </a:p>
          <a:p>
            <a:endParaRPr lang="en-US" sz="2000" i="1" dirty="0" smtClean="0">
              <a:latin typeface="Arial" panose="020B0604020202020204" pitchFamily="34" charset="0"/>
              <a:cs typeface="Arial" panose="020B0604020202020204" pitchFamily="34" charset="0"/>
            </a:endParaRPr>
          </a:p>
          <a:p>
            <a:r>
              <a:rPr lang="en-US" sz="2000" i="1" dirty="0" smtClean="0">
                <a:latin typeface="Arial" panose="020B0604020202020204" pitchFamily="34" charset="0"/>
                <a:cs typeface="Arial" panose="020B0604020202020204" pitchFamily="34" charset="0"/>
              </a:rPr>
              <a:t>Umami</a:t>
            </a:r>
            <a:r>
              <a:rPr lang="en-US" sz="2000" dirty="0" smtClean="0">
                <a:latin typeface="Arial" panose="020B0604020202020204" pitchFamily="34" charset="0"/>
                <a:cs typeface="Arial" panose="020B0604020202020204" pitchFamily="34" charset="0"/>
              </a:rPr>
              <a:t> taste represents </a:t>
            </a:r>
            <a:r>
              <a:rPr lang="en-US" sz="2000" dirty="0">
                <a:latin typeface="Arial" panose="020B0604020202020204" pitchFamily="34" charset="0"/>
                <a:cs typeface="Arial" panose="020B0604020202020204" pitchFamily="34" charset="0"/>
              </a:rPr>
              <a:t>the taste of the amino acid L-glutamate and 5’-ribonucleotides such as guanosine monophosphate (GMP) and inosine monophosphate (IMP</a:t>
            </a:r>
            <a:r>
              <a:rPr lang="en-US" sz="2000" dirty="0" smtClean="0">
                <a:latin typeface="Arial" panose="020B0604020202020204" pitchFamily="34" charset="0"/>
                <a:cs typeface="Arial" panose="020B0604020202020204" pitchFamily="34" charset="0"/>
              </a:rPr>
              <a:t>).</a:t>
            </a:r>
            <a:endParaRPr lang="en-US" sz="2000" baseline="30000" dirty="0">
              <a:latin typeface="Arial" panose="020B0604020202020204" pitchFamily="34" charset="0"/>
              <a:cs typeface="Arial" panose="020B0604020202020204" pitchFamily="34" charset="0"/>
            </a:endParaRPr>
          </a:p>
          <a:p>
            <a:endParaRPr lang="en-US" sz="2000" baseline="30000" dirty="0" smtClean="0">
              <a:latin typeface="Arial" panose="020B0604020202020204" pitchFamily="34" charset="0"/>
              <a:cs typeface="Arial" panose="020B0604020202020204" pitchFamily="34" charset="0"/>
            </a:endParaRPr>
          </a:p>
          <a:p>
            <a:endParaRPr lang="en-US" sz="2000" dirty="0" smtClean="0">
              <a:solidFill>
                <a:srgbClr val="FF0000"/>
              </a:solidFill>
              <a:latin typeface="Arial" panose="020B0604020202020204" pitchFamily="34" charset="0"/>
              <a:cs typeface="Arial" panose="020B0604020202020204" pitchFamily="34" charset="0"/>
            </a:endParaRPr>
          </a:p>
          <a:p>
            <a:r>
              <a:rPr lang="en-US" sz="2000" dirty="0" smtClean="0">
                <a:solidFill>
                  <a:srgbClr val="FF0000"/>
                </a:solidFill>
                <a:latin typeface="Arial" panose="020B0604020202020204" pitchFamily="34" charset="0"/>
                <a:cs typeface="Arial" panose="020B0604020202020204" pitchFamily="34" charset="0"/>
              </a:rPr>
              <a:t>GMP </a:t>
            </a:r>
            <a:r>
              <a:rPr lang="en-US" sz="2000" dirty="0">
                <a:solidFill>
                  <a:srgbClr val="FF0000"/>
                </a:solidFill>
                <a:latin typeface="Arial" panose="020B0604020202020204" pitchFamily="34" charset="0"/>
                <a:cs typeface="Arial" panose="020B0604020202020204" pitchFamily="34" charset="0"/>
              </a:rPr>
              <a:t>and IMP amplify </a:t>
            </a:r>
            <a:r>
              <a:rPr lang="en-US" sz="2000" dirty="0">
                <a:latin typeface="Arial" panose="020B0604020202020204" pitchFamily="34" charset="0"/>
                <a:cs typeface="Arial" panose="020B0604020202020204" pitchFamily="34" charset="0"/>
              </a:rPr>
              <a:t>the taste intensity of </a:t>
            </a:r>
            <a:r>
              <a:rPr lang="en-US" sz="2000" dirty="0" smtClean="0">
                <a:latin typeface="Arial" panose="020B0604020202020204" pitchFamily="34" charset="0"/>
                <a:cs typeface="Arial" panose="020B0604020202020204" pitchFamily="34" charset="0"/>
              </a:rPr>
              <a:t>the sodium glutamate.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851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412776"/>
            <a:ext cx="8436348" cy="523220"/>
          </a:xfrm>
          <a:prstGeom prst="rect">
            <a:avLst/>
          </a:prstGeom>
        </p:spPr>
        <p:txBody>
          <a:bodyPr wrap="none">
            <a:spAutoFit/>
          </a:bodyPr>
          <a:lstStyle/>
          <a:p>
            <a:r>
              <a:rPr lang="en-US" sz="2800" dirty="0" smtClean="0">
                <a:solidFill>
                  <a:srgbClr val="FF0000"/>
                </a:solidFill>
              </a:rPr>
              <a:t>Use of enzymes in fruit, vegetable and cereal processing</a:t>
            </a:r>
            <a:endParaRPr lang="en-US" sz="2800" dirty="0">
              <a:solidFill>
                <a:srgbClr val="FF0000"/>
              </a:solidFill>
            </a:endParaRPr>
          </a:p>
        </p:txBody>
      </p:sp>
      <p:sp>
        <p:nvSpPr>
          <p:cNvPr id="6" name="Rectangle 5"/>
          <p:cNvSpPr/>
          <p:nvPr/>
        </p:nvSpPr>
        <p:spPr>
          <a:xfrm>
            <a:off x="662786" y="2819400"/>
            <a:ext cx="7416824" cy="3108543"/>
          </a:xfrm>
          <a:prstGeom prst="rect">
            <a:avLst/>
          </a:prstGeom>
        </p:spPr>
        <p:txBody>
          <a:bodyPr wrap="square">
            <a:spAutoFit/>
          </a:bodyPr>
          <a:lstStyle/>
          <a:p>
            <a:r>
              <a:rPr lang="en-US" sz="2800" dirty="0" err="1">
                <a:solidFill>
                  <a:srgbClr val="FF0000"/>
                </a:solidFill>
                <a:latin typeface="Arial" panose="020B0604020202020204" pitchFamily="34" charset="0"/>
                <a:cs typeface="Arial" panose="020B0604020202020204" pitchFamily="34" charset="0"/>
              </a:rPr>
              <a:t>Pectolytic</a:t>
            </a:r>
            <a:r>
              <a:rPr lang="en-US" sz="2800" dirty="0">
                <a:solidFill>
                  <a:srgbClr val="FF0000"/>
                </a:solidFill>
                <a:latin typeface="Arial" panose="020B0604020202020204" pitchFamily="34" charset="0"/>
                <a:cs typeface="Arial" panose="020B0604020202020204" pitchFamily="34" charset="0"/>
              </a:rPr>
              <a:t> </a:t>
            </a:r>
            <a:r>
              <a:rPr lang="en-US" sz="2800" dirty="0" smtClean="0">
                <a:solidFill>
                  <a:srgbClr val="FF0000"/>
                </a:solidFill>
                <a:latin typeface="Arial" panose="020B0604020202020204" pitchFamily="34" charset="0"/>
                <a:cs typeface="Arial" panose="020B0604020202020204" pitchFamily="34" charset="0"/>
              </a:rPr>
              <a:t>enzymes </a:t>
            </a:r>
            <a:r>
              <a:rPr lang="en-US" sz="2800" dirty="0" smtClean="0">
                <a:latin typeface="Arial" panose="020B0604020202020204" pitchFamily="34" charset="0"/>
                <a:cs typeface="Arial" panose="020B0604020202020204" pitchFamily="34" charset="0"/>
              </a:rPr>
              <a:t>(</a:t>
            </a:r>
            <a:r>
              <a:rPr lang="en-US" sz="2800" dirty="0" smtClean="0">
                <a:solidFill>
                  <a:srgbClr val="FF0000"/>
                </a:solidFill>
                <a:latin typeface="Arial" panose="020B0604020202020204" pitchFamily="34" charset="0"/>
                <a:cs typeface="Arial" panose="020B0604020202020204" pitchFamily="34" charset="0"/>
              </a:rPr>
              <a:t>pectinase</a:t>
            </a:r>
            <a:r>
              <a:rPr lang="en-US" sz="2800" dirty="0" smtClean="0">
                <a:latin typeface="Arial" panose="020B0604020202020204" pitchFamily="34" charset="0"/>
                <a:cs typeface="Arial" panose="020B0604020202020204" pitchFamily="34" charset="0"/>
              </a:rPr>
              <a:t>):  a collective name for several enzymes that  degrade pectin;</a:t>
            </a:r>
          </a:p>
          <a:p>
            <a:endParaRPr lang="en-US" sz="2800" dirty="0" smtClean="0">
              <a:latin typeface="Arial" panose="020B0604020202020204" pitchFamily="34" charset="0"/>
              <a:cs typeface="Arial" panose="020B0604020202020204" pitchFamily="34" charset="0"/>
            </a:endParaRPr>
          </a:p>
          <a:p>
            <a:r>
              <a:rPr lang="en-US" sz="2800" dirty="0" smtClean="0">
                <a:solidFill>
                  <a:srgbClr val="FF0000"/>
                </a:solidFill>
                <a:latin typeface="Arial" panose="020B0604020202020204" pitchFamily="34" charset="0"/>
                <a:cs typeface="Arial" panose="020B0604020202020204" pitchFamily="34" charset="0"/>
              </a:rPr>
              <a:t>Cellulolytic </a:t>
            </a:r>
            <a:r>
              <a:rPr lang="en-US" sz="2800" dirty="0">
                <a:solidFill>
                  <a:srgbClr val="FF0000"/>
                </a:solidFill>
                <a:latin typeface="Arial" panose="020B0604020202020204" pitchFamily="34" charset="0"/>
                <a:cs typeface="Arial" panose="020B0604020202020204" pitchFamily="34" charset="0"/>
              </a:rPr>
              <a:t>complex;</a:t>
            </a:r>
          </a:p>
          <a:p>
            <a:endParaRPr lang="en-US" sz="2800" dirty="0" smtClean="0">
              <a:latin typeface="Arial" panose="020B0604020202020204" pitchFamily="34" charset="0"/>
              <a:cs typeface="Arial" panose="020B0604020202020204" pitchFamily="34" charset="0"/>
            </a:endParaRPr>
          </a:p>
          <a:p>
            <a:r>
              <a:rPr lang="en-US" sz="2800" dirty="0" err="1" smtClean="0">
                <a:solidFill>
                  <a:srgbClr val="FF0000"/>
                </a:solidFill>
                <a:latin typeface="Arial" panose="020B0604020202020204" pitchFamily="34" charset="0"/>
                <a:cs typeface="Arial" panose="020B0604020202020204" pitchFamily="34" charset="0"/>
              </a:rPr>
              <a:t>Hemicellulases</a:t>
            </a:r>
            <a:r>
              <a:rPr lang="en-US" sz="2800" dirty="0" smtClean="0">
                <a:solidFill>
                  <a:srgbClr val="FF0000"/>
                </a:solidFill>
                <a:latin typeface="Arial" panose="020B0604020202020204" pitchFamily="34" charset="0"/>
                <a:cs typeface="Arial" panose="020B0604020202020204" pitchFamily="34" charset="0"/>
              </a:rPr>
              <a:t>.</a:t>
            </a:r>
            <a:endParaRPr lang="en-US"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3581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273" y="1676400"/>
            <a:ext cx="8399636" cy="4401205"/>
          </a:xfrm>
          <a:prstGeom prst="rect">
            <a:avLst/>
          </a:prstGeom>
        </p:spPr>
        <p:txBody>
          <a:bodyPr wrap="square">
            <a:spAutoFit/>
          </a:bodyPr>
          <a:lstStyle/>
          <a:p>
            <a:r>
              <a:rPr lang="en-US" sz="2000" dirty="0">
                <a:solidFill>
                  <a:srgbClr val="FF0000"/>
                </a:solidFill>
                <a:latin typeface="Arial" panose="020B0604020202020204" pitchFamily="34" charset="0"/>
                <a:cs typeface="Arial" panose="020B0604020202020204" pitchFamily="34" charset="0"/>
              </a:rPr>
              <a:t>C</a:t>
            </a:r>
            <a:r>
              <a:rPr lang="en-US" sz="2000" dirty="0" smtClean="0">
                <a:solidFill>
                  <a:srgbClr val="FF0000"/>
                </a:solidFill>
                <a:latin typeface="Arial" panose="020B0604020202020204" pitchFamily="34" charset="0"/>
                <a:cs typeface="Arial" panose="020B0604020202020204" pitchFamily="34" charset="0"/>
              </a:rPr>
              <a:t>ell walls </a:t>
            </a:r>
            <a:r>
              <a:rPr lang="en-US" sz="2000" dirty="0" smtClean="0">
                <a:latin typeface="Arial" panose="020B0604020202020204" pitchFamily="34" charset="0"/>
                <a:cs typeface="Arial" panose="020B0604020202020204" pitchFamily="34" charset="0"/>
              </a:rPr>
              <a:t>contain high-molecular </a:t>
            </a:r>
            <a:r>
              <a:rPr lang="en-US" sz="2000" dirty="0">
                <a:latin typeface="Arial" panose="020B0604020202020204" pitchFamily="34" charset="0"/>
                <a:cs typeface="Arial" panose="020B0604020202020204" pitchFamily="34" charset="0"/>
              </a:rPr>
              <a:t>weight </a:t>
            </a:r>
            <a:r>
              <a:rPr lang="en-US" sz="2000" dirty="0" smtClean="0">
                <a:latin typeface="Arial" panose="020B0604020202020204" pitchFamily="34" charset="0"/>
                <a:cs typeface="Arial" panose="020B0604020202020204" pitchFamily="34" charset="0"/>
              </a:rPr>
              <a:t>compounds.</a:t>
            </a:r>
          </a:p>
          <a:p>
            <a:endParaRPr lang="en-US" sz="2000" dirty="0" smtClean="0">
              <a:latin typeface="Arial" panose="020B0604020202020204" pitchFamily="34" charset="0"/>
              <a:cs typeface="Arial" panose="020B0604020202020204" pitchFamily="34" charset="0"/>
            </a:endParaRPr>
          </a:p>
          <a:p>
            <a:r>
              <a:rPr lang="en-US" sz="2000" dirty="0" err="1" smtClean="0">
                <a:solidFill>
                  <a:srgbClr val="FF0000"/>
                </a:solidFill>
                <a:latin typeface="Arial" panose="020B0604020202020204" pitchFamily="34" charset="0"/>
                <a:cs typeface="Arial" panose="020B0604020202020204" pitchFamily="34" charset="0"/>
              </a:rPr>
              <a:t>Protopectin</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is </a:t>
            </a:r>
            <a:r>
              <a:rPr lang="en-US" sz="2000" dirty="0">
                <a:latin typeface="Arial" panose="020B0604020202020204" pitchFamily="34" charset="0"/>
                <a:cs typeface="Arial" panose="020B0604020202020204" pitchFamily="34" charset="0"/>
              </a:rPr>
              <a:t>insoluble and inhibit the extraction of the juice</a:t>
            </a:r>
          </a:p>
          <a:p>
            <a:r>
              <a:rPr lang="en-US" sz="2000" dirty="0">
                <a:latin typeface="Arial" panose="020B0604020202020204" pitchFamily="34" charset="0"/>
                <a:cs typeface="Arial" panose="020B0604020202020204" pitchFamily="34" charset="0"/>
              </a:rPr>
              <a:t>from the fruit and keep solid particles suspended in the juice</a:t>
            </a:r>
            <a:r>
              <a:rPr lang="en-US" sz="2000" dirty="0" smtClean="0">
                <a:latin typeface="Arial" panose="020B0604020202020204" pitchFamily="34" charset="0"/>
                <a:cs typeface="Arial" panose="020B0604020202020204" pitchFamily="34" charset="0"/>
              </a:rPr>
              <a:t>.</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In </a:t>
            </a:r>
            <a:r>
              <a:rPr lang="en-US" sz="2000" dirty="0">
                <a:latin typeface="Arial" panose="020B0604020202020204" pitchFamily="34" charset="0"/>
                <a:cs typeface="Arial" panose="020B0604020202020204" pitchFamily="34" charset="0"/>
              </a:rPr>
              <a:t>addition, </a:t>
            </a:r>
            <a:r>
              <a:rPr lang="en-US" sz="2000" dirty="0" smtClean="0">
                <a:latin typeface="Arial" panose="020B0604020202020204" pitchFamily="34" charset="0"/>
                <a:cs typeface="Arial" panose="020B0604020202020204" pitchFamily="34" charset="0"/>
              </a:rPr>
              <a:t>polymers of </a:t>
            </a:r>
            <a:r>
              <a:rPr lang="en-US" sz="2000" dirty="0">
                <a:latin typeface="Arial" panose="020B0604020202020204" pitchFamily="34" charset="0"/>
                <a:cs typeface="Arial" panose="020B0604020202020204" pitchFamily="34" charset="0"/>
              </a:rPr>
              <a:t>xylose, galactose, and arabinose (</a:t>
            </a:r>
            <a:r>
              <a:rPr lang="en-US" sz="2000" dirty="0">
                <a:solidFill>
                  <a:srgbClr val="FF0000"/>
                </a:solidFill>
                <a:latin typeface="Arial" panose="020B0604020202020204" pitchFamily="34" charset="0"/>
                <a:cs typeface="Arial" panose="020B0604020202020204" pitchFamily="34" charset="0"/>
              </a:rPr>
              <a:t>hemicelluloses</a:t>
            </a:r>
            <a:r>
              <a:rPr lang="en-US" sz="2000" dirty="0">
                <a:latin typeface="Arial" panose="020B0604020202020204" pitchFamily="34" charset="0"/>
                <a:cs typeface="Arial" panose="020B0604020202020204" pitchFamily="34" charset="0"/>
              </a:rPr>
              <a:t>) form a </a:t>
            </a:r>
            <a:r>
              <a:rPr lang="en-US" sz="2000" dirty="0" smtClean="0">
                <a:latin typeface="Arial" panose="020B0604020202020204" pitchFamily="34" charset="0"/>
                <a:cs typeface="Arial" panose="020B0604020202020204" pitchFamily="34" charset="0"/>
              </a:rPr>
              <a:t>link with </a:t>
            </a:r>
            <a:r>
              <a:rPr lang="en-US" sz="2000" dirty="0">
                <a:latin typeface="Arial" panose="020B0604020202020204" pitchFamily="34" charset="0"/>
                <a:cs typeface="Arial" panose="020B0604020202020204" pitchFamily="34" charset="0"/>
              </a:rPr>
              <a:t>cellulose. The entire system forms a gel that retains </a:t>
            </a:r>
            <a:r>
              <a:rPr lang="en-US" sz="2000" dirty="0" smtClean="0">
                <a:latin typeface="Arial" panose="020B0604020202020204" pitchFamily="34" charset="0"/>
                <a:cs typeface="Arial" panose="020B0604020202020204" pitchFamily="34" charset="0"/>
              </a:rPr>
              <a:t>the juice </a:t>
            </a:r>
            <a:r>
              <a:rPr lang="en-US" sz="2000" dirty="0">
                <a:latin typeface="Arial" panose="020B0604020202020204" pitchFamily="34" charset="0"/>
                <a:cs typeface="Arial" panose="020B0604020202020204" pitchFamily="34" charset="0"/>
              </a:rPr>
              <a:t>in the mash</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The goal:</a:t>
            </a:r>
            <a:endParaRPr lang="en-US" sz="2000" dirty="0">
              <a:latin typeface="Arial" panose="020B0604020202020204" pitchFamily="34" charset="0"/>
              <a:cs typeface="Arial" panose="020B0604020202020204" pitchFamily="34" charset="0"/>
            </a:endParaRPr>
          </a:p>
          <a:p>
            <a:endParaRPr lang="en-US" sz="2000" dirty="0" smtClean="0">
              <a:solidFill>
                <a:srgbClr val="FF0000"/>
              </a:solidFill>
              <a:latin typeface="Arial" panose="020B0604020202020204" pitchFamily="34" charset="0"/>
              <a:cs typeface="Arial" panose="020B0604020202020204" pitchFamily="34" charset="0"/>
            </a:endParaRPr>
          </a:p>
          <a:p>
            <a:r>
              <a:rPr lang="en-US" sz="2000" dirty="0" smtClean="0">
                <a:solidFill>
                  <a:srgbClr val="FF0000"/>
                </a:solidFill>
                <a:latin typeface="Arial" panose="020B0604020202020204" pitchFamily="34" charset="0"/>
                <a:cs typeface="Arial" panose="020B0604020202020204" pitchFamily="34" charset="0"/>
              </a:rPr>
              <a:t>Enzymatic </a:t>
            </a:r>
            <a:r>
              <a:rPr lang="en-US" sz="2000" dirty="0">
                <a:solidFill>
                  <a:srgbClr val="FF0000"/>
                </a:solidFill>
                <a:latin typeface="Arial" panose="020B0604020202020204" pitchFamily="34" charset="0"/>
                <a:cs typeface="Arial" panose="020B0604020202020204" pitchFamily="34" charset="0"/>
              </a:rPr>
              <a:t>mash treatment </a:t>
            </a:r>
            <a:r>
              <a:rPr lang="en-US" sz="2000" dirty="0">
                <a:latin typeface="Arial" panose="020B0604020202020204" pitchFamily="34" charset="0"/>
                <a:cs typeface="Arial" panose="020B0604020202020204" pitchFamily="34" charset="0"/>
              </a:rPr>
              <a:t>(for example, in juice production) is performed to: </a:t>
            </a:r>
            <a:r>
              <a:rPr lang="en-US" sz="2000" dirty="0">
                <a:solidFill>
                  <a:srgbClr val="FF0000"/>
                </a:solidFill>
                <a:latin typeface="Arial" panose="020B0604020202020204" pitchFamily="34" charset="0"/>
                <a:cs typeface="Arial" panose="020B0604020202020204" pitchFamily="34" charset="0"/>
              </a:rPr>
              <a:t>improve the </a:t>
            </a:r>
            <a:r>
              <a:rPr lang="en-US" sz="2000" dirty="0" err="1">
                <a:solidFill>
                  <a:srgbClr val="FF0000"/>
                </a:solidFill>
                <a:latin typeface="Arial" panose="020B0604020202020204" pitchFamily="34" charset="0"/>
                <a:cs typeface="Arial" panose="020B0604020202020204" pitchFamily="34" charset="0"/>
              </a:rPr>
              <a:t>pressabiliy</a:t>
            </a:r>
            <a:r>
              <a:rPr lang="en-US" sz="2000"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of the mash and, respectively </a:t>
            </a:r>
            <a:r>
              <a:rPr lang="en-US" sz="2000" dirty="0">
                <a:solidFill>
                  <a:srgbClr val="FF0000"/>
                </a:solidFill>
                <a:latin typeface="Arial" panose="020B0604020202020204" pitchFamily="34" charset="0"/>
                <a:cs typeface="Arial" panose="020B0604020202020204" pitchFamily="34" charset="0"/>
              </a:rPr>
              <a:t>juice </a:t>
            </a:r>
            <a:r>
              <a:rPr lang="en-US" sz="2000" dirty="0" smtClean="0">
                <a:solidFill>
                  <a:srgbClr val="FF0000"/>
                </a:solidFill>
                <a:latin typeface="Arial" panose="020B0604020202020204" pitchFamily="34" charset="0"/>
                <a:cs typeface="Arial" panose="020B0604020202020204" pitchFamily="34" charset="0"/>
              </a:rPr>
              <a:t>yield.</a:t>
            </a:r>
            <a:r>
              <a:rPr lang="en-US" sz="2000" dirty="0">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439564" y="1066800"/>
            <a:ext cx="8676456"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Enzymatic mash </a:t>
            </a:r>
            <a:r>
              <a:rPr lang="en-US" sz="2400" dirty="0" smtClean="0">
                <a:solidFill>
                  <a:srgbClr val="FF0000"/>
                </a:solidFill>
                <a:latin typeface="Arial" panose="020B0604020202020204" pitchFamily="34" charset="0"/>
                <a:cs typeface="Arial" panose="020B0604020202020204" pitchFamily="34" charset="0"/>
              </a:rPr>
              <a:t>treatment</a:t>
            </a:r>
            <a:r>
              <a:rPr lang="en-US" sz="2000" dirty="0" smtClean="0">
                <a:solidFill>
                  <a:srgbClr val="FF0000"/>
                </a:solidFill>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why are exogenous enzymes needed?</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220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7824712" cy="5016758"/>
          </a:xfrm>
          <a:prstGeom prst="rect">
            <a:avLst/>
          </a:prstGeom>
        </p:spPr>
        <p:txBody>
          <a:bodyPr wrap="square">
            <a:spAutoFit/>
          </a:bodyPr>
          <a:lstStyle/>
          <a:p>
            <a:r>
              <a:rPr lang="en-US" sz="2000" dirty="0" smtClean="0">
                <a:solidFill>
                  <a:srgbClr val="FF0000"/>
                </a:solidFill>
                <a:latin typeface="Arial" panose="020B0604020202020204" pitchFamily="34" charset="0"/>
                <a:cs typeface="Arial" panose="020B0604020202020204" pitchFamily="34" charset="0"/>
              </a:rPr>
              <a:t>What happens?</a:t>
            </a:r>
          </a:p>
          <a:p>
            <a:endParaRPr lang="en-US" sz="2000" dirty="0">
              <a:latin typeface="Arial" panose="020B0604020202020204" pitchFamily="34" charset="0"/>
              <a:cs typeface="Arial" panose="020B0604020202020204" pitchFamily="34" charset="0"/>
            </a:endParaRPr>
          </a:p>
          <a:p>
            <a:r>
              <a:rPr lang="en-US" sz="2000" dirty="0" smtClean="0">
                <a:solidFill>
                  <a:srgbClr val="FF0000"/>
                </a:solidFill>
                <a:latin typeface="Arial" panose="020B0604020202020204" pitchFamily="34" charset="0"/>
                <a:cs typeface="Arial" panose="020B0604020202020204" pitchFamily="34" charset="0"/>
              </a:rPr>
              <a:t>Pectinase pretreatment </a:t>
            </a:r>
            <a:r>
              <a:rPr lang="en-US" sz="2000" dirty="0">
                <a:latin typeface="Arial" panose="020B0604020202020204" pitchFamily="34" charset="0"/>
                <a:cs typeface="Arial" panose="020B0604020202020204" pitchFamily="34" charset="0"/>
              </a:rPr>
              <a:t>acts mainly on the cell wall, breaking the </a:t>
            </a:r>
            <a:r>
              <a:rPr lang="en-US" sz="2000" dirty="0" smtClean="0">
                <a:latin typeface="Arial" panose="020B0604020202020204" pitchFamily="34" charset="0"/>
                <a:cs typeface="Arial" panose="020B0604020202020204" pitchFamily="34" charset="0"/>
              </a:rPr>
              <a:t>structure and </a:t>
            </a:r>
            <a:r>
              <a:rPr lang="en-US" sz="2000" dirty="0">
                <a:latin typeface="Arial" panose="020B0604020202020204" pitchFamily="34" charset="0"/>
                <a:cs typeface="Arial" panose="020B0604020202020204" pitchFamily="34" charset="0"/>
              </a:rPr>
              <a:t>freeing the juice. </a:t>
            </a:r>
            <a:r>
              <a:rPr lang="en-US" sz="2000" dirty="0" smtClean="0">
                <a:latin typeface="Arial" panose="020B0604020202020204" pitchFamily="34" charset="0"/>
                <a:cs typeface="Arial" panose="020B0604020202020204" pitchFamily="34" charset="0"/>
              </a:rPr>
              <a:t>Pectinases with </a:t>
            </a:r>
            <a:r>
              <a:rPr lang="en-US" sz="2000" dirty="0">
                <a:latin typeface="Arial" panose="020B0604020202020204" pitchFamily="34" charset="0"/>
                <a:cs typeface="Arial" panose="020B0604020202020204" pitchFamily="34" charset="0"/>
              </a:rPr>
              <a:t>a high proportion of </a:t>
            </a:r>
            <a:r>
              <a:rPr lang="en-US" sz="2000" dirty="0" err="1">
                <a:solidFill>
                  <a:srgbClr val="FF0000"/>
                </a:solidFill>
                <a:latin typeface="Arial" panose="020B0604020202020204" pitchFamily="34" charset="0"/>
                <a:cs typeface="Arial" panose="020B0604020202020204" pitchFamily="34" charset="0"/>
              </a:rPr>
              <a:t>pectinesterase</a:t>
            </a:r>
            <a:r>
              <a:rPr lang="en-US" sz="2000" dirty="0">
                <a:latin typeface="Arial" panose="020B0604020202020204" pitchFamily="34" charset="0"/>
                <a:cs typeface="Arial" panose="020B0604020202020204" pitchFamily="34" charset="0"/>
              </a:rPr>
              <a:t> and liquefying </a:t>
            </a:r>
            <a:r>
              <a:rPr lang="en-US" sz="2000" dirty="0" err="1">
                <a:solidFill>
                  <a:srgbClr val="FF0000"/>
                </a:solidFill>
                <a:latin typeface="Arial" panose="020B0604020202020204" pitchFamily="34" charset="0"/>
                <a:cs typeface="Arial" panose="020B0604020202020204" pitchFamily="34" charset="0"/>
              </a:rPr>
              <a:t>polygalacturonases</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are suitable </a:t>
            </a:r>
            <a:r>
              <a:rPr lang="en-US" sz="2000" dirty="0">
                <a:latin typeface="Arial" panose="020B0604020202020204" pitchFamily="34" charset="0"/>
                <a:cs typeface="Arial" panose="020B0604020202020204" pitchFamily="34" charset="0"/>
              </a:rPr>
              <a:t>for mash </a:t>
            </a:r>
            <a:r>
              <a:rPr lang="en-US" sz="2000" dirty="0" smtClean="0">
                <a:latin typeface="Arial" panose="020B0604020202020204" pitchFamily="34" charset="0"/>
                <a:cs typeface="Arial" panose="020B0604020202020204" pitchFamily="34" charset="0"/>
              </a:rPr>
              <a:t>treatment.</a:t>
            </a:r>
          </a:p>
          <a:p>
            <a:pPr marL="285750" indent="-285750">
              <a:buClr>
                <a:srgbClr val="FF0000"/>
              </a:buClr>
              <a:buFont typeface="Wingdings" panose="05000000000000000000" pitchFamily="2" charset="2"/>
              <a:buChar char="Ø"/>
            </a:pPr>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The hydrolysis of the </a:t>
            </a:r>
            <a:r>
              <a:rPr lang="en-US" sz="2000" dirty="0" err="1">
                <a:latin typeface="Arial" panose="020B0604020202020204" pitchFamily="34" charset="0"/>
                <a:cs typeface="Arial" panose="020B0604020202020204" pitchFamily="34" charset="0"/>
              </a:rPr>
              <a:t>protopectin</a:t>
            </a:r>
            <a:r>
              <a:rPr lang="en-US" sz="2000" dirty="0">
                <a:latin typeface="Arial" panose="020B0604020202020204" pitchFamily="34" charset="0"/>
                <a:cs typeface="Arial" panose="020B0604020202020204" pitchFamily="34" charset="0"/>
              </a:rPr>
              <a:t> that binds the cells weakens the fruit </a:t>
            </a:r>
            <a:r>
              <a:rPr lang="en-US" sz="2000" dirty="0" smtClean="0">
                <a:latin typeface="Arial" panose="020B0604020202020204" pitchFamily="34" charset="0"/>
                <a:cs typeface="Arial" panose="020B0604020202020204" pitchFamily="34" charset="0"/>
              </a:rPr>
              <a:t>tissue, causing </a:t>
            </a:r>
            <a:r>
              <a:rPr lang="en-US" sz="2000" dirty="0">
                <a:latin typeface="Arial" panose="020B0604020202020204" pitchFamily="34" charset="0"/>
                <a:cs typeface="Arial" panose="020B0604020202020204" pitchFamily="34" charset="0"/>
              </a:rPr>
              <a:t>the </a:t>
            </a:r>
            <a:r>
              <a:rPr lang="en-US" sz="2000" dirty="0" err="1">
                <a:latin typeface="Arial" panose="020B0604020202020204" pitchFamily="34" charset="0"/>
                <a:cs typeface="Arial" panose="020B0604020202020204" pitchFamily="34" charset="0"/>
              </a:rPr>
              <a:t>protopectin</a:t>
            </a:r>
            <a:r>
              <a:rPr lang="en-US" sz="2000" dirty="0">
                <a:latin typeface="Arial" panose="020B0604020202020204" pitchFamily="34" charset="0"/>
                <a:cs typeface="Arial" panose="020B0604020202020204" pitchFamily="34" charset="0"/>
              </a:rPr>
              <a:t> to dissolve </a:t>
            </a:r>
            <a:r>
              <a:rPr lang="en-US" sz="2000" dirty="0" smtClean="0">
                <a:latin typeface="Arial" panose="020B0604020202020204" pitchFamily="34" charset="0"/>
                <a:cs typeface="Arial" panose="020B0604020202020204" pitchFamily="34" charset="0"/>
              </a:rPr>
              <a:t>thus </a:t>
            </a:r>
            <a:r>
              <a:rPr lang="en-US" sz="2000" dirty="0">
                <a:latin typeface="Arial" panose="020B0604020202020204" pitchFamily="34" charset="0"/>
                <a:cs typeface="Arial" panose="020B0604020202020204" pitchFamily="34" charset="0"/>
              </a:rPr>
              <a:t>increasing the juice viscosity</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More juice can be released </a:t>
            </a:r>
            <a:r>
              <a:rPr lang="en-US" sz="2000" dirty="0">
                <a:latin typeface="Arial" panose="020B0604020202020204" pitchFamily="34" charset="0"/>
                <a:cs typeface="Arial" panose="020B0604020202020204" pitchFamily="34" charset="0"/>
              </a:rPr>
              <a:t>from the mash. </a:t>
            </a:r>
          </a:p>
          <a:p>
            <a:pPr>
              <a:buClr>
                <a:srgbClr val="FF0000"/>
              </a:buClr>
            </a:pPr>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high content of pectin esterase (PE) causes the formation of de-esterified pectin fragments, which have a low water-binding capacity and reduces the slipperiness. </a:t>
            </a:r>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a:solidFill>
                  <a:srgbClr val="FF0000"/>
                </a:solidFill>
                <a:latin typeface="Arial" panose="020B0604020202020204" pitchFamily="34" charset="0"/>
                <a:cs typeface="Arial" panose="020B0604020202020204" pitchFamily="34" charset="0"/>
              </a:rPr>
              <a:t>G</a:t>
            </a:r>
            <a:r>
              <a:rPr lang="en-US" sz="2000" dirty="0" smtClean="0">
                <a:solidFill>
                  <a:srgbClr val="FF0000"/>
                </a:solidFill>
                <a:latin typeface="Arial" panose="020B0604020202020204" pitchFamily="34" charset="0"/>
                <a:cs typeface="Arial" panose="020B0604020202020204" pitchFamily="34" charset="0"/>
              </a:rPr>
              <a:t>reater </a:t>
            </a:r>
            <a:r>
              <a:rPr lang="en-US" sz="2000" dirty="0">
                <a:solidFill>
                  <a:srgbClr val="FF0000"/>
                </a:solidFill>
                <a:latin typeface="Arial" panose="020B0604020202020204" pitchFamily="34" charset="0"/>
                <a:cs typeface="Arial" panose="020B0604020202020204" pitchFamily="34" charset="0"/>
              </a:rPr>
              <a:t>yield and press capacity.</a:t>
            </a:r>
          </a:p>
        </p:txBody>
      </p:sp>
    </p:spTree>
    <p:extLst>
      <p:ext uri="{BB962C8B-B14F-4D97-AF65-F5344CB8AC3E}">
        <p14:creationId xmlns:p14="http://schemas.microsoft.com/office/powerpoint/2010/main" val="2125546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650974"/>
            <a:ext cx="4315605" cy="461665"/>
          </a:xfrm>
          <a:prstGeom prst="rect">
            <a:avLst/>
          </a:prstGeom>
          <a:noFill/>
        </p:spPr>
        <p:txBody>
          <a:bodyPr wrap="none" rtlCol="0">
            <a:spAutoFit/>
          </a:bodyPr>
          <a:lstStyle/>
          <a:p>
            <a:r>
              <a:rPr lang="en-US" sz="2400" dirty="0" err="1" smtClean="0">
                <a:solidFill>
                  <a:srgbClr val="FF0000"/>
                </a:solidFill>
                <a:latin typeface="Arial" panose="020B0604020202020204" pitchFamily="34" charset="0"/>
                <a:cs typeface="Arial" panose="020B0604020202020204" pitchFamily="34" charset="0"/>
              </a:rPr>
              <a:t>Cellulases</a:t>
            </a:r>
            <a:r>
              <a:rPr lang="en-US" sz="2400" dirty="0" smtClean="0">
                <a:solidFill>
                  <a:srgbClr val="FF0000"/>
                </a:solidFill>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and </a:t>
            </a:r>
            <a:r>
              <a:rPr lang="en-US" sz="2400" dirty="0" err="1">
                <a:solidFill>
                  <a:srgbClr val="FF0000"/>
                </a:solidFill>
                <a:latin typeface="Arial" panose="020B0604020202020204" pitchFamily="34" charset="0"/>
                <a:cs typeface="Arial" panose="020B0604020202020204" pitchFamily="34" charset="0"/>
              </a:rPr>
              <a:t>hemicellulases</a:t>
            </a:r>
            <a:endParaRPr lang="en-US" sz="2400"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457200" y="1371600"/>
            <a:ext cx="8310470" cy="5262979"/>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The use of </a:t>
            </a:r>
            <a:r>
              <a:rPr lang="en-US" sz="2400" dirty="0" err="1">
                <a:solidFill>
                  <a:srgbClr val="FF0000"/>
                </a:solidFill>
                <a:latin typeface="Arial" panose="020B0604020202020204" pitchFamily="34" charset="0"/>
                <a:cs typeface="Arial" panose="020B0604020202020204" pitchFamily="34" charset="0"/>
              </a:rPr>
              <a:t>cellulases</a:t>
            </a:r>
            <a:r>
              <a:rPr lang="en-US" sz="2400"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 </a:t>
            </a:r>
            <a:r>
              <a:rPr lang="en-US" sz="2400" dirty="0" err="1">
                <a:solidFill>
                  <a:srgbClr val="FF0000"/>
                </a:solidFill>
                <a:latin typeface="Arial" panose="020B0604020202020204" pitchFamily="34" charset="0"/>
                <a:cs typeface="Arial" panose="020B0604020202020204" pitchFamily="34" charset="0"/>
              </a:rPr>
              <a:t>hemicellulases</a:t>
            </a:r>
            <a:r>
              <a:rPr lang="en-US" sz="2400" dirty="0">
                <a:latin typeface="Arial" panose="020B0604020202020204" pitchFamily="34" charset="0"/>
                <a:cs typeface="Arial" panose="020B0604020202020204" pitchFamily="34" charset="0"/>
              </a:rPr>
              <a:t> in fruit processing is </a:t>
            </a:r>
            <a:r>
              <a:rPr lang="en-US" sz="2400" dirty="0">
                <a:solidFill>
                  <a:srgbClr val="00B050"/>
                </a:solidFill>
                <a:latin typeface="Arial" panose="020B0604020202020204" pitchFamily="34" charset="0"/>
                <a:cs typeface="Arial" panose="020B0604020202020204" pitchFamily="34" charset="0"/>
              </a:rPr>
              <a:t>not allowed </a:t>
            </a:r>
            <a:r>
              <a:rPr lang="en-US" sz="2400" dirty="0" smtClean="0">
                <a:latin typeface="Arial" panose="020B0604020202020204" pitchFamily="34" charset="0"/>
                <a:cs typeface="Arial" panose="020B0604020202020204" pitchFamily="34" charset="0"/>
              </a:rPr>
              <a:t>in the </a:t>
            </a:r>
            <a:r>
              <a:rPr lang="en-US" sz="2400" dirty="0" smtClean="0">
                <a:latin typeface="Arial" panose="020B0604020202020204" pitchFamily="34" charset="0"/>
                <a:cs typeface="Arial" panose="020B0604020202020204" pitchFamily="34" charset="0"/>
              </a:rPr>
              <a:t>EU.</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They are, however, </a:t>
            </a:r>
            <a:r>
              <a:rPr lang="en-US" sz="2400" dirty="0">
                <a:solidFill>
                  <a:srgbClr val="00B050"/>
                </a:solidFill>
                <a:latin typeface="Arial" panose="020B0604020202020204" pitchFamily="34" charset="0"/>
                <a:cs typeface="Arial" panose="020B0604020202020204" pitchFamily="34" charset="0"/>
              </a:rPr>
              <a:t>allowed</a:t>
            </a:r>
            <a:r>
              <a:rPr lang="en-US" sz="2400" dirty="0">
                <a:latin typeface="Arial" panose="020B0604020202020204" pitchFamily="34" charset="0"/>
                <a:cs typeface="Arial" panose="020B0604020202020204" pitchFamily="34" charset="0"/>
              </a:rPr>
              <a:t> without any legal restrictions </a:t>
            </a:r>
            <a:r>
              <a:rPr lang="en-US" sz="2400" dirty="0" smtClean="0">
                <a:latin typeface="Arial" panose="020B0604020202020204" pitchFamily="34" charset="0"/>
                <a:cs typeface="Arial" panose="020B0604020202020204" pitchFamily="34" charset="0"/>
              </a:rPr>
              <a:t>for vegetable</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processing.</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However, </a:t>
            </a:r>
            <a:r>
              <a:rPr lang="en-US" sz="2400" dirty="0" err="1">
                <a:latin typeface="Arial" panose="020B0604020202020204" pitchFamily="34" charset="0"/>
                <a:cs typeface="Arial" panose="020B0604020202020204" pitchFamily="34" charset="0"/>
              </a:rPr>
              <a:t>cellulases</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hemicellulases</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can in </a:t>
            </a:r>
            <a:r>
              <a:rPr lang="en-US" sz="2400" dirty="0">
                <a:latin typeface="Arial" panose="020B0604020202020204" pitchFamily="34" charset="0"/>
                <a:cs typeface="Arial" panose="020B0604020202020204" pitchFamily="34" charset="0"/>
              </a:rPr>
              <a:t>fact be detected in commercially available </a:t>
            </a:r>
            <a:r>
              <a:rPr lang="en-US" sz="2400" dirty="0" smtClean="0">
                <a:latin typeface="Arial" panose="020B0604020202020204" pitchFamily="34" charset="0"/>
                <a:cs typeface="Arial" panose="020B0604020202020204" pitchFamily="34" charset="0"/>
              </a:rPr>
              <a:t>pectinase, </a:t>
            </a:r>
            <a:r>
              <a:rPr lang="en-US" sz="2400" dirty="0">
                <a:latin typeface="Arial" panose="020B0604020202020204" pitchFamily="34" charset="0"/>
                <a:cs typeface="Arial" panose="020B0604020202020204" pitchFamily="34" charset="0"/>
              </a:rPr>
              <a:t>amylase and </a:t>
            </a:r>
            <a:r>
              <a:rPr lang="en-US" sz="2400" dirty="0" smtClean="0">
                <a:latin typeface="Arial" panose="020B0604020202020204" pitchFamily="34" charset="0"/>
                <a:cs typeface="Arial" panose="020B0604020202020204" pitchFamily="34" charset="0"/>
              </a:rPr>
              <a:t>protease products as </a:t>
            </a:r>
            <a:r>
              <a:rPr lang="en-US" sz="2400" dirty="0">
                <a:latin typeface="Arial" panose="020B0604020202020204" pitchFamily="34" charset="0"/>
                <a:cs typeface="Arial" panose="020B0604020202020204" pitchFamily="34" charset="0"/>
              </a:rPr>
              <a:t>secondary </a:t>
            </a:r>
            <a:r>
              <a:rPr lang="en-US" sz="2400" dirty="0" smtClean="0">
                <a:latin typeface="Arial" panose="020B0604020202020204" pitchFamily="34" charset="0"/>
                <a:cs typeface="Arial" panose="020B0604020202020204" pitchFamily="34" charset="0"/>
              </a:rPr>
              <a:t>activities. </a:t>
            </a:r>
            <a:r>
              <a:rPr lang="en-US" sz="2400" dirty="0">
                <a:latin typeface="Arial" panose="020B0604020202020204" pitchFamily="34" charset="0"/>
                <a:cs typeface="Arial" panose="020B0604020202020204" pitchFamily="34" charset="0"/>
              </a:rPr>
              <a:t>Their proportion depends on the strain </a:t>
            </a:r>
            <a:r>
              <a:rPr lang="en-US" sz="2400" dirty="0" smtClean="0">
                <a:latin typeface="Arial" panose="020B0604020202020204" pitchFamily="34" charset="0"/>
                <a:cs typeface="Arial" panose="020B0604020202020204" pitchFamily="34" charset="0"/>
              </a:rPr>
              <a:t>used for the enzyme production.</a:t>
            </a:r>
          </a:p>
          <a:p>
            <a:endParaRPr lang="en-US" sz="2400" dirty="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Cellulolytic enzymes </a:t>
            </a:r>
            <a:r>
              <a:rPr lang="en-US" sz="2400" dirty="0" smtClean="0">
                <a:latin typeface="Arial" panose="020B0604020202020204" pitchFamily="34" charset="0"/>
                <a:cs typeface="Arial" panose="020B0604020202020204" pitchFamily="34" charset="0"/>
              </a:rPr>
              <a:t>are usually used in combination with </a:t>
            </a:r>
            <a:r>
              <a:rPr lang="en-US" sz="2400" dirty="0" err="1" smtClean="0">
                <a:solidFill>
                  <a:srgbClr val="FF0000"/>
                </a:solidFill>
                <a:latin typeface="Arial" panose="020B0604020202020204" pitchFamily="34" charset="0"/>
                <a:cs typeface="Arial" panose="020B0604020202020204" pitchFamily="34" charset="0"/>
              </a:rPr>
              <a:t>pectolytic</a:t>
            </a:r>
            <a:r>
              <a:rPr lang="en-US" sz="2400" dirty="0" smtClean="0">
                <a:solidFill>
                  <a:srgbClr val="FF0000"/>
                </a:solidFill>
                <a:latin typeface="Arial" panose="020B0604020202020204" pitchFamily="34" charset="0"/>
                <a:cs typeface="Arial" panose="020B0604020202020204" pitchFamily="34" charset="0"/>
              </a:rPr>
              <a:t> enzymes. </a:t>
            </a:r>
            <a:r>
              <a:rPr lang="en-US" sz="2400" dirty="0">
                <a:latin typeface="Arial" panose="020B0604020202020204" pitchFamily="34" charset="0"/>
                <a:cs typeface="Arial" panose="020B0604020202020204" pitchFamily="34" charset="0"/>
              </a:rPr>
              <a:t>These enable further viscosity </a:t>
            </a:r>
            <a:r>
              <a:rPr lang="en-US" sz="2400" dirty="0" smtClean="0">
                <a:latin typeface="Arial" panose="020B0604020202020204" pitchFamily="34" charset="0"/>
                <a:cs typeface="Arial" panose="020B0604020202020204" pitchFamily="34" charset="0"/>
              </a:rPr>
              <a:t>reduction and </a:t>
            </a:r>
            <a:r>
              <a:rPr lang="en-US" sz="2400" dirty="0">
                <a:latin typeface="Arial" panose="020B0604020202020204" pitchFamily="34" charset="0"/>
                <a:cs typeface="Arial" panose="020B0604020202020204" pitchFamily="34" charset="0"/>
              </a:rPr>
              <a:t>facilitate solid/liquid </a:t>
            </a:r>
            <a:r>
              <a:rPr lang="en-US" sz="2400" dirty="0" smtClean="0">
                <a:latin typeface="Arial" panose="020B0604020202020204" pitchFamily="34" charset="0"/>
                <a:cs typeface="Arial" panose="020B0604020202020204" pitchFamily="34" charset="0"/>
              </a:rPr>
              <a:t>separation.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3640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900" y="1066800"/>
            <a:ext cx="18097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4" descr="Image result for smiling fac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14400"/>
            <a:ext cx="201930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352800" y="2554069"/>
            <a:ext cx="2723823" cy="646331"/>
          </a:xfrm>
          <a:prstGeom prst="rect">
            <a:avLst/>
          </a:prstGeom>
          <a:noFill/>
        </p:spPr>
        <p:txBody>
          <a:bodyPr wrap="none" rtlCol="0">
            <a:spAutoFit/>
          </a:bodyPr>
          <a:lstStyle/>
          <a:p>
            <a:r>
              <a:rPr lang="en-US" sz="3600" dirty="0" smtClean="0">
                <a:solidFill>
                  <a:srgbClr val="FF0000"/>
                </a:solidFill>
                <a:latin typeface="Arial" panose="020B0604020202020204" pitchFamily="34" charset="0"/>
                <a:cs typeface="Arial" panose="020B0604020202020204" pitchFamily="34" charset="0"/>
              </a:rPr>
              <a:t>Thank you!!!</a:t>
            </a:r>
          </a:p>
        </p:txBody>
      </p:sp>
      <p:pic>
        <p:nvPicPr>
          <p:cNvPr id="1026" name="Picture 2" descr="Image result for goodbye"/>
          <p:cNvPicPr>
            <a:picLocks noChangeAspect="1" noChangeArrowheads="1"/>
          </p:cNvPicPr>
          <p:nvPr/>
        </p:nvPicPr>
        <p:blipFill>
          <a:blip r:embed="rId4"/>
          <a:srcRect/>
          <a:stretch>
            <a:fillRect/>
          </a:stretch>
        </p:blipFill>
        <p:spPr bwMode="auto">
          <a:xfrm>
            <a:off x="1066800" y="4343400"/>
            <a:ext cx="2600325" cy="1762126"/>
          </a:xfrm>
          <a:prstGeom prst="rect">
            <a:avLst/>
          </a:prstGeom>
          <a:noFill/>
        </p:spPr>
      </p:pic>
      <p:pic>
        <p:nvPicPr>
          <p:cNvPr id="1030" name="Picture 6" descr="Image result for goodbye"/>
          <p:cNvPicPr>
            <a:picLocks noChangeAspect="1" noChangeArrowheads="1"/>
          </p:cNvPicPr>
          <p:nvPr/>
        </p:nvPicPr>
        <p:blipFill>
          <a:blip r:embed="rId5"/>
          <a:srcRect/>
          <a:stretch>
            <a:fillRect/>
          </a:stretch>
        </p:blipFill>
        <p:spPr bwMode="auto">
          <a:xfrm>
            <a:off x="4953000" y="4191000"/>
            <a:ext cx="2971800" cy="2362200"/>
          </a:xfrm>
          <a:prstGeom prst="rect">
            <a:avLst/>
          </a:prstGeom>
          <a:noFill/>
        </p:spPr>
      </p:pic>
    </p:spTree>
    <p:extLst>
      <p:ext uri="{BB962C8B-B14F-4D97-AF65-F5344CB8AC3E}">
        <p14:creationId xmlns:p14="http://schemas.microsoft.com/office/powerpoint/2010/main" val="3014625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38200"/>
            <a:ext cx="8833048" cy="5632311"/>
          </a:xfrm>
          <a:prstGeom prst="rect">
            <a:avLst/>
          </a:prstGeom>
        </p:spPr>
        <p:txBody>
          <a:bodyPr wrap="square">
            <a:spAutoFit/>
          </a:bodyPr>
          <a:lstStyle/>
          <a:p>
            <a:pPr>
              <a:buClr>
                <a:srgbClr val="FF0000"/>
              </a:buClr>
            </a:pPr>
            <a:r>
              <a:rPr lang="en-US" sz="2000" dirty="0" smtClean="0">
                <a:solidFill>
                  <a:srgbClr val="FF0000"/>
                </a:solidFill>
                <a:latin typeface="Arial" panose="020B0604020202020204" pitchFamily="34" charset="0"/>
                <a:cs typeface="Arial" panose="020B0604020202020204" pitchFamily="34" charset="0"/>
              </a:rPr>
              <a:t>Undesirable </a:t>
            </a:r>
            <a:r>
              <a:rPr lang="en-US" sz="2000" dirty="0">
                <a:solidFill>
                  <a:srgbClr val="FF0000"/>
                </a:solidFill>
                <a:latin typeface="Arial" panose="020B0604020202020204" pitchFamily="34" charset="0"/>
                <a:cs typeface="Arial" panose="020B0604020202020204" pitchFamily="34" charset="0"/>
              </a:rPr>
              <a:t>e</a:t>
            </a:r>
            <a:r>
              <a:rPr lang="en-US" sz="2000" dirty="0" smtClean="0">
                <a:solidFill>
                  <a:srgbClr val="FF0000"/>
                </a:solidFill>
                <a:latin typeface="Arial" panose="020B0604020202020204" pitchFamily="34" charset="0"/>
                <a:cs typeface="Arial" panose="020B0604020202020204" pitchFamily="34" charset="0"/>
              </a:rPr>
              <a:t>ffects</a:t>
            </a:r>
            <a:r>
              <a:rPr lang="en-US" sz="2000" dirty="0" smtClean="0">
                <a:solidFill>
                  <a:srgbClr val="FF0000"/>
                </a:solidFill>
                <a:latin typeface="Arial" panose="020B0604020202020204" pitchFamily="34" charset="0"/>
                <a:cs typeface="Arial" panose="020B0604020202020204" pitchFamily="34" charset="0"/>
              </a:rPr>
              <a:t>:</a:t>
            </a:r>
            <a:endParaRPr lang="en-US" sz="2000" dirty="0">
              <a:solidFill>
                <a:srgbClr val="FF0000"/>
              </a:solidFill>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endParaRPr lang="en-US" sz="2000" dirty="0" smtClean="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Enzymes</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like </a:t>
            </a:r>
            <a:r>
              <a:rPr lang="en-US" sz="2000" dirty="0">
                <a:latin typeface="Arial" panose="020B0604020202020204" pitchFamily="34" charset="0"/>
                <a:cs typeface="Arial" panose="020B0604020202020204" pitchFamily="34" charset="0"/>
              </a:rPr>
              <a:t>proteases, lipases, and </a:t>
            </a:r>
            <a:r>
              <a:rPr lang="en-US" sz="2000" dirty="0" err="1" smtClean="0">
                <a:latin typeface="Arial" panose="020B0604020202020204" pitchFamily="34" charset="0"/>
                <a:cs typeface="Arial" panose="020B0604020202020204" pitchFamily="34" charset="0"/>
              </a:rPr>
              <a:t>carbohydrases</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break </a:t>
            </a:r>
            <a:r>
              <a:rPr lang="en-US" sz="2000" dirty="0" smtClean="0">
                <a:latin typeface="Arial" panose="020B0604020202020204" pitchFamily="34" charset="0"/>
                <a:cs typeface="Arial" panose="020B0604020202020204" pitchFamily="34" charset="0"/>
              </a:rPr>
              <a:t>down biological </a:t>
            </a:r>
            <a:r>
              <a:rPr lang="en-US" sz="2000" dirty="0">
                <a:latin typeface="Arial" panose="020B0604020202020204" pitchFamily="34" charset="0"/>
                <a:cs typeface="Arial" panose="020B0604020202020204" pitchFamily="34" charset="0"/>
              </a:rPr>
              <a:t>molecules (proteins, fats, and carbohydrates, respectively</a:t>
            </a:r>
            <a:r>
              <a:rPr lang="en-US" sz="2000" dirty="0" smtClean="0">
                <a:latin typeface="Arial" panose="020B0604020202020204" pitchFamily="34" charset="0"/>
                <a:cs typeface="Arial" panose="020B0604020202020204" pitchFamily="34" charset="0"/>
              </a:rPr>
              <a:t>) which, if not controlled, may</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adversely </a:t>
            </a:r>
            <a:r>
              <a:rPr lang="en-US" sz="2000" dirty="0">
                <a:latin typeface="Arial" panose="020B0604020202020204" pitchFamily="34" charset="0"/>
                <a:cs typeface="Arial" panose="020B0604020202020204" pitchFamily="34" charset="0"/>
              </a:rPr>
              <a:t>impact flavor, texture, </a:t>
            </a:r>
            <a:r>
              <a:rPr lang="en-US" sz="2000" dirty="0" smtClean="0">
                <a:latin typeface="Arial" panose="020B0604020202020204" pitchFamily="34" charset="0"/>
                <a:cs typeface="Arial" panose="020B0604020202020204" pitchFamily="34" charset="0"/>
              </a:rPr>
              <a:t>overall product quality.</a:t>
            </a:r>
            <a:endParaRPr lang="en-US" sz="20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Decarboxylases </a:t>
            </a:r>
            <a:r>
              <a:rPr lang="en-US" sz="2000" dirty="0">
                <a:latin typeface="Arial" panose="020B0604020202020204" pitchFamily="34" charset="0"/>
                <a:cs typeface="Arial" panose="020B0604020202020204" pitchFamily="34" charset="0"/>
              </a:rPr>
              <a:t>and deaminases </a:t>
            </a:r>
            <a:r>
              <a:rPr lang="en-US" sz="2000" dirty="0" smtClean="0">
                <a:latin typeface="Arial" panose="020B0604020202020204" pitchFamily="34" charset="0"/>
                <a:cs typeface="Arial" panose="020B0604020202020204" pitchFamily="34" charset="0"/>
              </a:rPr>
              <a:t>degrade biomolecules </a:t>
            </a:r>
            <a:r>
              <a:rPr lang="en-US" sz="2000" dirty="0">
                <a:latin typeface="Arial" panose="020B0604020202020204" pitchFamily="34" charset="0"/>
                <a:cs typeface="Arial" panose="020B0604020202020204" pitchFamily="34" charset="0"/>
              </a:rPr>
              <a:t>(e.g., free amino acids, peptides, and </a:t>
            </a:r>
            <a:r>
              <a:rPr lang="en-US" sz="2000" dirty="0" smtClean="0">
                <a:latin typeface="Arial" panose="020B0604020202020204" pitchFamily="34" charset="0"/>
                <a:cs typeface="Arial" panose="020B0604020202020204" pitchFamily="34" charset="0"/>
              </a:rPr>
              <a:t>proteins) to </a:t>
            </a:r>
            <a:r>
              <a:rPr lang="en-US" sz="2000" dirty="0">
                <a:latin typeface="Arial" panose="020B0604020202020204" pitchFamily="34" charset="0"/>
                <a:cs typeface="Arial" panose="020B0604020202020204" pitchFamily="34" charset="0"/>
              </a:rPr>
              <a:t>form undesirable and/or toxic components, e.g., </a:t>
            </a:r>
            <a:r>
              <a:rPr lang="en-US" sz="2000" dirty="0" smtClean="0">
                <a:latin typeface="Arial" panose="020B0604020202020204" pitchFamily="34" charset="0"/>
                <a:cs typeface="Arial" panose="020B0604020202020204" pitchFamily="34" charset="0"/>
              </a:rPr>
              <a:t>biogenic amines </a:t>
            </a:r>
            <a:r>
              <a:rPr lang="en-US" sz="2000" dirty="0">
                <a:latin typeface="Arial" panose="020B0604020202020204" pitchFamily="34" charset="0"/>
                <a:cs typeface="Arial" panose="020B0604020202020204" pitchFamily="34" charset="0"/>
              </a:rPr>
              <a:t>in foods. </a:t>
            </a:r>
            <a:endParaRPr lang="en-US" sz="2000" dirty="0" smtClean="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Polyphenol oxidases (PPO</a:t>
            </a:r>
            <a:r>
              <a:rPr lang="en-US" sz="2000" dirty="0">
                <a:latin typeface="Arial" panose="020B0604020202020204" pitchFamily="34" charset="0"/>
                <a:cs typeface="Arial" panose="020B0604020202020204" pitchFamily="34" charset="0"/>
              </a:rPr>
              <a:t>) and lipoxygenases (LOX</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promote oxidations </a:t>
            </a:r>
            <a:r>
              <a:rPr lang="en-US" sz="2000" dirty="0" smtClean="0">
                <a:latin typeface="Arial" panose="020B0604020202020204" pitchFamily="34" charset="0"/>
                <a:cs typeface="Arial" panose="020B0604020202020204" pitchFamily="34" charset="0"/>
              </a:rPr>
              <a:t>and undesirable </a:t>
            </a:r>
            <a:r>
              <a:rPr lang="en-US" sz="2000" dirty="0">
                <a:latin typeface="Arial" panose="020B0604020202020204" pitchFamily="34" charset="0"/>
                <a:cs typeface="Arial" panose="020B0604020202020204" pitchFamily="34" charset="0"/>
              </a:rPr>
              <a:t>discolorations and/or color loss in fresh </a:t>
            </a:r>
            <a:r>
              <a:rPr lang="en-US" sz="2000" dirty="0" smtClean="0">
                <a:latin typeface="Arial" panose="020B0604020202020204" pitchFamily="34" charset="0"/>
                <a:cs typeface="Arial" panose="020B0604020202020204" pitchFamily="34" charset="0"/>
              </a:rPr>
              <a:t>vegetables and fruits.</a:t>
            </a:r>
          </a:p>
          <a:p>
            <a:pPr marL="342900" indent="-342900">
              <a:buClr>
                <a:srgbClr val="FF0000"/>
              </a:buClr>
              <a:buFont typeface="Wingdings" panose="05000000000000000000" pitchFamily="2" charset="2"/>
              <a:buChar char="Ø"/>
            </a:pPr>
            <a:endParaRPr lang="en-US" sz="2000" dirty="0" smtClean="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A</a:t>
            </a:r>
            <a:r>
              <a:rPr lang="en-US" sz="2000" dirty="0" smtClean="0">
                <a:latin typeface="Arial" panose="020B0604020202020204" pitchFamily="34" charset="0"/>
                <a:cs typeface="Arial" panose="020B0604020202020204" pitchFamily="34" charset="0"/>
              </a:rPr>
              <a:t>scorbic </a:t>
            </a:r>
            <a:r>
              <a:rPr lang="en-US" sz="2000" dirty="0">
                <a:latin typeface="Arial" panose="020B0604020202020204" pitchFamily="34" charset="0"/>
                <a:cs typeface="Arial" panose="020B0604020202020204" pitchFamily="34" charset="0"/>
              </a:rPr>
              <a:t>acid oxidase cause destruction of essential </a:t>
            </a:r>
            <a:r>
              <a:rPr lang="en-US" sz="2000" dirty="0" smtClean="0">
                <a:latin typeface="Arial" panose="020B0604020202020204" pitchFamily="34" charset="0"/>
                <a:cs typeface="Arial" panose="020B0604020202020204" pitchFamily="34" charset="0"/>
              </a:rPr>
              <a:t>components (</a:t>
            </a:r>
            <a:r>
              <a:rPr lang="en-US" sz="2000" dirty="0" err="1" smtClean="0">
                <a:latin typeface="Arial" panose="020B0604020202020204" pitchFamily="34" charset="0"/>
                <a:cs typeface="Arial" panose="020B0604020202020204" pitchFamily="34" charset="0"/>
              </a:rPr>
              <a:t>vit</a:t>
            </a:r>
            <a:r>
              <a:rPr lang="en-US" sz="2000" dirty="0" smtClean="0">
                <a:latin typeface="Arial" panose="020B0604020202020204" pitchFamily="34" charset="0"/>
                <a:cs typeface="Arial" panose="020B0604020202020204" pitchFamily="34" charset="0"/>
              </a:rPr>
              <a:t>. C) </a:t>
            </a:r>
            <a:r>
              <a:rPr lang="en-US" sz="2000" dirty="0">
                <a:latin typeface="Arial" panose="020B0604020202020204" pitchFamily="34" charset="0"/>
                <a:cs typeface="Arial" panose="020B0604020202020204" pitchFamily="34" charset="0"/>
              </a:rPr>
              <a:t>in foods.</a:t>
            </a:r>
            <a:endParaRPr 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6706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527" y="2362200"/>
            <a:ext cx="8915400" cy="3785652"/>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Enzymes have been used </a:t>
            </a:r>
            <a:r>
              <a:rPr lang="en-US" sz="2000" dirty="0">
                <a:solidFill>
                  <a:srgbClr val="FF0000"/>
                </a:solidFill>
                <a:latin typeface="Arial" panose="020B0604020202020204" pitchFamily="34" charset="0"/>
                <a:cs typeface="Arial" panose="020B0604020202020204" pitchFamily="34" charset="0"/>
              </a:rPr>
              <a:t>inadvertently</a:t>
            </a:r>
            <a:r>
              <a:rPr lang="en-US" sz="2000" dirty="0">
                <a:latin typeface="Arial" panose="020B0604020202020204" pitchFamily="34" charset="0"/>
                <a:cs typeface="Arial" panose="020B0604020202020204" pitchFamily="34" charset="0"/>
              </a:rPr>
              <a:t> or </a:t>
            </a:r>
            <a:r>
              <a:rPr lang="en-US" sz="2000" dirty="0">
                <a:solidFill>
                  <a:srgbClr val="00B050"/>
                </a:solidFill>
                <a:latin typeface="Arial" panose="020B0604020202020204" pitchFamily="34" charset="0"/>
                <a:cs typeface="Arial" panose="020B0604020202020204" pitchFamily="34" charset="0"/>
              </a:rPr>
              <a:t>deliberately</a:t>
            </a:r>
            <a:r>
              <a:rPr lang="en-US" sz="2000" dirty="0">
                <a:latin typeface="Arial" panose="020B0604020202020204" pitchFamily="34" charset="0"/>
                <a:cs typeface="Arial" panose="020B0604020202020204" pitchFamily="34" charset="0"/>
              </a:rPr>
              <a:t> in food</a:t>
            </a:r>
          </a:p>
          <a:p>
            <a:r>
              <a:rPr lang="en-US" sz="2000" dirty="0">
                <a:latin typeface="Arial" panose="020B0604020202020204" pitchFamily="34" charset="0"/>
                <a:cs typeface="Arial" panose="020B0604020202020204" pitchFamily="34" charset="0"/>
              </a:rPr>
              <a:t>processing since </a:t>
            </a:r>
            <a:r>
              <a:rPr lang="en-US" sz="2000" dirty="0">
                <a:solidFill>
                  <a:srgbClr val="FF0000"/>
                </a:solidFill>
                <a:latin typeface="Arial" panose="020B0604020202020204" pitchFamily="34" charset="0"/>
                <a:cs typeface="Arial" panose="020B0604020202020204" pitchFamily="34" charset="0"/>
              </a:rPr>
              <a:t>ancient times </a:t>
            </a:r>
            <a:r>
              <a:rPr lang="en-US" sz="2000" dirty="0">
                <a:latin typeface="Arial" panose="020B0604020202020204" pitchFamily="34" charset="0"/>
                <a:cs typeface="Arial" panose="020B0604020202020204" pitchFamily="34" charset="0"/>
              </a:rPr>
              <a:t>to make a variety of food </a:t>
            </a:r>
            <a:r>
              <a:rPr lang="en-US" sz="2000" dirty="0" smtClean="0">
                <a:latin typeface="Arial" panose="020B0604020202020204" pitchFamily="34" charset="0"/>
                <a:cs typeface="Arial" panose="020B0604020202020204" pitchFamily="34" charset="0"/>
              </a:rPr>
              <a:t>products, such as: </a:t>
            </a:r>
          </a:p>
          <a:p>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breads</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fermented </a:t>
            </a:r>
            <a:r>
              <a:rPr lang="en-US" sz="2000" dirty="0">
                <a:latin typeface="Arial" panose="020B0604020202020204" pitchFamily="34" charset="0"/>
                <a:cs typeface="Arial" panose="020B0604020202020204" pitchFamily="34" charset="0"/>
              </a:rPr>
              <a:t>alcoholic beverages, </a:t>
            </a:r>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fish </a:t>
            </a:r>
            <a:r>
              <a:rPr lang="en-US" sz="2000" dirty="0">
                <a:latin typeface="Arial" panose="020B0604020202020204" pitchFamily="34" charset="0"/>
                <a:cs typeface="Arial" panose="020B0604020202020204" pitchFamily="34" charset="0"/>
              </a:rPr>
              <a:t>sauces,</a:t>
            </a:r>
          </a:p>
          <a:p>
            <a:pPr marL="285750" indent="-285750">
              <a:buClr>
                <a:srgbClr val="FF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c</a:t>
            </a:r>
            <a:r>
              <a:rPr lang="en-US" sz="2000" dirty="0" smtClean="0">
                <a:latin typeface="Arial" panose="020B0604020202020204" pitchFamily="34" charset="0"/>
                <a:cs typeface="Arial" panose="020B0604020202020204" pitchFamily="34" charset="0"/>
              </a:rPr>
              <a:t>heeses.</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Enzymes </a:t>
            </a:r>
            <a:r>
              <a:rPr lang="en-US" sz="2000" dirty="0">
                <a:latin typeface="Arial" panose="020B0604020202020204" pitchFamily="34" charset="0"/>
                <a:cs typeface="Arial" panose="020B0604020202020204" pitchFamily="34" charset="0"/>
              </a:rPr>
              <a:t>have been traditionally produced by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extraction and fermentation </a:t>
            </a:r>
            <a:r>
              <a:rPr lang="en-US" sz="2000" dirty="0">
                <a:latin typeface="Arial" panose="020B0604020202020204" pitchFamily="34" charset="0"/>
                <a:cs typeface="Arial" panose="020B0604020202020204" pitchFamily="34" charset="0"/>
              </a:rPr>
              <a:t>processes from plant and animal sources, </a:t>
            </a:r>
          </a:p>
          <a:p>
            <a:pPr marL="285750" indent="-285750">
              <a:buClr>
                <a:srgbClr val="FF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f</a:t>
            </a:r>
            <a:r>
              <a:rPr lang="en-US" sz="2000" dirty="0" smtClean="0">
                <a:latin typeface="Arial" panose="020B0604020202020204" pitchFamily="34" charset="0"/>
                <a:cs typeface="Arial" panose="020B0604020202020204" pitchFamily="34" charset="0"/>
              </a:rPr>
              <a:t>rom </a:t>
            </a:r>
            <a:r>
              <a:rPr lang="en-US" sz="2000" dirty="0">
                <a:latin typeface="Arial" panose="020B0604020202020204" pitchFamily="34" charset="0"/>
                <a:cs typeface="Arial" panose="020B0604020202020204" pitchFamily="34" charset="0"/>
              </a:rPr>
              <a:t>a few cultivatable microorganisms.</a:t>
            </a:r>
          </a:p>
        </p:txBody>
      </p:sp>
      <p:sp>
        <p:nvSpPr>
          <p:cNvPr id="3" name="Rectangle 2"/>
          <p:cNvSpPr/>
          <p:nvPr/>
        </p:nvSpPr>
        <p:spPr>
          <a:xfrm>
            <a:off x="609600" y="1219200"/>
            <a:ext cx="8458200" cy="400110"/>
          </a:xfrm>
          <a:prstGeom prst="rect">
            <a:avLst/>
          </a:prstGeom>
        </p:spPr>
        <p:txBody>
          <a:bodyPr wrap="square">
            <a:spAutoFit/>
          </a:bodyPr>
          <a:lstStyle/>
          <a:p>
            <a:r>
              <a:rPr lang="en-US" sz="2000" dirty="0">
                <a:solidFill>
                  <a:srgbClr val="FF0000"/>
                </a:solidFill>
                <a:latin typeface="Arial" panose="020B0604020202020204" pitchFamily="34" charset="0"/>
                <a:cs typeface="Arial" panose="020B0604020202020204" pitchFamily="34" charset="0"/>
              </a:rPr>
              <a:t>S</a:t>
            </a:r>
            <a:r>
              <a:rPr lang="en-US" sz="2000" dirty="0" smtClean="0">
                <a:solidFill>
                  <a:srgbClr val="FF0000"/>
                </a:solidFill>
                <a:latin typeface="Arial" panose="020B0604020202020204" pitchFamily="34" charset="0"/>
                <a:cs typeface="Arial" panose="020B0604020202020204" pitchFamily="34" charset="0"/>
              </a:rPr>
              <a:t>ources of food enzymes (plant, animal, microbial, and recombinant).</a:t>
            </a:r>
            <a:endParaRPr 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8044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40603"/>
            <a:ext cx="7620000" cy="830997"/>
          </a:xfrm>
          <a:prstGeom prst="rect">
            <a:avLst/>
          </a:prstGeom>
        </p:spPr>
        <p:txBody>
          <a:bodyPr wrap="square">
            <a:spAutoFit/>
          </a:bodyPr>
          <a:lstStyle/>
          <a:p>
            <a:r>
              <a:rPr lang="en-US" sz="2400" dirty="0">
                <a:solidFill>
                  <a:srgbClr val="FF0000"/>
                </a:solidFill>
                <a:latin typeface="Arial" panose="020B0604020202020204" pitchFamily="34" charset="0"/>
                <a:cs typeface="Arial" panose="020B0604020202020204" pitchFamily="34" charset="0"/>
              </a:rPr>
              <a:t>S</a:t>
            </a:r>
            <a:r>
              <a:rPr lang="en-US" sz="2400" dirty="0" smtClean="0">
                <a:solidFill>
                  <a:srgbClr val="FF0000"/>
                </a:solidFill>
                <a:latin typeface="Arial" panose="020B0604020202020204" pitchFamily="34" charset="0"/>
                <a:cs typeface="Arial" panose="020B0604020202020204" pitchFamily="34" charset="0"/>
              </a:rPr>
              <a:t>ources of food enzymes (plant, animal, microbial, and recombinant). Cont</a:t>
            </a:r>
            <a:r>
              <a:rPr lang="en-US" sz="2400" dirty="0">
                <a:solidFill>
                  <a:srgbClr val="FF0000"/>
                </a:solidFill>
                <a:latin typeface="Arial" panose="020B0604020202020204" pitchFamily="34" charset="0"/>
                <a:cs typeface="Arial" panose="020B0604020202020204" pitchFamily="34" charset="0"/>
              </a:rPr>
              <a:t>.</a:t>
            </a:r>
          </a:p>
        </p:txBody>
      </p:sp>
      <p:sp>
        <p:nvSpPr>
          <p:cNvPr id="3" name="Rectangle 2"/>
          <p:cNvSpPr/>
          <p:nvPr/>
        </p:nvSpPr>
        <p:spPr>
          <a:xfrm>
            <a:off x="381000" y="1772816"/>
            <a:ext cx="8763000" cy="4154984"/>
          </a:xfrm>
          <a:prstGeom prst="rect">
            <a:avLst/>
          </a:prstGeom>
        </p:spPr>
        <p:txBody>
          <a:bodyPr wrap="square">
            <a:spAutoFit/>
          </a:bodyPr>
          <a:lstStyle/>
          <a:p>
            <a:r>
              <a:rPr lang="en-US" sz="2400" dirty="0">
                <a:solidFill>
                  <a:srgbClr val="FF0000"/>
                </a:solidFill>
                <a:latin typeface="Arial" panose="020B0604020202020204" pitchFamily="34" charset="0"/>
                <a:cs typeface="Arial" panose="020B0604020202020204" pitchFamily="34" charset="0"/>
              </a:rPr>
              <a:t>Industrial enzymes </a:t>
            </a:r>
            <a:r>
              <a:rPr lang="en-US" sz="2400" dirty="0">
                <a:latin typeface="Arial" panose="020B0604020202020204" pitchFamily="34" charset="0"/>
                <a:cs typeface="Arial" panose="020B0604020202020204" pitchFamily="34" charset="0"/>
              </a:rPr>
              <a:t>have traditionally been derived </a:t>
            </a:r>
            <a:r>
              <a:rPr lang="en-US" sz="2400" dirty="0" smtClean="0">
                <a:latin typeface="Arial" panose="020B0604020202020204" pitchFamily="34" charset="0"/>
                <a:cs typeface="Arial" panose="020B0604020202020204" pitchFamily="34" charset="0"/>
              </a:rPr>
              <a:t>from: </a:t>
            </a:r>
          </a:p>
          <a:p>
            <a:endParaRPr lang="en-US" sz="2400" dirty="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Plants: </a:t>
            </a:r>
            <a:r>
              <a:rPr lang="el-GR" sz="2400" i="1" dirty="0" smtClean="0">
                <a:latin typeface="Arial" panose="020B0604020202020204" pitchFamily="34" charset="0"/>
                <a:cs typeface="Arial" panose="020B0604020202020204" pitchFamily="34" charset="0"/>
              </a:rPr>
              <a:t>α</a:t>
            </a:r>
            <a:r>
              <a:rPr lang="el-GR"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amylase, </a:t>
            </a:r>
            <a:r>
              <a:rPr lang="el-GR" sz="2400" i="1" dirty="0">
                <a:latin typeface="Arial" panose="020B0604020202020204" pitchFamily="34" charset="0"/>
                <a:cs typeface="Arial" panose="020B0604020202020204" pitchFamily="34" charset="0"/>
              </a:rPr>
              <a:t>β</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amylase, bromelain, </a:t>
            </a:r>
            <a:r>
              <a:rPr lang="el-GR" sz="2400" i="1" dirty="0">
                <a:latin typeface="Arial" panose="020B0604020202020204" pitchFamily="34" charset="0"/>
                <a:cs typeface="Arial" panose="020B0604020202020204" pitchFamily="34" charset="0"/>
              </a:rPr>
              <a:t>β</a:t>
            </a:r>
            <a:r>
              <a:rPr lang="el-GR"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glucanase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ficin</a:t>
            </a:r>
            <a:r>
              <a:rPr lang="en-US" sz="2400" dirty="0">
                <a:latin typeface="Arial" panose="020B0604020202020204" pitchFamily="34" charset="0"/>
                <a:cs typeface="Arial" panose="020B0604020202020204" pitchFamily="34" charset="0"/>
              </a:rPr>
              <a:t>, papain, </a:t>
            </a:r>
            <a:r>
              <a:rPr lang="en-US" sz="2400" dirty="0" err="1">
                <a:latin typeface="Arial" panose="020B0604020202020204" pitchFamily="34" charset="0"/>
                <a:cs typeface="Arial" panose="020B0604020202020204" pitchFamily="34" charset="0"/>
              </a:rPr>
              <a:t>chymopapain</a:t>
            </a:r>
            <a:r>
              <a:rPr lang="en-US" sz="2400" dirty="0">
                <a:latin typeface="Arial" panose="020B0604020202020204" pitchFamily="34" charset="0"/>
                <a:cs typeface="Arial" panose="020B0604020202020204" pitchFamily="34" charset="0"/>
              </a:rPr>
              <a:t>, and </a:t>
            </a:r>
            <a:r>
              <a:rPr lang="en-US" sz="2400" dirty="0" smtClean="0">
                <a:latin typeface="Arial" panose="020B0604020202020204" pitchFamily="34" charset="0"/>
                <a:cs typeface="Arial" panose="020B0604020202020204" pitchFamily="34" charset="0"/>
              </a:rPr>
              <a:t>lipoxygenase</a:t>
            </a:r>
          </a:p>
          <a:p>
            <a:endParaRPr lang="en-US" sz="2400" dirty="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Animals</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trypsins</a:t>
            </a:r>
            <a:r>
              <a:rPr lang="en-US" sz="2400" dirty="0">
                <a:latin typeface="Arial" panose="020B0604020202020204" pitchFamily="34" charset="0"/>
                <a:cs typeface="Arial" panose="020B0604020202020204" pitchFamily="34" charset="0"/>
              </a:rPr>
              <a:t>, pepsins, </a:t>
            </a:r>
            <a:r>
              <a:rPr lang="en-US" sz="2400" dirty="0" err="1">
                <a:latin typeface="Arial" panose="020B0604020202020204" pitchFamily="34" charset="0"/>
                <a:cs typeface="Arial" panose="020B0604020202020204" pitchFamily="34" charset="0"/>
              </a:rPr>
              <a:t>chymotrypsins</a:t>
            </a:r>
            <a:r>
              <a:rPr lang="en-US" sz="2400" dirty="0">
                <a:latin typeface="Arial" panose="020B0604020202020204" pitchFamily="34" charset="0"/>
                <a:cs typeface="Arial" panose="020B0604020202020204" pitchFamily="34" charset="0"/>
              </a:rPr>
              <a:t>, catalase, </a:t>
            </a:r>
            <a:r>
              <a:rPr lang="en-US" sz="2400" dirty="0" smtClean="0">
                <a:latin typeface="Arial" panose="020B0604020202020204" pitchFamily="34" charset="0"/>
                <a:cs typeface="Arial" panose="020B0604020202020204" pitchFamily="34" charset="0"/>
              </a:rPr>
              <a:t>pancreatic amylase</a:t>
            </a:r>
            <a:r>
              <a:rPr lang="en-US" sz="2400" dirty="0">
                <a:latin typeface="Arial" panose="020B0604020202020204" pitchFamily="34" charset="0"/>
                <a:cs typeface="Arial" panose="020B0604020202020204" pitchFamily="34" charset="0"/>
              </a:rPr>
              <a:t>, pancreatic lipase, and </a:t>
            </a:r>
            <a:r>
              <a:rPr lang="en-US" sz="2400" dirty="0" smtClean="0">
                <a:latin typeface="Arial" panose="020B0604020202020204" pitchFamily="34" charset="0"/>
                <a:cs typeface="Arial" panose="020B0604020202020204" pitchFamily="34" charset="0"/>
              </a:rPr>
              <a:t>rennin (</a:t>
            </a:r>
            <a:r>
              <a:rPr lang="en-US" sz="2400" dirty="0" err="1" smtClean="0">
                <a:latin typeface="Arial" panose="020B0604020202020204" pitchFamily="34" charset="0"/>
                <a:cs typeface="Arial" panose="020B0604020202020204" pitchFamily="34" charset="0"/>
              </a:rPr>
              <a:t>chymosin</a:t>
            </a:r>
            <a:r>
              <a:rPr lang="en-US" sz="2400" dirty="0" smtClean="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Microorganisms</a:t>
            </a:r>
            <a:r>
              <a:rPr lang="en-US" sz="2400" dirty="0" smtClean="0">
                <a:latin typeface="Arial" panose="020B0604020202020204" pitchFamily="34" charset="0"/>
                <a:cs typeface="Arial" panose="020B0604020202020204" pitchFamily="34" charset="0"/>
              </a:rPr>
              <a:t>: </a:t>
            </a:r>
            <a:r>
              <a:rPr lang="el-GR" sz="2400" i="1" dirty="0" smtClean="0">
                <a:latin typeface="Arial" panose="020B0604020202020204" pitchFamily="34" charset="0"/>
                <a:cs typeface="Arial" panose="020B0604020202020204" pitchFamily="34" charset="0"/>
              </a:rPr>
              <a:t>α</a:t>
            </a:r>
            <a:r>
              <a:rPr lang="el-GR"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amylase, </a:t>
            </a:r>
            <a:r>
              <a:rPr lang="el-GR" sz="2400" i="1" dirty="0">
                <a:latin typeface="Arial" panose="020B0604020202020204" pitchFamily="34" charset="0"/>
                <a:cs typeface="Arial" panose="020B0604020202020204" pitchFamily="34" charset="0"/>
              </a:rPr>
              <a:t>β</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amylase, glucose isomerase,</a:t>
            </a:r>
          </a:p>
          <a:p>
            <a:r>
              <a:rPr lang="en-US" sz="2400" dirty="0" err="1">
                <a:latin typeface="Arial" panose="020B0604020202020204" pitchFamily="34" charset="0"/>
                <a:cs typeface="Arial" panose="020B0604020202020204" pitchFamily="34" charset="0"/>
              </a:rPr>
              <a:t>pullulanase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cellulase</a:t>
            </a:r>
            <a:r>
              <a:rPr lang="en-US" sz="2400" dirty="0">
                <a:latin typeface="Arial" panose="020B0604020202020204" pitchFamily="34" charset="0"/>
                <a:cs typeface="Arial" panose="020B0604020202020204" pitchFamily="34" charset="0"/>
              </a:rPr>
              <a:t>, catalase, lactase, pectinases, pectin </a:t>
            </a:r>
            <a:r>
              <a:rPr lang="en-US" sz="2400" dirty="0" err="1" smtClean="0">
                <a:latin typeface="Arial" panose="020B0604020202020204" pitchFamily="34" charset="0"/>
                <a:cs typeface="Arial" panose="020B0604020202020204" pitchFamily="34" charset="0"/>
              </a:rPr>
              <a:t>lyase</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invertase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raffinose</a:t>
            </a:r>
            <a:r>
              <a:rPr lang="en-US" sz="2400" dirty="0">
                <a:latin typeface="Arial" panose="020B0604020202020204" pitchFamily="34" charset="0"/>
                <a:cs typeface="Arial" panose="020B0604020202020204" pitchFamily="34" charset="0"/>
              </a:rPr>
              <a:t>, microbial lipases, and proteases.</a:t>
            </a:r>
          </a:p>
        </p:txBody>
      </p:sp>
    </p:spTree>
    <p:extLst>
      <p:ext uri="{BB962C8B-B14F-4D97-AF65-F5344CB8AC3E}">
        <p14:creationId xmlns:p14="http://schemas.microsoft.com/office/powerpoint/2010/main" val="3544103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887" y="1447800"/>
            <a:ext cx="8915400" cy="5262979"/>
          </a:xfrm>
          <a:prstGeom prst="rect">
            <a:avLst/>
          </a:prstGeom>
        </p:spPr>
        <p:txBody>
          <a:bodyPr wrap="square">
            <a:spAutoFit/>
          </a:bodyPr>
          <a:lstStyle/>
          <a:p>
            <a:r>
              <a:rPr lang="en-US" sz="2400" dirty="0" smtClean="0">
                <a:solidFill>
                  <a:srgbClr val="FF0000"/>
                </a:solidFill>
                <a:latin typeface="Arial" panose="020B0604020202020204" pitchFamily="34" charset="0"/>
                <a:cs typeface="Arial" panose="020B0604020202020204" pitchFamily="34" charset="0"/>
              </a:rPr>
              <a:t>Advantages of microorganisms </a:t>
            </a:r>
            <a:r>
              <a:rPr lang="en-US" sz="2400" dirty="0" smtClean="0">
                <a:latin typeface="Arial" panose="020B0604020202020204" pitchFamily="34" charset="0"/>
                <a:cs typeface="Arial" panose="020B0604020202020204" pitchFamily="34" charset="0"/>
              </a:rPr>
              <a:t>as a source for enzyme production:</a:t>
            </a:r>
          </a:p>
          <a:p>
            <a:endParaRPr lang="en-US" sz="2400" dirty="0" smtClean="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Easy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fast grow.</a:t>
            </a:r>
          </a:p>
          <a:p>
            <a:pPr marL="3429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T</a:t>
            </a:r>
            <a:r>
              <a:rPr lang="en-US" sz="2400" dirty="0" smtClean="0">
                <a:latin typeface="Arial" panose="020B0604020202020204" pitchFamily="34" charset="0"/>
                <a:cs typeface="Arial" panose="020B0604020202020204" pitchFamily="34" charset="0"/>
              </a:rPr>
              <a:t>ake small space to cultivate.</a:t>
            </a:r>
          </a:p>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Relatively cheep culture compounds.</a:t>
            </a:r>
          </a:p>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Their use as enzyme source is </a:t>
            </a:r>
            <a:r>
              <a:rPr lang="en-US" sz="2400" dirty="0">
                <a:latin typeface="Arial" panose="020B0604020202020204" pitchFamily="34" charset="0"/>
                <a:cs typeface="Arial" panose="020B0604020202020204" pitchFamily="34" charset="0"/>
              </a:rPr>
              <a:t>not affected </a:t>
            </a:r>
            <a:r>
              <a:rPr lang="en-US" sz="2400" dirty="0" smtClean="0">
                <a:latin typeface="Arial" panose="020B0604020202020204" pitchFamily="34" charset="0"/>
                <a:cs typeface="Arial" panose="020B0604020202020204" pitchFamily="34" charset="0"/>
              </a:rPr>
              <a:t>by seasonal </a:t>
            </a:r>
            <a:r>
              <a:rPr lang="en-US" sz="2400" dirty="0">
                <a:latin typeface="Arial" panose="020B0604020202020204" pitchFamily="34" charset="0"/>
                <a:cs typeface="Arial" panose="020B0604020202020204" pitchFamily="34" charset="0"/>
              </a:rPr>
              <a:t>changes </a:t>
            </a:r>
            <a:r>
              <a:rPr lang="en-US" sz="2400" dirty="0" smtClean="0">
                <a:latin typeface="Arial" panose="020B0604020202020204" pitchFamily="34" charset="0"/>
                <a:cs typeface="Arial" panose="020B0604020202020204" pitchFamily="34" charset="0"/>
              </a:rPr>
              <a:t>and climatic </a:t>
            </a:r>
            <a:r>
              <a:rPr lang="en-US" sz="2400" dirty="0">
                <a:latin typeface="Arial" panose="020B0604020202020204" pitchFamily="34" charset="0"/>
                <a:cs typeface="Arial" panose="020B0604020202020204" pitchFamily="34" charset="0"/>
              </a:rPr>
              <a:t>conditions and are </a:t>
            </a:r>
            <a:r>
              <a:rPr lang="en-US" sz="2400" dirty="0" smtClean="0">
                <a:latin typeface="Arial" panose="020B0604020202020204" pitchFamily="34" charset="0"/>
                <a:cs typeface="Arial" panose="020B0604020202020204" pitchFamily="34" charset="0"/>
              </a:rPr>
              <a:t>thus more </a:t>
            </a:r>
            <a:r>
              <a:rPr lang="en-US" sz="2400" dirty="0">
                <a:latin typeface="Arial" panose="020B0604020202020204" pitchFamily="34" charset="0"/>
                <a:cs typeface="Arial" panose="020B0604020202020204" pitchFamily="34" charset="0"/>
              </a:rPr>
              <a:t>consistent. </a:t>
            </a:r>
          </a:p>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Possibility for tight control of culture conditions.</a:t>
            </a:r>
            <a:endParaRPr lang="en-US" sz="24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Their </a:t>
            </a:r>
            <a:r>
              <a:rPr lang="en-US" sz="2400" dirty="0">
                <a:latin typeface="Arial" panose="020B0604020202020204" pitchFamily="34" charset="0"/>
                <a:cs typeface="Arial" panose="020B0604020202020204" pitchFamily="34" charset="0"/>
              </a:rPr>
              <a:t>use as sources of enzymes is </a:t>
            </a:r>
            <a:r>
              <a:rPr lang="en-US" sz="2400" dirty="0" smtClean="0">
                <a:latin typeface="Arial" panose="020B0604020202020204" pitchFamily="34" charset="0"/>
                <a:cs typeface="Arial" panose="020B0604020202020204" pitchFamily="34" charset="0"/>
              </a:rPr>
              <a:t>not</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affected </a:t>
            </a:r>
            <a:r>
              <a:rPr lang="en-US" sz="2400" dirty="0">
                <a:latin typeface="Arial" panose="020B0604020202020204" pitchFamily="34" charset="0"/>
                <a:cs typeface="Arial" panose="020B0604020202020204" pitchFamily="34" charset="0"/>
              </a:rPr>
              <a:t>by various political and agricultural policies or </a:t>
            </a:r>
            <a:r>
              <a:rPr lang="en-US" sz="2400" dirty="0" smtClean="0">
                <a:latin typeface="Arial" panose="020B0604020202020204" pitchFamily="34" charset="0"/>
                <a:cs typeface="Arial" panose="020B0604020202020204" pitchFamily="34" charset="0"/>
              </a:rPr>
              <a:t>decisions that </a:t>
            </a:r>
            <a:r>
              <a:rPr lang="en-US" sz="2400" dirty="0">
                <a:latin typeface="Arial" panose="020B0604020202020204" pitchFamily="34" charset="0"/>
                <a:cs typeface="Arial" panose="020B0604020202020204" pitchFamily="34" charset="0"/>
              </a:rPr>
              <a:t>regulate the slaughter of animals or felling of </a:t>
            </a:r>
            <a:r>
              <a:rPr lang="en-US" sz="2400" dirty="0" smtClean="0">
                <a:latin typeface="Arial" panose="020B0604020202020204" pitchFamily="34" charset="0"/>
                <a:cs typeface="Arial" panose="020B0604020202020204" pitchFamily="34" charset="0"/>
              </a:rPr>
              <a:t>trees or </a:t>
            </a:r>
            <a:r>
              <a:rPr lang="en-US" sz="2400" dirty="0">
                <a:latin typeface="Arial" panose="020B0604020202020204" pitchFamily="34" charset="0"/>
                <a:cs typeface="Arial" panose="020B0604020202020204" pitchFamily="34" charset="0"/>
              </a:rPr>
              <a:t>plants. </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3" name="TextBox 2"/>
          <p:cNvSpPr txBox="1"/>
          <p:nvPr/>
        </p:nvSpPr>
        <p:spPr>
          <a:xfrm>
            <a:off x="568758" y="636292"/>
            <a:ext cx="8438529" cy="461665"/>
          </a:xfrm>
          <a:prstGeom prst="rect">
            <a:avLst/>
          </a:prstGeom>
          <a:noFill/>
        </p:spPr>
        <p:txBody>
          <a:bodyPr wrap="none" rtlCol="0">
            <a:spAutoFit/>
          </a:bodyPr>
          <a:lstStyle/>
          <a:p>
            <a:r>
              <a:rPr lang="en-US" sz="2400" dirty="0" smtClean="0">
                <a:solidFill>
                  <a:srgbClr val="FF0000"/>
                </a:solidFill>
                <a:latin typeface="Arial" panose="020B0604020202020204" pitchFamily="34" charset="0"/>
                <a:cs typeface="Arial" panose="020B0604020202020204" pitchFamily="34" charset="0"/>
              </a:rPr>
              <a:t>Enzymes used in food industry have mainly microbial origin.</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767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53553"/>
            <a:ext cx="8839200" cy="6001643"/>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Even though all classes of enzymes are expected to occur</a:t>
            </a:r>
          </a:p>
          <a:p>
            <a:r>
              <a:rPr lang="en-US" sz="2400" dirty="0">
                <a:latin typeface="Arial" panose="020B0604020202020204" pitchFamily="34" charset="0"/>
                <a:cs typeface="Arial" panose="020B0604020202020204" pitchFamily="34" charset="0"/>
              </a:rPr>
              <a:t>in all or most microorganisms, in practice, the great majority</a:t>
            </a:r>
          </a:p>
          <a:p>
            <a:r>
              <a:rPr lang="en-US" sz="2400" dirty="0">
                <a:latin typeface="Arial" panose="020B0604020202020204" pitchFamily="34" charset="0"/>
                <a:cs typeface="Arial" panose="020B0604020202020204" pitchFamily="34" charset="0"/>
              </a:rPr>
              <a:t>of industrial microbial enzymes are derived from only a very</a:t>
            </a:r>
          </a:p>
          <a:p>
            <a:r>
              <a:rPr lang="en-US" sz="2400" dirty="0">
                <a:latin typeface="Arial" panose="020B0604020202020204" pitchFamily="34" charset="0"/>
                <a:cs typeface="Arial" panose="020B0604020202020204" pitchFamily="34" charset="0"/>
              </a:rPr>
              <a:t>few </a:t>
            </a:r>
            <a:r>
              <a:rPr lang="en-US" sz="2400" dirty="0">
                <a:solidFill>
                  <a:srgbClr val="FF0000"/>
                </a:solidFill>
                <a:latin typeface="Arial" panose="020B0604020202020204" pitchFamily="34" charset="0"/>
                <a:cs typeface="Arial" panose="020B0604020202020204" pitchFamily="34" charset="0"/>
              </a:rPr>
              <a:t>GRAS</a:t>
            </a:r>
            <a:r>
              <a:rPr lang="en-US" sz="2400" dirty="0">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generally recognized as safe</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species. </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predominant microorganisms used for industrial production of enzymes for food purposes are: </a:t>
            </a:r>
          </a:p>
          <a:p>
            <a:endParaRPr lang="en-US" sz="2400" i="1"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i="1" dirty="0" smtClean="0">
                <a:latin typeface="Arial" panose="020B0604020202020204" pitchFamily="34" charset="0"/>
                <a:cs typeface="Arial" panose="020B0604020202020204" pitchFamily="34" charset="0"/>
              </a:rPr>
              <a:t>Aspergillus </a:t>
            </a:r>
            <a:r>
              <a:rPr lang="en-US" sz="2400" dirty="0">
                <a:latin typeface="Arial" panose="020B0604020202020204" pitchFamily="34" charset="0"/>
                <a:cs typeface="Arial" panose="020B0604020202020204" pitchFamily="34" charset="0"/>
              </a:rPr>
              <a:t>species, </a:t>
            </a:r>
            <a:endParaRPr lang="en-US" sz="2400" dirty="0" smtClean="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i="1" dirty="0" smtClean="0">
                <a:latin typeface="Arial" panose="020B0604020202020204" pitchFamily="34" charset="0"/>
                <a:cs typeface="Arial" panose="020B0604020202020204" pitchFamily="34" charset="0"/>
              </a:rPr>
              <a:t>Bacillus </a:t>
            </a:r>
            <a:r>
              <a:rPr lang="en-US" sz="2400" dirty="0">
                <a:latin typeface="Arial" panose="020B0604020202020204" pitchFamily="34" charset="0"/>
                <a:cs typeface="Arial" panose="020B0604020202020204" pitchFamily="34" charset="0"/>
              </a:rPr>
              <a:t>species,</a:t>
            </a:r>
          </a:p>
          <a:p>
            <a:pPr marL="342900" indent="-342900">
              <a:buClr>
                <a:srgbClr val="FF0000"/>
              </a:buClr>
              <a:buFont typeface="Wingdings" panose="05000000000000000000" pitchFamily="2" charset="2"/>
              <a:buChar char="Ø"/>
            </a:pPr>
            <a:r>
              <a:rPr lang="en-US" sz="2400" i="1" dirty="0" err="1" smtClean="0">
                <a:latin typeface="Arial" panose="020B0604020202020204" pitchFamily="34" charset="0"/>
                <a:cs typeface="Arial" panose="020B0604020202020204" pitchFamily="34" charset="0"/>
              </a:rPr>
              <a:t>Kluyveromyces</a:t>
            </a:r>
            <a:r>
              <a:rPr lang="en-US" sz="2400" i="1"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species. </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Limited use is due to: co-production of </a:t>
            </a:r>
            <a:r>
              <a:rPr lang="en-US" sz="2400" dirty="0">
                <a:solidFill>
                  <a:srgbClr val="FF0000"/>
                </a:solidFill>
                <a:latin typeface="Arial" panose="020B0604020202020204" pitchFamily="34" charset="0"/>
                <a:cs typeface="Arial" panose="020B0604020202020204" pitchFamily="34" charset="0"/>
              </a:rPr>
              <a:t>harmful </a:t>
            </a:r>
            <a:r>
              <a:rPr lang="en-US" sz="2400" dirty="0" smtClean="0">
                <a:solidFill>
                  <a:srgbClr val="FF0000"/>
                </a:solidFill>
                <a:latin typeface="Arial" panose="020B0604020202020204" pitchFamily="34" charset="0"/>
                <a:cs typeface="Arial" panose="020B0604020202020204" pitchFamily="34" charset="0"/>
              </a:rPr>
              <a:t>toxins</a:t>
            </a:r>
            <a:r>
              <a:rPr lang="en-US" sz="2400" dirty="0" smtClean="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There is a need for stringent evaluation </a:t>
            </a:r>
            <a:r>
              <a:rPr lang="en-US" sz="2400" dirty="0">
                <a:latin typeface="Arial" panose="020B0604020202020204" pitchFamily="34" charset="0"/>
                <a:cs typeface="Arial" panose="020B0604020202020204" pitchFamily="34" charset="0"/>
              </a:rPr>
              <a:t>for safety at high cost before they can be put to </a:t>
            </a:r>
            <a:r>
              <a:rPr lang="en-US" sz="2400" dirty="0" smtClean="0">
                <a:latin typeface="Arial" panose="020B0604020202020204" pitchFamily="34" charset="0"/>
                <a:cs typeface="Arial" panose="020B0604020202020204" pitchFamily="34" charset="0"/>
              </a:rPr>
              <a:t>use for </a:t>
            </a:r>
            <a:r>
              <a:rPr lang="en-US" sz="2400" dirty="0">
                <a:latin typeface="Arial" panose="020B0604020202020204" pitchFamily="34" charset="0"/>
                <a:cs typeface="Arial" panose="020B0604020202020204" pitchFamily="34" charset="0"/>
              </a:rPr>
              <a:t>food production. </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4574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47799"/>
            <a:ext cx="8964488" cy="543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0" y="578297"/>
            <a:ext cx="7458067" cy="461665"/>
          </a:xfrm>
          <a:prstGeom prst="rect">
            <a:avLst/>
          </a:prstGeom>
          <a:noFill/>
        </p:spPr>
        <p:txBody>
          <a:bodyPr wrap="none" rtlCol="0">
            <a:spAutoFit/>
          </a:bodyPr>
          <a:lstStyle/>
          <a:p>
            <a:r>
              <a:rPr lang="en-US" sz="2400" dirty="0" smtClean="0">
                <a:solidFill>
                  <a:srgbClr val="FF0000"/>
                </a:solidFill>
              </a:rPr>
              <a:t>Selected examples for food enzymes and their application.</a:t>
            </a:r>
            <a:endParaRPr lang="en-US" sz="2400" dirty="0">
              <a:solidFill>
                <a:srgbClr val="FF0000"/>
              </a:solidFill>
            </a:endParaRPr>
          </a:p>
        </p:txBody>
      </p:sp>
    </p:spTree>
    <p:extLst>
      <p:ext uri="{BB962C8B-B14F-4D97-AF65-F5344CB8AC3E}">
        <p14:creationId xmlns:p14="http://schemas.microsoft.com/office/powerpoint/2010/main" val="1920129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2121</TotalTime>
  <Words>2784</Words>
  <Application>Microsoft Office PowerPoint</Application>
  <PresentationFormat>On-screen Show (4:3)</PresentationFormat>
  <Paragraphs>268</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Vesela</cp:lastModifiedBy>
  <cp:revision>106</cp:revision>
  <dcterms:created xsi:type="dcterms:W3CDTF">2015-09-01T06:13:01Z</dcterms:created>
  <dcterms:modified xsi:type="dcterms:W3CDTF">2018-12-14T18:31:50Z</dcterms:modified>
</cp:coreProperties>
</file>