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427" r:id="rId2"/>
    <p:sldId id="428" r:id="rId3"/>
    <p:sldId id="429" r:id="rId4"/>
    <p:sldId id="430" r:id="rId5"/>
    <p:sldId id="431" r:id="rId6"/>
    <p:sldId id="432" r:id="rId7"/>
    <p:sldId id="433" r:id="rId8"/>
    <p:sldId id="306" r:id="rId9"/>
    <p:sldId id="307" r:id="rId10"/>
    <p:sldId id="308" r:id="rId11"/>
    <p:sldId id="310" r:id="rId12"/>
    <p:sldId id="311" r:id="rId13"/>
    <p:sldId id="312" r:id="rId14"/>
    <p:sldId id="313" r:id="rId15"/>
    <p:sldId id="314" r:id="rId16"/>
    <p:sldId id="315" r:id="rId17"/>
    <p:sldId id="316" r:id="rId18"/>
    <p:sldId id="317" r:id="rId19"/>
    <p:sldId id="318" r:id="rId20"/>
    <p:sldId id="319" r:id="rId21"/>
    <p:sldId id="320" r:id="rId22"/>
    <p:sldId id="321" r:id="rId23"/>
    <p:sldId id="322" r:id="rId24"/>
    <p:sldId id="434" r:id="rId25"/>
    <p:sldId id="435" r:id="rId26"/>
    <p:sldId id="436" r:id="rId27"/>
    <p:sldId id="324" r:id="rId28"/>
    <p:sldId id="325" r:id="rId29"/>
    <p:sldId id="326" r:id="rId30"/>
    <p:sldId id="327" r:id="rId31"/>
    <p:sldId id="328" r:id="rId32"/>
    <p:sldId id="329" r:id="rId33"/>
    <p:sldId id="437" r:id="rId34"/>
    <p:sldId id="438" r:id="rId35"/>
    <p:sldId id="439" r:id="rId36"/>
    <p:sldId id="440" r:id="rId37"/>
    <p:sldId id="441" r:id="rId38"/>
    <p:sldId id="442" r:id="rId39"/>
    <p:sldId id="443" r:id="rId40"/>
    <p:sldId id="444" r:id="rId41"/>
    <p:sldId id="445" r:id="rId42"/>
    <p:sldId id="446" r:id="rId43"/>
    <p:sldId id="450" r:id="rId44"/>
    <p:sldId id="330" r:id="rId45"/>
    <p:sldId id="331" r:id="rId46"/>
    <p:sldId id="332" r:id="rId47"/>
    <p:sldId id="333" r:id="rId48"/>
    <p:sldId id="340" r:id="rId49"/>
    <p:sldId id="341" r:id="rId50"/>
    <p:sldId id="342" r:id="rId51"/>
    <p:sldId id="343" r:id="rId52"/>
    <p:sldId id="344" r:id="rId53"/>
    <p:sldId id="345" r:id="rId54"/>
    <p:sldId id="346" r:id="rId55"/>
    <p:sldId id="347" r:id="rId56"/>
    <p:sldId id="348" r:id="rId5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D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emf"/><Relationship Id="rId1" Type="http://schemas.openxmlformats.org/officeDocument/2006/relationships/image" Target="../media/image1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AAC5D7-ABA8-4D35-966A-21A58318BFEE}" type="datetimeFigureOut">
              <a:rPr lang="el-GR" smtClean="0"/>
              <a:pPr/>
              <a:t>2/11/2016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4B6CB1-9F41-44F2-A63A-3530D4D89D4C}" type="slidenum">
              <a:rPr lang="el-GR" smtClean="0"/>
              <a:pPr/>
              <a:t>‹#›</a:t>
            </a:fld>
            <a:endParaRPr lang="el-GR"/>
          </a:p>
        </p:txBody>
      </p:sp>
    </p:spTree>
    <p:extLst>
      <p:ext uri="{BB962C8B-B14F-4D97-AF65-F5344CB8AC3E}">
        <p14:creationId xmlns:p14="http://schemas.microsoft.com/office/powerpoint/2010/main" val="3961457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D8E050A3-57E5-4487-BF94-DFE62FDAE88F}" type="slidenum">
              <a:rPr lang="el-GR" smtClean="0"/>
              <a:t>37</a:t>
            </a:fld>
            <a:endParaRPr lang="el-GR"/>
          </a:p>
        </p:txBody>
      </p:sp>
    </p:spTree>
    <p:extLst>
      <p:ext uri="{BB962C8B-B14F-4D97-AF65-F5344CB8AC3E}">
        <p14:creationId xmlns:p14="http://schemas.microsoft.com/office/powerpoint/2010/main" val="1802053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BC101E27-0ED7-4739-B8D1-BFB11C3E5759}" type="datetimeFigureOut">
              <a:rPr lang="el-GR" smtClean="0"/>
              <a:pPr/>
              <a:t>2/11/2016</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4DD63EC8-0D2E-4C0C-AF61-32016BC60C46}"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C101E27-0ED7-4739-B8D1-BFB11C3E5759}" type="datetimeFigureOut">
              <a:rPr lang="el-GR" smtClean="0"/>
              <a:pPr/>
              <a:t>2/11/2016</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4DD63EC8-0D2E-4C0C-AF61-32016BC60C46}"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C101E27-0ED7-4739-B8D1-BFB11C3E5759}" type="datetimeFigureOut">
              <a:rPr lang="el-GR" smtClean="0"/>
              <a:pPr/>
              <a:t>2/11/2016</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4DD63EC8-0D2E-4C0C-AF61-32016BC60C46}"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C101E27-0ED7-4739-B8D1-BFB11C3E5759}" type="datetimeFigureOut">
              <a:rPr lang="el-GR" smtClean="0"/>
              <a:pPr/>
              <a:t>2/11/2016</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4DD63EC8-0D2E-4C0C-AF61-32016BC60C46}"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C101E27-0ED7-4739-B8D1-BFB11C3E5759}" type="datetimeFigureOut">
              <a:rPr lang="el-GR" smtClean="0"/>
              <a:pPr/>
              <a:t>2/11/2016</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4DD63EC8-0D2E-4C0C-AF61-32016BC60C46}"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BC101E27-0ED7-4739-B8D1-BFB11C3E5759}" type="datetimeFigureOut">
              <a:rPr lang="el-GR" smtClean="0"/>
              <a:pPr/>
              <a:t>2/11/2016</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4DD63EC8-0D2E-4C0C-AF61-32016BC60C46}"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BC101E27-0ED7-4739-B8D1-BFB11C3E5759}" type="datetimeFigureOut">
              <a:rPr lang="el-GR" smtClean="0"/>
              <a:pPr/>
              <a:t>2/11/2016</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4DD63EC8-0D2E-4C0C-AF61-32016BC60C46}"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C101E27-0ED7-4739-B8D1-BFB11C3E5759}" type="datetimeFigureOut">
              <a:rPr lang="el-GR" smtClean="0"/>
              <a:pPr/>
              <a:t>2/11/2016</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4DD63EC8-0D2E-4C0C-AF61-32016BC60C46}"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C101E27-0ED7-4739-B8D1-BFB11C3E5759}" type="datetimeFigureOut">
              <a:rPr lang="el-GR" smtClean="0"/>
              <a:pPr/>
              <a:t>2/11/2016</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4DD63EC8-0D2E-4C0C-AF61-32016BC60C46}"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C101E27-0ED7-4739-B8D1-BFB11C3E5759}" type="datetimeFigureOut">
              <a:rPr lang="el-GR" smtClean="0"/>
              <a:pPr/>
              <a:t>2/11/2016</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4DD63EC8-0D2E-4C0C-AF61-32016BC60C46}"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C101E27-0ED7-4739-B8D1-BFB11C3E5759}" type="datetimeFigureOut">
              <a:rPr lang="el-GR" smtClean="0"/>
              <a:pPr/>
              <a:t>2/11/2016</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4DD63EC8-0D2E-4C0C-AF61-32016BC60C46}"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101E27-0ED7-4739-B8D1-BFB11C3E5759}" type="datetimeFigureOut">
              <a:rPr lang="el-GR" smtClean="0"/>
              <a:pPr/>
              <a:t>2/11/2016</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63EC8-0D2E-4C0C-AF61-32016BC60C46}"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2.wmf"/></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3.wmf"/><Relationship Id="rId4" Type="http://schemas.openxmlformats.org/officeDocument/2006/relationships/oleObject" Target="../embeddings/oleObject2.bin"/></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4.wmf"/></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4.bin"/><Relationship Id="rId7" Type="http://schemas.openxmlformats.org/officeDocument/2006/relationships/image" Target="../media/image16.e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5.bin"/><Relationship Id="rId5" Type="http://schemas.openxmlformats.org/officeDocument/2006/relationships/image" Target="../media/image15.emf"/><Relationship Id="rId4" Type="http://schemas.openxmlformats.org/officeDocument/2006/relationships/oleObject" Target="../embeddings/Microsoft_Word_97_-_2003_Document1.doc"/><Relationship Id="rId9" Type="http://schemas.openxmlformats.org/officeDocument/2006/relationships/image" Target="../media/image1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8.w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7.wmf"/></Relationships>
</file>

<file path=ppt/slides/_rels/slide4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jpeg"/></Relationships>
</file>

<file path=ppt/slides/_rels/slide4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a:bodyPr>
          <a:lstStyle/>
          <a:p>
            <a:pPr algn="just"/>
            <a:r>
              <a:rPr lang="el-GR" dirty="0" smtClean="0"/>
              <a:t>Τρεις είναι οι σημαντικοί οίκοι αξιολόγησης διεθνώς. </a:t>
            </a:r>
          </a:p>
          <a:p>
            <a:pPr algn="just"/>
            <a:r>
              <a:rPr lang="el-GR" dirty="0" smtClean="0"/>
              <a:t>Ο οίκος αξιολόγησης Standard &amp; </a:t>
            </a:r>
            <a:r>
              <a:rPr lang="el-GR" dirty="0" err="1" smtClean="0"/>
              <a:t>Poor's</a:t>
            </a:r>
            <a:r>
              <a:rPr lang="el-GR" dirty="0" smtClean="0"/>
              <a:t> που είναι ο αρχαιότερος όλων καθώς ιδρύθηκε το 1860. </a:t>
            </a:r>
          </a:p>
          <a:p>
            <a:pPr algn="just"/>
            <a:r>
              <a:rPr lang="el-GR" dirty="0" smtClean="0"/>
              <a:t>Ο οίκος αξιολόγησης </a:t>
            </a:r>
            <a:r>
              <a:rPr lang="el-GR" dirty="0" err="1" smtClean="0"/>
              <a:t>Moody’s</a:t>
            </a:r>
            <a:r>
              <a:rPr lang="el-GR" dirty="0" smtClean="0"/>
              <a:t> που ιδρύθηκε το 1909 και </a:t>
            </a:r>
          </a:p>
          <a:p>
            <a:pPr algn="just"/>
            <a:r>
              <a:rPr lang="el-GR" dirty="0" smtClean="0"/>
              <a:t>ο οίκος </a:t>
            </a:r>
            <a:r>
              <a:rPr lang="el-GR" dirty="0" err="1" smtClean="0"/>
              <a:t>Fitch</a:t>
            </a:r>
            <a:r>
              <a:rPr lang="el-GR" dirty="0" smtClean="0"/>
              <a:t> που ιδρύθηκε από το 1913.</a:t>
            </a:r>
            <a:endParaRPr lang="en-US" dirty="0" smtClean="0"/>
          </a:p>
          <a:p>
            <a:pPr algn="just"/>
            <a:r>
              <a:rPr lang="el-GR" dirty="0"/>
              <a:t>Ένας οίκος αξιολόγησης παρακολουθεί τις εξελίξεις και παράλληλα αξιολογεί και διαβαθμίζει την πιστοληπτική αξιοπιστία ενός Δημοσίου ή ενός Ιδιωτικού  φορέα που προχωρά στην έκδοση χρεογράφων (Κρατικά ή Εταιρικά Ομόλογα).</a:t>
            </a:r>
            <a:endParaRPr lang="en-US" dirty="0"/>
          </a:p>
          <a:p>
            <a:pPr algn="just"/>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0"/>
            <a:ext cx="8229600" cy="1643050"/>
          </a:xfrm>
        </p:spPr>
        <p:txBody>
          <a:bodyPr>
            <a:noAutofit/>
          </a:bodyPr>
          <a:lstStyle/>
          <a:p>
            <a:pPr lvl="1" algn="ctr"/>
            <a:r>
              <a:rPr lang="el-GR" sz="3600" dirty="0" smtClean="0"/>
              <a:t>Κίνδυνος Ρευστοποίησης ή Εμπορευσιμότητας </a:t>
            </a:r>
          </a:p>
        </p:txBody>
      </p:sp>
      <p:sp>
        <p:nvSpPr>
          <p:cNvPr id="3" name="2 - Θέση περιεχομένου"/>
          <p:cNvSpPr>
            <a:spLocks noGrp="1"/>
          </p:cNvSpPr>
          <p:nvPr>
            <p:ph idx="1"/>
          </p:nvPr>
        </p:nvSpPr>
        <p:spPr>
          <a:xfrm>
            <a:off x="0" y="1928802"/>
            <a:ext cx="9144000" cy="4929198"/>
          </a:xfrm>
        </p:spPr>
        <p:txBody>
          <a:bodyPr>
            <a:normAutofit/>
          </a:bodyPr>
          <a:lstStyle/>
          <a:p>
            <a:pPr algn="just"/>
            <a:r>
              <a:rPr lang="el-GR" b="1" dirty="0" smtClean="0"/>
              <a:t>Είναι ο κίνδυνος που οφείλεται από την  πιθανή μείωση της χρηματιστηριακής τιμής ενός χρεογράφου κατά το χρόνο της πώλησης </a:t>
            </a:r>
          </a:p>
          <a:p>
            <a:pPr lvl="1" algn="just"/>
            <a:r>
              <a:rPr lang="el-GR" dirty="0" smtClean="0"/>
              <a:t>Ο  κίνδυνος αυτός σχετίζεται με το βάθος αγοράς του συγκεκριμένου χρηματοπιστωτικού μέσου</a:t>
            </a:r>
          </a:p>
          <a:p>
            <a:pPr lvl="2" algn="just"/>
            <a:r>
              <a:rPr lang="el-GR" sz="2800" dirty="0" smtClean="0"/>
              <a:t>Χρεόγραφα μικρότερων εταιριών συνήθως έχουν και μικρότερη εμπορευσιμότητα </a:t>
            </a:r>
          </a:p>
          <a:p>
            <a:pPr algn="just"/>
            <a:endParaRPr lang="el-GR"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0"/>
            <a:ext cx="7498080" cy="1143000"/>
          </a:xfrm>
        </p:spPr>
        <p:txBody>
          <a:bodyPr>
            <a:normAutofit fontScale="90000"/>
          </a:bodyPr>
          <a:lstStyle/>
          <a:p>
            <a:r>
              <a:rPr lang="el-GR" sz="2800" b="1" dirty="0" smtClean="0"/>
              <a:t>Αποτίμηση τίτλων σταθερού εισοδήματος</a:t>
            </a:r>
            <a:r>
              <a:rPr lang="en-US" sz="2800" b="1" dirty="0"/>
              <a:t/>
            </a:r>
            <a:br>
              <a:rPr lang="en-US" sz="2800" b="1" dirty="0"/>
            </a:br>
            <a:r>
              <a:rPr lang="en-US" sz="2800" b="1" dirty="0" smtClean="0"/>
              <a:t>(http</a:t>
            </a:r>
            <a:r>
              <a:rPr lang="en-US" sz="2800" b="1" dirty="0"/>
              <a:t>://</a:t>
            </a:r>
            <a:r>
              <a:rPr lang="en-US" sz="2800" b="1" dirty="0" smtClean="0"/>
              <a:t>www.investing.com/rates-bonds/world-government-bonds)</a:t>
            </a:r>
            <a:endParaRPr lang="el-GR" sz="2800" dirty="0"/>
          </a:p>
        </p:txBody>
      </p:sp>
      <p:sp>
        <p:nvSpPr>
          <p:cNvPr id="158722" name="Rectangle 2"/>
          <p:cNvSpPr>
            <a:spLocks noChangeArrowheads="1"/>
          </p:cNvSpPr>
          <p:nvPr/>
        </p:nvSpPr>
        <p:spPr bwMode="auto">
          <a:xfrm>
            <a:off x="0" y="1071546"/>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 typeface="Arial" pitchFamily="34" charset="0"/>
              <a:buChar char="•"/>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Τίτλοι σταθερού εισοδήματος που </a:t>
            </a:r>
            <a:r>
              <a:rPr kumimoji="0" lang="el-GR" sz="280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εκδίδονται από τα κράτη και οργανισμούς </a:t>
            </a: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δημοσίου είναι αξιόγραφα με σκοπό την άντληση κεφαλαίων από την αποταμίευση  για την κάλυψη των βραχυπρόθεσμων και μακροπρόθεσμων αναγκών τους. Οι τίτλοι αυτοί απευθύνονται τόσο σε επενδυτές όσο και σε επιχειρήσεις και μεγάλους θεσμικούς επενδυτές και είναι διαπραγματεύσιμοι στις τράπεζες και στο Χρηματιστήριο. </a:t>
            </a:r>
          </a:p>
          <a:p>
            <a:pPr marL="0" marR="0" lvl="0" indent="0" algn="just" defTabSz="914400" rtl="0" eaLnBrk="0" fontAlgn="base" latinLnBrk="0" hangingPunct="0">
              <a:lnSpc>
                <a:spcPct val="150000"/>
              </a:lnSpc>
              <a:spcBef>
                <a:spcPct val="0"/>
              </a:spcBef>
              <a:spcAft>
                <a:spcPct val="0"/>
              </a:spcAft>
              <a:buClrTx/>
              <a:buSzTx/>
              <a:buFont typeface="Arial" pitchFamily="34" charset="0"/>
              <a:buChar char="•"/>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Οι τίτλοι σταθερού εισοδήματος μπορούν να κατηγοριοποιηθούν ως ακολούθως:</a:t>
            </a:r>
            <a:endParaRPr kumimoji="0" lang="el-GR" sz="2800" b="0" i="0" u="none" strike="noStrike" cap="none" normalizeH="0" baseline="0" dirty="0" smtClean="0">
              <a:ln>
                <a:noFill/>
              </a:ln>
              <a:solidFill>
                <a:schemeClr val="tx1"/>
              </a:solidFill>
              <a:effectLst/>
              <a:latin typeface="Arial" pitchFamily="34" charset="0"/>
            </a:endParaRPr>
          </a:p>
        </p:txBody>
      </p:sp>
      <p:sp>
        <p:nvSpPr>
          <p:cNvPr id="4" name="3 - Δεξιό βέλος"/>
          <p:cNvSpPr/>
          <p:nvPr/>
        </p:nvSpPr>
        <p:spPr>
          <a:xfrm>
            <a:off x="7786710" y="6429396"/>
            <a:ext cx="978408" cy="4286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0" y="0"/>
            <a:ext cx="9144000" cy="4616648"/>
          </a:xfrm>
          <a:prstGeom prst="rect">
            <a:avLst/>
          </a:prstGeom>
        </p:spPr>
        <p:txBody>
          <a:bodyPr wrap="square">
            <a:spAutoFit/>
          </a:bodyPr>
          <a:lstStyle/>
          <a:p>
            <a:pPr lvl="1" algn="just" eaLnBrk="0" fontAlgn="base" hangingPunct="0">
              <a:lnSpc>
                <a:spcPct val="150000"/>
              </a:lnSpc>
              <a:spcBef>
                <a:spcPct val="0"/>
              </a:spcBef>
              <a:spcAft>
                <a:spcPct val="0"/>
              </a:spcAft>
              <a:buFont typeface="Arial" pitchFamily="34" charset="0"/>
              <a:buChar char="•"/>
              <a:tabLst>
                <a:tab pos="269875" algn="l"/>
                <a:tab pos="914400" algn="l"/>
              </a:tabLst>
            </a:pPr>
            <a:r>
              <a:rPr lang="el-GR" sz="2800" b="1" dirty="0" smtClean="0">
                <a:solidFill>
                  <a:srgbClr val="000000"/>
                </a:solidFill>
                <a:latin typeface="Calibri" pitchFamily="34" charset="0"/>
                <a:ea typeface="Calibri" pitchFamily="34" charset="0"/>
                <a:cs typeface="Times New Roman" pitchFamily="18" charset="0"/>
              </a:rPr>
              <a:t>Έντοκα Γραμμάτια (</a:t>
            </a:r>
            <a:r>
              <a:rPr lang="el-GR" sz="2800" b="1" dirty="0" err="1" smtClean="0">
                <a:solidFill>
                  <a:srgbClr val="000000"/>
                </a:solidFill>
                <a:latin typeface="Calibri" pitchFamily="34" charset="0"/>
                <a:ea typeface="Calibri" pitchFamily="34" charset="0"/>
                <a:cs typeface="Times New Roman" pitchFamily="18" charset="0"/>
              </a:rPr>
              <a:t>Treasury</a:t>
            </a:r>
            <a:r>
              <a:rPr lang="el-GR" sz="2800" b="1" dirty="0" smtClean="0">
                <a:solidFill>
                  <a:srgbClr val="000000"/>
                </a:solidFill>
                <a:latin typeface="Calibri" pitchFamily="34" charset="0"/>
                <a:ea typeface="Calibri" pitchFamily="34" charset="0"/>
                <a:cs typeface="Times New Roman" pitchFamily="18" charset="0"/>
              </a:rPr>
              <a:t> </a:t>
            </a:r>
            <a:r>
              <a:rPr lang="el-GR" sz="2800" b="1" dirty="0" err="1" smtClean="0">
                <a:solidFill>
                  <a:srgbClr val="000000"/>
                </a:solidFill>
                <a:latin typeface="Calibri" pitchFamily="34" charset="0"/>
                <a:ea typeface="Calibri" pitchFamily="34" charset="0"/>
                <a:cs typeface="Times New Roman" pitchFamily="18" charset="0"/>
              </a:rPr>
              <a:t>Bills</a:t>
            </a:r>
            <a:r>
              <a:rPr lang="el-GR" sz="2800" b="1" dirty="0" smtClean="0">
                <a:solidFill>
                  <a:srgbClr val="000000"/>
                </a:solidFill>
                <a:latin typeface="Calibri" pitchFamily="34" charset="0"/>
                <a:ea typeface="Calibri" pitchFamily="34" charset="0"/>
                <a:cs typeface="Times New Roman" pitchFamily="18" charset="0"/>
              </a:rPr>
              <a:t>).</a:t>
            </a:r>
            <a:r>
              <a:rPr lang="el-GR" sz="2800" dirty="0" smtClean="0">
                <a:solidFill>
                  <a:srgbClr val="000000"/>
                </a:solidFill>
                <a:latin typeface="Calibri" pitchFamily="34" charset="0"/>
                <a:ea typeface="Calibri" pitchFamily="34" charset="0"/>
                <a:cs typeface="Times New Roman" pitchFamily="18" charset="0"/>
              </a:rPr>
              <a:t> </a:t>
            </a:r>
          </a:p>
          <a:p>
            <a:pPr lvl="1" algn="just" eaLnBrk="0" fontAlgn="base" hangingPunct="0">
              <a:lnSpc>
                <a:spcPct val="150000"/>
              </a:lnSpc>
              <a:spcBef>
                <a:spcPct val="0"/>
              </a:spcBef>
              <a:spcAft>
                <a:spcPct val="0"/>
              </a:spcAft>
              <a:buFont typeface="Arial" pitchFamily="34" charset="0"/>
              <a:buChar char="•"/>
              <a:tabLst>
                <a:tab pos="269875" algn="l"/>
                <a:tab pos="914400" algn="l"/>
              </a:tabLst>
            </a:pPr>
            <a:r>
              <a:rPr lang="el-GR" sz="2800" dirty="0" smtClean="0">
                <a:solidFill>
                  <a:srgbClr val="000000"/>
                </a:solidFill>
                <a:latin typeface="Calibri" pitchFamily="34" charset="0"/>
                <a:ea typeface="Calibri" pitchFamily="34" charset="0"/>
                <a:cs typeface="Times New Roman" pitchFamily="18" charset="0"/>
              </a:rPr>
              <a:t>Είναι τίτλοι μικρής διάρκειας (μέχρι 12 μήνες), οι οποίοι πωλούνται στους επενδυτές σε τιμή χαμηλότερη από την ονομαστική τους αξία. </a:t>
            </a:r>
          </a:p>
          <a:p>
            <a:pPr lvl="1" algn="just" eaLnBrk="0" fontAlgn="base" hangingPunct="0">
              <a:lnSpc>
                <a:spcPct val="150000"/>
              </a:lnSpc>
              <a:spcBef>
                <a:spcPct val="0"/>
              </a:spcBef>
              <a:spcAft>
                <a:spcPct val="0"/>
              </a:spcAft>
              <a:buFont typeface="Arial" pitchFamily="34" charset="0"/>
              <a:buChar char="•"/>
              <a:tabLst>
                <a:tab pos="269875" algn="l"/>
                <a:tab pos="914400" algn="l"/>
              </a:tabLst>
            </a:pPr>
            <a:r>
              <a:rPr lang="el-GR" sz="2800" dirty="0" smtClean="0">
                <a:solidFill>
                  <a:srgbClr val="000000"/>
                </a:solidFill>
                <a:latin typeface="Calibri" pitchFamily="34" charset="0"/>
                <a:ea typeface="Calibri" pitchFamily="34" charset="0"/>
                <a:cs typeface="Times New Roman" pitchFamily="18" charset="0"/>
              </a:rPr>
              <a:t>Τα έντοκα γραμμάτια ενσωματώνουν τον τόκο στην ονομαστική τους αξία η οποία και καταβάλλεται κατά την ημερομηνία λήξης τους.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0" y="285728"/>
            <a:ext cx="9144000" cy="5909310"/>
          </a:xfrm>
          <a:prstGeom prst="rect">
            <a:avLst/>
          </a:prstGeom>
        </p:spPr>
        <p:txBody>
          <a:bodyPr wrap="square">
            <a:spAutoFit/>
          </a:bodyPr>
          <a:lstStyle/>
          <a:p>
            <a:pPr lvl="1" algn="just" eaLnBrk="0" fontAlgn="base" hangingPunct="0">
              <a:lnSpc>
                <a:spcPct val="150000"/>
              </a:lnSpc>
              <a:spcBef>
                <a:spcPct val="0"/>
              </a:spcBef>
              <a:spcAft>
                <a:spcPct val="0"/>
              </a:spcAft>
              <a:buFontTx/>
              <a:buChar char="•"/>
              <a:tabLst>
                <a:tab pos="269875" algn="l"/>
                <a:tab pos="914400" algn="l"/>
              </a:tabLst>
            </a:pPr>
            <a:r>
              <a:rPr lang="el-GR" sz="2800" b="1" dirty="0" smtClean="0">
                <a:solidFill>
                  <a:srgbClr val="000000"/>
                </a:solidFill>
                <a:latin typeface="Calibri" pitchFamily="34" charset="0"/>
                <a:ea typeface="Calibri" pitchFamily="34" charset="0"/>
                <a:cs typeface="Times New Roman" pitchFamily="18" charset="0"/>
              </a:rPr>
              <a:t>Ομόλογα Σταθερής Απόδοσης (</a:t>
            </a:r>
            <a:r>
              <a:rPr lang="el-GR" sz="2800" b="1" dirty="0" err="1" smtClean="0">
                <a:solidFill>
                  <a:srgbClr val="000000"/>
                </a:solidFill>
                <a:latin typeface="Calibri" pitchFamily="34" charset="0"/>
                <a:ea typeface="Calibri" pitchFamily="34" charset="0"/>
                <a:cs typeface="Times New Roman" pitchFamily="18" charset="0"/>
              </a:rPr>
              <a:t>Fixed</a:t>
            </a:r>
            <a:r>
              <a:rPr lang="el-GR" sz="2800" b="1" dirty="0" smtClean="0">
                <a:solidFill>
                  <a:srgbClr val="000000"/>
                </a:solidFill>
                <a:latin typeface="Calibri" pitchFamily="34" charset="0"/>
                <a:ea typeface="Calibri" pitchFamily="34" charset="0"/>
                <a:cs typeface="Times New Roman" pitchFamily="18" charset="0"/>
              </a:rPr>
              <a:t> – </a:t>
            </a:r>
            <a:r>
              <a:rPr lang="el-GR" sz="2800" b="1" dirty="0" err="1" smtClean="0">
                <a:solidFill>
                  <a:srgbClr val="000000"/>
                </a:solidFill>
                <a:latin typeface="Calibri" pitchFamily="34" charset="0"/>
                <a:ea typeface="Calibri" pitchFamily="34" charset="0"/>
                <a:cs typeface="Times New Roman" pitchFamily="18" charset="0"/>
              </a:rPr>
              <a:t>Rate</a:t>
            </a:r>
            <a:r>
              <a:rPr lang="el-GR" sz="2800" b="1" dirty="0" smtClean="0">
                <a:solidFill>
                  <a:srgbClr val="000000"/>
                </a:solidFill>
                <a:latin typeface="Calibri" pitchFamily="34" charset="0"/>
                <a:ea typeface="Calibri" pitchFamily="34" charset="0"/>
                <a:cs typeface="Times New Roman" pitchFamily="18" charset="0"/>
              </a:rPr>
              <a:t> </a:t>
            </a:r>
            <a:r>
              <a:rPr lang="el-GR" sz="2800" b="1" dirty="0" err="1" smtClean="0">
                <a:solidFill>
                  <a:srgbClr val="000000"/>
                </a:solidFill>
                <a:latin typeface="Calibri" pitchFamily="34" charset="0"/>
                <a:ea typeface="Calibri" pitchFamily="34" charset="0"/>
                <a:cs typeface="Times New Roman" pitchFamily="18" charset="0"/>
              </a:rPr>
              <a:t>Bonds</a:t>
            </a:r>
            <a:r>
              <a:rPr lang="el-GR" sz="2800" b="1" dirty="0" smtClean="0">
                <a:solidFill>
                  <a:srgbClr val="000000"/>
                </a:solidFill>
                <a:latin typeface="Calibri" pitchFamily="34" charset="0"/>
                <a:ea typeface="Calibri" pitchFamily="34" charset="0"/>
                <a:cs typeface="Times New Roman" pitchFamily="18" charset="0"/>
              </a:rPr>
              <a:t>).</a:t>
            </a:r>
            <a:r>
              <a:rPr lang="el-GR" sz="2800" dirty="0" smtClean="0">
                <a:solidFill>
                  <a:srgbClr val="000000"/>
                </a:solidFill>
                <a:latin typeface="Calibri" pitchFamily="34" charset="0"/>
                <a:ea typeface="Calibri" pitchFamily="34" charset="0"/>
                <a:cs typeface="Times New Roman" pitchFamily="18" charset="0"/>
              </a:rPr>
              <a:t> Είναι τίτλοι μέσης και μεγάλης διάρκειας, από δύο ως 15 έτη, οι οποίοι απευθύνονται σε θεσμικούς επενδυτές (τράπεζες, αμοιβαία κεφάλαια, ασφαλιστικούς οργανισμούς κ.ά.) και ιδιώτες επενδυτές που επιθυμούν να εξασφαλίσουν σταθερές ετήσιες αποδόσεις για μεγάλα χρονικά διαστήματα. </a:t>
            </a:r>
          </a:p>
          <a:p>
            <a:pPr lvl="1" algn="just" eaLnBrk="0" fontAlgn="base" hangingPunct="0">
              <a:spcBef>
                <a:spcPct val="0"/>
              </a:spcBef>
              <a:spcAft>
                <a:spcPct val="0"/>
              </a:spcAft>
              <a:buFontTx/>
              <a:buChar char="•"/>
              <a:tabLst>
                <a:tab pos="269875" algn="l"/>
                <a:tab pos="914400" algn="l"/>
              </a:tabLst>
            </a:pPr>
            <a:r>
              <a:rPr lang="el-GR" sz="2800" dirty="0" smtClean="0">
                <a:solidFill>
                  <a:srgbClr val="000000"/>
                </a:solidFill>
                <a:latin typeface="Calibri" pitchFamily="34" charset="0"/>
                <a:ea typeface="Calibri" pitchFamily="34" charset="0"/>
                <a:cs typeface="Times New Roman" pitchFamily="18" charset="0"/>
              </a:rPr>
              <a:t>Τα ομόλογα αυτά φέρουν τοκομερίδια τα οποία εκφράζονται ως ποσοστό επί του κεφαλαίου και κάθε χρόνο αποφέρουν σταθερή πρόσοδο τόκων. </a:t>
            </a:r>
          </a:p>
        </p:txBody>
      </p:sp>
      <p:sp>
        <p:nvSpPr>
          <p:cNvPr id="5" name="4 - Δεξιό βέλος"/>
          <p:cNvSpPr/>
          <p:nvPr/>
        </p:nvSpPr>
        <p:spPr>
          <a:xfrm>
            <a:off x="8072462" y="6500834"/>
            <a:ext cx="978408" cy="3571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0" y="0"/>
            <a:ext cx="9144000" cy="6986528"/>
          </a:xfrm>
          <a:prstGeom prst="rect">
            <a:avLst/>
          </a:prstGeom>
        </p:spPr>
        <p:txBody>
          <a:bodyPr wrap="square">
            <a:spAutoFit/>
          </a:bodyPr>
          <a:lstStyle/>
          <a:p>
            <a:pPr lvl="1" algn="just" eaLnBrk="0" fontAlgn="base" hangingPunct="0">
              <a:spcBef>
                <a:spcPct val="0"/>
              </a:spcBef>
              <a:spcAft>
                <a:spcPct val="0"/>
              </a:spcAft>
              <a:buFontTx/>
              <a:buChar char="•"/>
              <a:tabLst>
                <a:tab pos="269875" algn="l"/>
                <a:tab pos="914400" algn="l"/>
              </a:tabLst>
            </a:pPr>
            <a:r>
              <a:rPr lang="el-GR" sz="3200" dirty="0" smtClean="0">
                <a:solidFill>
                  <a:srgbClr val="000000"/>
                </a:solidFill>
                <a:latin typeface="Calibri" pitchFamily="34" charset="0"/>
                <a:ea typeface="Calibri" pitchFamily="34" charset="0"/>
                <a:cs typeface="Times New Roman" pitchFamily="18" charset="0"/>
              </a:rPr>
              <a:t>Π.χ. ομόλογο ονομαστικής αξίας 1000 ευρώ πενταετούς διάρκειας με κουπόνι 5% συνεπάγεται ότι </a:t>
            </a:r>
          </a:p>
          <a:p>
            <a:pPr lvl="2" algn="just" eaLnBrk="0" fontAlgn="base" hangingPunct="0">
              <a:spcBef>
                <a:spcPct val="0"/>
              </a:spcBef>
              <a:spcAft>
                <a:spcPct val="0"/>
              </a:spcAft>
              <a:buFontTx/>
              <a:buChar char="•"/>
              <a:tabLst>
                <a:tab pos="269875" algn="l"/>
                <a:tab pos="914400" algn="l"/>
              </a:tabLst>
            </a:pPr>
            <a:r>
              <a:rPr lang="el-GR" sz="3200" dirty="0" smtClean="0">
                <a:solidFill>
                  <a:srgbClr val="000000"/>
                </a:solidFill>
                <a:latin typeface="Calibri" pitchFamily="34" charset="0"/>
                <a:ea typeface="Calibri" pitchFamily="34" charset="0"/>
                <a:cs typeface="Times New Roman" pitchFamily="18" charset="0"/>
              </a:rPr>
              <a:t>ο κάτοχος θα εισπράττει τόκο 50 ευρώ </a:t>
            </a:r>
            <a:r>
              <a:rPr lang="el-GR" sz="3200" b="1" dirty="0" smtClean="0">
                <a:solidFill>
                  <a:srgbClr val="000000"/>
                </a:solidFill>
                <a:latin typeface="Calibri" pitchFamily="34" charset="0"/>
                <a:ea typeface="Calibri" pitchFamily="34" charset="0"/>
                <a:cs typeface="Times New Roman" pitchFamily="18" charset="0"/>
              </a:rPr>
              <a:t>κάθε έτος </a:t>
            </a:r>
            <a:r>
              <a:rPr lang="el-GR" sz="3200" dirty="0" smtClean="0">
                <a:solidFill>
                  <a:srgbClr val="000000"/>
                </a:solidFill>
                <a:latin typeface="Calibri" pitchFamily="34" charset="0"/>
                <a:ea typeface="Calibri" pitchFamily="34" charset="0"/>
                <a:cs typeface="Times New Roman" pitchFamily="18" charset="0"/>
              </a:rPr>
              <a:t>και </a:t>
            </a:r>
          </a:p>
          <a:p>
            <a:pPr lvl="2" algn="just" eaLnBrk="0" fontAlgn="base" hangingPunct="0">
              <a:spcBef>
                <a:spcPct val="0"/>
              </a:spcBef>
              <a:spcAft>
                <a:spcPct val="0"/>
              </a:spcAft>
              <a:buFontTx/>
              <a:buChar char="•"/>
              <a:tabLst>
                <a:tab pos="269875" algn="l"/>
                <a:tab pos="914400" algn="l"/>
              </a:tabLst>
            </a:pPr>
            <a:r>
              <a:rPr lang="el-GR" sz="3200" b="1" dirty="0" smtClean="0">
                <a:solidFill>
                  <a:srgbClr val="000000"/>
                </a:solidFill>
                <a:latin typeface="Calibri" pitchFamily="34" charset="0"/>
                <a:ea typeface="Calibri" pitchFamily="34" charset="0"/>
                <a:cs typeface="Times New Roman" pitchFamily="18" charset="0"/>
              </a:rPr>
              <a:t>στο τέλος της πενταετίας </a:t>
            </a:r>
            <a:r>
              <a:rPr lang="el-GR" sz="3200" dirty="0" smtClean="0">
                <a:solidFill>
                  <a:srgbClr val="000000"/>
                </a:solidFill>
                <a:latin typeface="Calibri" pitchFamily="34" charset="0"/>
                <a:ea typeface="Calibri" pitchFamily="34" charset="0"/>
                <a:cs typeface="Times New Roman" pitchFamily="18" charset="0"/>
              </a:rPr>
              <a:t>θα εισπράξει πίσω </a:t>
            </a:r>
          </a:p>
          <a:p>
            <a:pPr lvl="3" algn="just" eaLnBrk="0" fontAlgn="base" hangingPunct="0">
              <a:spcBef>
                <a:spcPct val="0"/>
              </a:spcBef>
              <a:spcAft>
                <a:spcPct val="0"/>
              </a:spcAft>
              <a:buFontTx/>
              <a:buChar char="•"/>
              <a:tabLst>
                <a:tab pos="269875" algn="l"/>
                <a:tab pos="914400" algn="l"/>
              </a:tabLst>
            </a:pPr>
            <a:r>
              <a:rPr lang="el-GR" sz="3200" dirty="0" smtClean="0">
                <a:solidFill>
                  <a:srgbClr val="000000"/>
                </a:solidFill>
                <a:latin typeface="Calibri" pitchFamily="34" charset="0"/>
                <a:ea typeface="Calibri" pitchFamily="34" charset="0"/>
                <a:cs typeface="Times New Roman" pitchFamily="18" charset="0"/>
              </a:rPr>
              <a:t>το κεφάλαιο των 1000 ευρώ συν τους τόκους 50 ευρώ που αναλογούν στο εν λόγω έτος. </a:t>
            </a:r>
          </a:p>
          <a:p>
            <a:pPr lvl="1" algn="just" eaLnBrk="0" fontAlgn="base" hangingPunct="0">
              <a:spcBef>
                <a:spcPct val="0"/>
              </a:spcBef>
              <a:spcAft>
                <a:spcPct val="0"/>
              </a:spcAft>
              <a:buFontTx/>
              <a:buChar char="•"/>
              <a:tabLst>
                <a:tab pos="269875" algn="l"/>
                <a:tab pos="914400" algn="l"/>
              </a:tabLst>
            </a:pPr>
            <a:r>
              <a:rPr lang="el-GR" sz="3200" dirty="0" smtClean="0">
                <a:solidFill>
                  <a:srgbClr val="000000"/>
                </a:solidFill>
                <a:latin typeface="Calibri" pitchFamily="34" charset="0"/>
                <a:ea typeface="Calibri" pitchFamily="34" charset="0"/>
                <a:cs typeface="Times New Roman" pitchFamily="18" charset="0"/>
              </a:rPr>
              <a:t>Το επιτόκιο των τοκομεριδίων προσδιορίζεται και ανακοινώνεται πριν από την έκδοση των τίτλων. </a:t>
            </a:r>
          </a:p>
          <a:p>
            <a:pPr lvl="1" algn="just" eaLnBrk="0" fontAlgn="base" hangingPunct="0">
              <a:spcBef>
                <a:spcPct val="0"/>
              </a:spcBef>
              <a:spcAft>
                <a:spcPct val="0"/>
              </a:spcAft>
              <a:buFontTx/>
              <a:buChar char="•"/>
              <a:tabLst>
                <a:tab pos="269875" algn="l"/>
                <a:tab pos="914400" algn="l"/>
              </a:tabLst>
            </a:pPr>
            <a:r>
              <a:rPr lang="el-GR" sz="3200" dirty="0" smtClean="0">
                <a:solidFill>
                  <a:srgbClr val="000000"/>
                </a:solidFill>
                <a:latin typeface="Calibri" pitchFamily="34" charset="0"/>
                <a:ea typeface="Calibri" pitchFamily="34" charset="0"/>
                <a:cs typeface="Times New Roman" pitchFamily="18" charset="0"/>
              </a:rPr>
              <a:t>Ο  υπολογισμός των τοκοφόρων ημερών γίνεται με βάση τις 360 ημέρες για ένα έτος και 30 ημέρες για ένα μήνα (30/360).</a:t>
            </a:r>
            <a:endParaRPr lang="el-GR" sz="3200" dirty="0" smtClean="0">
              <a:latin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269875" algn="l"/>
                <a:tab pos="914400" algn="l"/>
              </a:tabLst>
            </a:pPr>
            <a:r>
              <a:rPr kumimoji="0" lang="el-GR" sz="30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Ομόλογα Κυμαινόμενου Επιτοκίου (</a:t>
            </a:r>
            <a:r>
              <a:rPr kumimoji="0" lang="el-GR" sz="3000" b="1" i="0" u="none" strike="noStrike" cap="none" normalizeH="0" baseline="0" dirty="0" err="1" smtClean="0">
                <a:ln>
                  <a:noFill/>
                </a:ln>
                <a:solidFill>
                  <a:srgbClr val="000000"/>
                </a:solidFill>
                <a:effectLst/>
                <a:latin typeface="Calibri" pitchFamily="34" charset="0"/>
                <a:ea typeface="Calibri" pitchFamily="34" charset="0"/>
                <a:cs typeface="Times New Roman" pitchFamily="18" charset="0"/>
              </a:rPr>
              <a:t>Floating</a:t>
            </a:r>
            <a:r>
              <a:rPr kumimoji="0" lang="el-GR" sz="30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 </a:t>
            </a:r>
            <a:r>
              <a:rPr kumimoji="0" lang="el-GR" sz="3000" b="1" i="0" u="none" strike="noStrike" cap="none" normalizeH="0" baseline="0" dirty="0" err="1" smtClean="0">
                <a:ln>
                  <a:noFill/>
                </a:ln>
                <a:solidFill>
                  <a:srgbClr val="000000"/>
                </a:solidFill>
                <a:effectLst/>
                <a:latin typeface="Calibri" pitchFamily="34" charset="0"/>
                <a:ea typeface="Calibri" pitchFamily="34" charset="0"/>
                <a:cs typeface="Times New Roman" pitchFamily="18" charset="0"/>
              </a:rPr>
              <a:t>Rate</a:t>
            </a:r>
            <a:r>
              <a:rPr kumimoji="0" lang="el-GR" sz="30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a:t>
            </a:r>
            <a:r>
              <a:rPr kumimoji="0" lang="el-GR" sz="3000" b="1" i="0" u="none" strike="noStrike" cap="none" normalizeH="0" baseline="0" dirty="0" err="1" smtClean="0">
                <a:ln>
                  <a:noFill/>
                </a:ln>
                <a:solidFill>
                  <a:srgbClr val="000000"/>
                </a:solidFill>
                <a:effectLst/>
                <a:latin typeface="Calibri" pitchFamily="34" charset="0"/>
                <a:ea typeface="Calibri" pitchFamily="34" charset="0"/>
                <a:cs typeface="Times New Roman" pitchFamily="18" charset="0"/>
              </a:rPr>
              <a:t>Notes</a:t>
            </a:r>
            <a:r>
              <a:rPr kumimoji="0" lang="el-GR" sz="30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 </a:t>
            </a:r>
          </a:p>
          <a:p>
            <a:pPr marL="0" marR="0" lvl="0" indent="0" algn="just" defTabSz="914400" rtl="0" eaLnBrk="1" fontAlgn="base" latinLnBrk="0" hangingPunct="1">
              <a:lnSpc>
                <a:spcPct val="100000"/>
              </a:lnSpc>
              <a:spcBef>
                <a:spcPct val="0"/>
              </a:spcBef>
              <a:spcAft>
                <a:spcPct val="0"/>
              </a:spcAft>
              <a:buClrTx/>
              <a:buSzTx/>
              <a:buFontTx/>
              <a:buChar char="•"/>
              <a:tabLst>
                <a:tab pos="269875" algn="l"/>
                <a:tab pos="914400" algn="l"/>
              </a:tabLst>
            </a:pPr>
            <a:r>
              <a:rPr kumimoji="0" lang="el-GR" sz="3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Είναι τίτλοι μέσης και μεγάλης διάρκειας, </a:t>
            </a:r>
          </a:p>
          <a:p>
            <a:pPr lvl="1" algn="just" fontAlgn="base">
              <a:spcBef>
                <a:spcPct val="0"/>
              </a:spcBef>
              <a:spcAft>
                <a:spcPct val="0"/>
              </a:spcAft>
              <a:buFontTx/>
              <a:buChar char="•"/>
              <a:tabLst>
                <a:tab pos="269875" algn="l"/>
                <a:tab pos="914400" algn="l"/>
              </a:tabLst>
            </a:pPr>
            <a:r>
              <a:rPr kumimoji="0" lang="el-GR" sz="3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οι οποίοι απευθύνονται σε θεσμικούς επενδυτές και ιδιώτες επενδυτές </a:t>
            </a:r>
          </a:p>
          <a:p>
            <a:pPr lvl="2" algn="just" fontAlgn="base">
              <a:spcBef>
                <a:spcPct val="0"/>
              </a:spcBef>
              <a:spcAft>
                <a:spcPct val="0"/>
              </a:spcAft>
              <a:buFontTx/>
              <a:buChar char="•"/>
              <a:tabLst>
                <a:tab pos="269875" algn="l"/>
                <a:tab pos="914400" algn="l"/>
              </a:tabLst>
            </a:pPr>
            <a:r>
              <a:rPr kumimoji="0" lang="el-GR" sz="3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που επιθυμούν αποδόσεις ανάλογες με την διακύμανση διαφόρων χρηματοοικονομικών μέσων. </a:t>
            </a:r>
          </a:p>
          <a:p>
            <a:pPr lvl="1" algn="just" fontAlgn="base">
              <a:spcBef>
                <a:spcPct val="0"/>
              </a:spcBef>
              <a:spcAft>
                <a:spcPct val="0"/>
              </a:spcAft>
              <a:buFontTx/>
              <a:buChar char="•"/>
              <a:tabLst>
                <a:tab pos="269875" algn="l"/>
                <a:tab pos="914400" algn="l"/>
              </a:tabLst>
            </a:pPr>
            <a:r>
              <a:rPr kumimoji="0" lang="el-GR" sz="3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Το τοκομερίδιο προέρχεται από ονομαστικό επιτόκιο, συνήθως γνωστό στην αρχή κάθε έτους, συνδεδεμένο </a:t>
            </a:r>
          </a:p>
          <a:p>
            <a:pPr lvl="2" algn="just" fontAlgn="base">
              <a:spcBef>
                <a:spcPct val="0"/>
              </a:spcBef>
              <a:spcAft>
                <a:spcPct val="0"/>
              </a:spcAft>
              <a:buFontTx/>
              <a:buChar char="•"/>
              <a:tabLst>
                <a:tab pos="269875" algn="l"/>
                <a:tab pos="914400" algn="l"/>
              </a:tabLst>
            </a:pPr>
            <a:r>
              <a:rPr kumimoji="0" lang="el-GR" sz="3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είτε με το ύψος βραχυπρόθεσμων επιτοκίων, </a:t>
            </a:r>
          </a:p>
          <a:p>
            <a:pPr lvl="2" algn="just" fontAlgn="base">
              <a:spcBef>
                <a:spcPct val="0"/>
              </a:spcBef>
              <a:spcAft>
                <a:spcPct val="0"/>
              </a:spcAft>
              <a:buFontTx/>
              <a:buChar char="•"/>
              <a:tabLst>
                <a:tab pos="269875" algn="l"/>
                <a:tab pos="914400" algn="l"/>
              </a:tabLst>
            </a:pPr>
            <a:r>
              <a:rPr kumimoji="0" lang="el-GR" sz="30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είτε με κάποιο χρηματιστηριακό ή άλλο χρηματοοικονομικό/οικονομικό δείκτη π.χ. συναλλαγματική ισοτιμία.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0" y="1"/>
            <a:ext cx="9144000" cy="6986528"/>
          </a:xfrm>
          <a:prstGeom prst="rect">
            <a:avLst/>
          </a:prstGeom>
        </p:spPr>
        <p:txBody>
          <a:bodyPr wrap="square">
            <a:spAutoFit/>
          </a:bodyPr>
          <a:lstStyle/>
          <a:p>
            <a:pPr lvl="0" algn="just" fontAlgn="base">
              <a:spcBef>
                <a:spcPct val="0"/>
              </a:spcBef>
              <a:spcAft>
                <a:spcPct val="0"/>
              </a:spcAft>
              <a:buFontTx/>
              <a:buChar char="•"/>
              <a:tabLst>
                <a:tab pos="269875" algn="l"/>
                <a:tab pos="914400" algn="l"/>
              </a:tabLst>
            </a:pPr>
            <a:r>
              <a:rPr lang="el-GR" sz="3200" b="1" dirty="0" smtClean="0">
                <a:solidFill>
                  <a:srgbClr val="000000"/>
                </a:solidFill>
                <a:latin typeface="Calibri" pitchFamily="34" charset="0"/>
                <a:ea typeface="Calibri" pitchFamily="34" charset="0"/>
                <a:cs typeface="Times New Roman" pitchFamily="18" charset="0"/>
              </a:rPr>
              <a:t>Ομόλογα Κυμαινόμενου Επιτοκίου </a:t>
            </a:r>
          </a:p>
          <a:p>
            <a:pPr lvl="0" algn="just" fontAlgn="base">
              <a:spcBef>
                <a:spcPct val="0"/>
              </a:spcBef>
              <a:spcAft>
                <a:spcPct val="0"/>
              </a:spcAft>
              <a:buFontTx/>
              <a:buChar char="•"/>
              <a:tabLst>
                <a:tab pos="269875" algn="l"/>
                <a:tab pos="914400" algn="l"/>
              </a:tabLst>
            </a:pPr>
            <a:r>
              <a:rPr lang="el-GR" sz="3200" dirty="0" smtClean="0">
                <a:solidFill>
                  <a:srgbClr val="000000"/>
                </a:solidFill>
                <a:latin typeface="Calibri" pitchFamily="34" charset="0"/>
                <a:ea typeface="Calibri" pitchFamily="34" charset="0"/>
                <a:cs typeface="Times New Roman" pitchFamily="18" charset="0"/>
              </a:rPr>
              <a:t>Το τοκομερίδιο των εν λόγω ομολόγων προσδιορίζεται από ένα επιτόκιο αναφοράς που αποτελεί συνήθως τη βάση κάτω από την οποία δεν πέφτει η απόδοσή τους, </a:t>
            </a:r>
          </a:p>
          <a:p>
            <a:pPr lvl="1" algn="just" fontAlgn="base">
              <a:spcBef>
                <a:spcPct val="0"/>
              </a:spcBef>
              <a:spcAft>
                <a:spcPct val="0"/>
              </a:spcAft>
              <a:buFontTx/>
              <a:buChar char="•"/>
              <a:tabLst>
                <a:tab pos="269875" algn="l"/>
                <a:tab pos="914400" algn="l"/>
              </a:tabLst>
            </a:pPr>
            <a:r>
              <a:rPr lang="el-GR" sz="3200" dirty="0" err="1" smtClean="0">
                <a:solidFill>
                  <a:srgbClr val="000000"/>
                </a:solidFill>
                <a:latin typeface="Calibri" pitchFamily="34" charset="0"/>
                <a:ea typeface="Calibri" pitchFamily="34" charset="0"/>
                <a:cs typeface="Times New Roman" pitchFamily="18" charset="0"/>
              </a:rPr>
              <a:t>π.χ</a:t>
            </a:r>
            <a:r>
              <a:rPr lang="el-GR" sz="3200" dirty="0" smtClean="0">
                <a:solidFill>
                  <a:srgbClr val="000000"/>
                </a:solidFill>
                <a:latin typeface="Calibri" pitchFamily="34" charset="0"/>
                <a:ea typeface="Calibri" pitchFamily="34" charset="0"/>
                <a:cs typeface="Times New Roman" pitchFamily="18" charset="0"/>
              </a:rPr>
              <a:t> το επιτόκιο βάσης στην Ελληνική αγορά καθοριζόταν από το ονομαστικό επιτόκιο των ετήσιων εντόκων γραμματίων του ελληνικού δημοσίου. </a:t>
            </a:r>
          </a:p>
          <a:p>
            <a:pPr lvl="1" algn="just" fontAlgn="base">
              <a:spcBef>
                <a:spcPct val="0"/>
              </a:spcBef>
              <a:spcAft>
                <a:spcPct val="0"/>
              </a:spcAft>
              <a:buFontTx/>
              <a:buChar char="•"/>
              <a:tabLst>
                <a:tab pos="269875" algn="l"/>
                <a:tab pos="914400" algn="l"/>
              </a:tabLst>
            </a:pPr>
            <a:r>
              <a:rPr lang="el-GR" sz="3200" dirty="0" smtClean="0">
                <a:solidFill>
                  <a:srgbClr val="000000"/>
                </a:solidFill>
                <a:latin typeface="Calibri" pitchFamily="34" charset="0"/>
                <a:ea typeface="Calibri" pitchFamily="34" charset="0"/>
                <a:cs typeface="Times New Roman" pitchFamily="18" charset="0"/>
              </a:rPr>
              <a:t>Η εξόφληση πραγματοποιείται στη λήξη τους , </a:t>
            </a:r>
          </a:p>
          <a:p>
            <a:pPr lvl="1" algn="just" fontAlgn="base">
              <a:spcBef>
                <a:spcPct val="0"/>
              </a:spcBef>
              <a:spcAft>
                <a:spcPct val="0"/>
              </a:spcAft>
              <a:buFontTx/>
              <a:buChar char="•"/>
              <a:tabLst>
                <a:tab pos="269875" algn="l"/>
                <a:tab pos="914400" algn="l"/>
              </a:tabLst>
            </a:pPr>
            <a:r>
              <a:rPr lang="el-GR" sz="3200" dirty="0" smtClean="0">
                <a:solidFill>
                  <a:srgbClr val="000000"/>
                </a:solidFill>
                <a:latin typeface="Calibri" pitchFamily="34" charset="0"/>
                <a:ea typeface="Calibri" pitchFamily="34" charset="0"/>
                <a:cs typeface="Times New Roman" pitchFamily="18" charset="0"/>
              </a:rPr>
              <a:t>ο υπολογισμός των τοκοφόρων ημερών γίνεται με βάση τον πραγματικό αριθμό ημερών που έχει η κάθε τοκοφόρος περίοδος από την ημερομηνία έναρξής της ως και την ημερομηνία λήξης της.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0" y="1"/>
            <a:ext cx="9144000" cy="6555641"/>
          </a:xfrm>
          <a:prstGeom prst="rect">
            <a:avLst/>
          </a:prstGeom>
        </p:spPr>
        <p:txBody>
          <a:bodyPr wrap="square">
            <a:spAutoFit/>
          </a:bodyPr>
          <a:lstStyle/>
          <a:p>
            <a:pPr lvl="0" algn="just" eaLnBrk="0" fontAlgn="base" hangingPunct="0">
              <a:spcBef>
                <a:spcPct val="0"/>
              </a:spcBef>
              <a:spcAft>
                <a:spcPct val="0"/>
              </a:spcAft>
              <a:buFontTx/>
              <a:buChar char="•"/>
              <a:tabLst>
                <a:tab pos="269875" algn="l"/>
                <a:tab pos="914400" algn="l"/>
              </a:tabLst>
            </a:pPr>
            <a:r>
              <a:rPr lang="el-GR" sz="2800" b="1" dirty="0" smtClean="0">
                <a:solidFill>
                  <a:srgbClr val="000000"/>
                </a:solidFill>
                <a:latin typeface="Calibri" pitchFamily="34" charset="0"/>
                <a:ea typeface="Calibri" pitchFamily="34" charset="0"/>
                <a:cs typeface="Times New Roman" pitchFamily="18" charset="0"/>
              </a:rPr>
              <a:t>Ομόλογα χωρίς Τοκομερίδια (</a:t>
            </a:r>
            <a:r>
              <a:rPr lang="el-GR" sz="2800" b="1" dirty="0" err="1" smtClean="0">
                <a:solidFill>
                  <a:srgbClr val="000000"/>
                </a:solidFill>
                <a:latin typeface="Calibri" pitchFamily="34" charset="0"/>
                <a:ea typeface="Calibri" pitchFamily="34" charset="0"/>
                <a:cs typeface="Times New Roman" pitchFamily="18" charset="0"/>
              </a:rPr>
              <a:t>Zero</a:t>
            </a:r>
            <a:r>
              <a:rPr lang="el-GR" sz="2800" b="1" dirty="0" smtClean="0">
                <a:solidFill>
                  <a:srgbClr val="000000"/>
                </a:solidFill>
                <a:latin typeface="Calibri" pitchFamily="34" charset="0"/>
                <a:ea typeface="Calibri" pitchFamily="34" charset="0"/>
                <a:cs typeface="Times New Roman" pitchFamily="18" charset="0"/>
              </a:rPr>
              <a:t> </a:t>
            </a:r>
            <a:r>
              <a:rPr lang="el-GR" sz="2800" b="1" dirty="0" err="1" smtClean="0">
                <a:solidFill>
                  <a:srgbClr val="000000"/>
                </a:solidFill>
                <a:latin typeface="Calibri" pitchFamily="34" charset="0"/>
                <a:ea typeface="Calibri" pitchFamily="34" charset="0"/>
                <a:cs typeface="Times New Roman" pitchFamily="18" charset="0"/>
              </a:rPr>
              <a:t>Coupon</a:t>
            </a:r>
            <a:r>
              <a:rPr lang="el-GR" sz="2800" b="1" dirty="0" smtClean="0">
                <a:solidFill>
                  <a:srgbClr val="000000"/>
                </a:solidFill>
                <a:latin typeface="Calibri" pitchFamily="34" charset="0"/>
                <a:ea typeface="Calibri" pitchFamily="34" charset="0"/>
                <a:cs typeface="Times New Roman" pitchFamily="18" charset="0"/>
              </a:rPr>
              <a:t> </a:t>
            </a:r>
            <a:r>
              <a:rPr lang="el-GR" sz="2800" b="1" dirty="0" err="1" smtClean="0">
                <a:solidFill>
                  <a:srgbClr val="000000"/>
                </a:solidFill>
                <a:latin typeface="Calibri" pitchFamily="34" charset="0"/>
                <a:ea typeface="Calibri" pitchFamily="34" charset="0"/>
                <a:cs typeface="Times New Roman" pitchFamily="18" charset="0"/>
              </a:rPr>
              <a:t>Bonds</a:t>
            </a:r>
            <a:r>
              <a:rPr lang="el-GR" sz="2800" b="1" dirty="0" smtClean="0">
                <a:solidFill>
                  <a:srgbClr val="000000"/>
                </a:solidFill>
                <a:latin typeface="Calibri" pitchFamily="34" charset="0"/>
                <a:ea typeface="Calibri" pitchFamily="34" charset="0"/>
                <a:cs typeface="Times New Roman" pitchFamily="18" charset="0"/>
              </a:rPr>
              <a:t>). </a:t>
            </a:r>
          </a:p>
          <a:p>
            <a:pPr lvl="0" algn="just" eaLnBrk="0" fontAlgn="base" hangingPunct="0">
              <a:spcBef>
                <a:spcPct val="0"/>
              </a:spcBef>
              <a:spcAft>
                <a:spcPct val="0"/>
              </a:spcAft>
              <a:buFontTx/>
              <a:buChar char="•"/>
              <a:tabLst>
                <a:tab pos="269875" algn="l"/>
                <a:tab pos="914400" algn="l"/>
              </a:tabLst>
            </a:pPr>
            <a:r>
              <a:rPr lang="el-GR" sz="2800" dirty="0" smtClean="0">
                <a:solidFill>
                  <a:srgbClr val="000000"/>
                </a:solidFill>
                <a:latin typeface="Calibri" pitchFamily="34" charset="0"/>
                <a:ea typeface="Calibri" pitchFamily="34" charset="0"/>
                <a:cs typeface="Times New Roman" pitchFamily="18" charset="0"/>
              </a:rPr>
              <a:t>Είναι τίτλοι μικρής ή μέσης διάρκειας οι οποίοι απευθύνονται σε θεσμικούς επενδυτές και ιδιώτες επενδυτές που επιθυμούν σταθερές αποδόσεις. </a:t>
            </a:r>
          </a:p>
          <a:p>
            <a:pPr lvl="1" algn="just" eaLnBrk="0" fontAlgn="base" hangingPunct="0">
              <a:spcBef>
                <a:spcPct val="0"/>
              </a:spcBef>
              <a:spcAft>
                <a:spcPct val="0"/>
              </a:spcAft>
              <a:buFontTx/>
              <a:buChar char="•"/>
              <a:tabLst>
                <a:tab pos="269875" algn="l"/>
                <a:tab pos="914400" algn="l"/>
              </a:tabLst>
            </a:pPr>
            <a:r>
              <a:rPr lang="el-GR" sz="2800" dirty="0" smtClean="0">
                <a:solidFill>
                  <a:srgbClr val="000000"/>
                </a:solidFill>
                <a:latin typeface="Calibri" pitchFamily="34" charset="0"/>
                <a:ea typeface="Calibri" pitchFamily="34" charset="0"/>
                <a:cs typeface="Times New Roman" pitchFamily="18" charset="0"/>
              </a:rPr>
              <a:t>δεν δίνουν τοκομερίδιο</a:t>
            </a:r>
          </a:p>
          <a:p>
            <a:pPr lvl="1" algn="just" eaLnBrk="0" fontAlgn="base" hangingPunct="0">
              <a:spcBef>
                <a:spcPct val="0"/>
              </a:spcBef>
              <a:spcAft>
                <a:spcPct val="0"/>
              </a:spcAft>
              <a:buFontTx/>
              <a:buChar char="•"/>
              <a:tabLst>
                <a:tab pos="269875" algn="l"/>
                <a:tab pos="914400" algn="l"/>
              </a:tabLst>
            </a:pPr>
            <a:r>
              <a:rPr lang="el-GR" sz="2800" dirty="0" smtClean="0">
                <a:solidFill>
                  <a:srgbClr val="000000"/>
                </a:solidFill>
                <a:latin typeface="Calibri" pitchFamily="34" charset="0"/>
                <a:ea typeface="Calibri" pitchFamily="34" charset="0"/>
                <a:cs typeface="Times New Roman" pitchFamily="18" charset="0"/>
              </a:rPr>
              <a:t>η απόδοση τους προκύπτει από τη χαμηλότερη τιμή αγοράς τους σε σχέση με την ονομαστική τους αξία. </a:t>
            </a:r>
          </a:p>
          <a:p>
            <a:pPr lvl="2" algn="just" eaLnBrk="0" fontAlgn="base" hangingPunct="0">
              <a:spcBef>
                <a:spcPct val="0"/>
              </a:spcBef>
              <a:spcAft>
                <a:spcPct val="0"/>
              </a:spcAft>
              <a:buFontTx/>
              <a:buChar char="•"/>
              <a:tabLst>
                <a:tab pos="269875" algn="l"/>
                <a:tab pos="914400" algn="l"/>
              </a:tabLst>
            </a:pPr>
            <a:r>
              <a:rPr lang="el-GR" sz="2800" dirty="0" smtClean="0">
                <a:solidFill>
                  <a:srgbClr val="000000"/>
                </a:solidFill>
                <a:latin typeface="Calibri" pitchFamily="34" charset="0"/>
                <a:ea typeface="Calibri" pitchFamily="34" charset="0"/>
                <a:cs typeface="Times New Roman" pitchFamily="18" charset="0"/>
              </a:rPr>
              <a:t>Η ονομαστική τους αξία αποτελεί την  τελική πληρωμή που ο επενδυτής εισπράττει κατά την ημερομηνία λήξης τους, </a:t>
            </a:r>
          </a:p>
          <a:p>
            <a:pPr lvl="3" algn="just" eaLnBrk="0" fontAlgn="base" hangingPunct="0">
              <a:spcBef>
                <a:spcPct val="0"/>
              </a:spcBef>
              <a:spcAft>
                <a:spcPct val="0"/>
              </a:spcAft>
              <a:buFontTx/>
              <a:buChar char="•"/>
              <a:tabLst>
                <a:tab pos="269875" algn="l"/>
                <a:tab pos="914400" algn="l"/>
              </a:tabLst>
            </a:pPr>
            <a:r>
              <a:rPr lang="el-GR" sz="2800" dirty="0" smtClean="0">
                <a:solidFill>
                  <a:srgbClr val="000000"/>
                </a:solidFill>
                <a:latin typeface="Calibri" pitchFamily="34" charset="0"/>
                <a:ea typeface="Calibri" pitchFamily="34" charset="0"/>
                <a:cs typeface="Times New Roman" pitchFamily="18" charset="0"/>
              </a:rPr>
              <a:t>οι τόκοι υπολογίζονται από τη διαφορά της ονομαστικής αξίας από την τιμή αγοράς τους. </a:t>
            </a:r>
          </a:p>
          <a:p>
            <a:pPr lvl="0" algn="just" eaLnBrk="0" fontAlgn="base" hangingPunct="0">
              <a:spcBef>
                <a:spcPct val="0"/>
              </a:spcBef>
              <a:spcAft>
                <a:spcPct val="0"/>
              </a:spcAft>
              <a:buFontTx/>
              <a:buChar char="•"/>
              <a:tabLst>
                <a:tab pos="269875" algn="l"/>
                <a:tab pos="914400" algn="l"/>
              </a:tabLst>
            </a:pPr>
            <a:r>
              <a:rPr lang="el-GR" sz="2800" dirty="0" smtClean="0">
                <a:solidFill>
                  <a:srgbClr val="000000"/>
                </a:solidFill>
                <a:latin typeface="Calibri" pitchFamily="34" charset="0"/>
                <a:ea typeface="Calibri" pitchFamily="34" charset="0"/>
                <a:cs typeface="Times New Roman" pitchFamily="18" charset="0"/>
              </a:rPr>
              <a:t>Ο  υπολογισμός των τοκοφόρων ημερών γίνεται με βάση τις 360 ημέρες για ένα έτος και 30 ημέρες για ένα μήνα (30/360).</a:t>
            </a:r>
            <a:endParaRPr lang="el-GR" sz="2800" dirty="0" smtClean="0">
              <a:latin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269875" algn="l"/>
                <a:tab pos="914400" algn="l"/>
              </a:tabLst>
            </a:pPr>
            <a:r>
              <a:rPr kumimoji="0" lang="el-GR" sz="2800" b="1" i="0" u="none" strike="noStrike" cap="none" normalizeH="0" baseline="0" dirty="0" err="1" smtClean="0">
                <a:ln>
                  <a:noFill/>
                </a:ln>
                <a:solidFill>
                  <a:srgbClr val="000000"/>
                </a:solidFill>
                <a:effectLst/>
                <a:latin typeface="Calibri" pitchFamily="34" charset="0"/>
                <a:ea typeface="Calibri" pitchFamily="34" charset="0"/>
                <a:cs typeface="Times New Roman" pitchFamily="18" charset="0"/>
              </a:rPr>
              <a:t>Τιμαριθμοποιημένα</a:t>
            </a:r>
            <a:r>
              <a:rPr kumimoji="0" lang="el-GR" sz="2800" b="1"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Ομόλογα με Τοκομερίδια. </a:t>
            </a:r>
          </a:p>
          <a:p>
            <a:pPr marL="0" marR="0" lvl="0" indent="0" algn="just" defTabSz="914400" rtl="0" eaLnBrk="1" fontAlgn="base" latinLnBrk="0" hangingPunct="1">
              <a:lnSpc>
                <a:spcPct val="100000"/>
              </a:lnSpc>
              <a:spcBef>
                <a:spcPct val="0"/>
              </a:spcBef>
              <a:spcAft>
                <a:spcPct val="0"/>
              </a:spcAft>
              <a:buClrTx/>
              <a:buSzTx/>
              <a:buFontTx/>
              <a:buChar char="•"/>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Τα </a:t>
            </a:r>
            <a:r>
              <a:rPr kumimoji="0" lang="el-GR" sz="2800" b="0" i="0" u="none" strike="noStrike" cap="none" normalizeH="0" baseline="0" dirty="0" err="1" smtClean="0">
                <a:ln>
                  <a:noFill/>
                </a:ln>
                <a:solidFill>
                  <a:srgbClr val="000000"/>
                </a:solidFill>
                <a:effectLst/>
                <a:latin typeface="Calibri" pitchFamily="34" charset="0"/>
                <a:ea typeface="Calibri" pitchFamily="34" charset="0"/>
                <a:cs typeface="Times New Roman" pitchFamily="18" charset="0"/>
              </a:rPr>
              <a:t>τιμαριθμοποιημένα</a:t>
            </a: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ομόλογα είναι τίτλοι μέσης και μεγάλης διάρκειας, </a:t>
            </a:r>
          </a:p>
          <a:p>
            <a:pPr lvl="1" algn="just" fontAlgn="base">
              <a:spcBef>
                <a:spcPct val="0"/>
              </a:spcBef>
              <a:spcAft>
                <a:spcPct val="0"/>
              </a:spcAft>
              <a:buFontTx/>
              <a:buChar char="•"/>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απευθύνονται κυρίως σε θεσμικούς και μεγάλους επενδυτές </a:t>
            </a:r>
          </a:p>
          <a:p>
            <a:pPr lvl="2" algn="just" fontAlgn="base">
              <a:spcBef>
                <a:spcPct val="0"/>
              </a:spcBef>
              <a:spcAft>
                <a:spcPct val="0"/>
              </a:spcAft>
              <a:buFontTx/>
              <a:buChar char="•"/>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με σκοπό την εξασφάλιση σταθερών πραγματικών αποδόσεων πάνω από τον πληθωρισμό για σχετικά μεγάλα χρονικά διαστήματα. </a:t>
            </a:r>
          </a:p>
          <a:p>
            <a:pPr marL="0" marR="0" lvl="0" indent="0" algn="just" defTabSz="914400" rtl="0" eaLnBrk="1" fontAlgn="base" latinLnBrk="0" hangingPunct="1">
              <a:lnSpc>
                <a:spcPct val="100000"/>
              </a:lnSpc>
              <a:spcBef>
                <a:spcPct val="0"/>
              </a:spcBef>
              <a:spcAft>
                <a:spcPct val="0"/>
              </a:spcAft>
              <a:buClrTx/>
              <a:buSzTx/>
              <a:buFontTx/>
              <a:buChar char="•"/>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Τα ομόλογα αυτά αγοράζονται κατά την ημερομηνία έκδοσής τους στην ονομαστική τους αξία, </a:t>
            </a:r>
          </a:p>
          <a:p>
            <a:pPr lvl="1" algn="just" fontAlgn="base">
              <a:spcBef>
                <a:spcPct val="0"/>
              </a:spcBef>
              <a:spcAft>
                <a:spcPct val="0"/>
              </a:spcAft>
              <a:buFontTx/>
              <a:buChar char="•"/>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εξοφλούνται σε υψηλότερες τιμές, ανάλογα με την εξέλιξη του πληθωρισμού. </a:t>
            </a:r>
          </a:p>
          <a:p>
            <a:pPr marL="0" marR="0" lvl="0" indent="0" algn="just" defTabSz="914400" rtl="0" eaLnBrk="1" fontAlgn="base" latinLnBrk="0" hangingPunct="1">
              <a:lnSpc>
                <a:spcPct val="100000"/>
              </a:lnSpc>
              <a:spcBef>
                <a:spcPct val="0"/>
              </a:spcBef>
              <a:spcAft>
                <a:spcPct val="0"/>
              </a:spcAft>
              <a:buClrTx/>
              <a:buSzTx/>
              <a:buFontTx/>
              <a:buChar char="•"/>
              <a:tabLst>
                <a:tab pos="269875" algn="l"/>
                <a:tab pos="914400" algn="l"/>
              </a:tabLst>
            </a:pPr>
            <a:r>
              <a:rPr lang="el-GR" sz="2800" dirty="0" smtClean="0">
                <a:solidFill>
                  <a:srgbClr val="000000"/>
                </a:solidFill>
                <a:latin typeface="Calibri" pitchFamily="34" charset="0"/>
                <a:ea typeface="Calibri" pitchFamily="34" charset="0"/>
                <a:cs typeface="Times New Roman" pitchFamily="18" charset="0"/>
              </a:rPr>
              <a:t>Τ</a:t>
            </a: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α τοκομερίδια τους δεν υπολογίζονται στην ονομαστική τους αξία αλλά στην </a:t>
            </a:r>
            <a:r>
              <a:rPr kumimoji="0" lang="el-GR" sz="2800" b="0" i="0" u="none" strike="noStrike" cap="none" normalizeH="0" baseline="0" dirty="0" err="1" smtClean="0">
                <a:ln>
                  <a:noFill/>
                </a:ln>
                <a:solidFill>
                  <a:srgbClr val="000000"/>
                </a:solidFill>
                <a:effectLst/>
                <a:latin typeface="Calibri" pitchFamily="34" charset="0"/>
                <a:ea typeface="Calibri" pitchFamily="34" charset="0"/>
                <a:cs typeface="Times New Roman" pitchFamily="18" charset="0"/>
              </a:rPr>
              <a:t>τιμαριθμοποιημένη</a:t>
            </a: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αξία των εν λόγω ομολόγων, αναπροσαρμοζόμενη κάθε χρόνο σύμφωνα με την εξέλιξη του πληθωρισμού. </a:t>
            </a:r>
            <a:endParaRPr kumimoji="0" lang="el-GR" sz="2800" b="0" i="0" u="none" strike="noStrike" cap="none" normalizeH="0" baseline="0" dirty="0" smtClean="0">
              <a:ln>
                <a:noFill/>
              </a:ln>
              <a:solidFill>
                <a:schemeClr val="tx1"/>
              </a:solidFill>
              <a:effectLst/>
              <a:latin typeface="Arial" pitchFamily="34" charset="0"/>
            </a:endParaRPr>
          </a:p>
        </p:txBody>
      </p:sp>
      <p:sp>
        <p:nvSpPr>
          <p:cNvPr id="5" name="4 - Δεξιό βέλος"/>
          <p:cNvSpPr/>
          <p:nvPr/>
        </p:nvSpPr>
        <p:spPr>
          <a:xfrm>
            <a:off x="7500958" y="6643710"/>
            <a:ext cx="978408" cy="2142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0" y="0"/>
            <a:ext cx="9144000" cy="6463308"/>
          </a:xfrm>
          <a:prstGeom prst="rect">
            <a:avLst/>
          </a:prstGeom>
        </p:spPr>
        <p:txBody>
          <a:bodyPr wrap="square">
            <a:spAutoFit/>
          </a:bodyPr>
          <a:lstStyle/>
          <a:p>
            <a:pPr lvl="0" algn="just"/>
            <a:r>
              <a:rPr lang="el-GR" sz="2800" dirty="0" smtClean="0">
                <a:solidFill>
                  <a:srgbClr val="000000"/>
                </a:solidFill>
                <a:latin typeface="Calibri" pitchFamily="34" charset="0"/>
                <a:ea typeface="Calibri" pitchFamily="34" charset="0"/>
                <a:cs typeface="Times New Roman" pitchFamily="18" charset="0"/>
              </a:rPr>
              <a:t>Στην περίπτωση αντιπληθωρισμού </a:t>
            </a:r>
          </a:p>
          <a:p>
            <a:pPr lvl="2" algn="just">
              <a:buFont typeface="Arial" pitchFamily="34" charset="0"/>
              <a:buChar char="•"/>
            </a:pPr>
            <a:r>
              <a:rPr lang="el-GR" sz="2800" dirty="0" smtClean="0">
                <a:solidFill>
                  <a:srgbClr val="000000"/>
                </a:solidFill>
                <a:latin typeface="Calibri" pitchFamily="34" charset="0"/>
                <a:ea typeface="Calibri" pitchFamily="34" charset="0"/>
                <a:cs typeface="Times New Roman" pitchFamily="18" charset="0"/>
              </a:rPr>
              <a:t>αρνητικός πληθωρισμός </a:t>
            </a:r>
          </a:p>
          <a:p>
            <a:pPr lvl="1" algn="just">
              <a:buFont typeface="Arial" pitchFamily="34" charset="0"/>
              <a:buChar char="•"/>
            </a:pPr>
            <a:r>
              <a:rPr lang="el-GR" sz="2800" dirty="0" smtClean="0">
                <a:solidFill>
                  <a:srgbClr val="000000"/>
                </a:solidFill>
                <a:latin typeface="Calibri" pitchFamily="34" charset="0"/>
                <a:ea typeface="Calibri" pitchFamily="34" charset="0"/>
                <a:cs typeface="Times New Roman" pitchFamily="18" charset="0"/>
              </a:rPr>
              <a:t>ο επενδυτής λαμβάνει την ονομαστική αξία των ομολόγων στην λήξη τους. </a:t>
            </a:r>
          </a:p>
          <a:p>
            <a:pPr lvl="0" algn="just">
              <a:buFont typeface="Arial" pitchFamily="34" charset="0"/>
              <a:buChar char="•"/>
            </a:pPr>
            <a:r>
              <a:rPr lang="el-GR" sz="2800" dirty="0" smtClean="0">
                <a:solidFill>
                  <a:srgbClr val="000000"/>
                </a:solidFill>
                <a:latin typeface="Calibri" pitchFamily="34" charset="0"/>
                <a:ea typeface="Calibri" pitchFamily="34" charset="0"/>
                <a:cs typeface="Times New Roman" pitchFamily="18" charset="0"/>
              </a:rPr>
              <a:t>Να σημειωθεί ότι το επιτόκιο των τοκομεριδίων  εξάγεται με βάση την ετήσια σταθερή πραγματική απόδοση </a:t>
            </a:r>
          </a:p>
          <a:p>
            <a:pPr lvl="1" algn="just">
              <a:buFont typeface="Arial" pitchFamily="34" charset="0"/>
              <a:buChar char="•"/>
            </a:pPr>
            <a:r>
              <a:rPr lang="el-GR" sz="2800" dirty="0" smtClean="0">
                <a:solidFill>
                  <a:srgbClr val="000000"/>
                </a:solidFill>
                <a:latin typeface="Calibri" pitchFamily="34" charset="0"/>
                <a:ea typeface="Calibri" pitchFamily="34" charset="0"/>
                <a:cs typeface="Times New Roman" pitchFamily="18" charset="0"/>
              </a:rPr>
              <a:t>Γενικός Δείκτης καταναλωτή. </a:t>
            </a:r>
          </a:p>
          <a:p>
            <a:pPr lvl="0" algn="just">
              <a:buFont typeface="Arial" pitchFamily="34" charset="0"/>
              <a:buChar char="•"/>
            </a:pPr>
            <a:r>
              <a:rPr lang="el-GR" sz="2800" dirty="0" smtClean="0">
                <a:solidFill>
                  <a:srgbClr val="000000"/>
                </a:solidFill>
                <a:latin typeface="Calibri" pitchFamily="34" charset="0"/>
                <a:ea typeface="Calibri" pitchFamily="34" charset="0"/>
                <a:cs typeface="Times New Roman" pitchFamily="18" charset="0"/>
              </a:rPr>
              <a:t>Ο  υπολογισμός των τοκοφόρων ημερών γίνεται με βάση τις 360 ημέρες για ένα έτος και 30 ημέρες για ένα μήνα. </a:t>
            </a:r>
          </a:p>
          <a:p>
            <a:pPr lvl="0" algn="just">
              <a:buFont typeface="Arial" pitchFamily="34" charset="0"/>
              <a:buChar char="•"/>
            </a:pPr>
            <a:endParaRPr lang="en-US" sz="2800" dirty="0" smtClean="0">
              <a:solidFill>
                <a:srgbClr val="000000"/>
              </a:solidFill>
              <a:latin typeface="Calibri" pitchFamily="34" charset="0"/>
              <a:ea typeface="Calibri" pitchFamily="34" charset="0"/>
              <a:cs typeface="Times New Roman" pitchFamily="18" charset="0"/>
            </a:endParaRPr>
          </a:p>
          <a:p>
            <a:pPr lvl="0" algn="just">
              <a:buFont typeface="Arial" pitchFamily="34" charset="0"/>
              <a:buChar char="•"/>
            </a:pPr>
            <a:r>
              <a:rPr lang="el-GR" sz="2800" dirty="0" smtClean="0">
                <a:solidFill>
                  <a:srgbClr val="000000"/>
                </a:solidFill>
                <a:latin typeface="Calibri" pitchFamily="34" charset="0"/>
                <a:ea typeface="Calibri" pitchFamily="34" charset="0"/>
                <a:cs typeface="Times New Roman" pitchFamily="18" charset="0"/>
              </a:rPr>
              <a:t>Τίτλοι σταθερού εισοδήματος ή αλλιώς ομολογίες εκδίδονται και από ανώνυμες εταιρίες και είναι πιστοποιητικά χρέους με διάρκεια ζωής μεγαλύτερη από ένα έτος. </a:t>
            </a:r>
            <a:endParaRPr lang="el-GR" sz="2800" dirty="0" smtClean="0">
              <a:solidFill>
                <a:srgbClr val="000000"/>
              </a:solidFill>
              <a:latin typeface="Arial" pitchFamily="34" charset="0"/>
              <a:ea typeface="Calibri" pitchFamily="34" charset="0"/>
              <a:cs typeface="Times New Roman" pitchFamily="18" charset="0"/>
            </a:endParaRPr>
          </a:p>
          <a:p>
            <a:pPr algn="just"/>
            <a:endParaRPr lang="el-GR" sz="2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a:bodyPr>
          <a:lstStyle/>
          <a:p>
            <a:pPr algn="just"/>
            <a:r>
              <a:rPr lang="el-GR" dirty="0" smtClean="0"/>
              <a:t>Κάθε οίκος αξιολόγησης διαθέτει και χρησιμοποιεί ξεχωριστό σύστημα διαβάθμισης για τα δανειζόμενα κράτη και τις επιχειρήσεις. </a:t>
            </a:r>
          </a:p>
          <a:p>
            <a:pPr algn="just"/>
            <a:r>
              <a:rPr lang="el-GR" dirty="0" smtClean="0"/>
              <a:t>Το σύστημα διαβάθμισης της </a:t>
            </a:r>
            <a:r>
              <a:rPr lang="el-GR" dirty="0" err="1" smtClean="0"/>
              <a:t>Fitch</a:t>
            </a:r>
            <a:r>
              <a:rPr lang="el-GR" dirty="0" smtClean="0"/>
              <a:t> </a:t>
            </a:r>
            <a:r>
              <a:rPr lang="el-GR" dirty="0" err="1" smtClean="0"/>
              <a:t>Ratings</a:t>
            </a:r>
            <a:r>
              <a:rPr lang="el-GR" dirty="0" smtClean="0"/>
              <a:t> έχει υιοθετηθεί και από την Standard &amp; </a:t>
            </a:r>
            <a:r>
              <a:rPr lang="el-GR" dirty="0" err="1" smtClean="0"/>
              <a:t>Poor’s</a:t>
            </a:r>
            <a:r>
              <a:rPr lang="el-GR" dirty="0" smtClean="0"/>
              <a:t>. </a:t>
            </a:r>
          </a:p>
          <a:p>
            <a:pPr algn="just"/>
            <a:r>
              <a:rPr lang="el-GR" dirty="0" smtClean="0"/>
              <a:t>Το σύστημα αξιολόγησης της </a:t>
            </a:r>
            <a:r>
              <a:rPr lang="el-GR" dirty="0" err="1" smtClean="0"/>
              <a:t>Moody’s</a:t>
            </a:r>
            <a:r>
              <a:rPr lang="el-GR" dirty="0" smtClean="0"/>
              <a:t> διαφοροποιείται </a:t>
            </a:r>
          </a:p>
          <a:p>
            <a:pPr lvl="1" algn="just"/>
            <a:r>
              <a:rPr lang="el-GR" sz="3200" dirty="0" smtClean="0"/>
              <a:t>δεν ενσωματώνει απλώς την πιθανότητα χρεοκοπίας ενός Δημοσίου </a:t>
            </a:r>
          </a:p>
          <a:p>
            <a:pPr lvl="2" algn="just"/>
            <a:r>
              <a:rPr lang="el-GR" sz="3200" dirty="0" smtClean="0"/>
              <a:t>αλλά και το μέγεθος της ζημίας σε περίπτωση χρεοκοπίας.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857232"/>
            <a:ext cx="8964488" cy="5693866"/>
          </a:xfrm>
          <a:prstGeom prst="rect">
            <a:avLst/>
          </a:prstGeom>
        </p:spPr>
        <p:txBody>
          <a:bodyPr wrap="square">
            <a:spAutoFit/>
          </a:bodyPr>
          <a:lstStyle/>
          <a:p>
            <a:pPr lvl="0" algn="just" eaLnBrk="0" fontAlgn="base" hangingPunct="0">
              <a:spcBef>
                <a:spcPct val="0"/>
              </a:spcBef>
              <a:spcAft>
                <a:spcPct val="0"/>
              </a:spcAft>
              <a:tabLst>
                <a:tab pos="269875" algn="l"/>
                <a:tab pos="914400" algn="l"/>
              </a:tabLst>
            </a:pPr>
            <a:r>
              <a:rPr lang="el-GR" sz="2800" dirty="0" smtClean="0">
                <a:solidFill>
                  <a:srgbClr val="000000"/>
                </a:solidFill>
                <a:latin typeface="Arial" pitchFamily="34" charset="0"/>
                <a:ea typeface="Calibri" pitchFamily="34" charset="0"/>
                <a:cs typeface="Times New Roman" pitchFamily="18" charset="0"/>
              </a:rPr>
              <a:t>Στα πλαίσια της εξεύρεσης μεσοπρόθεσμων και μακροπρόθεσμων κεφαλαίων, </a:t>
            </a:r>
          </a:p>
          <a:p>
            <a:pPr lvl="1" algn="just" eaLnBrk="0" fontAlgn="base" hangingPunct="0">
              <a:spcBef>
                <a:spcPct val="0"/>
              </a:spcBef>
              <a:spcAft>
                <a:spcPct val="0"/>
              </a:spcAft>
              <a:buFont typeface="Arial" pitchFamily="34" charset="0"/>
              <a:buChar char="•"/>
              <a:tabLst>
                <a:tab pos="269875" algn="l"/>
                <a:tab pos="914400" algn="l"/>
              </a:tabLst>
            </a:pPr>
            <a:r>
              <a:rPr lang="el-GR" sz="2800" dirty="0" smtClean="0">
                <a:solidFill>
                  <a:srgbClr val="000000"/>
                </a:solidFill>
                <a:latin typeface="Arial" pitchFamily="34" charset="0"/>
                <a:ea typeface="Calibri" pitchFamily="34" charset="0"/>
                <a:cs typeface="Times New Roman" pitchFamily="18" charset="0"/>
              </a:rPr>
              <a:t>οι εταιρίες δύναται να εκδώσουν ομολογιακά δάνεια τα οποία αποτελούν εναλλακτικό τρόπο χρηματοδότησης έναντι του </a:t>
            </a:r>
            <a:r>
              <a:rPr lang="el-GR" sz="2800" b="1" dirty="0" smtClean="0">
                <a:solidFill>
                  <a:srgbClr val="FF0000"/>
                </a:solidFill>
                <a:latin typeface="Arial" pitchFamily="34" charset="0"/>
                <a:ea typeface="Calibri" pitchFamily="34" charset="0"/>
                <a:cs typeface="Times New Roman" pitchFamily="18" charset="0"/>
              </a:rPr>
              <a:t>τραπεζικού δανεισμού </a:t>
            </a:r>
            <a:r>
              <a:rPr lang="el-GR" sz="2800" dirty="0" smtClean="0">
                <a:solidFill>
                  <a:srgbClr val="000000"/>
                </a:solidFill>
                <a:latin typeface="Arial" pitchFamily="34" charset="0"/>
                <a:ea typeface="Calibri" pitchFamily="34" charset="0"/>
                <a:cs typeface="Times New Roman" pitchFamily="18" charset="0"/>
              </a:rPr>
              <a:t>και της </a:t>
            </a:r>
            <a:r>
              <a:rPr lang="el-GR" sz="2800" b="1" dirty="0" smtClean="0">
                <a:solidFill>
                  <a:schemeClr val="tx2"/>
                </a:solidFill>
                <a:latin typeface="Arial" pitchFamily="34" charset="0"/>
                <a:ea typeface="Calibri" pitchFamily="34" charset="0"/>
                <a:cs typeface="Times New Roman" pitchFamily="18" charset="0"/>
              </a:rPr>
              <a:t>αυξήσεως μετοχικού κεφαλαίου</a:t>
            </a:r>
            <a:r>
              <a:rPr lang="el-GR" sz="2800" dirty="0" smtClean="0">
                <a:solidFill>
                  <a:srgbClr val="000000"/>
                </a:solidFill>
                <a:latin typeface="Arial" pitchFamily="34" charset="0"/>
                <a:ea typeface="Calibri" pitchFamily="34" charset="0"/>
                <a:cs typeface="Times New Roman" pitchFamily="18" charset="0"/>
              </a:rPr>
              <a:t>. </a:t>
            </a:r>
          </a:p>
          <a:p>
            <a:pPr lvl="0" algn="just" eaLnBrk="0" fontAlgn="base" hangingPunct="0">
              <a:spcBef>
                <a:spcPct val="0"/>
              </a:spcBef>
              <a:spcAft>
                <a:spcPct val="0"/>
              </a:spcAft>
              <a:tabLst>
                <a:tab pos="269875" algn="l"/>
                <a:tab pos="914400" algn="l"/>
              </a:tabLst>
            </a:pPr>
            <a:r>
              <a:rPr lang="el-GR" sz="2800" dirty="0" smtClean="0">
                <a:solidFill>
                  <a:srgbClr val="000000"/>
                </a:solidFill>
                <a:latin typeface="Arial" pitchFamily="34" charset="0"/>
                <a:ea typeface="Calibri" pitchFamily="34" charset="0"/>
                <a:cs typeface="Times New Roman" pitchFamily="18" charset="0"/>
              </a:rPr>
              <a:t>Στην Ελλάδα ο νόμος που διέπει σήμερα τα ομολογιακά δάνεια είναι ο Ν. 3156/2003, </a:t>
            </a:r>
          </a:p>
          <a:p>
            <a:pPr lvl="1" algn="just" eaLnBrk="0" fontAlgn="base" hangingPunct="0">
              <a:spcBef>
                <a:spcPct val="0"/>
              </a:spcBef>
              <a:spcAft>
                <a:spcPct val="0"/>
              </a:spcAft>
              <a:buFont typeface="Arial" pitchFamily="34" charset="0"/>
              <a:buChar char="•"/>
              <a:tabLst>
                <a:tab pos="269875" algn="l"/>
                <a:tab pos="914400" algn="l"/>
              </a:tabLst>
            </a:pPr>
            <a:r>
              <a:rPr lang="el-GR" sz="2800" dirty="0" smtClean="0">
                <a:solidFill>
                  <a:srgbClr val="000000"/>
                </a:solidFill>
                <a:latin typeface="Arial" pitchFamily="34" charset="0"/>
                <a:ea typeface="Calibri" pitchFamily="34" charset="0"/>
                <a:cs typeface="Times New Roman" pitchFamily="18" charset="0"/>
              </a:rPr>
              <a:t>σύμφωνα με τον οποίο ομολογιακό είναι </a:t>
            </a:r>
          </a:p>
          <a:p>
            <a:pPr lvl="2" algn="just" eaLnBrk="0" fontAlgn="base" hangingPunct="0">
              <a:spcBef>
                <a:spcPct val="0"/>
              </a:spcBef>
              <a:spcAft>
                <a:spcPct val="0"/>
              </a:spcAft>
              <a:buFont typeface="Arial" pitchFamily="34" charset="0"/>
              <a:buChar char="•"/>
              <a:tabLst>
                <a:tab pos="269875" algn="l"/>
                <a:tab pos="914400" algn="l"/>
              </a:tabLst>
            </a:pPr>
            <a:r>
              <a:rPr lang="el-GR" sz="2800" dirty="0" smtClean="0">
                <a:solidFill>
                  <a:srgbClr val="000000"/>
                </a:solidFill>
                <a:latin typeface="Arial" pitchFamily="34" charset="0"/>
                <a:ea typeface="Calibri" pitchFamily="34" charset="0"/>
                <a:cs typeface="Times New Roman" pitchFamily="18" charset="0"/>
              </a:rPr>
              <a:t>το δάνειο που εκδίδεται από ανώνυμη εταιρία και </a:t>
            </a:r>
          </a:p>
          <a:p>
            <a:pPr lvl="2" algn="just" eaLnBrk="0" fontAlgn="base" hangingPunct="0">
              <a:spcBef>
                <a:spcPct val="0"/>
              </a:spcBef>
              <a:spcAft>
                <a:spcPct val="0"/>
              </a:spcAft>
              <a:buFont typeface="Arial" pitchFamily="34" charset="0"/>
              <a:buChar char="•"/>
              <a:tabLst>
                <a:tab pos="269875" algn="l"/>
                <a:tab pos="914400" algn="l"/>
              </a:tabLst>
            </a:pPr>
            <a:r>
              <a:rPr lang="el-GR" sz="2800" dirty="0" smtClean="0">
                <a:solidFill>
                  <a:srgbClr val="000000"/>
                </a:solidFill>
                <a:latin typeface="Arial" pitchFamily="34" charset="0"/>
                <a:ea typeface="Calibri" pitchFamily="34" charset="0"/>
                <a:cs typeface="Times New Roman" pitchFamily="18" charset="0"/>
              </a:rPr>
              <a:t>διαιρείται σε </a:t>
            </a:r>
            <a:r>
              <a:rPr lang="el-GR" sz="2800" b="1" dirty="0" smtClean="0">
                <a:solidFill>
                  <a:srgbClr val="000000"/>
                </a:solidFill>
                <a:latin typeface="Arial" pitchFamily="34" charset="0"/>
                <a:ea typeface="Calibri" pitchFamily="34" charset="0"/>
                <a:cs typeface="Times New Roman" pitchFamily="18" charset="0"/>
              </a:rPr>
              <a:t>ομολογίες </a:t>
            </a:r>
          </a:p>
          <a:p>
            <a:pPr lvl="3" algn="just" eaLnBrk="0" fontAlgn="base" hangingPunct="0">
              <a:spcBef>
                <a:spcPct val="0"/>
              </a:spcBef>
              <a:spcAft>
                <a:spcPct val="0"/>
              </a:spcAft>
              <a:buFont typeface="Arial" pitchFamily="34" charset="0"/>
              <a:buChar char="•"/>
              <a:tabLst>
                <a:tab pos="269875" algn="l"/>
                <a:tab pos="914400" algn="l"/>
              </a:tabLst>
            </a:pPr>
            <a:r>
              <a:rPr lang="el-GR" sz="2800" b="1" dirty="0" smtClean="0">
                <a:solidFill>
                  <a:srgbClr val="000000"/>
                </a:solidFill>
                <a:latin typeface="Arial" pitchFamily="34" charset="0"/>
                <a:ea typeface="Calibri" pitchFamily="34" charset="0"/>
                <a:cs typeface="Times New Roman" pitchFamily="18" charset="0"/>
              </a:rPr>
              <a:t>οι οποίες </a:t>
            </a:r>
            <a:r>
              <a:rPr lang="el-GR" sz="2800" dirty="0" smtClean="0">
                <a:solidFill>
                  <a:srgbClr val="000000"/>
                </a:solidFill>
                <a:latin typeface="Arial" pitchFamily="34" charset="0"/>
                <a:ea typeface="Calibri" pitchFamily="34" charset="0"/>
                <a:cs typeface="Times New Roman" pitchFamily="18" charset="0"/>
              </a:rPr>
              <a:t>αντιπροσωπεύουν δικαιώματα των ομολογιούχων έναντι της εκδότριας</a:t>
            </a:r>
          </a:p>
        </p:txBody>
      </p:sp>
      <p:sp>
        <p:nvSpPr>
          <p:cNvPr id="6" name="1 - Τίτλος"/>
          <p:cNvSpPr txBox="1">
            <a:spLocks/>
          </p:cNvSpPr>
          <p:nvPr/>
        </p:nvSpPr>
        <p:spPr>
          <a:xfrm>
            <a:off x="755576" y="0"/>
            <a:ext cx="7498080" cy="1143000"/>
          </a:xfrm>
          <a:prstGeom prst="rect">
            <a:avLst/>
          </a:prstGeom>
        </p:spPr>
        <p:txBody>
          <a:bodyPr>
            <a:normAutofit/>
          </a:bodyPr>
          <a:lstStyle/>
          <a:p>
            <a:pPr lvl="0" algn="ctr">
              <a:spcBef>
                <a:spcPct val="0"/>
              </a:spcBef>
              <a:defRPr/>
            </a:pPr>
            <a:r>
              <a:rPr lang="el-GR" sz="2800" b="1" dirty="0" smtClean="0">
                <a:solidFill>
                  <a:srgbClr val="000000"/>
                </a:solidFill>
                <a:latin typeface="Arial" pitchFamily="34" charset="0"/>
                <a:ea typeface="Calibri" pitchFamily="34" charset="0"/>
                <a:cs typeface="Times New Roman" pitchFamily="18" charset="0"/>
              </a:rPr>
              <a:t>Ομολογιακά Δάνεια Εταιρειών</a:t>
            </a:r>
            <a:endParaRPr kumimoji="0" lang="el-GR" sz="28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1"/>
          <p:cNvSpPr>
            <a:spLocks noChangeArrowheads="1"/>
          </p:cNvSpPr>
          <p:nvPr/>
        </p:nvSpPr>
        <p:spPr bwMode="auto">
          <a:xfrm>
            <a:off x="0" y="0"/>
            <a:ext cx="864096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Κατά την έκδοση του ομολογιακού δανείου αποφασίζεται </a:t>
            </a:r>
          </a:p>
          <a:p>
            <a:pPr lvl="1" algn="just" fontAlgn="base">
              <a:spcBef>
                <a:spcPct val="0"/>
              </a:spcBef>
              <a:spcAft>
                <a:spcPct val="0"/>
              </a:spcAft>
              <a:buFont typeface="Arial" pitchFamily="34" charset="0"/>
              <a:buChar char="•"/>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η ονομαστική αξία κάθε ομολογίας, </a:t>
            </a:r>
          </a:p>
          <a:p>
            <a:pPr lvl="1" algn="just" fontAlgn="base">
              <a:spcBef>
                <a:spcPct val="0"/>
              </a:spcBef>
              <a:spcAft>
                <a:spcPct val="0"/>
              </a:spcAft>
              <a:buFont typeface="Arial" pitchFamily="34" charset="0"/>
              <a:buChar char="•"/>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το τοκομερίδιο που τη συνοδεύει καθώς και </a:t>
            </a:r>
          </a:p>
          <a:p>
            <a:pPr lvl="1" algn="just" fontAlgn="base">
              <a:spcBef>
                <a:spcPct val="0"/>
              </a:spcBef>
              <a:spcAft>
                <a:spcPct val="0"/>
              </a:spcAft>
              <a:buFont typeface="Arial" pitchFamily="34" charset="0"/>
              <a:buChar char="•"/>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η συχνότητα πληρωμής τους</a:t>
            </a:r>
            <a:r>
              <a:rPr kumimoji="0" lang="el-GR" sz="2800" b="0" i="0" u="none" strike="noStrike" cap="none" normalizeH="0" baseline="0" dirty="0" smtClean="0" bmk="">
                <a:ln>
                  <a:noFill/>
                </a:ln>
                <a:solidFill>
                  <a:srgbClr val="000000"/>
                </a:solidFill>
                <a:effectLst/>
                <a:latin typeface="Calibri" pitchFamily="34" charset="0"/>
                <a:ea typeface="Calibri"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tab pos="269875" algn="l"/>
                <a:tab pos="914400" algn="l"/>
              </a:tabLst>
            </a:pPr>
            <a:r>
              <a:rPr kumimoji="0" lang="el-GR" sz="2800" b="1" i="0" u="none" strike="noStrike" cap="none" normalizeH="0" baseline="0" dirty="0" smtClean="0" bmk="">
                <a:ln>
                  <a:noFill/>
                </a:ln>
                <a:solidFill>
                  <a:srgbClr val="FF0000"/>
                </a:solidFill>
                <a:effectLst/>
                <a:latin typeface="Calibri" pitchFamily="34" charset="0"/>
                <a:ea typeface="Calibri" pitchFamily="34" charset="0"/>
                <a:cs typeface="Times New Roman" pitchFamily="18" charset="0"/>
              </a:rPr>
              <a:t>Ο εκδότης </a:t>
            </a:r>
            <a:r>
              <a:rPr kumimoji="0" lang="el-GR" sz="2800" b="0" i="0" u="none" strike="noStrike" cap="none" normalizeH="0" baseline="0" dirty="0" smtClean="0" bmk="">
                <a:ln>
                  <a:noFill/>
                </a:ln>
                <a:solidFill>
                  <a:srgbClr val="000000"/>
                </a:solidFill>
                <a:effectLst/>
                <a:latin typeface="Calibri" pitchFamily="34" charset="0"/>
                <a:ea typeface="Calibri" pitchFamily="34" charset="0"/>
                <a:cs typeface="Times New Roman" pitchFamily="18" charset="0"/>
              </a:rPr>
              <a:t>του ομολογιακού δανείου </a:t>
            </a:r>
          </a:p>
          <a:p>
            <a:pPr lvl="2" algn="just" fontAlgn="base">
              <a:spcBef>
                <a:spcPct val="0"/>
              </a:spcBef>
              <a:spcAft>
                <a:spcPct val="0"/>
              </a:spcAft>
              <a:buFont typeface="Arial" pitchFamily="34" charset="0"/>
              <a:buChar char="•"/>
              <a:tabLst>
                <a:tab pos="269875" algn="l"/>
                <a:tab pos="914400" algn="l"/>
              </a:tabLst>
            </a:pPr>
            <a:r>
              <a:rPr kumimoji="0" lang="el-GR" sz="2800" b="1" i="0" u="none" strike="noStrike" cap="none" normalizeH="0" baseline="0" dirty="0" smtClean="0" bmk="">
                <a:ln>
                  <a:noFill/>
                </a:ln>
                <a:solidFill>
                  <a:srgbClr val="000000"/>
                </a:solidFill>
                <a:effectLst/>
                <a:latin typeface="Calibri" pitchFamily="34" charset="0"/>
                <a:ea typeface="Calibri" pitchFamily="34" charset="0"/>
                <a:cs typeface="Times New Roman" pitchFamily="18" charset="0"/>
              </a:rPr>
              <a:t>ανώνυμες εταιρίες</a:t>
            </a:r>
          </a:p>
          <a:p>
            <a:pPr lvl="1" algn="just" fontAlgn="base">
              <a:spcBef>
                <a:spcPct val="0"/>
              </a:spcBef>
              <a:spcAft>
                <a:spcPct val="0"/>
              </a:spcAft>
              <a:buFont typeface="Arial" pitchFamily="34" charset="0"/>
              <a:buChar char="•"/>
              <a:tabLst>
                <a:tab pos="269875" algn="l"/>
                <a:tab pos="914400" algn="l"/>
              </a:tabLst>
            </a:pPr>
            <a:r>
              <a:rPr kumimoji="0" lang="el-GR" sz="2800" b="1" i="0" u="none" strike="noStrike" cap="none" normalizeH="0" baseline="0" dirty="0" smtClean="0" bmk="">
                <a:ln>
                  <a:noFill/>
                </a:ln>
                <a:solidFill>
                  <a:srgbClr val="FF0000"/>
                </a:solidFill>
                <a:effectLst/>
                <a:latin typeface="Calibri" pitchFamily="34" charset="0"/>
                <a:ea typeface="Calibri" pitchFamily="34" charset="0"/>
                <a:cs typeface="Times New Roman" pitchFamily="18" charset="0"/>
              </a:rPr>
              <a:t>αναλαμβάνει</a:t>
            </a:r>
            <a:r>
              <a:rPr kumimoji="0" lang="el-GR" sz="2800" b="0" i="0" u="none" strike="noStrike" cap="none" normalizeH="0" baseline="0" dirty="0" smtClean="0" bmk="">
                <a:ln>
                  <a:noFill/>
                </a:ln>
                <a:solidFill>
                  <a:srgbClr val="000000"/>
                </a:solidFill>
                <a:effectLst/>
                <a:latin typeface="Calibri" pitchFamily="34" charset="0"/>
                <a:ea typeface="Calibri" pitchFamily="34" charset="0"/>
                <a:cs typeface="Times New Roman" pitchFamily="18" charset="0"/>
              </a:rPr>
              <a:t> την υποχρέωση να καταβάλει, </a:t>
            </a:r>
          </a:p>
          <a:p>
            <a:pPr lvl="3" algn="just" fontAlgn="base">
              <a:spcBef>
                <a:spcPct val="0"/>
              </a:spcBef>
              <a:spcAft>
                <a:spcPct val="0"/>
              </a:spcAft>
              <a:buFont typeface="Arial" pitchFamily="34" charset="0"/>
              <a:buChar char="•"/>
              <a:tabLst>
                <a:tab pos="269875" algn="l"/>
                <a:tab pos="914400" algn="l"/>
              </a:tabLst>
            </a:pPr>
            <a:r>
              <a:rPr kumimoji="0" lang="el-GR" sz="2800" b="0" i="0" u="none" strike="noStrike" cap="none" normalizeH="0" baseline="0" dirty="0" smtClean="0" bmk="">
                <a:ln>
                  <a:noFill/>
                </a:ln>
                <a:solidFill>
                  <a:srgbClr val="000000"/>
                </a:solidFill>
                <a:effectLst/>
                <a:latin typeface="Calibri" pitchFamily="34" charset="0"/>
                <a:ea typeface="Calibri" pitchFamily="34" charset="0"/>
                <a:cs typeface="Times New Roman" pitchFamily="18" charset="0"/>
              </a:rPr>
              <a:t>ανάλογα με το επιτόκιο ή αλλιώς τον κίνδυνο που διατρέχει την εταιρία</a:t>
            </a: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a:t>
            </a:r>
          </a:p>
          <a:p>
            <a:pPr lvl="2" algn="just" fontAlgn="base">
              <a:spcBef>
                <a:spcPct val="0"/>
              </a:spcBef>
              <a:spcAft>
                <a:spcPct val="0"/>
              </a:spcAft>
              <a:buFont typeface="Arial" pitchFamily="34" charset="0"/>
              <a:buChar char="•"/>
              <a:tabLst>
                <a:tab pos="269875" algn="l"/>
                <a:tab pos="914400" algn="l"/>
              </a:tabLst>
            </a:pPr>
            <a:r>
              <a:rPr kumimoji="0" lang="el-GR" sz="2800" b="1"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τόκο (τοκομερίδιο), </a:t>
            </a:r>
          </a:p>
          <a:p>
            <a:pPr lvl="3" algn="just" fontAlgn="base">
              <a:spcBef>
                <a:spcPct val="0"/>
              </a:spcBef>
              <a:spcAft>
                <a:spcPct val="0"/>
              </a:spcAft>
              <a:buFont typeface="Arial" pitchFamily="34" charset="0"/>
              <a:buChar char="•"/>
              <a:tabLst>
                <a:tab pos="269875" algn="l"/>
                <a:tab pos="914400" algn="l"/>
              </a:tabLst>
            </a:pPr>
            <a:r>
              <a:rPr kumimoji="0" lang="el-GR" sz="28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στο τέλος κάθε χρονικής περιόδου, για όλη τη διάρκεια ζωής της ομολογίας.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69875" algn="l"/>
                <a:tab pos="914400" algn="l"/>
              </a:tabLst>
            </a:pPr>
            <a:r>
              <a:rPr kumimoji="0" lang="el-GR" sz="2200" b="0" i="0" u="none" strike="noStrike" cap="none" normalizeH="0" baseline="0" dirty="0" smtClean="0">
                <a:ln>
                  <a:noFill/>
                </a:ln>
                <a:solidFill>
                  <a:schemeClr val="tx1"/>
                </a:solidFill>
                <a:effectLst/>
                <a:latin typeface="Arial" pitchFamily="34" charset="0"/>
              </a:rPr>
              <a:t/>
            </a:r>
            <a:br>
              <a:rPr kumimoji="0" lang="el-GR" sz="2200" b="0" i="0" u="none" strike="noStrike" cap="none" normalizeH="0" baseline="0" dirty="0" smtClean="0">
                <a:ln>
                  <a:noFill/>
                </a:ln>
                <a:solidFill>
                  <a:schemeClr val="tx1"/>
                </a:solidFill>
                <a:effectLst/>
                <a:latin typeface="Arial" pitchFamily="34" charset="0"/>
              </a:rPr>
            </a:br>
            <a:endParaRPr kumimoji="0" lang="el-GR" sz="2200" b="0" i="0" u="none" strike="noStrike" cap="none" normalizeH="0" baseline="0" dirty="0" smtClean="0">
              <a:ln>
                <a:noFill/>
              </a:ln>
              <a:solidFill>
                <a:schemeClr val="tx1"/>
              </a:solidFill>
              <a:effectLst/>
              <a:latin typeface="Arial" pitchFamily="34" charset="0"/>
            </a:endParaRPr>
          </a:p>
        </p:txBody>
      </p:sp>
      <p:sp>
        <p:nvSpPr>
          <p:cNvPr id="161795" name="Rectangle 3"/>
          <p:cNvSpPr>
            <a:spLocks noChangeArrowheads="1"/>
          </p:cNvSpPr>
          <p:nvPr/>
        </p:nvSpPr>
        <p:spPr bwMode="auto">
          <a:xfrm>
            <a:off x="0" y="5072074"/>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lang="el-GR" sz="2800" dirty="0" smtClean="0">
                <a:solidFill>
                  <a:srgbClr val="000000"/>
                </a:solidFill>
                <a:latin typeface="Calibri" pitchFamily="34" charset="0"/>
                <a:ea typeface="Calibri" pitchFamily="34" charset="0"/>
                <a:cs typeface="Times New Roman" pitchFamily="18" charset="0"/>
              </a:rPr>
              <a:t>Η φερεγγυότητα του εκδότη καθορίζει και το επιτόκιο με το οποίο δανείζεται. </a:t>
            </a:r>
          </a:p>
          <a:p>
            <a:pPr lvl="1" algn="just" fontAlgn="base">
              <a:spcBef>
                <a:spcPct val="0"/>
              </a:spcBef>
              <a:spcAft>
                <a:spcPct val="0"/>
              </a:spcAft>
              <a:buFont typeface="Arial" pitchFamily="34" charset="0"/>
              <a:buChar char="•"/>
            </a:pPr>
            <a:r>
              <a:rPr lang="el-GR" sz="2800" dirty="0" smtClean="0">
                <a:solidFill>
                  <a:srgbClr val="000000"/>
                </a:solidFill>
                <a:latin typeface="Calibri" pitchFamily="34" charset="0"/>
                <a:ea typeface="Calibri" pitchFamily="34" charset="0"/>
                <a:cs typeface="Times New Roman" pitchFamily="18" charset="0"/>
              </a:rPr>
              <a:t>Όσο μεγαλύτερη ασφάλεια παρέχεται στους επενδυτές – δανειστές τόσο πιο μικρό επιτόκιο ορίζεται.</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0" y="0"/>
            <a:ext cx="9144000" cy="6494085"/>
          </a:xfrm>
          <a:prstGeom prst="rect">
            <a:avLst/>
          </a:prstGeom>
        </p:spPr>
        <p:txBody>
          <a:bodyPr wrap="square">
            <a:spAutoFit/>
          </a:bodyPr>
          <a:lstStyle/>
          <a:p>
            <a:pPr algn="just"/>
            <a:r>
              <a:rPr lang="el-GR" sz="3200" dirty="0" smtClean="0">
                <a:solidFill>
                  <a:srgbClr val="000000"/>
                </a:solidFill>
                <a:latin typeface="Calibri" pitchFamily="34" charset="0"/>
                <a:ea typeface="Calibri" pitchFamily="34" charset="0"/>
                <a:cs typeface="Times New Roman" pitchFamily="18" charset="0"/>
              </a:rPr>
              <a:t>Οι ομολογίες μπορούν να αποτελούν αντικείμενο διαπραγμάτευσης σε οργανωμένες αγορές </a:t>
            </a:r>
          </a:p>
          <a:p>
            <a:pPr lvl="1" algn="just">
              <a:buFont typeface="Arial" pitchFamily="34" charset="0"/>
              <a:buChar char="•"/>
            </a:pPr>
            <a:r>
              <a:rPr lang="el-GR" sz="3200" dirty="0" smtClean="0">
                <a:solidFill>
                  <a:srgbClr val="000000"/>
                </a:solidFill>
                <a:latin typeface="Calibri" pitchFamily="34" charset="0"/>
                <a:ea typeface="Calibri" pitchFamily="34" charset="0"/>
                <a:cs typeface="Times New Roman" pitchFamily="18" charset="0"/>
              </a:rPr>
              <a:t>όπως είναι στην Ελλάδα η Ηλεκτρονική Δευτερογενής Αγορά Τίτλων (</a:t>
            </a:r>
            <a:r>
              <a:rPr lang="el-GR" sz="3200" dirty="0" err="1" smtClean="0">
                <a:solidFill>
                  <a:srgbClr val="000000"/>
                </a:solidFill>
                <a:latin typeface="Calibri" pitchFamily="34" charset="0"/>
                <a:ea typeface="Calibri" pitchFamily="34" charset="0"/>
                <a:cs typeface="Times New Roman" pitchFamily="18" charset="0"/>
              </a:rPr>
              <a:t>ΗΔΑΤ</a:t>
            </a:r>
            <a:r>
              <a:rPr lang="el-GR" sz="3200" dirty="0" smtClean="0">
                <a:solidFill>
                  <a:srgbClr val="000000"/>
                </a:solidFill>
                <a:latin typeface="Calibri" pitchFamily="34" charset="0"/>
                <a:ea typeface="Calibri" pitchFamily="34" charset="0"/>
                <a:cs typeface="Times New Roman" pitchFamily="18" charset="0"/>
              </a:rPr>
              <a:t>) </a:t>
            </a:r>
          </a:p>
          <a:p>
            <a:pPr algn="just"/>
            <a:r>
              <a:rPr lang="el-GR" sz="3200" dirty="0" smtClean="0">
                <a:solidFill>
                  <a:srgbClr val="000000"/>
                </a:solidFill>
                <a:latin typeface="Calibri" pitchFamily="34" charset="0"/>
                <a:ea typeface="Calibri" pitchFamily="34" charset="0"/>
                <a:cs typeface="Times New Roman" pitchFamily="18" charset="0"/>
              </a:rPr>
              <a:t>Οι τιμές των ομολογιών διαμορφώνονται στη δευτερογενή αγορά από την προσφορά και ζήτησης και επηρεάζονται </a:t>
            </a:r>
          </a:p>
          <a:p>
            <a:pPr lvl="1" algn="just">
              <a:buFont typeface="Arial" pitchFamily="34" charset="0"/>
              <a:buChar char="•"/>
            </a:pPr>
            <a:r>
              <a:rPr lang="el-GR" sz="3200" dirty="0" smtClean="0">
                <a:solidFill>
                  <a:srgbClr val="000000"/>
                </a:solidFill>
                <a:latin typeface="Calibri" pitchFamily="34" charset="0"/>
                <a:ea typeface="Calibri" pitchFamily="34" charset="0"/>
                <a:cs typeface="Times New Roman" pitchFamily="18" charset="0"/>
              </a:rPr>
              <a:t>πρώτιστος από την φερεγγυότητα του εκδότη και την πορεία των επιτοκίων και </a:t>
            </a:r>
          </a:p>
          <a:p>
            <a:pPr lvl="1" algn="just">
              <a:buFont typeface="Arial" pitchFamily="34" charset="0"/>
              <a:buChar char="•"/>
            </a:pPr>
            <a:r>
              <a:rPr lang="el-GR" sz="3200" dirty="0" smtClean="0">
                <a:solidFill>
                  <a:srgbClr val="000000"/>
                </a:solidFill>
                <a:latin typeface="Calibri" pitchFamily="34" charset="0"/>
                <a:ea typeface="Calibri" pitchFamily="34" charset="0"/>
                <a:cs typeface="Times New Roman" pitchFamily="18" charset="0"/>
              </a:rPr>
              <a:t>δευτερεύοντος από την γενικότερη κατάσταση της οικονομίας. </a:t>
            </a:r>
          </a:p>
          <a:p>
            <a:pPr algn="just"/>
            <a:r>
              <a:rPr lang="el-GR" sz="3200" dirty="0" smtClean="0">
                <a:solidFill>
                  <a:srgbClr val="000000"/>
                </a:solidFill>
                <a:latin typeface="Calibri" pitchFamily="34" charset="0"/>
                <a:ea typeface="Calibri" pitchFamily="34" charset="0"/>
                <a:cs typeface="Times New Roman" pitchFamily="18" charset="0"/>
              </a:rPr>
              <a:t>Η μείωση των επιτοκίων επιφέρει </a:t>
            </a:r>
            <a:r>
              <a:rPr lang="el-GR" sz="3200" b="1" dirty="0" smtClean="0">
                <a:solidFill>
                  <a:srgbClr val="000000"/>
                </a:solidFill>
                <a:latin typeface="Calibri" pitchFamily="34" charset="0"/>
                <a:ea typeface="Calibri" pitchFamily="34" charset="0"/>
                <a:cs typeface="Times New Roman" pitchFamily="18" charset="0"/>
              </a:rPr>
              <a:t>αύξηση </a:t>
            </a:r>
            <a:r>
              <a:rPr lang="el-GR" sz="3200" dirty="0" smtClean="0">
                <a:solidFill>
                  <a:srgbClr val="000000"/>
                </a:solidFill>
                <a:latin typeface="Calibri" pitchFamily="34" charset="0"/>
                <a:ea typeface="Calibri" pitchFamily="34" charset="0"/>
                <a:cs typeface="Times New Roman" pitchFamily="18" charset="0"/>
              </a:rPr>
              <a:t>στην αξία των ομολογιών και αντίστροφα.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0" y="0"/>
            <a:ext cx="9144000" cy="6555641"/>
          </a:xfrm>
          <a:prstGeom prst="rect">
            <a:avLst/>
          </a:prstGeom>
        </p:spPr>
        <p:txBody>
          <a:bodyPr wrap="square">
            <a:spAutoFit/>
          </a:bodyPr>
          <a:lstStyle/>
          <a:p>
            <a:pPr algn="just"/>
            <a:r>
              <a:rPr lang="el-GR" sz="2800" dirty="0" smtClean="0">
                <a:solidFill>
                  <a:srgbClr val="000000"/>
                </a:solidFill>
                <a:latin typeface="Calibri" pitchFamily="34" charset="0"/>
                <a:ea typeface="Calibri" pitchFamily="34" charset="0"/>
                <a:cs typeface="Times New Roman" pitchFamily="18" charset="0"/>
              </a:rPr>
              <a:t>Η μείωση των επιτοκίων έχει ως αποτέλεσμα οι νέες εκδόσεις των ομολογιών να ορίζονται με βάση τα νέα χαμηλότερα επιτόκια, </a:t>
            </a:r>
          </a:p>
          <a:p>
            <a:pPr lvl="1" algn="just">
              <a:buFont typeface="Arial" pitchFamily="34" charset="0"/>
              <a:buChar char="•"/>
            </a:pPr>
            <a:r>
              <a:rPr lang="el-GR" sz="2800" dirty="0" smtClean="0">
                <a:solidFill>
                  <a:srgbClr val="000000"/>
                </a:solidFill>
                <a:latin typeface="Calibri" pitchFamily="34" charset="0"/>
                <a:ea typeface="Calibri" pitchFamily="34" charset="0"/>
                <a:cs typeface="Times New Roman" pitchFamily="18" charset="0"/>
              </a:rPr>
              <a:t>γεγονός που προκαλεί αύξηση στη ζήτηση των παλαιότερων ομολογιών με το υψηλότερο επιτόκιο και άρα τις μεγαλύτερες αποδόσεις. </a:t>
            </a:r>
          </a:p>
          <a:p>
            <a:pPr lvl="1" algn="just">
              <a:buFont typeface="Arial" pitchFamily="34" charset="0"/>
              <a:buChar char="•"/>
            </a:pPr>
            <a:r>
              <a:rPr lang="el-GR" sz="2800" dirty="0" smtClean="0">
                <a:solidFill>
                  <a:srgbClr val="000000"/>
                </a:solidFill>
                <a:latin typeface="Calibri" pitchFamily="34" charset="0"/>
                <a:ea typeface="Calibri" pitchFamily="34" charset="0"/>
                <a:cs typeface="Times New Roman" pitchFamily="18" charset="0"/>
              </a:rPr>
              <a:t>Ως εκ τούτου, η μείωση των επιτοκίων επηρεάζει ανοδικά τις τιμές των παλαιοτέρων ομολογιών. </a:t>
            </a:r>
          </a:p>
          <a:p>
            <a:pPr algn="just"/>
            <a:r>
              <a:rPr lang="el-GR" sz="2800" dirty="0" smtClean="0">
                <a:solidFill>
                  <a:srgbClr val="000000"/>
                </a:solidFill>
                <a:latin typeface="Calibri" pitchFamily="34" charset="0"/>
                <a:ea typeface="Calibri" pitchFamily="34" charset="0"/>
                <a:cs typeface="Times New Roman" pitchFamily="18" charset="0"/>
              </a:rPr>
              <a:t>Αντίθετα, η αύξηση των επιτοκίων της αγοράς καταστεί τις νέες εκδόσεις ελκυστικότερες με αποτέλεσμα οι επενδυτές να τις προτιμούν έναντι των παλαιοτέρων με το χαμηλό επιτόκιο, </a:t>
            </a:r>
          </a:p>
          <a:p>
            <a:pPr lvl="1" algn="just">
              <a:buFont typeface="Arial" pitchFamily="34" charset="0"/>
              <a:buChar char="•"/>
            </a:pPr>
            <a:r>
              <a:rPr lang="el-GR" sz="2800" dirty="0" smtClean="0">
                <a:solidFill>
                  <a:srgbClr val="000000"/>
                </a:solidFill>
                <a:latin typeface="Calibri" pitchFamily="34" charset="0"/>
                <a:ea typeface="Calibri" pitchFamily="34" charset="0"/>
                <a:cs typeface="Times New Roman" pitchFamily="18" charset="0"/>
              </a:rPr>
              <a:t>γεγονός που προκαλεί ρευστοποιήσεις παλαιοτέρων ομολογιών πιέζοντας ταυτόχρονα την τιμή τους προς τα κάτω. </a:t>
            </a:r>
            <a:endParaRPr lang="el-GR"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0" y="0"/>
            <a:ext cx="9144000" cy="7417415"/>
          </a:xfrm>
          <a:prstGeom prst="rect">
            <a:avLst/>
          </a:prstGeom>
        </p:spPr>
        <p:txBody>
          <a:bodyPr wrap="square">
            <a:spAutoFit/>
          </a:bodyPr>
          <a:lstStyle/>
          <a:p>
            <a:pPr algn="just"/>
            <a:r>
              <a:rPr lang="el-GR" sz="2800" b="1" dirty="0">
                <a:solidFill>
                  <a:srgbClr val="000000"/>
                </a:solidFill>
                <a:latin typeface="Calibri" pitchFamily="34" charset="0"/>
                <a:ea typeface="Calibri" pitchFamily="34" charset="0"/>
                <a:cs typeface="Times New Roman" pitchFamily="18" charset="0"/>
              </a:rPr>
              <a:t>Τοκομερίδιο ή Κουπόνι ή Επιτόκιο έκδοσης (</a:t>
            </a:r>
            <a:r>
              <a:rPr lang="el-GR" sz="2800" b="1" dirty="0" err="1">
                <a:solidFill>
                  <a:srgbClr val="000000"/>
                </a:solidFill>
                <a:latin typeface="Calibri" pitchFamily="34" charset="0"/>
                <a:ea typeface="Calibri" pitchFamily="34" charset="0"/>
                <a:cs typeface="Times New Roman" pitchFamily="18" charset="0"/>
              </a:rPr>
              <a:t>Coupon</a:t>
            </a:r>
            <a:r>
              <a:rPr lang="el-GR" sz="2800" b="1" dirty="0">
                <a:solidFill>
                  <a:srgbClr val="000000"/>
                </a:solidFill>
                <a:latin typeface="Calibri" pitchFamily="34" charset="0"/>
                <a:ea typeface="Calibri" pitchFamily="34" charset="0"/>
                <a:cs typeface="Times New Roman" pitchFamily="18" charset="0"/>
              </a:rPr>
              <a:t>) </a:t>
            </a:r>
            <a:endParaRPr lang="en-US" sz="2800" dirty="0" smtClean="0">
              <a:solidFill>
                <a:srgbClr val="000000"/>
              </a:solidFill>
              <a:latin typeface="Calibri" pitchFamily="34" charset="0"/>
              <a:ea typeface="Calibri" pitchFamily="34" charset="0"/>
              <a:cs typeface="Times New Roman" pitchFamily="18" charset="0"/>
            </a:endParaRPr>
          </a:p>
          <a:p>
            <a:pPr algn="just"/>
            <a:r>
              <a:rPr lang="el-GR" sz="2800" dirty="0" smtClean="0">
                <a:solidFill>
                  <a:srgbClr val="000000"/>
                </a:solidFill>
                <a:latin typeface="Calibri" pitchFamily="34" charset="0"/>
                <a:ea typeface="Calibri" pitchFamily="34" charset="0"/>
                <a:cs typeface="Times New Roman" pitchFamily="18" charset="0"/>
              </a:rPr>
              <a:t>Είναι </a:t>
            </a:r>
            <a:r>
              <a:rPr lang="el-GR" sz="2800" dirty="0">
                <a:solidFill>
                  <a:srgbClr val="000000"/>
                </a:solidFill>
                <a:latin typeface="Calibri" pitchFamily="34" charset="0"/>
                <a:ea typeface="Calibri" pitchFamily="34" charset="0"/>
                <a:cs typeface="Times New Roman" pitchFamily="18" charset="0"/>
              </a:rPr>
              <a:t>το επιτόκιο με βάση το </a:t>
            </a:r>
            <a:r>
              <a:rPr lang="el-GR" sz="2800" dirty="0" smtClean="0">
                <a:solidFill>
                  <a:srgbClr val="000000"/>
                </a:solidFill>
                <a:latin typeface="Calibri" pitchFamily="34" charset="0"/>
                <a:ea typeface="Calibri" pitchFamily="34" charset="0"/>
                <a:cs typeface="Times New Roman" pitchFamily="18" charset="0"/>
              </a:rPr>
              <a:t>οποίο</a:t>
            </a:r>
            <a:r>
              <a:rPr lang="en-US" sz="2800" dirty="0" smtClean="0">
                <a:solidFill>
                  <a:srgbClr val="000000"/>
                </a:solidFill>
                <a:latin typeface="Calibri" pitchFamily="34" charset="0"/>
                <a:ea typeface="Calibri" pitchFamily="34" charset="0"/>
                <a:cs typeface="Times New Roman" pitchFamily="18" charset="0"/>
              </a:rPr>
              <a:t> </a:t>
            </a:r>
            <a:r>
              <a:rPr lang="el-GR" sz="2800" dirty="0" smtClean="0">
                <a:solidFill>
                  <a:srgbClr val="000000"/>
                </a:solidFill>
                <a:latin typeface="Calibri" pitchFamily="34" charset="0"/>
                <a:ea typeface="Calibri" pitchFamily="34" charset="0"/>
                <a:cs typeface="Times New Roman" pitchFamily="18" charset="0"/>
              </a:rPr>
              <a:t>υπολογίζονται </a:t>
            </a:r>
            <a:r>
              <a:rPr lang="el-GR" sz="2800" dirty="0">
                <a:solidFill>
                  <a:srgbClr val="000000"/>
                </a:solidFill>
                <a:latin typeface="Calibri" pitchFamily="34" charset="0"/>
                <a:ea typeface="Calibri" pitchFamily="34" charset="0"/>
                <a:cs typeface="Times New Roman" pitchFamily="18" charset="0"/>
              </a:rPr>
              <a:t>οι τόκοι του ομολόγου σε μια συγκεκριμένη χρονική περίοδο και </a:t>
            </a:r>
            <a:r>
              <a:rPr lang="el-GR" sz="2800" dirty="0" smtClean="0">
                <a:solidFill>
                  <a:srgbClr val="000000"/>
                </a:solidFill>
                <a:latin typeface="Calibri" pitchFamily="34" charset="0"/>
                <a:ea typeface="Calibri" pitchFamily="34" charset="0"/>
                <a:cs typeface="Times New Roman" pitchFamily="18" charset="0"/>
              </a:rPr>
              <a:t>εκφράζεται</a:t>
            </a:r>
            <a:r>
              <a:rPr lang="en-US" sz="2800" dirty="0" smtClean="0">
                <a:solidFill>
                  <a:srgbClr val="000000"/>
                </a:solidFill>
                <a:latin typeface="Calibri" pitchFamily="34" charset="0"/>
                <a:ea typeface="Calibri" pitchFamily="34" charset="0"/>
                <a:cs typeface="Times New Roman" pitchFamily="18" charset="0"/>
              </a:rPr>
              <a:t> </a:t>
            </a:r>
            <a:r>
              <a:rPr lang="el-GR" sz="2800" dirty="0" smtClean="0">
                <a:solidFill>
                  <a:srgbClr val="000000"/>
                </a:solidFill>
                <a:latin typeface="Calibri" pitchFamily="34" charset="0"/>
                <a:ea typeface="Calibri" pitchFamily="34" charset="0"/>
                <a:cs typeface="Times New Roman" pitchFamily="18" charset="0"/>
              </a:rPr>
              <a:t>ως </a:t>
            </a:r>
            <a:r>
              <a:rPr lang="el-GR" sz="2800" dirty="0">
                <a:solidFill>
                  <a:srgbClr val="000000"/>
                </a:solidFill>
                <a:latin typeface="Calibri" pitchFamily="34" charset="0"/>
                <a:ea typeface="Calibri" pitchFamily="34" charset="0"/>
                <a:cs typeface="Times New Roman" pitchFamily="18" charset="0"/>
              </a:rPr>
              <a:t>ποσοστό επί τοις 100 (%) επί της ονομαστικής αξίας του ομολόγου. </a:t>
            </a:r>
            <a:endParaRPr lang="en-US" sz="2800" dirty="0" smtClean="0">
              <a:solidFill>
                <a:srgbClr val="000000"/>
              </a:solidFill>
              <a:latin typeface="Calibri" pitchFamily="34" charset="0"/>
              <a:ea typeface="Calibri" pitchFamily="34" charset="0"/>
              <a:cs typeface="Times New Roman" pitchFamily="18" charset="0"/>
            </a:endParaRPr>
          </a:p>
          <a:p>
            <a:pPr algn="just"/>
            <a:r>
              <a:rPr lang="el-GR" sz="2800" dirty="0" smtClean="0">
                <a:solidFill>
                  <a:srgbClr val="000000"/>
                </a:solidFill>
                <a:latin typeface="Calibri" pitchFamily="34" charset="0"/>
                <a:ea typeface="Calibri" pitchFamily="34" charset="0"/>
                <a:cs typeface="Times New Roman" pitchFamily="18" charset="0"/>
              </a:rPr>
              <a:t>Το </a:t>
            </a:r>
            <a:r>
              <a:rPr lang="el-GR" sz="2800" dirty="0">
                <a:solidFill>
                  <a:srgbClr val="000000"/>
                </a:solidFill>
                <a:latin typeface="Calibri" pitchFamily="34" charset="0"/>
                <a:ea typeface="Calibri" pitchFamily="34" charset="0"/>
                <a:cs typeface="Times New Roman" pitchFamily="18" charset="0"/>
              </a:rPr>
              <a:t>κουπόνι, το </a:t>
            </a:r>
            <a:r>
              <a:rPr lang="el-GR" sz="2800" dirty="0" smtClean="0">
                <a:solidFill>
                  <a:srgbClr val="000000"/>
                </a:solidFill>
                <a:latin typeface="Calibri" pitchFamily="34" charset="0"/>
                <a:ea typeface="Calibri" pitchFamily="34" charset="0"/>
                <a:cs typeface="Times New Roman" pitchFamily="18" charset="0"/>
              </a:rPr>
              <a:t>οποίο</a:t>
            </a:r>
            <a:r>
              <a:rPr lang="en-US" sz="2800" dirty="0" smtClean="0">
                <a:solidFill>
                  <a:srgbClr val="000000"/>
                </a:solidFill>
                <a:latin typeface="Calibri" pitchFamily="34" charset="0"/>
                <a:ea typeface="Calibri" pitchFamily="34" charset="0"/>
                <a:cs typeface="Times New Roman" pitchFamily="18" charset="0"/>
              </a:rPr>
              <a:t> </a:t>
            </a:r>
            <a:r>
              <a:rPr lang="el-GR" sz="2800" dirty="0" smtClean="0">
                <a:solidFill>
                  <a:srgbClr val="000000"/>
                </a:solidFill>
                <a:latin typeface="Calibri" pitchFamily="34" charset="0"/>
                <a:ea typeface="Calibri" pitchFamily="34" charset="0"/>
                <a:cs typeface="Times New Roman" pitchFamily="18" charset="0"/>
              </a:rPr>
              <a:t>ορίζεται </a:t>
            </a:r>
            <a:r>
              <a:rPr lang="el-GR" sz="2800" dirty="0">
                <a:solidFill>
                  <a:srgbClr val="000000"/>
                </a:solidFill>
                <a:latin typeface="Calibri" pitchFamily="34" charset="0"/>
                <a:ea typeface="Calibri" pitchFamily="34" charset="0"/>
                <a:cs typeface="Times New Roman" pitchFamily="18" charset="0"/>
              </a:rPr>
              <a:t>κατά την έκδοση του ομολόγου μπορεί να είναι σταθερό ή κυμαινόμενο</a:t>
            </a:r>
            <a:r>
              <a:rPr lang="el-GR" sz="2800" dirty="0" smtClean="0">
                <a:solidFill>
                  <a:srgbClr val="000000"/>
                </a:solidFill>
                <a:latin typeface="Calibri" pitchFamily="34" charset="0"/>
                <a:ea typeface="Calibri" pitchFamily="34" charset="0"/>
                <a:cs typeface="Times New Roman" pitchFamily="18" charset="0"/>
              </a:rPr>
              <a:t>.</a:t>
            </a:r>
            <a:endParaRPr lang="en-US" sz="2800" dirty="0" smtClean="0">
              <a:solidFill>
                <a:srgbClr val="000000"/>
              </a:solidFill>
              <a:latin typeface="Calibri" pitchFamily="34" charset="0"/>
              <a:ea typeface="Calibri" pitchFamily="34" charset="0"/>
              <a:cs typeface="Times New Roman" pitchFamily="18" charset="0"/>
            </a:endParaRPr>
          </a:p>
          <a:p>
            <a:pPr algn="just"/>
            <a:endParaRPr lang="en-US" sz="2800" dirty="0">
              <a:solidFill>
                <a:srgbClr val="000000"/>
              </a:solidFill>
              <a:latin typeface="Calibri" pitchFamily="34" charset="0"/>
              <a:cs typeface="Times New Roman" pitchFamily="18" charset="0"/>
            </a:endParaRPr>
          </a:p>
          <a:p>
            <a:pPr algn="just"/>
            <a:r>
              <a:rPr lang="el-GR" sz="2800" b="1" dirty="0">
                <a:solidFill>
                  <a:srgbClr val="000000"/>
                </a:solidFill>
                <a:latin typeface="Calibri" pitchFamily="34" charset="0"/>
                <a:cs typeface="Times New Roman" pitchFamily="18" charset="0"/>
              </a:rPr>
              <a:t>Ονομαστική Αξία (</a:t>
            </a:r>
            <a:r>
              <a:rPr lang="el-GR" sz="2800" b="1" dirty="0" err="1">
                <a:solidFill>
                  <a:srgbClr val="000000"/>
                </a:solidFill>
                <a:latin typeface="Calibri" pitchFamily="34" charset="0"/>
                <a:cs typeface="Times New Roman" pitchFamily="18" charset="0"/>
              </a:rPr>
              <a:t>Face</a:t>
            </a:r>
            <a:r>
              <a:rPr lang="el-GR" sz="2800" b="1" dirty="0">
                <a:solidFill>
                  <a:srgbClr val="000000"/>
                </a:solidFill>
                <a:latin typeface="Calibri" pitchFamily="34" charset="0"/>
                <a:cs typeface="Times New Roman" pitchFamily="18" charset="0"/>
              </a:rPr>
              <a:t> </a:t>
            </a:r>
            <a:r>
              <a:rPr lang="el-GR" sz="2800" b="1" dirty="0" err="1">
                <a:solidFill>
                  <a:srgbClr val="000000"/>
                </a:solidFill>
                <a:latin typeface="Calibri" pitchFamily="34" charset="0"/>
                <a:cs typeface="Times New Roman" pitchFamily="18" charset="0"/>
              </a:rPr>
              <a:t>Value</a:t>
            </a:r>
            <a:r>
              <a:rPr lang="el-GR" sz="2800" b="1" dirty="0">
                <a:solidFill>
                  <a:srgbClr val="000000"/>
                </a:solidFill>
                <a:latin typeface="Calibri" pitchFamily="34" charset="0"/>
                <a:cs typeface="Times New Roman" pitchFamily="18" charset="0"/>
              </a:rPr>
              <a:t>) </a:t>
            </a:r>
            <a:endParaRPr lang="en-US" sz="2800" b="1" dirty="0" smtClean="0">
              <a:solidFill>
                <a:srgbClr val="000000"/>
              </a:solidFill>
              <a:latin typeface="Calibri" pitchFamily="34" charset="0"/>
              <a:cs typeface="Times New Roman" pitchFamily="18" charset="0"/>
            </a:endParaRPr>
          </a:p>
          <a:p>
            <a:pPr algn="just"/>
            <a:r>
              <a:rPr lang="el-GR" sz="2800" dirty="0" err="1" smtClean="0">
                <a:solidFill>
                  <a:srgbClr val="000000"/>
                </a:solidFill>
                <a:latin typeface="Calibri" pitchFamily="34" charset="0"/>
                <a:cs typeface="Times New Roman" pitchFamily="18" charset="0"/>
              </a:rPr>
              <a:t>Eίναι</a:t>
            </a:r>
            <a:r>
              <a:rPr lang="el-GR" sz="2800" dirty="0" smtClean="0">
                <a:solidFill>
                  <a:srgbClr val="000000"/>
                </a:solidFill>
                <a:latin typeface="Calibri" pitchFamily="34" charset="0"/>
                <a:cs typeface="Times New Roman" pitchFamily="18" charset="0"/>
              </a:rPr>
              <a:t> </a:t>
            </a:r>
            <a:r>
              <a:rPr lang="el-GR" sz="2800" dirty="0">
                <a:solidFill>
                  <a:srgbClr val="000000"/>
                </a:solidFill>
                <a:latin typeface="Calibri" pitchFamily="34" charset="0"/>
                <a:cs typeface="Times New Roman" pitchFamily="18" charset="0"/>
              </a:rPr>
              <a:t>το αρχικό ποσό έκδοσης του χρεογράφου το οποίο </a:t>
            </a:r>
            <a:r>
              <a:rPr lang="el-GR" sz="2800" dirty="0" smtClean="0">
                <a:solidFill>
                  <a:srgbClr val="000000"/>
                </a:solidFill>
                <a:latin typeface="Calibri" pitchFamily="34" charset="0"/>
                <a:cs typeface="Times New Roman" pitchFamily="18" charset="0"/>
              </a:rPr>
              <a:t>ο</a:t>
            </a:r>
            <a:r>
              <a:rPr lang="en-US" sz="2800" dirty="0" smtClean="0">
                <a:solidFill>
                  <a:srgbClr val="000000"/>
                </a:solidFill>
                <a:latin typeface="Calibri" pitchFamily="34" charset="0"/>
                <a:cs typeface="Times New Roman" pitchFamily="18" charset="0"/>
              </a:rPr>
              <a:t> </a:t>
            </a:r>
            <a:r>
              <a:rPr lang="el-GR" sz="2800" dirty="0" smtClean="0">
                <a:solidFill>
                  <a:srgbClr val="000000"/>
                </a:solidFill>
                <a:latin typeface="Calibri" pitchFamily="34" charset="0"/>
                <a:cs typeface="Times New Roman" pitchFamily="18" charset="0"/>
              </a:rPr>
              <a:t>εκδότης </a:t>
            </a:r>
            <a:r>
              <a:rPr lang="el-GR" sz="2800" dirty="0">
                <a:solidFill>
                  <a:srgbClr val="000000"/>
                </a:solidFill>
                <a:latin typeface="Calibri" pitchFamily="34" charset="0"/>
                <a:cs typeface="Times New Roman" pitchFamily="18" charset="0"/>
              </a:rPr>
              <a:t>υπόσχεται να αποπληρώσει στην ημερομηνία λήξης του ομολόγου.</a:t>
            </a:r>
          </a:p>
          <a:p>
            <a:pPr algn="just"/>
            <a:endParaRPr lang="en-US" sz="2800" b="1" dirty="0" smtClean="0">
              <a:solidFill>
                <a:srgbClr val="000000"/>
              </a:solidFill>
              <a:latin typeface="Calibri" pitchFamily="34" charset="0"/>
              <a:cs typeface="Times New Roman" pitchFamily="18" charset="0"/>
            </a:endParaRPr>
          </a:p>
          <a:p>
            <a:pPr algn="just"/>
            <a:r>
              <a:rPr lang="el-GR" sz="2800" b="1" dirty="0" smtClean="0">
                <a:solidFill>
                  <a:srgbClr val="000000"/>
                </a:solidFill>
                <a:latin typeface="Calibri" pitchFamily="34" charset="0"/>
                <a:cs typeface="Times New Roman" pitchFamily="18" charset="0"/>
              </a:rPr>
              <a:t>Τιμή </a:t>
            </a:r>
            <a:r>
              <a:rPr lang="el-GR" sz="2800" b="1" dirty="0">
                <a:solidFill>
                  <a:srgbClr val="000000"/>
                </a:solidFill>
                <a:latin typeface="Calibri" pitchFamily="34" charset="0"/>
                <a:cs typeface="Times New Roman" pitchFamily="18" charset="0"/>
              </a:rPr>
              <a:t>Ομολόγου (</a:t>
            </a:r>
            <a:r>
              <a:rPr lang="el-GR" sz="2800" b="1" dirty="0" err="1">
                <a:solidFill>
                  <a:srgbClr val="000000"/>
                </a:solidFill>
                <a:latin typeface="Calibri" pitchFamily="34" charset="0"/>
                <a:cs typeface="Times New Roman" pitchFamily="18" charset="0"/>
              </a:rPr>
              <a:t>Bond</a:t>
            </a:r>
            <a:r>
              <a:rPr lang="el-GR" sz="2800" b="1" dirty="0">
                <a:solidFill>
                  <a:srgbClr val="000000"/>
                </a:solidFill>
                <a:latin typeface="Calibri" pitchFamily="34" charset="0"/>
                <a:cs typeface="Times New Roman" pitchFamily="18" charset="0"/>
              </a:rPr>
              <a:t> </a:t>
            </a:r>
            <a:r>
              <a:rPr lang="el-GR" sz="2800" b="1" dirty="0" err="1">
                <a:solidFill>
                  <a:srgbClr val="000000"/>
                </a:solidFill>
                <a:latin typeface="Calibri" pitchFamily="34" charset="0"/>
                <a:cs typeface="Times New Roman" pitchFamily="18" charset="0"/>
              </a:rPr>
              <a:t>Price</a:t>
            </a:r>
            <a:r>
              <a:rPr lang="el-GR" sz="2800" b="1" dirty="0">
                <a:solidFill>
                  <a:srgbClr val="000000"/>
                </a:solidFill>
                <a:latin typeface="Calibri" pitchFamily="34" charset="0"/>
                <a:cs typeface="Times New Roman" pitchFamily="18" charset="0"/>
              </a:rPr>
              <a:t>) </a:t>
            </a:r>
            <a:r>
              <a:rPr lang="el-GR" sz="2800" b="1" dirty="0" smtClean="0">
                <a:solidFill>
                  <a:srgbClr val="000000"/>
                </a:solidFill>
                <a:latin typeface="Calibri" pitchFamily="34" charset="0"/>
                <a:cs typeface="Times New Roman" pitchFamily="18" charset="0"/>
              </a:rPr>
              <a:t> </a:t>
            </a:r>
            <a:endParaRPr lang="en-US" sz="2800" b="1" dirty="0" smtClean="0">
              <a:solidFill>
                <a:srgbClr val="000000"/>
              </a:solidFill>
              <a:latin typeface="Calibri" pitchFamily="34" charset="0"/>
              <a:cs typeface="Times New Roman" pitchFamily="18" charset="0"/>
            </a:endParaRPr>
          </a:p>
          <a:p>
            <a:pPr algn="just"/>
            <a:r>
              <a:rPr lang="el-GR" sz="2800" dirty="0" smtClean="0">
                <a:solidFill>
                  <a:srgbClr val="000000"/>
                </a:solidFill>
                <a:latin typeface="Calibri" pitchFamily="34" charset="0"/>
                <a:cs typeface="Times New Roman" pitchFamily="18" charset="0"/>
              </a:rPr>
              <a:t>Η </a:t>
            </a:r>
            <a:r>
              <a:rPr lang="el-GR" sz="2800" dirty="0">
                <a:solidFill>
                  <a:srgbClr val="000000"/>
                </a:solidFill>
                <a:latin typeface="Calibri" pitchFamily="34" charset="0"/>
                <a:cs typeface="Times New Roman" pitchFamily="18" charset="0"/>
              </a:rPr>
              <a:t>τιμή του ομολόγου ορίζεται με βάση το εκατό (100), </a:t>
            </a:r>
            <a:r>
              <a:rPr lang="el-GR" sz="2800" dirty="0" smtClean="0">
                <a:solidFill>
                  <a:srgbClr val="000000"/>
                </a:solidFill>
                <a:latin typeface="Calibri" pitchFamily="34" charset="0"/>
                <a:cs typeface="Times New Roman" pitchFamily="18" charset="0"/>
              </a:rPr>
              <a:t>το</a:t>
            </a:r>
            <a:r>
              <a:rPr lang="en-US" sz="2800" dirty="0" smtClean="0">
                <a:solidFill>
                  <a:srgbClr val="000000"/>
                </a:solidFill>
                <a:latin typeface="Calibri" pitchFamily="34" charset="0"/>
                <a:cs typeface="Times New Roman" pitchFamily="18" charset="0"/>
              </a:rPr>
              <a:t> </a:t>
            </a:r>
            <a:r>
              <a:rPr lang="el-GR" sz="2800" dirty="0" smtClean="0">
                <a:solidFill>
                  <a:srgbClr val="000000"/>
                </a:solidFill>
                <a:latin typeface="Calibri" pitchFamily="34" charset="0"/>
                <a:cs typeface="Times New Roman" pitchFamily="18" charset="0"/>
              </a:rPr>
              <a:t>οποίο </a:t>
            </a:r>
            <a:r>
              <a:rPr lang="el-GR" sz="2800" dirty="0">
                <a:solidFill>
                  <a:srgbClr val="000000"/>
                </a:solidFill>
                <a:latin typeface="Calibri" pitchFamily="34" charset="0"/>
                <a:cs typeface="Times New Roman" pitchFamily="18" charset="0"/>
              </a:rPr>
              <a:t>αντιστοιχεί στην ονομαστική του αξία. </a:t>
            </a:r>
            <a:endParaRPr lang="en-US" sz="2800" dirty="0" smtClean="0">
              <a:solidFill>
                <a:srgbClr val="000000"/>
              </a:solidFill>
              <a:latin typeface="Calibri" pitchFamily="34" charset="0"/>
              <a:cs typeface="Times New Roman" pitchFamily="18" charset="0"/>
            </a:endParaRPr>
          </a:p>
          <a:p>
            <a:pPr algn="just"/>
            <a:endParaRPr lang="el-GR" sz="2800" dirty="0"/>
          </a:p>
        </p:txBody>
      </p:sp>
    </p:spTree>
    <p:extLst>
      <p:ext uri="{BB962C8B-B14F-4D97-AF65-F5344CB8AC3E}">
        <p14:creationId xmlns:p14="http://schemas.microsoft.com/office/powerpoint/2010/main" val="15379009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ChangeArrowheads="1"/>
          </p:cNvSpPr>
          <p:nvPr/>
        </p:nvSpPr>
        <p:spPr bwMode="auto">
          <a:xfrm>
            <a:off x="0" y="1"/>
            <a:ext cx="9144000" cy="43704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marR="0" lvl="0" indent="-514350" algn="just" defTabSz="914400" rtl="0" eaLnBrk="0" fontAlgn="base" latinLnBrk="0" hangingPunct="0">
              <a:lnSpc>
                <a:spcPct val="100000"/>
              </a:lnSpc>
              <a:spcBef>
                <a:spcPct val="0"/>
              </a:spcBef>
              <a:spcAft>
                <a:spcPct val="0"/>
              </a:spcAft>
              <a:buClrTx/>
              <a:buSzTx/>
              <a:buFontTx/>
              <a:buAutoNum type="arabicPeriod"/>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η παρούσα αξία </a:t>
            </a:r>
          </a:p>
          <a:p>
            <a:pPr marR="0" lvl="0" algn="just" defTabSz="914400" rtl="0" eaLnBrk="0" fontAlgn="base" latinLnBrk="0" hangingPunct="0">
              <a:lnSpc>
                <a:spcPct val="100000"/>
              </a:lnSpc>
              <a:spcBef>
                <a:spcPct val="0"/>
              </a:spcBef>
              <a:spcAft>
                <a:spcPct val="0"/>
              </a:spcAft>
              <a:buClrTx/>
              <a:buSzTx/>
              <a:tabLst/>
            </a:pPr>
            <a:r>
              <a:rPr lang="el-GR" sz="2800" dirty="0" smtClean="0">
                <a:latin typeface="Calibri" pitchFamily="34" charset="0"/>
                <a:ea typeface="Calibri" pitchFamily="34" charset="0"/>
                <a:cs typeface="Times New Roman" pitchFamily="18" charset="0"/>
              </a:rPr>
              <a:t>α)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εντόκου γραμματίου ονομαστικής αξίας 1.000 ευρώ, διάρκειας 8 μηνών, με ετήσιο επιτόκιο αγοράς 4%. </a:t>
            </a:r>
          </a:p>
          <a:p>
            <a:pPr marR="0" lvl="0" algn="just" defTabSz="914400" rtl="0" eaLnBrk="0" fontAlgn="base" latinLnBrk="0" hangingPunct="0">
              <a:lnSpc>
                <a:spcPct val="100000"/>
              </a:lnSpc>
              <a:spcBef>
                <a:spcPct val="0"/>
              </a:spcBef>
              <a:spcAft>
                <a:spcPct val="0"/>
              </a:spcAft>
              <a:buClrTx/>
              <a:buSzTx/>
              <a:tabLst/>
            </a:pPr>
            <a:r>
              <a:rPr lang="el-GR" sz="2800" dirty="0" smtClean="0">
                <a:latin typeface="Calibri" pitchFamily="34" charset="0"/>
                <a:cs typeface="Times New Roman" pitchFamily="18" charset="0"/>
              </a:rPr>
              <a:t>β) δεκαετούς ομολόγου ονομαστικής αξίας 1000 ευρώ με τοκομερίδιο 5 % επί της ονομαστικής αξίας και διάρκειας 4 ετών έως τη λήξη. Το επιτόκιο της αγοράς είναι 10 </a:t>
            </a:r>
            <a:r>
              <a:rPr lang="el-GR" sz="2800" dirty="0">
                <a:latin typeface="Calibri" pitchFamily="34" charset="0"/>
                <a:cs typeface="Times New Roman" pitchFamily="18" charset="0"/>
              </a:rPr>
              <a:t>%</a:t>
            </a:r>
            <a:r>
              <a:rPr lang="el-GR" sz="2800" dirty="0" smtClean="0">
                <a:latin typeface="Calibri" pitchFamily="34" charset="0"/>
                <a:cs typeface="Times New Roman" pitchFamily="18" charset="0"/>
              </a:rPr>
              <a:t>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α) Η παρούσα αξία του εντόκου γραμματίου υπολογίζεται με την προεξόφληση της ονομαστικής αξίας, δηλαδή</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200" b="0" i="0" u="none" strike="noStrike" cap="none" normalizeH="0" baseline="0" dirty="0" smtClean="0">
              <a:ln>
                <a:noFill/>
              </a:ln>
              <a:solidFill>
                <a:schemeClr val="tx1"/>
              </a:solidFill>
              <a:effectLst/>
              <a:latin typeface="Arial" pitchFamily="34" charset="0"/>
            </a:endParaRPr>
          </a:p>
        </p:txBody>
      </p:sp>
      <p:pic>
        <p:nvPicPr>
          <p:cNvPr id="16281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4714884"/>
            <a:ext cx="9144000" cy="1500198"/>
          </a:xfrm>
          <a:prstGeom prst="rect">
            <a:avLst/>
          </a:prstGeom>
          <a:noFill/>
        </p:spPr>
      </p:pic>
      <p:sp>
        <p:nvSpPr>
          <p:cNvPr id="162824" name="Rectangle 8"/>
          <p:cNvSpPr>
            <a:spLocks noChangeArrowheads="1"/>
          </p:cNvSpPr>
          <p:nvPr/>
        </p:nvSpPr>
        <p:spPr bwMode="auto">
          <a:xfrm>
            <a:off x="0" y="1066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9315752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ChangeArrowheads="1"/>
          </p:cNvSpPr>
          <p:nvPr/>
        </p:nvSpPr>
        <p:spPr bwMode="auto">
          <a:xfrm>
            <a:off x="0" y="0"/>
            <a:ext cx="91440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marR="0" lvl="0" indent="-514350" algn="just" defTabSz="914400" rtl="0" eaLnBrk="0" fontAlgn="base" latinLnBrk="0" hangingPunct="0">
              <a:lnSpc>
                <a:spcPct val="100000"/>
              </a:lnSpc>
              <a:spcBef>
                <a:spcPct val="0"/>
              </a:spcBef>
              <a:spcAft>
                <a:spcPct val="0"/>
              </a:spcAft>
              <a:buClrTx/>
              <a:buSzTx/>
              <a:buFontTx/>
              <a:buAutoNum type="arabicPeriod"/>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η παρούσα αξία </a:t>
            </a:r>
          </a:p>
          <a:p>
            <a:pPr lvl="0" algn="just" eaLnBrk="0" fontAlgn="base" hangingPunct="0">
              <a:spcBef>
                <a:spcPct val="0"/>
              </a:spcBef>
              <a:spcAft>
                <a:spcPct val="0"/>
              </a:spcAft>
            </a:pPr>
            <a:r>
              <a:rPr lang="el-GR" sz="2800" dirty="0" smtClean="0">
                <a:latin typeface="Calibri" pitchFamily="34" charset="0"/>
                <a:cs typeface="Times New Roman" pitchFamily="18" charset="0"/>
              </a:rPr>
              <a:t>β</a:t>
            </a:r>
            <a:r>
              <a:rPr lang="el-GR" sz="2800" dirty="0">
                <a:latin typeface="Calibri" pitchFamily="34" charset="0"/>
                <a:cs typeface="Times New Roman" pitchFamily="18" charset="0"/>
              </a:rPr>
              <a:t>) δεκαετούς ομολόγου ονομαστικής αξίας 1000 ευρώ με τοκομερίδιο 5 % επί της ονομαστικής αξίας και διάρκειας 4 ετών έως τη λήξη. Το </a:t>
            </a:r>
            <a:r>
              <a:rPr lang="el-GR" sz="2800" dirty="0" smtClean="0">
                <a:latin typeface="Calibri" pitchFamily="34" charset="0"/>
                <a:cs typeface="Times New Roman" pitchFamily="18" charset="0"/>
              </a:rPr>
              <a:t>επιτόκιο της αγοράς είναι 10 </a:t>
            </a:r>
            <a:r>
              <a:rPr lang="el-GR" sz="2800" dirty="0">
                <a:latin typeface="Calibri" pitchFamily="34" charset="0"/>
                <a:cs typeface="Times New Roman" pitchFamily="18" charset="0"/>
              </a:rPr>
              <a:t>%</a:t>
            </a:r>
            <a:r>
              <a:rPr lang="el-GR" sz="2800" dirty="0" smtClean="0">
                <a:latin typeface="Calibri" pitchFamily="34" charset="0"/>
                <a:cs typeface="Times New Roman" pitchFamily="18" charset="0"/>
              </a:rPr>
              <a:t>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200" b="0" i="0" u="none" strike="noStrike" cap="none" normalizeH="0" baseline="0" dirty="0" smtClean="0">
              <a:ln>
                <a:noFill/>
              </a:ln>
              <a:solidFill>
                <a:schemeClr val="tx1"/>
              </a:solidFill>
              <a:effectLst/>
              <a:latin typeface="Arial" pitchFamily="34" charset="0"/>
            </a:endParaRPr>
          </a:p>
        </p:txBody>
      </p:sp>
      <p:sp>
        <p:nvSpPr>
          <p:cNvPr id="162824" name="Rectangle 8"/>
          <p:cNvSpPr>
            <a:spLocks noChangeArrowheads="1"/>
          </p:cNvSpPr>
          <p:nvPr/>
        </p:nvSpPr>
        <p:spPr bwMode="auto">
          <a:xfrm>
            <a:off x="0" y="1066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mc:AlternateContent xmlns:mc="http://schemas.openxmlformats.org/markup-compatibility/2006" xmlns:a14="http://schemas.microsoft.com/office/drawing/2010/main">
        <mc:Choice Requires="a14">
          <p:sp>
            <p:nvSpPr>
              <p:cNvPr id="2" name="TextBox 1"/>
              <p:cNvSpPr txBox="1"/>
              <p:nvPr/>
            </p:nvSpPr>
            <p:spPr>
              <a:xfrm>
                <a:off x="0" y="2157706"/>
                <a:ext cx="7270260" cy="855234"/>
              </a:xfrm>
              <a:prstGeom prst="rect">
                <a:avLst/>
              </a:prstGeom>
              <a:noFill/>
            </p:spPr>
            <p:txBody>
              <a:bodyPr wrap="none" rtlCol="0">
                <a:spAutoFit/>
              </a:bodyPr>
              <a:lstStyle/>
              <a:p>
                <a:r>
                  <a:rPr lang="en-US" sz="3200" dirty="0" smtClean="0"/>
                  <a:t>P</a:t>
                </a:r>
                <a14:m>
                  <m:oMath xmlns:m="http://schemas.openxmlformats.org/officeDocument/2006/math">
                    <m:r>
                      <a:rPr lang="en-US" sz="3200" i="1" smtClean="0">
                        <a:latin typeface="Cambria Math"/>
                      </a:rPr>
                      <m:t>=</m:t>
                    </m:r>
                    <m:f>
                      <m:fPr>
                        <m:ctrlPr>
                          <a:rPr lang="en-US" sz="3200" i="1" smtClean="0">
                            <a:latin typeface="Cambria Math"/>
                          </a:rPr>
                        </m:ctrlPr>
                      </m:fPr>
                      <m:num>
                        <m:r>
                          <a:rPr lang="en-US" sz="3200" i="1" smtClean="0">
                            <a:latin typeface="Cambria Math"/>
                          </a:rPr>
                          <m:t>𝑇</m:t>
                        </m:r>
                      </m:num>
                      <m:den>
                        <m:r>
                          <a:rPr lang="en-US" sz="3200" b="0" i="1" smtClean="0">
                            <a:latin typeface="Cambria Math"/>
                          </a:rPr>
                          <m:t>(1+</m:t>
                        </m:r>
                        <m:r>
                          <a:rPr lang="en-US" sz="3200" b="0" i="1" smtClean="0">
                            <a:latin typeface="Cambria Math"/>
                          </a:rPr>
                          <m:t>𝑖</m:t>
                        </m:r>
                        <m:r>
                          <a:rPr lang="en-US" sz="3200" b="0" i="1" smtClean="0">
                            <a:latin typeface="Cambria Math"/>
                          </a:rPr>
                          <m:t>)</m:t>
                        </m:r>
                      </m:den>
                    </m:f>
                    <m:r>
                      <a:rPr lang="en-US" sz="3200" b="0" i="1" smtClean="0">
                        <a:latin typeface="Cambria Math"/>
                      </a:rPr>
                      <m:t>+</m:t>
                    </m:r>
                    <m:f>
                      <m:fPr>
                        <m:ctrlPr>
                          <a:rPr lang="en-US" sz="3200" i="1">
                            <a:latin typeface="Cambria Math"/>
                          </a:rPr>
                        </m:ctrlPr>
                      </m:fPr>
                      <m:num>
                        <m:r>
                          <a:rPr lang="en-US" sz="3200" b="0" i="1" smtClean="0">
                            <a:latin typeface="Cambria Math"/>
                          </a:rPr>
                          <m:t>𝑇</m:t>
                        </m:r>
                      </m:num>
                      <m:den>
                        <m:sSup>
                          <m:sSupPr>
                            <m:ctrlPr>
                              <a:rPr lang="en-US" sz="3200" i="1" smtClean="0">
                                <a:latin typeface="Cambria Math"/>
                              </a:rPr>
                            </m:ctrlPr>
                          </m:sSupPr>
                          <m:e>
                            <m:r>
                              <a:rPr lang="en-US" sz="3200" b="0" i="1" smtClean="0">
                                <a:latin typeface="Cambria Math"/>
                              </a:rPr>
                              <m:t>(1+</m:t>
                            </m:r>
                            <m:r>
                              <a:rPr lang="en-US" sz="3200" b="0" i="1" smtClean="0">
                                <a:latin typeface="Cambria Math"/>
                              </a:rPr>
                              <m:t>𝑖</m:t>
                            </m:r>
                            <m:r>
                              <a:rPr lang="en-US" sz="3200" b="0" i="1" smtClean="0">
                                <a:latin typeface="Cambria Math"/>
                              </a:rPr>
                              <m:t>)</m:t>
                            </m:r>
                          </m:e>
                          <m:sup>
                            <m:r>
                              <a:rPr lang="en-US" sz="3200" b="0" i="1" smtClean="0">
                                <a:latin typeface="Cambria Math"/>
                              </a:rPr>
                              <m:t>2</m:t>
                            </m:r>
                          </m:sup>
                        </m:sSup>
                      </m:den>
                    </m:f>
                    <m:r>
                      <a:rPr lang="en-US" sz="3200" i="1">
                        <a:latin typeface="Cambria Math"/>
                      </a:rPr>
                      <m:t>+</m:t>
                    </m:r>
                    <m:f>
                      <m:fPr>
                        <m:ctrlPr>
                          <a:rPr lang="en-US" sz="3200" i="1">
                            <a:latin typeface="Cambria Math"/>
                          </a:rPr>
                        </m:ctrlPr>
                      </m:fPr>
                      <m:num>
                        <m:r>
                          <a:rPr lang="en-US" sz="3200" b="0" i="1" smtClean="0">
                            <a:latin typeface="Cambria Math"/>
                          </a:rPr>
                          <m:t>𝑇</m:t>
                        </m:r>
                      </m:num>
                      <m:den>
                        <m:sSup>
                          <m:sSupPr>
                            <m:ctrlPr>
                              <a:rPr lang="en-US" sz="3200" i="1" smtClean="0">
                                <a:latin typeface="Cambria Math"/>
                              </a:rPr>
                            </m:ctrlPr>
                          </m:sSupPr>
                          <m:e>
                            <m:r>
                              <a:rPr lang="en-US" sz="3200" b="0" i="1" smtClean="0">
                                <a:latin typeface="Cambria Math"/>
                              </a:rPr>
                              <m:t>(1+</m:t>
                            </m:r>
                            <m:r>
                              <a:rPr lang="en-US" sz="3200" b="0" i="1" smtClean="0">
                                <a:latin typeface="Cambria Math"/>
                              </a:rPr>
                              <m:t>𝑖</m:t>
                            </m:r>
                            <m:r>
                              <a:rPr lang="en-US" sz="3200" b="0" i="1" smtClean="0">
                                <a:latin typeface="Cambria Math"/>
                              </a:rPr>
                              <m:t>)</m:t>
                            </m:r>
                          </m:e>
                          <m:sup>
                            <m:r>
                              <a:rPr lang="en-US" sz="3200" b="0" i="1" smtClean="0">
                                <a:latin typeface="Cambria Math"/>
                              </a:rPr>
                              <m:t>3</m:t>
                            </m:r>
                          </m:sup>
                        </m:sSup>
                      </m:den>
                    </m:f>
                    <m:r>
                      <a:rPr lang="en-US" sz="3200" i="1">
                        <a:latin typeface="Cambria Math"/>
                      </a:rPr>
                      <m:t>+</m:t>
                    </m:r>
                    <m:f>
                      <m:fPr>
                        <m:ctrlPr>
                          <a:rPr lang="en-US" sz="3200" i="1">
                            <a:latin typeface="Cambria Math"/>
                          </a:rPr>
                        </m:ctrlPr>
                      </m:fPr>
                      <m:num>
                        <m:r>
                          <a:rPr lang="en-US" sz="3200" b="0" i="1" smtClean="0">
                            <a:latin typeface="Cambria Math"/>
                          </a:rPr>
                          <m:t>𝑇</m:t>
                        </m:r>
                      </m:num>
                      <m:den>
                        <m:sSup>
                          <m:sSupPr>
                            <m:ctrlPr>
                              <a:rPr lang="en-US" sz="3200" i="1" smtClean="0">
                                <a:latin typeface="Cambria Math"/>
                              </a:rPr>
                            </m:ctrlPr>
                          </m:sSupPr>
                          <m:e>
                            <m:r>
                              <a:rPr lang="en-US" sz="3200" b="0" i="1" smtClean="0">
                                <a:latin typeface="Cambria Math"/>
                              </a:rPr>
                              <m:t>(1+</m:t>
                            </m:r>
                            <m:r>
                              <a:rPr lang="en-US" sz="3200" b="0" i="1" smtClean="0">
                                <a:latin typeface="Cambria Math"/>
                              </a:rPr>
                              <m:t>𝑖</m:t>
                            </m:r>
                            <m:r>
                              <a:rPr lang="en-US" sz="3200" b="0" i="1" smtClean="0">
                                <a:latin typeface="Cambria Math"/>
                              </a:rPr>
                              <m:t>)</m:t>
                            </m:r>
                          </m:e>
                          <m:sup>
                            <m:r>
                              <a:rPr lang="en-US" sz="3200" b="0" i="1" smtClean="0">
                                <a:latin typeface="Cambria Math"/>
                              </a:rPr>
                              <m:t>4</m:t>
                            </m:r>
                          </m:sup>
                        </m:sSup>
                      </m:den>
                    </m:f>
                    <m:r>
                      <a:rPr lang="en-US" sz="3200" i="1">
                        <a:latin typeface="Cambria Math"/>
                      </a:rPr>
                      <m:t>+</m:t>
                    </m:r>
                    <m:f>
                      <m:fPr>
                        <m:ctrlPr>
                          <a:rPr lang="en-US" sz="3200" i="1" smtClean="0">
                            <a:latin typeface="Cambria Math"/>
                          </a:rPr>
                        </m:ctrlPr>
                      </m:fPr>
                      <m:num>
                        <m:r>
                          <a:rPr lang="en-US" sz="3200" b="0" i="1" smtClean="0">
                            <a:latin typeface="Cambria Math"/>
                          </a:rPr>
                          <m:t>𝐹</m:t>
                        </m:r>
                      </m:num>
                      <m:den>
                        <m:sSup>
                          <m:sSupPr>
                            <m:ctrlPr>
                              <a:rPr lang="en-US" sz="3200" i="1" smtClean="0">
                                <a:latin typeface="Cambria Math"/>
                              </a:rPr>
                            </m:ctrlPr>
                          </m:sSupPr>
                          <m:e>
                            <m:r>
                              <a:rPr lang="en-US" sz="3200" b="0" i="1" smtClean="0">
                                <a:latin typeface="Cambria Math"/>
                              </a:rPr>
                              <m:t>(1+</m:t>
                            </m:r>
                            <m:r>
                              <a:rPr lang="en-US" sz="3200" b="0" i="1" smtClean="0">
                                <a:latin typeface="Cambria Math"/>
                              </a:rPr>
                              <m:t>𝑖</m:t>
                            </m:r>
                            <m:r>
                              <a:rPr lang="en-US" sz="3200" b="0" i="1" smtClean="0">
                                <a:latin typeface="Cambria Math"/>
                              </a:rPr>
                              <m:t>)</m:t>
                            </m:r>
                          </m:e>
                          <m:sup>
                            <m:r>
                              <a:rPr lang="en-US" sz="3200" b="0" i="1" smtClean="0">
                                <a:latin typeface="Cambria Math"/>
                              </a:rPr>
                              <m:t>4</m:t>
                            </m:r>
                          </m:sup>
                        </m:sSup>
                      </m:den>
                    </m:f>
                  </m:oMath>
                </a14:m>
                <a:endParaRPr lang="el-GR" sz="3200" dirty="0"/>
              </a:p>
            </p:txBody>
          </p:sp>
        </mc:Choice>
        <mc:Fallback xmlns="">
          <p:sp>
            <p:nvSpPr>
              <p:cNvPr id="2" name="TextBox 1"/>
              <p:cNvSpPr txBox="1">
                <a:spLocks noRot="1" noChangeAspect="1" noMove="1" noResize="1" noEditPoints="1" noAdjustHandles="1" noChangeArrowheads="1" noChangeShapeType="1" noTextEdit="1"/>
              </p:cNvSpPr>
              <p:nvPr/>
            </p:nvSpPr>
            <p:spPr>
              <a:xfrm>
                <a:off x="0" y="2157706"/>
                <a:ext cx="7270260" cy="855234"/>
              </a:xfrm>
              <a:prstGeom prst="rect">
                <a:avLst/>
              </a:prstGeom>
              <a:blipFill rotWithShape="1">
                <a:blip r:embed="rId2"/>
                <a:stretch>
                  <a:fillRect l="-2096" b="-4286"/>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 name="Ορθογώνιο 2"/>
              <p:cNvSpPr/>
              <p:nvPr/>
            </p:nvSpPr>
            <p:spPr>
              <a:xfrm>
                <a:off x="0" y="3729380"/>
                <a:ext cx="9468545" cy="861967"/>
              </a:xfrm>
              <a:prstGeom prst="rect">
                <a:avLst/>
              </a:prstGeom>
            </p:spPr>
            <p:txBody>
              <a:bodyPr wrap="square">
                <a:spAutoFit/>
              </a:bodyPr>
              <a:lstStyle/>
              <a:p>
                <a:r>
                  <a:rPr lang="en-US" sz="3200" dirty="0" smtClean="0"/>
                  <a:t>P</a:t>
                </a:r>
                <a14:m>
                  <m:oMath xmlns:m="http://schemas.openxmlformats.org/officeDocument/2006/math">
                    <m:r>
                      <a:rPr lang="en-US" sz="3200" i="1">
                        <a:latin typeface="Cambria Math"/>
                      </a:rPr>
                      <m:t>=</m:t>
                    </m:r>
                    <m:f>
                      <m:fPr>
                        <m:ctrlPr>
                          <a:rPr lang="en-US" sz="3200" i="1">
                            <a:latin typeface="Cambria Math"/>
                          </a:rPr>
                        </m:ctrlPr>
                      </m:fPr>
                      <m:num>
                        <m:r>
                          <a:rPr lang="en-US" sz="3200" b="0" i="1" smtClean="0">
                            <a:latin typeface="Cambria Math"/>
                          </a:rPr>
                          <m:t>50</m:t>
                        </m:r>
                      </m:num>
                      <m:den>
                        <m:r>
                          <a:rPr lang="en-US" sz="3200" i="1">
                            <a:latin typeface="Cambria Math"/>
                          </a:rPr>
                          <m:t>(1</m:t>
                        </m:r>
                        <m:r>
                          <a:rPr lang="en-US" sz="3200" b="0" i="1" smtClean="0">
                            <a:latin typeface="Cambria Math"/>
                          </a:rPr>
                          <m:t>,10</m:t>
                        </m:r>
                        <m:r>
                          <a:rPr lang="en-US" sz="3200" i="1">
                            <a:latin typeface="Cambria Math"/>
                          </a:rPr>
                          <m:t>)</m:t>
                        </m:r>
                      </m:den>
                    </m:f>
                    <m:r>
                      <a:rPr lang="en-US" sz="3200" i="1">
                        <a:latin typeface="Cambria Math"/>
                      </a:rPr>
                      <m:t>+</m:t>
                    </m:r>
                    <m:f>
                      <m:fPr>
                        <m:ctrlPr>
                          <a:rPr lang="en-US" sz="3200" i="1">
                            <a:latin typeface="Cambria Math"/>
                          </a:rPr>
                        </m:ctrlPr>
                      </m:fPr>
                      <m:num>
                        <m:r>
                          <a:rPr lang="en-US" sz="3200" b="0" i="1" smtClean="0">
                            <a:latin typeface="Cambria Math"/>
                          </a:rPr>
                          <m:t>50</m:t>
                        </m:r>
                      </m:num>
                      <m:den>
                        <m:sSup>
                          <m:sSupPr>
                            <m:ctrlPr>
                              <a:rPr lang="en-US" sz="3200" i="1">
                                <a:latin typeface="Cambria Math"/>
                              </a:rPr>
                            </m:ctrlPr>
                          </m:sSupPr>
                          <m:e>
                            <m:r>
                              <a:rPr lang="en-US" sz="3200" i="1">
                                <a:latin typeface="Cambria Math"/>
                              </a:rPr>
                              <m:t>(1</m:t>
                            </m:r>
                            <m:r>
                              <a:rPr lang="en-US" sz="3200" b="0" i="1" smtClean="0">
                                <a:latin typeface="Cambria Math"/>
                              </a:rPr>
                              <m:t>,10</m:t>
                            </m:r>
                            <m:r>
                              <a:rPr lang="en-US" sz="3200" i="1">
                                <a:latin typeface="Cambria Math"/>
                              </a:rPr>
                              <m:t>)</m:t>
                            </m:r>
                          </m:e>
                          <m:sup>
                            <m:r>
                              <a:rPr lang="en-US" sz="3200" i="1">
                                <a:latin typeface="Cambria Math"/>
                              </a:rPr>
                              <m:t>2</m:t>
                            </m:r>
                          </m:sup>
                        </m:sSup>
                      </m:den>
                    </m:f>
                    <m:r>
                      <a:rPr lang="en-US" sz="3200" i="1">
                        <a:latin typeface="Cambria Math"/>
                      </a:rPr>
                      <m:t>+</m:t>
                    </m:r>
                    <m:f>
                      <m:fPr>
                        <m:ctrlPr>
                          <a:rPr lang="en-US" sz="3200" i="1">
                            <a:latin typeface="Cambria Math"/>
                          </a:rPr>
                        </m:ctrlPr>
                      </m:fPr>
                      <m:num>
                        <m:r>
                          <a:rPr lang="en-US" sz="3200" b="0" i="1" smtClean="0">
                            <a:latin typeface="Cambria Math"/>
                          </a:rPr>
                          <m:t>50</m:t>
                        </m:r>
                      </m:num>
                      <m:den>
                        <m:sSup>
                          <m:sSupPr>
                            <m:ctrlPr>
                              <a:rPr lang="en-US" sz="3200" i="1">
                                <a:latin typeface="Cambria Math"/>
                              </a:rPr>
                            </m:ctrlPr>
                          </m:sSupPr>
                          <m:e>
                            <m:r>
                              <a:rPr lang="en-US" sz="3200" i="1">
                                <a:latin typeface="Cambria Math"/>
                              </a:rPr>
                              <m:t>(1</m:t>
                            </m:r>
                            <m:r>
                              <a:rPr lang="en-US" sz="3200" b="0" i="1" smtClean="0">
                                <a:latin typeface="Cambria Math"/>
                              </a:rPr>
                              <m:t>,10</m:t>
                            </m:r>
                            <m:r>
                              <a:rPr lang="en-US" sz="3200" i="1">
                                <a:latin typeface="Cambria Math"/>
                              </a:rPr>
                              <m:t>)</m:t>
                            </m:r>
                          </m:e>
                          <m:sup>
                            <m:r>
                              <a:rPr lang="en-US" sz="3200" i="1">
                                <a:latin typeface="Cambria Math"/>
                              </a:rPr>
                              <m:t>3</m:t>
                            </m:r>
                          </m:sup>
                        </m:sSup>
                      </m:den>
                    </m:f>
                    <m:r>
                      <a:rPr lang="en-US" sz="3200" i="1">
                        <a:latin typeface="Cambria Math"/>
                      </a:rPr>
                      <m:t>+</m:t>
                    </m:r>
                    <m:f>
                      <m:fPr>
                        <m:ctrlPr>
                          <a:rPr lang="en-US" sz="3200" i="1">
                            <a:latin typeface="Cambria Math"/>
                          </a:rPr>
                        </m:ctrlPr>
                      </m:fPr>
                      <m:num>
                        <m:r>
                          <a:rPr lang="en-US" sz="3200" b="0" i="1" smtClean="0">
                            <a:latin typeface="Cambria Math"/>
                          </a:rPr>
                          <m:t>50</m:t>
                        </m:r>
                      </m:num>
                      <m:den>
                        <m:sSup>
                          <m:sSupPr>
                            <m:ctrlPr>
                              <a:rPr lang="en-US" sz="3200" i="1">
                                <a:latin typeface="Cambria Math"/>
                              </a:rPr>
                            </m:ctrlPr>
                          </m:sSupPr>
                          <m:e>
                            <m:r>
                              <a:rPr lang="en-US" sz="3200" i="1">
                                <a:latin typeface="Cambria Math"/>
                              </a:rPr>
                              <m:t>(1</m:t>
                            </m:r>
                            <m:r>
                              <a:rPr lang="en-US" sz="3200" b="0" i="1" smtClean="0">
                                <a:latin typeface="Cambria Math"/>
                              </a:rPr>
                              <m:t>,10</m:t>
                            </m:r>
                            <m:r>
                              <a:rPr lang="en-US" sz="3200" i="1">
                                <a:latin typeface="Cambria Math"/>
                              </a:rPr>
                              <m:t>)</m:t>
                            </m:r>
                          </m:e>
                          <m:sup>
                            <m:r>
                              <a:rPr lang="en-US" sz="3200" i="1">
                                <a:latin typeface="Cambria Math"/>
                              </a:rPr>
                              <m:t>4</m:t>
                            </m:r>
                          </m:sup>
                        </m:sSup>
                      </m:den>
                    </m:f>
                    <m:r>
                      <a:rPr lang="en-US" sz="3200" i="1">
                        <a:latin typeface="Cambria Math"/>
                      </a:rPr>
                      <m:t>+</m:t>
                    </m:r>
                    <m:f>
                      <m:fPr>
                        <m:ctrlPr>
                          <a:rPr lang="en-US" sz="3200" i="1">
                            <a:latin typeface="Cambria Math"/>
                          </a:rPr>
                        </m:ctrlPr>
                      </m:fPr>
                      <m:num>
                        <m:r>
                          <a:rPr lang="en-US" sz="3200" b="0" i="1" smtClean="0">
                            <a:latin typeface="Cambria Math"/>
                          </a:rPr>
                          <m:t>1000</m:t>
                        </m:r>
                      </m:num>
                      <m:den>
                        <m:sSup>
                          <m:sSupPr>
                            <m:ctrlPr>
                              <a:rPr lang="en-US" sz="3200" i="1">
                                <a:latin typeface="Cambria Math"/>
                              </a:rPr>
                            </m:ctrlPr>
                          </m:sSupPr>
                          <m:e>
                            <m:r>
                              <a:rPr lang="en-US" sz="3200" i="1">
                                <a:latin typeface="Cambria Math"/>
                              </a:rPr>
                              <m:t>(1</m:t>
                            </m:r>
                            <m:r>
                              <a:rPr lang="en-US" sz="3200" b="0" i="1" smtClean="0">
                                <a:latin typeface="Cambria Math"/>
                              </a:rPr>
                              <m:t>,10</m:t>
                            </m:r>
                            <m:r>
                              <a:rPr lang="en-US" sz="3200" i="1">
                                <a:latin typeface="Cambria Math"/>
                              </a:rPr>
                              <m:t>)</m:t>
                            </m:r>
                          </m:e>
                          <m:sup>
                            <m:r>
                              <a:rPr lang="en-US" sz="3200" i="1">
                                <a:latin typeface="Cambria Math"/>
                              </a:rPr>
                              <m:t>4</m:t>
                            </m:r>
                          </m:sup>
                        </m:sSup>
                      </m:den>
                    </m:f>
                  </m:oMath>
                </a14:m>
                <a:r>
                  <a:rPr lang="en-US" sz="3200" dirty="0" smtClean="0"/>
                  <a:t>=841,5</a:t>
                </a:r>
                <a:endParaRPr lang="el-GR" sz="3200" dirty="0"/>
              </a:p>
            </p:txBody>
          </p:sp>
        </mc:Choice>
        <mc:Fallback xmlns="">
          <p:sp>
            <p:nvSpPr>
              <p:cNvPr id="3" name="Ορθογώνιο 2"/>
              <p:cNvSpPr>
                <a:spLocks noRot="1" noChangeAspect="1" noMove="1" noResize="1" noEditPoints="1" noAdjustHandles="1" noChangeArrowheads="1" noChangeShapeType="1" noTextEdit="1"/>
              </p:cNvSpPr>
              <p:nvPr/>
            </p:nvSpPr>
            <p:spPr>
              <a:xfrm>
                <a:off x="0" y="3729380"/>
                <a:ext cx="9468545" cy="861967"/>
              </a:xfrm>
              <a:prstGeom prst="rect">
                <a:avLst/>
              </a:prstGeom>
              <a:blipFill rotWithShape="1">
                <a:blip r:embed="rId3"/>
                <a:stretch>
                  <a:fillRect l="-1610" b="-4255"/>
                </a:stretch>
              </a:blipFill>
            </p:spPr>
            <p:txBody>
              <a:bodyPr/>
              <a:lstStyle/>
              <a:p>
                <a:r>
                  <a:rPr lang="el-GR">
                    <a:noFill/>
                  </a:rPr>
                  <a:t> </a:t>
                </a:r>
              </a:p>
            </p:txBody>
          </p:sp>
        </mc:Fallback>
      </mc:AlternateContent>
      <p:sp>
        <p:nvSpPr>
          <p:cNvPr id="4" name="TextBox 3"/>
          <p:cNvSpPr txBox="1"/>
          <p:nvPr/>
        </p:nvSpPr>
        <p:spPr>
          <a:xfrm>
            <a:off x="0" y="3086310"/>
            <a:ext cx="2978701" cy="584775"/>
          </a:xfrm>
          <a:prstGeom prst="rect">
            <a:avLst/>
          </a:prstGeom>
          <a:solidFill>
            <a:srgbClr val="FFBDAD"/>
          </a:solidFill>
        </p:spPr>
        <p:txBody>
          <a:bodyPr wrap="none" rtlCol="0">
            <a:spAutoFit/>
          </a:bodyPr>
          <a:lstStyle/>
          <a:p>
            <a:r>
              <a:rPr lang="en-US" sz="3200" dirty="0" smtClean="0"/>
              <a:t>T=0,05*1000=50</a:t>
            </a:r>
            <a:endParaRPr lang="el-GR" sz="3200" dirty="0"/>
          </a:p>
        </p:txBody>
      </p:sp>
      <mc:AlternateContent xmlns:mc="http://schemas.openxmlformats.org/markup-compatibility/2006" xmlns:a14="http://schemas.microsoft.com/office/drawing/2010/main">
        <mc:Choice Requires="a14">
          <p:sp>
            <p:nvSpPr>
              <p:cNvPr id="5" name="TextBox 4"/>
              <p:cNvSpPr txBox="1"/>
              <p:nvPr/>
            </p:nvSpPr>
            <p:spPr>
              <a:xfrm>
                <a:off x="-24472" y="4650570"/>
                <a:ext cx="9110507" cy="2264146"/>
              </a:xfrm>
              <a:prstGeom prst="rect">
                <a:avLst/>
              </a:prstGeom>
              <a:noFill/>
            </p:spPr>
            <p:txBody>
              <a:bodyPr wrap="none" rtlCol="0">
                <a:spAutoFit/>
              </a:bodyPr>
              <a:lstStyle/>
              <a:p>
                <a:r>
                  <a:rPr lang="el-GR" sz="2800" dirty="0" smtClean="0"/>
                  <a:t>Η τρέχουσα απόδοση (</a:t>
                </a:r>
                <a:r>
                  <a:rPr lang="el-GR" sz="2800" dirty="0" err="1"/>
                  <a:t>current</a:t>
                </a:r>
                <a:r>
                  <a:rPr lang="el-GR" sz="2800" dirty="0"/>
                  <a:t> </a:t>
                </a:r>
                <a:r>
                  <a:rPr lang="el-GR" sz="2800" dirty="0" err="1"/>
                  <a:t>yield</a:t>
                </a:r>
                <a:r>
                  <a:rPr lang="el-GR" sz="2800" dirty="0"/>
                  <a:t>) συσχετίζει το ποσό του </a:t>
                </a:r>
                <a:endParaRPr lang="en-US" sz="2800" dirty="0" smtClean="0"/>
              </a:p>
              <a:p>
                <a:r>
                  <a:rPr lang="el-GR" sz="2800" dirty="0" smtClean="0"/>
                  <a:t>τοκομεριδίου </a:t>
                </a:r>
                <a:r>
                  <a:rPr lang="el-GR" sz="2800" dirty="0"/>
                  <a:t>με </a:t>
                </a:r>
                <a:r>
                  <a:rPr lang="el-GR" sz="2800" dirty="0" smtClean="0"/>
                  <a:t>την</a:t>
                </a:r>
                <a:r>
                  <a:rPr lang="en-US" sz="2800" dirty="0" smtClean="0"/>
                  <a:t> </a:t>
                </a:r>
                <a:r>
                  <a:rPr lang="el-GR" sz="2800" dirty="0" smtClean="0"/>
                  <a:t>τιμή </a:t>
                </a:r>
                <a:r>
                  <a:rPr lang="el-GR" sz="2800" dirty="0"/>
                  <a:t>αγοράς του </a:t>
                </a:r>
                <a:r>
                  <a:rPr lang="el-GR" sz="2800" dirty="0" smtClean="0"/>
                  <a:t>ομολόγου</a:t>
                </a:r>
                <a:r>
                  <a:rPr lang="en-US" sz="2800" dirty="0" smtClean="0"/>
                  <a:t>,</a:t>
                </a:r>
                <a:r>
                  <a:rPr lang="el-GR" sz="2800" dirty="0" smtClean="0"/>
                  <a:t> </a:t>
                </a:r>
                <a:r>
                  <a:rPr lang="el-GR" sz="2800" dirty="0"/>
                  <a:t>εκφράζεται </a:t>
                </a:r>
                <a:endParaRPr lang="en-US" sz="2800" dirty="0" smtClean="0"/>
              </a:p>
              <a:p>
                <a:r>
                  <a:rPr lang="el-GR" sz="2800" dirty="0" smtClean="0"/>
                  <a:t>ως </a:t>
                </a:r>
                <a:r>
                  <a:rPr lang="el-GR" sz="2800" dirty="0"/>
                  <a:t>ποσοστό επί τοις 100 (%). </a:t>
                </a:r>
                <a:r>
                  <a:rPr lang="el-GR" sz="2800" dirty="0" smtClean="0"/>
                  <a:t>Υπολογίζεται</a:t>
                </a:r>
                <a:r>
                  <a:rPr lang="en-US" sz="2800" dirty="0" smtClean="0"/>
                  <a:t> </a:t>
                </a:r>
                <a:r>
                  <a:rPr lang="el-GR" sz="2800" dirty="0" smtClean="0"/>
                  <a:t>ως :</a:t>
                </a:r>
                <a:endParaRPr lang="en-US" sz="2800" dirty="0" smtClean="0"/>
              </a:p>
              <a:p>
                <a:pPr/>
                <a14:m>
                  <m:oMathPara xmlns:m="http://schemas.openxmlformats.org/officeDocument/2006/math">
                    <m:oMathParaPr>
                      <m:jc m:val="centerGroup"/>
                    </m:oMathParaPr>
                    <m:oMath xmlns:m="http://schemas.openxmlformats.org/officeDocument/2006/math">
                      <m:r>
                        <a:rPr lang="en-US" sz="2800" b="0" i="1" smtClean="0">
                          <a:latin typeface="Cambria Math"/>
                        </a:rPr>
                        <m:t>𝑦</m:t>
                      </m:r>
                      <m:r>
                        <a:rPr lang="en-US" sz="2800" i="1" smtClean="0">
                          <a:latin typeface="Cambria Math"/>
                        </a:rPr>
                        <m:t>=</m:t>
                      </m:r>
                      <m:f>
                        <m:fPr>
                          <m:ctrlPr>
                            <a:rPr lang="en-US" sz="2800" i="1" smtClean="0">
                              <a:latin typeface="Cambria Math"/>
                            </a:rPr>
                          </m:ctrlPr>
                        </m:fPr>
                        <m:num>
                          <m:r>
                            <a:rPr lang="en-US" sz="2800" b="0" i="1" smtClean="0">
                              <a:latin typeface="Cambria Math"/>
                            </a:rPr>
                            <m:t>𝑇</m:t>
                          </m:r>
                        </m:num>
                        <m:den>
                          <m:r>
                            <a:rPr lang="en-US" sz="2800" b="0" i="1" smtClean="0">
                              <a:latin typeface="Cambria Math"/>
                            </a:rPr>
                            <m:t>𝑃</m:t>
                          </m:r>
                        </m:den>
                      </m:f>
                      <m:r>
                        <a:rPr lang="en-US" sz="2800" b="0" i="1" smtClean="0">
                          <a:latin typeface="Cambria Math"/>
                        </a:rPr>
                        <m:t>=</m:t>
                      </m:r>
                      <m:f>
                        <m:fPr>
                          <m:ctrlPr>
                            <a:rPr lang="en-US" sz="2800" b="0" i="1" smtClean="0">
                              <a:latin typeface="Cambria Math"/>
                            </a:rPr>
                          </m:ctrlPr>
                        </m:fPr>
                        <m:num>
                          <m:r>
                            <a:rPr lang="en-US" sz="2800" b="0" i="1" smtClean="0">
                              <a:latin typeface="Cambria Math"/>
                            </a:rPr>
                            <m:t>50</m:t>
                          </m:r>
                        </m:num>
                        <m:den>
                          <m:r>
                            <a:rPr lang="en-US" sz="2800" b="0" i="1" smtClean="0">
                              <a:latin typeface="Cambria Math"/>
                            </a:rPr>
                            <m:t>841,5</m:t>
                          </m:r>
                        </m:den>
                      </m:f>
                      <m:r>
                        <a:rPr lang="en-US" sz="2800" b="0" i="1" smtClean="0">
                          <a:latin typeface="Cambria Math"/>
                        </a:rPr>
                        <m:t>=0,0594</m:t>
                      </m:r>
                    </m:oMath>
                  </m:oMathPara>
                </a14:m>
                <a:endParaRPr lang="el-GR" sz="2800" dirty="0"/>
              </a:p>
            </p:txBody>
          </p:sp>
        </mc:Choice>
        <mc:Fallback xmlns="">
          <p:sp>
            <p:nvSpPr>
              <p:cNvPr id="5" name="TextBox 4"/>
              <p:cNvSpPr txBox="1">
                <a:spLocks noRot="1" noChangeAspect="1" noMove="1" noResize="1" noEditPoints="1" noAdjustHandles="1" noChangeArrowheads="1" noChangeShapeType="1" noTextEdit="1"/>
              </p:cNvSpPr>
              <p:nvPr/>
            </p:nvSpPr>
            <p:spPr>
              <a:xfrm>
                <a:off x="-24472" y="4650570"/>
                <a:ext cx="9110507" cy="2264146"/>
              </a:xfrm>
              <a:prstGeom prst="rect">
                <a:avLst/>
              </a:prstGeom>
              <a:blipFill rotWithShape="1">
                <a:blip r:embed="rId4"/>
                <a:stretch>
                  <a:fillRect l="-1406" t="-2426" r="-402"/>
                </a:stretch>
              </a:blipFill>
            </p:spPr>
            <p:txBody>
              <a:bodyPr/>
              <a:lstStyle/>
              <a:p>
                <a:r>
                  <a:rPr lang="el-GR">
                    <a:noFill/>
                  </a:rPr>
                  <a:t> </a:t>
                </a:r>
              </a:p>
            </p:txBody>
          </p:sp>
        </mc:Fallback>
      </mc:AlternateContent>
    </p:spTree>
    <p:extLst>
      <p:ext uri="{BB962C8B-B14F-4D97-AF65-F5344CB8AC3E}">
        <p14:creationId xmlns:p14="http://schemas.microsoft.com/office/powerpoint/2010/main" val="34369537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11099" y="-41597"/>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 Ένα ομόλογο με ονομαστική αξία 1.000 ευρώ έχει διάρκεια 2 έτη και τοκομερίδι</a:t>
            </a:r>
            <a:r>
              <a:rPr lang="el-GR" sz="2800" dirty="0" smtClean="0">
                <a:latin typeface="Calibri" pitchFamily="34" charset="0"/>
                <a:ea typeface="Calibri" pitchFamily="34" charset="0"/>
                <a:cs typeface="Times New Roman" pitchFamily="18" charset="0"/>
              </a:rPr>
              <a:t>ο</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8 % (ετήσιο), το οποίο καταβάλλεται δυο φορές το χρόνο, μια κάθε εξάμηνο. Αν το ετήσιο επιτόκιο της αγοράς είναι 6 % ποια θα είναι η αξία του ομολόγου σήμερα και ποια η αξία του μετά την πληρωμή του πρώτου τόκου;</a:t>
            </a:r>
            <a:endParaRPr kumimoji="0" lang="el-GR" sz="2800" b="0" i="0" u="none" strike="noStrike" cap="none" normalizeH="0" baseline="0" dirty="0" smtClean="0">
              <a:ln>
                <a:noFill/>
              </a:ln>
              <a:solidFill>
                <a:schemeClr val="tx1"/>
              </a:solidFill>
              <a:effectLst/>
              <a:latin typeface="Arial" pitchFamily="34" charset="0"/>
            </a:endParaRPr>
          </a:p>
        </p:txBody>
      </p:sp>
      <p:sp>
        <p:nvSpPr>
          <p:cNvPr id="5" name="Rectangle 6"/>
          <p:cNvSpPr>
            <a:spLocks noChangeArrowheads="1"/>
          </p:cNvSpPr>
          <p:nvPr/>
        </p:nvSpPr>
        <p:spPr bwMode="auto">
          <a:xfrm>
            <a:off x="1286" y="2780928"/>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a:t>
            </a:r>
            <a:endParaRPr kumimoji="0" lang="el-GR" sz="24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Τοκομερίδιο 8% το οποίο αποπληρώνεται δυο</a:t>
            </a:r>
            <a:r>
              <a:rPr kumimoji="0" lang="el-GR" sz="28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φορές το χρόνο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σημαίνει ότι ο επενδυτής θα λαμβάνει </a:t>
            </a:r>
          </a:p>
          <a:p>
            <a:pPr lvl="2" algn="just" eaLnBrk="0" fontAlgn="base" hangingPunct="0">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μια φορά κάθε εξάμηνο, </a:t>
            </a:r>
          </a:p>
          <a:p>
            <a:pPr lvl="1" algn="just" eaLnBrk="0" fontAlgn="base" hangingPunct="0">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τόκο που θα ισούται με το λόγο του αποτελέσματος του επιτοκίου 8 % επί την ονομαστική αξία με το δυο που είναι ο αριθμός των εξαμήνων. Επομένως, </a:t>
            </a:r>
          </a:p>
          <a:p>
            <a:pPr lvl="1" algn="just" eaLnBrk="0" fontAlgn="base" hangingPunct="0">
              <a:spcBef>
                <a:spcPct val="0"/>
              </a:spcBef>
              <a:spcAft>
                <a:spcPct val="0"/>
              </a:spcAft>
              <a:buFont typeface="Arial" pitchFamily="34" charset="0"/>
              <a:buChar char="•"/>
            </a:pPr>
            <a:endParaRPr kumimoji="0" lang="el-GR" sz="2800" b="0" i="0" u="none" strike="noStrike" cap="none" normalizeH="0" baseline="0" dirty="0" smtClean="0">
              <a:ln>
                <a:noFill/>
              </a:ln>
              <a:solidFill>
                <a:schemeClr val="tx1"/>
              </a:solidFill>
              <a:effectLst/>
              <a:latin typeface="Arial" pitchFamily="34" charset="0"/>
            </a:endParaRPr>
          </a:p>
        </p:txBody>
      </p:sp>
      <p:sp>
        <p:nvSpPr>
          <p:cNvPr id="10" name="9 - Δεξιό βέλος"/>
          <p:cNvSpPr/>
          <p:nvPr/>
        </p:nvSpPr>
        <p:spPr>
          <a:xfrm>
            <a:off x="8165592" y="550070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2" name="TextBox 1"/>
              <p:cNvSpPr txBox="1"/>
              <p:nvPr/>
            </p:nvSpPr>
            <p:spPr>
              <a:xfrm>
                <a:off x="1257336" y="5950876"/>
                <a:ext cx="5664499" cy="788742"/>
              </a:xfrm>
              <a:prstGeom prst="rect">
                <a:avLst/>
              </a:prstGeom>
              <a:noFill/>
            </p:spPr>
            <p:txBody>
              <a:bodyPr wrap="none" rtlCol="0">
                <a:spAutoFit/>
              </a:bodyPr>
              <a:lstStyle/>
              <a:p>
                <a:r>
                  <a:rPr lang="el-GR" sz="3200" dirty="0"/>
                  <a:t>τ</a:t>
                </a:r>
                <a:r>
                  <a:rPr lang="el-GR" sz="3200" dirty="0" smtClean="0"/>
                  <a:t>όκος εξαμήνου</a:t>
                </a:r>
                <a14:m>
                  <m:oMath xmlns:m="http://schemas.openxmlformats.org/officeDocument/2006/math">
                    <m:r>
                      <a:rPr lang="en-US" sz="3200" i="1" smtClean="0">
                        <a:latin typeface="Cambria Math"/>
                      </a:rPr>
                      <m:t>=</m:t>
                    </m:r>
                    <m:f>
                      <m:fPr>
                        <m:ctrlPr>
                          <a:rPr lang="en-US" sz="3200" i="1" smtClean="0">
                            <a:latin typeface="Cambria Math"/>
                          </a:rPr>
                        </m:ctrlPr>
                      </m:fPr>
                      <m:num>
                        <m:r>
                          <a:rPr lang="el-GR" sz="3200" b="0" i="1" smtClean="0">
                            <a:latin typeface="Cambria Math"/>
                          </a:rPr>
                          <m:t>1000∗0,08</m:t>
                        </m:r>
                      </m:num>
                      <m:den>
                        <m:r>
                          <a:rPr lang="el-GR" sz="3200" b="0" i="1" smtClean="0">
                            <a:latin typeface="Cambria Math"/>
                          </a:rPr>
                          <m:t>2</m:t>
                        </m:r>
                      </m:den>
                    </m:f>
                    <m:r>
                      <a:rPr lang="el-GR" sz="3200" b="0" i="1" smtClean="0">
                        <a:latin typeface="Cambria Math"/>
                      </a:rPr>
                      <m:t>=40</m:t>
                    </m:r>
                  </m:oMath>
                </a14:m>
                <a:endParaRPr lang="el-GR" sz="3200" dirty="0"/>
              </a:p>
            </p:txBody>
          </p:sp>
        </mc:Choice>
        <mc:Fallback xmlns="">
          <p:sp>
            <p:nvSpPr>
              <p:cNvPr id="2" name="TextBox 1"/>
              <p:cNvSpPr txBox="1">
                <a:spLocks noRot="1" noChangeAspect="1" noMove="1" noResize="1" noEditPoints="1" noAdjustHandles="1" noChangeArrowheads="1" noChangeShapeType="1" noTextEdit="1"/>
              </p:cNvSpPr>
              <p:nvPr/>
            </p:nvSpPr>
            <p:spPr>
              <a:xfrm>
                <a:off x="1257336" y="5950876"/>
                <a:ext cx="5664499" cy="788742"/>
              </a:xfrm>
              <a:prstGeom prst="rect">
                <a:avLst/>
              </a:prstGeom>
              <a:blipFill rotWithShape="1">
                <a:blip r:embed="rId2"/>
                <a:stretch>
                  <a:fillRect l="-2691" b="-12308"/>
                </a:stretch>
              </a:blipFill>
            </p:spPr>
            <p:txBody>
              <a:bodyPr/>
              <a:lstStyle/>
              <a:p>
                <a:r>
                  <a:rPr lang="el-GR">
                    <a:noFill/>
                  </a:rPr>
                  <a:t> </a:t>
                </a:r>
              </a:p>
            </p:txBody>
          </p:sp>
        </mc:Fallback>
      </mc:AlternateContent>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ChangeArrowheads="1"/>
          </p:cNvSpPr>
          <p:nvPr/>
        </p:nvSpPr>
        <p:spPr bwMode="auto">
          <a:xfrm>
            <a:off x="0" y="-39754"/>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Ο επενδυτής θα λάβει συνολικά 4 </a:t>
            </a:r>
            <a:r>
              <a:rPr lang="el-GR" sz="3200" dirty="0" smtClean="0">
                <a:latin typeface="Calibri" pitchFamily="34" charset="0"/>
                <a:ea typeface="Calibri" pitchFamily="34" charset="0"/>
                <a:cs typeface="Times New Roman" pitchFamily="18" charset="0"/>
              </a:rPr>
              <a:t>κουπόνια σε ευρώ</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καθώς και την ονομαστική αξία των 1.000 ευρώ στη λήξη του ομολόγου.</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παρούσα αξία του ομολόγου είναι ίση με την προεξοφλημένη αξία των </a:t>
            </a:r>
            <a:r>
              <a:rPr lang="el-GR" sz="3200" dirty="0" smtClean="0">
                <a:latin typeface="Calibri" pitchFamily="34" charset="0"/>
                <a:ea typeface="Calibri" pitchFamily="34" charset="0"/>
                <a:cs typeface="Times New Roman" pitchFamily="18" charset="0"/>
              </a:rPr>
              <a:t>κουπονιών</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και της ονομαστικής αξίας του ομολόγου.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Όπου Τ1 , Τ2 , Τ3 και Τ4 τα αντίστοιχα κουπόνια και όπου Κ η ονομαστική αξία του ομολόγου.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 εξαμηνιαίο επιτόκιο είναι  </a:t>
            </a:r>
            <a:endParaRPr kumimoji="0" lang="el-GR" sz="3200" b="0" i="0" u="none" strike="noStrike" cap="none" normalizeH="0" baseline="0" dirty="0" smtClean="0">
              <a:ln>
                <a:noFill/>
              </a:ln>
              <a:solidFill>
                <a:schemeClr val="tx1"/>
              </a:solidFill>
              <a:effectLst/>
              <a:latin typeface="Arial" pitchFamily="34" charset="0"/>
            </a:endParaRPr>
          </a:p>
        </p:txBody>
      </p:sp>
      <p:pic>
        <p:nvPicPr>
          <p:cNvPr id="7"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57818" y="5958326"/>
            <a:ext cx="3331052" cy="899674"/>
          </a:xfrm>
          <a:prstGeom prst="rect">
            <a:avLst/>
          </a:prstGeom>
          <a:noFill/>
        </p:spPr>
      </p:pic>
      <p:sp>
        <p:nvSpPr>
          <p:cNvPr id="8" name="7 - Δεξιό βέλος"/>
          <p:cNvSpPr/>
          <p:nvPr/>
        </p:nvSpPr>
        <p:spPr>
          <a:xfrm>
            <a:off x="8358214" y="5500702"/>
            <a:ext cx="78578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46" name="Picture 6"/>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163849" name="Rectangle 9"/>
          <p:cNvSpPr>
            <a:spLocks noChangeArrowheads="1"/>
          </p:cNvSpPr>
          <p:nvPr/>
        </p:nvSpPr>
        <p:spPr bwMode="auto">
          <a:xfrm>
            <a:off x="0" y="895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7" name="6 - Δεξιό βέλος"/>
          <p:cNvSpPr/>
          <p:nvPr/>
        </p:nvSpPr>
        <p:spPr>
          <a:xfrm>
            <a:off x="8143900" y="557214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a:bodyPr>
          <a:lstStyle/>
          <a:p>
            <a:pPr algn="just"/>
            <a:r>
              <a:rPr lang="el-GR" dirty="0" smtClean="0"/>
              <a:t>Η Standard &amp; </a:t>
            </a:r>
            <a:r>
              <a:rPr lang="el-GR" dirty="0" err="1" smtClean="0"/>
              <a:t>Poor’s</a:t>
            </a:r>
            <a:r>
              <a:rPr lang="el-GR" dirty="0" smtClean="0"/>
              <a:t> ακολουθεί ένα σύστημα γραμμάτων για να διαβαθμίσει την πιστοληπτική ικανότητα ενός Δημοσίου, </a:t>
            </a:r>
          </a:p>
          <a:p>
            <a:pPr lvl="1" algn="just"/>
            <a:r>
              <a:rPr lang="el-GR" dirty="0" smtClean="0"/>
              <a:t>από το «</a:t>
            </a:r>
            <a:r>
              <a:rPr lang="el-GR" dirty="0" err="1" smtClean="0"/>
              <a:t>AΑΑ</a:t>
            </a:r>
            <a:r>
              <a:rPr lang="el-GR" dirty="0" smtClean="0"/>
              <a:t>» (για τους ποιοτικότερες εκδόσεις ομολόγων με τον μικρότερο βαθμό ρίσκου) </a:t>
            </a:r>
          </a:p>
          <a:p>
            <a:pPr lvl="1" algn="just"/>
            <a:r>
              <a:rPr lang="el-GR" dirty="0" smtClean="0"/>
              <a:t>και μέχρι το «C» που είναι και η χαμηλότερη διαβάθμιση που προβλέπει ο οίκος (υψηλότερου βαθμού ρίσκου). </a:t>
            </a:r>
          </a:p>
          <a:p>
            <a:pPr algn="just"/>
            <a:r>
              <a:rPr lang="el-GR" dirty="0" smtClean="0"/>
              <a:t>Η διαβάθμιση κατά «D» συνιστά περίπτωσης πιστωτικού γεγονότος και αδυναμία πληρωμής υποχρεώσεων. </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8"/>
          <p:cNvSpPr>
            <a:spLocks noChangeArrowheads="1"/>
          </p:cNvSpPr>
          <p:nvPr/>
        </p:nvSpPr>
        <p:spPr bwMode="auto">
          <a:xfrm>
            <a:off x="0" y="0"/>
            <a:ext cx="914400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Παρατηρούμε ότι η αξία του ομολόγου είναι πάνω από την ονομαστική του αξία, </a:t>
            </a:r>
          </a:p>
          <a:p>
            <a:pPr lvl="1" algn="just" fontAlgn="base">
              <a:spcBef>
                <a:spcPct val="0"/>
              </a:spcBef>
              <a:spcAft>
                <a:spcPct val="0"/>
              </a:spcAft>
              <a:buFont typeface="Arial" pitchFamily="34" charset="0"/>
              <a:buChar char="•"/>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αυτό συμβαίνει διότι το επιτόκιο του τοκομεριδίου είναι υψηλότερο από το επιτόκιο της αγοράς.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Εάν για παράδειγμα το επιτόκιο της αγοράς ήταν 8 % τότε η αξία του ομολόγου θα ήταν ακριβώς 1.000 ευρώ. </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αξία του ομολόγου μετά την πληρωμή του πρώτου τόκου θα είναι:</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200" b="0" i="0" u="none" strike="noStrike" cap="none" normalizeH="0" baseline="0" dirty="0" smtClean="0">
              <a:ln>
                <a:noFill/>
              </a:ln>
              <a:solidFill>
                <a:schemeClr val="tx1"/>
              </a:solidFill>
              <a:effectLst/>
              <a:latin typeface="Arial" pitchFamily="34" charset="0"/>
            </a:endParaRPr>
          </a:p>
        </p:txBody>
      </p:sp>
      <p:pic>
        <p:nvPicPr>
          <p:cNvPr id="4" name="Picture 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5143512"/>
            <a:ext cx="9144000" cy="1290444"/>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486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 y="4071942"/>
            <a:ext cx="9144000" cy="1221286"/>
          </a:xfrm>
          <a:prstGeom prst="rect">
            <a:avLst/>
          </a:prstGeom>
          <a:noFill/>
        </p:spPr>
      </p:pic>
      <p:pic>
        <p:nvPicPr>
          <p:cNvPr id="164865"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5799590"/>
            <a:ext cx="3929058" cy="664473"/>
          </a:xfrm>
          <a:prstGeom prst="rect">
            <a:avLst/>
          </a:prstGeom>
          <a:noFill/>
        </p:spPr>
      </p:pic>
      <p:sp>
        <p:nvSpPr>
          <p:cNvPr id="164867" name="Rectangle 3"/>
          <p:cNvSpPr>
            <a:spLocks noChangeArrowheads="1"/>
          </p:cNvSpPr>
          <p:nvPr/>
        </p:nvSpPr>
        <p:spPr bwMode="auto">
          <a:xfrm>
            <a:off x="0" y="0"/>
            <a:ext cx="9144000" cy="43704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3.  Εάν στο προηγούμενο παράδειγμα το επιτόκιο μειωθεί στο 4 % ποια θα είναι ή νέα αξία της ομολογίας σήμερα και ποια ένα εξάμηνο πριν την λήξη του; </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Εφόσον το ετήσιο επιτόκιο είναι 4 %, το εξαμηνιαίο επιτόκιο είναι 2%. Συνεπώς η νέα αξία του ομολόγου είναι</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200" b="0" i="0" u="none" strike="noStrike" cap="none" normalizeH="0" baseline="0" dirty="0" smtClean="0">
              <a:ln>
                <a:noFill/>
              </a:ln>
              <a:solidFill>
                <a:schemeClr val="tx1"/>
              </a:solidFill>
              <a:effectLst/>
              <a:latin typeface="Arial" pitchFamily="34" charset="0"/>
            </a:endParaRPr>
          </a:p>
        </p:txBody>
      </p:sp>
      <p:sp>
        <p:nvSpPr>
          <p:cNvPr id="164868" name="Rectangle 4"/>
          <p:cNvSpPr>
            <a:spLocks noChangeArrowheads="1"/>
          </p:cNvSpPr>
          <p:nvPr/>
        </p:nvSpPr>
        <p:spPr bwMode="auto">
          <a:xfrm>
            <a:off x="0" y="895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164872" name="Rectangle 8"/>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9" name="8 - Δεξιό βέλος"/>
          <p:cNvSpPr/>
          <p:nvPr/>
        </p:nvSpPr>
        <p:spPr>
          <a:xfrm>
            <a:off x="7572396" y="614364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p:cNvSpPr>
            <a:spLocks noChangeArrowheads="1"/>
          </p:cNvSpPr>
          <p:nvPr/>
        </p:nvSpPr>
        <p:spPr bwMode="auto">
          <a:xfrm>
            <a:off x="0" y="0"/>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Παρατηρούμε ότι η μείωση του επιτοκίου αύξησε την αξία του ομολόγου.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Ασφαλώς, η τιμή του ομολόγου στη αγορά διαμορφώνεται από τη ζήτηση και την προσφορά και επομένως </a:t>
            </a:r>
          </a:p>
          <a:p>
            <a:pPr lvl="1" algn="just" fontAlgn="base">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αν η </a:t>
            </a:r>
            <a:r>
              <a:rPr kumimoji="0" lang="el-GR"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τιμή στην αγορά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είναι υψηλότερη από την παρούσα αξία τότε το ομόλογο είναι </a:t>
            </a:r>
            <a:r>
              <a:rPr kumimoji="0" lang="el-GR"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υπερτιμημένο</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και συστήνεται πώληση, </a:t>
            </a:r>
          </a:p>
          <a:p>
            <a:pPr lvl="1" algn="just" fontAlgn="base">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αντίθετα αν η </a:t>
            </a:r>
            <a:r>
              <a:rPr kumimoji="0" lang="el-GR"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τιμή στη αγορά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είναι χαμηλότερη από την παρούσα αξία τότε το ομόλογο θεωρείται </a:t>
            </a:r>
            <a:r>
              <a:rPr kumimoji="0" lang="el-GR"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υποτιμημένο</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και συστήνεται αγορά.  </a:t>
            </a:r>
            <a:endParaRPr kumimoji="0" lang="el-GR" sz="2800" b="0" i="0" u="none" strike="noStrike" cap="none" normalizeH="0" baseline="0" dirty="0" smtClean="0">
              <a:ln>
                <a:noFill/>
              </a:ln>
              <a:solidFill>
                <a:schemeClr val="tx1"/>
              </a:solidFill>
              <a:effectLst/>
              <a:latin typeface="Arial" pitchFamily="34" charset="0"/>
            </a:endParaRPr>
          </a:p>
        </p:txBody>
      </p:sp>
      <p:sp>
        <p:nvSpPr>
          <p:cNvPr id="4" name="Rectangle 7"/>
          <p:cNvSpPr>
            <a:spLocks noChangeArrowheads="1"/>
          </p:cNvSpPr>
          <p:nvPr/>
        </p:nvSpPr>
        <p:spPr bwMode="auto">
          <a:xfrm>
            <a:off x="0" y="4429132"/>
            <a:ext cx="9144000" cy="17235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Ένα εξάμηνο πριν τη λήξη του ομολόγου ο επενδυτής θα αναμένει την είσπραξη ενός τοκομεριδίου 40 ευρώ και της ονομαστικής αξίας των 1.000 ευρώ.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200" b="0" i="0" u="none" strike="noStrike" cap="none" normalizeH="0" baseline="0" dirty="0" smtClean="0">
              <a:ln>
                <a:noFill/>
              </a:ln>
              <a:solidFill>
                <a:schemeClr val="tx1"/>
              </a:solidFill>
              <a:effectLst/>
              <a:latin typeface="Arial" pitchFamily="34" charset="0"/>
            </a:endParaRPr>
          </a:p>
        </p:txBody>
      </p:sp>
      <p:pic>
        <p:nvPicPr>
          <p:cNvPr id="5"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357290" y="5868204"/>
            <a:ext cx="5286412" cy="989796"/>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Bookman Old Style" pitchFamily="18" charset="0"/>
              </a:rPr>
              <a:t>ΡΑΝΤΕΣ</a:t>
            </a:r>
            <a:endParaRPr lang="el-GR" dirty="0"/>
          </a:p>
        </p:txBody>
      </p:sp>
      <p:sp>
        <p:nvSpPr>
          <p:cNvPr id="3" name="Θέση περιεχομένου 2"/>
          <p:cNvSpPr>
            <a:spLocks noGrp="1"/>
          </p:cNvSpPr>
          <p:nvPr>
            <p:ph idx="1"/>
          </p:nvPr>
        </p:nvSpPr>
        <p:spPr>
          <a:xfrm>
            <a:off x="179512" y="1700808"/>
            <a:ext cx="8507288" cy="4425355"/>
          </a:xfrm>
        </p:spPr>
        <p:txBody>
          <a:bodyPr/>
          <a:lstStyle/>
          <a:p>
            <a:pPr lvl="0" algn="just"/>
            <a:r>
              <a:rPr lang="el-GR" dirty="0"/>
              <a:t>Ράντα είναι μια </a:t>
            </a:r>
            <a:r>
              <a:rPr lang="el-GR" b="1" dirty="0">
                <a:solidFill>
                  <a:srgbClr val="0000FF"/>
                </a:solidFill>
              </a:rPr>
              <a:t>σειρά κεφαλαίων </a:t>
            </a:r>
            <a:r>
              <a:rPr lang="el-GR" dirty="0"/>
              <a:t>που καταβάλλονται ή λήγουν ανά </a:t>
            </a:r>
            <a:r>
              <a:rPr lang="el-GR" b="1" dirty="0">
                <a:solidFill>
                  <a:srgbClr val="0000FF"/>
                </a:solidFill>
              </a:rPr>
              <a:t>ίσα χρονικά διαστήματα</a:t>
            </a:r>
          </a:p>
          <a:p>
            <a:pPr lvl="0" algn="just"/>
            <a:r>
              <a:rPr lang="el-GR" b="1" dirty="0"/>
              <a:t>Όρος της ράντας λέγεται καθένα από τα ποσά που αποτελούν τη σειρά και παριστάνεται με το σύμβολο </a:t>
            </a:r>
            <a:r>
              <a:rPr lang="en-US" b="1" dirty="0"/>
              <a:t>R</a:t>
            </a:r>
            <a:endParaRPr lang="el-GR" b="1" dirty="0"/>
          </a:p>
          <a:p>
            <a:endParaRPr lang="el-GR" dirty="0"/>
          </a:p>
        </p:txBody>
      </p:sp>
    </p:spTree>
    <p:extLst>
      <p:ext uri="{BB962C8B-B14F-4D97-AF65-F5344CB8AC3E}">
        <p14:creationId xmlns:p14="http://schemas.microsoft.com/office/powerpoint/2010/main" val="41843038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Bookman Old Style" pitchFamily="18" charset="0"/>
              </a:rPr>
              <a:t>ΡΑΝΤΕΣ</a:t>
            </a:r>
            <a:endParaRPr lang="el-GR" dirty="0"/>
          </a:p>
        </p:txBody>
      </p:sp>
      <p:sp>
        <p:nvSpPr>
          <p:cNvPr id="3" name="Θέση περιεχομένου 2"/>
          <p:cNvSpPr>
            <a:spLocks noGrp="1"/>
          </p:cNvSpPr>
          <p:nvPr>
            <p:ph idx="1"/>
          </p:nvPr>
        </p:nvSpPr>
        <p:spPr>
          <a:xfrm>
            <a:off x="0" y="1412776"/>
            <a:ext cx="9144000" cy="5040560"/>
          </a:xfrm>
        </p:spPr>
        <p:txBody>
          <a:bodyPr>
            <a:normAutofit/>
          </a:bodyPr>
          <a:lstStyle/>
          <a:p>
            <a:pPr lvl="0" algn="just"/>
            <a:r>
              <a:rPr lang="el-GR" dirty="0"/>
              <a:t>Αν </a:t>
            </a:r>
            <a:r>
              <a:rPr lang="el-GR" b="1" dirty="0">
                <a:solidFill>
                  <a:srgbClr val="FF0000"/>
                </a:solidFill>
              </a:rPr>
              <a:t>οι όροι είναι ίσοι </a:t>
            </a:r>
            <a:r>
              <a:rPr lang="el-GR" dirty="0"/>
              <a:t>μεταξύ τους, </a:t>
            </a:r>
            <a:r>
              <a:rPr lang="el-GR" b="1" dirty="0">
                <a:solidFill>
                  <a:srgbClr val="FF0000"/>
                </a:solidFill>
              </a:rPr>
              <a:t>η ράντα λέγεται σταθερή,</a:t>
            </a:r>
            <a:r>
              <a:rPr lang="el-GR" dirty="0"/>
              <a:t> ενώ αν είναι </a:t>
            </a:r>
            <a:r>
              <a:rPr lang="el-GR" b="1" dirty="0">
                <a:solidFill>
                  <a:srgbClr val="3333FF"/>
                </a:solidFill>
              </a:rPr>
              <a:t>άνισοι</a:t>
            </a:r>
            <a:r>
              <a:rPr lang="el-GR" dirty="0"/>
              <a:t>, λέγεται </a:t>
            </a:r>
            <a:r>
              <a:rPr lang="el-GR" b="1" dirty="0">
                <a:solidFill>
                  <a:srgbClr val="3333FF"/>
                </a:solidFill>
              </a:rPr>
              <a:t>μεταβλητή.</a:t>
            </a:r>
          </a:p>
          <a:p>
            <a:pPr lvl="0" algn="just"/>
            <a:r>
              <a:rPr lang="el-GR" dirty="0"/>
              <a:t>Το διάστημα μεταξύ δυο διαδοχικών όρων της ράντα λέγεται </a:t>
            </a:r>
            <a:r>
              <a:rPr lang="el-GR" b="1" dirty="0">
                <a:solidFill>
                  <a:srgbClr val="3333FF"/>
                </a:solidFill>
              </a:rPr>
              <a:t>περίοδος </a:t>
            </a:r>
            <a:r>
              <a:rPr lang="el-GR" b="1" dirty="0" smtClean="0">
                <a:solidFill>
                  <a:srgbClr val="3333FF"/>
                </a:solidFill>
              </a:rPr>
              <a:t>ράντας.    </a:t>
            </a:r>
          </a:p>
          <a:p>
            <a:pPr lvl="0" algn="just"/>
            <a:r>
              <a:rPr lang="el-GR" b="1" dirty="0">
                <a:solidFill>
                  <a:srgbClr val="FF0000"/>
                </a:solidFill>
              </a:rPr>
              <a:t>Ληξιπρόθεσμη</a:t>
            </a:r>
            <a:r>
              <a:rPr lang="el-GR" dirty="0"/>
              <a:t> λέγεται μια ράντα όταν ο κάθε όρος της καταβάλλεται </a:t>
            </a:r>
            <a:r>
              <a:rPr lang="el-GR" b="1" dirty="0"/>
              <a:t>στο τέλος κάθε περιόδου</a:t>
            </a:r>
          </a:p>
          <a:p>
            <a:pPr lvl="0" algn="just"/>
            <a:r>
              <a:rPr lang="el-GR" b="1" dirty="0">
                <a:solidFill>
                  <a:srgbClr val="3333FF"/>
                </a:solidFill>
              </a:rPr>
              <a:t>Προκαταβλητέα</a:t>
            </a:r>
            <a:r>
              <a:rPr lang="el-GR" dirty="0"/>
              <a:t> λέγεται η ράντα, όταν κάθε όρος της καταβάλλεται </a:t>
            </a:r>
            <a:r>
              <a:rPr lang="el-GR" b="1" dirty="0"/>
              <a:t>στην αρχή κάθε περιόδου     </a:t>
            </a:r>
          </a:p>
          <a:p>
            <a:pPr lvl="0" algn="just"/>
            <a:endParaRPr lang="el-GR" b="1" dirty="0">
              <a:solidFill>
                <a:srgbClr val="3333FF"/>
              </a:solidFill>
            </a:endParaRPr>
          </a:p>
          <a:p>
            <a:endParaRPr lang="el-GR" dirty="0"/>
          </a:p>
        </p:txBody>
      </p:sp>
    </p:spTree>
    <p:extLst>
      <p:ext uri="{BB962C8B-B14F-4D97-AF65-F5344CB8AC3E}">
        <p14:creationId xmlns:p14="http://schemas.microsoft.com/office/powerpoint/2010/main" val="9401237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Bookman Old Style" pitchFamily="18" charset="0"/>
              </a:rPr>
              <a:t>ΡΑΝΤΕΣ</a:t>
            </a:r>
            <a:endParaRPr lang="el-GR" dirty="0"/>
          </a:p>
        </p:txBody>
      </p:sp>
      <p:sp>
        <p:nvSpPr>
          <p:cNvPr id="3" name="Θέση περιεχομένου 2"/>
          <p:cNvSpPr>
            <a:spLocks noGrp="1"/>
          </p:cNvSpPr>
          <p:nvPr>
            <p:ph idx="1"/>
          </p:nvPr>
        </p:nvSpPr>
        <p:spPr>
          <a:xfrm>
            <a:off x="0" y="1412776"/>
            <a:ext cx="9144000" cy="5445224"/>
          </a:xfrm>
        </p:spPr>
        <p:txBody>
          <a:bodyPr>
            <a:normAutofit/>
          </a:bodyPr>
          <a:lstStyle/>
          <a:p>
            <a:pPr lvl="0" algn="just"/>
            <a:r>
              <a:rPr lang="el-GR" b="1" dirty="0" smtClean="0">
                <a:solidFill>
                  <a:srgbClr val="3333FF"/>
                </a:solidFill>
              </a:rPr>
              <a:t>Παρούσα </a:t>
            </a:r>
            <a:r>
              <a:rPr lang="el-GR" b="1" dirty="0">
                <a:solidFill>
                  <a:srgbClr val="3333FF"/>
                </a:solidFill>
              </a:rPr>
              <a:t>Αξία </a:t>
            </a:r>
            <a:r>
              <a:rPr lang="el-GR" dirty="0"/>
              <a:t>της ράντας λέγεται το ποσό που είναι ίσο με τη συνολική αξία όλων των όρων της σε μια ορισμένη στιγμή</a:t>
            </a:r>
          </a:p>
          <a:p>
            <a:pPr lvl="1" algn="just"/>
            <a:r>
              <a:rPr lang="el-GR" dirty="0" smtClean="0"/>
              <a:t>Αν </a:t>
            </a:r>
            <a:r>
              <a:rPr lang="el-GR" dirty="0"/>
              <a:t>η χρονική στιγμή συμπίπτει με την </a:t>
            </a:r>
            <a:r>
              <a:rPr lang="el-GR" b="1" dirty="0">
                <a:solidFill>
                  <a:srgbClr val="3333FF"/>
                </a:solidFill>
              </a:rPr>
              <a:t>αρχή της ράντας</a:t>
            </a:r>
            <a:r>
              <a:rPr lang="el-GR" dirty="0"/>
              <a:t>, η παρούσα αξία της λέγεται και </a:t>
            </a:r>
            <a:r>
              <a:rPr lang="el-GR" b="1" dirty="0">
                <a:solidFill>
                  <a:srgbClr val="3333FF"/>
                </a:solidFill>
              </a:rPr>
              <a:t>Αρχική Αξία</a:t>
            </a:r>
          </a:p>
          <a:p>
            <a:pPr lvl="1" algn="just"/>
            <a:r>
              <a:rPr lang="el-GR" b="1" dirty="0" smtClean="0">
                <a:solidFill>
                  <a:srgbClr val="FF0000"/>
                </a:solidFill>
              </a:rPr>
              <a:t>Τελική </a:t>
            </a:r>
            <a:r>
              <a:rPr lang="el-GR" b="1" dirty="0">
                <a:solidFill>
                  <a:srgbClr val="FF0000"/>
                </a:solidFill>
              </a:rPr>
              <a:t>Αξία </a:t>
            </a:r>
            <a:r>
              <a:rPr lang="el-GR" dirty="0"/>
              <a:t>λέγεται η αξία της ράντας στο </a:t>
            </a:r>
            <a:r>
              <a:rPr lang="el-GR" b="1" dirty="0">
                <a:solidFill>
                  <a:srgbClr val="FF0000"/>
                </a:solidFill>
              </a:rPr>
              <a:t>τέλος της τελευταίας περιόδου </a:t>
            </a:r>
          </a:p>
          <a:p>
            <a:endParaRPr lang="el-GR" dirty="0"/>
          </a:p>
        </p:txBody>
      </p:sp>
    </p:spTree>
    <p:extLst>
      <p:ext uri="{BB962C8B-B14F-4D97-AF65-F5344CB8AC3E}">
        <p14:creationId xmlns:p14="http://schemas.microsoft.com/office/powerpoint/2010/main" val="7101611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09600" y="914400"/>
            <a:ext cx="7696200" cy="762000"/>
          </a:xfrm>
        </p:spPr>
        <p:txBody>
          <a:bodyPr/>
          <a:lstStyle/>
          <a:p>
            <a:pPr algn="ctr"/>
            <a:r>
              <a:rPr lang="el-GR" b="1">
                <a:latin typeface="Bookman Old Style" pitchFamily="18" charset="0"/>
              </a:rPr>
              <a:t>ΡΑΝΤΕΣ</a:t>
            </a:r>
          </a:p>
        </p:txBody>
      </p:sp>
      <p:graphicFrame>
        <p:nvGraphicFramePr>
          <p:cNvPr id="61443" name="Object 3"/>
          <p:cNvGraphicFramePr>
            <a:graphicFrameLocks noGrp="1" noChangeAspect="1"/>
          </p:cNvGraphicFramePr>
          <p:nvPr>
            <p:ph idx="1"/>
          </p:nvPr>
        </p:nvGraphicFramePr>
        <p:xfrm>
          <a:off x="0" y="1982788"/>
          <a:ext cx="8801100" cy="7845425"/>
        </p:xfrm>
        <a:graphic>
          <a:graphicData uri="http://schemas.openxmlformats.org/presentationml/2006/ole">
            <mc:AlternateContent xmlns:mc="http://schemas.openxmlformats.org/markup-compatibility/2006">
              <mc:Choice xmlns:v="urn:schemas-microsoft-com:vml" Requires="v">
                <p:oleObj spid="_x0000_s1031" name="Έγγραφο " r:id="rId3" imgW="8804880" imgH="7848720" progId="Word.Document.8">
                  <p:embed/>
                </p:oleObj>
              </mc:Choice>
              <mc:Fallback>
                <p:oleObj name="Έγγραφο " r:id="rId3" imgW="8804880" imgH="784872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982788"/>
                        <a:ext cx="8801100" cy="7845425"/>
                      </a:xfrm>
                      <a:prstGeom prst="rect">
                        <a:avLst/>
                      </a:prstGeom>
                    </p:spPr>
                  </p:pic>
                </p:oleObj>
              </mc:Fallback>
            </mc:AlternateContent>
          </a:graphicData>
        </a:graphic>
      </p:graphicFrame>
    </p:spTree>
    <p:extLst>
      <p:ext uri="{BB962C8B-B14F-4D97-AF65-F5344CB8AC3E}">
        <p14:creationId xmlns:p14="http://schemas.microsoft.com/office/powerpoint/2010/main" val="25156481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1443"/>
                                        </p:tgtEl>
                                        <p:attrNameLst>
                                          <p:attrName>style.visibility</p:attrName>
                                        </p:attrNameLst>
                                      </p:cBhvr>
                                      <p:to>
                                        <p:strVal val="visible"/>
                                      </p:to>
                                    </p:set>
                                    <p:animEffect transition="in" filter="dissolve">
                                      <p:cBhvr>
                                        <p:cTn id="7" dur="500"/>
                                        <p:tgtEl>
                                          <p:spTgt spid="614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09600" y="914400"/>
            <a:ext cx="7696200" cy="762000"/>
          </a:xfrm>
        </p:spPr>
        <p:txBody>
          <a:bodyPr/>
          <a:lstStyle/>
          <a:p>
            <a:pPr algn="ctr"/>
            <a:r>
              <a:rPr lang="el-GR" b="1">
                <a:latin typeface="Bookman Old Style" pitchFamily="18" charset="0"/>
              </a:rPr>
              <a:t>ΡΑΝΤΕΣ</a:t>
            </a:r>
          </a:p>
        </p:txBody>
      </p:sp>
      <p:graphicFrame>
        <p:nvGraphicFramePr>
          <p:cNvPr id="62467" name="Object 3"/>
          <p:cNvGraphicFramePr>
            <a:graphicFrameLocks noGrp="1" noChangeAspect="1"/>
          </p:cNvGraphicFramePr>
          <p:nvPr>
            <p:ph idx="1"/>
          </p:nvPr>
        </p:nvGraphicFramePr>
        <p:xfrm>
          <a:off x="342900" y="2133600"/>
          <a:ext cx="8801100" cy="7848600"/>
        </p:xfrm>
        <a:graphic>
          <a:graphicData uri="http://schemas.openxmlformats.org/presentationml/2006/ole">
            <mc:AlternateContent xmlns:mc="http://schemas.openxmlformats.org/markup-compatibility/2006">
              <mc:Choice xmlns:v="urn:schemas-microsoft-com:vml" Requires="v">
                <p:oleObj spid="_x0000_s2055" name="Έγγραφο" r:id="rId4" imgW="8804880" imgH="7850160" progId="Word.Document.8">
                  <p:embed/>
                </p:oleObj>
              </mc:Choice>
              <mc:Fallback>
                <p:oleObj name="Έγγραφο" r:id="rId4" imgW="8804880" imgH="785016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 y="2133600"/>
                        <a:ext cx="8801100" cy="7848600"/>
                      </a:xfrm>
                      <a:prstGeom prst="rect">
                        <a:avLst/>
                      </a:prstGeom>
                    </p:spPr>
                  </p:pic>
                </p:oleObj>
              </mc:Fallback>
            </mc:AlternateContent>
          </a:graphicData>
        </a:graphic>
      </p:graphicFrame>
    </p:spTree>
    <p:extLst>
      <p:ext uri="{BB962C8B-B14F-4D97-AF65-F5344CB8AC3E}">
        <p14:creationId xmlns:p14="http://schemas.microsoft.com/office/powerpoint/2010/main" val="1568499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2467"/>
                                        </p:tgtEl>
                                        <p:attrNameLst>
                                          <p:attrName>style.visibility</p:attrName>
                                        </p:attrNameLst>
                                      </p:cBhvr>
                                      <p:to>
                                        <p:strVal val="visible"/>
                                      </p:to>
                                    </p:set>
                                    <p:animEffect transition="in" filter="dissolve">
                                      <p:cBhvr>
                                        <p:cTn id="7" dur="500"/>
                                        <p:tgtEl>
                                          <p:spTgt spid="624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09600" y="914400"/>
            <a:ext cx="7696200" cy="762000"/>
          </a:xfrm>
        </p:spPr>
        <p:txBody>
          <a:bodyPr/>
          <a:lstStyle/>
          <a:p>
            <a:pPr algn="ctr"/>
            <a:r>
              <a:rPr lang="el-GR" b="1">
                <a:latin typeface="Bookman Old Style" pitchFamily="18" charset="0"/>
              </a:rPr>
              <a:t>Ληξιπρόθεσμη Ράντα</a:t>
            </a:r>
          </a:p>
        </p:txBody>
      </p:sp>
      <p:graphicFrame>
        <p:nvGraphicFramePr>
          <p:cNvPr id="63491" name="Object 3"/>
          <p:cNvGraphicFramePr>
            <a:graphicFrameLocks noGrp="1" noChangeAspect="1"/>
          </p:cNvGraphicFramePr>
          <p:nvPr>
            <p:ph idx="1"/>
          </p:nvPr>
        </p:nvGraphicFramePr>
        <p:xfrm>
          <a:off x="344488" y="2135188"/>
          <a:ext cx="8796337" cy="7845425"/>
        </p:xfrm>
        <a:graphic>
          <a:graphicData uri="http://schemas.openxmlformats.org/presentationml/2006/ole">
            <mc:AlternateContent xmlns:mc="http://schemas.openxmlformats.org/markup-compatibility/2006">
              <mc:Choice xmlns:v="urn:schemas-microsoft-com:vml" Requires="v">
                <p:oleObj spid="_x0000_s3079" name="Έγγραφο " r:id="rId3" imgW="8804880" imgH="7853400" progId="Word.Document.8">
                  <p:embed/>
                </p:oleObj>
              </mc:Choice>
              <mc:Fallback>
                <p:oleObj name="Έγγραφο " r:id="rId3" imgW="8804880" imgH="785340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488" y="2135188"/>
                        <a:ext cx="8796337" cy="7845425"/>
                      </a:xfrm>
                      <a:prstGeom prst="rect">
                        <a:avLst/>
                      </a:prstGeom>
                    </p:spPr>
                  </p:pic>
                </p:oleObj>
              </mc:Fallback>
            </mc:AlternateContent>
          </a:graphicData>
        </a:graphic>
      </p:graphicFrame>
    </p:spTree>
    <p:extLst>
      <p:ext uri="{BB962C8B-B14F-4D97-AF65-F5344CB8AC3E}">
        <p14:creationId xmlns:p14="http://schemas.microsoft.com/office/powerpoint/2010/main" val="5485267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3491"/>
                                        </p:tgtEl>
                                        <p:attrNameLst>
                                          <p:attrName>style.visibility</p:attrName>
                                        </p:attrNameLst>
                                      </p:cBhvr>
                                      <p:to>
                                        <p:strVal val="visible"/>
                                      </p:to>
                                    </p:set>
                                    <p:animEffect transition="in" filter="dissolve">
                                      <p:cBhvr>
                                        <p:cTn id="7" dur="500"/>
                                        <p:tgtEl>
                                          <p:spTgt spid="63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800600" y="0"/>
            <a:ext cx="4343400" cy="1981200"/>
          </a:xfrm>
          <a:solidFill>
            <a:schemeClr val="bg1"/>
          </a:solidFill>
        </p:spPr>
        <p:txBody>
          <a:bodyPr/>
          <a:lstStyle/>
          <a:p>
            <a:pPr algn="ctr"/>
            <a:r>
              <a:rPr lang="el-GR" b="1">
                <a:latin typeface="Bookman Old Style" pitchFamily="18" charset="0"/>
              </a:rPr>
              <a:t>Ληξιπρόθεσμη Ράντα</a:t>
            </a:r>
          </a:p>
        </p:txBody>
      </p:sp>
      <p:graphicFrame>
        <p:nvGraphicFramePr>
          <p:cNvPr id="67587" name="Object 3"/>
          <p:cNvGraphicFramePr>
            <a:graphicFrameLocks noGrp="1" noChangeAspect="1"/>
          </p:cNvGraphicFramePr>
          <p:nvPr>
            <p:ph idx="1"/>
            <p:extLst>
              <p:ext uri="{D42A27DB-BD31-4B8C-83A1-F6EECF244321}">
                <p14:modId xmlns:p14="http://schemas.microsoft.com/office/powerpoint/2010/main" val="3224944177"/>
              </p:ext>
            </p:extLst>
          </p:nvPr>
        </p:nvGraphicFramePr>
        <p:xfrm>
          <a:off x="-14288" y="2057400"/>
          <a:ext cx="9007476" cy="7726363"/>
        </p:xfrm>
        <a:graphic>
          <a:graphicData uri="http://schemas.openxmlformats.org/presentationml/2006/ole">
            <mc:AlternateContent xmlns:mc="http://schemas.openxmlformats.org/markup-compatibility/2006">
              <mc:Choice xmlns:v="urn:schemas-microsoft-com:vml" Requires="v">
                <p:oleObj spid="_x0000_s4113" name="Document" r:id="rId4" imgW="8954318" imgH="7681311" progId="Word.Document.8">
                  <p:embed/>
                </p:oleObj>
              </mc:Choice>
              <mc:Fallback>
                <p:oleObj name="Document" r:id="rId4" imgW="8954318" imgH="7681311" progId="Word.Document.8">
                  <p:embed/>
                  <p:pic>
                    <p:nvPicPr>
                      <p:cNvPr id="0" name=""/>
                      <p:cNvPicPr>
                        <a:picLocks noChangeAspect="1" noChangeArrowheads="1"/>
                      </p:cNvPicPr>
                      <p:nvPr/>
                    </p:nvPicPr>
                    <p:blipFill>
                      <a:blip r:embed="rId5"/>
                      <a:srcRect/>
                      <a:stretch>
                        <a:fillRect/>
                      </a:stretch>
                    </p:blipFill>
                    <p:spPr bwMode="auto">
                      <a:xfrm>
                        <a:off x="-14288" y="2057400"/>
                        <a:ext cx="9007476" cy="7726363"/>
                      </a:xfrm>
                      <a:prstGeom prst="rect">
                        <a:avLst/>
                      </a:prstGeom>
                    </p:spPr>
                  </p:pic>
                </p:oleObj>
              </mc:Fallback>
            </mc:AlternateContent>
          </a:graphicData>
        </a:graphic>
      </p:graphicFrame>
      <p:graphicFrame>
        <p:nvGraphicFramePr>
          <p:cNvPr id="67588" name="Object 4"/>
          <p:cNvGraphicFramePr>
            <a:graphicFrameLocks noChangeAspect="1"/>
          </p:cNvGraphicFramePr>
          <p:nvPr/>
        </p:nvGraphicFramePr>
        <p:xfrm>
          <a:off x="0" y="0"/>
          <a:ext cx="4876800" cy="2133600"/>
        </p:xfrm>
        <a:graphic>
          <a:graphicData uri="http://schemas.openxmlformats.org/presentationml/2006/ole">
            <mc:AlternateContent xmlns:mc="http://schemas.openxmlformats.org/markup-compatibility/2006">
              <mc:Choice xmlns:v="urn:schemas-microsoft-com:vml" Requires="v">
                <p:oleObj spid="_x0000_s4114" name="Φύλλο εργασίας" r:id="rId6" imgW="2638891" imgH="1143405" progId="Excel.Sheet.8">
                  <p:embed/>
                </p:oleObj>
              </mc:Choice>
              <mc:Fallback>
                <p:oleObj name="Φύλλο εργασίας" r:id="rId6" imgW="2638891" imgH="1143405" progId="Excel.Sheet.8">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4876800" cy="21336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7590" name="Rectangle 6"/>
          <p:cNvSpPr>
            <a:spLocks noChangeArrowheads="1"/>
          </p:cNvSpPr>
          <p:nvPr/>
        </p:nvSpPr>
        <p:spPr bwMode="auto">
          <a:xfrm>
            <a:off x="4081463" y="3128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67589" name="Object 5"/>
          <p:cNvGraphicFramePr>
            <a:graphicFrameLocks noChangeAspect="1"/>
          </p:cNvGraphicFramePr>
          <p:nvPr/>
        </p:nvGraphicFramePr>
        <p:xfrm>
          <a:off x="6781800" y="3810000"/>
          <a:ext cx="2362200" cy="1447800"/>
        </p:xfrm>
        <a:graphic>
          <a:graphicData uri="http://schemas.openxmlformats.org/presentationml/2006/ole">
            <mc:AlternateContent xmlns:mc="http://schemas.openxmlformats.org/markup-compatibility/2006">
              <mc:Choice xmlns:v="urn:schemas-microsoft-com:vml" Requires="v">
                <p:oleObj spid="_x0000_s4115" r:id="rId8" imgW="977900" imgH="596900" progId="Equation.3">
                  <p:embed/>
                </p:oleObj>
              </mc:Choice>
              <mc:Fallback>
                <p:oleObj r:id="rId8" imgW="977900" imgH="5969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81800" y="3810000"/>
                        <a:ext cx="2362200" cy="144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771540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7587"/>
                                        </p:tgtEl>
                                        <p:attrNameLst>
                                          <p:attrName>style.visibility</p:attrName>
                                        </p:attrNameLst>
                                      </p:cBhvr>
                                      <p:to>
                                        <p:strVal val="visible"/>
                                      </p:to>
                                    </p:set>
                                    <p:animEffect transition="in" filter="dissolve">
                                      <p:cBhvr>
                                        <p:cTn id="7" dur="500"/>
                                        <p:tgtEl>
                                          <p:spTgt spid="675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143000"/>
          </a:xfrm>
        </p:spPr>
        <p:txBody>
          <a:bodyPr>
            <a:normAutofit/>
          </a:bodyPr>
          <a:lstStyle/>
          <a:p>
            <a:r>
              <a:rPr lang="el-GR" sz="3200" dirty="0" smtClean="0"/>
              <a:t>Ενδεικτικά παρουσιάζονται οι κατηγορίες πιστοληπτικής διαβάθμισης της Standard &amp; </a:t>
            </a:r>
            <a:r>
              <a:rPr lang="el-GR" sz="3200" dirty="0" err="1" smtClean="0"/>
              <a:t>Poor’s</a:t>
            </a:r>
            <a:endParaRPr lang="el-GR" sz="3200" dirty="0"/>
          </a:p>
        </p:txBody>
      </p:sp>
      <p:sp>
        <p:nvSpPr>
          <p:cNvPr id="3" name="2 - Θέση περιεχομένου"/>
          <p:cNvSpPr>
            <a:spLocks noGrp="1"/>
          </p:cNvSpPr>
          <p:nvPr>
            <p:ph idx="1"/>
          </p:nvPr>
        </p:nvSpPr>
        <p:spPr>
          <a:xfrm>
            <a:off x="0" y="1285860"/>
            <a:ext cx="9144000" cy="5572140"/>
          </a:xfrm>
        </p:spPr>
        <p:txBody>
          <a:bodyPr>
            <a:normAutofit lnSpcReduction="10000"/>
          </a:bodyPr>
          <a:lstStyle/>
          <a:p>
            <a:r>
              <a:rPr lang="el-GR" dirty="0" err="1" smtClean="0"/>
              <a:t>AAA</a:t>
            </a:r>
            <a:r>
              <a:rPr lang="el-GR" dirty="0" smtClean="0"/>
              <a:t>’ — Η ανώτατη δυνατή αξιολόγηση</a:t>
            </a:r>
            <a:br>
              <a:rPr lang="el-GR" dirty="0" smtClean="0"/>
            </a:br>
            <a:r>
              <a:rPr lang="el-GR" dirty="0" smtClean="0"/>
              <a:t>‘</a:t>
            </a:r>
            <a:r>
              <a:rPr lang="el-GR" dirty="0" err="1" smtClean="0"/>
              <a:t>AA</a:t>
            </a:r>
            <a:r>
              <a:rPr lang="el-GR" dirty="0" smtClean="0"/>
              <a:t>’ — Πολύ μεγάλη ευκολία πληρωμής υποχρεώσεων</a:t>
            </a:r>
            <a:br>
              <a:rPr lang="el-GR" dirty="0" smtClean="0"/>
            </a:br>
            <a:r>
              <a:rPr lang="el-GR" dirty="0" smtClean="0"/>
              <a:t>‘A’ — Μεγάλη ευκολία πληρωμής υποχρεώσεων αλλά όχι άριστη οικονομική κατάσταση</a:t>
            </a:r>
            <a:br>
              <a:rPr lang="el-GR" dirty="0" smtClean="0"/>
            </a:br>
            <a:r>
              <a:rPr lang="el-GR" dirty="0" smtClean="0"/>
              <a:t>‘</a:t>
            </a:r>
            <a:r>
              <a:rPr lang="el-GR" dirty="0" err="1" smtClean="0"/>
              <a:t>BBB</a:t>
            </a:r>
            <a:r>
              <a:rPr lang="el-GR" dirty="0" smtClean="0"/>
              <a:t>’ — Ευκολία πληρωμής υποχρεώσεων αλλά ύπαρξη προβλημάτων της οικονομίας </a:t>
            </a:r>
            <a:br>
              <a:rPr lang="el-GR" dirty="0" smtClean="0"/>
            </a:br>
            <a:r>
              <a:rPr lang="en-US" dirty="0" smtClean="0"/>
              <a:t>         </a:t>
            </a:r>
            <a:r>
              <a:rPr lang="el-GR" dirty="0" smtClean="0"/>
              <a:t>‘</a:t>
            </a:r>
            <a:r>
              <a:rPr lang="el-GR" dirty="0" err="1" smtClean="0"/>
              <a:t>BBB</a:t>
            </a:r>
            <a:r>
              <a:rPr lang="el-GR" dirty="0" smtClean="0"/>
              <a:t>‘ — Η χαμηλότερη κατηγορία επενδυτικής διαβάθμισης μετά ξεκινούν οι κατηγορίες υψηλού ρίσκου</a:t>
            </a:r>
            <a:br>
              <a:rPr lang="el-GR" dirty="0" smtClean="0"/>
            </a:br>
            <a:r>
              <a:rPr lang="el-GR" dirty="0" smtClean="0"/>
              <a:t>‘</a:t>
            </a:r>
            <a:r>
              <a:rPr lang="el-GR" dirty="0" err="1" smtClean="0"/>
              <a:t>BB</a:t>
            </a:r>
            <a:r>
              <a:rPr lang="el-GR" dirty="0" smtClean="0"/>
              <a:t>+’ — Η υψηλότερη διαβάθμιση για την κατηγορία διαβάθμισης υψηλού ρίσκου</a:t>
            </a:r>
          </a:p>
        </p:txBody>
      </p:sp>
      <p:sp>
        <p:nvSpPr>
          <p:cNvPr id="4" name="3 - Δεξιό βέλος"/>
          <p:cNvSpPr/>
          <p:nvPr/>
        </p:nvSpPr>
        <p:spPr>
          <a:xfrm>
            <a:off x="8165592" y="63733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Προβλήματα</a:t>
            </a:r>
            <a:endParaRPr lang="el-GR" dirty="0"/>
          </a:p>
        </p:txBody>
      </p:sp>
      <p:sp>
        <p:nvSpPr>
          <p:cNvPr id="3" name="Θέση περιεχομένου 2"/>
          <p:cNvSpPr>
            <a:spLocks noGrp="1"/>
          </p:cNvSpPr>
          <p:nvPr>
            <p:ph idx="1"/>
          </p:nvPr>
        </p:nvSpPr>
        <p:spPr/>
        <p:txBody>
          <a:bodyPr/>
          <a:lstStyle/>
          <a:p>
            <a:pPr lvl="0" algn="just"/>
            <a:r>
              <a:rPr lang="el-GR" dirty="0"/>
              <a:t>Ένα ίδρυμα θέλει να χορηγεί κάθε χρόνο μία υποτροφία 10.000 Ευρώ και επί 10 χρόνια. Η πρώτη υποτροφία θα χορηγηθεί μετά ένα χρόνο. Ποιο ποσό πρέπει να καταθέσει σήμερα το ίδρυμα σε μια τράπεζα, με ετήσιο ανατοκισμό και ετήσιο επιτόκιο 4 % για να μπορεί να δίνει τις 100.00 Ευρώ στο τέλος κάθε χρόνου;</a:t>
            </a:r>
          </a:p>
          <a:p>
            <a:endParaRPr lang="el-GR" dirty="0"/>
          </a:p>
        </p:txBody>
      </p:sp>
    </p:spTree>
    <p:extLst>
      <p:ext uri="{BB962C8B-B14F-4D97-AF65-F5344CB8AC3E}">
        <p14:creationId xmlns:p14="http://schemas.microsoft.com/office/powerpoint/2010/main" val="11698704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0"/>
            <a:ext cx="9144000" cy="6858000"/>
          </a:xfrm>
        </p:spPr>
        <p:txBody>
          <a:bodyPr/>
          <a:lstStyle/>
          <a:p>
            <a:r>
              <a:rPr lang="el-GR" dirty="0"/>
              <a:t> </a:t>
            </a:r>
          </a:p>
          <a:p>
            <a:r>
              <a:rPr lang="el-GR" u="sng" dirty="0"/>
              <a:t>Λύση</a:t>
            </a:r>
            <a:endParaRPr lang="el-GR" dirty="0"/>
          </a:p>
          <a:p>
            <a:endParaRPr lang="el-GR" dirty="0" smtClean="0"/>
          </a:p>
          <a:p>
            <a:endParaRPr lang="el-GR" dirty="0"/>
          </a:p>
          <a:p>
            <a:endParaRPr lang="el-GR" dirty="0" smtClean="0"/>
          </a:p>
          <a:p>
            <a:endParaRPr lang="el-GR" dirty="0"/>
          </a:p>
          <a:p>
            <a:endParaRPr lang="el-GR" dirty="0" smtClean="0"/>
          </a:p>
          <a:p>
            <a:r>
              <a:rPr lang="el-GR" dirty="0" smtClean="0"/>
              <a:t>Α</a:t>
            </a:r>
            <a:r>
              <a:rPr lang="en-US" baseline="-25000" dirty="0" err="1"/>
              <a:t>nl</a:t>
            </a:r>
            <a:r>
              <a:rPr lang="el-GR" dirty="0"/>
              <a:t> = </a:t>
            </a:r>
            <a:r>
              <a:rPr lang="en-US" dirty="0"/>
              <a:t>R</a:t>
            </a:r>
            <a:r>
              <a:rPr lang="el-GR" dirty="0"/>
              <a:t> α</a:t>
            </a:r>
            <a:r>
              <a:rPr lang="en-US" baseline="30000" dirty="0" smtClean="0"/>
              <a:t>i</a:t>
            </a:r>
            <a:r>
              <a:rPr lang="en-US" baseline="-25000" dirty="0" smtClean="0"/>
              <a:t>n </a:t>
            </a:r>
            <a:r>
              <a:rPr lang="el-GR" dirty="0" smtClean="0"/>
              <a:t> </a:t>
            </a:r>
            <a:r>
              <a:rPr lang="el-GR" dirty="0"/>
              <a:t>= 10.000 * </a:t>
            </a:r>
            <a:r>
              <a:rPr lang="el-GR" dirty="0" smtClean="0"/>
              <a:t>8,110 </a:t>
            </a:r>
            <a:r>
              <a:rPr lang="el-GR" dirty="0"/>
              <a:t>= </a:t>
            </a:r>
            <a:r>
              <a:rPr lang="el-GR" dirty="0" smtClean="0"/>
              <a:t>81.100 </a:t>
            </a:r>
            <a:r>
              <a:rPr lang="el-GR" dirty="0"/>
              <a:t>Ευρώ θα πρέπει να καταθέσει σήμερα</a:t>
            </a:r>
          </a:p>
          <a:p>
            <a:endParaRPr lang="el-GR" dirty="0"/>
          </a:p>
        </p:txBody>
      </p:sp>
      <p:graphicFrame>
        <p:nvGraphicFramePr>
          <p:cNvPr id="4" name="Αντικείμενο 3"/>
          <p:cNvGraphicFramePr>
            <a:graphicFrameLocks noChangeAspect="1"/>
          </p:cNvGraphicFramePr>
          <p:nvPr>
            <p:extLst>
              <p:ext uri="{D42A27DB-BD31-4B8C-83A1-F6EECF244321}">
                <p14:modId xmlns:p14="http://schemas.microsoft.com/office/powerpoint/2010/main" val="1260783199"/>
              </p:ext>
            </p:extLst>
          </p:nvPr>
        </p:nvGraphicFramePr>
        <p:xfrm>
          <a:off x="365125" y="1773238"/>
          <a:ext cx="5829300" cy="1447800"/>
        </p:xfrm>
        <a:graphic>
          <a:graphicData uri="http://schemas.openxmlformats.org/presentationml/2006/ole">
            <mc:AlternateContent xmlns:mc="http://schemas.openxmlformats.org/markup-compatibility/2006">
              <mc:Choice xmlns:v="urn:schemas-microsoft-com:vml" Requires="v">
                <p:oleObj spid="_x0000_s5127" name="Εξίσωση" r:id="rId3" imgW="2412720" imgH="596880" progId="Equation.3">
                  <p:embed/>
                </p:oleObj>
              </mc:Choice>
              <mc:Fallback>
                <p:oleObj name="Εξίσωση" r:id="rId3" imgW="2412720" imgH="596880" progId="Equation.3">
                  <p:embed/>
                  <p:pic>
                    <p:nvPicPr>
                      <p:cNvPr id="0" name=""/>
                      <p:cNvPicPr>
                        <a:picLocks noChangeAspect="1" noChangeArrowheads="1"/>
                      </p:cNvPicPr>
                      <p:nvPr/>
                    </p:nvPicPr>
                    <p:blipFill>
                      <a:blip r:embed="rId4"/>
                      <a:srcRect/>
                      <a:stretch>
                        <a:fillRect/>
                      </a:stretch>
                    </p:blipFill>
                    <p:spPr bwMode="auto">
                      <a:xfrm>
                        <a:off x="365125" y="1773238"/>
                        <a:ext cx="5829300" cy="1447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8398655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3"/>
          <p:cNvSpPr>
            <a:spLocks noGrp="1" noChangeArrowheads="1"/>
          </p:cNvSpPr>
          <p:nvPr>
            <p:ph type="body" idx="1"/>
          </p:nvPr>
        </p:nvSpPr>
        <p:spPr>
          <a:xfrm>
            <a:off x="0" y="0"/>
            <a:ext cx="9144000" cy="6858000"/>
          </a:xfrm>
          <a:solidFill>
            <a:schemeClr val="bg1"/>
          </a:solidFill>
        </p:spPr>
        <p:txBody>
          <a:bodyPr/>
          <a:lstStyle/>
          <a:p>
            <a:pPr marL="609600" indent="-609600" algn="just"/>
            <a:r>
              <a:rPr lang="el-GR" dirty="0"/>
              <a:t>Τι ποσό πρέπει να  καταθέσουμε σήμερα σε μια τράπεζα με ετήσιο ανατοκισμό και επιτόκιο 10 %, έτσι ώστε να μπορούμε να εισπράττουμε 90.000 στο τέλος κάθε έτους για 8 έτη.</a:t>
            </a:r>
          </a:p>
          <a:p>
            <a:pPr marL="609600" indent="-609600"/>
            <a:r>
              <a:rPr lang="el-GR" dirty="0"/>
              <a:t>Λύση</a:t>
            </a:r>
          </a:p>
          <a:p>
            <a:pPr marL="609600" indent="-609600"/>
            <a:r>
              <a:rPr lang="el-GR" sz="2800" u="sng" dirty="0" smtClean="0"/>
              <a:t>0         </a:t>
            </a:r>
            <a:r>
              <a:rPr lang="el-GR" sz="2800" u="sng" dirty="0"/>
              <a:t>1           2     …      6           7         8</a:t>
            </a:r>
            <a:endParaRPr lang="el-GR" sz="2800" dirty="0"/>
          </a:p>
          <a:p>
            <a:pPr marL="609600" indent="-609600"/>
            <a:r>
              <a:rPr lang="el-GR" sz="2800" dirty="0"/>
              <a:t>90 χ     90χ …                                                   </a:t>
            </a:r>
          </a:p>
        </p:txBody>
      </p:sp>
    </p:spTree>
    <p:extLst>
      <p:ext uri="{BB962C8B-B14F-4D97-AF65-F5344CB8AC3E}">
        <p14:creationId xmlns:p14="http://schemas.microsoft.com/office/powerpoint/2010/main" val="28735306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838200" y="0"/>
            <a:ext cx="7793038" cy="914400"/>
          </a:xfrm>
        </p:spPr>
        <p:txBody>
          <a:bodyPr/>
          <a:lstStyle/>
          <a:p>
            <a:pPr algn="ctr"/>
            <a:r>
              <a:rPr lang="el-GR"/>
              <a:t>ΡΑΝΤΕΣ</a:t>
            </a:r>
          </a:p>
        </p:txBody>
      </p:sp>
      <p:sp>
        <p:nvSpPr>
          <p:cNvPr id="116739" name="Rectangle 3"/>
          <p:cNvSpPr>
            <a:spLocks noGrp="1" noChangeArrowheads="1"/>
          </p:cNvSpPr>
          <p:nvPr>
            <p:ph idx="1"/>
          </p:nvPr>
        </p:nvSpPr>
        <p:spPr>
          <a:xfrm>
            <a:off x="0" y="1524000"/>
            <a:ext cx="9144000" cy="5334000"/>
          </a:xfrm>
          <a:solidFill>
            <a:schemeClr val="bg1"/>
          </a:solidFill>
        </p:spPr>
        <p:txBody>
          <a:bodyPr/>
          <a:lstStyle/>
          <a:p>
            <a:pPr algn="just"/>
            <a:r>
              <a:rPr lang="el-GR"/>
              <a:t>Όταν θα αναφερόμαστε στο χρόνο 1 θα εννοούμε το τέλος του χρόνου ένα </a:t>
            </a:r>
          </a:p>
          <a:p>
            <a:pPr algn="just"/>
            <a:r>
              <a:rPr lang="el-GR"/>
              <a:t>Η αρχή του χρόνου 3 είναι το τέλος του χρόνου 2</a:t>
            </a:r>
          </a:p>
          <a:p>
            <a:pPr algn="just"/>
            <a:r>
              <a:rPr lang="el-GR"/>
              <a:t>Η δόση που καταβλήθηκε στο τέλος του χρόνου 3 θα πρέπει να προεξοφληθεί για τρία χρόνια</a:t>
            </a:r>
          </a:p>
          <a:p>
            <a:pPr lvl="1" algn="just"/>
            <a:r>
              <a:rPr lang="el-GR"/>
              <a:t>Ενώ η δόση που καταβλήθηκε στην αρχή του χρόνου 3 θα πρέπει να προεξοφληθεί για δυο έτη</a:t>
            </a:r>
          </a:p>
          <a:p>
            <a:pPr algn="just"/>
            <a:r>
              <a:rPr lang="el-GR"/>
              <a:t>0__1__2__3__4__5__6</a:t>
            </a:r>
          </a:p>
        </p:txBody>
      </p:sp>
      <p:graphicFrame>
        <p:nvGraphicFramePr>
          <p:cNvPr id="116740" name="Object 4"/>
          <p:cNvGraphicFramePr>
            <a:graphicFrameLocks noChangeAspect="1"/>
          </p:cNvGraphicFramePr>
          <p:nvPr/>
        </p:nvGraphicFramePr>
        <p:xfrm>
          <a:off x="6477000" y="0"/>
          <a:ext cx="2362200" cy="1447800"/>
        </p:xfrm>
        <a:graphic>
          <a:graphicData uri="http://schemas.openxmlformats.org/presentationml/2006/ole">
            <mc:AlternateContent xmlns:mc="http://schemas.openxmlformats.org/markup-compatibility/2006">
              <mc:Choice xmlns:v="urn:schemas-microsoft-com:vml" Requires="v">
                <p:oleObj spid="_x0000_s8199" r:id="rId3" imgW="977900" imgH="596900" progId="Equation.3">
                  <p:embed/>
                </p:oleObj>
              </mc:Choice>
              <mc:Fallback>
                <p:oleObj r:id="rId3" imgW="977900" imgH="5969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0"/>
                        <a:ext cx="2362200" cy="144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6741" name="Line 5"/>
          <p:cNvSpPr>
            <a:spLocks noChangeShapeType="1"/>
          </p:cNvSpPr>
          <p:nvPr/>
        </p:nvSpPr>
        <p:spPr bwMode="auto">
          <a:xfrm flipH="1">
            <a:off x="1981200" y="6096000"/>
            <a:ext cx="152400" cy="22860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Tree>
    <p:extLst>
      <p:ext uri="{BB962C8B-B14F-4D97-AF65-F5344CB8AC3E}">
        <p14:creationId xmlns:p14="http://schemas.microsoft.com/office/powerpoint/2010/main" val="24300544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ChangeArrowheads="1"/>
          </p:cNvSpPr>
          <p:nvPr/>
        </p:nvSpPr>
        <p:spPr bwMode="auto">
          <a:xfrm>
            <a:off x="0" y="0"/>
            <a:ext cx="8784976"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4. Ένας επενδυτής αγόρασε δεκαετή ομόλογα ονομαστικής αξίας 100.000 ευρώ πριν ένα χρόνο, όταν το επιτόκιο ήταν 10 % και το τοκομερίδιο έτους ή αλλιώς το επιτόκιο έκδοσης 10 %. Σήμερα μετά την είσπραξη του τόκου αποφάσισε να πουλήσει τα ομόλογα. Το  επιτόκιο, όμως, της αγοράς είναι     7 %. Ποια η αποτίμηση του ομολόγου;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αξία του ομολόγου σήμερα θα είναι ίση με την προεξοφλημένη αξία των εναπομεινάντων εννέα τοκομεριδίων και της ονομαστικής αξίας.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Τα τοκομερίδια θα αποδίδουν τόκο 0,10*100.000 = 10.000 ευρώ κάθε έτος.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παρούσα αξία αυτών των τοκομεριδίων μπορεί να υπολογιστεί με βάση τη χρήση της κατάλληλης ράντας,</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8089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85918" y="6143644"/>
            <a:ext cx="3019206" cy="714356"/>
          </a:xfrm>
          <a:prstGeom prst="rect">
            <a:avLst/>
          </a:prstGeom>
          <a:noFill/>
        </p:spPr>
      </p:pic>
      <p:sp>
        <p:nvSpPr>
          <p:cNvPr id="80899" name="Rectangle 3"/>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13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5 - Δεξιό βέλος"/>
          <p:cNvSpPr/>
          <p:nvPr/>
        </p:nvSpPr>
        <p:spPr>
          <a:xfrm>
            <a:off x="8001024" y="628652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91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7941" name="Picture 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5857892"/>
            <a:ext cx="9144000" cy="406794"/>
          </a:xfrm>
          <a:prstGeom prst="rect">
            <a:avLst/>
          </a:prstGeom>
          <a:noFill/>
        </p:spPr>
      </p:pic>
      <p:sp>
        <p:nvSpPr>
          <p:cNvPr id="167942" name="Rectangle 6"/>
          <p:cNvSpPr>
            <a:spLocks noChangeArrowheads="1"/>
          </p:cNvSpPr>
          <p:nvPr/>
        </p:nvSpPr>
        <p:spPr bwMode="auto">
          <a:xfrm>
            <a:off x="0" y="1"/>
            <a:ext cx="9144000" cy="60324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5. Ένας επενδυτής αγοράζει εικοσαετές ομόλογο ονομαστικής αξίας 1.000 ευρώ και  επιτοκίου έκδοσης (επιτόκιο τοκομεριδίου) 7 %. Να υπολογισθεί η παρούσα αξία του ομολόγου όταν το απαιτούμενο επιτόκιο για τη συγκεκριμένη έκδοση ανέρχεται στο 10 %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 τοκομερίδιο ή αλλιώς κουπόνι του ομολόγου θα είναι 0,07*1.000=70 ευρώ.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παρούσα αξία του ομολόγου θα είναι ίση με </a:t>
            </a:r>
          </a:p>
          <a:p>
            <a:pPr lvl="1" algn="just" eaLnBrk="0" fontAlgn="base" hangingPunct="0">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την προεξόφληση της ράντας που αφορά στα τοκομερίδια καθώς επίσης και </a:t>
            </a:r>
          </a:p>
          <a:p>
            <a:pPr lvl="1" algn="just" eaLnBrk="0" fontAlgn="base" hangingPunct="0">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την προεξόφληση της ονομαστικής αξίας των 1.000 που θα ληφθούν μετά 20 έτη, στη λήξη του ομολόγου.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200" b="0" i="0" u="none" strike="noStrike" cap="none" normalizeH="0" baseline="0" dirty="0" smtClean="0">
              <a:ln>
                <a:noFill/>
              </a:ln>
              <a:solidFill>
                <a:schemeClr val="tx1"/>
              </a:solidFill>
              <a:effectLst/>
              <a:latin typeface="Arial" pitchFamily="34" charset="0"/>
            </a:endParaRPr>
          </a:p>
        </p:txBody>
      </p:sp>
      <p:sp>
        <p:nvSpPr>
          <p:cNvPr id="167943" name="Rectangle 7"/>
          <p:cNvSpPr>
            <a:spLocks noChangeArrowheads="1"/>
          </p:cNvSpPr>
          <p:nvPr/>
        </p:nvSpPr>
        <p:spPr bwMode="auto">
          <a:xfrm>
            <a:off x="0" y="6762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167944" name="Rectangle 8"/>
          <p:cNvSpPr>
            <a:spLocks noChangeArrowheads="1"/>
          </p:cNvSpPr>
          <p:nvPr/>
        </p:nvSpPr>
        <p:spPr bwMode="auto">
          <a:xfrm>
            <a:off x="0" y="12858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61975" algn="l"/>
              </a:tabLst>
            </a:pPr>
            <a:endParaRPr kumimoji="0" lang="el-GR" sz="1800" b="0" i="0" u="none" strike="noStrike" cap="none" normalizeH="0" baseline="0" smtClean="0">
              <a:ln>
                <a:noFill/>
              </a:ln>
              <a:solidFill>
                <a:schemeClr val="tx1"/>
              </a:solidFill>
              <a:effectLst/>
              <a:latin typeface="Arial" pitchFamily="34" charset="0"/>
            </a:endParaRPr>
          </a:p>
        </p:txBody>
      </p:sp>
      <p:sp>
        <p:nvSpPr>
          <p:cNvPr id="167945" name="Rectangle 9"/>
          <p:cNvSpPr>
            <a:spLocks noChangeArrowheads="1"/>
          </p:cNvSpPr>
          <p:nvPr/>
        </p:nvSpPr>
        <p:spPr bwMode="auto">
          <a:xfrm>
            <a:off x="0" y="231457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61975" algn="l"/>
              </a:tabLst>
            </a:pPr>
            <a:endParaRPr kumimoji="0" lang="el-GR" sz="1800" b="0" i="0" u="none" strike="noStrike" cap="none" normalizeH="0" baseline="0" smtClean="0">
              <a:ln>
                <a:noFill/>
              </a:ln>
              <a:solidFill>
                <a:schemeClr val="tx1"/>
              </a:solidFill>
              <a:effectLst/>
              <a:latin typeface="Arial" pitchFamily="34" charset="0"/>
            </a:endParaRPr>
          </a:p>
        </p:txBody>
      </p:sp>
      <p:sp>
        <p:nvSpPr>
          <p:cNvPr id="167946" name="Rectangle 10"/>
          <p:cNvSpPr>
            <a:spLocks noChangeArrowheads="1"/>
          </p:cNvSpPr>
          <p:nvPr/>
        </p:nvSpPr>
        <p:spPr bwMode="auto">
          <a:xfrm>
            <a:off x="0" y="3200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9" name="8 - Δεξιό βέλος"/>
          <p:cNvSpPr/>
          <p:nvPr/>
        </p:nvSpPr>
        <p:spPr>
          <a:xfrm>
            <a:off x="8143900" y="6500834"/>
            <a:ext cx="978408" cy="3571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 y="357166"/>
            <a:ext cx="9144001" cy="1168096"/>
          </a:xfrm>
          <a:prstGeom prst="rect">
            <a:avLst/>
          </a:prstGeom>
          <a:noFill/>
        </p:spPr>
      </p:pic>
      <p:pic>
        <p:nvPicPr>
          <p:cNvPr id="3"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2071677"/>
            <a:ext cx="9144000" cy="1019777"/>
          </a:xfrm>
          <a:prstGeom prst="rect">
            <a:avLst/>
          </a:prstGeom>
          <a:blipFill>
            <a:blip r:embed="rId4"/>
            <a:tile tx="0" ty="0" sx="100000" sy="100000" flip="none" algn="tl"/>
          </a:blipFill>
        </p:spPr>
      </p:pic>
      <p:pic>
        <p:nvPicPr>
          <p:cNvPr id="4" name="Picture 2"/>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0" y="3857628"/>
            <a:ext cx="9144000" cy="898428"/>
          </a:xfrm>
          <a:prstGeom prst="rect">
            <a:avLst/>
          </a:prstGeom>
          <a:noFill/>
        </p:spPr>
      </p:pic>
      <p:pic>
        <p:nvPicPr>
          <p:cNvPr id="5" name="Picture 1"/>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0" y="5715016"/>
            <a:ext cx="7643834" cy="608332"/>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05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221372" y="5643578"/>
            <a:ext cx="2922628" cy="500450"/>
          </a:xfrm>
          <a:prstGeom prst="rect">
            <a:avLst/>
          </a:prstGeom>
          <a:noFill/>
        </p:spPr>
      </p:pic>
      <p:pic>
        <p:nvPicPr>
          <p:cNvPr id="173057"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223754" y="6357958"/>
            <a:ext cx="2920246" cy="500042"/>
          </a:xfrm>
          <a:prstGeom prst="rect">
            <a:avLst/>
          </a:prstGeom>
          <a:noFill/>
        </p:spPr>
      </p:pic>
      <p:sp>
        <p:nvSpPr>
          <p:cNvPr id="173059" name="Rectangle 3"/>
          <p:cNvSpPr>
            <a:spLocks noChangeArrowheads="1"/>
          </p:cNvSpPr>
          <p:nvPr/>
        </p:nvSpPr>
        <p:spPr bwMode="auto">
          <a:xfrm>
            <a:off x="0" y="0"/>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7. Δυο ομολογίες Α και Β με ετήσια τοκομερίδια 10 % έχουν ονομαστικές αξίες 10.000 ευρώ αντίστοιχα. Εάν το πρώτο είναι δεκαετές και το δεύτερο εικοσαετές, να βρείτε την τιμή των ομολογιών αν το επιτόκιο της αγοράς είναι α) 10%  β) 5%  και γ) 15 % δ) 15% με τοκομερίδια 5 %. Ποια είναι τα συμπέρασμα;</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α)  Οι παρούσες αξίες των δυο ομολογιών θα ισούνται με τις αντίστοιχες προεξοφλημένες εισροές τους.</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Τα τοκομερίδια θα αποδίδουν τόκο 0,10*10.000 = 1.000 ευρώ κάθε έτος. Η παρούσα αξία αυτών των τοκομεριδίων μπορεί να υπολογιστεί στην κάθε περίπτωση  με τη χρήση των κατάλληλων ραντών, δηλαδή</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Συντελεστής ράντας για την ομολογία Α = </a:t>
            </a:r>
            <a:endParaRPr kumimoji="0" lang="el-GR" sz="2800" b="0" i="0" u="none" strike="noStrike" cap="none" normalizeH="0" baseline="0" dirty="0" smtClean="0">
              <a:ln>
                <a:noFill/>
              </a:ln>
              <a:solidFill>
                <a:schemeClr val="tx1"/>
              </a:solidFill>
              <a:effectLst/>
              <a:latin typeface="Arial" pitchFamily="34" charset="0"/>
            </a:endParaRPr>
          </a:p>
        </p:txBody>
      </p:sp>
      <p:sp>
        <p:nvSpPr>
          <p:cNvPr id="173060" name="Rectangle 4"/>
          <p:cNvSpPr>
            <a:spLocks noChangeArrowheads="1"/>
          </p:cNvSpPr>
          <p:nvPr/>
        </p:nvSpPr>
        <p:spPr bwMode="auto">
          <a:xfrm>
            <a:off x="0" y="633478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Συντελεστής ράντας για την ομολογία Β = </a:t>
            </a:r>
            <a:endParaRPr kumimoji="0" lang="el-GR" sz="2800" b="0" i="0" u="none" strike="noStrike" cap="none" normalizeH="0" baseline="0" dirty="0" smtClean="0">
              <a:ln>
                <a:noFill/>
              </a:ln>
              <a:solidFill>
                <a:schemeClr val="tx1"/>
              </a:solidFill>
              <a:effectLst/>
              <a:latin typeface="Arial" pitchFamily="34" charset="0"/>
            </a:endParaRPr>
          </a:p>
        </p:txBody>
      </p:sp>
      <p:sp>
        <p:nvSpPr>
          <p:cNvPr id="173065"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73066" name="Rectangle 10"/>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173068" name="Rectangle 12"/>
          <p:cNvSpPr>
            <a:spLocks noChangeArrowheads="1"/>
          </p:cNvSpPr>
          <p:nvPr/>
        </p:nvSpPr>
        <p:spPr bwMode="auto">
          <a:xfrm>
            <a:off x="0" y="11525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0" y="0"/>
            <a:ext cx="9144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Από τον τύπο της ράντας οι παρούσες αξίες των τοκομεριδίων είναι: </a:t>
            </a:r>
            <a:endParaRPr kumimoji="0" lang="el-GR" sz="3200" b="0" i="0" u="none" strike="noStrike" cap="none" normalizeH="0" baseline="0" dirty="0" smtClean="0">
              <a:ln>
                <a:noFill/>
              </a:ln>
              <a:solidFill>
                <a:schemeClr val="tx1"/>
              </a:solidFill>
              <a:effectLst/>
              <a:latin typeface="Arial" pitchFamily="34" charset="0"/>
            </a:endParaRPr>
          </a:p>
        </p:txBody>
      </p:sp>
      <p:graphicFrame>
        <p:nvGraphicFramePr>
          <p:cNvPr id="3" name="2 - Πίνακας"/>
          <p:cNvGraphicFramePr>
            <a:graphicFrameLocks noGrp="1"/>
          </p:cNvGraphicFramePr>
          <p:nvPr/>
        </p:nvGraphicFramePr>
        <p:xfrm>
          <a:off x="323528" y="2348880"/>
          <a:ext cx="8280919" cy="4241292"/>
        </p:xfrm>
        <a:graphic>
          <a:graphicData uri="http://schemas.openxmlformats.org/drawingml/2006/table">
            <a:tbl>
              <a:tblPr/>
              <a:tblGrid>
                <a:gridCol w="783266"/>
                <a:gridCol w="2019506"/>
                <a:gridCol w="1826049"/>
                <a:gridCol w="1826049"/>
                <a:gridCol w="1826049"/>
              </a:tblGrid>
              <a:tr h="324906">
                <a:tc>
                  <a:txBody>
                    <a:bodyPr/>
                    <a:lstStyle/>
                    <a:p>
                      <a:pPr algn="ctr">
                        <a:lnSpc>
                          <a:spcPct val="115000"/>
                        </a:lnSpc>
                        <a:spcAft>
                          <a:spcPts val="0"/>
                        </a:spcAft>
                      </a:pPr>
                      <a:r>
                        <a:rPr lang="el-GR" sz="2200" b="0" dirty="0">
                          <a:latin typeface="Arial"/>
                          <a:ea typeface="Times New Roman"/>
                          <a:cs typeface="Times New Roman"/>
                        </a:rPr>
                        <a:t>n</a:t>
                      </a:r>
                      <a:r>
                        <a:rPr lang="en-US" sz="2200" b="0" dirty="0">
                          <a:latin typeface="Calibri"/>
                          <a:ea typeface="Times New Roman"/>
                          <a:cs typeface="Times New Roman"/>
                        </a:rPr>
                        <a:t>/</a:t>
                      </a:r>
                      <a:r>
                        <a:rPr lang="en-US" sz="2200" b="0" dirty="0" err="1">
                          <a:latin typeface="Calibri"/>
                          <a:ea typeface="Times New Roman"/>
                          <a:cs typeface="Times New Roman"/>
                        </a:rPr>
                        <a:t>i</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0,08</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0,09</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0,1</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0,11</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06">
                <a:tc>
                  <a:txBody>
                    <a:bodyPr/>
                    <a:lstStyle/>
                    <a:p>
                      <a:pPr algn="ctr">
                        <a:lnSpc>
                          <a:spcPct val="115000"/>
                        </a:lnSpc>
                        <a:spcAft>
                          <a:spcPts val="0"/>
                        </a:spcAft>
                      </a:pPr>
                      <a:r>
                        <a:rPr lang="el-GR" sz="2200" b="0">
                          <a:latin typeface="Arial"/>
                          <a:ea typeface="Times New Roman"/>
                          <a:cs typeface="Times New Roman"/>
                        </a:rPr>
                        <a:t>8</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5,746639</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5,534819</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5,334926</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5,146123</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06">
                <a:tc>
                  <a:txBody>
                    <a:bodyPr/>
                    <a:lstStyle/>
                    <a:p>
                      <a:pPr algn="ctr">
                        <a:lnSpc>
                          <a:spcPct val="115000"/>
                        </a:lnSpc>
                        <a:spcAft>
                          <a:spcPts val="0"/>
                        </a:spcAft>
                      </a:pPr>
                      <a:r>
                        <a:rPr lang="el-GR" sz="2200" b="0">
                          <a:latin typeface="Arial"/>
                          <a:ea typeface="Times New Roman"/>
                          <a:cs typeface="Times New Roman"/>
                        </a:rPr>
                        <a:t>9</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6,246888</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5,995247</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5,759024</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5,537048</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739">
                <a:tc>
                  <a:txBody>
                    <a:bodyPr/>
                    <a:lstStyle/>
                    <a:p>
                      <a:pPr algn="ctr">
                        <a:lnSpc>
                          <a:spcPct val="115000"/>
                        </a:lnSpc>
                        <a:spcAft>
                          <a:spcPts val="0"/>
                        </a:spcAft>
                      </a:pPr>
                      <a:r>
                        <a:rPr lang="el-GR" sz="2200" b="0">
                          <a:latin typeface="Arial"/>
                          <a:ea typeface="Times New Roman"/>
                          <a:cs typeface="Times New Roman"/>
                        </a:rPr>
                        <a:t>10</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6,710081</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6,417658</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1" dirty="0">
                          <a:latin typeface="Arial"/>
                          <a:ea typeface="Times New Roman"/>
                          <a:cs typeface="Times New Roman"/>
                        </a:rPr>
                        <a:t>6,144567</a:t>
                      </a:r>
                      <a:endParaRPr lang="el-GR" sz="2200" b="1"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5,889232</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06">
                <a:tc>
                  <a:txBody>
                    <a:bodyPr/>
                    <a:lstStyle/>
                    <a:p>
                      <a:pPr algn="ctr">
                        <a:lnSpc>
                          <a:spcPct val="115000"/>
                        </a:lnSpc>
                        <a:spcAft>
                          <a:spcPts val="0"/>
                        </a:spcAft>
                      </a:pPr>
                      <a:r>
                        <a:rPr lang="el-GR" sz="2200" b="0">
                          <a:latin typeface="Arial"/>
                          <a:ea typeface="Times New Roman"/>
                          <a:cs typeface="Times New Roman"/>
                        </a:rPr>
                        <a:t>11</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7,138964</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6,805191</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6,495061</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6,206515</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06">
                <a:tc>
                  <a:txBody>
                    <a:bodyPr/>
                    <a:lstStyle/>
                    <a:p>
                      <a:pPr algn="ctr">
                        <a:lnSpc>
                          <a:spcPct val="115000"/>
                        </a:lnSpc>
                        <a:spcAft>
                          <a:spcPts val="0"/>
                        </a:spcAft>
                      </a:pPr>
                      <a:r>
                        <a:rPr lang="el-GR" sz="2200" b="0">
                          <a:latin typeface="Arial"/>
                          <a:ea typeface="Times New Roman"/>
                          <a:cs typeface="Times New Roman"/>
                        </a:rPr>
                        <a:t>18</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9,371887</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8,755625</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8,201412</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7,701617</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06">
                <a:tc>
                  <a:txBody>
                    <a:bodyPr/>
                    <a:lstStyle/>
                    <a:p>
                      <a:pPr algn="ctr">
                        <a:lnSpc>
                          <a:spcPct val="115000"/>
                        </a:lnSpc>
                        <a:spcAft>
                          <a:spcPts val="0"/>
                        </a:spcAft>
                      </a:pPr>
                      <a:r>
                        <a:rPr lang="el-GR" sz="2200" b="0">
                          <a:latin typeface="Arial"/>
                          <a:ea typeface="Times New Roman"/>
                          <a:cs typeface="Times New Roman"/>
                        </a:rPr>
                        <a:t>19</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9,603599</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8,950115</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8,364920</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7,839294</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06">
                <a:tc>
                  <a:txBody>
                    <a:bodyPr/>
                    <a:lstStyle/>
                    <a:p>
                      <a:pPr algn="ctr">
                        <a:lnSpc>
                          <a:spcPct val="115000"/>
                        </a:lnSpc>
                        <a:spcAft>
                          <a:spcPts val="0"/>
                        </a:spcAft>
                      </a:pPr>
                      <a:r>
                        <a:rPr lang="el-GR" sz="2200" b="0">
                          <a:latin typeface="Arial"/>
                          <a:ea typeface="Times New Roman"/>
                          <a:cs typeface="Times New Roman"/>
                        </a:rPr>
                        <a:t>20</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9,818147</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9,128546</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1" dirty="0">
                          <a:latin typeface="Arial"/>
                          <a:ea typeface="Times New Roman"/>
                          <a:cs typeface="Times New Roman"/>
                        </a:rPr>
                        <a:t>8,513564</a:t>
                      </a:r>
                      <a:endParaRPr lang="el-GR" sz="2200" b="1"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7,963328</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06">
                <a:tc>
                  <a:txBody>
                    <a:bodyPr/>
                    <a:lstStyle/>
                    <a:p>
                      <a:pPr algn="ctr">
                        <a:lnSpc>
                          <a:spcPct val="115000"/>
                        </a:lnSpc>
                        <a:spcAft>
                          <a:spcPts val="0"/>
                        </a:spcAft>
                      </a:pPr>
                      <a:r>
                        <a:rPr lang="el-GR" sz="2200" b="0">
                          <a:latin typeface="Arial"/>
                          <a:ea typeface="Times New Roman"/>
                          <a:cs typeface="Times New Roman"/>
                        </a:rPr>
                        <a:t>21</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10,016803</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9,292244</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8,648694</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8,075070</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06">
                <a:tc>
                  <a:txBody>
                    <a:bodyPr/>
                    <a:lstStyle/>
                    <a:p>
                      <a:pPr algn="ctr">
                        <a:lnSpc>
                          <a:spcPct val="115000"/>
                        </a:lnSpc>
                        <a:spcAft>
                          <a:spcPts val="0"/>
                        </a:spcAft>
                      </a:pPr>
                      <a:r>
                        <a:rPr lang="el-GR" sz="2200" b="0">
                          <a:latin typeface="Arial"/>
                          <a:ea typeface="Times New Roman"/>
                          <a:cs typeface="Times New Roman"/>
                        </a:rPr>
                        <a:t>22</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10,200744</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9,442425</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8,771540</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8,175739</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4906">
                <a:tc>
                  <a:txBody>
                    <a:bodyPr/>
                    <a:lstStyle/>
                    <a:p>
                      <a:pPr algn="ctr">
                        <a:lnSpc>
                          <a:spcPct val="115000"/>
                        </a:lnSpc>
                        <a:spcAft>
                          <a:spcPts val="0"/>
                        </a:spcAft>
                      </a:pPr>
                      <a:r>
                        <a:rPr lang="el-GR" sz="2200" b="0">
                          <a:latin typeface="Arial"/>
                          <a:ea typeface="Times New Roman"/>
                          <a:cs typeface="Times New Roman"/>
                        </a:rPr>
                        <a:t>23</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10,371059</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a:latin typeface="Arial"/>
                          <a:ea typeface="Times New Roman"/>
                          <a:cs typeface="Times New Roman"/>
                        </a:rPr>
                        <a:t>9,580207</a:t>
                      </a:r>
                      <a:endParaRPr lang="el-GR" sz="2200" b="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8,883218</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200" b="0" dirty="0">
                          <a:latin typeface="Arial"/>
                          <a:ea typeface="Times New Roman"/>
                          <a:cs typeface="Times New Roman"/>
                        </a:rPr>
                        <a:t>8,266432</a:t>
                      </a:r>
                      <a:endParaRPr lang="el-GR" sz="2200" b="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4" name="Picture 8"/>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1071546"/>
            <a:ext cx="9144000" cy="447359"/>
          </a:xfrm>
          <a:prstGeom prst="rect">
            <a:avLst/>
          </a:prstGeom>
          <a:noFill/>
        </p:spPr>
      </p:pic>
      <p:pic>
        <p:nvPicPr>
          <p:cNvPr id="5"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1643050"/>
            <a:ext cx="9144000" cy="44735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143000"/>
          </a:xfrm>
        </p:spPr>
        <p:txBody>
          <a:bodyPr>
            <a:normAutofit/>
          </a:bodyPr>
          <a:lstStyle/>
          <a:p>
            <a:r>
              <a:rPr lang="el-GR" sz="3200" dirty="0" smtClean="0"/>
              <a:t>Ενδεικτικά παρουσιάζονται οι κατηγορίες πιστοληπτικής διαβάθμισης της Standard &amp; </a:t>
            </a:r>
            <a:r>
              <a:rPr lang="el-GR" sz="3200" dirty="0" err="1" smtClean="0"/>
              <a:t>Poor’s</a:t>
            </a:r>
            <a:endParaRPr lang="el-GR" sz="3200" dirty="0"/>
          </a:p>
        </p:txBody>
      </p:sp>
      <p:sp>
        <p:nvSpPr>
          <p:cNvPr id="3" name="2 - Θέση περιεχομένου"/>
          <p:cNvSpPr>
            <a:spLocks noGrp="1"/>
          </p:cNvSpPr>
          <p:nvPr>
            <p:ph idx="1"/>
          </p:nvPr>
        </p:nvSpPr>
        <p:spPr>
          <a:xfrm>
            <a:off x="0" y="1285860"/>
            <a:ext cx="9144000" cy="5572140"/>
          </a:xfrm>
        </p:spPr>
        <p:txBody>
          <a:bodyPr>
            <a:normAutofit fontScale="92500" lnSpcReduction="20000"/>
          </a:bodyPr>
          <a:lstStyle/>
          <a:p>
            <a:r>
              <a:rPr lang="el-GR" dirty="0" smtClean="0"/>
              <a:t>‘</a:t>
            </a:r>
            <a:r>
              <a:rPr lang="el-GR" dirty="0" err="1" smtClean="0"/>
              <a:t>BB</a:t>
            </a:r>
            <a:r>
              <a:rPr lang="el-GR" dirty="0" smtClean="0"/>
              <a:t>’ — Υψηλό ρίσκο σε μακροπρόθεσμο ορίζοντα αλλά βραχυπρόθεσμα ασφάλεια πληρωμών  </a:t>
            </a:r>
            <a:br>
              <a:rPr lang="el-GR" dirty="0" smtClean="0"/>
            </a:br>
            <a:r>
              <a:rPr lang="el-GR" b="1" dirty="0" smtClean="0">
                <a:solidFill>
                  <a:srgbClr val="FF0000"/>
                </a:solidFill>
              </a:rPr>
              <a:t>‘B’ — Πολύ υψηλό ρίσκο σε μακροπρόθεσμο ορίζοντα αλλά βραχυπρόθεσμα σχετική ασφάλεια πληρωμών  </a:t>
            </a:r>
            <a:r>
              <a:rPr lang="el-GR" dirty="0" smtClean="0"/>
              <a:t/>
            </a:r>
            <a:br>
              <a:rPr lang="el-GR" dirty="0" smtClean="0"/>
            </a:br>
            <a:r>
              <a:rPr lang="el-GR" dirty="0" smtClean="0"/>
              <a:t>‘CCC’ — Ύπαρξη ρίσκου ακόμα και σε βραχυπρόθεσμο ορίζοντα.</a:t>
            </a:r>
          </a:p>
          <a:p>
            <a:r>
              <a:rPr lang="el-GR" dirty="0" smtClean="0"/>
              <a:t>‘CC’ — Ύπαρξη μεγάλου ρίσκου ακόμα και σε βραχυπρόθεσμο ορίζοντα.</a:t>
            </a:r>
          </a:p>
          <a:p>
            <a:r>
              <a:rPr lang="el-GR" dirty="0" smtClean="0"/>
              <a:t>‘C’ — Ύπαρξη πολύ μεγάλου ρίσκου ακόμα και σε βραχυπρόθεσμο ορίζοντα.</a:t>
            </a:r>
          </a:p>
          <a:p>
            <a:r>
              <a:rPr lang="el-GR" dirty="0" smtClean="0"/>
              <a:t>‘D’ — Ύπαρξη πιστωτικού γεγονότος (</a:t>
            </a:r>
            <a:r>
              <a:rPr lang="el-GR" dirty="0" err="1" smtClean="0"/>
              <a:t>credit</a:t>
            </a:r>
            <a:r>
              <a:rPr lang="el-GR" dirty="0" smtClean="0"/>
              <a:t> </a:t>
            </a:r>
            <a:r>
              <a:rPr lang="el-GR" dirty="0" err="1" smtClean="0"/>
              <a:t>event</a:t>
            </a:r>
            <a:r>
              <a:rPr lang="el-GR" dirty="0" smtClean="0"/>
              <a:t>) και ανικανότητα πληρωμής υποχρεώσεων</a:t>
            </a:r>
          </a:p>
          <a:p>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82" name="Picture 2"/>
          <p:cNvPicPr>
            <a:picLocks noChangeAspect="1" noChangeArrowheads="1"/>
          </p:cNvPicPr>
          <p:nvPr/>
        </p:nvPicPr>
        <p:blipFill>
          <a:blip r:embed="rId2" cstate="print"/>
          <a:srcRect/>
          <a:stretch>
            <a:fillRect/>
          </a:stretch>
        </p:blipFill>
        <p:spPr bwMode="auto">
          <a:xfrm>
            <a:off x="0" y="0"/>
            <a:ext cx="9318656"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510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613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7154" name="Picture 2"/>
          <p:cNvPicPr>
            <a:picLocks noChangeAspect="1" noChangeArrowheads="1"/>
          </p:cNvPicPr>
          <p:nvPr/>
        </p:nvPicPr>
        <p:blipFill>
          <a:blip r:embed="rId2" cstate="print"/>
          <a:srcRect/>
          <a:stretch>
            <a:fillRect/>
          </a:stretch>
        </p:blipFill>
        <p:spPr bwMode="auto">
          <a:xfrm>
            <a:off x="0" y="0"/>
            <a:ext cx="9144000" cy="68580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8178"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9202" name="Picture 2"/>
          <p:cNvPicPr>
            <a:picLocks noChangeAspect="1" noChangeArrowheads="1"/>
          </p:cNvPicPr>
          <p:nvPr/>
        </p:nvPicPr>
        <p:blipFill>
          <a:blip r:embed="rId2" cstate="print"/>
          <a:srcRect/>
          <a:stretch>
            <a:fillRect/>
          </a:stretch>
        </p:blipFill>
        <p:spPr bwMode="auto">
          <a:xfrm>
            <a:off x="179512" y="1052736"/>
            <a:ext cx="8964488" cy="5805264"/>
          </a:xfrm>
          <a:prstGeom prst="rect">
            <a:avLst/>
          </a:prstGeom>
          <a:noFill/>
          <a:ln w="9525">
            <a:noFill/>
            <a:miter lim="800000"/>
            <a:headEnd/>
            <a:tailEnd/>
          </a:ln>
          <a:effectLst/>
        </p:spPr>
      </p:pic>
      <p:sp>
        <p:nvSpPr>
          <p:cNvPr id="3" name="1 - Τίτλος"/>
          <p:cNvSpPr txBox="1">
            <a:spLocks/>
          </p:cNvSpPr>
          <p:nvPr/>
        </p:nvSpPr>
        <p:spPr>
          <a:xfrm>
            <a:off x="1115616" y="0"/>
            <a:ext cx="7498080" cy="1143000"/>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l-GR" sz="2800" b="1" i="0" u="none" strike="noStrike" kern="1200" cap="none" spc="0" normalizeH="0" baseline="0" noProof="0" dirty="0" smtClean="0">
                <a:ln>
                  <a:noFill/>
                </a:ln>
                <a:solidFill>
                  <a:schemeClr val="tx1"/>
                </a:solidFill>
                <a:effectLst/>
                <a:uLnTx/>
                <a:uFillTx/>
                <a:latin typeface="+mj-lt"/>
                <a:ea typeface="+mj-ea"/>
                <a:cs typeface="+mj-cs"/>
              </a:rPr>
              <a:t>Παραδείγματα</a:t>
            </a:r>
            <a:endParaRPr kumimoji="0" lang="el-GR" sz="28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022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143000"/>
          </a:xfrm>
        </p:spPr>
        <p:txBody>
          <a:bodyPr>
            <a:normAutofit/>
          </a:bodyPr>
          <a:lstStyle/>
          <a:p>
            <a:r>
              <a:rPr lang="el-GR" sz="3200" dirty="0" smtClean="0"/>
              <a:t>Οι κύριοι παράγοντες που μπορούν να επηρεάσουν την πιστοληπτική ικανότητα ενός Δημοσίου, είναι</a:t>
            </a:r>
            <a:endParaRPr lang="el-GR" sz="3200" dirty="0"/>
          </a:p>
        </p:txBody>
      </p:sp>
      <p:sp>
        <p:nvSpPr>
          <p:cNvPr id="3" name="2 - Θέση περιεχομένου"/>
          <p:cNvSpPr>
            <a:spLocks noGrp="1"/>
          </p:cNvSpPr>
          <p:nvPr>
            <p:ph idx="1"/>
          </p:nvPr>
        </p:nvSpPr>
        <p:spPr>
          <a:xfrm>
            <a:off x="457200" y="1600200"/>
            <a:ext cx="8686800" cy="5257800"/>
          </a:xfrm>
        </p:spPr>
        <p:txBody>
          <a:bodyPr>
            <a:normAutofit fontScale="92500" lnSpcReduction="10000"/>
          </a:bodyPr>
          <a:lstStyle/>
          <a:p>
            <a:r>
              <a:rPr lang="el-GR" dirty="0" smtClean="0"/>
              <a:t>-Υπάρχον ύψος υποχρεώσεων Δημοσίου Τομέα </a:t>
            </a:r>
          </a:p>
          <a:p>
            <a:r>
              <a:rPr lang="el-GR" dirty="0" smtClean="0"/>
              <a:t>-Μακροοικονομικό Περιβάλλον (ΑΕΠ, Έλλειμμα, Πληθωρισμός, Ανεργία)</a:t>
            </a:r>
          </a:p>
          <a:p>
            <a:r>
              <a:rPr lang="el-GR" dirty="0" smtClean="0"/>
              <a:t>-Διαθεσιμότητα περιουσιακών στοιχείων και εναλλακτικοί τρόποι χρηματοδότησης Δημόσιου Τομέα</a:t>
            </a:r>
          </a:p>
          <a:p>
            <a:r>
              <a:rPr lang="el-GR" dirty="0" smtClean="0"/>
              <a:t>-Υπάρχον ύψος υποχρεώσεων Ιδιωτικού Τομέα </a:t>
            </a:r>
          </a:p>
          <a:p>
            <a:r>
              <a:rPr lang="el-GR" dirty="0" smtClean="0"/>
              <a:t>-Διάρθρωση και ρευστότητα του εγχώριου Τραπεζοασφαλιστικού Τομέα </a:t>
            </a:r>
          </a:p>
          <a:p>
            <a:r>
              <a:rPr lang="el-GR" dirty="0" smtClean="0"/>
              <a:t>-Διεθνής Κατάσταση Ανταγωνιστικότητας της οικονομίας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143000"/>
          </a:xfrm>
        </p:spPr>
        <p:txBody>
          <a:bodyPr>
            <a:normAutofit/>
          </a:bodyPr>
          <a:lstStyle/>
          <a:p>
            <a:r>
              <a:rPr lang="el-GR" sz="3200" dirty="0" smtClean="0"/>
              <a:t>Οι κύριοι παράγοντες που μπορούν να επηρεάσουν την πιστοληπτική ικανότητα ενός Δημοσίου, είναι</a:t>
            </a:r>
            <a:endParaRPr lang="el-GR" sz="3200" dirty="0"/>
          </a:p>
        </p:txBody>
      </p:sp>
      <p:sp>
        <p:nvSpPr>
          <p:cNvPr id="3" name="2 - Θέση περιεχομένου"/>
          <p:cNvSpPr>
            <a:spLocks noGrp="1"/>
          </p:cNvSpPr>
          <p:nvPr>
            <p:ph idx="1"/>
          </p:nvPr>
        </p:nvSpPr>
        <p:spPr>
          <a:xfrm>
            <a:off x="0" y="1600200"/>
            <a:ext cx="9144000" cy="5257800"/>
          </a:xfrm>
        </p:spPr>
        <p:txBody>
          <a:bodyPr>
            <a:normAutofit/>
          </a:bodyPr>
          <a:lstStyle/>
          <a:p>
            <a:pPr algn="just"/>
            <a:r>
              <a:rPr lang="el-GR" dirty="0" smtClean="0"/>
              <a:t>-Ιστορικό πληρωμών και ιστορική αξιοπιστία προβλέψεων</a:t>
            </a:r>
          </a:p>
          <a:p>
            <a:pPr algn="just"/>
            <a:r>
              <a:rPr lang="el-GR" dirty="0" smtClean="0"/>
              <a:t>-Ιστορική διακύμανση επιτοκίων αποπληρωμής</a:t>
            </a:r>
          </a:p>
          <a:p>
            <a:pPr algn="just"/>
            <a:r>
              <a:rPr lang="el-GR" dirty="0" smtClean="0"/>
              <a:t>-Προβλέψεις για την μελλοντική Καταναλωτική και -Αποταμιευτική συμπεριφορά μιας οικονομίας</a:t>
            </a:r>
          </a:p>
          <a:p>
            <a:pPr algn="just"/>
            <a:r>
              <a:rPr lang="el-GR" dirty="0" smtClean="0"/>
              <a:t>-Πολιτικές εξελίξεις (</a:t>
            </a:r>
            <a:r>
              <a:rPr lang="el-GR" dirty="0" err="1" smtClean="0"/>
              <a:t>political</a:t>
            </a:r>
            <a:r>
              <a:rPr lang="el-GR" dirty="0" smtClean="0"/>
              <a:t> </a:t>
            </a:r>
            <a:r>
              <a:rPr lang="el-GR" dirty="0" err="1" smtClean="0"/>
              <a:t>risk</a:t>
            </a:r>
            <a:r>
              <a:rPr lang="el-GR" dirty="0" smtClean="0"/>
              <a:t>)</a:t>
            </a:r>
          </a:p>
          <a:p>
            <a:pPr algn="just"/>
            <a:r>
              <a:rPr lang="el-GR" dirty="0" smtClean="0"/>
              <a:t>-Εξωγενείς εξελίξεις και παράγοντες που διαμορφώνουν το ρίσκο (</a:t>
            </a:r>
            <a:r>
              <a:rPr lang="el-GR" dirty="0" err="1" smtClean="0"/>
              <a:t>market</a:t>
            </a:r>
            <a:r>
              <a:rPr lang="el-GR" dirty="0" smtClean="0"/>
              <a:t> </a:t>
            </a:r>
            <a:r>
              <a:rPr lang="el-GR" dirty="0" err="1" smtClean="0"/>
              <a:t>risk</a:t>
            </a:r>
            <a:r>
              <a:rPr lang="el-GR" dirty="0" smtClean="0"/>
              <a:t> και </a:t>
            </a:r>
            <a:r>
              <a:rPr lang="el-GR" dirty="0" err="1" smtClean="0"/>
              <a:t>systemic</a:t>
            </a:r>
            <a:r>
              <a:rPr lang="el-GR" dirty="0" smtClean="0"/>
              <a:t> </a:t>
            </a:r>
            <a:r>
              <a:rPr lang="el-GR" dirty="0" err="1" smtClean="0"/>
              <a:t>risk</a:t>
            </a:r>
            <a:r>
              <a:rPr lang="el-GR" dirty="0" smtClean="0"/>
              <a:t>)</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0"/>
            <a:ext cx="8229600" cy="1000108"/>
          </a:xfrm>
        </p:spPr>
        <p:txBody>
          <a:bodyPr>
            <a:noAutofit/>
          </a:bodyPr>
          <a:lstStyle/>
          <a:p>
            <a:pPr lvl="1" algn="ctr"/>
            <a:r>
              <a:rPr lang="el-GR" sz="3600" dirty="0" smtClean="0"/>
              <a:t>Κίνδυνος επιτοκίου</a:t>
            </a:r>
          </a:p>
        </p:txBody>
      </p:sp>
      <p:sp>
        <p:nvSpPr>
          <p:cNvPr id="3" name="2 - Θέση περιεχομένου"/>
          <p:cNvSpPr>
            <a:spLocks noGrp="1"/>
          </p:cNvSpPr>
          <p:nvPr>
            <p:ph idx="1"/>
          </p:nvPr>
        </p:nvSpPr>
        <p:spPr>
          <a:xfrm>
            <a:off x="0" y="1071546"/>
            <a:ext cx="9144000" cy="5786454"/>
          </a:xfrm>
        </p:spPr>
        <p:txBody>
          <a:bodyPr>
            <a:normAutofit/>
          </a:bodyPr>
          <a:lstStyle/>
          <a:p>
            <a:pPr algn="just"/>
            <a:r>
              <a:rPr lang="el-GR" b="1" dirty="0" smtClean="0"/>
              <a:t>Οι μεταβολές στο γενικό επίπεδο των επιτοκίων προκαλούν διακυμάνσεις στις τιμές των χρεογράφων </a:t>
            </a:r>
          </a:p>
          <a:p>
            <a:pPr lvl="1" algn="just"/>
            <a:r>
              <a:rPr lang="el-GR" dirty="0" smtClean="0"/>
              <a:t>Όσο βραχύτερη η λήξη του χρεογράφου τόσο μικρότερη και η διακύμανση </a:t>
            </a:r>
          </a:p>
          <a:p>
            <a:pPr lvl="2" algn="just"/>
            <a:r>
              <a:rPr lang="el-GR" dirty="0" smtClean="0"/>
              <a:t>Εξαίρεση</a:t>
            </a:r>
            <a:r>
              <a:rPr lang="en-US" dirty="0" smtClean="0"/>
              <a:t>:</a:t>
            </a:r>
            <a:r>
              <a:rPr lang="el-GR" dirty="0" smtClean="0"/>
              <a:t>  η περίπτωση των χρεογράφων με μεγάλη έκπτωση </a:t>
            </a:r>
          </a:p>
          <a:p>
            <a:pPr lvl="1" algn="just"/>
            <a:r>
              <a:rPr lang="el-GR" dirty="0" smtClean="0"/>
              <a:t>Γενικώς οι μακροπρόθεσμες ομολογίες φέρουν μεγαλύτερο κίνδυνο από τα βραχυπρόθεσμα χρεόγραφα </a:t>
            </a:r>
          </a:p>
          <a:p>
            <a:pPr lvl="2" algn="just"/>
            <a:r>
              <a:rPr lang="el-GR" dirty="0" smtClean="0"/>
              <a:t>Οι επιχειρήσεις προτιμούν τα χρεόγραφα  μικρότερης διάρκειας  - μικρότερος κίνδυνος </a:t>
            </a:r>
          </a:p>
          <a:p>
            <a:pPr lvl="3" algn="just"/>
            <a:r>
              <a:rPr lang="el-GR" dirty="0" smtClean="0"/>
              <a:t>Επιλέγουν μεγαλύτερης διάρκειας όταν δεν προβλέπεται ανάγκη για ρευστοποίηση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0"/>
            <a:ext cx="8229600" cy="928670"/>
          </a:xfrm>
        </p:spPr>
        <p:txBody>
          <a:bodyPr>
            <a:noAutofit/>
          </a:bodyPr>
          <a:lstStyle/>
          <a:p>
            <a:pPr lvl="1" algn="ctr"/>
            <a:r>
              <a:rPr lang="el-GR" sz="3600" dirty="0" smtClean="0"/>
              <a:t>Πληθωριστικός Κίνδυνος</a:t>
            </a:r>
          </a:p>
        </p:txBody>
      </p:sp>
      <p:sp>
        <p:nvSpPr>
          <p:cNvPr id="3" name="2 - Θέση περιεχομένου"/>
          <p:cNvSpPr>
            <a:spLocks noGrp="1"/>
          </p:cNvSpPr>
          <p:nvPr>
            <p:ph idx="1"/>
          </p:nvPr>
        </p:nvSpPr>
        <p:spPr>
          <a:xfrm>
            <a:off x="0" y="785794"/>
            <a:ext cx="9144000" cy="6072206"/>
          </a:xfrm>
        </p:spPr>
        <p:txBody>
          <a:bodyPr>
            <a:normAutofit/>
          </a:bodyPr>
          <a:lstStyle/>
          <a:p>
            <a:pPr algn="just"/>
            <a:r>
              <a:rPr lang="el-GR" b="1" dirty="0" smtClean="0"/>
              <a:t>Οι μεταβολές στο γενικό επίπεδο των τιμών  επηρεάζουν  την αγοραστική δύναμη </a:t>
            </a:r>
          </a:p>
          <a:p>
            <a:pPr lvl="1" algn="just"/>
            <a:r>
              <a:rPr lang="el-GR" b="1" dirty="0" smtClean="0"/>
              <a:t>τόσο των επενδυμένων σε χρεόγραφα κεφαλαίων</a:t>
            </a:r>
          </a:p>
          <a:p>
            <a:pPr lvl="1" algn="just"/>
            <a:r>
              <a:rPr lang="el-GR" b="1" dirty="0" smtClean="0"/>
              <a:t>όσο και των εισοδημάτων από τις επενδύσεις αυτές  </a:t>
            </a:r>
          </a:p>
          <a:p>
            <a:pPr algn="just"/>
            <a:r>
              <a:rPr lang="el-GR" dirty="0" smtClean="0"/>
              <a:t>Η συνολική απόδοση μετριέται από το κεφαλαιακό κέρδος και την εισοδηματική απόδοση </a:t>
            </a:r>
          </a:p>
          <a:p>
            <a:pPr lvl="1" algn="just"/>
            <a:r>
              <a:rPr lang="el-GR" dirty="0" smtClean="0"/>
              <a:t>Η αύξηση του πληθωρισμού οδηγεί σε μείωση των πραγματικών κερδών των χρεογράφων ακόμη και των μετοχών </a:t>
            </a:r>
          </a:p>
          <a:p>
            <a:pPr lvl="1" algn="just"/>
            <a:r>
              <a:rPr lang="el-GR" dirty="0" smtClean="0"/>
              <a:t>Ο χρυσός εμπειρικά δείχνει να αντιστέκεται στις πιέσεις του πληθωρισμού</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24835</TotalTime>
  <Words>3012</Words>
  <Application>Microsoft Office PowerPoint</Application>
  <PresentationFormat>Προβολή στην οθόνη (4:3)</PresentationFormat>
  <Paragraphs>290</Paragraphs>
  <Slides>56</Slides>
  <Notes>1</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6</vt:i4>
      </vt:variant>
      <vt:variant>
        <vt:lpstr>Τίτλοι διαφανειών</vt:lpstr>
      </vt:variant>
      <vt:variant>
        <vt:i4>56</vt:i4>
      </vt:variant>
    </vt:vector>
  </HeadingPairs>
  <TitlesOfParts>
    <vt:vector size="63" baseType="lpstr">
      <vt:lpstr>Θέμα του Office</vt:lpstr>
      <vt:lpstr>Έγγραφο </vt:lpstr>
      <vt:lpstr>Έγγραφο</vt:lpstr>
      <vt:lpstr>Document</vt:lpstr>
      <vt:lpstr>Φύλλο εργασίας</vt:lpstr>
      <vt:lpstr>Microsoft Equation 3.0</vt:lpstr>
      <vt:lpstr>Εξίσωση</vt:lpstr>
      <vt:lpstr>Παρουσίαση του PowerPoint</vt:lpstr>
      <vt:lpstr>Παρουσίαση του PowerPoint</vt:lpstr>
      <vt:lpstr>Παρουσίαση του PowerPoint</vt:lpstr>
      <vt:lpstr>Ενδεικτικά παρουσιάζονται οι κατηγορίες πιστοληπτικής διαβάθμισης της Standard &amp; Poor’s</vt:lpstr>
      <vt:lpstr>Ενδεικτικά παρουσιάζονται οι κατηγορίες πιστοληπτικής διαβάθμισης της Standard &amp; Poor’s</vt:lpstr>
      <vt:lpstr>Οι κύριοι παράγοντες που μπορούν να επηρεάσουν την πιστοληπτική ικανότητα ενός Δημοσίου, είναι</vt:lpstr>
      <vt:lpstr>Οι κύριοι παράγοντες που μπορούν να επηρεάσουν την πιστοληπτική ικανότητα ενός Δημοσίου, είναι</vt:lpstr>
      <vt:lpstr>Κίνδυνος επιτοκίου</vt:lpstr>
      <vt:lpstr>Πληθωριστικός Κίνδυνος</vt:lpstr>
      <vt:lpstr>Κίνδυνος Ρευστοποίησης ή Εμπορευσιμότητας </vt:lpstr>
      <vt:lpstr>Αποτίμηση τίτλων σταθερού εισοδήματος (http://www.investing.com/rates-bonds/world-government-bonds)</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ΡΑΝΤΕΣ</vt:lpstr>
      <vt:lpstr>ΡΑΝΤΕΣ</vt:lpstr>
      <vt:lpstr>ΡΑΝΤΕΣ</vt:lpstr>
      <vt:lpstr>ΡΑΝΤΕΣ</vt:lpstr>
      <vt:lpstr>ΡΑΝΤΕΣ</vt:lpstr>
      <vt:lpstr>Ληξιπρόθεσμη Ράντα</vt:lpstr>
      <vt:lpstr>Ληξιπρόθεσμη Ράντα</vt:lpstr>
      <vt:lpstr>Προβλήματα</vt:lpstr>
      <vt:lpstr>Παρουσίαση του PowerPoint</vt:lpstr>
      <vt:lpstr>Παρουσίαση του PowerPoint</vt:lpstr>
      <vt:lpstr>ΡΑΝΤΕΣ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503</cp:revision>
  <dcterms:created xsi:type="dcterms:W3CDTF">2010-12-15T15:45:44Z</dcterms:created>
  <dcterms:modified xsi:type="dcterms:W3CDTF">2016-11-02T17:33:21Z</dcterms:modified>
</cp:coreProperties>
</file>