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6" r:id="rId1"/>
  </p:sldMasterIdLst>
  <p:sldIdLst>
    <p:sldId id="256" r:id="rId2"/>
    <p:sldId id="290" r:id="rId3"/>
    <p:sldId id="257" r:id="rId4"/>
    <p:sldId id="259" r:id="rId5"/>
    <p:sldId id="260" r:id="rId6"/>
    <p:sldId id="261" r:id="rId7"/>
    <p:sldId id="291" r:id="rId8"/>
    <p:sldId id="262" r:id="rId9"/>
    <p:sldId id="258" r:id="rId10"/>
    <p:sldId id="292" r:id="rId11"/>
    <p:sldId id="278" r:id="rId12"/>
    <p:sldId id="263" r:id="rId13"/>
    <p:sldId id="264" r:id="rId14"/>
    <p:sldId id="265" r:id="rId15"/>
    <p:sldId id="266" r:id="rId16"/>
    <p:sldId id="267" r:id="rId17"/>
    <p:sldId id="293" r:id="rId18"/>
    <p:sldId id="268" r:id="rId19"/>
    <p:sldId id="294" r:id="rId20"/>
    <p:sldId id="269" r:id="rId21"/>
    <p:sldId id="295" r:id="rId22"/>
    <p:sldId id="270" r:id="rId23"/>
    <p:sldId id="296" r:id="rId24"/>
    <p:sldId id="271" r:id="rId25"/>
    <p:sldId id="272" r:id="rId26"/>
    <p:sldId id="297" r:id="rId27"/>
    <p:sldId id="274" r:id="rId28"/>
    <p:sldId id="275" r:id="rId29"/>
    <p:sldId id="298" r:id="rId30"/>
    <p:sldId id="276" r:id="rId31"/>
    <p:sldId id="299" r:id="rId32"/>
    <p:sldId id="277" r:id="rId33"/>
    <p:sldId id="279" r:id="rId34"/>
    <p:sldId id="300" r:id="rId35"/>
    <p:sldId id="280" r:id="rId36"/>
    <p:sldId id="301" r:id="rId37"/>
    <p:sldId id="281" r:id="rId38"/>
    <p:sldId id="302" r:id="rId39"/>
    <p:sldId id="282" r:id="rId40"/>
    <p:sldId id="303" r:id="rId41"/>
    <p:sldId id="283" r:id="rId42"/>
    <p:sldId id="304" r:id="rId43"/>
    <p:sldId id="284" r:id="rId44"/>
    <p:sldId id="305" r:id="rId45"/>
    <p:sldId id="285" r:id="rId46"/>
    <p:sldId id="306" r:id="rId47"/>
    <p:sldId id="286" r:id="rId48"/>
    <p:sldId id="307" r:id="rId49"/>
    <p:sldId id="287" r:id="rId50"/>
    <p:sldId id="288" r:id="rId51"/>
    <p:sldId id="289" r:id="rId5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1"/>
    <p:restoredTop sz="94694"/>
  </p:normalViewPr>
  <p:slideViewPr>
    <p:cSldViewPr snapToGrid="0" snapToObjects="1">
      <p:cViewPr varScale="1">
        <p:scale>
          <a:sx n="164" d="100"/>
          <a:sy n="164" d="100"/>
        </p:scale>
        <p:origin x="416"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8269CD02-64E6-2447-831B-65C6898F9459}" type="datetimeFigureOut">
              <a:rPr lang="en-US" smtClean="0"/>
              <a:t>3/2/20</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2026667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8269CD02-64E6-2447-831B-65C6898F9459}" type="datetimeFigureOut">
              <a:rPr lang="en-US" smtClean="0"/>
              <a:t>3/2/20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3943815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8269CD02-64E6-2447-831B-65C6898F9459}" type="datetimeFigureOut">
              <a:rPr lang="en-US" smtClean="0"/>
              <a:t>3/2/20</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27133848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8269CD02-64E6-2447-831B-65C6898F9459}" type="datetimeFigureOut">
              <a:rPr lang="en-US" smtClean="0"/>
              <a:t>3/2/20</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01C8053-EF95-1245-9A35-14C32F87227E}"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028267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8269CD02-64E6-2447-831B-65C6898F9459}" type="datetimeFigureOut">
              <a:rPr lang="en-US" smtClean="0"/>
              <a:t>3/2/20</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16336588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Date Placeholder 2"/>
          <p:cNvSpPr>
            <a:spLocks noGrp="1"/>
          </p:cNvSpPr>
          <p:nvPr>
            <p:ph type="dt" sz="half" idx="10"/>
          </p:nvPr>
        </p:nvSpPr>
        <p:spPr/>
        <p:txBody>
          <a:bodyPr/>
          <a:lstStyle/>
          <a:p>
            <a:fld id="{8269CD02-64E6-2447-831B-65C6898F9459}" type="datetimeFigureOut">
              <a:rPr lang="en-US" smtClean="0"/>
              <a:t>3/2/20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395193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3" name="Date Placeholder 2"/>
          <p:cNvSpPr>
            <a:spLocks noGrp="1"/>
          </p:cNvSpPr>
          <p:nvPr>
            <p:ph type="dt" sz="half" idx="10"/>
          </p:nvPr>
        </p:nvSpPr>
        <p:spPr/>
        <p:txBody>
          <a:bodyPr/>
          <a:lstStyle/>
          <a:p>
            <a:fld id="{8269CD02-64E6-2447-831B-65C6898F9459}" type="datetimeFigureOut">
              <a:rPr lang="en-US" smtClean="0"/>
              <a:t>3/2/20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5138391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8269CD02-64E6-2447-831B-65C6898F9459}"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23944457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8269CD02-64E6-2447-831B-65C6898F9459}" type="datetimeFigureOut">
              <a:rPr lang="en-US" smtClean="0"/>
              <a:t>3/2/20</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331434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p:txBody>
          <a:bodyPr/>
          <a:lstStyle/>
          <a:p>
            <a:fld id="{8269CD02-64E6-2447-831B-65C6898F9459}" type="datetimeFigureOut">
              <a:rPr lang="en-US" smtClean="0"/>
              <a:t>3/2/20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22375917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8269CD02-64E6-2447-831B-65C6898F9459}" type="datetimeFigureOut">
              <a:rPr lang="en-US" smtClean="0"/>
              <a:t>3/2/20</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2792910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8269CD02-64E6-2447-831B-65C6898F9459}" type="datetimeFigureOut">
              <a:rPr lang="en-US" smtClean="0"/>
              <a:t>3/2/20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35013225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Content Placeholder 3"/>
          <p:cNvSpPr>
            <a:spLocks noGrp="1"/>
          </p:cNvSpPr>
          <p:nvPr>
            <p:ph sz="half" idx="2"/>
          </p:nvPr>
        </p:nvSpPr>
        <p:spPr>
          <a:xfrm>
            <a:off x="685800" y="3132666"/>
            <a:ext cx="5311775" cy="3086019"/>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6" name="Content Placeholder 5"/>
          <p:cNvSpPr>
            <a:spLocks noGrp="1"/>
          </p:cNvSpPr>
          <p:nvPr>
            <p:ph sz="quarter" idx="4"/>
          </p:nvPr>
        </p:nvSpPr>
        <p:spPr>
          <a:xfrm>
            <a:off x="6172200" y="3132666"/>
            <a:ext cx="5334000" cy="3086019"/>
          </a:xfrm>
        </p:spPr>
        <p:txBody>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7" name="Date Placeholder 6"/>
          <p:cNvSpPr>
            <a:spLocks noGrp="1"/>
          </p:cNvSpPr>
          <p:nvPr>
            <p:ph type="dt" sz="half" idx="10"/>
          </p:nvPr>
        </p:nvSpPr>
        <p:spPr/>
        <p:txBody>
          <a:bodyPr/>
          <a:lstStyle/>
          <a:p>
            <a:fld id="{8269CD02-64E6-2447-831B-65C6898F9459}" type="datetimeFigureOut">
              <a:rPr lang="en-US" smtClean="0"/>
              <a:t>3/2/20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1575295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8269CD02-64E6-2447-831B-65C6898F9459}" type="datetimeFigureOut">
              <a:rPr lang="en-US" smtClean="0"/>
              <a:t>3/2/20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593173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69CD02-64E6-2447-831B-65C6898F9459}" type="datetimeFigureOut">
              <a:rPr lang="en-US" smtClean="0"/>
              <a:t>3/2/20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2718520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8269CD02-64E6-2447-831B-65C6898F9459}" type="datetimeFigureOut">
              <a:rPr lang="en-US" smtClean="0"/>
              <a:t>3/2/20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1758372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5" name="Date Placeholder 4"/>
          <p:cNvSpPr>
            <a:spLocks noGrp="1"/>
          </p:cNvSpPr>
          <p:nvPr>
            <p:ph type="dt" sz="half" idx="10"/>
          </p:nvPr>
        </p:nvSpPr>
        <p:spPr/>
        <p:txBody>
          <a:bodyPr/>
          <a:lstStyle/>
          <a:p>
            <a:fld id="{8269CD02-64E6-2447-831B-65C6898F9459}" type="datetimeFigureOut">
              <a:rPr lang="en-US" smtClean="0"/>
              <a:t>3/2/20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1C8053-EF95-1245-9A35-14C32F87227E}" type="slidenum">
              <a:rPr lang="en-US" smtClean="0"/>
              <a:t>‹#›</a:t>
            </a:fld>
            <a:endParaRPr lang="en-US"/>
          </a:p>
        </p:txBody>
      </p:sp>
    </p:spTree>
    <p:extLst>
      <p:ext uri="{BB962C8B-B14F-4D97-AF65-F5344CB8AC3E}">
        <p14:creationId xmlns:p14="http://schemas.microsoft.com/office/powerpoint/2010/main" val="284903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l-GR"/>
              <a:t>Επεξεργασία στυλ υποδείγματος κειμένου
Δεύτερου επιπέδου
Τρίτου επιπέδου
Τέταρτου επιπέδου
Πέμπτου επιπέδου</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269CD02-64E6-2447-831B-65C6898F9459}" type="datetimeFigureOut">
              <a:rPr lang="en-US" smtClean="0"/>
              <a:t>3/2/20</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01C8053-EF95-1245-9A35-14C32F87227E}" type="slidenum">
              <a:rPr lang="en-US" smtClean="0"/>
              <a:t>‹#›</a:t>
            </a:fld>
            <a:endParaRPr lang="en-US"/>
          </a:p>
        </p:txBody>
      </p:sp>
    </p:spTree>
    <p:extLst>
      <p:ext uri="{BB962C8B-B14F-4D97-AF65-F5344CB8AC3E}">
        <p14:creationId xmlns:p14="http://schemas.microsoft.com/office/powerpoint/2010/main" val="3552063259"/>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859797" y="1286359"/>
            <a:ext cx="8044491" cy="4626243"/>
          </a:xfrm>
        </p:spPr>
        <p:txBody>
          <a:bodyPr>
            <a:noAutofit/>
          </a:bodyPr>
          <a:lstStyle/>
          <a:p>
            <a:r>
              <a:rPr lang="el-GR" sz="2800" b="1" dirty="0">
                <a:latin typeface="Times New Roman" charset="0"/>
                <a:ea typeface="Times New Roman" charset="0"/>
                <a:cs typeface="Times New Roman" charset="0"/>
              </a:rPr>
              <a:t>ΜΟΡΦΕΣ ΣΥΓΚΡΟΥΣΗΣ</a:t>
            </a:r>
            <a:endParaRPr lang="en-US" sz="2800" dirty="0">
              <a:latin typeface="Times New Roman" charset="0"/>
              <a:ea typeface="Times New Roman" charset="0"/>
              <a:cs typeface="Times New Roman" charset="0"/>
            </a:endParaRPr>
          </a:p>
          <a:p>
            <a:pPr algn="just"/>
            <a:r>
              <a:rPr lang="el-GR" sz="2800" b="1" dirty="0">
                <a:latin typeface="Times New Roman" charset="0"/>
                <a:ea typeface="Times New Roman" charset="0"/>
                <a:cs typeface="Times New Roman" charset="0"/>
              </a:rPr>
              <a:t>ΕΝΔΟΠΡΟΣΩΠΙΚΗ Η ΕΝΔΟΑΤΟΜΙΚΗ ΣΥΓΚΡΟΥΣΗ (ΣΥΓΚΡΟΥΣΗ ΡΟΛΩΝ):</a:t>
            </a:r>
            <a:r>
              <a:rPr lang="el-GR" sz="2800" dirty="0">
                <a:latin typeface="Times New Roman" charset="0"/>
                <a:ea typeface="Times New Roman" charset="0"/>
                <a:cs typeface="Times New Roman" charset="0"/>
              </a:rPr>
              <a:t> ΕΜΦΑΝΙΖΕΤΑΙ ΟΤΑΝ ΕΝΑ ΑΤΟΜΟ ΠΡΕΠΕΙ ΝΑ ΕΠΙΛΕΞΕΙ ΑΝΑΜΕΣΑ ΣΕ ΑΝΤΙΦΑΤΙΚΕΣ ΚΑΙ ΥΠΟΧΡΕΩΤΙΚΕΣ ΑΠΟΦΑΣΕΙΣ, ΩΣΤΕ ΝΑ ΚΑΝΕΙ ΤΙΣ ΠΙΟ ΚΑΛΕΣ ΕΠΙΛΟΓΕΣ. ΤΟ ΑΤΟΜΟ ΕΡΧΕΤΑΙ ΑΝΤΙΜΕΤΩΠΟ ΜΕ ΠΡΟΣΔΟΚΙΕΣ ΠΟΥ ΠΡΟΚΑΛΟΥΝ ΑΝΤΙΚΡΟΥΟΜΕΝΕΣ ΚΑΙ ΑΝΤΑΓΩΝΙΣΤΙΚΕΣ ΣΥΜΠΕΡΙΦΟΡΕΣ.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70568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921267" y="1654139"/>
            <a:ext cx="8746732" cy="4726113"/>
          </a:xfrm>
        </p:spPr>
        <p:txBody>
          <a:bodyPr>
            <a:normAutofit lnSpcReduction="10000"/>
          </a:bodyPr>
          <a:lstStyle/>
          <a:p>
            <a:pPr algn="just"/>
            <a:r>
              <a:rPr lang="el-GR" sz="2800" dirty="0">
                <a:latin typeface="Times New Roman" charset="0"/>
                <a:ea typeface="Times New Roman" charset="0"/>
                <a:cs typeface="Times New Roman" charset="0"/>
              </a:rPr>
              <a:t>Ο Α ΠΡΟΦΑΝΩΣ ΥΠΕΡΙΣΧΥΕΙ ΣΤΟ ΠΝΕΥΜΑΤΙΚΟ, ΨΥΧΙΚΟ, ΦΥΣΙΚΟ Η ΔΟΜΙΚΟ ΚΑΙ ΥΛΙΚΟ ΕΠΙΠΕΔΟ. ΣΤΟ ΖΕΥΓΟΣ ΥΠΕΡΟΧΗ-ΚΑΤΩΤΕΡΟΤΗΤΑ, ΔΥΝΑΜΗ-ΑΔΥΝΑΜΙΑ Η ΕΠΙΔΙΩΞΗ ΓΙΑ ΜΙΑ ΥΠΕΡΤΕΡΗ ΘΕΣΗ ΕΙΝΑΙ ΠΗΓΗ ΒΙΑΣ ΚΑΙ ΚΑΤΑ ΣΥΝΕΠΕΙΑ ΑΠΟΔΟΜΗΤΙΚΗ, ΕΦΟΣΟΝ ΔΗΜΙΟΥΡΓΕΙ ΕΝΤΑΣΗ ΚΑΙ ΤΑΣΗ ΠΡΟΣ ΚΛΙΜΑΚΩΣΗ. Η ΚΛΙΜΑΚΩΣΗ ΕΙΝΑΙ ΤΟ ΑΠΟΤΕΛΕΣΜΑ ΤΗΣ ΜΗ ΑΝΕΚΤΙΚΟΤΗΤΑΣ ΤΟΥ Β ΝΑ ΕΙΝΑΙ ΣΕ ΥΠΟΔΕΕΣΤΕΡΗ ΘΕΣΗ, ΔΙΟΤΙ ΠΡΟΣΒΑΛΛΕΤΑΙ Η ΑΞΙΟΠΡΕΠΕΙΑ ΤΟΥ ΚΑΙ ΕΝΙΣΧΥΕΤΑΙ ΤΟ ΑΙΣΘΗΜΑ ΤΗΣ ΑΥΤΟΣΥΝΤΗΡΗΣΗΣ. ΣΤΗ ΘΕΣΗ ΑΥΤΗ ΕΧΟΥΜΕ ΑΥΞΗΣΗ ΤΗΣ ΕΠΙΘΕΤΙΚΟΤΗΤΑΣ.</a:t>
            </a:r>
            <a:endParaRPr lang="en-US" sz="2800" dirty="0">
              <a:latin typeface="Times New Roman" charset="0"/>
              <a:ea typeface="Times New Roman" charset="0"/>
              <a:cs typeface="Times New Roman" charset="0"/>
            </a:endParaRPr>
          </a:p>
          <a:p>
            <a:pPr algn="just"/>
            <a:endParaRPr lang="en-US" dirty="0"/>
          </a:p>
        </p:txBody>
      </p:sp>
    </p:spTree>
    <p:extLst>
      <p:ext uri="{BB962C8B-B14F-4D97-AF65-F5344CB8AC3E}">
        <p14:creationId xmlns:p14="http://schemas.microsoft.com/office/powerpoint/2010/main" val="3370415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84522" y="1654139"/>
            <a:ext cx="7927383" cy="4157725"/>
          </a:xfrm>
        </p:spPr>
        <p:txBody>
          <a:bodyPr/>
          <a:lstStyle/>
          <a:p>
            <a:pPr algn="just"/>
            <a:r>
              <a:rPr lang="el-GR" sz="2800" b="1" dirty="0">
                <a:latin typeface="Times New Roman" charset="0"/>
                <a:ea typeface="Times New Roman" charset="0"/>
                <a:cs typeface="Times New Roman" charset="0"/>
              </a:rPr>
              <a:t>2Ο ΣΤΑΔΙΟ: Η ΚΛΙΜΑΚΩΣΗ</a:t>
            </a:r>
            <a:r>
              <a:rPr lang="el-GR" sz="2800" dirty="0">
                <a:latin typeface="Times New Roman" charset="0"/>
                <a:ea typeface="Times New Roman" charset="0"/>
                <a:cs typeface="Times New Roman" charset="0"/>
              </a:rPr>
              <a:t>, ΣΤΗΝ ΟΠΟΙΑ Ο Β ΕΠΙΧΕΙΡΕΙ ΝΑ ΚΑΤΑΛΑΒΕΙ ΙΣΧΥΡΟΤΕΡΗ ΘΕΣΗ ΕΝΑΝΤΙ ΤΟΥ Α, ΩΣΤΕ ΝΑ ΞΕΠΕΡΑΣΕΙ ΤΗ ΔΥΝΑΜΗ ΥΠΕΡΟΧΗΣ ΤΟΥ Α. ΣΤΗΝ ΠΕΡΙΠΤΩΣΗ ΠΟΥ Ο Α ΜΕ ΜΙΑ ΕΛΑΧΙΣΤΗ ΥΠΑΝΑΧΩΡΗΣΗ ΔΥΝΑΜΙΚΑ ΕΡΧΕΤΑΙ ΚΑΙ ΠΑΛΙ ΣΕ ΘΕΣΗ ΙΣΧΥΟΣ ΚΑΙ ΥΠΕΡΕΧΕΙ, ΤΟΤΕ Η ΣΥΓΚΡΟΥΣΗ ΚΛΙΜΑΚΩΝΕΤΑΙ ΚΑΙ ΜΠΟΡΕΙ ΝΑ ΟΔΗΓΗΘΕΙ ΣΕ ΒΙΑΙΕΣ ΚΑΤΑΣΤΑΣΕΙΣ.</a:t>
            </a:r>
            <a:endParaRPr lang="en-US" sz="2800" dirty="0">
              <a:latin typeface="Times New Roman" charset="0"/>
              <a:ea typeface="Times New Roman" charset="0"/>
              <a:cs typeface="Times New Roman" charset="0"/>
            </a:endParaRPr>
          </a:p>
          <a:p>
            <a:endParaRPr lang="en-US" dirty="0"/>
          </a:p>
        </p:txBody>
      </p:sp>
    </p:spTree>
    <p:extLst>
      <p:ext uri="{BB962C8B-B14F-4D97-AF65-F5344CB8AC3E}">
        <p14:creationId xmlns:p14="http://schemas.microsoft.com/office/powerpoint/2010/main" val="759765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20312" y="1654140"/>
            <a:ext cx="8655803" cy="4405698"/>
          </a:xfrm>
        </p:spPr>
        <p:txBody>
          <a:bodyPr>
            <a:normAutofit/>
          </a:bodyPr>
          <a:lstStyle/>
          <a:p>
            <a:pPr algn="just"/>
            <a:r>
              <a:rPr lang="el-GR" sz="2800" b="1" dirty="0">
                <a:latin typeface="Times New Roman" charset="0"/>
                <a:ea typeface="Times New Roman" charset="0"/>
                <a:cs typeface="Times New Roman" charset="0"/>
              </a:rPr>
              <a:t>3Ο ΣΤΑΔΙΟ: ΔΙΟΧΕΤΕΥΣΗ ΣΕ ΤΡΙΤΟΥΣ</a:t>
            </a:r>
            <a:r>
              <a:rPr lang="el-GR" sz="2800" dirty="0">
                <a:latin typeface="Times New Roman" charset="0"/>
                <a:ea typeface="Times New Roman" charset="0"/>
                <a:cs typeface="Times New Roman" charset="0"/>
              </a:rPr>
              <a:t>, ΣΤΗ ΦΑΣΗ ΠΟΥ Ο Β ΔΕΝ ΜΠΟΡΕΙ ΝΑ ΥΠΕΡΙΣΧΥΕΙ ΕΝΑΝΤΙ ΤΟΥ Α, ΑΝΑΖΗΤΑ ΕΝΑ ΤΡΙΤΟ ΠΡΟΣΩΠΟ ΤΟΝ Γ ΚΑΙ ΕΞΑΠΟΛΥΕΙ ΤΗΝ ΕΠΙΘΕΤΙΚΟΤΗΤΑ ΤΟΥ ΣΕ ΑΥΤΟΝ. Η ΚΑΤΑΣΤΑΣΗ ΑΥΤΗ ΔΙΕΥΡΥΝΕΙ ΚΑΤΑ ΠΟΛΥ ΤΗΝ ΕΠΙΘΕΤΙΚΟΤΗΤΑ ΚΑΙ ΤΗ ΒΙΑ, ΔΙΟΤΙ Ο Γ ΜΠΟΡΕΙ ΝΑ ΕΓΕΙΡΕΙ ΕΠΙΘΕΤΙΚΗ ΣΥΜΠΕΡΙΦΟΡΑ ΕΝΑΝΤΙΑ ΣΤΟΝ Β ΕΙΤΕ ΚΑΘΕΤΑ, ΕΙΤΕ ΑΝΑΖΗΤΩΝΤΑΣ ΕΝΑ ΤΕΤΑΡΤΟ ΠΡΟΣΩΠΟ Δ, ΠΙΟ ΑΔΥΝΑΜΟ ΕΚΤΟΝΩΝΟΝΤΑΣ ΕΚΕΙ ΤΗΝ ΕΠΙΘΕΤΙΚΟΤΗΤΑ ΤΟΥ.</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796196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937288" y="1348354"/>
            <a:ext cx="8730710" cy="4897464"/>
          </a:xfrm>
        </p:spPr>
        <p:txBody>
          <a:bodyPr>
            <a:normAutofit lnSpcReduction="10000"/>
          </a:bodyPr>
          <a:lstStyle/>
          <a:p>
            <a:pPr algn="just"/>
            <a:r>
              <a:rPr lang="el-GR" sz="2800" b="1" dirty="0">
                <a:latin typeface="Times New Roman" charset="0"/>
                <a:ea typeface="Times New Roman" charset="0"/>
                <a:cs typeface="Times New Roman" charset="0"/>
              </a:rPr>
              <a:t>4Ο ΣΤΑΔΙΟ: ΑΥΤΟ-ΕΠΙΘΕΤΙΚΟΤΗΤΑ</a:t>
            </a:r>
            <a:r>
              <a:rPr lang="el-GR" sz="2800" dirty="0">
                <a:latin typeface="Times New Roman" charset="0"/>
                <a:ea typeface="Times New Roman" charset="0"/>
                <a:cs typeface="Times New Roman" charset="0"/>
              </a:rPr>
              <a:t>, ΕΙΝΑΙ Η ΦΑΣΗ ΟΠΟΥ ΤΟ ΑΤΟΜΟ, ΔΗΛΑΔΗ ΤΟ Β ΔΕΝ ΘΕΛΕΙ ΝΑ ΕΚΦΡΑΣΕΙ ΤΗΝ ΕΠΙΘΕΤΙΚΟΤΗΤΑ ΤΟΥ ΣΕ ΑΛΛΟΥΣ ΓΙΑ ΛΟΓΟΥΣ ΗΘΙΚΟΥΣ, ΚΟΙΝΩΝΙΚΟΥΣ, ΘΡΗΣΚΕΥΤΙΚΟΥΣ Κ.Α. ΚΑΙ ΤΟΤΕ ΣΤΡΕΦΕΤΑΙ ΕΝΑΝΤΙΑ ΣΤΟΝ ΕΑΥΤΟ ΤΟΥ. ΣΤΗΝ ΠΕΡΙΠΤΩΣΗ ΑΥΤΗ ΣΥΝΕΙΔΗΤΑ ΜΠΟΡΕΙ ΝΑ ΦΤΑΣΕΙ ΣΤΗΝ ΑΥΤΟΚΑΤΑΣΤΡΟΦΗ ΤΗΣ ΠΡΟΣΩΠΙΚΟΤΗΤΑΣ ΤΟΥ ΜΕ ΤΗΝ ΑΥΤΟΚΤΟΝΙΑ Η ΑΣΥΝΕΙΔΗΤΑ ΜΕ ΤΗΝ ΕΣΩΤΕΡΙΚΗ ΚΑΤΑΠΙΕΣΗ ΠΟΥ ΑΣΚΕΙ ΣΤΟΝ ΕΑΥΤΟ ΤΟΥ, ΩΣΤΕ ΝΑ ΜΕΙΩΣΕΙ ΤΟ ΘΥΜΟ ΤΟΥ, ΑΛΛΑ ΟΔΗΓΕΙΤΑΙ ΣΤΑΔΙΑΚΑ ΣΕ ΚΑΤΑΘΛΙΨΗ ΚΑΙ ΨΥΧΟΣΩΜΑΤΙΚΕΣ ΑΣΘΕΝΕΙΕΣ.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06770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12563" y="1356103"/>
            <a:ext cx="8955436" cy="5024150"/>
          </a:xfrm>
        </p:spPr>
        <p:txBody>
          <a:bodyPr>
            <a:normAutofit lnSpcReduction="10000"/>
          </a:bodyPr>
          <a:lstStyle/>
          <a:p>
            <a:pPr algn="just"/>
            <a:r>
              <a:rPr lang="el-GR" sz="2800" b="1" dirty="0">
                <a:latin typeface="Times New Roman" charset="0"/>
                <a:ea typeface="Times New Roman" charset="0"/>
                <a:cs typeface="Times New Roman" charset="0"/>
              </a:rPr>
              <a:t>ΕΠΙΛΥΣΗ ΤΗΣ ΑΠΟΔΟΜΗΤΙΚΗΣ ΣΥΓΚΡΟΥΣΗΣ.</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Η </a:t>
            </a:r>
            <a:r>
              <a:rPr lang="en-US" sz="2800" b="1" dirty="0">
                <a:latin typeface="Times New Roman" charset="0"/>
                <a:ea typeface="Times New Roman" charset="0"/>
                <a:cs typeface="Times New Roman" charset="0"/>
              </a:rPr>
              <a:t>PAT PATFOORT </a:t>
            </a:r>
            <a:r>
              <a:rPr lang="el-GR" sz="2800" dirty="0">
                <a:latin typeface="Times New Roman" charset="0"/>
                <a:ea typeface="Times New Roman" charset="0"/>
                <a:cs typeface="Times New Roman" charset="0"/>
              </a:rPr>
              <a:t>ΓΙΑ ΤΗΝ ΑΠΟΔΟΜΗΣΗ ΤΗΣ ΣΥΓΚΡΟΥΣΗΣ ΠΡΟΤΕΙΝΕΙ ΤΟΝ ΠΡΟΣΑΝΑΤΟΛΙΣΜΟ ΣΤΗΝ ΑΞΙΑΚΗ Η ΙΕΡΑΡΧΙΚΗ ΙΣΟΤΗΤΑ. </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Α. ΣΥΜΦΩΝΑ ΜΕ ΤΗΝ </a:t>
            </a:r>
            <a:r>
              <a:rPr lang="en-US" sz="2800" b="1" dirty="0">
                <a:latin typeface="Times New Roman" charset="0"/>
                <a:ea typeface="Times New Roman" charset="0"/>
                <a:cs typeface="Times New Roman" charset="0"/>
              </a:rPr>
              <a:t>PAT PATFOORT </a:t>
            </a:r>
            <a:r>
              <a:rPr lang="el-GR" sz="2800" dirty="0">
                <a:latin typeface="Times New Roman" charset="0"/>
                <a:ea typeface="Times New Roman" charset="0"/>
                <a:cs typeface="Times New Roman" charset="0"/>
              </a:rPr>
              <a:t>ΟΙ ΥΠΟΔΕΕΣΤΕΡΟΙ ΚΑΙ ΚΑΤΩΤΕΡΟΙ ΑΠΟ ΘΕΣΗ ΙΣΧΥΟΣ ΠΡΟΣΠΑΘΟΥΝ ΝΑ ΕΠΙΒΑΛΟΥΝ ΤΗ ΔΥΝΑΜΗ ΤΟΥΣ, ΩΣΤΕ ΝΑ ΕΚΛΗΦΘΟΥΝ ΑΠΟ ΤΟΥΣ ΥΠΕΡΙΣΧΥΟΝΤΕΣ ΩΣ ΙΣΟΤΙΜΟΙ, ΧΩΡΙΣ ΟΜΩΣ ΝΑ ΕΠΙΔΙΩΚΟΥΝ ΘΕΣΗ ΥΠΕΡΟΧΗΣ. ΜΕ ΑΥΤΟ ΤΟΝ  ΤΡΟΠΟ ΑΠΟΚΛΙΜΑΚΩΝΕΤΑΙ Η ΣΥΓΚΡΟΥΣΗ, ΧΩΡΙΣ ΝΑ ΕΓΚΑΤΑΛΕΙΦΘΕΙ Η ΕΠΙΒΟΛΗ ΤΩΝ ΕΝΔΙΑΦΕΡΟΝΤΩΝ ΤΟΥΣ.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390908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59058" y="1654140"/>
            <a:ext cx="8908941" cy="4281712"/>
          </a:xfrm>
        </p:spPr>
        <p:txBody>
          <a:bodyPr>
            <a:normAutofit/>
          </a:bodyPr>
          <a:lstStyle/>
          <a:p>
            <a:pPr algn="just"/>
            <a:r>
              <a:rPr lang="el-GR" sz="2800" dirty="0">
                <a:latin typeface="Times New Roman" charset="0"/>
                <a:ea typeface="Times New Roman" charset="0"/>
                <a:cs typeface="Times New Roman" charset="0"/>
              </a:rPr>
              <a:t>Β. ΜΙΑ ΑΛΛΗ ΟΠΤΙΚΗ ΕΙΝΑΙ ΤΑ ΥΠΕΡΕΧΟΝΤΑ ΣΕ ΙΣΧΥ ΑΤΟΜΑ ΣΕΒΟΝΤΑΙ ΤΟΝ ΑΔΥΝΑΜΟ ΚΑΙ ΣΥΖΗΤΟΥΝ ΜΑΖΙ ΤΟΥ ΙΣΟΤΙΜΑ.</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Γ. ΜΕ ΒΑΣΗ ΤΗΝ ΙΕΡΑΡΧΙΚΗ ΙΣΟΤΗΤΑ Η ΣΥΓΚΡΟΥΣΗ ΒΡΙΣΚΕΤΑΙ ΣΕ ΕΠΕΞΕΡΓΑΣΙΑ, ΚΑΘΩΣ ΤΙΘΕΝΤΑΙ ΑΝΟΙΧΤΑ ΟΙ ΒΑΣΙΚΕΣ ΑΙΤΙΕΣ (ΔΗΛΑΔΗ Ο,ΤΙ ΟΔΗΓΗΣΕ ΣΤΗ ΣΥΓΚΡΟΥΣΗ) ΓΙΑ ΤΙΣ ΘΕΣΕΙΣ (ΤΟΥΣ ΣΤΟΧΟΥΣ ΤΗΣ ΕΝΕΡΓΕΙΑΣ) ΤΩΝ ΣΥΜΜΕΤΕΧΟΝΤΩΝ ΚΑΙ ΣΤΟ ΠΛΑΙΣΙΟ ΑΥΤΟ ΕΙΝΑΙ ΕΦΙΚΤΗ ΜΙΑ ΣΥΝΑΙΝΕΤΙΚΗ ΣΥΜΦΩΝΙΑ.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1351399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332234" y="1650569"/>
            <a:ext cx="8105874" cy="4021811"/>
          </a:xfrm>
        </p:spPr>
        <p:txBody>
          <a:bodyPr>
            <a:noAutofit/>
          </a:bodyPr>
          <a:lstStyle/>
          <a:p>
            <a:pPr algn="just"/>
            <a:r>
              <a:rPr lang="el-GR" sz="2800" b="1" dirty="0">
                <a:latin typeface="Times New Roman" charset="0"/>
                <a:ea typeface="Times New Roman" charset="0"/>
                <a:cs typeface="Times New Roman" charset="0"/>
              </a:rPr>
              <a:t>Β. ΤΟ ΜΟΝΤΕΛΟ ΤΟΥ </a:t>
            </a:r>
            <a:r>
              <a:rPr lang="en-US" sz="2800" b="1" dirty="0">
                <a:latin typeface="Times New Roman" charset="0"/>
                <a:ea typeface="Times New Roman" charset="0"/>
                <a:cs typeface="Times New Roman" charset="0"/>
              </a:rPr>
              <a:t>GLASL</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ΣΤΗ ΘΕΩΡΙΑ ΤΟΥ </a:t>
            </a:r>
            <a:r>
              <a:rPr lang="en-US" sz="2800" b="1" dirty="0">
                <a:latin typeface="Times New Roman" charset="0"/>
                <a:ea typeface="Times New Roman" charset="0"/>
                <a:cs typeface="Times New Roman" charset="0"/>
              </a:rPr>
              <a:t>GLASL </a:t>
            </a:r>
            <a:r>
              <a:rPr lang="el-GR" sz="2800" dirty="0">
                <a:latin typeface="Times New Roman" charset="0"/>
                <a:ea typeface="Times New Roman" charset="0"/>
                <a:cs typeface="Times New Roman" charset="0"/>
              </a:rPr>
              <a:t>ΠΕΡΙΓΡΑΦΟΝΤΑΙ ΣΕ ΕΝΝΕΑ ΣΤΑΔΙΑ ΟΙ ΠΑΡΑΓΟΝΤΕΣ ΣΤΡΕΣ ΠΟΥ ΔΙΑΚΡΙΝΟΥΝ ΤΙΣ ΦΑΣΕΙΣ ΤΗΣ ΣΥΓΚΡΟΥΣΗΣ. Η ΘΕΩΡΙΑ ΑΝΑΔΕΙΚΝΥΕΙ ΤΗΝ ΠΟΡΕΙΑ ΜΙΑΣ ΑΝΤΙΠΑΡΑΘΕΣΗΣ ΣΤΑ ΠΛΑΙΣΙΑ ΤΗΣ ΔΙΑΜΑΧΗΣ, ΟΤΑΝ ΔΕΝ ΥΠΑΡΧΕΙ ΑΠΟΤΕΛΕΣΜΑΤΙΚΗ ΠΑΡΕΜΒΑΣΗ ΚΑΙ ΤΟΝΙΖΕΙ ΤΗ ΣΥΝΑΦΕΙΑ ΤΗΣ ΛΟΓΙΚΗΣ ΚΑΙ ΤΩΝ ΣΧΕΣΕΩΝ.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589889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627322" y="1704814"/>
            <a:ext cx="7904136" cy="4479010"/>
          </a:xfrm>
        </p:spPr>
        <p:txBody>
          <a:bodyPr>
            <a:noAutofit/>
          </a:bodyPr>
          <a:lstStyle/>
          <a:p>
            <a:pPr algn="just"/>
            <a:r>
              <a:rPr lang="el-GR" sz="2800" b="1" dirty="0">
                <a:latin typeface="Times New Roman" charset="0"/>
                <a:ea typeface="Times New Roman" charset="0"/>
                <a:cs typeface="Times New Roman" charset="0"/>
              </a:rPr>
              <a:t>1</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ΣΤΑΔΙΟ: ΣΚΛΗΡΥΝΣΗ</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Η ΕΞΕΛΙΞΗ ΤΟΥ 1</a:t>
            </a:r>
            <a:r>
              <a:rPr lang="el-GR" sz="2800" baseline="30000" dirty="0">
                <a:latin typeface="Times New Roman" charset="0"/>
                <a:ea typeface="Times New Roman" charset="0"/>
                <a:cs typeface="Times New Roman" charset="0"/>
              </a:rPr>
              <a:t>ΟΥ</a:t>
            </a:r>
            <a:r>
              <a:rPr lang="el-GR" sz="2800" dirty="0">
                <a:latin typeface="Times New Roman" charset="0"/>
                <a:ea typeface="Times New Roman" charset="0"/>
                <a:cs typeface="Times New Roman" charset="0"/>
              </a:rPr>
              <a:t> ΣΤΑΔΙΟΥ ΕΜΦΑΝΙΖΕΤΑΙ ΟΤΑΝ ΣΤΗΝ ΥΠΑΡΞΗ ΤΗΣ ΔΙΑΦΩΝΙΑΣ ΑΠΟΥΣΙΑΣΟΥΝ ΠΡΟΣΠΑΘΕΙΕΣ ΕΠΙΛΥΣΗΣ ΤΟΥ ΖΗΤΗΜΑΤΟΣ. ΣΥΧΝΑ ΤΑ ΣΥΜΒΑΛΛΟΜΕΝΑ ΜΕΡΗ ΚΙΝΟΥΝΤΑΙ ΣΕ ΔΙΑΦΟΡΕΤΙΚΕΣ ΚΑΤΕΥΘΥΝΣΕΙΣ ΜΕ ΔΙΑΦΟΡΕΤΙΚΑ ΣΥΜΦΕΡΟΝΤΑ, ΠΟΥ ΔΗΜΙΟΥΡΓΟΥΝ ΤΙΣ ΔΙΑΦΩΝΙΕΣ. ΕΔΩ Η ΕΠΙΚΟΙΝΩΝΙΑ ΔΥΣΚΟΛΕΥΕΙ ΚΑΙ ΜΠΛΟΚΑΡΕΤΑΙ.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5216742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73330" y="308225"/>
            <a:ext cx="7530958" cy="554804"/>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991531" y="1681565"/>
            <a:ext cx="8113363" cy="4331777"/>
          </a:xfrm>
        </p:spPr>
        <p:txBody>
          <a:bodyPr>
            <a:noAutofit/>
          </a:bodyPr>
          <a:lstStyle/>
          <a:p>
            <a:pPr algn="just"/>
            <a:r>
              <a:rPr lang="el-GR" sz="2800" b="1" dirty="0">
                <a:latin typeface="Times New Roman" charset="0"/>
                <a:ea typeface="Times New Roman" charset="0"/>
                <a:cs typeface="Times New Roman" charset="0"/>
              </a:rPr>
              <a:t>ΠΕΡΙΠΤΩΣΕΙΣ-ΟΠΤΙΚΕΣ: ΣΥΓΚΡΟΥΣΗ &amp; ΑΝΤΙΔΡΑΣΗ</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Α. ΜΠΟΡΟΥΝ ΝΑ ΓΙΝΟΥΝ ΠΑΡΕΜΒΑΣΕΙΣ, ΑΛΛΑ ΤΑ ΠΡΟΒΛΗΜΑΤΑ ΣΥΝΕΧΙΖΟΥΝ ΝΑ ΥΠΑΡΧΟΥΝ ΜΕ ΔΙΑΦΟΡΕΤΙΚΕΣ ΤΑΧΥΤΗΤΕΣ, ΟΙ ΠΡΟΣΠΑΘΕΙΕΣ ΝΑ ΞΕΠΕΡΑΣΤΟΥΝ ΚΑΙ ΟΙ ΠΡΟΚΛΗΣΕΙΣ ΤΗΣ ΔΙΑΜΑΧΗΣ ΙΣΩΣ ΑΠΟΤΥΧΟΥΝ.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433295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73330" y="308225"/>
            <a:ext cx="7530958" cy="554804"/>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627321" y="1666067"/>
            <a:ext cx="8888279" cy="4662813"/>
          </a:xfrm>
        </p:spPr>
        <p:txBody>
          <a:bodyPr>
            <a:noAutofit/>
          </a:bodyPr>
          <a:lstStyle/>
          <a:p>
            <a:pPr algn="just"/>
            <a:r>
              <a:rPr lang="el-GR" sz="2800" dirty="0">
                <a:latin typeface="Times New Roman" charset="0"/>
                <a:ea typeface="Times New Roman" charset="0"/>
                <a:cs typeface="Times New Roman" charset="0"/>
              </a:rPr>
              <a:t>Β. ΟΙ ΣΥΜΒΑΛΛΟΜΕΝΟΙ ΠΡΟΧΩΡΟΥΝ ΣΤΟ ΔΙΑΜΟΙΡΑΣΜΟ ΤΩΝ ΘΕΣΕΩΝ, ΟΜΑΔΟΠΟΙΟΥΝΤΑΙ ΣΕ ΟΜΑΔΕΣ ΚΑΙ ΜΕΛΗ ΤΑ ΟΠΟΙΑ ΣΤΗ ΣΥΝΕΧΕΙΑ ΑΝΤΙΜΑΧΟΝΤΑΙ ΜΙΑ ΙΔΕΑ Η ΘΕΣΗ. ΔΥΝΑΝΤΑΙ ΝΑ ΔΗΜΙΟΥΡΓΗΘΟΥΝ ΥΠΟΟΜΑΔΕΣ ΚΑΙ ΔΙΑΦΟΡΕΤΙΚΕΣ ΟΜΑΔΕΣ ΠΟΥ ΠΡΟΑΣΠΙΖΟΥΝ ΤΑ ΣΥΜΦΕΡΟΝΤΑ ΤΟΥΣ. ΕΠΙΛΕΚΤΙΚΕΣ ΠΡΟΤΙΜΗΣΕΙΣ Η ΦΙΛΤΡΑ ΕΠΗΡΕΑΖΟΥΝ ΤΗΝ ΠΡΟΣΛΗΨΗ ΤΩΝ ΠΛΗΡΟΦΟΡΙΩΝ. ΟΡΙΣΜΕΝΕΣ ΦΟΡΕΣ ΔΙΑΚΡΙΤΑ ΟΡΙΑ ΧΩΡΙΖΟΥΝ ΕΚΕΙΝΟΥΣ ΠΟΥ ΑΝΗΚΟΥΝ ΣΤΗΝ ΟΜΑΔΑ ΑΠΟ ΕΚΕΙΝΟΥΣ ΠΟΥ ΔΕΝ ΑΝΗΚΟΥΝ.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96438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76774" y="2107770"/>
            <a:ext cx="7919634" cy="3828082"/>
          </a:xfrm>
        </p:spPr>
        <p:txBody>
          <a:bodyPr>
            <a:noAutofit/>
          </a:bodyPr>
          <a:lstStyle/>
          <a:p>
            <a:r>
              <a:rPr lang="el-GR" sz="2800" b="1" dirty="0">
                <a:latin typeface="Times New Roman" charset="0"/>
                <a:ea typeface="Times New Roman" charset="0"/>
                <a:cs typeface="Times New Roman" charset="0"/>
              </a:rPr>
              <a:t>ΜΟΡΦΕΣ ΣΥΓΚΡΟΥΣΗΣ</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ΤΕΤΟΙΟΥ ΕΙΔΟΥΣ ΣΥΜΠΕΡΙΦΟΡΕΣ ΠΡΟΚΑΛΟΥΝΤΑΙ ΑΠΟ ΕΡΩΤΗΜΑΤΑ ΠΟΥ ΑΦΟΡΟΥΝ ΤΗΝ ΤΑΥΤΟΤΗΤΑ, ΤΟ ΒΙΩΜΑ ΤΗΣ ΑΠΩΛΕΙΑΣ ΕΝΟΣ ΦΙΛΟΥ, ΤΟ ΣΚΟΠΟ ΤΗΣ ΖΩΗΣ ΜΑΣ Η ΑΚΟΜΑ ΚΑΙ ΣΥΓΚΡΟΥΟΜΕΝΟΥΣ ΣΤΟΧΟΥΣ ΣΤΗΝ ΕΡΓΑΣΙΑ, ΟΠΟΥ ΤΟ ΑΤΟΜΟ ΒΙΩΝΕΙ ΤΟ ΕΡΓΑΣΙΑΚΟ ΑΓΧΟΣ.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546467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193010" y="1712563"/>
            <a:ext cx="8400082" cy="4463512"/>
          </a:xfrm>
        </p:spPr>
        <p:txBody>
          <a:bodyPr>
            <a:noAutofit/>
          </a:bodyPr>
          <a:lstStyle/>
          <a:p>
            <a:pPr algn="just"/>
            <a:r>
              <a:rPr lang="el-GR" sz="2800" dirty="0">
                <a:latin typeface="Times New Roman" charset="0"/>
                <a:ea typeface="Times New Roman" charset="0"/>
                <a:cs typeface="Times New Roman" charset="0"/>
              </a:rPr>
              <a:t>Γ. ΜΟΡΦΕΣ ΣΥΜΠΕΡΙΦΟΡΑΣ ΜΠΟΡΟΥΝ ΝΑ ΑΝΑΠΤΥΧΘΟΥΝ ΚΑΙ ΝΑ ΣΥΜΒΑΛΛΟΥΝ ΩΣ ΤΡΟΠΟΙ ΑΝΤΙΜΕΤΩΠΙΣΗΣ ΤΗΣ ΣΥΓΚΡΟΥΣΗΣ, ΟΙ ΑΠΟΠΕΙΡΕΣ ΝΑ ΞΕΠΕΡΑΣΤΟΥΝ ΚΑΙ ΟΙ ΔΙΑΦΟΡΕΣ ΜΠΟΡΟΥΝ ΝΑ ΠΡΟΚΑΛΕΣΟΥΝ ΣΧΕΣΕΙΣ ΠΟΥ ΛΕΙΤΟΥΡΓΟΥΝ ΜΕ ΠΙΕΣΗ. ΣΤΗΝ ΠΕΡΙΠΤΩΣΗ ΠΟΥ ΔΕΝ ΥΠΑΡΞΕΙ ΠΡΟΟΔΟΣ ΟΣΟΙ ΣΥΜΜΕΤΕΧΟΥΝ ΣΤΗ ΔΙΑΜΑΧΗ ΣΥΝΕΙΔΗΤΟΠΟΙΟΥΝ ΟΛΟ ΚΑΙ ΠΕΡΙΣΣΟΤΕΡΟ ΤΗΝ ΑΜΟΙΒΑΙΑ ΤΟΥΣ ΕΞΑΡΤΗΣΗ, ΓΕΓΟΝΟΣ ΠΟΥ ΔΕΝ ΣΥΜΒΑΙΝΕΙ ΣΥΧΝΑ.</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071898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76773" y="1720311"/>
            <a:ext cx="8291593" cy="4161295"/>
          </a:xfrm>
        </p:spPr>
        <p:txBody>
          <a:bodyPr>
            <a:noAutofit/>
          </a:bodyPr>
          <a:lstStyle/>
          <a:p>
            <a:pPr algn="just"/>
            <a:r>
              <a:rPr lang="el-GR" sz="2800" dirty="0">
                <a:latin typeface="Times New Roman" charset="0"/>
                <a:ea typeface="Times New Roman" charset="0"/>
                <a:cs typeface="Times New Roman" charset="0"/>
              </a:rPr>
              <a:t>Δ. ΥΠΑΡΧΕΙ Η ΠΙΘΑΝΟΤΗΤΑ ΚΑΠΟΙΟ ΑΠΟ ΤΑ ΜΕΡΗ ΝΑ ΑΝΤΙΛΑΜΒΑΝΕΤΑΙ ΤΗ ΘΕΣΗ ΤΟΥ ΑΛΛΟΥ ΩΣ ΠΑΡΑΛΟΓΗ ΚΑΙ ΠΑΡΟΛΑ ΑΥΤΑ ΝΑ ΕΠΙΘΥΜΕΙ ΝΑ ΕΠΙΛΥΘΟΥΝ ΟΙ ΔΙΑΦΟΡΕΣ ΜΕΤΑΞΥ ΤΟΥΣ. ΣΤΗΝ ΠΕΡΙΠΤΩΣΗ ΠΟΥ ΑΜΦΙΒΑΛΕΙ ΓΙΑ ΤΗΝ ΕΠΙΘΥΜΙΑ ΤΟΥ ΑΛΛΟΥ ΜΕΡΟΥΣ ΘΑ ΝΙΩΣΕΙ ΔΥΣΠΙΣΤΙΑ ΚΑΙ ΘΑ ΚΑΤΑΛΑΒΕΙ ΟΤΙ ΕΜΠΛΕΚΟΝΤΑΙ ΤΑ ΚΙΝΗΤΡΑ ΚΑΙ ΤΩΝ ΔΥΟ ΜΕΡΩΝ.</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583667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20312" y="1774555"/>
            <a:ext cx="8632556" cy="4378272"/>
          </a:xfrm>
        </p:spPr>
        <p:txBody>
          <a:bodyPr>
            <a:noAutofit/>
          </a:bodyPr>
          <a:lstStyle/>
          <a:p>
            <a:pPr algn="just"/>
            <a:r>
              <a:rPr lang="el-GR" sz="2800" b="1" dirty="0">
                <a:latin typeface="Times New Roman" charset="0"/>
                <a:ea typeface="Times New Roman" charset="0"/>
                <a:cs typeface="Times New Roman" charset="0"/>
              </a:rPr>
              <a:t>2</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ΣΤΑΔΙΟ: ΠΟΛΕΜΙΚΕΣ &amp; ΑΝΤΙΠΑΡΑΘΕΣΕΙΣ </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ΕΙΝΑΙ ΠΙΘΑΝΟ ΤΑ ΜΕΛΗ ΜΙΑΣ ΟΜΑΔΑΣ ΝΑ ΠΕΙΣΟΥΝ ΤΟΥΣ ΥΠΟΛΟΙΠΟΥΣ ΝΑ ΠΡΟΣΧΩΡΗΣΟΥΝ ΣΤΗΝ ΟΜΑΔΑ ΤΟΥΣ Η ΝΑ ΧΡΗΣΙΜΟΠΟΙΗΣΕΙ ΠΙΟ ΠΕΙΣΤΙΚΟΥΣ ΤΡΟΠΟΥΣ, ΩΣΤΕ ΝΑ ΒΡΟΥΝ ΑΠΗΧΗΣΗ ΟΙ ΘΕΣΕΙΣ ΤΟΥ. ΣΗΜΑΝΤΙΚΟΤΕΡΟΣ ΤΡΟΠΟΣ ΝΑ ΑΥΞΗΣΟΥΝ ΤΗ ΔΥΝΑΜΗ ΤΟΥΣ ΤΑ ΜΕΡΗ ΕΙΝΑΙ Η ΠΡΟΣΚΟΛΛΗΣΗ ΣΕ ΑΝΕΛΑΣΤΙΚΕΣ ΘΕΣΕΙΣ. ΜΕΤΑΤΙΘΕΤΑΙ ΑΠΟ ΣΧΕΤΙΚΕΣ ΜΕ ΤΟ ΖΗΤΗΜΑ ΣΕ ΛΙΓΟΤΕΡΟ ΛΟΓΙΚΕΣ ΔΙΑΦΩΝΙΕΣ.</a:t>
            </a:r>
            <a:endParaRPr lang="en-US" sz="2800" dirty="0">
              <a:latin typeface="Times New Roman" charset="0"/>
              <a:ea typeface="Times New Roman" charset="0"/>
              <a:cs typeface="Times New Roman" charset="0"/>
            </a:endParaRPr>
          </a:p>
          <a:p>
            <a:endParaRPr lang="en-US" sz="2800" dirty="0"/>
          </a:p>
        </p:txBody>
      </p:sp>
    </p:spTree>
    <p:extLst>
      <p:ext uri="{BB962C8B-B14F-4D97-AF65-F5344CB8AC3E}">
        <p14:creationId xmlns:p14="http://schemas.microsoft.com/office/powerpoint/2010/main" val="60445076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88576" y="1202077"/>
            <a:ext cx="8865031" cy="5352836"/>
          </a:xfrm>
        </p:spPr>
        <p:txBody>
          <a:bodyPr>
            <a:noAutofit/>
          </a:bodyPr>
          <a:lstStyle/>
          <a:p>
            <a:pPr algn="just"/>
            <a:r>
              <a:rPr lang="el-GR" sz="2800" dirty="0">
                <a:latin typeface="Times New Roman" charset="0"/>
                <a:ea typeface="Times New Roman" charset="0"/>
                <a:cs typeface="Times New Roman" charset="0"/>
              </a:rPr>
              <a:t>Η ΔΙΑΜΑΧΗ ΔΕΝ ΕΣΤΙΑΖΕΤΑΙ Σ᾽ ΕΝΑ ΜΟΝΟ ΖΗΤΗΜΑ ΚΑΙ ΟΙ ΣΥΜΒΑΛΛΟΜΕΝΟΙ ΑΙΣΘΑΝΟΝΤΑΙ ΟΤΙ ΟΙ ΓΕΝΙΚΕΣ ΤΟΠΟΘΕΤΗΣΕΙΣ ΤΟΥΣ ΕΙΝΑΙ ΥΠΟ ΑΙΡΕΣΗ. Η ΑΝΤΙΠΑΡΑΘΕΣΗ ΕΠΙΚΕΝΤΡΩΝΕΤΑΙ Σ᾽ ΕΚΕΙΝΟ ΤΟ ΖΗΤΗΜΑ ΠΟΥ ΕΧΕΙ ΤΟ ΜΕΓΑΛΥΤΕΡΟ ΟΦΕΛΟΣ ΓΙΑ ΤΟ ΑΤΟΜΟ ΚΑΙ ΕΞΑΣΦΑΛΙΖΕΙ ΤΗΝ ΕΠΙΤΥΧΙΑ ΓΙΑ ΤΗΝ ΠΡΟΩΘΗΣΗ ΤΗΣ ΘΕΣΗΣ ΤΟΥ. Η ΑΝΤΙΠΑΡΑΘΕΣΗ ΓΙΝΕΤΑΙ ΠΙΟ ΑΝΤΑΓΩΝΙΣΤΙΚΗ, ΚΑΙ ΚΑΘΕ ΜΕΡΟΣ ΑΠΟ ΤΙΣ ΑΝΤΙΠΑΛΕΣ ΠΛΕΥΡΕΣ ΣΥΓΚΕΝΤΡΩΝΕΙ ΠΛΕΟΝΕΚΤΗΜΑΤΑ ΣΕ ΒΑΡΟΣ ΤΟΥ ΑΛΛΟΥ. Η ΣΥΓΚΡΟΥΣΗ ΜΕΤΑΤΙΘΕΤΑΙ ΑΠΟ ΣΧΕΤΙΚΕΣ ΜΕ ΤΟ ΖΗΤΗΜΑ ΣΕ ΛΙΓΟΤΕΡΟ ΛΟΓΙΚΕΣ ΔΙΑΦΩΝΙΕΣ.</a:t>
            </a:r>
            <a:endParaRPr lang="en-US" sz="2800" dirty="0">
              <a:latin typeface="Times New Roman" charset="0"/>
              <a:ea typeface="Times New Roman" charset="0"/>
              <a:cs typeface="Times New Roman" charset="0"/>
            </a:endParaRPr>
          </a:p>
          <a:p>
            <a:endParaRPr lang="en-US" sz="2800" dirty="0"/>
          </a:p>
        </p:txBody>
      </p:sp>
    </p:spTree>
    <p:extLst>
      <p:ext uri="{BB962C8B-B14F-4D97-AF65-F5344CB8AC3E}">
        <p14:creationId xmlns:p14="http://schemas.microsoft.com/office/powerpoint/2010/main" val="61623210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999280" y="1418095"/>
            <a:ext cx="8772041" cy="4912963"/>
          </a:xfrm>
        </p:spPr>
        <p:txBody>
          <a:bodyPr>
            <a:normAutofit/>
          </a:bodyPr>
          <a:lstStyle/>
          <a:p>
            <a:pPr algn="just"/>
            <a:r>
              <a:rPr lang="el-GR" sz="2800" dirty="0">
                <a:latin typeface="Times New Roman" charset="0"/>
                <a:ea typeface="Times New Roman" charset="0"/>
                <a:cs typeface="Times New Roman" charset="0"/>
              </a:rPr>
              <a:t>ΣΤΟ ΣΤΑΔΙΟ ΑΥΤΟ ΤΟ ΣΥΝΑΙΣΘΗΜΑ ΚΑΙ ΤΑ ΖΗΤΗΜΑΤΑ ΙΣΧΥΟΣ ΥΠΕΡΝΙΚΟΥΝ ΤΑ ΛΟΓΙΚΑ ΕΠΙΧΕΙΡΗΜΑΤΑ. ΤΑ ΜΕΡΗ ΑΝΑΖΗΤΟΥΝ ΝΟΗΜΑΤΑ, ΕΡΜΗΝΕΙΕΣ ΠΙΣΩ ΑΠΟ ΤΙΣ ΛΕΞΕΙΣ, ΑΥΞΑΝΟΝΤΑΣ ΤΗ ΔΥΣΠΙΣΤΙΑ ΚΑΙ ΕΛΛΕΙΨΗ ΕΜΠΙΣΤΟΣΥΝΗΣ ΜΕΤΑΞΥ ΤΟΥΣ. ΟΙ ΑΝΤΙΚΡΟΥΟΜΕΝΟΙ ΜΠΟΡΟΥΝ ΝΑ ΟΔΗΓΗΘΟΥΝ ΚΑΙ ΣΕ ΕΠΙΚΙΝΔΥΝΑ ΕΠΙΘΕΤΙΚΕΣ ΠΡΑΞΕΙΣ, ΩΣΤΕ ΝΑ ΜΗΝ ΔΕΙΞΟΥΝ ΤΗΝ ΑΔΥΝΑΜΙΑ ΤΟΥΣ. ΠΑΡΟΥΣΙΑΖΟΥΝ ΜΙΑ ΠΟΙΚΙΛΙΑ ΑΝΤΙΠΑΡΑΘΕΣΕΩΝ ΠΕΡΝΩΝΤΑΣ ΣΥΧΝΑ ΑΠΟ ΤΟ ΕΠΙΠΕΔΟ ΤΗΣ ΣΥΝΕΡΓΑΣΙΑΣ ΜΕ ΣΤΟΧΟ ΤΟ ΚΟΙΝΟ ΣΥΜΦΕΡΟΝ ΣΤΟΝ ΑΝΤΑΓΩΝΙΣΜΟ.</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728859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813303" y="1658319"/>
            <a:ext cx="8779790" cy="4525505"/>
          </a:xfrm>
        </p:spPr>
        <p:txBody>
          <a:bodyPr>
            <a:noAutofit/>
          </a:bodyPr>
          <a:lstStyle/>
          <a:p>
            <a:pPr algn="just"/>
            <a:r>
              <a:rPr lang="el-GR" sz="2800" dirty="0">
                <a:latin typeface="Times New Roman" charset="0"/>
                <a:ea typeface="Times New Roman" charset="0"/>
                <a:cs typeface="Times New Roman" charset="0"/>
              </a:rPr>
              <a:t>ΕΑΝ Η ΔΥΣΠΙΣΤΙΑ ΕΝΙΣΧΥΘΕΙ, ΤΟΤΕ ΔΗΜΙΟΥΡΓΕΙΤΑΙ Η ΑΙΣΘΗΣΗ ΑΠΩΛΕΙΑΣ ΕΛΕΓΧΟΥ. ΤΑ ΜΕΡΗ ΣΤΗΝ ΠΡΟΣΠΑΘΕΙΑ ΤΟΥΣ ΝΑ ΑΝΑΚΑΜΨΟΥΝ ΑΥΤΟΠΡΟΒΑΛΛΟΝΤΑΙ ΙΣΧΥΡΟΠΟΙΩΝΤΑΣ ΤΗΝ ΕΙΚΟΝΑ ΤΟΥΣ. ΟΙ ΕΠΙΘΕΤΙΚΕΣ ΠΡΑΞΕΙΣ ΑΠΟΒΛΕΠΟΥΝ ΣΤΗΝ ΕΝΙΣΧΥΣΗ ΤΗΣ ΑΥΤΟΕΚΤΙΜΗΣΗΣ ΚΑΙ ΤΗΝ ΑΝΑΓΚΗ ΓΙΑ ΠΡΟΚΛΗΣΗ ΕΝΤΥΠΩΣΙΑΣΜΟΥ ΣΤΟ ΑΛΛΟ ΜΕΡΟΣ. ΑΠΟΤΕΛΕΣΜΑ ΕΙΝΑΙ Η ΑΥΞΗΣΗ ΤΗΣ ΒΙΑΙΟΤΗΤΑΣ ΚΑΙ Η ΕΝΙΣΧΥΣΗ ΤΩΝ ΕΝΤΑΣΕΩΝ ΜΕ ΚΑΤΑΛΗΞΗ ΣΕ ΞΕΣΠΑΣΜΑΤΑ.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4105550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92270" y="1712563"/>
            <a:ext cx="8105615" cy="4339525"/>
          </a:xfrm>
        </p:spPr>
        <p:txBody>
          <a:bodyPr>
            <a:noAutofit/>
          </a:bodyPr>
          <a:lstStyle/>
          <a:p>
            <a:pPr algn="just"/>
            <a:r>
              <a:rPr lang="el-GR" sz="2800" dirty="0">
                <a:latin typeface="Times New Roman" charset="0"/>
                <a:ea typeface="Times New Roman" charset="0"/>
                <a:cs typeface="Times New Roman" charset="0"/>
              </a:rPr>
              <a:t>ΜΠΟΡΕΙ ΝΑ ΜΕΙΩΘΕΙ Η ΠΙΕΣΗ, ΑΛΛΑ ΔΕΝ ΕΠΙΛΥΕΤΑΙ ΤΟ ΠΡΟΒΛΗΜΑ ΚΑΙ ΣΥΧΝΑ ΕΚΣΤΟΜΙΖΟΝΤΑΙ ΥΒΡΙΣΤΙΚΑ ΣΧΟΛΙΑ ΚΑΙ ΠΡΟΣΒΟΛΕΣ. ΜΕ ΤΗΝ ΕΝΑΡΞΗ ΤΗΣ ΑΝΤΙΠΑΡΑΘΕΣΗΣ ΤΟ ΤΡΙΤΟ ΜΕΡΟΣ ΠΑΡΕΜΒΑΙΝΕΙ, ΓΙΑ ΝΑ ΔΙΕΥΚΟΛΥΝΕΙ ΣΤΗ ΒΕΛΤΙΩΣΗ ΤΗΣ ΕΠΙΚΟΙΝΩΝΙΑΣ ΤΩΝ ΑΝΤΙΚΡΟΥΟΜΕΝΩΝ ΜΕΡΩΝ, ΝΑ ΔΙΑΧΕΙΡΙΣΤΕΙ ΣΥΝΑΙΣΘΗΜΑΤΑ ΚΑΙ ΝΑ ΜΕΙΩΣΕΙ ΤΙΣ ΤΥΧΟΝ ΕΝΤΑΣΕΙΣ ΣΤΙΣ ΣΥΝΟΜΙΛΙΕΣ. </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166254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66807" y="1387099"/>
            <a:ext cx="8137481" cy="4993154"/>
          </a:xfrm>
        </p:spPr>
        <p:txBody>
          <a:bodyPr>
            <a:normAutofit lnSpcReduction="10000"/>
          </a:bodyPr>
          <a:lstStyle/>
          <a:p>
            <a:pPr algn="just"/>
            <a:r>
              <a:rPr lang="el-GR" sz="2800" b="1" dirty="0">
                <a:latin typeface="Times New Roman" charset="0"/>
                <a:ea typeface="Times New Roman" charset="0"/>
                <a:cs typeface="Times New Roman" charset="0"/>
              </a:rPr>
              <a:t>3</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ΣΤΑΔΙΟ: ΜΟΝΟ ΠΡΑΞΕΙΣ </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ΣΤΟ ΣΤΑΔΙΟ ΑΥΤΟ ΤΑ ΜΕΡΗ ΚΑΤΑΝΟΟΥΝ ΟΤΙ ΔΕΝ ΜΠΟΡΟΥΝ ΝΑ ΕΠΙΛΥΣΟΥΝ ΤΑ ΖΗΤΗΜΑΤΑ ΚΑΙ ΜΕΤΑΚΙΝΟΥΝΤΑΙ ΣΤΙΣ ΠΡΑΞΕΙΣ. Η ΕΝΣΥΝΑΙΣΘΗΣΗ ΕΙΝΑΙ ΠΕΡΙΟΡΙΣΜΕΝΗ, ΓΕΓΟΝΟΣ ΠΟΥ ΑΥΞΑΝΕΙ ΤΟΝ ΑΝΤΑΓΩΝΙΣΜΟ ΚΑΙ ΤΑ ΜΕΡΗ ΕΠΙΧΕΙΡΟΥΝ ΝΑ ΠΕΡΙΟΡΙΣΟΥΝ ΚΑΙ ΝΑ ΜΠΛΟΚΑΡΟΥΝ ΤΗΝ ΑΛΛΗ ΠΛΕΥΡΑ ΜΕ ΤΗΝ ΕΠΙΒΟΛΗ ΤΩΝ ΕΠΙΘΥΜΙΩΝ ΚΑΙ ΤΩΝ ΑΝΑΓΚΩΝ ΤΟΥΣ. ΤΟ ΕΝΔΙΑΦΕΡΟΝ ΕΣΤΙΑΖΕΤΑΙ ΣΤΟΥΣ ΣΤΟΧΟΥΣ ΤΟΥΣ, ΜΕ ΑΠΟΤΕΛΕΣΜΑ ΤΑ ΑΝΤΙΠΑΛΑ ΜΕΡΗ ΝΑ ΥΠΟΝΟΜΕΥΟΝΤΑΙ ΜΕΤΑΞΥ ΤΟΥΣ.</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21804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52782" y="421241"/>
            <a:ext cx="7551506" cy="534256"/>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681565" y="1239864"/>
            <a:ext cx="8345837" cy="5140388"/>
          </a:xfrm>
        </p:spPr>
        <p:txBody>
          <a:bodyPr>
            <a:noAutofit/>
          </a:bodyPr>
          <a:lstStyle/>
          <a:p>
            <a:pPr algn="just"/>
            <a:r>
              <a:rPr lang="el-GR" sz="2800" dirty="0">
                <a:latin typeface="Times New Roman" charset="0"/>
                <a:ea typeface="Times New Roman" charset="0"/>
                <a:cs typeface="Times New Roman" charset="0"/>
              </a:rPr>
              <a:t>ΣΤΗΝ ΠΡΟΚΕΙΜΕΝΗ ΠΕΡΙΠΤΩΣΗ ΜΠΟΡΕΙ ΝΑ ΕΠΙΚΡΑΤΗΣΟΥΝ ΠΡΑΞΕΙΣ ΚΑΙ ΜΗ ΛΕΚΤΙΚΗ ΕΠΙΚΟΙΝΩΝΙΑ. ΑΥΞΑΝΕΤΑΙ Η ΠΙΕΣΗ ΚΑΙ ΣΤΑ ΔΥΟ ΜΕΡΗ ΝΑ ΠΡΟΣΑΡΜΟΣΤΟΥΝ ΣΕ ΜΙΑ ΚΟΙΝΗ ΣΥΜΠΕΡΙΦΟΡΑ. ΩΣΤΟΣΟ Η ΕΛΛΕΙΨΗ ΕΜΠΙΣΤΟΣΥΝΗΣ ΚΑΙ ΛΕΚΤΙΚΗΣ ΕΠΙΚΟΙΝΩΝΙΑΣ ΠΕΡΙΟΡΙΖΕΙ ΤΙΣ ΔΥΝΑΤΟΤΗΤΕΣ ΓΙΑ ΑΝΑΤΡΟΦΟΔΟΤΗΣΗ ΑΝΑΦΟΡΙΚΑ ΜΕ ΤΑ ΜΟΝΤΕΛΑ ΣΥΜΠΕΡΙΦΟΡΑΣ ΚΑΙ ΤΙΣ ΘΕΩΡΗΣΕΙΣ ΤΩΝ ΜΕΡΩΝ ΓΙΑ ΤΗΝ ΚΑΤΑΣΤΑΣΗ. ΑΝΕΞΕΛΕΓΚΤΑ ΜΠΟΡΟΥΝ ΝΑ ΔΗΜΙΟΥΡΓΗΣΟΥΝ ΚΡΥΦΕΣ ΣΤΡΑΤΗΓΙΚΕΣ ΚΑΙ ΥΠΟΘΕΤΙΚΑ ΚΙΝΗΤΡΑ.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622353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52782" y="421241"/>
            <a:ext cx="7551506" cy="534256"/>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96326" y="1797803"/>
            <a:ext cx="8524068" cy="4215539"/>
          </a:xfrm>
        </p:spPr>
        <p:txBody>
          <a:bodyPr>
            <a:noAutofit/>
          </a:bodyPr>
          <a:lstStyle/>
          <a:p>
            <a:pPr algn="just"/>
            <a:r>
              <a:rPr lang="el-GR" sz="2800" dirty="0">
                <a:latin typeface="Times New Roman" charset="0"/>
                <a:ea typeface="Times New Roman" charset="0"/>
                <a:cs typeface="Times New Roman" charset="0"/>
              </a:rPr>
              <a:t>ΤΑ ΜΕΡΗ ΑΠΟΠΟΙΟΥΝΤΑΙ ΤΗΝ ΕΥΘΥΝΗ ΚΑΙ ΑΙΣΘΑΝΟΝΤΑΙ ΟΜΗΡΟΙ ΣΤΙΣ ΕΞΩΤΕΡΙΚΕΣ ΣΥΝΘΗΚΕΣ, ΓΕΓΟΝΟΣ ΠΟΥ ΤΟΥΣ ΟΔΗΓΕΙ ΚΑΘΕ ΜΕΡΟΣ ΝΑ ΘΕΩΡΕΙ ΤΙΣ ΠΡΑΞΕΙΣ ΤΟΥ ΩΣ ΑΝΑΓΚΑΙΑ ΑΠΑΝΤΗΣΗ ΣΤΙΣ ΠΡΑΞΕΙΣ ΤΟΥ ΑΛΛΟΥ.</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ΤΑ ΣΤΑΔΙΑ 4-6 ΔΙΑΚΡΙΝΟΝΤΑΙ ΓΙΑ ΤΗΝ ΕΛΛΕΙΨΗ ΕΜΠΙΣΤΟΣΥΝΗΣ, ΤΗ ΔΥΣΑΝΑΣΧΕΤΗΣΗ ΤΩΝ ΜΕΡΩΝ ΚΑΙ ΤΗΝ ΑΛΛΗΛΟ-ΥΠΟΝΟΜΕΥΣΗ ΤΟΥΣ.</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535965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12564" y="1487838"/>
            <a:ext cx="8578312" cy="4711484"/>
          </a:xfrm>
        </p:spPr>
        <p:txBody>
          <a:bodyPr>
            <a:normAutofit/>
          </a:bodyPr>
          <a:lstStyle/>
          <a:p>
            <a:pPr algn="just"/>
            <a:r>
              <a:rPr lang="el-GR" sz="2800" b="1" dirty="0">
                <a:latin typeface="Times New Roman" charset="0"/>
                <a:ea typeface="Times New Roman" charset="0"/>
                <a:cs typeface="Times New Roman" charset="0"/>
              </a:rPr>
              <a:t>Η ΔΙΑΠΡΟΣΩΠΙΚΗ ΣΥΓΚΡΟΥΣΗ </a:t>
            </a:r>
            <a:r>
              <a:rPr lang="el-GR" sz="2800" dirty="0">
                <a:latin typeface="Times New Roman" charset="0"/>
                <a:ea typeface="Times New Roman" charset="0"/>
                <a:cs typeface="Times New Roman" charset="0"/>
              </a:rPr>
              <a:t>ΕΙΝΑΙ Η ΣΥΓΚΡΟΥΣΗ ΜΕΤΑΞΥ ΑΤΟΜΩΝ ΠΟΥ ΠΡΟΚΑΛΕΙΤΑΙ ΑΠΟ ΔΙΑΦΟΡΕΣ Η ΔΙΑΦΩΝΙΕΣ ΜΕΤΑΞΥ ΤΟΥΣ. ΟΙ ΣΥΓΚΡΟΥΣΕΙΣ ΑΥΤΕΣ ΕΜΦΑΝΙΖΟΝΤΑΙ ΣΥΧΝΑ ΣΕ ΜΙΑ ΚΟΙΝΩΝΙΚΗ ΟΡΓΑΝΩΣΗ ΟΠΩΣ ΟΙΚΟΓΕΝΕΙΑ, ΣΧΟΛΕΙΟ, ΕΡΓΑΣΙΑ Κ.Α. ΣΕ ΑΥΤΟΥ ΤΟΥ ΕΙΔΟΥΣ ΤΙΣ ΣΥΓΚΡΟΥΣΕΙΣ ΤΑ ΑΤΟΜΑ ΕΠΙΧΕΙΡΟΥΝ ΝΑ ΕΠΙΛΥΣΟΥΝ ΜΟΝΑ ΤΟΥΣ ΤΙΣ ΔΙΑΦΟΡΕΣ Η ΜΕ ΤΗΝ ΚΑΘΟΔΗΓΗΣΗ ΚΑΠΟΙΟΥ ΟΥΔΕΤΕΡΟΥ ΑΤΟΜΟΥ.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3129326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73330" y="205483"/>
            <a:ext cx="7530958" cy="565079"/>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611825" y="1797803"/>
            <a:ext cx="8539566" cy="4424766"/>
          </a:xfrm>
        </p:spPr>
        <p:txBody>
          <a:bodyPr>
            <a:noAutofit/>
          </a:bodyPr>
          <a:lstStyle/>
          <a:p>
            <a:pPr algn="just"/>
            <a:r>
              <a:rPr lang="el-GR" sz="2800" b="1" dirty="0">
                <a:latin typeface="Times New Roman" charset="0"/>
                <a:ea typeface="Times New Roman" charset="0"/>
                <a:cs typeface="Times New Roman" charset="0"/>
              </a:rPr>
              <a:t>4</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ΣΤΑΔΙΟ: ΑΡΝΗΤΙΚΕΣ ΠΑΡΑΣΤΑΣΕΙΣ &amp; ΣΥΜΜΑΧΙΕΣ</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ΣΤΟ ΣΤΑΔΙΟ ΑΥΤΟ Η ΣΥΓΚΡΟΥΣΗ ΑΠΕΙΚΟΝΙΖΕΤΑΙ ΜΕ ΤΗ ΜΟΡΦΗ ΚΕΡΔΙΖΩ Η ΧΑΝΩ, ΟΠΟΥ ΚΑΘΕ ΜΕΡΟΣ ΥΠΕΡΑΣΠΙΖΕΤΑΙ ΤΗΝ ΥΠΟΛΗΨΗ ΤΟΥ. ΓΙΝΕΤΑΙ ΧΡΗΣΗ ΤΩΝ ΑΡΝΗΤΙΚΩΝ ΠΑΡΑΣΤΑΣΕΩΝ ΤΟΥ ΑΛΛΟΥ, ΜΕ ΣΚΟΠΟ ΤΗΝ ΠΡΟΩΘΗΣΗ ΤΗΣ ΟΠΤΙΚΗΣ ΓΩΝΙΑΣ ΤΩΝ ΜΕΡΩΝ. ΕΙΝΑΙ ΠΙΘΑΝΟ ΝΑ ΔΙΑΔΙΔΟΝΤΑΙ ΑΣΧΗΜΑ ΣΧΟΛΙΑ, ΜΕ ΣΚΟΠΟ ΤΗΝ ΑΝΙΚΑΝΟΤΗΤΑ ΚΑΙ ΑΝΕΠΑΡΚΕΙΑ ΤΟΥ ΑΛΛΟΥ. </a:t>
            </a:r>
            <a:endParaRPr lang="en-US" sz="2800" dirty="0">
              <a:latin typeface="Times New Roman" charset="0"/>
              <a:ea typeface="Times New Roman" charset="0"/>
              <a:cs typeface="Times New Roman" charset="0"/>
            </a:endParaRPr>
          </a:p>
          <a:p>
            <a:endParaRPr lang="en-US" sz="2800" dirty="0"/>
          </a:p>
        </p:txBody>
      </p:sp>
    </p:spTree>
    <p:extLst>
      <p:ext uri="{BB962C8B-B14F-4D97-AF65-F5344CB8AC3E}">
        <p14:creationId xmlns:p14="http://schemas.microsoft.com/office/powerpoint/2010/main" val="8829744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73330" y="205483"/>
            <a:ext cx="7530958" cy="565079"/>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61276" y="1069383"/>
            <a:ext cx="8756542" cy="5145437"/>
          </a:xfrm>
        </p:spPr>
        <p:txBody>
          <a:bodyPr>
            <a:noAutofit/>
          </a:bodyPr>
          <a:lstStyle/>
          <a:p>
            <a:pPr algn="just"/>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ΜΕΓΑΛΗ ΠΡΟΚΛΗΣΗ ΑΠΟΤΕΛΕΙ ΤΟ ΦΙΛΤΡΑΡΙΣΜΑ ΑΡΝΗΤΙΚΩΝ ΠΑΡΑΣΤΑΣΕΩΝ ΚΑΙ ΜΕΡΟΛΗΠΤΙΚΩΝ ΤΟΠΟΘΕΤΗΣΕΩΝ. Η ΓΛΩΣΣΑ ΤΟΥ ΣΩΜΑΤΟΣ, ΚΑΙ ΤΑ ΥΠΟΝΟΟΥΜΕΝΑ ΜΕ ΑΡΚΕΤΕΣ ΑΣΑΦΕΙΕΣ ΕΠΙΤΕΙΝΟΥΝ ΤΗ ΣΥΓΚΡΟΥΣΗ. ΤΑ ΜΕΡΗ ΕΙΝΑΙ ΕΥΚΟΛΟ ΝΑ ΕΜΦΑΝΙΣΟΥΝ ΜΕΙΩΜΕΝΗ ΙΚΑΝΟΤΗΤΑ ΑΥΤΟΑΝΤΙΛΗΨΗΣ ΚΑΙ ΝΑ ΜΗΝ ΑΠΟΔΕΧΟΝΤΑΙ ΤΗΝ ΥΠΑΙΤΙΟΤΗΤΑ ΤΟΥΣ ΣΤΗ ΣΥΓΚΡΟΥΣΗ. ΤΑ ΑΝΤΙΚΡΟΥΟΜΕΝΑ ΜΕΡΗ ΠΡΟΧΩΡΟΥΝ ΣΕ ΠΡΟΣΩΠΙΚΕΣ ΕΠΙΘΕΣΕΙΣ, ΠΡΟΣΒΑΛΛΟΝΤΑΣ ΣΥΝΑΙΣΘΗΜΑΤΙΚΑ Η ΜΙΑ ΠΛΕΥΡΑ ΤΗΝ ΑΛΛΗ.</a:t>
            </a:r>
            <a:endParaRPr lang="en-US" sz="2800" dirty="0">
              <a:latin typeface="Times New Roman" charset="0"/>
              <a:ea typeface="Times New Roman" charset="0"/>
              <a:cs typeface="Times New Roman" charset="0"/>
            </a:endParaRPr>
          </a:p>
          <a:p>
            <a:endParaRPr lang="en-US" sz="2800" dirty="0"/>
          </a:p>
        </p:txBody>
      </p:sp>
    </p:spTree>
    <p:extLst>
      <p:ext uri="{BB962C8B-B14F-4D97-AF65-F5344CB8AC3E}">
        <p14:creationId xmlns:p14="http://schemas.microsoft.com/office/powerpoint/2010/main" val="1838604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053885" y="1348353"/>
            <a:ext cx="9614114" cy="5031899"/>
          </a:xfrm>
        </p:spPr>
        <p:txBody>
          <a:bodyPr>
            <a:normAutofit lnSpcReduction="10000"/>
          </a:bodyPr>
          <a:lstStyle/>
          <a:p>
            <a:pPr algn="just"/>
            <a:r>
              <a:rPr lang="el-GR" sz="2800" b="1" dirty="0">
                <a:latin typeface="Times New Roman" charset="0"/>
                <a:ea typeface="Times New Roman" charset="0"/>
                <a:cs typeface="Times New Roman" charset="0"/>
              </a:rPr>
              <a:t>5</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ΣΤΑΔΙΟ: ΑΠΩΛΕΙΑ ΠΡΟΣΩΠΟΥ  </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ΣΤΟ 5</a:t>
            </a:r>
            <a:r>
              <a:rPr lang="el-GR" sz="2800" baseline="30000" dirty="0">
                <a:latin typeface="Times New Roman" charset="0"/>
                <a:ea typeface="Times New Roman" charset="0"/>
                <a:cs typeface="Times New Roman" charset="0"/>
              </a:rPr>
              <a:t>Ο</a:t>
            </a:r>
            <a:r>
              <a:rPr lang="el-GR" sz="2800" dirty="0">
                <a:latin typeface="Times New Roman" charset="0"/>
                <a:ea typeface="Times New Roman" charset="0"/>
                <a:cs typeface="Times New Roman" charset="0"/>
              </a:rPr>
              <a:t> ΣΤΑΔΙΟ Η ΚΑΤΑΣΤΑΣΗ ΔΥΣΚΟΛΕΥΕΙ ΑΠΟ ΤΗ ΣΤΙΓΜΗ ΠΟΥ Η ΜΙΑ ΠΛΕΥΡΑ ΚΑΤΑΝΟΗΣΕΙ ΟΤΙ ΠΡΟΣΒΛΗΘΗΚΕ Η ΑΞΙΟΠΡΕΠΕΙΑ ΤΗΣ Η ΕΧΕΙ ΥΠΟΣΤΕΙ ΑΠΩΛΕΙΑ ΠΡΟΣΩΠΟΥ, Η ΟΠΟΙΑ ΠΡΟΚΥΠΤΕΙ ΜΕ ΤΗΝ ΠΡΟΣΒΟΛΗ ΤΗΣ ΑΚΕΡΑΙΟΤΗΤΑΣ ΚΑΠΟΙΟΥ ΚΥΡΙΩΣ ΑΠΟ ΑΣΧΗΜΑ ΣΧΟΛΙΑ. ΤΟ ΠΙΟ ΠΙΘΑΝΟ ΕΙΝΑΙ ΤΟ ΑΤΟΜΟ ΝΑ ΟΔΗΓΗΘΕΙ ΣΕ ΠΡΟΣΩΠΟΠΟΙΗΜΕΝΗ ΕΠΙΘΕΣΗ, ΤΗΝ ΟΠΟΙΑ ΣΤΗ ΣΥΝΕΧΕΙΑ ΘΑ ΕΝΙΣΧΥΣΕΙ. ΚΑΘΕ ΜΕΡΟΣ ΝΙΩΘΕΙ ΟΤΙ ΑΠΟ ΤΗ ΜΕΡΙΑ ΤΟΥ ΑΝΤΙΠΡΟΣΩΠΕΥΕΙ ΤΟ ΚΑΛΟ ΚΑΙ Η ΑΛΛΗ ΠΛΕΥΡΑ ΤΟ ΚΑΚΟ. ΥΠΑΡΧΟΥΝ ΠΟΛΛΕΣ ΑΠΕΙΛΕΣ ΚΑΙ ΜΕΤΑΞΥ ΤΟΥΣ ΤΑΠΕΙΝΩΣΕΙΣ, ΕΛΛΕΙΨΗ ΑΚΡΟΑΣΗΣ ΚΑΙ ΥΠΟΝΟΜΕΥΣΗ.</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602387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356102" y="1588576"/>
            <a:ext cx="8548186" cy="4791676"/>
          </a:xfrm>
        </p:spPr>
        <p:txBody>
          <a:bodyPr>
            <a:normAutofit lnSpcReduction="10000"/>
          </a:bodyPr>
          <a:lstStyle/>
          <a:p>
            <a:pPr algn="just"/>
            <a:r>
              <a:rPr lang="el-GR" sz="2800" b="1" dirty="0">
                <a:latin typeface="Times New Roman" charset="0"/>
                <a:ea typeface="Times New Roman" charset="0"/>
                <a:cs typeface="Times New Roman" charset="0"/>
              </a:rPr>
              <a:t>6</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ΣΤΑΔΙΟ</a:t>
            </a:r>
            <a:r>
              <a:rPr lang="en-US" sz="2800" b="1" dirty="0">
                <a:latin typeface="Times New Roman" charset="0"/>
                <a:ea typeface="Times New Roman" charset="0"/>
                <a:cs typeface="Times New Roman" charset="0"/>
              </a:rPr>
              <a:t>:</a:t>
            </a:r>
            <a:r>
              <a:rPr lang="el-GR" sz="2800" b="1" dirty="0">
                <a:latin typeface="Times New Roman" charset="0"/>
                <a:ea typeface="Times New Roman" charset="0"/>
                <a:cs typeface="Times New Roman" charset="0"/>
              </a:rPr>
              <a:t> ΑΠΕΙΛΕΣ, ΑΠΑΙΤΗΣΕΙΣ, ΣΤΡΑΤΗΓΙΚΕΣ  </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ΤΑ ΜΕΡΗ ΠΕΡΝΟΥΝ ΣΕ ΣΤΡΑΤΗΓΙΚΟ ΣΧΕΔΙΑΣΜΟ, ΓΙΑ ΝΑ ΓΙΝΟΥΝ ΔΕΚΤΕΣ ΑΠΟ ΤΗΝ ΑΛΛΗ ΠΛΕΥΡΑ ΤΑ ΑΙΤΗΜΑΤΑ ΤΟΥΣ ΚΑΙ ΝΑ ΠΡΟΒΟΥΝ ΣΕ ΠΑΡΑΧΩΡΗΣΕΙΣ. ΣΥΧΝΑ ΤΑ ΑΤΟΜΑ ΠΟΥ ΑΠΕΙΛΟΥΝ ΕΠΙΔΙΩΚΟΥΝ ΝΑ ΠΑΡΟΥΝ ΑΥΤΟ ΠΟΥ ΘΕΛΟΥΝ. ΟΙ ΑΝΤΙΚΡΟΥΟΜΕΝΟΙ ΓΙΝΟΝΤΑΙ ΑΚΑΜΠΤΟΙ, ΝΙΩΘΟΥΝ ΝΑ ΔΙΑΚΥΒΕΥΕΤΑΙ Η ΥΠΟΛΗΨΗ ΤΟΥΣ, Η ΕΠΙΚΟΙΝΩΝΙΑ ΓΙΝΕΤΑΙ ΜΕΣΑ ΑΠΟ ΤΕΛΕΣΙΓΡΑΦΑ ΚΑΙ ΑΞΙΩΣΕΙΣ ΚΑΙ ΣΥΝΗΘΩΣ ΕΞΑΦΑΝΙΖΕΤΑΙ ΚΑΘΕ ΑΙΣΘΗΣΗ ΓΙΑ ΤΗΝ ΠΡΑΓΜΑΤΙΚΟΤΗΤΑ.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500753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580827" y="1596325"/>
            <a:ext cx="9229242" cy="4417018"/>
          </a:xfrm>
        </p:spPr>
        <p:txBody>
          <a:bodyPr>
            <a:normAutofit/>
          </a:bodyPr>
          <a:lstStyle/>
          <a:p>
            <a:pPr algn="just"/>
            <a:r>
              <a:rPr lang="el-GR" sz="2800" dirty="0">
                <a:latin typeface="Times New Roman" charset="0"/>
                <a:ea typeface="Times New Roman" charset="0"/>
                <a:cs typeface="Times New Roman" charset="0"/>
              </a:rPr>
              <a:t>ΣΤΟ ΣΤΑΔΙΟ ΑΥΤΟ ΠΑΡΑΤΗΡΕΙΤΑΙ ΑΙΣΘΗΜΑ ΑΔΥΝΑΜΙΑΣ ΚΑΙ ΚΑΤΑΣΤΡΟΦΙΚΗΣ ΣΥΜΠΕΡΙΦΟΡΑΣ. ΤΟ ΑΠΟΤΕΛΕΣΜΑ ΕΙΝΑΙ Η ΕΝΤΑΣΗ ΤΗΣ ΣΥΓΚΡΟΥΣΗΣ ΝΑ ΠΡΟΚΑΛΕΣΕΙ ΑΠΟΓΝΩΣΗ ΚΑΙ ΣΤΑ ΔΥΟ ΜΕΡΗ, ΜΕ ΑΠΟΤΕΛΕΣΜΑ ΤΗΝ ΑΠΩΛΕΙΑ ΕΛΕΓΧΟΥ ΚΑΙ ΤΗΝ ΕΛΛΕΙΨΗ ΑΛΛΗΛΟ-ΚΑΤΑΝΟΗΣΗΣ. ΤΑ ΣΤΑΔΙΑ 7-9 ΔΕΙΧΝΟΥΝ ΟΤΙ ΤΑ ΑΝΤΙΚΡΟΥΟΜΕΝΑ ΜΕΡΗ ΔΕΝ ΜΠΟΡΟΥΝ ΝΑ ΕΠΙΚΟΙΝΩΝΗΣΟΥΝ ΚΑΙ Η ΠΑΡΕΜΒΑΣΗ ΓΙΝΕΤΑΙ ΑΝΑΓΚΑΙΑ.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9665088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52782" y="174661"/>
            <a:ext cx="7551506" cy="606175"/>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433593" y="1068513"/>
            <a:ext cx="9283485" cy="4797596"/>
          </a:xfrm>
        </p:spPr>
        <p:txBody>
          <a:bodyPr>
            <a:noAutofit/>
          </a:bodyPr>
          <a:lstStyle/>
          <a:p>
            <a:pPr algn="just"/>
            <a:r>
              <a:rPr lang="el-GR" sz="2800" b="1" dirty="0">
                <a:latin typeface="Times New Roman" charset="0"/>
                <a:ea typeface="Times New Roman" charset="0"/>
                <a:cs typeface="Times New Roman" charset="0"/>
              </a:rPr>
              <a:t>7</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ΣΤΑΔΙΟ. ΚΑΤΑΣΤΡΟΦΗ ΤΟΥ ΑΝΤΙΠΑΛΟΥ</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ΣΤΟ ΣΤΑΔΙΟ ΑΥΤΟ ΟΙ ΑΠΩΛΕΙΕΣ ΓΙΑ ΤΑ ΑΝΤΙΚΡΟΥΟΜΕΝΑ ΜΕΡΗ ΕΙΝΑΙ ΜΕΓΑΛΗ ΚΑΙ Η ΕΠΙΚΟΙΝΩΝΙΑ ΣΧΕΔΟΝ ΑΝΥΠΑΡΚΤΗ. ΑΠΕΙΛΕΣ ΓΙΑ ΠΡΟΣΦΥΓΗ ΣΤΗ ΔΙΚΑΙΟΣΥΝΗ ΕΙΝΑΙ ΣΥΝΗΘΙΣΜΕΝΕΣ ΚΑΙ ΤΑ ΑΝΤΙΠΑΛΑ ΜΕΡΗ ΧΡΗΣΙΜΟΠΟΙΟΥΝ ΕΚΦΟΒΙΣΤΙΚΕΣ ΤΑΚΤΙΚΕΣ ΚΑΙ ΑΠΕΙΛΕΣ. ΕΠΙΧΕΙΡΟΥΝ ΤΟ ΚΑΘΕΝΑ ΑΠΟ ΤΗΝ ΠΛΕΥΡΑ ΤΟΥ ΝΑ ΠΑΡΕΙ ΤΗΝ ΚΑΤΑΣΤΑΣΗ ΣΤΑ ΧΕΡΙΑ ΤΟΥ, ΜΕ ΑΠΟΤΕΛΕΣΜΑ ΝΑ ΕΠΙΚΕΝΤΡΩΝΟΝΤΑΙ ΣΤΗΝ ΑΠΟΚΤΗΣΗ ΟΦΕΛΟΥΣ ΜΕ ΚΑΘΕ ΚΟΣΤΟΣ, ΠΡΟΚΑΛΩΝΤΑΣ ΑΝΤΙΠΟΙΝΑ ΑΠΟ ΤΗΝ ΑΛΛΗ ΠΛΕΥΡΑ.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4333839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52782" y="174661"/>
            <a:ext cx="7551506" cy="606175"/>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821051" y="1549831"/>
            <a:ext cx="8198604" cy="4091552"/>
          </a:xfrm>
        </p:spPr>
        <p:txBody>
          <a:bodyPr>
            <a:noAutofit/>
          </a:bodyPr>
          <a:lstStyle/>
          <a:p>
            <a:pPr algn="just"/>
            <a:r>
              <a:rPr lang="el-GR" sz="2800" dirty="0">
                <a:latin typeface="Times New Roman" charset="0"/>
                <a:ea typeface="Times New Roman" charset="0"/>
                <a:cs typeface="Times New Roman" charset="0"/>
              </a:rPr>
              <a:t>ΙΣΧΥΡΟ ΚΙΝΗΤΡΟ ΓΙΝΕΤΑΙ Ο ΔΟΛΟΣ ΚΑΙ ΜΠΟΡΕΙ ΝΑ ΦΤΑΣΟΥΝ ΣΕ ΣΗΜΕΙΟ ΤΟ ΚΑΘΕ ΜΕΡΟΣ ΝΑ ΕΠΙΔΙΩΚΕΙ ΤΗΝ ΚΑΤΑΣΤΡΟΦΗ ΤΟΥ ΑΛΛΟΥ. ΣΚΟΠΟΣ ΤΟΥΣ ΕΙΝΑΙ Η ΕΞΟΥΔΕΤΕΡΩΣΗ ΤΗΣ ΔΥΝΑΜΗΣ ΤΟΥ ΑΛΛΟΥ. ΔΕΝ ΜΠΟΡΟΥΝ ΝΑ ΣΥΝΕΙΔΗΤΟΠΟΙΗΣΟΥΝ ΤΟ ΜΕΓΕΘΟΣ ΤΩΝ ΣΥΝΕΠΕΙΩΝ, ΠΟΥ ΘΑ ΕΠΙΦΕΡΕΙ Η ΚΑΤΑΣΤΡΟΦΗ ΤΟΥ ΑΝΤΙΠΑΛΟΥ ΚΑΙ ΕΠΙΚΕΝΤΡΩΝΟΝΤΑΙ ΜΟΝΟ ΣΤΗΝ ΕΠΙΘΕΣΗ ΕΝΑΝΤΙ ΤΗΣ ΑΛΛΗΣ ΠΛΕΥΡΑΣ.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64075235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759059" y="1689315"/>
            <a:ext cx="8787538" cy="4401519"/>
          </a:xfrm>
        </p:spPr>
        <p:txBody>
          <a:bodyPr>
            <a:noAutofit/>
          </a:bodyPr>
          <a:lstStyle/>
          <a:p>
            <a:pPr algn="just"/>
            <a:r>
              <a:rPr lang="el-GR" sz="2800" b="1" dirty="0">
                <a:latin typeface="Times New Roman" charset="0"/>
                <a:ea typeface="Times New Roman" charset="0"/>
                <a:cs typeface="Times New Roman" charset="0"/>
              </a:rPr>
              <a:t>8</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ΣΤΑΔΙΟ: ΑΝΥΠΑΡΚΤΗ ΕΠΙΚΟΙΝΩΝΙΑ</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ΚΛΙΜΑΚΩΝΕΤΑΙ Ο ΕΚΦΟΒΙΣΜΟΣ, ΕΦΟΣΟΝ ΤΑ ΑΝΤΙΚΡΟΥΟΜΕΝΑ ΜΕΡΗ ΒΡΙΣΚΟΝΤΑΙ ΣΕ ΜΙΑ ΑΛΛΗΛΟ-ΚΑΤΑΣΤΡΟΦΗ. ΤΑ ΜΕΡΗ ΕΜΠΛΕΚΟΝΤΑΙ ΑΝΟΙΧΤΑ ΣΤΗ ΔΙΑΜΑΧΗ ΚΑΙ ΟΙ ΑΠΕΙΛΕΣ ΕΙΝΑΙ ΑΜΕΣΕΣ ΚΑΙ ΕΥΘΕΙΕΣ ΚΑΙ ΜΠΟΡΕΙ ΝΑ ΖΗΣΟΥΝ ΕΣΩΤΕΡΙΚΕΣ ΣΥΓΚΡΟΥΣΕΙΣ, ΕΦΟΣΟΝ ΔΙΑΠΙΣΤΩΣΟΥΝ ΟΤΙ ΤΑ ΠΡΑΓΜΑΤΑ ΔΕΝ ΙΚΑΝΟΠΟΙΟΥΝ ΤΙΣ ΠΡΟΣΔΟΚΙΕΣ ΤΟΥΣ. Η ΣΥΓΚΡΟΥΣΗ ΕΙΝΑΙ ΑΝΕΞΕΛΕΓΚΤΗ.</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6406415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076773" y="1921790"/>
            <a:ext cx="8423330" cy="3928820"/>
          </a:xfrm>
        </p:spPr>
        <p:txBody>
          <a:bodyPr>
            <a:noAutofit/>
          </a:bodyPr>
          <a:lstStyle/>
          <a:p>
            <a:pPr algn="just"/>
            <a:r>
              <a:rPr lang="el-GR" sz="2800" b="1" dirty="0">
                <a:latin typeface="Times New Roman" charset="0"/>
                <a:ea typeface="Times New Roman" charset="0"/>
                <a:cs typeface="Times New Roman" charset="0"/>
              </a:rPr>
              <a:t>9</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ΣΤΑΔΙΟ: Η ΚΡΥΑ ΑΒΥΣΣΟΣ</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ΤΑ ΜΕΛΗ ΔΕΝ ΔΕΙΧΝΟΥΝ ΚΑΜΙΑ ΜΕΤΑΜΕΛΕΙΑ, ΟΥΤΕ ΚΑΤΑΝΟΟΥΝ ΤΙΣ ΣΥΝΕΠΕΙΕΣ ΤΩΝ ΠΡΑΞΕΩΝ ΤΟΥΣ. Η ΑΝΤΙΔΡΑΣΗ ΤΟΥΣ ΕΙΝΑΙ ΣΥΝΑΙΣΘΗΜΑΤΙΚΗ ΚΑΙ ΔΙΑΚΑΤΕΧΟΝΤΑΙ ΑΠΟ ΓΝΩΣΤΙΚΟ ΚΑΙ ΣΥΜΠΕΡΙΦΟΡΙΚΟ ΑΓΧΟΣ. ΣΤΟ ΤΕΛΕΥΤΑΙΟ ΑΥΤΟ ΣΤΑΔΙΟ Η ΠΑΡΕΜΒΑΣΗ ΕΙΝΑΙ ΑΝΑΓΚΑΙΑ ΣΕ ΟΛΑ ΤΑ ΕΜΠΛΕΚΟΜΕΝΑ ΜΕΡΗ.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43422589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650569" y="1960536"/>
            <a:ext cx="8531818" cy="4029560"/>
          </a:xfrm>
        </p:spPr>
        <p:txBody>
          <a:bodyPr>
            <a:noAutofit/>
          </a:bodyPr>
          <a:lstStyle/>
          <a:p>
            <a:pPr algn="just"/>
            <a:r>
              <a:rPr lang="el-GR" sz="2800" b="1" dirty="0">
                <a:latin typeface="Times New Roman" charset="0"/>
                <a:ea typeface="Times New Roman" charset="0"/>
                <a:cs typeface="Times New Roman" charset="0"/>
              </a:rPr>
              <a:t>Γ. ΜΟΝΤΕΛΟ </a:t>
            </a:r>
            <a:r>
              <a:rPr lang="en-US" sz="2800" b="1" dirty="0">
                <a:latin typeface="Times New Roman" charset="0"/>
                <a:ea typeface="Times New Roman" charset="0"/>
                <a:cs typeface="Times New Roman" charset="0"/>
              </a:rPr>
              <a:t>MARSHALL B</a:t>
            </a:r>
            <a:r>
              <a:rPr lang="el-GR" sz="2800" b="1" dirty="0">
                <a:latin typeface="Times New Roman" charset="0"/>
                <a:ea typeface="Times New Roman" charset="0"/>
                <a:cs typeface="Times New Roman" charset="0"/>
              </a:rPr>
              <a:t>. </a:t>
            </a:r>
            <a:r>
              <a:rPr lang="en-US" sz="2800" b="1" dirty="0">
                <a:latin typeface="Times New Roman" charset="0"/>
                <a:ea typeface="Times New Roman" charset="0"/>
                <a:cs typeface="Times New Roman" charset="0"/>
              </a:rPr>
              <a:t>ROSENBERG</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ΠΡΟΚΕΙΤΑΙ ΓΙΑ ΜΟΝΤΕΛΟ ΠΟΥ ΣΤΗΡΙΖΕΙ ΤΗ ΜΗ ΒΙΑΙΗ ΕΠΙΚΟΙΝΩΝΙΑ ΚΑΙ ΕΙΝΑΙ ΑΡΚΕΤΑ ΒΟΗΘΗΤΙΚΟ ΓΙΑ ΤΗ ΔΙΑΜΕΣΟΛΑΒΗΣΗ. ΒΑΣΙΖΕΤΑΙ ΚΥΡΙΩΣ ΣΤΗ ΓΕΝΙΚΗ ΙΔΕΑ ΤΩΝ ΜΗΝΥΜΑΤΩΝ ΠΟΥ ΔΕΧΕΤΑΙ ΤΟ ΕΓΩ, ΚΑΙ ΣΤΗΝ ΕΝΕΡΓΗΤΙΚΗ ΑΚΡΟΑΣΗ ΚΑΙ ΔΙΝΕΙ ΕΠΙΠΡΟΣΘΕΤΩΣ ΕΜΦΑΣΗ ΣΤΙΣ ΑΝΑΓΚΕΣ ΚΑΙ ΣΤΙΣ ΠΑΡΑΚΛΗΣΕΙΣ.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176294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464231" y="1654139"/>
            <a:ext cx="7617416" cy="3863257"/>
          </a:xfrm>
        </p:spPr>
        <p:txBody>
          <a:bodyPr>
            <a:normAutofit/>
          </a:bodyPr>
          <a:lstStyle/>
          <a:p>
            <a:pPr algn="just"/>
            <a:r>
              <a:rPr lang="el-GR" sz="2800" b="1" dirty="0">
                <a:latin typeface="Times New Roman" charset="0"/>
                <a:ea typeface="Times New Roman" charset="0"/>
                <a:cs typeface="Times New Roman" charset="0"/>
              </a:rPr>
              <a:t>ΔΙΟΜΑΔΙΚΗ / ΟΡΓΑΝΩΣΙΑΚΗ ΣΥΓΚΡΟΥΣΗ </a:t>
            </a:r>
            <a:r>
              <a:rPr lang="el-GR" sz="2800" dirty="0">
                <a:latin typeface="Times New Roman" charset="0"/>
                <a:ea typeface="Times New Roman" charset="0"/>
                <a:cs typeface="Times New Roman" charset="0"/>
              </a:rPr>
              <a:t>ΕΜΦΑΝΙΖΕΤΑΙ ΜΕΤΑΞΥ ΜΕΓΑΛΥΤΕΡΩΝ ΟΝΤΟΤΗΤΩΝ ΚΑΙ ΕΧΕΙ ΝΑ ΚΑΝΕΙ ΜΕ ΔΙΑΦΟΡΕΣ ΜΕΤΑΞΥ ΟΜΑΔΩΝ. ΕΔΩ Η ΔΙΑΦΩΝΙΑ ΔΗΜΙΟΥΡΓΕΙΤΑΙ ΑΝΑΜΕΣΑ ΣΕ ΜΕΛΗ ΟΜΑΔΕΣ Η ΤΜΗΜΑΤΑ ΤΟΥ ΟΡΓΑΝΙΣΜΟΥ, ΤΑ ΟΠΟΙΑ ΕΧΟΥΝ ΔΙΑΦΟΡΕΤΙΚΕΣ ΘΕΣΕΙΣ, ΣΤΟΧΟΥΣ, ΑΠΟΨΕΙΣ ΚΑΙ ΑΞΙΕΣ.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4888106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216617" y="1751308"/>
            <a:ext cx="8857281" cy="4572000"/>
          </a:xfrm>
        </p:spPr>
        <p:txBody>
          <a:bodyPr>
            <a:noAutofit/>
          </a:bodyPr>
          <a:lstStyle/>
          <a:p>
            <a:pPr algn="just"/>
            <a:r>
              <a:rPr lang="el-GR" sz="2800" u="sng" dirty="0">
                <a:latin typeface="Times New Roman" charset="0"/>
                <a:ea typeface="Times New Roman" charset="0"/>
                <a:cs typeface="Times New Roman" charset="0"/>
              </a:rPr>
              <a:t>ΟΙ ΑΝΑΓΚΕΣ ΑΠΟΤΕΛΟΥΝ ΒΑΣΙΚΟ ΣΤΟΙΧΕΙΟ ΓΙΑ ΤΗ ΔΙΑΜΕΣΟΛΑΒΗΣΗ</a:t>
            </a:r>
            <a:r>
              <a:rPr lang="el-GR" sz="2800" dirty="0">
                <a:latin typeface="Times New Roman" charset="0"/>
                <a:ea typeface="Times New Roman" charset="0"/>
                <a:cs typeface="Times New Roman" charset="0"/>
              </a:rPr>
              <a:t>. Ο </a:t>
            </a:r>
            <a:r>
              <a:rPr lang="en-US" sz="2800" b="1" dirty="0">
                <a:latin typeface="Times New Roman" charset="0"/>
                <a:ea typeface="Times New Roman" charset="0"/>
                <a:cs typeface="Times New Roman" charset="0"/>
              </a:rPr>
              <a:t>ROSENBERG </a:t>
            </a:r>
            <a:r>
              <a:rPr lang="en-US" sz="2800" dirty="0">
                <a:latin typeface="Times New Roman" charset="0"/>
                <a:ea typeface="Times New Roman" charset="0"/>
                <a:cs typeface="Times New Roman" charset="0"/>
              </a:rPr>
              <a:t>ΕΠΙΧΕΙΡΕΊ ΜΕ ΠΡΟΣΟΧΉ ΚΑΙ ΑΚΡΊΒΕΙΑ ΝΑ ΕΝΤΟΠΊΣΕΙ ΤΑ ΒΊΑΙΑ ΣΤΟΙΧΕΊΑ ΣΤΗΝ ΚΑΘΗΜΕΡΙΝΉ ΓΛ</a:t>
            </a:r>
            <a:r>
              <a:rPr lang="el-GR" sz="2800" dirty="0">
                <a:latin typeface="Times New Roman" charset="0"/>
                <a:ea typeface="Times New Roman" charset="0"/>
                <a:cs typeface="Times New Roman" charset="0"/>
              </a:rPr>
              <a:t>Ω</a:t>
            </a:r>
            <a:r>
              <a:rPr lang="en-US" sz="2800" dirty="0">
                <a:latin typeface="Times New Roman" charset="0"/>
                <a:ea typeface="Times New Roman" charset="0"/>
                <a:cs typeface="Times New Roman" charset="0"/>
              </a:rPr>
              <a:t>ΣΣΑ ΚΑΙ ΣΥΝΆΜΑ ΔΙΑΤΥΠ</a:t>
            </a:r>
            <a:r>
              <a:rPr lang="el-GR" sz="2800" dirty="0">
                <a:latin typeface="Times New Roman" charset="0"/>
                <a:ea typeface="Times New Roman" charset="0"/>
                <a:cs typeface="Times New Roman" charset="0"/>
              </a:rPr>
              <a:t>Ω</a:t>
            </a:r>
            <a:r>
              <a:rPr lang="en-US" sz="2800" dirty="0">
                <a:latin typeface="Times New Roman" charset="0"/>
                <a:ea typeface="Times New Roman" charset="0"/>
                <a:cs typeface="Times New Roman" charset="0"/>
              </a:rPr>
              <a:t>ΝΕΙ ΜΕ ΜΕΓΆΛΗ ΠΡΟΣΟΧΉ ΤΗ ΜΗ ΒΊΑΙΗ ΓΛΏΣΣΑ. </a:t>
            </a:r>
          </a:p>
          <a:p>
            <a:pPr algn="just"/>
            <a:r>
              <a:rPr lang="en-US" sz="2800" dirty="0">
                <a:latin typeface="Times New Roman" charset="0"/>
                <a:ea typeface="Times New Roman" charset="0"/>
                <a:cs typeface="Times New Roman" charset="0"/>
              </a:rPr>
              <a:t>ΣΤΟ ΠΛΑΊΣΙΟ ΑΥΤ</a:t>
            </a:r>
            <a:r>
              <a:rPr lang="el-GR" sz="2800" dirty="0">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 ΣΥΝΙΣΤΆ ΤΈΣΣΕΡΑ (4) ΣΗΜΑΝΤΙΚΆ ΒΉΜΑΤΑ: </a:t>
            </a:r>
          </a:p>
          <a:p>
            <a:pPr lvl="0" algn="just"/>
            <a:r>
              <a:rPr lang="el-GR" sz="2800" dirty="0">
                <a:latin typeface="Times New Roman" charset="0"/>
                <a:ea typeface="Times New Roman" charset="0"/>
                <a:cs typeface="Times New Roman" charset="0"/>
              </a:rPr>
              <a:t>ΠΕΡΙΓΡΑΦΗ ΠΑΡΑΤΗΡΗΣΗΣ, ΓΝΩΣΤΟΠΟΙΗΣΗ ΣΥΝΑΙΣΘΗΜΑΤΩΝ, ΔΙΑΤΥΠΩΣΗ ΑΝΑΓΚΩΝ,  ΕΚΦΡΑΣΗ ΠΑΡΑΚΛΗΣΕΩΝ.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76914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6620" y="226031"/>
            <a:ext cx="7407667" cy="626724"/>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604075" y="1410345"/>
            <a:ext cx="8059118" cy="4533255"/>
          </a:xfrm>
        </p:spPr>
        <p:txBody>
          <a:bodyPr>
            <a:noAutofit/>
          </a:bodyPr>
          <a:lstStyle/>
          <a:p>
            <a:pPr algn="just"/>
            <a:r>
              <a:rPr lang="el-GR" sz="2800" b="1" dirty="0">
                <a:latin typeface="Times New Roman" charset="0"/>
                <a:ea typeface="Times New Roman" charset="0"/>
                <a:cs typeface="Times New Roman" charset="0"/>
              </a:rPr>
              <a:t>1</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ΒΗΜΑ: ΠΑΡΑΤΗΡΗΣΗ</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ΠΡΕΠΕΙ ΝΑ ΓΙΝΕΤΑΙ ΠΕΡΙΓΡΑΦΗ ΤΩΝ ΕΜΦΑΝΩΝ, ΜΗ ΑΜΦΙΣΒΗΤΟΥΜΕΝΩΝ ΠΡΑΓΜΑΤΙΚΩΝ ΠΕΡΙΣΤΑΤΙΚΩΝ ΚΑΙ ΠΑΡΑΤΗΡΗΣΕΩΝ, ΜΕ ΤΡΟΠΟ ΜΗ ΑΞΙΟΛΟΓΙΚΟ.</a:t>
            </a:r>
            <a:endParaRPr lang="en-US" sz="2800" dirty="0">
              <a:latin typeface="Times New Roman" charset="0"/>
              <a:ea typeface="Times New Roman" charset="0"/>
              <a:cs typeface="Times New Roman" charset="0"/>
            </a:endParaRPr>
          </a:p>
          <a:p>
            <a:pPr algn="just"/>
            <a:r>
              <a:rPr lang="el-GR" sz="2800" b="1" dirty="0">
                <a:latin typeface="Times New Roman" charset="0"/>
                <a:ea typeface="Times New Roman" charset="0"/>
                <a:cs typeface="Times New Roman" charset="0"/>
              </a:rPr>
              <a:t>2</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ΒΗΜΑ: ΣΥΝΑΙΣΘΗΜΑΤΑ</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ΑΝΑΦΕΡΟΝΤΑΙ ΤΑ ΠΡΟΣΩΠΙΚΑ ΣΥΝΑΙΣΘΗΜΑΤΑ, ΤΑ ΟΠΟΙΑ ΟΜΩΣ ΔΕΝ ΕΙΝΑΙ ΦΑΙΝΟΜΕΝΙΚΑ Η ΚΡΥΜΜΕΝΕΣ ΑΞΙΟΛΟΓΗΣΕΙΣ ΚΑΙ ΜΟΜΦΕΣ.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7201647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96620" y="226031"/>
            <a:ext cx="7407667" cy="626724"/>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177512" y="1867546"/>
            <a:ext cx="8198603" cy="4045058"/>
          </a:xfrm>
        </p:spPr>
        <p:txBody>
          <a:bodyPr>
            <a:noAutofit/>
          </a:bodyPr>
          <a:lstStyle/>
          <a:p>
            <a:pPr algn="just"/>
            <a:r>
              <a:rPr lang="el-GR" sz="2800" b="1" dirty="0">
                <a:latin typeface="Times New Roman" charset="0"/>
                <a:ea typeface="Times New Roman" charset="0"/>
                <a:cs typeface="Times New Roman" charset="0"/>
              </a:rPr>
              <a:t>3</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ΒΗΜΑ: ΑΝΑΓΚΕΣ</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ΓΙΝΕΤΑΙ ΕΞΕΡΕΥΝΗΣΗ ΚΑΙ ΓΝΩΣΤΟΠΟΙΗΣΗ ΤΩΝ ΑΝΑΓΚΩΝ, ΤΑ ΟΠΟΙΑ ΟΜΩΣ ΟΤΑΝ ΔΕΝ ΙΚΑΝΟΠΟΙΟΥΝΤΑΙ ΠΡΟΚΑΛΟΥΝ ΔΥΣΑΡΕΣΤΑ ΣΥΝΑΙΣΘΗΜΑΤΑ. ΜΕΣΑ ΑΠΟ ΤΗΝ ΑΝΤΙΛΗΨΗ ΤΩΝ ΣΥΝΑΙΣΘΗΜΑΤΩΝ ΦΤΑΝΟΥΜΕ Σ᾽ ΕΚΕΙΝΕΣ ΤΙΣ ΑΝΑΓΚΕΣ ΠΟΥ ΕΧΟΥΝ ΣΧΕΣΗ ΚΥΡΙΩΣ ΜΕ ΤΗΝ ΚΑΤΑΣΤΑΣΗ.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55161532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371600" y="1284271"/>
            <a:ext cx="8206353" cy="4527594"/>
          </a:xfrm>
        </p:spPr>
        <p:txBody>
          <a:bodyPr>
            <a:noAutofit/>
          </a:bodyPr>
          <a:lstStyle/>
          <a:p>
            <a:pPr algn="just"/>
            <a:r>
              <a:rPr lang="el-GR" sz="2800" b="1" dirty="0">
                <a:latin typeface="Times New Roman" charset="0"/>
                <a:ea typeface="Times New Roman" charset="0"/>
                <a:cs typeface="Times New Roman" charset="0"/>
              </a:rPr>
              <a:t>4</a:t>
            </a:r>
            <a:r>
              <a:rPr lang="el-GR" sz="2800" b="1" baseline="30000" dirty="0">
                <a:latin typeface="Times New Roman" charset="0"/>
                <a:ea typeface="Times New Roman" charset="0"/>
                <a:cs typeface="Times New Roman" charset="0"/>
              </a:rPr>
              <a:t>Ο</a:t>
            </a:r>
            <a:r>
              <a:rPr lang="el-GR" sz="2800" b="1" dirty="0">
                <a:latin typeface="Times New Roman" charset="0"/>
                <a:ea typeface="Times New Roman" charset="0"/>
                <a:cs typeface="Times New Roman" charset="0"/>
              </a:rPr>
              <a:t> ΒΗΜΑ: ΠΑΡΑΚΛΗΣΗ</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Η ΓΝΩΣΤΟΠΟΙΗΣΗ ΣΤΟ ΑΛΛΟ ΑΤΟΜΟ ΜΕ ΣΑΦΗΝΕΙΑ ΓΙΑ ΤΟ ΠΟΙΑ ΠΡΑΞΗ ΠΡΟΣΔΟΚΑ ΑΠΟ ΑΥΤΟ. ΘΑ ΠΡΕΠΕΙ ΝΑ ΓΝΩΡΙΖΕΙ ΠΩΣ ΜΠΟΡΕΙ ΝΑ ΒΟΗΘΗΣΕΙ, ΝΑ ΕΚΠΛΗΡΩΣΕΙ ΟΛΕΣ ΤΙΣ ΑΝΑΓΚΕΣ, ΑΛΛΑ ΚΑΙ ΝΑ ΕΧΕΙ ΤΗΝ ΕΛΕΥΘΕΡΗ ΕΠΙΛΟΓΗ ΝΑ ΤΟ ΠΑΡΑΛΕΙΨΕΙ. ΟΙ ΠΑΡΑΚΛΗΣΕΙΣ ΔΙΑΦΟΡΟΠΟΙΟΥΝΤΑΙ ΑΠΟ ΤΙΣ ΑΠΑΙΤΗΣΕΙΣ, ΕΦΟΣΟΝ Η ΜΗ ΙΚΑΝΟΠΟΙΗΣΗ ΤΟΥΣ ΔΕΝ ΟΔΗΓΕΙ ΣΕ ΑΡΝΗΤΙΚΕΣ ΣΥΝΕΠΕΙΕΣ ΓΙΑ ΤΟ ΑΛΛΟ ΑΤΟΜΟ.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527590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138766" y="1441341"/>
            <a:ext cx="7617418" cy="4277533"/>
          </a:xfrm>
        </p:spPr>
        <p:txBody>
          <a:bodyPr>
            <a:noAutofit/>
          </a:bodyPr>
          <a:lstStyle/>
          <a:p>
            <a:pPr algn="just"/>
            <a:r>
              <a:rPr lang="el-GR" sz="2800" dirty="0">
                <a:latin typeface="Times New Roman" charset="0"/>
                <a:ea typeface="Times New Roman" charset="0"/>
                <a:cs typeface="Times New Roman" charset="0"/>
              </a:rPr>
              <a:t>ΟΙ ΠΑΡΑΚΛΗΣΕΙΣ ΘΑ ΠΡΕΠΕΙ ΝΑ ΕΙΝΑΙ ΕΚΠΛΗΡΩΣΙΜΕΣ, ΣΥΓΚΕΚΡΙΜΕΝΕΣ ΚΑΙ ΣΧΕΤΙΖΟΝΤΑΙ ΜΕ ΤΟ ΠΑΡΟΝ. ΔΙΑΦΟΡΕΤΙΚΑ ΔΕΝ ΑΠΟΤΕΛΟΥΝ ΓΙΑ ΤΟΥΣ ΣΥΝΟΜΙΛΗΤΕΣ ΜΙΑ ΠΡΑΓΜΑΤΙΚΗ ΔΥΝΑΤΟΤΗΤΑ ΕΝΕΡΓΕΙΑΣ ΚΑΙ ΑΥΤΟΝ ΠΟΥ ΚΑΝΕΙ ΤΗΝ ΠΑΡΑΚΛΗΣΗ ΔΕΝ ΤΟΝ ΩΦΕΛΟΥΝ. ΤΑ ΤΕΣΣΕΡΑ ΒΗΜΑΤΑ ΣΥΜΒΑΛΛΟΥΝ ΣΤΗΝ ΑΠΟΣΑΦΗΝΙΣΗ ΚΑΙ ΕΞΩΤΕΡΙΚΕΥΣΗ ΤΩΝ ΠΡΟΣΩΠΙΚΩΝ ΣΥΝΑΙΣΘΗΜΑΤΩΝ.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6575124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0458" y="205483"/>
            <a:ext cx="7263830" cy="636998"/>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263111" y="1425845"/>
            <a:ext cx="8539567" cy="4912962"/>
          </a:xfrm>
        </p:spPr>
        <p:txBody>
          <a:bodyPr>
            <a:noAutofit/>
          </a:bodyPr>
          <a:lstStyle/>
          <a:p>
            <a:pPr algn="just"/>
            <a:r>
              <a:rPr lang="el-GR" sz="2800" b="1" dirty="0">
                <a:latin typeface="Times New Roman" charset="0"/>
                <a:ea typeface="Times New Roman" charset="0"/>
                <a:cs typeface="Times New Roman" charset="0"/>
              </a:rPr>
              <a:t>ΤΥΠΟΙ ΠΡΟΣΩΠΙΚΟΤΗΤΑΣ ΣΤΙΣ ΣΥΓΚΡΟΥΣΕΙΣ</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ΣΤΟ ΠΛΑΙΣΙΟ ΤΗΣ ΕΠΙΛΥΣΗΣ ΤΩΝ ΣΥΓΚΡΟΥΣΕΩΝ ΕΙΝΑΙ ΑΠΑΡΑΙΤΗΤΟ Ο ΔΙΑΜΕΣΟΛΑΒΗΤΗΣ ΚΑΙ ΓΕΝΙΚΟΤΕΡΑ Ο ΟΥΔΕΤΕΡΟΣ ΤΡΙΤΟΣ ΝΑ ΓΝΩΡΙΖΕΙ ΤΙΣ ΣΥΜΠΕΡΙΦΟΡΕΣ ΤΩΝ ΜΕΡΩΝ ΣΤΗ ΣΥΓΚΡΟΥΣΗ ΑΛΛΑ ΚΑΙ ΣΤΗΝ ΕΠΙΛΥΣΗ ΤΟΥΣ. ΣΥΜΦΩΝΑ ΜΕ ΤΟΝ </a:t>
            </a:r>
            <a:r>
              <a:rPr lang="en-US" sz="2800" dirty="0">
                <a:latin typeface="Times New Roman" charset="0"/>
                <a:ea typeface="Times New Roman" charset="0"/>
                <a:cs typeface="Times New Roman" charset="0"/>
              </a:rPr>
              <a:t>THOMAS KILMANN</a:t>
            </a:r>
            <a:r>
              <a:rPr lang="el-GR" sz="2800" dirty="0">
                <a:latin typeface="Times New Roman" charset="0"/>
                <a:ea typeface="Times New Roman" charset="0"/>
                <a:cs typeface="Times New Roman" charset="0"/>
              </a:rPr>
              <a:t> (2008) ΥΠΑΡΧΟΥΝ ΠΕΝΤΕ ΤΥΠΟΙ ΠΡΟΣΩΠΙΚΟΤΗΤΩΝ, ΠΟΥ ΑΝΤΙΣΤΟΙΧΟΥΝ ΣΕ ΔΙΑΦΟΡΕΤΙΚΕΣ ΣΤΑΣΕΙΣ ΣΥΓΚΡΟΥΣΗΣ ΚΑΙ ΞΕΧΩΡΙΖΟΥΝ ΜΕ ΒΑΣΗ ΤΑ ΧΑΡΑΚΤΗΡΙΣΤΙΚΑ ΤΗΣ ΠΡΟΣΩΠΙΚΟΤΗΤΑΣ ΚΑΙ ΤΗΣ ΣΥΝΕΡΓΑΣΙΑΣ.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020415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0458" y="205483"/>
            <a:ext cx="7263830" cy="636998"/>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844298" y="1751307"/>
            <a:ext cx="7718156" cy="4029561"/>
          </a:xfrm>
        </p:spPr>
        <p:txBody>
          <a:bodyPr>
            <a:noAutofit/>
          </a:bodyPr>
          <a:lstStyle/>
          <a:p>
            <a:pPr lvl="0" algn="just"/>
            <a:r>
              <a:rPr lang="el-GR" sz="2800" b="1" dirty="0">
                <a:latin typeface="Times New Roman" charset="0"/>
                <a:ea typeface="Times New Roman" charset="0"/>
                <a:cs typeface="Times New Roman" charset="0"/>
              </a:rPr>
              <a:t>ΑΝΤΑΓΩΝΙΣΤΙΚΟΣ ΤΥΠΟΣ</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ΕΙΝΑΙ ΑΡΚΕΤΑ ΑΝΤΑΓΩΝΙΣΤΙΚΟΣ, ΓΙ᾽ΑΥΤΟ ΚΑΙ ΕΡΧΕΤΑΙ ΣΤΗ ΔΙΑΜΕΣΟΛΑΒΗΣΗ ΕΤΟΙΜΟΣ ΝΑ ΜΠΕΙ ΣΤΗ ΜΑΧΗ, ΜΕ ΕΞΟΥΣΙΑΣΤΙΚΗ ΣΥΜΠΕΡΙΦΟΡΑ ΚΑΙ ΦΥΣΙΚΑ ΜΗ ΣΥΝΕΡΓΑΣΙΜΟΣ.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5626405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0458" y="205483"/>
            <a:ext cx="7263830" cy="636998"/>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611824" y="1425845"/>
            <a:ext cx="8795288" cy="4866468"/>
          </a:xfrm>
        </p:spPr>
        <p:txBody>
          <a:bodyPr>
            <a:noAutofit/>
          </a:bodyPr>
          <a:lstStyle/>
          <a:p>
            <a:pPr lvl="0" algn="just"/>
            <a:r>
              <a:rPr lang="el-GR" sz="2800" b="1" dirty="0">
                <a:latin typeface="Times New Roman" charset="0"/>
                <a:ea typeface="Times New Roman" charset="0"/>
                <a:cs typeface="Times New Roman" charset="0"/>
              </a:rPr>
              <a:t>ΣΥΝΕΡΓΑΤΙΚΟΣ ΤΥΠΟΣ</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ΕΡΓΑΖΕΤΑΙ ΜΑΖΙ ΜΕ ΤΟΝ ΔΙΑΜΕΣΟΛΑΒΗΤΗ, ΣΕ ΣΗΜΕΙΟ ΠΟΥ ΕΠΙΔΙΩΚΕΙ ΝΑ ΒΡΕΘΕΙ ΛΥΣΗ ΠΟΥ ΝΑ ΙΚΑΝΟΠΟΙΕΙ ΟΛΕΣ ΤΙΣ ΑΝΑΓΚΕΣ. ΕΔΩ ΧΡΕΙΑΖΕΤΑΙ ΜΙΑ ΣΟΒΑΡΗ ΚΑΙ ΑΝΑΛΥΤΙΚΗ ΔΙΕΡΕΥΝΗΣΗ ΤΟΥ ΖΗΤΗΜΑΤΟΣ, ΩΣΤΕ ΝΑ ΔΙΑΦΑΝΟΥΝ ΤΑ ΧΑΡΑΚΤΗΡΙΣΤΙΚΑ ΤΗΣ ΔΙΑΦΩΝΙΑΣ ΚΑΙ ΝΑ ΕΞΕΥΡΕΘΟΥΝ ΔΗΜΙΟΥΡΓΙΚΕΣ ΛΥΣΕΙΣ. Ο ΣΥΝΕΡΓΑΤΙΚΟΣ ΕΙΝΑΙ ΑΠΟΦΑΣΙΣΤΙΚΟΣ ΚΑΙ ΣΥΝΕΡΓΑΣΙΜΟΣ ΤΥΠΟΣ.</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485047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0458" y="205483"/>
            <a:ext cx="7263830" cy="636998"/>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162013" y="1472339"/>
            <a:ext cx="8361336" cy="4548753"/>
          </a:xfrm>
        </p:spPr>
        <p:txBody>
          <a:bodyPr>
            <a:noAutofit/>
          </a:bodyPr>
          <a:lstStyle/>
          <a:p>
            <a:pPr lvl="0" algn="just"/>
            <a:r>
              <a:rPr lang="el-GR" sz="2800" b="1" dirty="0">
                <a:latin typeface="Times New Roman" charset="0"/>
                <a:ea typeface="Times New Roman" charset="0"/>
                <a:cs typeface="Times New Roman" charset="0"/>
              </a:rPr>
              <a:t>ΑΠΟΦΕΥΚΤΙΚΟΣ ΤΥΠΟΣ</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ΣΥΧΝΑ ΕΓΚΑΤΑΛΕΙΠΕΙ ΤΗ ΔΙΑΜΑΧΗ, ΑΠΟΦΕΥΓΕΙ ΜΕΣΑ ΑΠΟ ΠΛΑΤΙΑΣΜΟΥΣ ΝΑ ΣΥΖΗΤΗΣΕΙ ΤΑ ΠΡΟΒΛΗΜΑΤΑ, ΜΕΝΟΝΤΑΣ ΑΠΟΜΑΚΡΥΣΜΕΝΟΣ ΑΠΟ ΤΙΣ ΑΝΗΣΥΧΙΕΣ ΚΑΙ ΤΙΣ ΑΜΦΙΒΟΛΙΕΣ ΤΩΝ ΑΛΛΩΝ ΜΕΡΩΝ. ΜΕ ΤΟΝ ΤΡΟΠΟ ΑΥΤΟ ΑΝΑΒΑΛΕΙ ΤΗ ΣΥΖΗΤΗΣΗ Η ΠΑΡΑΙΤΕΙΤΑΙ ΑΠΟ ΑΠΕΙΛΗΤΙΚΕΣ ΚΑΤΑΣΤΑΣΕΙΣ. Ο ΑΠΟΦΕΥΚΤΙΚΟΣ ΕΙΝΑΙ ΕΛΑΧΙΣΤΑ ΑΠΟΦΑΣΙΣΤΙΚΟΣ ΚΑΙ ΜΗ ΣΥΝΕΡΓΑΣΙΜΟΣ ΤΥΠΟΣ.</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1585266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0458" y="205483"/>
            <a:ext cx="7263830" cy="636998"/>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309607" y="955497"/>
            <a:ext cx="9384224" cy="5205079"/>
          </a:xfrm>
        </p:spPr>
        <p:txBody>
          <a:bodyPr>
            <a:noAutofit/>
          </a:bodyPr>
          <a:lstStyle/>
          <a:p>
            <a:pPr lvl="0" algn="just"/>
            <a:r>
              <a:rPr lang="el-GR" sz="2800" b="1" dirty="0">
                <a:latin typeface="Times New Roman" charset="0"/>
                <a:ea typeface="Times New Roman" charset="0"/>
                <a:cs typeface="Times New Roman" charset="0"/>
              </a:rPr>
              <a:t>ΣΥΜΒΙΒΑΣΤΙΚΟΣ ΤΥΠΟΣ</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ΑΝΤΙΛΑΜΒΑΝΕΤΑΙ ΘΕΤΙΚΑ ΤΙΣ ΔΙΑΠΡΑΓΜΑΤΕΥΣΕΙΣ, ΕΝΙΣΧΥΕΙ ΤΙΣ ΙΚΑΝΟΠΟΙΗΤΙΚΕΣ ΛΥΣΕΙΣ, ΠΑΡΑΧΩΡΕΙ ΠΙΟ ΠΟΛΛΑ ΑΠΟ ΤΟΥΣ ΑΝΤΑΓΩΝΙΣΤΙΚΟΥΣ, ΑΛΛΑ ΛΙΓΟΤΕΡΟ ΑΠΟ ΤΟΥΣ ΕΞΥΠΗΡΕΤΙΚΟΥΣ ΤΥΠΟΥΣ. ΔΕΝ ΔΙΕΡΕΥΝΑ ΤΑ ΖΗΤΗΜΑΤΑ ΟΠΩΣ Ο ΣΥΝΕΡΓΑΤΙΚΟΣ ΤΥΠΟΣ. Ο ΣΥΜΒΙΒΑΣΜΟΣ ΜΠΟΡΕΙ ΝΑ ΣΗΜΑΙΝΕΙ ΜΟΙΡΑΣΜΑ ΔΙΑΦΟΡΑΣ, ΑΝΕΥΡΕΣΗ, ΑΝΤΑΛΛΑΓΗ ΠΑΡΑΧΩΡΗΣΕΩΝ Η ΕΥΡΕΣΗ ΜΙΑΣ ΣΥΝΤΟΜΗΣ ΜΕΣΗΣ ΛΥΣΗΣ. Ο ΣΥΜΒΙΒΑΣΤΙΚΟΣ ΤΥΠΟΣ ΒΡΙΣΚΕΤΑΙ ΣΕ ΣΥΜΠΕΡΙΦΟΡΑ ΣΤΟ ΕΝΔΙΑΜΕΣΟ ΤΗΣ ΑΠΟΦΑΣΙΣΤΙΚΟΤΗΤΑΣ ΚΑΙ ΤΗΣ ΣΥΝΕΡΓΑΣΙΑΣ.</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30473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836549" y="1654140"/>
            <a:ext cx="8283844" cy="4568430"/>
          </a:xfrm>
        </p:spPr>
        <p:txBody>
          <a:bodyPr>
            <a:normAutofit/>
          </a:bodyPr>
          <a:lstStyle/>
          <a:p>
            <a:pPr algn="just"/>
            <a:r>
              <a:rPr lang="el-GR" sz="2800" b="1" dirty="0">
                <a:latin typeface="Times New Roman" charset="0"/>
                <a:ea typeface="Times New Roman" charset="0"/>
                <a:cs typeface="Times New Roman" charset="0"/>
              </a:rPr>
              <a:t>Η ΕΝΔΟΕΠΙΧΕΙΡΙΣΙΑΚΗ ΣΥΓΚΡΟΥΣΗ </a:t>
            </a:r>
            <a:r>
              <a:rPr lang="el-GR" sz="2800" dirty="0">
                <a:latin typeface="Times New Roman" charset="0"/>
                <a:ea typeface="Times New Roman" charset="0"/>
                <a:cs typeface="Times New Roman" charset="0"/>
              </a:rPr>
              <a:t>ΠΟΥ ΕΚΔΗΛΩΝΕΤΑΙ ΜΕΣΑ ΣΤΟΝ ΟΡΓΑΝΙΣΜΟ ΔΙΑΚΡΙΝΕΤΑΙ ΑΝΑΜΕΣΑ ΣΕ:</a:t>
            </a:r>
            <a:endParaRPr lang="en-US" sz="2800" dirty="0">
              <a:latin typeface="Times New Roman" charset="0"/>
              <a:ea typeface="Times New Roman" charset="0"/>
              <a:cs typeface="Times New Roman" charset="0"/>
            </a:endParaRPr>
          </a:p>
          <a:p>
            <a:pPr lvl="0" algn="just"/>
            <a:r>
              <a:rPr lang="el-GR" sz="2800" b="1" dirty="0">
                <a:latin typeface="Times New Roman" charset="0"/>
                <a:ea typeface="Times New Roman" charset="0"/>
                <a:cs typeface="Times New Roman" charset="0"/>
              </a:rPr>
              <a:t>ΔΙΑΠΡΟΣΩΠΙΚΗ ΣΥΓΚΡΟΥΣΗ</a:t>
            </a:r>
            <a:r>
              <a:rPr lang="el-GR" sz="2800" dirty="0">
                <a:latin typeface="Times New Roman" charset="0"/>
                <a:ea typeface="Times New Roman" charset="0"/>
                <a:cs typeface="Times New Roman" charset="0"/>
              </a:rPr>
              <a:t> ΠΟΥ ΕΚΔΗΛΩΝΕΤΑΙ ΑΝΑΜΕΣΑ ΣΕ ΔΥΟ Η ΠΕΡΙΣΣΟΤΕΡΑ ΑΤΟΜΑ ΙΔΙΟΥ Η ΔΙΑΦΟΡΕΤΙΚΟΥ ΙΕΡΑΡΧΙΚΟΥ ΕΠΙΠΕΔΟΥ. ΔΙΑΚΡΙΝΕΤΑΙ ΓΙΑ ΤΗΝ ΕΠΙΡΡΟΗ ΤΩΝ ΣΥΝΑΙΣΘΗΜΑΤΩΝ, ΤΗΝ ΑΝΑΓΚΗ ΕΞΑΣΦΑΛΙΣΗΣ ΤΟΥ ΑΥΤΟΣΕΒΑΣΜΟΥ ΚΑΙ ΤΗΣ ΑΥΤΟΑΝΤΙΛΗΨΗΣ, ΤΗ ΣΥΓΚΡΟΥΣΗ ΠΡΟΣΩΠΙΚΟΤΗΤΩΝ Κ.Α.</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4168441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0458" y="205483"/>
            <a:ext cx="7263830" cy="636998"/>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495586" y="1193369"/>
            <a:ext cx="8896028" cy="4928461"/>
          </a:xfrm>
        </p:spPr>
        <p:txBody>
          <a:bodyPr>
            <a:noAutofit/>
          </a:bodyPr>
          <a:lstStyle/>
          <a:p>
            <a:pPr lvl="0" algn="just"/>
            <a:r>
              <a:rPr lang="el-GR" sz="2800" b="1" dirty="0">
                <a:latin typeface="Times New Roman" charset="0"/>
                <a:ea typeface="Times New Roman" charset="0"/>
                <a:cs typeface="Times New Roman" charset="0"/>
              </a:rPr>
              <a:t>ΠΡΟΣΑΡΜΟΣΤΙΚΟΣ ΤΥΠΟΣ</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ΔΑΠΑΝΑΕΙ ΠΟΛΥ ΕΝΕΡΓΕΙΑ, ΕΡΓΑΖΟΜΕΝΟΣ ΕΠΙΜΟΝΑ ΓΙΑ ΤΗΝ ΕΞΥΠΗΡΕΤΗΣΗ ΤΩΝ ΑΝΑΓΚΩΝ ΤΩΝ ΥΠΟΛΟΙΠΩΝ. ΣΤΟΧΟΣ ΤΟΥ ΕΙΝΑΙ ΝΑ ΙΚΑΝΟΠΟΙΗΣΕΙ ΤΟΥΣ ΑΛΛΟΥΣ, ΑΛΛΑ ΑΠΟΤΥΓΧΑΝΕΙ ΤΟ ΙΔΙΟ ΓΙΑ ΤΟΝ ΕΑΥΤΟ ΤΟΥ. Η ΕΞΥΠΗΡΕΤΗΣΗ ΜΠΟΡΕΙ ΝΑ ΛΑΒΕΙ ΤΗ ΜΟΡΦΗ ΤΗΣ ΓΕΝΝΑΙΟΔΩΡΙΑΣ, ΤΗΣ ΥΠΑΚΟΗΣ ΣΤΙΣ ΠΡΟΣΤΑΓΕΣ ΚΑΠΟΙΟΥ Η ΚΑΙ ΣΤΗΝ ΠΡΟΣΧΩΡΗΣΗ ΠΡΟΣ ΤΗΝ ΟΠΤΙΚΗ ΤΟΥ ΑΛΛΟΥ ΜΕΡΟΥΣ. Ο ΠΡΟΣΑΡΜΟΣΤΙΚΟΣ ΕΙΝΑΙ ΣΥΝΕΡΓΑΣΙΜΟΣ ΑΛΛΑ ΚΑΘΟΛΟΥ ΔΥΝΑΜΙΚΟΣ ΤΥΠΟΣ.</a:t>
            </a:r>
            <a:r>
              <a:rPr lang="en-US" sz="2800" dirty="0">
                <a:latin typeface="Times New Roman" charset="0"/>
                <a:ea typeface="Times New Roman" charset="0"/>
                <a:cs typeface="Times New Roman" charset="0"/>
              </a:rPr>
              <a:t> </a:t>
            </a:r>
          </a:p>
        </p:txBody>
      </p:sp>
    </p:spTree>
    <p:extLst>
      <p:ext uri="{BB962C8B-B14F-4D97-AF65-F5344CB8AC3E}">
        <p14:creationId xmlns:p14="http://schemas.microsoft.com/office/powerpoint/2010/main" val="167395556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40458" y="205483"/>
            <a:ext cx="7263830" cy="636998"/>
          </a:xfrm>
        </p:spPr>
        <p:txBody>
          <a:bodyPr>
            <a:normAutofit fontScale="90000"/>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965771" y="955497"/>
            <a:ext cx="10376900" cy="5414482"/>
          </a:xfrm>
        </p:spPr>
        <p:txBody>
          <a:bodyPr>
            <a:noAutofit/>
          </a:bodyPr>
          <a:lstStyle/>
          <a:p>
            <a:pPr lvl="0"/>
            <a:r>
              <a:rPr lang="el-GR" sz="2800" b="1" dirty="0">
                <a:latin typeface="Times New Roman" charset="0"/>
                <a:ea typeface="Times New Roman" charset="0"/>
                <a:cs typeface="Times New Roman" charset="0"/>
              </a:rPr>
              <a:t>ΒΙΒΛΙΟΓΡΑΦΙΑ</a:t>
            </a:r>
          </a:p>
          <a:p>
            <a:pPr algn="just"/>
            <a:r>
              <a:rPr lang="en-US" sz="2800" dirty="0">
                <a:latin typeface="Times New Roman" charset="0"/>
                <a:ea typeface="Times New Roman" charset="0"/>
                <a:cs typeface="Times New Roman" charset="0"/>
              </a:rPr>
              <a:t>Alan C. </a:t>
            </a:r>
            <a:r>
              <a:rPr lang="en-US" sz="2800" dirty="0" err="1">
                <a:latin typeface="Times New Roman" charset="0"/>
                <a:ea typeface="Times New Roman" charset="0"/>
                <a:cs typeface="Times New Roman" charset="0"/>
              </a:rPr>
              <a:t>Filley</a:t>
            </a:r>
            <a:r>
              <a:rPr lang="en-US" sz="2800" dirty="0">
                <a:latin typeface="Times New Roman" charset="0"/>
                <a:ea typeface="Times New Roman" charset="0"/>
                <a:cs typeface="Times New Roman" charset="0"/>
              </a:rPr>
              <a:t>. (1975). </a:t>
            </a:r>
            <a:r>
              <a:rPr lang="en-US" sz="2800" i="1" dirty="0">
                <a:latin typeface="Times New Roman" charset="0"/>
                <a:ea typeface="Times New Roman" charset="0"/>
                <a:cs typeface="Times New Roman" charset="0"/>
              </a:rPr>
              <a:t>Interpersonal Conflict Resolution</a:t>
            </a:r>
            <a:r>
              <a:rPr lang="en-US" sz="2800" dirty="0">
                <a:latin typeface="Times New Roman" charset="0"/>
                <a:ea typeface="Times New Roman" charset="0"/>
                <a:cs typeface="Times New Roman" charset="0"/>
              </a:rPr>
              <a:t>. University of Wisconsin. Madison. </a:t>
            </a:r>
          </a:p>
          <a:p>
            <a:pPr algn="just"/>
            <a:r>
              <a:rPr lang="el-GR" sz="2800" dirty="0">
                <a:latin typeface="Times New Roman" charset="0"/>
                <a:ea typeface="Times New Roman" charset="0"/>
                <a:cs typeface="Times New Roman" charset="0"/>
              </a:rPr>
              <a:t>Αντωνάκης, Ι.</a:t>
            </a:r>
            <a:r>
              <a:rPr lang="el-GR" sz="2800" i="1" dirty="0">
                <a:latin typeface="Times New Roman" charset="0"/>
                <a:ea typeface="Times New Roman" charset="0"/>
                <a:cs typeface="Times New Roman" charset="0"/>
              </a:rPr>
              <a:t> </a:t>
            </a:r>
            <a:r>
              <a:rPr lang="el-GR" sz="2800" i="1" dirty="0" err="1">
                <a:latin typeface="Times New Roman" charset="0"/>
                <a:ea typeface="Times New Roman" charset="0"/>
                <a:cs typeface="Times New Roman" charset="0"/>
              </a:rPr>
              <a:t>Οργανωσιακές</a:t>
            </a:r>
            <a:r>
              <a:rPr lang="el-GR" sz="2800" i="1" dirty="0">
                <a:latin typeface="Times New Roman" charset="0"/>
                <a:ea typeface="Times New Roman" charset="0"/>
                <a:cs typeface="Times New Roman" charset="0"/>
              </a:rPr>
              <a:t> Συγκρούσεις</a:t>
            </a:r>
            <a:r>
              <a:rPr lang="el-GR" sz="2800" dirty="0">
                <a:latin typeface="Times New Roman" charset="0"/>
                <a:ea typeface="Times New Roman" charset="0"/>
                <a:cs typeface="Times New Roman" charset="0"/>
              </a:rPr>
              <a:t>. Ηράκλειο</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Τεχνολογικό Εκπαιδευτικό Ίδρυμα Κρήτης, 2012.</a:t>
            </a:r>
            <a:endParaRPr lang="en-US" sz="2800" dirty="0">
              <a:latin typeface="Times New Roman" charset="0"/>
              <a:ea typeface="Times New Roman" charset="0"/>
              <a:cs typeface="Times New Roman" charset="0"/>
            </a:endParaRPr>
          </a:p>
          <a:p>
            <a:pPr algn="just"/>
            <a:r>
              <a:rPr lang="en-US" sz="2800" dirty="0">
                <a:latin typeface="Times New Roman" charset="0"/>
                <a:ea typeface="Times New Roman" charset="0"/>
                <a:cs typeface="Times New Roman" charset="0"/>
              </a:rPr>
              <a:t>Besemer, Cr. (2014). </a:t>
            </a:r>
            <a:r>
              <a:rPr lang="el-GR" sz="2800" i="1" dirty="0">
                <a:latin typeface="Times New Roman" charset="0"/>
                <a:ea typeface="Times New Roman" charset="0"/>
                <a:cs typeface="Times New Roman" charset="0"/>
              </a:rPr>
              <a:t>Διαμεσολάβηση. Μεσολάβηση σε συγκρούσεις</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Μτφρ</a:t>
            </a:r>
            <a:r>
              <a:rPr lang="el-GR" sz="2800" dirty="0">
                <a:latin typeface="Times New Roman" charset="0"/>
                <a:ea typeface="Times New Roman" charset="0"/>
                <a:cs typeface="Times New Roman" charset="0"/>
              </a:rPr>
              <a:t>. Θεοχάρης Αγγελίδης. Θεσσαλονίκη</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ΑΝΤΙΓΟΝΗ Κέντρο Πληροφόρησης και Τεκμηρίωσης.</a:t>
            </a:r>
            <a:endParaRPr lang="en-US" sz="2800" dirty="0">
              <a:latin typeface="Times New Roman" charset="0"/>
              <a:ea typeface="Times New Roman" charset="0"/>
              <a:cs typeface="Times New Roman" charset="0"/>
            </a:endParaRPr>
          </a:p>
          <a:p>
            <a:pPr lvl="0" algn="just"/>
            <a:r>
              <a:rPr lang="el-GR" sz="2800" dirty="0">
                <a:latin typeface="Times New Roman" charset="0"/>
                <a:ea typeface="Times New Roman" charset="0"/>
                <a:cs typeface="Times New Roman" charset="0"/>
              </a:rPr>
              <a:t>Τριαντάρη, Σ. (2018). </a:t>
            </a:r>
            <a:r>
              <a:rPr lang="el-GR" sz="2800" i="1" dirty="0">
                <a:latin typeface="Times New Roman" charset="0"/>
                <a:ea typeface="Times New Roman" charset="0"/>
                <a:cs typeface="Times New Roman" charset="0"/>
              </a:rPr>
              <a:t>Από τη Σύγκρουση στη Διαμεσολάβηση. Η Διαμεσολάβηση ως Στρατηγική και Πολιτική της Επικοινωνίας</a:t>
            </a:r>
            <a:r>
              <a:rPr lang="el-GR" sz="2800" dirty="0">
                <a:latin typeface="Times New Roman" charset="0"/>
                <a:ea typeface="Times New Roman" charset="0"/>
                <a:cs typeface="Times New Roman" charset="0"/>
              </a:rPr>
              <a:t>. Θεσσαλονίκη</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Αντ. Σταμούλης, 2018.</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758213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526223" y="1654140"/>
            <a:ext cx="7291953" cy="3971746"/>
          </a:xfrm>
        </p:spPr>
        <p:txBody>
          <a:bodyPr>
            <a:normAutofit/>
          </a:bodyPr>
          <a:lstStyle/>
          <a:p>
            <a:pPr lvl="0" algn="just"/>
            <a:r>
              <a:rPr lang="el-GR" sz="2800" b="1" dirty="0">
                <a:latin typeface="Times New Roman" charset="0"/>
                <a:ea typeface="Times New Roman" charset="0"/>
                <a:cs typeface="Times New Roman" charset="0"/>
              </a:rPr>
              <a:t>ΔΙΑΤΜΗΜΑΤΙΚΗ ΣΥΓΚΡΟΥΣΗ </a:t>
            </a:r>
            <a:r>
              <a:rPr lang="el-GR" sz="2800" dirty="0">
                <a:latin typeface="Times New Roman" charset="0"/>
                <a:ea typeface="Times New Roman" charset="0"/>
                <a:cs typeface="Times New Roman" charset="0"/>
              </a:rPr>
              <a:t>ΕΚΔΗΛΩΝΕΤΑΙ ΑΝΑΜΕΣΑ ΣΕ ΔΥΟ ΟΙ ΠΕΡΙΣΣΟΤΕΡΕΣ ΟΜΑΔΕΣ ΕΝΟΣ ΟΡΓΑΝΙΣΜΟΥ. ΣΤΗ ΣΥΓΚΡΟΥΣΗ ΑΥΤΗ ΥΠΟΝΟΜΕΥΟΝΤΑΙ ΟΙ ΕΝΕΡΓΕΙΕΣ ΤΩΝ ΑΝΤΙΠΑΛΩΝ ΓΙΑ ΤΗΝ ΕΠΙΚΡΑΤΗΣΗ ΣΤΗΝ ΕΞΟΥΣΙΑ ΚΑΙ ΤΗ ΒΕΛΤΙΩΣΗ ΤΗΣ ΕΙΚΟΝΑΣ ΤΟΥ ΑΤΟΜΟΥ, ΚΥΡΙΩΣ ΟΤΑΝ ΟΙ ΠΟΡΟΙ ΕΙΝΑΙ ΠΕΡΙΟΡΙΣΜΕΝΟΙ.</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5079447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440984" y="2154264"/>
            <a:ext cx="7284202" cy="3758339"/>
          </a:xfrm>
        </p:spPr>
        <p:txBody>
          <a:bodyPr>
            <a:normAutofit/>
          </a:bodyPr>
          <a:lstStyle/>
          <a:p>
            <a:pPr lvl="0" algn="just"/>
            <a:r>
              <a:rPr lang="el-GR" sz="2800" b="1" dirty="0">
                <a:latin typeface="Times New Roman" charset="0"/>
                <a:ea typeface="Times New Roman" charset="0"/>
                <a:cs typeface="Times New Roman" charset="0"/>
              </a:rPr>
              <a:t>ΕΝΔΟΤΜΗΜΑΤΙΚΗ ΣΥΓΚΡΟΥΣΗ </a:t>
            </a:r>
            <a:r>
              <a:rPr lang="el-GR" sz="2800" dirty="0">
                <a:latin typeface="Times New Roman" charset="0"/>
                <a:ea typeface="Times New Roman" charset="0"/>
                <a:cs typeface="Times New Roman" charset="0"/>
              </a:rPr>
              <a:t>ΕΚΔΗΛΩΝΕΤΑΙ ΣΤΑ ΜΕΡΗ ΜΙΑΣ ΟΜΑΔΑΣ ΚΑΙ ΑΦΟΡΑ ΣΤΟΧΟΥΣ, ΚΑΘΗΚΟΝΤΑ, ΑΡΜΟΔΙΟΤΗΤΕΣ Κ.Α.</a:t>
            </a:r>
            <a:endParaRPr lang="en-US" sz="2800" dirty="0">
              <a:latin typeface="Times New Roman" charset="0"/>
              <a:ea typeface="Times New Roman" charset="0"/>
              <a:cs typeface="Times New Roman" charset="0"/>
            </a:endParaRPr>
          </a:p>
          <a:p>
            <a:pPr algn="just"/>
            <a:r>
              <a:rPr lang="el-GR" sz="2800" b="1" dirty="0">
                <a:latin typeface="Times New Roman" charset="0"/>
                <a:ea typeface="Times New Roman" charset="0"/>
                <a:cs typeface="Times New Roman" charset="0"/>
              </a:rPr>
              <a:t>Η ΔΙΕΠΙΧΕΙΡΗΣΙΑΚΗ ΣΥΓΚΡΟΥΣΗ </a:t>
            </a:r>
            <a:r>
              <a:rPr lang="el-GR" sz="2800" dirty="0">
                <a:latin typeface="Times New Roman" charset="0"/>
                <a:ea typeface="Times New Roman" charset="0"/>
                <a:cs typeface="Times New Roman" charset="0"/>
              </a:rPr>
              <a:t>ΕΜΦΑΝΙΖΕΤΑΙ ΑΝΑΜΕΣΑ ΣΕ ΔΥΟ Η ΠΕΡΙΣΣΟΤΕΡΟΥΣ ΟΡΓΑΝΙΣΜΟΥΣ Η ΕΠΙΧΕΙΡΗΣΕΙΣ.</a:t>
            </a:r>
            <a:r>
              <a:rPr lang="en-US" sz="2800" dirty="0">
                <a:latin typeface="Times New Roman" charset="0"/>
                <a:ea typeface="Times New Roman" charset="0"/>
                <a:cs typeface="Times New Roman" charset="0"/>
              </a:rPr>
              <a:t> </a:t>
            </a:r>
          </a:p>
        </p:txBody>
      </p:sp>
    </p:spTree>
    <p:extLst>
      <p:ext uri="{BB962C8B-B14F-4D97-AF65-F5344CB8AC3E}">
        <p14:creationId xmlns:p14="http://schemas.microsoft.com/office/powerpoint/2010/main" val="40152634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90793" y="139485"/>
            <a:ext cx="8013495" cy="790413"/>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1193370" y="1123627"/>
            <a:ext cx="9474630" cy="5602637"/>
          </a:xfrm>
        </p:spPr>
        <p:txBody>
          <a:bodyPr>
            <a:noAutofit/>
          </a:bodyPr>
          <a:lstStyle/>
          <a:p>
            <a:pPr algn="just"/>
            <a:r>
              <a:rPr lang="el-GR" sz="2800" b="1" dirty="0">
                <a:latin typeface="Times New Roman" charset="0"/>
                <a:ea typeface="Times New Roman" charset="0"/>
                <a:cs typeface="Times New Roman" charset="0"/>
              </a:rPr>
              <a:t>ΘΕΩΡΙΕΣ ΓΙΑ ΤΗΝ ΚΛΙΜΑΚΩΣΗ ΤΗΣ ΣΥΓΚΡΟΥΣΗΣ</a:t>
            </a:r>
            <a:endParaRPr lang="en-US" sz="2800" dirty="0">
              <a:latin typeface="Times New Roman" charset="0"/>
              <a:ea typeface="Times New Roman" charset="0"/>
              <a:cs typeface="Times New Roman" charset="0"/>
            </a:endParaRPr>
          </a:p>
          <a:p>
            <a:pPr algn="just"/>
            <a:r>
              <a:rPr lang="el-GR" sz="2800" b="1" dirty="0">
                <a:latin typeface="Times New Roman" charset="0"/>
                <a:ea typeface="Times New Roman" charset="0"/>
                <a:cs typeface="Times New Roman" charset="0"/>
              </a:rPr>
              <a:t>ΜΟΝΤΕΛΑ ΣΥΓΚΡΟΥΣΗΣ</a:t>
            </a:r>
            <a:r>
              <a:rPr lang="en-US" sz="2800" b="1"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pPr algn="just"/>
            <a:r>
              <a:rPr lang="el-GR" sz="2800" b="1" dirty="0">
                <a:latin typeface="Times New Roman" charset="0"/>
                <a:ea typeface="Times New Roman" charset="0"/>
                <a:cs typeface="Times New Roman" charset="0"/>
              </a:rPr>
              <a:t>Α. ΤΟ ΜΟΝΤΕΛΟ ΤΗΣ </a:t>
            </a:r>
            <a:r>
              <a:rPr lang="en-US" sz="2800" b="1" dirty="0">
                <a:latin typeface="Times New Roman" charset="0"/>
                <a:ea typeface="Times New Roman" charset="0"/>
                <a:cs typeface="Times New Roman" charset="0"/>
              </a:rPr>
              <a:t>PAT PATFOORT</a:t>
            </a:r>
            <a:r>
              <a:rPr lang="el-GR" sz="2800" b="1"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ΤΟ ΣΥΓΚΕΚΡΙΜΕΝΟ ΜΟΝΤΕΛΟ ΕΙΝΑΙ ΠΡΟΪΟΝ ΤΗΣ ΒΕΛΓΙΚΗΣ ΚΑΤΑΓΩΓΗΣ ΕΚΠΑΙΔΕΥΤΡΙΑΣ </a:t>
            </a:r>
            <a:r>
              <a:rPr lang="en-US" sz="2800" b="1" dirty="0">
                <a:latin typeface="Times New Roman" charset="0"/>
                <a:ea typeface="Times New Roman" charset="0"/>
                <a:cs typeface="Times New Roman" charset="0"/>
              </a:rPr>
              <a:t>PAT PATFOORT</a:t>
            </a:r>
            <a:r>
              <a:rPr lang="el-GR" sz="2800" dirty="0">
                <a:latin typeface="Times New Roman" charset="0"/>
                <a:ea typeface="Times New Roman" charset="0"/>
                <a:cs typeface="Times New Roman" charset="0"/>
              </a:rPr>
              <a:t>, Η ΟΠΟΙΑ ΜΕ ΑΥΤΟ ΤΟ ΜΟΝΤΕΛΟ ΣΥΝΕΒΑΛΕ ΣΤΗΝ ΚΑΤΑΝΟΗΣΗ ΤΩΝ ΣΥΓΚΡΟΥΣΕΩΝ ΚΑΙ ΤΗΝ ΕΞΕΛΙΞΗΣ ΤΟΥΣ. ΕΙΔΙΚΟΤΕΡΑ ΔΕΙΧΝΕΙ ΤΗΝ ΠΗΓΗ ΤΗΣ ΒΙΑΣ, ΤΗ ΣΗΜΑΣΙΑ ΠΟΥ ΕΧΟΥΝ Η ΥΠΕΡΟΧΗ ΚΑΙ Η ΚΑΤΩΤΕΡΟΤΗΤΑ, Η ΔΥΝΑΜΗ ΚΑΙ Η ΑΔΥΝΑΜΙΑ ΣΤΗ ΔΙΑΡΚΕΙΑ ΤΗΣ ΚΛΙΜΑΚΩΣΗΣ ΤΗΣ ΣΥΓΚΡΟΥΣΗΣ, ΚΑΘΩΣ ΕΠΙΣΗΣ ΚΑΙ ΤΗΝ ΠΟΡΕΙΑ ΓΙΑ ΤΗΝ ΕΠΙΛΥΣΗ ΤΟΥΣ.</a:t>
            </a:r>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68198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32234" y="421241"/>
            <a:ext cx="7572054" cy="647272"/>
          </a:xfrm>
        </p:spPr>
        <p:txBody>
          <a:bodyPr>
            <a:normAutofit/>
          </a:bodyPr>
          <a:lstStyle/>
          <a:p>
            <a:r>
              <a:rPr lang="el-GR" sz="4000" b="1" dirty="0">
                <a:latin typeface="Times New Roman" charset="0"/>
                <a:ea typeface="Times New Roman" charset="0"/>
                <a:cs typeface="Times New Roman" charset="0"/>
              </a:rPr>
              <a:t>ΜΟΝΤΕΛΑ ΣΥΓΚΡΟΥΣΕΙΣ</a:t>
            </a:r>
            <a:endParaRPr lang="en-US" sz="4000" b="1" dirty="0">
              <a:latin typeface="Times New Roman" charset="0"/>
              <a:ea typeface="Times New Roman" charset="0"/>
              <a:cs typeface="Times New Roman" charset="0"/>
            </a:endParaRPr>
          </a:p>
        </p:txBody>
      </p:sp>
      <p:sp>
        <p:nvSpPr>
          <p:cNvPr id="3" name="Subtitle 2"/>
          <p:cNvSpPr>
            <a:spLocks noGrp="1"/>
          </p:cNvSpPr>
          <p:nvPr>
            <p:ph type="subTitle" idx="1"/>
          </p:nvPr>
        </p:nvSpPr>
        <p:spPr>
          <a:xfrm>
            <a:off x="2332234" y="1654140"/>
            <a:ext cx="7276716" cy="4374702"/>
          </a:xfrm>
        </p:spPr>
        <p:txBody>
          <a:bodyPr>
            <a:normAutofit/>
          </a:bodyPr>
          <a:lstStyle/>
          <a:p>
            <a:pPr algn="just"/>
            <a:r>
              <a:rPr lang="el-GR" sz="2800" dirty="0">
                <a:latin typeface="Times New Roman" charset="0"/>
                <a:ea typeface="Times New Roman" charset="0"/>
                <a:cs typeface="Times New Roman" charset="0"/>
              </a:rPr>
              <a:t>Η ΣΥΓΚΡΟΥΣΗ ΓΙΑ ΤΗΝ </a:t>
            </a:r>
            <a:r>
              <a:rPr lang="en-US" sz="2800" b="1" dirty="0">
                <a:latin typeface="Times New Roman" charset="0"/>
                <a:ea typeface="Times New Roman" charset="0"/>
                <a:cs typeface="Times New Roman" charset="0"/>
              </a:rPr>
              <a:t>PAT PATFOORT</a:t>
            </a:r>
            <a:r>
              <a:rPr lang="el-GR" sz="2800" dirty="0">
                <a:latin typeface="Times New Roman" charset="0"/>
                <a:ea typeface="Times New Roman" charset="0"/>
                <a:cs typeface="Times New Roman" charset="0"/>
              </a:rPr>
              <a:t> ΑΠΟΤΕΛΕΙ ΜΙΑ ΣΥΓΚΡΟΥΣΗ ΑΣΥΜΒΑΤΩΝ ΣΤΟΧΩΝ. ΔΙΑΚΡΙΝΟΝΤΑΙ ΤΑ ΕΞΗΣ ΣΤΑΔΙΑ:</a:t>
            </a:r>
            <a:endParaRPr lang="en-US" sz="2800" dirty="0">
              <a:latin typeface="Times New Roman" charset="0"/>
              <a:ea typeface="Times New Roman" charset="0"/>
              <a:cs typeface="Times New Roman" charset="0"/>
            </a:endParaRPr>
          </a:p>
          <a:p>
            <a:pPr algn="just"/>
            <a:r>
              <a:rPr lang="el-GR" sz="2800" b="1" dirty="0">
                <a:latin typeface="Times New Roman" charset="0"/>
                <a:ea typeface="Times New Roman" charset="0"/>
                <a:cs typeface="Times New Roman" charset="0"/>
              </a:rPr>
              <a:t>1Ο ΣΤΑΔΙΟ: Η ΑΠΟΔΟΜΗΣΗ</a:t>
            </a:r>
            <a:r>
              <a:rPr lang="el-GR" sz="2800" dirty="0">
                <a:latin typeface="Times New Roman" charset="0"/>
                <a:ea typeface="Times New Roman" charset="0"/>
                <a:cs typeface="Times New Roman" charset="0"/>
              </a:rPr>
              <a:t>, ΠΟΥ ΧΑΡΑΚΤΗΡΙΖΕΤΑΙ ΑΠΟ ΜΙΑ ΚΑΤΑΣΤΑΣΗ ΑΠΟΤΥΧΙΑΣ. Ο Α ΒΡΙΣΚΕΤΑΙ ΣΕ ΙΣΧΥΡΟΤΕΡΗ ΘΕΣΗ ΑΠΟ ΤΟΝ Β ΚΑΙ ΕΠΟΜΕΝΩΣ Ο Α ΜΠΟΡΕΙ ΝΑ ΕΠΙΒΑΛΕΙ ΤΙΣ ΕΠΙΘΥΜΙΕΣ ΤΟΥ. </a:t>
            </a:r>
            <a:endParaRPr lang="en-US" dirty="0"/>
          </a:p>
        </p:txBody>
      </p:sp>
    </p:spTree>
    <p:extLst>
      <p:ext uri="{BB962C8B-B14F-4D97-AF65-F5344CB8AC3E}">
        <p14:creationId xmlns:p14="http://schemas.microsoft.com/office/powerpoint/2010/main" val="1257010100"/>
      </p:ext>
    </p:extLst>
  </p:cSld>
  <p:clrMapOvr>
    <a:masterClrMapping/>
  </p:clrMapOvr>
</p:sld>
</file>

<file path=ppt/theme/theme1.xml><?xml version="1.0" encoding="utf-8"?>
<a:theme xmlns:a="http://schemas.openxmlformats.org/drawingml/2006/main" name="ΙΧΝΟΣ ΑΤΜΟΥ">
  <a:themeElements>
    <a:clrScheme name="ΙΧΝΟΣ ΑΤΜΟΥ">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ΙΧΝΟΣ ΑΤΜΟΥ">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ΧΝΟΣ ΑΤΜΟΥ">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{3F4CCC4B-A258-F746-878B-52DB03AFB2F9}tf10001079</Template>
  <TotalTime>130</TotalTime>
  <Words>3115</Words>
  <Application>Microsoft Macintosh PowerPoint</Application>
  <PresentationFormat>Ευρεία οθόνη</PresentationFormat>
  <Paragraphs>144</Paragraphs>
  <Slides>51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51</vt:i4>
      </vt:variant>
    </vt:vector>
  </HeadingPairs>
  <TitlesOfParts>
    <vt:vector size="55" baseType="lpstr">
      <vt:lpstr>Arial</vt:lpstr>
      <vt:lpstr>Century Gothic</vt:lpstr>
      <vt:lpstr>Times New Roman</vt:lpstr>
      <vt:lpstr>ΙΧΝΟΣ ΑΤΜΟΥ</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lpstr>ΜΟΝΤΕΛΑ ΣΥΓΚΡΟΥΣΕΙΣ</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SOTIRIA TRIANTARI</dc:creator>
  <cp:lastModifiedBy>Microsoft Office User</cp:lastModifiedBy>
  <cp:revision>70</cp:revision>
  <dcterms:created xsi:type="dcterms:W3CDTF">2018-10-24T14:57:35Z</dcterms:created>
  <dcterms:modified xsi:type="dcterms:W3CDTF">2020-03-02T09:32:31Z</dcterms:modified>
</cp:coreProperties>
</file>