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Default Extension="docx" ContentType="application/vnd.openxmlformats-officedocument.wordprocessingml.document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86" r:id="rId3"/>
    <p:sldId id="287" r:id="rId4"/>
    <p:sldId id="288" r:id="rId5"/>
    <p:sldId id="289" r:id="rId6"/>
    <p:sldId id="290" r:id="rId7"/>
    <p:sldId id="331" r:id="rId8"/>
    <p:sldId id="332" r:id="rId9"/>
    <p:sldId id="291" r:id="rId10"/>
    <p:sldId id="303" r:id="rId11"/>
    <p:sldId id="292" r:id="rId12"/>
    <p:sldId id="306" r:id="rId13"/>
    <p:sldId id="307" r:id="rId14"/>
    <p:sldId id="308" r:id="rId15"/>
    <p:sldId id="293" r:id="rId16"/>
    <p:sldId id="295" r:id="rId17"/>
    <p:sldId id="296" r:id="rId18"/>
    <p:sldId id="297" r:id="rId19"/>
    <p:sldId id="298" r:id="rId20"/>
    <p:sldId id="309" r:id="rId21"/>
    <p:sldId id="310" r:id="rId22"/>
    <p:sldId id="318" r:id="rId23"/>
    <p:sldId id="319" r:id="rId24"/>
    <p:sldId id="320" r:id="rId25"/>
    <p:sldId id="311" r:id="rId26"/>
    <p:sldId id="325" r:id="rId27"/>
    <p:sldId id="326" r:id="rId28"/>
    <p:sldId id="312" r:id="rId29"/>
    <p:sldId id="313" r:id="rId30"/>
    <p:sldId id="314" r:id="rId31"/>
    <p:sldId id="315" r:id="rId32"/>
    <p:sldId id="316" r:id="rId33"/>
    <p:sldId id="321" r:id="rId34"/>
    <p:sldId id="322" r:id="rId35"/>
    <p:sldId id="323" r:id="rId36"/>
    <p:sldId id="324" r:id="rId37"/>
    <p:sldId id="327" r:id="rId38"/>
    <p:sldId id="328" r:id="rId39"/>
    <p:sldId id="329" r:id="rId40"/>
    <p:sldId id="330" r:id="rId41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0000"/>
    <a:srgbClr val="CCCCFF"/>
    <a:srgbClr val="0000FF"/>
    <a:srgbClr val="FFFFB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80" d="100"/>
          <a:sy n="80" d="100"/>
        </p:scale>
        <p:origin x="-137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image" Target="../media/image22.emf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image" Target="../media/image30.e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image" Target="../media/image32.e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image" Target="../media/image34.e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image" Target="../media/image3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image" Target="../media/image11.emf"/><Relationship Id="rId4" Type="http://schemas.openxmlformats.org/officeDocument/2006/relationships/image" Target="../media/image1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0EABA-70D3-42F2-B704-CBBCF0411B2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64914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F08DC2-532B-430E-AE68-8B883E60FD4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59222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FAF44A-ECD4-48C6-8F1F-14DC79B89BA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075899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2D77F3-1ED2-42F0-A8FB-D538A4509B5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5369382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Τίτλος, Κείμενο και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ClipArt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l-GR" noProof="0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2B15C8-E359-4D34-8D5E-1579873F0CF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189003817"/>
      </p:ext>
    </p:extLst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848E2-65C2-4D7A-8213-864525C60A5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417588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C1D7CD-B2B3-4A2C-AAE3-6D4094CD0C5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5169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74FADD-D8D5-4C81-9656-360808F8466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283361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85A43F-4480-4965-86F4-3C7A238DEB9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152456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CE7908-2A5D-4A50-BB1A-048A5869229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848428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DE0412-90E3-4B31-A14B-ECEDB9C8F63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54982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23BAC4-9C7E-4F43-89BF-E63520EBBE5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7320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01D506-3CE5-44EE-9BC1-A8788219CC8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57927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Κάντε κλικ για να επεξεργαστείτε τον τίτλο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altLang="el-GR"/>
              <a:t>Δεύτερου επιπέδου</a:t>
            </a:r>
          </a:p>
          <a:p>
            <a:pPr lvl="2"/>
            <a:r>
              <a:rPr lang="el-GR" altLang="el-GR"/>
              <a:t>Τρίτου επιπέδου</a:t>
            </a:r>
          </a:p>
          <a:p>
            <a:pPr lvl="3"/>
            <a:r>
              <a:rPr lang="el-GR" altLang="el-GR"/>
              <a:t>Τέταρτου επιπέδου</a:t>
            </a:r>
          </a:p>
          <a:p>
            <a:pPr lvl="4"/>
            <a:r>
              <a:rPr lang="el-GR" altLang="el-GR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437F48B1-0C65-4CAA-AE16-60FD28DFF7E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5" Type="http://schemas.openxmlformats.org/officeDocument/2006/relationships/package" Target="../embeddings/____________Microsoft_Office_Word1.docx"/><Relationship Id="rId4" Type="http://schemas.openxmlformats.org/officeDocument/2006/relationships/image" Target="../media/image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6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7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package" Target="../embeddings/____________Microsoft_Office_Word4.docx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6" Type="http://schemas.openxmlformats.org/officeDocument/2006/relationships/package" Target="../embeddings/____________Microsoft_Office_Word3.docx"/><Relationship Id="rId5" Type="http://schemas.openxmlformats.org/officeDocument/2006/relationships/package" Target="../embeddings/____________Microsoft_Office_Word2.docx"/><Relationship Id="rId4" Type="http://schemas.openxmlformats.org/officeDocument/2006/relationships/oleObject" Target="../embeddings/oleObject8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0.vml"/><Relationship Id="rId6" Type="http://schemas.openxmlformats.org/officeDocument/2006/relationships/package" Target="../embeddings/____________Microsoft_Office_Word6.docx"/><Relationship Id="rId5" Type="http://schemas.openxmlformats.org/officeDocument/2006/relationships/package" Target="../embeddings/____________Microsoft_Office_Word5.docx"/><Relationship Id="rId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package" Target="../embeddings/____________Microsoft_Office_Word9.docx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1.vml"/><Relationship Id="rId6" Type="http://schemas.openxmlformats.org/officeDocument/2006/relationships/package" Target="../embeddings/____________Microsoft_Office_Word8.docx"/><Relationship Id="rId5" Type="http://schemas.openxmlformats.org/officeDocument/2006/relationships/package" Target="../embeddings/____________Microsoft_Office_Word7.docx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2.vml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____________Microsoft_Office_Word13.docx"/><Relationship Id="rId3" Type="http://schemas.openxmlformats.org/officeDocument/2006/relationships/audio" Target="../media/audio1.wav"/><Relationship Id="rId7" Type="http://schemas.openxmlformats.org/officeDocument/2006/relationships/package" Target="../embeddings/____________Microsoft_Office_Word12.docx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3.vml"/><Relationship Id="rId6" Type="http://schemas.openxmlformats.org/officeDocument/2006/relationships/package" Target="../embeddings/____________Microsoft_Office_Word11.docx"/><Relationship Id="rId5" Type="http://schemas.openxmlformats.org/officeDocument/2006/relationships/package" Target="../embeddings/____________Microsoft_Office_Word10.docx"/><Relationship Id="rId4" Type="http://schemas.openxmlformats.org/officeDocument/2006/relationships/image" Target="../media/image15.png"/><Relationship Id="rId9" Type="http://schemas.openxmlformats.org/officeDocument/2006/relationships/package" Target="../embeddings/____________Microsoft_Office_Word14.docx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4.vml"/><Relationship Id="rId6" Type="http://schemas.openxmlformats.org/officeDocument/2006/relationships/package" Target="../embeddings/____________Microsoft_Office_Word16.docx"/><Relationship Id="rId5" Type="http://schemas.openxmlformats.org/officeDocument/2006/relationships/package" Target="../embeddings/____________Microsoft_Office_Word15.docx"/><Relationship Id="rId4" Type="http://schemas.openxmlformats.org/officeDocument/2006/relationships/image" Target="../media/image1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5.vml"/><Relationship Id="rId6" Type="http://schemas.openxmlformats.org/officeDocument/2006/relationships/package" Target="../embeddings/____________Microsoft_Office_Word18.docx"/><Relationship Id="rId5" Type="http://schemas.openxmlformats.org/officeDocument/2006/relationships/package" Target="../embeddings/____________Microsoft_Office_Word17.docx"/><Relationship Id="rId4" Type="http://schemas.openxmlformats.org/officeDocument/2006/relationships/image" Target="../media/image1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6.vml"/><Relationship Id="rId6" Type="http://schemas.openxmlformats.org/officeDocument/2006/relationships/package" Target="../embeddings/____________Microsoft_Office_Word20.docx"/><Relationship Id="rId5" Type="http://schemas.openxmlformats.org/officeDocument/2006/relationships/package" Target="../embeddings/____________Microsoft_Office_Word19.docx"/><Relationship Id="rId4" Type="http://schemas.openxmlformats.org/officeDocument/2006/relationships/image" Target="../media/image1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7.vml"/><Relationship Id="rId6" Type="http://schemas.openxmlformats.org/officeDocument/2006/relationships/package" Target="../embeddings/____________Microsoft_Office_Word22.docx"/><Relationship Id="rId5" Type="http://schemas.openxmlformats.org/officeDocument/2006/relationships/package" Target="../embeddings/____________Microsoft_Office_Word21.docx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066800"/>
          </a:xfrm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altLang="el-GR"/>
              <a:t>ΚΑΝΟΝΙΚΗ ΚΑΤΑΝΟΜΗ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/>
          <a:lstStyle/>
          <a:p>
            <a:pPr eaLnBrk="1" hangingPunct="1"/>
            <a:r>
              <a:rPr lang="el-GR" altLang="el-GR">
                <a:latin typeface="Tahoma" pitchFamily="34" charset="0"/>
                <a:cs typeface="Tahoma" pitchFamily="34" charset="0"/>
              </a:rPr>
              <a:t>Η πιο σημαντική κατανομή στη στατιστική είναι η κανονική κατανομή. </a:t>
            </a:r>
          </a:p>
          <a:p>
            <a:pPr algn="just" eaLnBrk="1" hangingPunct="1"/>
            <a:r>
              <a:rPr lang="el-GR" altLang="el-GR">
                <a:latin typeface="Tahoma" pitchFamily="34" charset="0"/>
                <a:cs typeface="Tahoma" pitchFamily="34" charset="0"/>
              </a:rPr>
              <a:t>Η Κανονική Κατανομή έχει τεράστια σημασία </a:t>
            </a:r>
            <a:endParaRPr lang="en-US" altLang="el-GR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altLang="el-GR" b="1">
                <a:latin typeface="Tahoma" pitchFamily="34" charset="0"/>
                <a:cs typeface="Tahoma" pitchFamily="34" charset="0"/>
              </a:rPr>
              <a:t>στη Στατιστική, </a:t>
            </a:r>
            <a:endParaRPr lang="en-US" altLang="el-GR" b="1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altLang="el-GR" b="1">
                <a:latin typeface="Tahoma" pitchFamily="34" charset="0"/>
                <a:cs typeface="Tahoma" pitchFamily="34" charset="0"/>
              </a:rPr>
              <a:t>στην Οικονομετρία, </a:t>
            </a:r>
            <a:endParaRPr lang="en-US" altLang="el-GR" b="1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altLang="el-GR" b="1">
                <a:latin typeface="Tahoma" pitchFamily="34" charset="0"/>
                <a:cs typeface="Tahoma" pitchFamily="34" charset="0"/>
              </a:rPr>
              <a:t>στη Δειγματοληψία, κλπ</a:t>
            </a:r>
            <a:r>
              <a:rPr lang="el-GR" altLang="el-GR">
                <a:latin typeface="Tahoma" pitchFamily="34" charset="0"/>
                <a:cs typeface="Tahoma" pitchFamily="34" charset="0"/>
              </a:rPr>
              <a:t>. </a:t>
            </a:r>
            <a:endParaRPr lang="en-US" altLang="el-GR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4572000"/>
          </a:xfrm>
        </p:spPr>
        <p:txBody>
          <a:bodyPr/>
          <a:lstStyle/>
          <a:p>
            <a:pPr algn="just" eaLnBrk="1" hangingPunct="1"/>
            <a:r>
              <a:rPr lang="el-GR" altLang="el-GR" sz="2800">
                <a:latin typeface="Tahoma" pitchFamily="34" charset="0"/>
                <a:cs typeface="Tahoma" pitchFamily="34" charset="0"/>
              </a:rPr>
              <a:t>Ο οριζόντιος άξονας είναι η ευθεία των πραγματικών αριθμών. Το συνολικό εμβαδόν ανάμεσα στην κανονική καμπύλη και τον οριζόντιο άξονα είναι 1. </a:t>
            </a:r>
            <a:endParaRPr lang="en-US" altLang="el-GR" sz="280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altLang="el-GR" sz="2800">
                <a:latin typeface="Tahoma" pitchFamily="34" charset="0"/>
                <a:cs typeface="Tahoma" pitchFamily="34" charset="0"/>
              </a:rPr>
              <a:t>Οι τιμές που μπορεί να πάρει η τυχαία μεταβλητή είναι άπειρες και επομένως η πιθανότητα να πάρουμε μία συγκεκριμένη τιμή είναι </a:t>
            </a:r>
            <a:endParaRPr lang="en-US" altLang="el-GR" sz="280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altLang="el-GR" sz="2800">
                <a:latin typeface="Tahoma" pitchFamily="34" charset="0"/>
                <a:cs typeface="Tahoma" pitchFamily="34" charset="0"/>
              </a:rPr>
              <a:t>Αυτό που αναζητούμε λοιπόν είναι η πιθανότητα να είμαστε πάνω ή κάτω από μία συγκεκριμένη τιμή [</a:t>
            </a:r>
            <a:r>
              <a:rPr lang="en-US" altLang="el-GR" sz="2800">
                <a:latin typeface="Tahoma" pitchFamily="34" charset="0"/>
                <a:cs typeface="Tahoma" pitchFamily="34" charset="0"/>
              </a:rPr>
              <a:t>P(X&lt;</a:t>
            </a:r>
            <a:r>
              <a:rPr lang="el-GR" altLang="el-GR" sz="2800">
                <a:latin typeface="Tahoma" pitchFamily="34" charset="0"/>
                <a:cs typeface="Tahoma" pitchFamily="34" charset="0"/>
              </a:rPr>
              <a:t>α) </a:t>
            </a:r>
            <a:r>
              <a:rPr lang="en-US" altLang="el-GR" sz="2800">
                <a:latin typeface="Tahoma" pitchFamily="34" charset="0"/>
                <a:cs typeface="Tahoma" pitchFamily="34" charset="0"/>
              </a:rPr>
              <a:t>P(X&lt;</a:t>
            </a:r>
            <a:r>
              <a:rPr lang="el-GR" altLang="el-GR" sz="2800">
                <a:latin typeface="Tahoma" pitchFamily="34" charset="0"/>
                <a:cs typeface="Tahoma" pitchFamily="34" charset="0"/>
              </a:rPr>
              <a:t>α)] ή η πιθανότητα να είμαστε ανάμεσα σε δύο συγκεκριμένες τιμές [</a:t>
            </a:r>
            <a:r>
              <a:rPr lang="en-US" altLang="el-GR" sz="2800">
                <a:latin typeface="Tahoma" pitchFamily="34" charset="0"/>
                <a:cs typeface="Tahoma" pitchFamily="34" charset="0"/>
              </a:rPr>
              <a:t>P(</a:t>
            </a:r>
            <a:r>
              <a:rPr lang="el-GR" altLang="el-GR" sz="2800">
                <a:latin typeface="Tahoma" pitchFamily="34" charset="0"/>
                <a:cs typeface="Tahoma" pitchFamily="34" charset="0"/>
              </a:rPr>
              <a:t>α&lt;</a:t>
            </a:r>
            <a:r>
              <a:rPr lang="en-US" altLang="el-GR" sz="2800">
                <a:latin typeface="Tahoma" pitchFamily="34" charset="0"/>
                <a:cs typeface="Tahoma" pitchFamily="34" charset="0"/>
              </a:rPr>
              <a:t>x</a:t>
            </a:r>
            <a:r>
              <a:rPr lang="el-GR" altLang="el-GR" sz="2800">
                <a:latin typeface="Tahoma" pitchFamily="34" charset="0"/>
                <a:cs typeface="Tahoma" pitchFamily="34" charset="0"/>
              </a:rPr>
              <a:t>&lt;β)].</a:t>
            </a:r>
          </a:p>
          <a:p>
            <a:pPr algn="just" eaLnBrk="1" hangingPunct="1"/>
            <a:endParaRPr lang="el-GR" altLang="el-GR" sz="280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l-GR" altLang="el-GR" sz="2800"/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3262313" y="2538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400"/>
          </a:p>
        </p:txBody>
      </p:sp>
      <p:pic>
        <p:nvPicPr>
          <p:cNvPr id="10244" name="3 - Εικόνα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86313"/>
            <a:ext cx="8715375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245" name="Object 2"/>
          <p:cNvGraphicFramePr>
            <a:graphicFrameLocks noChangeAspect="1"/>
          </p:cNvGraphicFramePr>
          <p:nvPr/>
        </p:nvGraphicFramePr>
        <p:xfrm>
          <a:off x="1357313" y="2214563"/>
          <a:ext cx="6788150" cy="857250"/>
        </p:xfrm>
        <a:graphic>
          <a:graphicData uri="http://schemas.openxmlformats.org/presentationml/2006/ole">
            <p:oleObj spid="_x0000_s10247" name="Έγγραφο" r:id="rId5" imgW="5287300" imgH="496407" progId="Word.Document.12">
              <p:embed/>
            </p:oleObj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3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3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34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6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4572000" cy="6858000"/>
          </a:xfrm>
        </p:spPr>
        <p:txBody>
          <a:bodyPr/>
          <a:lstStyle/>
          <a:p>
            <a:pPr algn="just" eaLnBrk="1" hangingPunct="1"/>
            <a:r>
              <a:rPr lang="el-GR" altLang="el-GR" sz="2400" dirty="0">
                <a:latin typeface="Tahoma" pitchFamily="34" charset="0"/>
                <a:cs typeface="Tahoma" pitchFamily="34" charset="0"/>
              </a:rPr>
              <a:t>Στην κανονική κατανομή αποδεικνύεται ότι στο διάστημα ± σ η καμπύλη περιλαμβάνει το 68% περίπου των περιπτώσεων, </a:t>
            </a:r>
            <a:endParaRPr lang="el-GR" altLang="el-GR" sz="2400" dirty="0">
              <a:latin typeface="Tahoma" pitchFamily="34" charset="0"/>
            </a:endParaRPr>
          </a:p>
          <a:p>
            <a:pPr algn="just" eaLnBrk="1" hangingPunct="1"/>
            <a:r>
              <a:rPr lang="el-GR" altLang="el-GR" sz="2400" dirty="0">
                <a:latin typeface="Tahoma" pitchFamily="34" charset="0"/>
                <a:cs typeface="Tahoma" pitchFamily="34" charset="0"/>
              </a:rPr>
              <a:t>στο διάστημα μεταξύ ± 2σ η καμπύλη περιλαμβάνει το </a:t>
            </a:r>
            <a:r>
              <a:rPr lang="el-GR" altLang="el-GR" sz="2400" dirty="0" smtClean="0">
                <a:latin typeface="Tahoma" pitchFamily="34" charset="0"/>
                <a:cs typeface="Tahoma" pitchFamily="34" charset="0"/>
              </a:rPr>
              <a:t>95% </a:t>
            </a:r>
            <a:r>
              <a:rPr lang="el-GR" altLang="el-GR" sz="2400" dirty="0">
                <a:latin typeface="Tahoma" pitchFamily="34" charset="0"/>
                <a:cs typeface="Tahoma" pitchFamily="34" charset="0"/>
              </a:rPr>
              <a:t>των περιπτώσεων </a:t>
            </a:r>
            <a:endParaRPr lang="el-GR" altLang="el-GR" sz="2400" dirty="0">
              <a:latin typeface="Tahoma" pitchFamily="34" charset="0"/>
            </a:endParaRPr>
          </a:p>
          <a:p>
            <a:pPr algn="just" eaLnBrk="1" hangingPunct="1"/>
            <a:r>
              <a:rPr lang="el-GR" altLang="el-GR" sz="2400" dirty="0">
                <a:latin typeface="Tahoma" pitchFamily="34" charset="0"/>
                <a:cs typeface="Tahoma" pitchFamily="34" charset="0"/>
              </a:rPr>
              <a:t>και στο διάστημα </a:t>
            </a:r>
            <a:r>
              <a:rPr lang="el-GR" altLang="el-GR" sz="2400" u="sng" dirty="0">
                <a:latin typeface="Tahoma" pitchFamily="34" charset="0"/>
                <a:cs typeface="Tahoma" pitchFamily="34" charset="0"/>
              </a:rPr>
              <a:t>+</a:t>
            </a:r>
            <a:r>
              <a:rPr lang="el-GR" altLang="el-GR" sz="2400" dirty="0">
                <a:latin typeface="Tahoma" pitchFamily="34" charset="0"/>
                <a:cs typeface="Tahoma" pitchFamily="34" charset="0"/>
              </a:rPr>
              <a:t> 3σ το 99,7% των περιπτώσεων. </a:t>
            </a:r>
            <a:endParaRPr lang="el-GR" altLang="el-GR" sz="2400" dirty="0">
              <a:latin typeface="Tahoma" pitchFamily="34" charset="0"/>
            </a:endParaRPr>
          </a:p>
          <a:p>
            <a:pPr algn="just" eaLnBrk="1" hangingPunct="1"/>
            <a:r>
              <a:rPr lang="el-GR" altLang="el-GR" sz="2400" dirty="0">
                <a:latin typeface="Tahoma" pitchFamily="34" charset="0"/>
                <a:cs typeface="Tahoma" pitchFamily="34" charset="0"/>
              </a:rPr>
              <a:t>Η Κανονική Καμπύλη, για τιμές της χ = ±3σ γύρω από το μέσο (μ) συγκλίνει ταχύτατα προς τον άξονα των Χ, αλλά είναι ασύμπτωτη με τον οριζόντιο ά</a:t>
            </a:r>
            <a:r>
              <a:rPr lang="el-GR" altLang="el-GR" sz="2400" dirty="0">
                <a:latin typeface="Tahoma" pitchFamily="34" charset="0"/>
              </a:rPr>
              <a:t>ξ</a:t>
            </a:r>
            <a:r>
              <a:rPr lang="el-GR" altLang="el-GR" sz="2400" dirty="0">
                <a:latin typeface="Tahoma" pitchFamily="34" charset="0"/>
                <a:cs typeface="Tahoma" pitchFamily="34" charset="0"/>
              </a:rPr>
              <a:t>ονα. </a:t>
            </a:r>
          </a:p>
        </p:txBody>
      </p:sp>
      <p:pic>
        <p:nvPicPr>
          <p:cNvPr id="13317" name="Picture 5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1571625"/>
            <a:ext cx="4495800" cy="5286375"/>
          </a:xfrm>
          <a:noFill/>
        </p:spPr>
      </p:pic>
      <p:sp>
        <p:nvSpPr>
          <p:cNvPr id="11268" name="Text Box 7"/>
          <p:cNvSpPr txBox="1">
            <a:spLocks noChangeArrowheads="1"/>
          </p:cNvSpPr>
          <p:nvPr/>
        </p:nvSpPr>
        <p:spPr bwMode="auto">
          <a:xfrm>
            <a:off x="4572000" y="0"/>
            <a:ext cx="4572000" cy="1589088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l-GR" altLang="el-GR" sz="2400">
                <a:latin typeface="Tahoma" pitchFamily="34" charset="0"/>
                <a:cs typeface="Tahoma" pitchFamily="34" charset="0"/>
              </a:rPr>
              <a:t>Θεωρητικώς, η καμπύλη τέμνει </a:t>
            </a:r>
            <a:endParaRPr lang="el-GR" altLang="el-GR" sz="2400">
              <a:latin typeface="Tahoma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400">
                <a:latin typeface="Tahoma" pitchFamily="34" charset="0"/>
                <a:cs typeface="Tahoma" pitchFamily="34" charset="0"/>
              </a:rPr>
              <a:t>τον ά</a:t>
            </a:r>
            <a:r>
              <a:rPr lang="el-GR" altLang="el-GR" sz="2400">
                <a:latin typeface="Tahoma" pitchFamily="34" charset="0"/>
              </a:rPr>
              <a:t>ξ</a:t>
            </a:r>
            <a:r>
              <a:rPr lang="el-GR" altLang="el-GR" sz="2400">
                <a:latin typeface="Tahoma" pitchFamily="34" charset="0"/>
                <a:cs typeface="Tahoma" pitchFamily="34" charset="0"/>
              </a:rPr>
              <a:t>ονα των Χ αντίστοιχα </a:t>
            </a:r>
            <a:r>
              <a:rPr lang="el-GR" altLang="el-GR" sz="2400">
                <a:latin typeface="Tahoma" pitchFamily="34" charset="0"/>
              </a:rPr>
              <a:t>στο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400">
                <a:latin typeface="Tahoma" pitchFamily="34" charset="0"/>
                <a:cs typeface="Tahoma" pitchFamily="34" charset="0"/>
              </a:rPr>
              <a:t> </a:t>
            </a:r>
            <a:r>
              <a:rPr lang="el-GR" altLang="el-GR" sz="2400">
                <a:latin typeface="Tahoma" pitchFamily="34" charset="0"/>
              </a:rPr>
              <a:t>-</a:t>
            </a:r>
            <a:r>
              <a:rPr lang="el-GR" altLang="el-GR" sz="2400">
                <a:latin typeface="Tahoma" pitchFamily="34" charset="0"/>
                <a:cs typeface="Tahoma" pitchFamily="34" charset="0"/>
              </a:rPr>
              <a:t>∞ και +∞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400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- Τίτλος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3"/>
          </a:xfrm>
        </p:spPr>
        <p:txBody>
          <a:bodyPr/>
          <a:lstStyle/>
          <a:p>
            <a:pPr eaLnBrk="1" hangingPunct="1"/>
            <a:r>
              <a:rPr lang="el-GR" altLang="el-GR" b="1"/>
              <a:t>Μία τυπική απόκλιση από το μέσο</a:t>
            </a:r>
            <a:endParaRPr lang="el-GR" altLang="el-GR"/>
          </a:p>
        </p:txBody>
      </p:sp>
      <p:graphicFrame>
        <p:nvGraphicFramePr>
          <p:cNvPr id="12291" name="Object 2"/>
          <p:cNvGraphicFramePr>
            <a:graphicFrameLocks noChangeAspect="1"/>
          </p:cNvGraphicFramePr>
          <p:nvPr/>
        </p:nvGraphicFramePr>
        <p:xfrm>
          <a:off x="0" y="857250"/>
          <a:ext cx="9144000" cy="6000750"/>
        </p:xfrm>
        <a:graphic>
          <a:graphicData uri="http://schemas.openxmlformats.org/presentationml/2006/ole">
            <p:oleObj spid="_x0000_s12293" r:id="rId3" imgW="4746640" imgH="2491487" progId="">
              <p:embed/>
            </p:oleObj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- Τίτλος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l-GR" altLang="el-GR" b="1"/>
              <a:t>Δύο τυπικές αποκλίσεις από το μέσο</a:t>
            </a:r>
            <a:endParaRPr lang="el-GR" altLang="el-GR"/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400"/>
          </a:p>
        </p:txBody>
      </p:sp>
      <p:graphicFrame>
        <p:nvGraphicFramePr>
          <p:cNvPr id="13316" name="Object 1"/>
          <p:cNvGraphicFramePr>
            <a:graphicFrameLocks noChangeAspect="1"/>
          </p:cNvGraphicFramePr>
          <p:nvPr/>
        </p:nvGraphicFramePr>
        <p:xfrm>
          <a:off x="0" y="1214438"/>
          <a:ext cx="9144000" cy="5643562"/>
        </p:xfrm>
        <a:graphic>
          <a:graphicData uri="http://schemas.openxmlformats.org/presentationml/2006/ole">
            <p:oleObj spid="_x0000_s13318" r:id="rId3" imgW="4746640" imgH="2491487" progId="">
              <p:embed/>
            </p:oleObj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- Τίτλος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l-GR" altLang="el-GR" b="1"/>
              <a:t>Τρεις τυπικές αποκλίσεις από το μέσο</a:t>
            </a:r>
            <a:endParaRPr lang="el-GR" altLang="el-GR"/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400"/>
          </a:p>
        </p:txBody>
      </p:sp>
      <p:graphicFrame>
        <p:nvGraphicFramePr>
          <p:cNvPr id="14340" name="Object 1"/>
          <p:cNvGraphicFramePr>
            <a:graphicFrameLocks noChangeAspect="1"/>
          </p:cNvGraphicFramePr>
          <p:nvPr/>
        </p:nvGraphicFramePr>
        <p:xfrm>
          <a:off x="0" y="1357313"/>
          <a:ext cx="9144000" cy="5500687"/>
        </p:xfrm>
        <a:graphic>
          <a:graphicData uri="http://schemas.openxmlformats.org/presentationml/2006/ole">
            <p:oleObj spid="_x0000_s14342" r:id="rId3" imgW="5254939" imgH="2491487" progId="">
              <p:embed/>
            </p:oleObj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/>
          <a:lstStyle/>
          <a:p>
            <a:pPr eaLnBrk="1" hangingPunct="1"/>
            <a:r>
              <a:rPr lang="el-GR" altLang="el-GR" b="1">
                <a:latin typeface="Tahoma" pitchFamily="34" charset="0"/>
                <a:cs typeface="Tahoma" pitchFamily="34" charset="0"/>
              </a:rPr>
              <a:t>Λόγοι για την χρησιμοποίηση της κανονικής κατανομής</a:t>
            </a:r>
            <a:r>
              <a:rPr lang="el-GR" altLang="el-GR">
                <a:latin typeface="Tahoma" pitchFamily="34" charset="0"/>
                <a:cs typeface="Tahoma" pitchFamily="34" charset="0"/>
              </a:rPr>
              <a:t>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0" y="1571625"/>
            <a:ext cx="9144000" cy="5286375"/>
          </a:xfrm>
        </p:spPr>
        <p:txBody>
          <a:bodyPr/>
          <a:lstStyle/>
          <a:p>
            <a:pPr algn="just" eaLnBrk="1" hangingPunct="1"/>
            <a:r>
              <a:rPr lang="el-GR" altLang="el-GR" sz="2800">
                <a:latin typeface="Tahoma" pitchFamily="34" charset="0"/>
              </a:rPr>
              <a:t>1. Η ευκολία στην εφαρμογή της, δεδομένου και της εκτεταμένης βιβλιογραφίας. </a:t>
            </a:r>
          </a:p>
          <a:p>
            <a:pPr algn="just" eaLnBrk="1" hangingPunct="1"/>
            <a:r>
              <a:rPr lang="el-GR" altLang="el-GR" sz="2800">
                <a:latin typeface="Tahoma" pitchFamily="34" charset="0"/>
              </a:rPr>
              <a:t>2. Οι κατανομές πολλών μεταβλητών στην φύση ακολουθούν την κανονική (τουλάχιστον προσεγγιστικά), βάρος, ύψος,  κλπ. </a:t>
            </a:r>
          </a:p>
          <a:p>
            <a:pPr algn="just" eaLnBrk="1" hangingPunct="1"/>
            <a:r>
              <a:rPr lang="el-GR" altLang="el-GR" sz="2800">
                <a:latin typeface="Tahoma" pitchFamily="34" charset="0"/>
              </a:rPr>
              <a:t>3. Η επαγωγική με βάση το κεντρικό οριακό θεώρημα έχει καταστήσει την κανονική κατανομή ως την πιο σημαντική, καθώς ανεξαρτήτως της κατανομής του γεννήτορα πληθυσμού όταν το δείγμα είναι μεγάλο δύναται η χρήση της κανονικής για την εξαγωγή των σχετικών συμπερασμάτων 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/>
          <a:lstStyle/>
          <a:p>
            <a:pPr eaLnBrk="1" hangingPunct="1"/>
            <a:r>
              <a:rPr lang="el-GR" altLang="el-GR" b="1">
                <a:latin typeface="Tahoma" pitchFamily="34" charset="0"/>
                <a:cs typeface="Tahoma" pitchFamily="34" charset="0"/>
              </a:rPr>
              <a:t>Πίνακες της κανονικής κατανομής</a:t>
            </a:r>
            <a:endParaRPr lang="el-GR" altLang="el-GR">
              <a:latin typeface="Bookman Old Style" pitchFamily="18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/>
          <a:lstStyle/>
          <a:p>
            <a:pPr algn="just" eaLnBrk="1" hangingPunct="1"/>
            <a:r>
              <a:rPr lang="el-GR" altLang="el-GR" sz="2800">
                <a:latin typeface="Tahoma" pitchFamily="34" charset="0"/>
                <a:cs typeface="Tahoma" pitchFamily="34" charset="0"/>
              </a:rPr>
              <a:t>Επειδή η κανονική καμπύλη εξαρτάται από τις δύο παραμέτρους μ και σ, υπάρχει ένας μεγάλος αριθμός διαφορετικών κανονικών καμπύλων. </a:t>
            </a:r>
            <a:endParaRPr lang="el-GR" altLang="el-GR" sz="2800">
              <a:latin typeface="Tahoma" pitchFamily="34" charset="0"/>
            </a:endParaRPr>
          </a:p>
          <a:p>
            <a:pPr algn="just" eaLnBrk="1" hangingPunct="1"/>
            <a:r>
              <a:rPr lang="el-GR" altLang="el-GR" sz="2800">
                <a:latin typeface="Tahoma" pitchFamily="34" charset="0"/>
                <a:cs typeface="Tahoma" pitchFamily="34" charset="0"/>
              </a:rPr>
              <a:t>Όλοι οι τυποποιημένοι πίνακες της κανονικής κατανομής αφορούν την κατανομή με μ=0 και σ=1. </a:t>
            </a:r>
            <a:endParaRPr lang="el-GR" altLang="el-GR" sz="2800">
              <a:latin typeface="Tahoma" pitchFamily="34" charset="0"/>
            </a:endParaRPr>
          </a:p>
          <a:p>
            <a:pPr algn="just" eaLnBrk="1" hangingPunct="1"/>
            <a:r>
              <a:rPr lang="el-GR" altLang="el-GR" sz="2800">
                <a:latin typeface="Tahoma" pitchFamily="34" charset="0"/>
              </a:rPr>
              <a:t>Ε</a:t>
            </a:r>
            <a:r>
              <a:rPr lang="el-GR" altLang="el-GR" sz="2800">
                <a:latin typeface="Tahoma" pitchFamily="34" charset="0"/>
                <a:cs typeface="Tahoma" pitchFamily="34" charset="0"/>
              </a:rPr>
              <a:t>άν μία μεταβλητή Χ κατανέμεται κανονικά δηλ. Χ~Ν (μ, σ</a:t>
            </a:r>
            <a:r>
              <a:rPr lang="el-GR" altLang="el-GR" sz="2800" baseline="30000">
                <a:latin typeface="Tahoma" pitchFamily="34" charset="0"/>
                <a:cs typeface="Tahoma" pitchFamily="34" charset="0"/>
              </a:rPr>
              <a:t>2</a:t>
            </a:r>
            <a:r>
              <a:rPr lang="el-GR" altLang="el-GR" sz="2800">
                <a:latin typeface="Tahoma" pitchFamily="34" charset="0"/>
                <a:cs typeface="Tahoma" pitchFamily="34" charset="0"/>
              </a:rPr>
              <a:t>), τότε για να χρησιμοποιήσουμε τους πίνακες της τυπικής κανονικής κατανομής, Ζ~Ν (0, 1)</a:t>
            </a:r>
            <a:endParaRPr lang="el-GR" altLang="el-GR" sz="2800">
              <a:latin typeface="Tahoma" pitchFamily="34" charset="0"/>
            </a:endParaRPr>
          </a:p>
          <a:p>
            <a:pPr lvl="1" algn="just" eaLnBrk="1" hangingPunct="1"/>
            <a:r>
              <a:rPr lang="el-GR" altLang="el-GR" sz="2400" b="1">
                <a:latin typeface="Tahoma" pitchFamily="34" charset="0"/>
                <a:cs typeface="Tahoma" pitchFamily="34" charset="0"/>
              </a:rPr>
              <a:t>πρέπει να αλλάξουμε την κλίμακα της Χ ώστε ο μέσος να ισούται με </a:t>
            </a:r>
            <a:r>
              <a:rPr lang="el-GR" altLang="el-GR" sz="2400" b="1">
                <a:latin typeface="Tahoma" pitchFamily="34" charset="0"/>
              </a:rPr>
              <a:t>0</a:t>
            </a:r>
            <a:r>
              <a:rPr lang="el-GR" altLang="el-GR" sz="2400" b="1">
                <a:latin typeface="Tahoma" pitchFamily="34" charset="0"/>
                <a:cs typeface="Tahoma" pitchFamily="34" charset="0"/>
              </a:rPr>
              <a:t> και η διακύμανση 1. </a:t>
            </a:r>
            <a:endParaRPr lang="el-GR" altLang="el-GR" sz="2400" b="1">
              <a:latin typeface="Tahoma" pitchFamily="34" charset="0"/>
            </a:endParaRPr>
          </a:p>
          <a:p>
            <a:pPr algn="just" eaLnBrk="1" hangingPunct="1"/>
            <a:r>
              <a:rPr lang="el-GR" altLang="el-GR" sz="2800">
                <a:latin typeface="Tahoma" pitchFamily="34" charset="0"/>
                <a:cs typeface="Tahoma" pitchFamily="34" charset="0"/>
              </a:rPr>
              <a:t>Η νέα μεταβλητή δίνεται από την σχέση:</a:t>
            </a:r>
            <a:endParaRPr lang="el-GR" altLang="el-GR" sz="2800">
              <a:latin typeface="Bookman Old Style" pitchFamily="18" charset="0"/>
            </a:endParaRPr>
          </a:p>
          <a:p>
            <a:pPr algn="ctr" eaLnBrk="1" hangingPunct="1"/>
            <a:r>
              <a:rPr lang="en-US" altLang="el-GR" sz="2800">
                <a:latin typeface="Tahoma" pitchFamily="34" charset="0"/>
                <a:cs typeface="Tahoma" pitchFamily="34" charset="0"/>
              </a:rPr>
              <a:t>Z</a:t>
            </a:r>
            <a:r>
              <a:rPr lang="el-GR" altLang="el-GR" sz="2800">
                <a:latin typeface="Tahoma" pitchFamily="34" charset="0"/>
                <a:cs typeface="Tahoma" pitchFamily="34" charset="0"/>
              </a:rPr>
              <a:t> = (</a:t>
            </a:r>
            <a:r>
              <a:rPr lang="en-US" altLang="el-GR" sz="2800">
                <a:latin typeface="Tahoma" pitchFamily="34" charset="0"/>
                <a:cs typeface="Tahoma" pitchFamily="34" charset="0"/>
              </a:rPr>
              <a:t>X</a:t>
            </a:r>
            <a:r>
              <a:rPr lang="el-GR" altLang="el-GR" sz="2800">
                <a:latin typeface="Tahoma" pitchFamily="34" charset="0"/>
                <a:cs typeface="Tahoma" pitchFamily="34" charset="0"/>
              </a:rPr>
              <a:t>-μ)/σ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14375"/>
          </a:xfrm>
        </p:spPr>
        <p:txBody>
          <a:bodyPr/>
          <a:lstStyle/>
          <a:p>
            <a:pPr eaLnBrk="1" hangingPunct="1"/>
            <a:r>
              <a:rPr lang="el-GR" altLang="el-GR" b="1">
                <a:latin typeface="Tahoma" pitchFamily="34" charset="0"/>
                <a:cs typeface="Tahoma" pitchFamily="34" charset="0"/>
              </a:rPr>
              <a:t>Πίνακας αθροιστικής κατανομής</a:t>
            </a:r>
            <a:endParaRPr lang="el-GR" altLang="el-GR">
              <a:latin typeface="Tahoma" pitchFamily="34" charset="0"/>
              <a:cs typeface="Tahoma" pitchFamily="34" charset="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642938"/>
            <a:ext cx="9144000" cy="2928937"/>
          </a:xfrm>
        </p:spPr>
        <p:txBody>
          <a:bodyPr/>
          <a:lstStyle/>
          <a:p>
            <a:pPr algn="just" eaLnBrk="1" hangingPunct="1"/>
            <a:r>
              <a:rPr lang="en-US" altLang="el-GR" sz="2400" dirty="0">
                <a:latin typeface="Tahoma" pitchFamily="34" charset="0"/>
                <a:cs typeface="Tahoma" pitchFamily="34" charset="0"/>
              </a:rPr>
              <a:t>O</a:t>
            </a:r>
            <a:r>
              <a:rPr lang="el-GR" altLang="el-GR" sz="2400" dirty="0">
                <a:latin typeface="Tahoma" pitchFamily="34" charset="0"/>
                <a:cs typeface="Tahoma" pitchFamily="34" charset="0"/>
              </a:rPr>
              <a:t> πίνακας δίνει, για οποιαδήποτε τιμή της Ζ, το εμβαδόν κάτω από την καμπύλη μέχρι την τιμή Ζ. </a:t>
            </a:r>
            <a:endParaRPr lang="en-US" altLang="el-GR" sz="2400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n-US" altLang="el-GR" sz="2400" dirty="0">
                <a:latin typeface="Tahoma" pitchFamily="34" charset="0"/>
                <a:cs typeface="Tahoma" pitchFamily="34" charset="0"/>
              </a:rPr>
              <a:t>T</a:t>
            </a:r>
            <a:r>
              <a:rPr lang="el-GR" altLang="el-GR" sz="2400" dirty="0">
                <a:latin typeface="Tahoma" pitchFamily="34" charset="0"/>
                <a:cs typeface="Tahoma" pitchFamily="34" charset="0"/>
              </a:rPr>
              <a:t>ο εμβαδόν κάτω από την καμπύλη αντιπροσωπεύει την συνολική ή αθροιστική συχνότητα όλων των τάξεων μέχρι την τιμή Ζ. </a:t>
            </a:r>
            <a:endParaRPr lang="en-US" altLang="el-GR" sz="2400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altLang="el-GR" sz="2400" dirty="0">
                <a:latin typeface="Tahoma" pitchFamily="34" charset="0"/>
                <a:cs typeface="Tahoma" pitchFamily="34" charset="0"/>
              </a:rPr>
              <a:t>Η αθροιστική συχνότητα διαιρούμενη με το συνολικό δειγματικό μέγεθος παρέχει μια «αθροιστική σχετική συχνότητα». </a:t>
            </a:r>
            <a:endParaRPr lang="en-US" altLang="el-GR" sz="24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741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400"/>
          </a:p>
        </p:txBody>
      </p:sp>
      <p:graphicFrame>
        <p:nvGraphicFramePr>
          <p:cNvPr id="17413" name="Object 1"/>
          <p:cNvGraphicFramePr>
            <a:graphicFrameLocks noChangeAspect="1"/>
          </p:cNvGraphicFramePr>
          <p:nvPr/>
        </p:nvGraphicFramePr>
        <p:xfrm>
          <a:off x="0" y="3665538"/>
          <a:ext cx="9144000" cy="3192462"/>
        </p:xfrm>
        <a:graphic>
          <a:graphicData uri="http://schemas.openxmlformats.org/presentationml/2006/ole">
            <p:oleObj spid="_x0000_s17415" r:id="rId4" imgW="5125637" imgH="3210050" progId="">
              <p:embed/>
            </p:oleObj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3786188"/>
          </a:xfrm>
        </p:spPr>
        <p:txBody>
          <a:bodyPr/>
          <a:lstStyle/>
          <a:p>
            <a:pPr algn="just" eaLnBrk="1" hangingPunct="1"/>
            <a:r>
              <a:rPr lang="el-GR" altLang="el-GR" sz="2800">
                <a:latin typeface="Tahoma" pitchFamily="34" charset="0"/>
                <a:cs typeface="Tahoma" pitchFamily="34" charset="0"/>
              </a:rPr>
              <a:t>Όσο αυξάνει το μέγεθος του δείγματος, οριακά, </a:t>
            </a:r>
            <a:endParaRPr lang="el-GR" altLang="el-GR" sz="2800">
              <a:latin typeface="Tahoma" pitchFamily="34" charset="0"/>
            </a:endParaRPr>
          </a:p>
          <a:p>
            <a:pPr lvl="1" algn="just" eaLnBrk="1" hangingPunct="1"/>
            <a:r>
              <a:rPr lang="el-GR" altLang="el-GR">
                <a:latin typeface="Tahoma" pitchFamily="34" charset="0"/>
                <a:cs typeface="Tahoma" pitchFamily="34" charset="0"/>
              </a:rPr>
              <a:t>η «αθροιστική σχετική συχνότητα» καθίσταται η πιθανότητα με την οποία μία τυχαία επιλογή θα παίρνει τιμή μέχρι την τιμή Ζ. </a:t>
            </a:r>
            <a:endParaRPr lang="en-US" altLang="el-GR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altLang="el-GR" sz="2800">
                <a:latin typeface="Tahoma" pitchFamily="34" charset="0"/>
                <a:cs typeface="Tahoma" pitchFamily="34" charset="0"/>
              </a:rPr>
              <a:t>Για την τιμή Ζ = 0, το εμβαδόν είναι 0,5</a:t>
            </a:r>
            <a:r>
              <a:rPr lang="el-GR" altLang="el-GR" sz="2800">
                <a:latin typeface="Tahoma" pitchFamily="34" charset="0"/>
              </a:rPr>
              <a:t>.</a:t>
            </a:r>
            <a:r>
              <a:rPr lang="el-GR" altLang="el-GR" sz="2800">
                <a:latin typeface="Bookman Old Style" pitchFamily="18" charset="0"/>
              </a:rPr>
              <a:t> </a:t>
            </a:r>
            <a:endParaRPr lang="en-US" altLang="el-GR" sz="2800">
              <a:latin typeface="Bookman Old Style" pitchFamily="18" charset="0"/>
            </a:endParaRPr>
          </a:p>
          <a:p>
            <a:pPr algn="just" eaLnBrk="1" hangingPunct="1"/>
            <a:r>
              <a:rPr lang="el-GR" altLang="el-GR" sz="2800">
                <a:latin typeface="Tahoma" pitchFamily="34" charset="0"/>
                <a:cs typeface="Tahoma" pitchFamily="34" charset="0"/>
              </a:rPr>
              <a:t>Για την τιμή Ζ=3,9, ή οποιαδήποτε μεγαλύτερη τιμή, το εμβαδόν είναι 1. </a:t>
            </a:r>
            <a:endParaRPr lang="el-GR" altLang="el-GR" sz="2800">
              <a:latin typeface="Tahoma" pitchFamily="34" charset="0"/>
            </a:endParaRPr>
          </a:p>
        </p:txBody>
      </p:sp>
      <p:graphicFrame>
        <p:nvGraphicFramePr>
          <p:cNvPr id="18435" name="Object 1"/>
          <p:cNvGraphicFramePr>
            <a:graphicFrameLocks noChangeAspect="1"/>
          </p:cNvGraphicFramePr>
          <p:nvPr/>
        </p:nvGraphicFramePr>
        <p:xfrm>
          <a:off x="0" y="3357563"/>
          <a:ext cx="9144000" cy="3500437"/>
        </p:xfrm>
        <a:graphic>
          <a:graphicData uri="http://schemas.openxmlformats.org/presentationml/2006/ole">
            <p:oleObj spid="_x0000_s18437" r:id="rId4" imgW="5125637" imgH="3210050" progId="">
              <p:embed/>
            </p:oleObj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3286125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el-GR" altLang="el-GR" sz="2800">
                <a:latin typeface="Tahoma" pitchFamily="34" charset="0"/>
                <a:cs typeface="Tahoma" pitchFamily="34" charset="0"/>
              </a:rPr>
              <a:t>Ζ~Ν (0, 1), δηλαδή μ=0 και σ</a:t>
            </a:r>
            <a:r>
              <a:rPr lang="en-US" altLang="el-GR" sz="2800" baseline="30000">
                <a:latin typeface="Tahoma" pitchFamily="34" charset="0"/>
                <a:cs typeface="Tahoma" pitchFamily="34" charset="0"/>
              </a:rPr>
              <a:t>2</a:t>
            </a:r>
            <a:r>
              <a:rPr lang="el-GR" altLang="el-GR" sz="2800">
                <a:latin typeface="Tahoma" pitchFamily="34" charset="0"/>
                <a:cs typeface="Tahoma" pitchFamily="34" charset="0"/>
              </a:rPr>
              <a:t>=</a:t>
            </a:r>
            <a:r>
              <a:rPr lang="en-US" altLang="el-GR" sz="2800">
                <a:latin typeface="Tahoma" pitchFamily="34" charset="0"/>
                <a:cs typeface="Tahoma" pitchFamily="34" charset="0"/>
              </a:rPr>
              <a:t>1</a:t>
            </a:r>
            <a:endParaRPr lang="el-GR" altLang="el-GR" sz="2800">
              <a:latin typeface="Tahoma" pitchFamily="34" charset="0"/>
              <a:cs typeface="Tahoma" pitchFamily="34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l-GR" altLang="el-GR" sz="2800">
                <a:latin typeface="Tahoma" pitchFamily="34" charset="0"/>
                <a:cs typeface="Tahoma" pitchFamily="34" charset="0"/>
              </a:rPr>
              <a:t>Σύμφωνα με τον κανόνα:</a:t>
            </a:r>
          </a:p>
          <a:p>
            <a:pPr algn="just" eaLnBrk="1" hangingPunct="1">
              <a:lnSpc>
                <a:spcPct val="90000"/>
              </a:lnSpc>
            </a:pPr>
            <a:endParaRPr lang="el-GR" altLang="el-GR" sz="2400">
              <a:latin typeface="Tahoma" pitchFamily="34" charset="0"/>
              <a:cs typeface="Tahoma" pitchFamily="34" charset="0"/>
            </a:endParaRPr>
          </a:p>
          <a:p>
            <a:pPr algn="just" eaLnBrk="1" hangingPunct="1">
              <a:lnSpc>
                <a:spcPct val="90000"/>
              </a:lnSpc>
              <a:buFontTx/>
              <a:buNone/>
            </a:pPr>
            <a:endParaRPr lang="el-GR" altLang="el-GR" sz="240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19459" name="Object 1"/>
          <p:cNvGraphicFramePr>
            <a:graphicFrameLocks noChangeAspect="1"/>
          </p:cNvGraphicFramePr>
          <p:nvPr/>
        </p:nvGraphicFramePr>
        <p:xfrm>
          <a:off x="0" y="3143250"/>
          <a:ext cx="9144000" cy="3714750"/>
        </p:xfrm>
        <a:graphic>
          <a:graphicData uri="http://schemas.openxmlformats.org/presentationml/2006/ole">
            <p:oleObj spid="_x0000_s19467" r:id="rId4" imgW="5125637" imgH="3210050" progId="">
              <p:embed/>
            </p:oleObj>
          </a:graphicData>
        </a:graphic>
      </p:graphicFrame>
      <p:graphicFrame>
        <p:nvGraphicFramePr>
          <p:cNvPr id="19460" name="Object 2"/>
          <p:cNvGraphicFramePr>
            <a:graphicFrameLocks noChangeAspect="1"/>
          </p:cNvGraphicFramePr>
          <p:nvPr/>
        </p:nvGraphicFramePr>
        <p:xfrm>
          <a:off x="-214313" y="928688"/>
          <a:ext cx="9144001" cy="928687"/>
        </p:xfrm>
        <a:graphic>
          <a:graphicData uri="http://schemas.openxmlformats.org/presentationml/2006/ole">
            <p:oleObj spid="_x0000_s19468" name="Έγγραφο" r:id="rId5" imgW="5290909" imgH="332859" progId="Word.Document.12">
              <p:embed/>
            </p:oleObj>
          </a:graphicData>
        </a:graphic>
      </p:graphicFrame>
      <p:graphicFrame>
        <p:nvGraphicFramePr>
          <p:cNvPr id="19461" name="Object 3"/>
          <p:cNvGraphicFramePr>
            <a:graphicFrameLocks noChangeAspect="1"/>
          </p:cNvGraphicFramePr>
          <p:nvPr/>
        </p:nvGraphicFramePr>
        <p:xfrm>
          <a:off x="-1143000" y="1571625"/>
          <a:ext cx="12471400" cy="785813"/>
        </p:xfrm>
        <a:graphic>
          <a:graphicData uri="http://schemas.openxmlformats.org/presentationml/2006/ole">
            <p:oleObj spid="_x0000_s19469" name="Έγγραφο" r:id="rId6" imgW="5290909" imgH="332859" progId="Word.Document.12">
              <p:embed/>
            </p:oleObj>
          </a:graphicData>
        </a:graphic>
      </p:graphicFrame>
      <p:graphicFrame>
        <p:nvGraphicFramePr>
          <p:cNvPr id="19462" name="Object 4"/>
          <p:cNvGraphicFramePr>
            <a:graphicFrameLocks noChangeAspect="1"/>
          </p:cNvGraphicFramePr>
          <p:nvPr/>
        </p:nvGraphicFramePr>
        <p:xfrm>
          <a:off x="-428625" y="2214563"/>
          <a:ext cx="10287000" cy="1095375"/>
        </p:xfrm>
        <a:graphic>
          <a:graphicData uri="http://schemas.openxmlformats.org/presentationml/2006/ole">
            <p:oleObj spid="_x0000_s19470" name="Έγγραφο" r:id="rId7" imgW="5290909" imgH="332859" progId="Word.Document.12">
              <p:embed/>
            </p:oleObj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47800"/>
          </a:xfrm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altLang="el-GR" b="1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Γενικά χαρακτηριστικά της Κανονικής Κατανομής</a:t>
            </a:r>
            <a:r>
              <a:rPr lang="el-GR" altLang="el-GR"/>
              <a:t>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0" y="1447800"/>
            <a:ext cx="9144000" cy="5410200"/>
          </a:xfrm>
        </p:spPr>
        <p:txBody>
          <a:bodyPr/>
          <a:lstStyle/>
          <a:p>
            <a:pPr algn="just" eaLnBrk="1" hangingPunct="1"/>
            <a:r>
              <a:rPr lang="el-GR" altLang="el-GR">
                <a:latin typeface="Tahoma" pitchFamily="34" charset="0"/>
                <a:cs typeface="Tahoma" pitchFamily="34" charset="0"/>
              </a:rPr>
              <a:t>συνάρτηση πιθανότητας της Κανονικής Κατανομής είναι η ακόλουθη:</a:t>
            </a:r>
          </a:p>
        </p:txBody>
      </p:sp>
      <p:graphicFrame>
        <p:nvGraphicFramePr>
          <p:cNvPr id="101380" name="Object 2"/>
          <p:cNvGraphicFramePr>
            <a:graphicFrameLocks noChangeAspect="1"/>
          </p:cNvGraphicFramePr>
          <p:nvPr/>
        </p:nvGraphicFramePr>
        <p:xfrm>
          <a:off x="609600" y="2438400"/>
          <a:ext cx="7239000" cy="2514600"/>
        </p:xfrm>
        <a:graphic>
          <a:graphicData uri="http://schemas.openxmlformats.org/presentationml/2006/ole">
            <p:oleObj spid="_x0000_s4103" name="Εξίσωση" r:id="rId3" imgW="1206500" imgH="482600" progId="Equation.3">
              <p:embed/>
            </p:oleObj>
          </a:graphicData>
        </a:graphic>
      </p:graphicFrame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533400" y="4876800"/>
            <a:ext cx="390207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800"/>
              <a:t>μ = μέσος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800"/>
              <a:t>σ = τυπική απόκλιση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800"/>
              <a:t>π = 3,14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2800"/>
              <a:t>e</a:t>
            </a:r>
            <a:r>
              <a:rPr lang="el-GR" altLang="el-GR" sz="2800"/>
              <a:t> = 2,71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1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4429125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en-US" altLang="el-GR" sz="2800">
                <a:latin typeface="Tahoma" pitchFamily="34" charset="0"/>
                <a:cs typeface="Tahoma" pitchFamily="34" charset="0"/>
              </a:rPr>
              <a:t>H</a:t>
            </a:r>
            <a:r>
              <a:rPr lang="el-GR" altLang="el-GR" sz="2800">
                <a:latin typeface="Tahoma" pitchFamily="34" charset="0"/>
                <a:cs typeface="Tahoma" pitchFamily="34" charset="0"/>
              </a:rPr>
              <a:t> πιθανότητα με την οποία μία τιμή της Ζ βρίσκεται μεταξύ    —3,9 και +3,9 είναι 1,00, διότι η καμπύλη ξεκινά κατ ουσία από το -3,9 και τελειώνει στο 3,9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el-GR" altLang="el-GR">
                <a:latin typeface="Tahoma" pitchFamily="34" charset="0"/>
                <a:cs typeface="Tahoma" pitchFamily="34" charset="0"/>
              </a:rPr>
              <a:t>περιλαμβάνει όλο το δειγματικό χώρο. </a:t>
            </a:r>
            <a:endParaRPr lang="en-US" altLang="el-GR">
              <a:latin typeface="Tahoma" pitchFamily="34" charset="0"/>
              <a:cs typeface="Tahoma" pitchFamily="34" charset="0"/>
            </a:endParaRPr>
          </a:p>
          <a:p>
            <a:pPr eaLnBrk="1" hangingPunct="1"/>
            <a:r>
              <a:rPr lang="en-US" altLang="el-GR" sz="2800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1</a:t>
            </a:r>
            <a:r>
              <a:rPr lang="el-GR" altLang="el-GR" sz="2800" b="1" baseline="3000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η</a:t>
            </a:r>
            <a:r>
              <a:rPr lang="el-GR" altLang="el-GR" sz="2800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περίπτωση</a:t>
            </a:r>
            <a:r>
              <a:rPr lang="en-US" altLang="el-GR" sz="2800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:</a:t>
            </a:r>
            <a:r>
              <a:rPr lang="el-GR" altLang="el-GR" sz="2800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altLang="el-GR">
                <a:latin typeface="Tahoma" pitchFamily="34" charset="0"/>
                <a:cs typeface="Tahoma" pitchFamily="34" charset="0"/>
              </a:rPr>
              <a:t>P(Z≤1,22) = 0,8888 </a:t>
            </a:r>
            <a:endParaRPr lang="el-GR" altLang="el-GR">
              <a:latin typeface="Tahoma" pitchFamily="34" charset="0"/>
              <a:cs typeface="Tahoma" pitchFamily="34" charset="0"/>
            </a:endParaRPr>
          </a:p>
          <a:p>
            <a:pPr eaLnBrk="1" hangingPunct="1"/>
            <a:r>
              <a:rPr lang="el-GR" altLang="el-GR" sz="2800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2</a:t>
            </a:r>
            <a:r>
              <a:rPr lang="el-GR" altLang="el-GR" sz="2800" b="1" baseline="3000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η</a:t>
            </a:r>
            <a:r>
              <a:rPr lang="el-GR" altLang="el-GR" sz="2800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περίπτωση</a:t>
            </a:r>
            <a:r>
              <a:rPr lang="en-US" altLang="el-GR" sz="2800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:</a:t>
            </a:r>
            <a:r>
              <a:rPr lang="el-GR" altLang="el-GR" sz="2800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altLang="el-GR">
                <a:latin typeface="Tahoma" pitchFamily="34" charset="0"/>
                <a:cs typeface="Tahoma" pitchFamily="34" charset="0"/>
              </a:rPr>
              <a:t>P(Z</a:t>
            </a:r>
            <a:r>
              <a:rPr lang="el-GR" altLang="el-GR">
                <a:latin typeface="Tahoma" pitchFamily="34" charset="0"/>
                <a:cs typeface="Tahoma" pitchFamily="34" charset="0"/>
              </a:rPr>
              <a:t>&gt;</a:t>
            </a:r>
            <a:r>
              <a:rPr lang="en-US" altLang="el-GR">
                <a:latin typeface="Tahoma" pitchFamily="34" charset="0"/>
                <a:cs typeface="Tahoma" pitchFamily="34" charset="0"/>
              </a:rPr>
              <a:t>1,22) =</a:t>
            </a:r>
            <a:r>
              <a:rPr lang="el-GR" altLang="el-GR">
                <a:latin typeface="Tahoma" pitchFamily="34" charset="0"/>
                <a:cs typeface="Tahoma" pitchFamily="34" charset="0"/>
              </a:rPr>
              <a:t>1-</a:t>
            </a:r>
            <a:r>
              <a:rPr lang="en-US" altLang="el-GR">
                <a:latin typeface="Tahoma" pitchFamily="34" charset="0"/>
                <a:cs typeface="Tahoma" pitchFamily="34" charset="0"/>
              </a:rPr>
              <a:t> P(Z≤1,22) = </a:t>
            </a:r>
            <a:r>
              <a:rPr lang="el-GR" altLang="el-GR">
                <a:latin typeface="Tahoma" pitchFamily="34" charset="0"/>
                <a:cs typeface="Tahoma" pitchFamily="34" charset="0"/>
              </a:rPr>
              <a:t>1-</a:t>
            </a:r>
            <a:r>
              <a:rPr lang="en-US" altLang="el-GR">
                <a:latin typeface="Tahoma" pitchFamily="34" charset="0"/>
                <a:cs typeface="Tahoma" pitchFamily="34" charset="0"/>
              </a:rPr>
              <a:t> 0,8888=0,1112</a:t>
            </a:r>
          </a:p>
          <a:p>
            <a:pPr eaLnBrk="1" hangingPunct="1"/>
            <a:r>
              <a:rPr lang="en-US" altLang="el-GR" sz="2800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3</a:t>
            </a:r>
            <a:r>
              <a:rPr lang="el-GR" altLang="el-GR" sz="2800" b="1" baseline="3000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η</a:t>
            </a:r>
            <a:r>
              <a:rPr lang="el-GR" altLang="el-GR" sz="2800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περίπτωση</a:t>
            </a:r>
            <a:r>
              <a:rPr lang="en-US" altLang="el-GR" sz="2800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:</a:t>
            </a:r>
            <a:r>
              <a:rPr lang="el-GR" altLang="el-GR" sz="2800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altLang="el-GR" sz="2800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altLang="el-GR" sz="2800">
                <a:latin typeface="Tahoma" pitchFamily="34" charset="0"/>
                <a:cs typeface="Tahoma" pitchFamily="34" charset="0"/>
              </a:rPr>
              <a:t>P(Z ≤ -1,22)=</a:t>
            </a:r>
            <a:r>
              <a:rPr lang="el-GR" altLang="el-GR" sz="2800">
                <a:latin typeface="Tahoma" pitchFamily="34" charset="0"/>
                <a:cs typeface="Tahoma" pitchFamily="34" charset="0"/>
              </a:rPr>
              <a:t>1-</a:t>
            </a:r>
            <a:r>
              <a:rPr lang="en-US" altLang="el-GR" sz="2800">
                <a:latin typeface="Tahoma" pitchFamily="34" charset="0"/>
                <a:cs typeface="Tahoma" pitchFamily="34" charset="0"/>
              </a:rPr>
              <a:t> P(Z≤1,22) = </a:t>
            </a:r>
            <a:r>
              <a:rPr lang="el-GR" altLang="el-GR" sz="2800">
                <a:latin typeface="Tahoma" pitchFamily="34" charset="0"/>
                <a:cs typeface="Tahoma" pitchFamily="34" charset="0"/>
              </a:rPr>
              <a:t>1-</a:t>
            </a:r>
            <a:r>
              <a:rPr lang="en-US" altLang="el-GR" sz="2800">
                <a:latin typeface="Tahoma" pitchFamily="34" charset="0"/>
                <a:cs typeface="Tahoma" pitchFamily="34" charset="0"/>
              </a:rPr>
              <a:t> 0,8888=0,1112</a:t>
            </a:r>
          </a:p>
          <a:p>
            <a:pPr eaLnBrk="1" hangingPunct="1"/>
            <a:endParaRPr lang="el-GR" altLang="el-GR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0" y="4521200"/>
          <a:ext cx="9144001" cy="2463802"/>
        </p:xfrm>
        <a:graphic>
          <a:graphicData uri="http://schemas.openxmlformats.org/drawingml/2006/table">
            <a:tbl>
              <a:tblPr/>
              <a:tblGrid>
                <a:gridCol w="165139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731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7315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7315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87315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003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spc="-75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Ζ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0,00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0,01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0,02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0,03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0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90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1,1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0,8643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0,8665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0,8686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0,8708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0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1,2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0,8849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0,8869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0,8888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0,8907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90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1,3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0,9032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0,9049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0,9066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0,9082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0512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3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4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5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6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4429125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4</a:t>
            </a:r>
            <a:r>
              <a:rPr lang="el-GR" sz="2800" b="1" baseline="30000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η</a:t>
            </a:r>
            <a:r>
              <a:rPr lang="el-GR" sz="28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Περίπτωση</a:t>
            </a:r>
            <a:r>
              <a:rPr lang="en-US" sz="28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:</a:t>
            </a:r>
            <a:r>
              <a:rPr lang="el-GR" sz="28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Εάν το ζητούμενο είναι 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P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(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Z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&gt; - 1,2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2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), τότε είτε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: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 </a:t>
            </a:r>
          </a:p>
          <a:p>
            <a:pPr lvl="1" eaLnBrk="1" hangingPunct="1">
              <a:buFont typeface="Wingdings" pitchFamily="2" charset="2"/>
              <a:buChar char="§"/>
              <a:defRPr/>
            </a:pPr>
            <a:r>
              <a:rPr lang="en-US" dirty="0">
                <a:latin typeface="Tahoma" pitchFamily="34" charset="0"/>
                <a:cs typeface="Tahoma" pitchFamily="34" charset="0"/>
              </a:rPr>
              <a:t>P(Z</a:t>
            </a:r>
            <a:r>
              <a:rPr lang="el-GR" dirty="0">
                <a:latin typeface="Tahoma" pitchFamily="34" charset="0"/>
                <a:cs typeface="Tahoma" pitchFamily="34" charset="0"/>
              </a:rPr>
              <a:t>&gt; - </a:t>
            </a:r>
            <a:r>
              <a:rPr lang="en-US" dirty="0">
                <a:latin typeface="Tahoma" pitchFamily="34" charset="0"/>
                <a:cs typeface="Tahoma" pitchFamily="34" charset="0"/>
              </a:rPr>
              <a:t>1,22) =P(Z≤1,22) = 0,8888</a:t>
            </a:r>
          </a:p>
          <a:p>
            <a:pPr lvl="1" eaLnBrk="1" hangingPunct="1">
              <a:buFont typeface="Wingdings" pitchFamily="2" charset="2"/>
              <a:buChar char="§"/>
              <a:defRPr/>
            </a:pPr>
            <a:r>
              <a:rPr lang="el-GR" b="1" dirty="0">
                <a:latin typeface="Tahoma" pitchFamily="34" charset="0"/>
                <a:ea typeface="+mn-ea"/>
                <a:cs typeface="Tahoma" pitchFamily="34" charset="0"/>
              </a:rPr>
              <a:t>είτε</a:t>
            </a:r>
            <a:endParaRPr lang="en-US" b="1" dirty="0">
              <a:latin typeface="Tahoma" pitchFamily="34" charset="0"/>
              <a:ea typeface="+mn-ea"/>
              <a:cs typeface="Tahoma" pitchFamily="34" charset="0"/>
            </a:endParaRPr>
          </a:p>
          <a:p>
            <a:pPr lvl="1" eaLnBrk="1" hangingPunct="1">
              <a:buFont typeface="Wingdings" pitchFamily="2" charset="2"/>
              <a:buChar char="§"/>
              <a:defRPr/>
            </a:pPr>
            <a:r>
              <a:rPr lang="el-GR" dirty="0">
                <a:latin typeface="Tahoma" pitchFamily="34" charset="0"/>
                <a:ea typeface="+mn-ea"/>
                <a:cs typeface="Tahoma" pitchFamily="34" charset="0"/>
              </a:rPr>
              <a:t> </a:t>
            </a:r>
            <a:r>
              <a:rPr lang="en-US" dirty="0">
                <a:latin typeface="Tahoma" pitchFamily="34" charset="0"/>
                <a:ea typeface="+mn-ea"/>
                <a:cs typeface="Tahoma" pitchFamily="34" charset="0"/>
              </a:rPr>
              <a:t>P(Z</a:t>
            </a:r>
            <a:r>
              <a:rPr lang="el-GR" dirty="0">
                <a:latin typeface="Tahoma" pitchFamily="34" charset="0"/>
                <a:ea typeface="+mn-ea"/>
                <a:cs typeface="Tahoma" pitchFamily="34" charset="0"/>
              </a:rPr>
              <a:t>&gt; - </a:t>
            </a:r>
            <a:r>
              <a:rPr lang="en-US" dirty="0">
                <a:latin typeface="Tahoma" pitchFamily="34" charset="0"/>
                <a:ea typeface="+mn-ea"/>
                <a:cs typeface="Tahoma" pitchFamily="34" charset="0"/>
              </a:rPr>
              <a:t>1,22) =</a:t>
            </a:r>
            <a:r>
              <a:rPr lang="el-GR" dirty="0">
                <a:latin typeface="Tahoma" pitchFamily="34" charset="0"/>
                <a:ea typeface="+mn-ea"/>
                <a:cs typeface="Tahoma" pitchFamily="34" charset="0"/>
              </a:rPr>
              <a:t>1-</a:t>
            </a:r>
            <a:r>
              <a:rPr lang="en-US" dirty="0">
                <a:latin typeface="Tahoma" pitchFamily="34" charset="0"/>
                <a:ea typeface="+mn-ea"/>
                <a:cs typeface="Tahoma" pitchFamily="34" charset="0"/>
              </a:rPr>
              <a:t> P(Z≤</a:t>
            </a:r>
            <a:r>
              <a:rPr lang="el-GR" dirty="0">
                <a:latin typeface="Tahoma" pitchFamily="34" charset="0"/>
                <a:ea typeface="+mn-ea"/>
                <a:cs typeface="Tahoma" pitchFamily="34" charset="0"/>
              </a:rPr>
              <a:t>-</a:t>
            </a:r>
            <a:r>
              <a:rPr lang="en-US" dirty="0">
                <a:latin typeface="Tahoma" pitchFamily="34" charset="0"/>
                <a:ea typeface="+mn-ea"/>
                <a:cs typeface="Tahoma" pitchFamily="34" charset="0"/>
              </a:rPr>
              <a:t>1,22) = </a:t>
            </a:r>
            <a:r>
              <a:rPr lang="el-GR" dirty="0">
                <a:latin typeface="Tahoma" pitchFamily="34" charset="0"/>
                <a:ea typeface="+mn-ea"/>
                <a:cs typeface="Tahoma" pitchFamily="34" charset="0"/>
              </a:rPr>
              <a:t>1-(1-</a:t>
            </a:r>
            <a:r>
              <a:rPr lang="en-US" dirty="0">
                <a:latin typeface="Tahoma" pitchFamily="34" charset="0"/>
                <a:ea typeface="+mn-ea"/>
                <a:cs typeface="Tahoma" pitchFamily="34" charset="0"/>
              </a:rPr>
              <a:t> P(Z≤1,22)</a:t>
            </a:r>
            <a:r>
              <a:rPr lang="el-GR" dirty="0">
                <a:latin typeface="Tahoma" pitchFamily="34" charset="0"/>
                <a:ea typeface="+mn-ea"/>
                <a:cs typeface="Tahoma" pitchFamily="34" charset="0"/>
              </a:rPr>
              <a:t>)=</a:t>
            </a:r>
          </a:p>
          <a:p>
            <a:pPr lvl="1" eaLnBrk="1" hangingPunct="1">
              <a:buFontTx/>
              <a:buNone/>
              <a:defRPr/>
            </a:pPr>
            <a:r>
              <a:rPr lang="en-US" dirty="0">
                <a:latin typeface="Tahoma" pitchFamily="34" charset="0"/>
                <a:ea typeface="+mn-ea"/>
                <a:cs typeface="Tahoma" pitchFamily="34" charset="0"/>
              </a:rPr>
              <a:t>P(Z≤1,22) = 0,8888</a:t>
            </a:r>
          </a:p>
          <a:p>
            <a:pPr lvl="1" eaLnBrk="1" hangingPunct="1">
              <a:buFontTx/>
              <a:buNone/>
              <a:defRPr/>
            </a:pPr>
            <a:endParaRPr lang="el-GR" dirty="0">
              <a:latin typeface="Tahoma" pitchFamily="34" charset="0"/>
              <a:ea typeface="+mn-ea"/>
              <a:cs typeface="Tahoma" pitchFamily="34" charset="0"/>
            </a:endParaRPr>
          </a:p>
          <a:p>
            <a:pPr lvl="1" eaLnBrk="1" hangingPunct="1">
              <a:buFontTx/>
              <a:buNone/>
              <a:defRPr/>
            </a:pPr>
            <a:endParaRPr lang="el-GR" dirty="0">
              <a:latin typeface="Tahoma" pitchFamily="34" charset="0"/>
              <a:ea typeface="+mn-ea"/>
              <a:cs typeface="Tahoma" pitchFamily="34" charset="0"/>
            </a:endParaRPr>
          </a:p>
        </p:txBody>
      </p:sp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0" y="4521200"/>
          <a:ext cx="9144001" cy="2463802"/>
        </p:xfrm>
        <a:graphic>
          <a:graphicData uri="http://schemas.openxmlformats.org/drawingml/2006/table">
            <a:tbl>
              <a:tblPr/>
              <a:tblGrid>
                <a:gridCol w="165139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731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7315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7315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87315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003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spc="-75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Ζ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0,00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0,01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0,02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0,03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0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90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1,1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0,8643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0,8665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0,8686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0,8708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0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1,2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0,8849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0,8869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0,8888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0,8907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90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1,3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0,9032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0,9049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0,9066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0,9082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1536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37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38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39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40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4429125"/>
          </a:xfrm>
        </p:spPr>
        <p:txBody>
          <a:bodyPr/>
          <a:lstStyle/>
          <a:p>
            <a:pPr eaLnBrk="1" hangingPunct="1">
              <a:defRPr/>
            </a:pPr>
            <a:r>
              <a:rPr lang="el-GR" sz="28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5</a:t>
            </a:r>
            <a:r>
              <a:rPr lang="el-GR" sz="2800" b="1" baseline="30000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η</a:t>
            </a:r>
            <a:r>
              <a:rPr lang="el-GR" sz="28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Περίπτωση</a:t>
            </a:r>
            <a:r>
              <a:rPr lang="en-US" sz="28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:</a:t>
            </a:r>
            <a:r>
              <a:rPr lang="el-GR" sz="28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</a:p>
          <a:p>
            <a:pPr eaLnBrk="1" hangingPunct="1">
              <a:defRPr/>
            </a:pPr>
            <a:r>
              <a:rPr lang="el-GR" sz="2800" dirty="0">
                <a:latin typeface="Tahoma" pitchFamily="34" charset="0"/>
                <a:cs typeface="Tahoma" pitchFamily="34" charset="0"/>
              </a:rPr>
              <a:t>Εάν το ζητούμενο είναι 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P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( - 1,2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2 ≤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Ζ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 ≤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1,2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2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), τότε μπορούμε                   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P(Z≤1,22)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 - 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P(Z≤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-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1,22)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=</a:t>
            </a:r>
          </a:p>
          <a:p>
            <a:pPr lvl="1" eaLnBrk="1" hangingPunct="1">
              <a:buFontTx/>
              <a:buNone/>
              <a:defRPr/>
            </a:pPr>
            <a:r>
              <a:rPr lang="el-GR" dirty="0">
                <a:latin typeface="Tahoma" pitchFamily="34" charset="0"/>
                <a:cs typeface="Tahoma" pitchFamily="34" charset="0"/>
              </a:rPr>
              <a:t> =</a:t>
            </a:r>
            <a:r>
              <a:rPr lang="en-US" dirty="0">
                <a:latin typeface="Tahoma" pitchFamily="34" charset="0"/>
                <a:cs typeface="Tahoma" pitchFamily="34" charset="0"/>
              </a:rPr>
              <a:t> 0,8888</a:t>
            </a:r>
            <a:r>
              <a:rPr lang="el-GR" dirty="0">
                <a:latin typeface="Tahoma" pitchFamily="34" charset="0"/>
                <a:cs typeface="Tahoma" pitchFamily="34" charset="0"/>
              </a:rPr>
              <a:t> – (1-</a:t>
            </a:r>
            <a:r>
              <a:rPr lang="en-US" dirty="0">
                <a:latin typeface="Tahoma" pitchFamily="34" charset="0"/>
                <a:cs typeface="Tahoma" pitchFamily="34" charset="0"/>
              </a:rPr>
              <a:t> P(Z≤1,22)</a:t>
            </a:r>
            <a:r>
              <a:rPr lang="el-GR" dirty="0">
                <a:latin typeface="Tahoma" pitchFamily="34" charset="0"/>
                <a:cs typeface="Tahoma" pitchFamily="34" charset="0"/>
              </a:rPr>
              <a:t>)=</a:t>
            </a:r>
            <a:r>
              <a:rPr lang="en-US" dirty="0">
                <a:latin typeface="Tahoma" pitchFamily="34" charset="0"/>
                <a:cs typeface="Tahoma" pitchFamily="34" charset="0"/>
              </a:rPr>
              <a:t> 0,8888</a:t>
            </a:r>
            <a:r>
              <a:rPr lang="el-GR" dirty="0">
                <a:latin typeface="Tahoma" pitchFamily="34" charset="0"/>
                <a:cs typeface="Tahoma" pitchFamily="34" charset="0"/>
              </a:rPr>
              <a:t>-1+</a:t>
            </a:r>
            <a:r>
              <a:rPr lang="en-US" dirty="0">
                <a:latin typeface="Tahoma" pitchFamily="34" charset="0"/>
                <a:cs typeface="Tahoma" pitchFamily="34" charset="0"/>
              </a:rPr>
              <a:t> 0,8888</a:t>
            </a:r>
            <a:endParaRPr lang="el-GR" dirty="0">
              <a:latin typeface="Tahoma" pitchFamily="34" charset="0"/>
              <a:cs typeface="Tahoma" pitchFamily="34" charset="0"/>
            </a:endParaRPr>
          </a:p>
          <a:p>
            <a:pPr lvl="1" eaLnBrk="1" hangingPunct="1">
              <a:buFontTx/>
              <a:buNone/>
              <a:defRPr/>
            </a:pPr>
            <a:endParaRPr lang="el-GR" dirty="0">
              <a:latin typeface="Tahoma" pitchFamily="34" charset="0"/>
              <a:ea typeface="+mn-ea"/>
              <a:cs typeface="Tahoma" pitchFamily="34" charset="0"/>
            </a:endParaRPr>
          </a:p>
          <a:p>
            <a:pPr lvl="1" eaLnBrk="1" hangingPunct="1">
              <a:buFontTx/>
              <a:buNone/>
              <a:defRPr/>
            </a:pPr>
            <a:endParaRPr lang="el-GR" dirty="0">
              <a:latin typeface="Tahoma" pitchFamily="34" charset="0"/>
              <a:ea typeface="+mn-ea"/>
              <a:cs typeface="Tahoma" pitchFamily="34" charset="0"/>
            </a:endParaRPr>
          </a:p>
        </p:txBody>
      </p:sp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0" y="4521200"/>
          <a:ext cx="9144001" cy="2463802"/>
        </p:xfrm>
        <a:graphic>
          <a:graphicData uri="http://schemas.openxmlformats.org/drawingml/2006/table">
            <a:tbl>
              <a:tblPr/>
              <a:tblGrid>
                <a:gridCol w="165139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731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7315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7315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87315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003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spc="-75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Ζ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0,00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0,01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0,02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0,03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0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90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1,1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0,8643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0,8665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0,8686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0,8708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0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1,2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0,8849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0,8869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0,8888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0,8907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90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1,3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0,9032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0,9049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0,9066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0,9082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2560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61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62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63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64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4429125"/>
          </a:xfrm>
        </p:spPr>
        <p:txBody>
          <a:bodyPr/>
          <a:lstStyle/>
          <a:p>
            <a:pPr eaLnBrk="1" hangingPunct="1">
              <a:defRPr/>
            </a:pPr>
            <a:r>
              <a:rPr lang="el-GR" sz="28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Να βρεθεί</a:t>
            </a:r>
            <a:r>
              <a:rPr lang="en-US" sz="28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:</a:t>
            </a:r>
            <a:r>
              <a:rPr lang="el-GR" sz="28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</a:p>
          <a:p>
            <a:pPr eaLnBrk="1" hangingPunct="1">
              <a:defRPr/>
            </a:pPr>
            <a:r>
              <a:rPr lang="en-US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1</a:t>
            </a:r>
            <a:r>
              <a:rPr lang="el-GR" sz="2400" b="1" baseline="30000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η</a:t>
            </a: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περίπτωση</a:t>
            </a:r>
            <a:r>
              <a:rPr lang="en-US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:</a:t>
            </a: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P(Z≤1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,3)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 =  </a:t>
            </a:r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eaLnBrk="1" hangingPunct="1">
              <a:defRPr/>
            </a:pP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2</a:t>
            </a:r>
            <a:r>
              <a:rPr lang="el-GR" sz="2400" b="1" baseline="30000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η</a:t>
            </a: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περίπτωση</a:t>
            </a:r>
            <a:r>
              <a:rPr lang="en-US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:</a:t>
            </a: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P(Z</a:t>
            </a:r>
            <a:r>
              <a:rPr lang="el-GR" sz="2800" u="sng" dirty="0">
                <a:latin typeface="Tahoma" pitchFamily="34" charset="0"/>
                <a:cs typeface="Tahoma" pitchFamily="34" charset="0"/>
              </a:rPr>
              <a:t>&gt;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1,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1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)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=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 </a:t>
            </a:r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eaLnBrk="1" hangingPunct="1">
              <a:defRPr/>
            </a:pPr>
            <a:r>
              <a:rPr lang="en-US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3</a:t>
            </a:r>
            <a:r>
              <a:rPr lang="el-GR" sz="2400" b="1" baseline="30000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η</a:t>
            </a: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περίπτωση</a:t>
            </a:r>
            <a:r>
              <a:rPr lang="en-US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:</a:t>
            </a: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400" dirty="0">
                <a:latin typeface="Tahoma" pitchFamily="34" charset="0"/>
                <a:cs typeface="Tahoma" pitchFamily="34" charset="0"/>
              </a:rPr>
              <a:t>P(Z</a:t>
            </a:r>
            <a:r>
              <a:rPr lang="el-GR" sz="2400" u="sng" dirty="0">
                <a:latin typeface="Tahoma" pitchFamily="34" charset="0"/>
                <a:cs typeface="Tahoma" pitchFamily="34" charset="0"/>
              </a:rPr>
              <a:t>&lt;</a:t>
            </a:r>
            <a:r>
              <a:rPr lang="en-US" sz="2400" dirty="0">
                <a:latin typeface="Tahoma" pitchFamily="34" charset="0"/>
                <a:cs typeface="Tahoma" pitchFamily="34" charset="0"/>
              </a:rPr>
              <a:t>-1,</a:t>
            </a:r>
            <a:r>
              <a:rPr lang="el-GR" sz="2400" dirty="0">
                <a:latin typeface="Tahoma" pitchFamily="34" charset="0"/>
                <a:cs typeface="Tahoma" pitchFamily="34" charset="0"/>
              </a:rPr>
              <a:t>33</a:t>
            </a:r>
            <a:r>
              <a:rPr lang="en-US" sz="2400" dirty="0">
                <a:latin typeface="Tahoma" pitchFamily="34" charset="0"/>
                <a:cs typeface="Tahoma" pitchFamily="34" charset="0"/>
              </a:rPr>
              <a:t>)=</a:t>
            </a:r>
            <a:endParaRPr lang="el-GR" sz="2400" dirty="0">
              <a:latin typeface="Tahoma" pitchFamily="34" charset="0"/>
              <a:cs typeface="Tahoma" pitchFamily="34" charset="0"/>
            </a:endParaRPr>
          </a:p>
          <a:p>
            <a:pPr eaLnBrk="1" hangingPunct="1">
              <a:defRPr/>
            </a:pP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4</a:t>
            </a:r>
            <a:r>
              <a:rPr lang="el-GR" sz="2400" b="1" baseline="30000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η</a:t>
            </a: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περίπτωση</a:t>
            </a:r>
            <a:r>
              <a:rPr lang="en-US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:</a:t>
            </a: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400" dirty="0">
                <a:latin typeface="Tahoma" pitchFamily="34" charset="0"/>
                <a:cs typeface="Tahoma" pitchFamily="34" charset="0"/>
              </a:rPr>
              <a:t>P(Z</a:t>
            </a:r>
            <a:r>
              <a:rPr lang="el-GR" sz="2400" u="sng" dirty="0">
                <a:latin typeface="Tahoma" pitchFamily="34" charset="0"/>
                <a:cs typeface="Tahoma" pitchFamily="34" charset="0"/>
              </a:rPr>
              <a:t>&gt;</a:t>
            </a:r>
            <a:r>
              <a:rPr lang="el-GR" sz="2400" dirty="0">
                <a:latin typeface="Tahoma" pitchFamily="34" charset="0"/>
                <a:cs typeface="Tahoma" pitchFamily="34" charset="0"/>
              </a:rPr>
              <a:t> - </a:t>
            </a:r>
            <a:r>
              <a:rPr lang="en-US" sz="2400" dirty="0">
                <a:latin typeface="Tahoma" pitchFamily="34" charset="0"/>
                <a:cs typeface="Tahoma" pitchFamily="34" charset="0"/>
              </a:rPr>
              <a:t>1,2</a:t>
            </a:r>
            <a:r>
              <a:rPr lang="el-GR" sz="2400" dirty="0">
                <a:latin typeface="Tahoma" pitchFamily="34" charset="0"/>
                <a:cs typeface="Tahoma" pitchFamily="34" charset="0"/>
              </a:rPr>
              <a:t>1</a:t>
            </a:r>
            <a:r>
              <a:rPr lang="en-US" sz="2400" dirty="0">
                <a:latin typeface="Tahoma" pitchFamily="34" charset="0"/>
                <a:cs typeface="Tahoma" pitchFamily="34" charset="0"/>
              </a:rPr>
              <a:t>)</a:t>
            </a:r>
            <a:r>
              <a:rPr lang="el-GR" sz="2400" dirty="0">
                <a:latin typeface="Tahoma" pitchFamily="34" charset="0"/>
                <a:cs typeface="Tahoma" pitchFamily="34" charset="0"/>
              </a:rPr>
              <a:t>=</a:t>
            </a:r>
          </a:p>
          <a:p>
            <a:pPr eaLnBrk="1" hangingPunct="1">
              <a:defRPr/>
            </a:pP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5</a:t>
            </a:r>
            <a:r>
              <a:rPr lang="el-GR" sz="2400" b="1" baseline="30000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η</a:t>
            </a: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περίπτωση</a:t>
            </a:r>
            <a:r>
              <a:rPr lang="en-US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:</a:t>
            </a: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400" dirty="0">
                <a:latin typeface="Tahoma" pitchFamily="34" charset="0"/>
                <a:cs typeface="Tahoma" pitchFamily="34" charset="0"/>
              </a:rPr>
              <a:t>P</a:t>
            </a:r>
            <a:r>
              <a:rPr lang="el-GR" sz="2400" dirty="0">
                <a:latin typeface="Tahoma" pitchFamily="34" charset="0"/>
                <a:cs typeface="Tahoma" pitchFamily="34" charset="0"/>
              </a:rPr>
              <a:t>( - 1,2</a:t>
            </a:r>
            <a:r>
              <a:rPr lang="en-US" sz="2400" dirty="0">
                <a:latin typeface="Tahoma" pitchFamily="34" charset="0"/>
                <a:cs typeface="Tahoma" pitchFamily="34" charset="0"/>
              </a:rPr>
              <a:t> ≤ </a:t>
            </a:r>
            <a:r>
              <a:rPr lang="el-GR" sz="2400" dirty="0">
                <a:latin typeface="Tahoma" pitchFamily="34" charset="0"/>
                <a:cs typeface="Tahoma" pitchFamily="34" charset="0"/>
              </a:rPr>
              <a:t>Ζ</a:t>
            </a:r>
            <a:r>
              <a:rPr lang="en-US" sz="2400" dirty="0">
                <a:latin typeface="Tahoma" pitchFamily="34" charset="0"/>
                <a:cs typeface="Tahoma" pitchFamily="34" charset="0"/>
              </a:rPr>
              <a:t> ≤ </a:t>
            </a:r>
            <a:r>
              <a:rPr lang="el-GR" sz="2400" dirty="0">
                <a:latin typeface="Tahoma" pitchFamily="34" charset="0"/>
                <a:cs typeface="Tahoma" pitchFamily="34" charset="0"/>
              </a:rPr>
              <a:t>1,33),</a:t>
            </a:r>
          </a:p>
          <a:p>
            <a:pPr eaLnBrk="1" hangingPunct="1">
              <a:defRPr/>
            </a:pPr>
            <a:endParaRPr lang="en-US" sz="2400" dirty="0">
              <a:latin typeface="Tahoma" pitchFamily="34" charset="0"/>
              <a:cs typeface="Tahoma" pitchFamily="34" charset="0"/>
            </a:endParaRPr>
          </a:p>
          <a:p>
            <a:pPr lvl="1" eaLnBrk="1" hangingPunct="1">
              <a:buFontTx/>
              <a:buNone/>
              <a:defRPr/>
            </a:pPr>
            <a:endParaRPr lang="el-GR" dirty="0">
              <a:latin typeface="Tahoma" pitchFamily="34" charset="0"/>
              <a:ea typeface="+mn-ea"/>
              <a:cs typeface="Tahoma" pitchFamily="34" charset="0"/>
            </a:endParaRPr>
          </a:p>
          <a:p>
            <a:pPr lvl="1" eaLnBrk="1" hangingPunct="1">
              <a:buFontTx/>
              <a:buNone/>
              <a:defRPr/>
            </a:pPr>
            <a:endParaRPr lang="el-GR" dirty="0">
              <a:latin typeface="Tahoma" pitchFamily="34" charset="0"/>
              <a:ea typeface="+mn-ea"/>
              <a:cs typeface="Tahoma" pitchFamily="34" charset="0"/>
            </a:endParaRPr>
          </a:p>
        </p:txBody>
      </p:sp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0" y="4521200"/>
          <a:ext cx="9144001" cy="2463802"/>
        </p:xfrm>
        <a:graphic>
          <a:graphicData uri="http://schemas.openxmlformats.org/drawingml/2006/table">
            <a:tbl>
              <a:tblPr/>
              <a:tblGrid>
                <a:gridCol w="165139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731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7315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7315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87315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003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spc="-75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Ζ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0,00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0,01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0,02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0,03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0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90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1,1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0,8643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0,8665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0,8686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0,8708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0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1,2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0,8849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0,8869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0,8888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0,8907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90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1,3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0,9032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0,9049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0,9066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0,9082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3584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85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86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87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88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4429125"/>
          </a:xfrm>
        </p:spPr>
        <p:txBody>
          <a:bodyPr/>
          <a:lstStyle/>
          <a:p>
            <a:pPr eaLnBrk="1" hangingPunct="1">
              <a:defRPr/>
            </a:pPr>
            <a:r>
              <a:rPr lang="el-GR" sz="28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Να βρεθεί</a:t>
            </a:r>
            <a:r>
              <a:rPr lang="en-US" sz="28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:</a:t>
            </a:r>
            <a:r>
              <a:rPr lang="el-GR" sz="28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</a:p>
          <a:p>
            <a:pPr eaLnBrk="1" hangingPunct="1">
              <a:defRPr/>
            </a:pPr>
            <a:r>
              <a:rPr lang="en-US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1</a:t>
            </a:r>
            <a:r>
              <a:rPr lang="el-GR" sz="2400" b="1" baseline="30000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η</a:t>
            </a: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περίπτωση</a:t>
            </a:r>
            <a:r>
              <a:rPr lang="en-US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:</a:t>
            </a: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P(Z≤1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,3)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 =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0,9032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  </a:t>
            </a:r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eaLnBrk="1" hangingPunct="1">
              <a:defRPr/>
            </a:pP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2</a:t>
            </a:r>
            <a:r>
              <a:rPr lang="el-GR" sz="2400" b="1" baseline="30000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η</a:t>
            </a: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περίπτωση</a:t>
            </a:r>
            <a:r>
              <a:rPr lang="en-US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:</a:t>
            </a: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P(Z</a:t>
            </a:r>
            <a:r>
              <a:rPr lang="el-GR" sz="2800" u="sng" dirty="0">
                <a:latin typeface="Tahoma" pitchFamily="34" charset="0"/>
                <a:cs typeface="Tahoma" pitchFamily="34" charset="0"/>
              </a:rPr>
              <a:t>&gt;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1,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1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)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=1-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 P(Z≤1,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1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) =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1-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0,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8643</a:t>
            </a:r>
          </a:p>
          <a:p>
            <a:pPr eaLnBrk="1" hangingPunct="1">
              <a:defRPr/>
            </a:pPr>
            <a:r>
              <a:rPr lang="en-US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3</a:t>
            </a:r>
            <a:r>
              <a:rPr lang="el-GR" sz="2400" b="1" baseline="30000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η</a:t>
            </a: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περίπτωση</a:t>
            </a:r>
            <a:r>
              <a:rPr lang="en-US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:</a:t>
            </a: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400" dirty="0">
                <a:latin typeface="Tahoma" pitchFamily="34" charset="0"/>
                <a:cs typeface="Tahoma" pitchFamily="34" charset="0"/>
              </a:rPr>
              <a:t>P(Z</a:t>
            </a:r>
            <a:r>
              <a:rPr lang="el-GR" sz="2400" u="sng" dirty="0">
                <a:latin typeface="Tahoma" pitchFamily="34" charset="0"/>
                <a:cs typeface="Tahoma" pitchFamily="34" charset="0"/>
              </a:rPr>
              <a:t>&lt;</a:t>
            </a:r>
            <a:r>
              <a:rPr lang="en-US" sz="2400" dirty="0">
                <a:latin typeface="Tahoma" pitchFamily="34" charset="0"/>
                <a:cs typeface="Tahoma" pitchFamily="34" charset="0"/>
              </a:rPr>
              <a:t>-1,</a:t>
            </a:r>
            <a:r>
              <a:rPr lang="el-GR" sz="2400" dirty="0">
                <a:latin typeface="Tahoma" pitchFamily="34" charset="0"/>
                <a:cs typeface="Tahoma" pitchFamily="34" charset="0"/>
              </a:rPr>
              <a:t>33</a:t>
            </a:r>
            <a:r>
              <a:rPr lang="en-US" sz="2400" dirty="0">
                <a:latin typeface="Tahoma" pitchFamily="34" charset="0"/>
                <a:cs typeface="Tahoma" pitchFamily="34" charset="0"/>
              </a:rPr>
              <a:t>)=</a:t>
            </a:r>
            <a:r>
              <a:rPr lang="el-GR" sz="2400" dirty="0">
                <a:latin typeface="Tahoma" pitchFamily="34" charset="0"/>
                <a:cs typeface="Tahoma" pitchFamily="34" charset="0"/>
              </a:rPr>
              <a:t> 1-</a:t>
            </a:r>
            <a:r>
              <a:rPr lang="en-US" sz="2400" dirty="0">
                <a:latin typeface="Tahoma" pitchFamily="34" charset="0"/>
                <a:cs typeface="Tahoma" pitchFamily="34" charset="0"/>
              </a:rPr>
              <a:t> P(Z≤1,</a:t>
            </a:r>
            <a:r>
              <a:rPr lang="el-GR" sz="2400" dirty="0">
                <a:latin typeface="Tahoma" pitchFamily="34" charset="0"/>
                <a:cs typeface="Tahoma" pitchFamily="34" charset="0"/>
              </a:rPr>
              <a:t>33</a:t>
            </a:r>
            <a:r>
              <a:rPr lang="en-US" sz="2400" dirty="0">
                <a:latin typeface="Tahoma" pitchFamily="34" charset="0"/>
                <a:cs typeface="Tahoma" pitchFamily="34" charset="0"/>
              </a:rPr>
              <a:t>)</a:t>
            </a:r>
            <a:r>
              <a:rPr lang="el-GR" sz="2400" dirty="0">
                <a:latin typeface="Tahoma" pitchFamily="34" charset="0"/>
                <a:cs typeface="Tahoma" pitchFamily="34" charset="0"/>
              </a:rPr>
              <a:t>=1-0,9082</a:t>
            </a:r>
            <a:r>
              <a:rPr lang="en-US" sz="2400" dirty="0">
                <a:latin typeface="Tahoma" pitchFamily="34" charset="0"/>
                <a:cs typeface="Tahoma" pitchFamily="34" charset="0"/>
              </a:rPr>
              <a:t> </a:t>
            </a:r>
            <a:endParaRPr lang="el-GR" sz="2400" dirty="0">
              <a:latin typeface="Tahoma" pitchFamily="34" charset="0"/>
              <a:cs typeface="Tahoma" pitchFamily="34" charset="0"/>
            </a:endParaRPr>
          </a:p>
          <a:p>
            <a:pPr eaLnBrk="1" hangingPunct="1">
              <a:defRPr/>
            </a:pP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4</a:t>
            </a:r>
            <a:r>
              <a:rPr lang="el-GR" sz="2400" b="1" baseline="30000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η</a:t>
            </a: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περίπτωση</a:t>
            </a:r>
            <a:r>
              <a:rPr lang="en-US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:</a:t>
            </a: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400" dirty="0">
                <a:latin typeface="Tahoma" pitchFamily="34" charset="0"/>
                <a:cs typeface="Tahoma" pitchFamily="34" charset="0"/>
              </a:rPr>
              <a:t>P(Z</a:t>
            </a:r>
            <a:r>
              <a:rPr lang="el-GR" sz="2400" u="sng" dirty="0">
                <a:latin typeface="Tahoma" pitchFamily="34" charset="0"/>
                <a:cs typeface="Tahoma" pitchFamily="34" charset="0"/>
              </a:rPr>
              <a:t>&gt;</a:t>
            </a:r>
            <a:r>
              <a:rPr lang="el-GR" sz="2400" dirty="0">
                <a:latin typeface="Tahoma" pitchFamily="34" charset="0"/>
                <a:cs typeface="Tahoma" pitchFamily="34" charset="0"/>
              </a:rPr>
              <a:t> - </a:t>
            </a:r>
            <a:r>
              <a:rPr lang="en-US" sz="2400" dirty="0">
                <a:latin typeface="Tahoma" pitchFamily="34" charset="0"/>
                <a:cs typeface="Tahoma" pitchFamily="34" charset="0"/>
              </a:rPr>
              <a:t>1,2</a:t>
            </a:r>
            <a:r>
              <a:rPr lang="el-GR" sz="2400" dirty="0">
                <a:latin typeface="Tahoma" pitchFamily="34" charset="0"/>
                <a:cs typeface="Tahoma" pitchFamily="34" charset="0"/>
              </a:rPr>
              <a:t>1</a:t>
            </a:r>
            <a:r>
              <a:rPr lang="en-US" sz="2400" dirty="0">
                <a:latin typeface="Tahoma" pitchFamily="34" charset="0"/>
                <a:cs typeface="Tahoma" pitchFamily="34" charset="0"/>
              </a:rPr>
              <a:t>)</a:t>
            </a:r>
            <a:r>
              <a:rPr lang="el-GR" sz="2400" dirty="0">
                <a:latin typeface="Tahoma" pitchFamily="34" charset="0"/>
                <a:cs typeface="Tahoma" pitchFamily="34" charset="0"/>
              </a:rPr>
              <a:t>=</a:t>
            </a:r>
            <a:r>
              <a:rPr lang="en-US" sz="2400" dirty="0">
                <a:latin typeface="Tahoma" pitchFamily="34" charset="0"/>
                <a:cs typeface="Tahoma" pitchFamily="34" charset="0"/>
              </a:rPr>
              <a:t> P(Z≤1,</a:t>
            </a:r>
            <a:r>
              <a:rPr lang="el-GR" sz="2400" dirty="0">
                <a:latin typeface="Tahoma" pitchFamily="34" charset="0"/>
                <a:cs typeface="Tahoma" pitchFamily="34" charset="0"/>
              </a:rPr>
              <a:t>21</a:t>
            </a:r>
            <a:r>
              <a:rPr lang="en-US" sz="2400" dirty="0">
                <a:latin typeface="Tahoma" pitchFamily="34" charset="0"/>
                <a:cs typeface="Tahoma" pitchFamily="34" charset="0"/>
              </a:rPr>
              <a:t>)</a:t>
            </a:r>
            <a:r>
              <a:rPr lang="el-GR" sz="2400" dirty="0">
                <a:latin typeface="Tahoma" pitchFamily="34" charset="0"/>
                <a:cs typeface="Tahoma" pitchFamily="34" charset="0"/>
              </a:rPr>
              <a:t>=1-8869</a:t>
            </a:r>
          </a:p>
          <a:p>
            <a:pPr eaLnBrk="1" hangingPunct="1">
              <a:defRPr/>
            </a:pP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5</a:t>
            </a:r>
            <a:r>
              <a:rPr lang="el-GR" sz="2400" b="1" baseline="30000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η</a:t>
            </a: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περίπτωση</a:t>
            </a:r>
            <a:r>
              <a:rPr lang="en-US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:</a:t>
            </a: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400" dirty="0">
                <a:latin typeface="Tahoma" pitchFamily="34" charset="0"/>
                <a:cs typeface="Tahoma" pitchFamily="34" charset="0"/>
              </a:rPr>
              <a:t>P</a:t>
            </a:r>
            <a:r>
              <a:rPr lang="el-GR" sz="2400" dirty="0">
                <a:latin typeface="Tahoma" pitchFamily="34" charset="0"/>
                <a:cs typeface="Tahoma" pitchFamily="34" charset="0"/>
              </a:rPr>
              <a:t>( - 1,2</a:t>
            </a:r>
            <a:r>
              <a:rPr lang="en-US" sz="2400" dirty="0">
                <a:latin typeface="Tahoma" pitchFamily="34" charset="0"/>
                <a:cs typeface="Tahoma" pitchFamily="34" charset="0"/>
              </a:rPr>
              <a:t> ≤ </a:t>
            </a:r>
            <a:r>
              <a:rPr lang="el-GR" sz="2400" dirty="0">
                <a:latin typeface="Tahoma" pitchFamily="34" charset="0"/>
                <a:cs typeface="Tahoma" pitchFamily="34" charset="0"/>
              </a:rPr>
              <a:t>Ζ</a:t>
            </a:r>
            <a:r>
              <a:rPr lang="en-US" sz="2400" dirty="0">
                <a:latin typeface="Tahoma" pitchFamily="34" charset="0"/>
                <a:cs typeface="Tahoma" pitchFamily="34" charset="0"/>
              </a:rPr>
              <a:t> ≤ </a:t>
            </a:r>
            <a:r>
              <a:rPr lang="el-GR" sz="2400" dirty="0">
                <a:latin typeface="Tahoma" pitchFamily="34" charset="0"/>
                <a:cs typeface="Tahoma" pitchFamily="34" charset="0"/>
              </a:rPr>
              <a:t>1,33)=</a:t>
            </a:r>
          </a:p>
          <a:p>
            <a:pPr eaLnBrk="1" hangingPunct="1">
              <a:defRPr/>
            </a:pPr>
            <a:r>
              <a:rPr lang="el-GR" sz="2800" dirty="0">
                <a:latin typeface="Tahoma" pitchFamily="34" charset="0"/>
                <a:cs typeface="Tahoma" pitchFamily="34" charset="0"/>
              </a:rPr>
              <a:t>                   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P(Z≤1,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33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)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 - 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P(Z≤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-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1,2)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=</a:t>
            </a:r>
          </a:p>
          <a:p>
            <a:pPr lvl="1" eaLnBrk="1" hangingPunct="1">
              <a:buFontTx/>
              <a:buNone/>
              <a:defRPr/>
            </a:pPr>
            <a:r>
              <a:rPr lang="el-GR" dirty="0">
                <a:latin typeface="Tahoma" pitchFamily="34" charset="0"/>
                <a:cs typeface="Tahoma" pitchFamily="34" charset="0"/>
              </a:rPr>
              <a:t> =</a:t>
            </a:r>
            <a:r>
              <a:rPr lang="en-US" dirty="0">
                <a:latin typeface="Tahoma" pitchFamily="34" charset="0"/>
                <a:cs typeface="Tahoma" pitchFamily="34" charset="0"/>
              </a:rPr>
              <a:t> 0,</a:t>
            </a:r>
            <a:r>
              <a:rPr lang="el-GR" dirty="0">
                <a:latin typeface="Tahoma" pitchFamily="34" charset="0"/>
                <a:cs typeface="Tahoma" pitchFamily="34" charset="0"/>
              </a:rPr>
              <a:t>9082 – (1-</a:t>
            </a:r>
            <a:r>
              <a:rPr lang="en-US" dirty="0">
                <a:latin typeface="Tahoma" pitchFamily="34" charset="0"/>
                <a:cs typeface="Tahoma" pitchFamily="34" charset="0"/>
              </a:rPr>
              <a:t> P(Z≤1,2)</a:t>
            </a:r>
            <a:r>
              <a:rPr lang="el-GR" dirty="0">
                <a:latin typeface="Tahoma" pitchFamily="34" charset="0"/>
                <a:cs typeface="Tahoma" pitchFamily="34" charset="0"/>
              </a:rPr>
              <a:t>)=</a:t>
            </a:r>
            <a:r>
              <a:rPr lang="en-US" dirty="0">
                <a:latin typeface="Tahoma" pitchFamily="34" charset="0"/>
                <a:cs typeface="Tahoma" pitchFamily="34" charset="0"/>
              </a:rPr>
              <a:t> 0,</a:t>
            </a:r>
            <a:r>
              <a:rPr lang="el-GR" dirty="0">
                <a:latin typeface="Tahoma" pitchFamily="34" charset="0"/>
                <a:cs typeface="Tahoma" pitchFamily="34" charset="0"/>
              </a:rPr>
              <a:t>9082-1+</a:t>
            </a:r>
            <a:r>
              <a:rPr lang="en-US" dirty="0">
                <a:latin typeface="Tahoma" pitchFamily="34" charset="0"/>
                <a:cs typeface="Tahoma" pitchFamily="34" charset="0"/>
              </a:rPr>
              <a:t> 0,88</a:t>
            </a:r>
            <a:r>
              <a:rPr lang="el-GR">
                <a:latin typeface="Tahoma" pitchFamily="34" charset="0"/>
                <a:cs typeface="Tahoma" pitchFamily="34" charset="0"/>
              </a:rPr>
              <a:t>49</a:t>
            </a:r>
            <a:endParaRPr lang="el-GR" dirty="0">
              <a:latin typeface="Tahoma" pitchFamily="34" charset="0"/>
              <a:cs typeface="Tahoma" pitchFamily="34" charset="0"/>
            </a:endParaRPr>
          </a:p>
          <a:p>
            <a:pPr eaLnBrk="1" hangingPunct="1">
              <a:defRPr/>
            </a:pPr>
            <a:endParaRPr lang="el-GR" sz="2400" dirty="0">
              <a:latin typeface="Tahoma" pitchFamily="34" charset="0"/>
              <a:cs typeface="Tahoma" pitchFamily="34" charset="0"/>
            </a:endParaRPr>
          </a:p>
          <a:p>
            <a:pPr eaLnBrk="1" hangingPunct="1">
              <a:defRPr/>
            </a:pPr>
            <a:endParaRPr lang="en-US" sz="2400" dirty="0">
              <a:latin typeface="Tahoma" pitchFamily="34" charset="0"/>
              <a:cs typeface="Tahoma" pitchFamily="34" charset="0"/>
            </a:endParaRPr>
          </a:p>
          <a:p>
            <a:pPr lvl="1" eaLnBrk="1" hangingPunct="1">
              <a:buFontTx/>
              <a:buNone/>
              <a:defRPr/>
            </a:pPr>
            <a:endParaRPr lang="el-GR" dirty="0">
              <a:latin typeface="Tahoma" pitchFamily="34" charset="0"/>
              <a:ea typeface="+mn-ea"/>
              <a:cs typeface="Tahoma" pitchFamily="34" charset="0"/>
            </a:endParaRPr>
          </a:p>
          <a:p>
            <a:pPr lvl="1" eaLnBrk="1" hangingPunct="1">
              <a:buFontTx/>
              <a:buNone/>
              <a:defRPr/>
            </a:pPr>
            <a:endParaRPr lang="el-GR" dirty="0">
              <a:latin typeface="Tahoma" pitchFamily="34" charset="0"/>
              <a:ea typeface="+mn-ea"/>
              <a:cs typeface="Tahoma" pitchFamily="34" charset="0"/>
            </a:endParaRPr>
          </a:p>
        </p:txBody>
      </p:sp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0" y="4521200"/>
          <a:ext cx="9144001" cy="2463802"/>
        </p:xfrm>
        <a:graphic>
          <a:graphicData uri="http://schemas.openxmlformats.org/drawingml/2006/table">
            <a:tbl>
              <a:tblPr/>
              <a:tblGrid>
                <a:gridCol w="165139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731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7315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7315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87315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003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spc="-75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Ζ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0,00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0,01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0,02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0,03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0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90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1,1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0,8643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0,8665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0,8686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0,8708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0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1,2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0,8849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0,8869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0,8888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0,8907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90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1,3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0,9032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0,9049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0,9066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0,9082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4608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09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10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11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12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4429125"/>
          </a:xfrm>
        </p:spPr>
        <p:txBody>
          <a:bodyPr/>
          <a:lstStyle/>
          <a:p>
            <a:pPr algn="just" eaLnBrk="1" hangingPunct="1"/>
            <a:r>
              <a:rPr lang="el-GR" altLang="el-GR" sz="2800">
                <a:latin typeface="Tahoma" pitchFamily="34" charset="0"/>
                <a:cs typeface="Tahoma" pitchFamily="34" charset="0"/>
              </a:rPr>
              <a:t>Το ύψος των ανθρώπων ακολουθεί την κατανομή  Χ~Ν(170, 36). Να βρεθεί η πιθανότητα ένας άνθρωπος να είναι πάνω από 180</a:t>
            </a:r>
            <a:r>
              <a:rPr lang="el-GR" altLang="el-GR" sz="2800"/>
              <a:t>.</a:t>
            </a:r>
          </a:p>
          <a:p>
            <a:pPr algn="just" eaLnBrk="1" hangingPunct="1"/>
            <a:r>
              <a:rPr lang="el-GR" altLang="el-GR" sz="2800">
                <a:latin typeface="Tahoma" pitchFamily="34" charset="0"/>
                <a:cs typeface="Tahoma" pitchFamily="34" charset="0"/>
              </a:rPr>
              <a:t>Λύση </a:t>
            </a:r>
          </a:p>
          <a:p>
            <a:pPr algn="just" eaLnBrk="1" hangingPunct="1"/>
            <a:r>
              <a:rPr lang="el-GR" altLang="el-GR" sz="2800">
                <a:latin typeface="Tahoma" pitchFamily="34" charset="0"/>
                <a:cs typeface="Tahoma" pitchFamily="34" charset="0"/>
              </a:rPr>
              <a:t>Θα υπολογίσουμε την πιθανότητα </a:t>
            </a:r>
            <a:r>
              <a:rPr lang="en-US" altLang="el-GR" sz="2800">
                <a:latin typeface="Tahoma" pitchFamily="34" charset="0"/>
                <a:cs typeface="Tahoma" pitchFamily="34" charset="0"/>
              </a:rPr>
              <a:t>P(X&gt;180).</a:t>
            </a:r>
          </a:p>
          <a:p>
            <a:pPr algn="just" eaLnBrk="1" hangingPunct="1"/>
            <a:r>
              <a:rPr lang="el-GR" altLang="el-GR" sz="2800">
                <a:latin typeface="Tahoma" pitchFamily="34" charset="0"/>
                <a:cs typeface="Tahoma" pitchFamily="34" charset="0"/>
              </a:rPr>
              <a:t>Τυποποιούμε τη σχέση και έχουμε </a:t>
            </a:r>
            <a:r>
              <a:rPr lang="en-US" altLang="el-GR" sz="2800">
                <a:latin typeface="Tahoma" pitchFamily="34" charset="0"/>
                <a:cs typeface="Tahoma" pitchFamily="34" charset="0"/>
              </a:rPr>
              <a:t>  </a:t>
            </a:r>
            <a:r>
              <a:rPr lang="el-GR" altLang="el-GR" sz="2800">
                <a:latin typeface="Tahoma" pitchFamily="34" charset="0"/>
                <a:cs typeface="Tahoma" pitchFamily="34" charset="0"/>
              </a:rPr>
              <a:t> </a:t>
            </a:r>
            <a:endParaRPr lang="el-GR" altLang="el-GR">
              <a:latin typeface="Tahoma" pitchFamily="34" charset="0"/>
              <a:cs typeface="Tahoma" pitchFamily="34" charset="0"/>
            </a:endParaRPr>
          </a:p>
          <a:p>
            <a:pPr lvl="1" eaLnBrk="1" hangingPunct="1">
              <a:buFontTx/>
              <a:buNone/>
            </a:pPr>
            <a:endParaRPr lang="el-GR" altLang="el-GR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5603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5608" name="Object 2"/>
          <p:cNvGraphicFramePr>
            <a:graphicFrameLocks noChangeAspect="1"/>
          </p:cNvGraphicFramePr>
          <p:nvPr/>
        </p:nvGraphicFramePr>
        <p:xfrm>
          <a:off x="-428625" y="3071813"/>
          <a:ext cx="9509125" cy="996950"/>
        </p:xfrm>
        <a:graphic>
          <a:graphicData uri="http://schemas.openxmlformats.org/presentationml/2006/ole">
            <p:oleObj spid="_x0000_s25651" name="Έγγραφο" r:id="rId5" imgW="5306427" imgH="498929" progId="Word.Document.12">
              <p:embed/>
            </p:oleObj>
          </a:graphicData>
        </a:graphic>
      </p:graphicFrame>
      <p:graphicFrame>
        <p:nvGraphicFramePr>
          <p:cNvPr id="25609" name="Object 3"/>
          <p:cNvGraphicFramePr>
            <a:graphicFrameLocks noChangeAspect="1"/>
          </p:cNvGraphicFramePr>
          <p:nvPr/>
        </p:nvGraphicFramePr>
        <p:xfrm>
          <a:off x="-409575" y="4071938"/>
          <a:ext cx="9553575" cy="1100137"/>
        </p:xfrm>
        <a:graphic>
          <a:graphicData uri="http://schemas.openxmlformats.org/presentationml/2006/ole">
            <p:oleObj spid="_x0000_s25652" name="Έγγραφο" r:id="rId6" imgW="5321584" imgH="498929" progId="Word.Document.12">
              <p:embed/>
            </p:oleObj>
          </a:graphicData>
        </a:graphic>
      </p:graphicFrame>
      <p:graphicFrame>
        <p:nvGraphicFramePr>
          <p:cNvPr id="11" name="10 - Πίνακας"/>
          <p:cNvGraphicFramePr>
            <a:graphicFrameLocks noGrp="1"/>
          </p:cNvGraphicFramePr>
          <p:nvPr/>
        </p:nvGraphicFramePr>
        <p:xfrm>
          <a:off x="0" y="5000625"/>
          <a:ext cx="9144000" cy="1857376"/>
        </p:xfrm>
        <a:graphic>
          <a:graphicData uri="http://schemas.openxmlformats.org/drawingml/2006/table">
            <a:tbl>
              <a:tblPr/>
              <a:tblGrid>
                <a:gridCol w="1016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0160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01600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01600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101600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4643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b="1" spc="-75" dirty="0">
                          <a:solidFill>
                            <a:srgbClr val="000000"/>
                          </a:solidFill>
                          <a:latin typeface="Cambria Math"/>
                          <a:cs typeface="Courier New"/>
                        </a:rPr>
                        <a:t>Ζ</a:t>
                      </a:r>
                      <a:endParaRPr lang="el-GR" sz="2400" dirty="0"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b="1" dirty="0">
                          <a:solidFill>
                            <a:srgbClr val="000000"/>
                          </a:solidFill>
                          <a:latin typeface="Cambria Math"/>
                          <a:cs typeface="Courier New"/>
                        </a:rPr>
                        <a:t>0,00</a:t>
                      </a:r>
                      <a:endParaRPr lang="el-GR" sz="2400" dirty="0"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b="1">
                          <a:solidFill>
                            <a:srgbClr val="000000"/>
                          </a:solidFill>
                          <a:latin typeface="Cambria Math"/>
                          <a:cs typeface="Courier New"/>
                        </a:rPr>
                        <a:t>0,01</a:t>
                      </a:r>
                      <a:endParaRPr lang="el-GR" sz="2400"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b="1">
                          <a:solidFill>
                            <a:srgbClr val="000000"/>
                          </a:solidFill>
                          <a:latin typeface="Cambria Math"/>
                          <a:cs typeface="Courier New"/>
                        </a:rPr>
                        <a:t>0,02</a:t>
                      </a:r>
                      <a:endParaRPr lang="el-GR" sz="2400"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b="1">
                          <a:solidFill>
                            <a:srgbClr val="000000"/>
                          </a:solidFill>
                          <a:latin typeface="Cambria Math"/>
                          <a:cs typeface="Courier New"/>
                        </a:rPr>
                        <a:t>0,03</a:t>
                      </a:r>
                      <a:endParaRPr lang="el-GR" sz="2400"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b="1">
                          <a:solidFill>
                            <a:srgbClr val="000000"/>
                          </a:solidFill>
                          <a:latin typeface="Cambria Math"/>
                          <a:cs typeface="Courier New"/>
                        </a:rPr>
                        <a:t>0,04</a:t>
                      </a:r>
                      <a:endParaRPr lang="el-GR" sz="2400"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b="1">
                          <a:solidFill>
                            <a:srgbClr val="000000"/>
                          </a:solidFill>
                          <a:latin typeface="Cambria Math"/>
                          <a:cs typeface="Courier New"/>
                        </a:rPr>
                        <a:t>0,05</a:t>
                      </a:r>
                      <a:endParaRPr lang="el-GR" sz="2400"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b="1">
                          <a:solidFill>
                            <a:srgbClr val="000000"/>
                          </a:solidFill>
                          <a:latin typeface="Cambria Math"/>
                          <a:cs typeface="Courier New"/>
                        </a:rPr>
                        <a:t>0,06</a:t>
                      </a:r>
                      <a:endParaRPr lang="el-GR" sz="2400"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b="1" dirty="0">
                          <a:solidFill>
                            <a:srgbClr val="000000"/>
                          </a:solidFill>
                          <a:latin typeface="Cambria Math"/>
                          <a:cs typeface="Courier New"/>
                        </a:rPr>
                        <a:t>0,07</a:t>
                      </a:r>
                      <a:endParaRPr lang="el-GR" sz="2400" dirty="0"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643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b="1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1,5</a:t>
                      </a:r>
                      <a:endParaRPr lang="el-GR" sz="2400">
                        <a:latin typeface="Calibri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0,9332</a:t>
                      </a:r>
                      <a:endParaRPr lang="el-GR" sz="2400" dirty="0">
                        <a:latin typeface="Calibri"/>
                      </a:endParaRPr>
                    </a:p>
                  </a:txBody>
                  <a:tcPr marL="9525" marR="95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0,9345</a:t>
                      </a:r>
                      <a:endParaRPr lang="el-GR" sz="2400" dirty="0">
                        <a:latin typeface="Calibri"/>
                      </a:endParaRPr>
                    </a:p>
                  </a:txBody>
                  <a:tcPr marL="9525" marR="952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0,9357</a:t>
                      </a:r>
                      <a:endParaRPr lang="el-GR" sz="2400">
                        <a:latin typeface="Calibri"/>
                      </a:endParaRPr>
                    </a:p>
                  </a:txBody>
                  <a:tcPr marL="9525" marR="952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0,9370</a:t>
                      </a:r>
                      <a:endParaRPr lang="el-GR" sz="2400">
                        <a:latin typeface="Calibri"/>
                      </a:endParaRPr>
                    </a:p>
                  </a:txBody>
                  <a:tcPr marL="9525" marR="952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0,9382</a:t>
                      </a:r>
                      <a:endParaRPr lang="el-GR" sz="2400">
                        <a:latin typeface="Calibri"/>
                      </a:endParaRPr>
                    </a:p>
                  </a:txBody>
                  <a:tcPr marL="9525" marR="952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0,9394</a:t>
                      </a:r>
                      <a:endParaRPr lang="el-GR" sz="2400">
                        <a:latin typeface="Calibri"/>
                      </a:endParaRPr>
                    </a:p>
                  </a:txBody>
                  <a:tcPr marL="9525" marR="952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0,9406</a:t>
                      </a:r>
                      <a:endParaRPr lang="el-GR" sz="2400">
                        <a:latin typeface="Calibri"/>
                      </a:endParaRPr>
                    </a:p>
                  </a:txBody>
                  <a:tcPr marL="9525" marR="952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0,9418</a:t>
                      </a:r>
                      <a:endParaRPr lang="el-GR" sz="2400">
                        <a:latin typeface="Calibri"/>
                      </a:endParaRPr>
                    </a:p>
                  </a:txBody>
                  <a:tcPr marL="9525" marR="952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643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b="1" dirty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1,6</a:t>
                      </a:r>
                      <a:endParaRPr lang="el-GR" sz="2400" dirty="0">
                        <a:latin typeface="Calibri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0,9452</a:t>
                      </a:r>
                      <a:endParaRPr lang="el-GR" sz="2400">
                        <a:latin typeface="Calibri"/>
                      </a:endParaRPr>
                    </a:p>
                  </a:txBody>
                  <a:tcPr marL="9525" marR="95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0,9463</a:t>
                      </a:r>
                      <a:endParaRPr lang="el-GR" sz="2400" dirty="0">
                        <a:latin typeface="Calibri"/>
                      </a:endParaRPr>
                    </a:p>
                  </a:txBody>
                  <a:tcPr marL="9525" marR="952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0,9474</a:t>
                      </a:r>
                      <a:endParaRPr lang="el-GR" sz="2400" dirty="0">
                        <a:latin typeface="Calibri"/>
                      </a:endParaRPr>
                    </a:p>
                  </a:txBody>
                  <a:tcPr marL="9525" marR="952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0,9484</a:t>
                      </a:r>
                      <a:endParaRPr lang="el-GR" sz="2400" dirty="0">
                        <a:latin typeface="Calibri"/>
                      </a:endParaRPr>
                    </a:p>
                  </a:txBody>
                  <a:tcPr marL="9525" marR="952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0,9495</a:t>
                      </a:r>
                      <a:endParaRPr lang="el-GR" sz="2400" dirty="0">
                        <a:latin typeface="Calibri"/>
                      </a:endParaRPr>
                    </a:p>
                  </a:txBody>
                  <a:tcPr marL="9525" marR="952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0,9505</a:t>
                      </a:r>
                      <a:endParaRPr lang="el-GR" sz="2400">
                        <a:latin typeface="Calibri"/>
                      </a:endParaRPr>
                    </a:p>
                  </a:txBody>
                  <a:tcPr marL="9525" marR="952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0,9515</a:t>
                      </a:r>
                      <a:endParaRPr lang="el-GR" sz="2400" dirty="0">
                        <a:latin typeface="Calibri"/>
                      </a:endParaRPr>
                    </a:p>
                  </a:txBody>
                  <a:tcPr marL="9525" marR="952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0,9525</a:t>
                      </a:r>
                      <a:endParaRPr lang="el-GR" sz="2400" dirty="0">
                        <a:latin typeface="Calibri"/>
                      </a:endParaRPr>
                    </a:p>
                  </a:txBody>
                  <a:tcPr marL="9525" marR="952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643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b="1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1,7</a:t>
                      </a:r>
                      <a:endParaRPr lang="el-GR" sz="2400">
                        <a:latin typeface="Calibri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0,9554</a:t>
                      </a:r>
                      <a:endParaRPr lang="el-GR" sz="2400">
                        <a:latin typeface="Calibri"/>
                      </a:endParaRPr>
                    </a:p>
                  </a:txBody>
                  <a:tcPr marL="9525" marR="95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0,9564</a:t>
                      </a:r>
                      <a:endParaRPr lang="el-GR" sz="2400">
                        <a:latin typeface="Calibri"/>
                      </a:endParaRPr>
                    </a:p>
                  </a:txBody>
                  <a:tcPr marL="9525" marR="952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0,9573</a:t>
                      </a:r>
                      <a:endParaRPr lang="el-GR" sz="2400">
                        <a:latin typeface="Calibri"/>
                      </a:endParaRPr>
                    </a:p>
                  </a:txBody>
                  <a:tcPr marL="9525" marR="952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0,9582</a:t>
                      </a:r>
                      <a:endParaRPr lang="el-GR" sz="2400">
                        <a:latin typeface="Calibri"/>
                      </a:endParaRPr>
                    </a:p>
                  </a:txBody>
                  <a:tcPr marL="9525" marR="952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0,9591</a:t>
                      </a:r>
                      <a:endParaRPr lang="el-GR" sz="2400" dirty="0">
                        <a:latin typeface="Calibri"/>
                      </a:endParaRPr>
                    </a:p>
                  </a:txBody>
                  <a:tcPr marL="9525" marR="952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0,9599</a:t>
                      </a:r>
                      <a:endParaRPr lang="el-GR" sz="2400" dirty="0">
                        <a:latin typeface="Calibri"/>
                      </a:endParaRPr>
                    </a:p>
                  </a:txBody>
                  <a:tcPr marL="9525" marR="952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0,9608</a:t>
                      </a:r>
                      <a:endParaRPr lang="el-GR" sz="2400" dirty="0">
                        <a:latin typeface="Calibri"/>
                      </a:endParaRPr>
                    </a:p>
                  </a:txBody>
                  <a:tcPr marL="9525" marR="952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0,9616</a:t>
                      </a:r>
                      <a:endParaRPr lang="el-GR" sz="2400" dirty="0">
                        <a:latin typeface="Calibri"/>
                      </a:endParaRPr>
                    </a:p>
                  </a:txBody>
                  <a:tcPr marL="9525" marR="952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Πίνακας 1"/>
          <p:cNvGraphicFramePr>
            <a:graphicFrameLocks noGrp="1"/>
          </p:cNvGraphicFramePr>
          <p:nvPr/>
        </p:nvGraphicFramePr>
        <p:xfrm>
          <a:off x="-4" y="-6"/>
          <a:ext cx="10007743" cy="67747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127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1764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1764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1764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1764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91764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17647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917647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917647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917647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917647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</a:tblGrid>
              <a:tr h="4262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spc="-75" dirty="0">
                          <a:effectLst/>
                        </a:rPr>
                        <a:t> 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 gridSpan="10">
                  <a:txBody>
                    <a:bodyPr/>
                    <a:lstStyle/>
                    <a:p>
                      <a:endParaRPr lang="el-GR"/>
                    </a:p>
                  </a:txBody>
                  <a:tcPr marL="5592" marR="5592" marT="5592" marB="0" anchor="ctr">
                    <a:blipFill rotWithShape="1">
                      <a:blip r:embed="rId2"/>
                      <a:stretch>
                        <a:fillRect l="-9031" t="-15714" b="-1524286"/>
                      </a:stretch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62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spc="-75" dirty="0">
                          <a:effectLst/>
                        </a:rPr>
                        <a:t>Ζ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0,00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0,01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0,02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0,03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0,04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0,05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0,06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0,07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0,08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0,09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62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0,5000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0,5040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0,5080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0,5120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0,5160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0,5199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0,5239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0,5279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0,5319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0,5359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62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0,1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0,5398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0,5438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0,5478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0,5517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0,5557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0,5596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0,5636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0,5675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0,5714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0,5753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262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0,2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0,5793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0,5832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0,5871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0,5910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0,5948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0,5987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0,6026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0,6064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0,6103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0,6141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262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0,3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0,6179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0,6217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0,6255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0,6293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0,6331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0,6368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0,6406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0,6443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0,6480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0,6517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262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0,4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0,6554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0,6591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0,6628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0,6664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0,6700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0,6736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0,6772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0,6808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0,6844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0,6879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262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0,5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0,6915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0,6950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0,6985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0,7019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0,7054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0,7088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0,7123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0,7157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0,7190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0,7224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0,8159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0,8186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0,8212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0,8238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0,8264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0,8289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0,8315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0,8340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0,8365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0,8389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1,0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0,8413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0,8438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0,8461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0,8485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0,8508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0,8531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0,8554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0,8577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0,8599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0,8621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1,1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0,8643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0,8665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0,8686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0,8708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0,8729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0,8749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0,8770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0,8790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0,8810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0,8830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1,2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0,8849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0,8869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0,8888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0,8907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0,8925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0,8944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0,8962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0,8980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0,8997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0,9015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1,3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0,9032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0,9049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0,9066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0,9082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0,9099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0,9115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0,9131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0,9147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0,9162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0,9177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1,9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0,9713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0,9719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0,9726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0,9732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0,9738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0,9744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0,9750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0,9756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0,9761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0,9767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2,0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0,9772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0,9778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0,9783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0,9788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0,9793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0,9798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0,9803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0,9808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0,9812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0,9817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2,1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0,9821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0,9826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0,9830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0,9834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0,9838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0,9842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0,9846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0,9850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0,9854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0,9857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Πίνακας 1"/>
          <p:cNvGraphicFramePr>
            <a:graphicFrameLocks noGrp="1"/>
          </p:cNvGraphicFramePr>
          <p:nvPr/>
        </p:nvGraphicFramePr>
        <p:xfrm>
          <a:off x="0" y="2117725"/>
          <a:ext cx="10007601" cy="50593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126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176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1763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1763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1763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91763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1763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91763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917634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917634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917634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</a:tblGrid>
              <a:tr h="4206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2,2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0,9861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0,9864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0,9868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0,9871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0,9875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0,9878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0,9881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0,9884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0,9887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0,9890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06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2,3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0,9893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0,9896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0,9898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0,9901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0,9904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0,9906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0,9909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0,9911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0,9913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0,9916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06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2,4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0,9918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0,9920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0,9922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0,9925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0,9927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0,9929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0,9933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0,9932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0,9934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0,9936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06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2,5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0,9938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0,9940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0,9943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0,9943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0,9945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0,9946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0,9948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0,9949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0,9951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0,9952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206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2,6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0,9953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0,9955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0,9956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0,9957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0,9959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0,9960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0,9961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0,9962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0,9963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0,9964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206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2,7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0,9965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0,9966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0,9967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0,9968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0,9969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0,9970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0,9971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0,9972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0,9973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0,9974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206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2,8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0,9974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0,9975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0,9976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0,9977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0,9977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0,9978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0,9979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0,9979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0,9980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0,9981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206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2,9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0,9981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0,9982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0,9982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0,9983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0,9984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0,9984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0,9985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0,9985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0,9986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0,9986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206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3,0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0,9987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0,9987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0,9987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0,9988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0,9988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0,9989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0,9989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0,9989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0,9990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0,9990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206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3,1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0,9990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0,9991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0,9991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0,9991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0,9992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0,9992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0,9992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0,9992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0,9993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0,9993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262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3,6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3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0,9998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3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0,9998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3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0,9998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3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0,9998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3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0,9998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3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0,9998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3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0,9998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3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0,9998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3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0,9998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3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0,9998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3" marB="0" anchor="b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4262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3,7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3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0,9998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3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0,9998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3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0,9999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3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0,9999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3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0,9999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3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0,9999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3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0,9999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3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0,9999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3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0,9999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3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0,9999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3" marB="0" anchor="b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3" name="Πίνακας 2"/>
          <p:cNvGraphicFramePr>
            <a:graphicFrameLocks noGrp="1"/>
          </p:cNvGraphicFramePr>
          <p:nvPr/>
        </p:nvGraphicFramePr>
        <p:xfrm>
          <a:off x="28262" y="1268760"/>
          <a:ext cx="10007743" cy="8524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127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1764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1764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1764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1764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91764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17647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917647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917647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917647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917647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</a:tblGrid>
              <a:tr h="4262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spc="-75" dirty="0">
                          <a:effectLst/>
                        </a:rPr>
                        <a:t> 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 gridSpan="10">
                  <a:txBody>
                    <a:bodyPr/>
                    <a:lstStyle/>
                    <a:p>
                      <a:endParaRPr lang="el-GR"/>
                    </a:p>
                  </a:txBody>
                  <a:tcPr marL="5592" marR="5592" marT="5592" marB="0" anchor="ctr">
                    <a:blipFill rotWithShape="1">
                      <a:blip r:embed="rId2"/>
                      <a:stretch>
                        <a:fillRect l="-9103" t="-14286" r="-66" b="-135714"/>
                      </a:stretch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62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spc="-75" dirty="0">
                          <a:effectLst/>
                        </a:rPr>
                        <a:t>Ζ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0,00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0,01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0,02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0,03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0,04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0,05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0,06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0,07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0,08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0,09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4929188"/>
          </a:xfrm>
        </p:spPr>
        <p:txBody>
          <a:bodyPr/>
          <a:lstStyle/>
          <a:p>
            <a:pPr algn="just" eaLnBrk="1" hangingPunct="1"/>
            <a:r>
              <a:rPr lang="el-GR" altLang="el-GR">
                <a:latin typeface="Tahoma" pitchFamily="34" charset="0"/>
                <a:cs typeface="Tahoma" pitchFamily="34" charset="0"/>
              </a:rPr>
              <a:t>Σε έναν αυτοκινητόδρομο έχει όριο ταχύτητας 130 </a:t>
            </a:r>
            <a:r>
              <a:rPr lang="en-US" altLang="el-GR">
                <a:latin typeface="Tahoma" pitchFamily="34" charset="0"/>
                <a:cs typeface="Tahoma" pitchFamily="34" charset="0"/>
              </a:rPr>
              <a:t>km</a:t>
            </a:r>
            <a:r>
              <a:rPr lang="el-GR" altLang="el-GR">
                <a:latin typeface="Tahoma" pitchFamily="34" charset="0"/>
                <a:cs typeface="Tahoma" pitchFamily="34" charset="0"/>
              </a:rPr>
              <a:t>/</a:t>
            </a:r>
            <a:r>
              <a:rPr lang="en-US" altLang="el-GR">
                <a:latin typeface="Tahoma" pitchFamily="34" charset="0"/>
                <a:cs typeface="Tahoma" pitchFamily="34" charset="0"/>
              </a:rPr>
              <a:t>h </a:t>
            </a:r>
            <a:r>
              <a:rPr lang="el-GR" altLang="el-GR">
                <a:latin typeface="Tahoma" pitchFamily="34" charset="0"/>
                <a:cs typeface="Tahoma" pitchFamily="34" charset="0"/>
              </a:rPr>
              <a:t>και κάμερες οι οποίες καταγράφουν την ταχύτητα των διερχόμενων αυτοκινήτων. Εάν η ταχύτητα με την οποία περνούν τα αυτοκίνητα από μία κάμερα κατανέμεται με Χ~Ν(125, 100), να βρεθεί η πιθανότητα το επόμενο αυτοκίνητο να παραβιάσει το όριο ταχύτητας. </a:t>
            </a:r>
          </a:p>
          <a:p>
            <a:pPr algn="just" eaLnBrk="1" hangingPunct="1"/>
            <a:r>
              <a:rPr lang="el-GR" altLang="el-GR">
                <a:latin typeface="Tahoma" pitchFamily="34" charset="0"/>
                <a:cs typeface="Tahoma" pitchFamily="34" charset="0"/>
              </a:rPr>
              <a:t>Λύση </a:t>
            </a:r>
          </a:p>
          <a:p>
            <a:pPr algn="just" eaLnBrk="1" hangingPunct="1"/>
            <a:r>
              <a:rPr lang="el-GR" altLang="el-GR">
                <a:latin typeface="Tahoma" pitchFamily="34" charset="0"/>
                <a:cs typeface="Tahoma" pitchFamily="34" charset="0"/>
              </a:rPr>
              <a:t>Θα υπολογίσουμε την πιθανότητα </a:t>
            </a:r>
            <a:r>
              <a:rPr lang="en-US" altLang="el-GR">
                <a:latin typeface="Tahoma" pitchFamily="34" charset="0"/>
                <a:cs typeface="Tahoma" pitchFamily="34" charset="0"/>
              </a:rPr>
              <a:t>P(X&gt;1</a:t>
            </a:r>
            <a:r>
              <a:rPr lang="el-GR" altLang="el-GR">
                <a:latin typeface="Tahoma" pitchFamily="34" charset="0"/>
                <a:cs typeface="Tahoma" pitchFamily="34" charset="0"/>
              </a:rPr>
              <a:t>3</a:t>
            </a:r>
            <a:r>
              <a:rPr lang="en-US" altLang="el-GR">
                <a:latin typeface="Tahoma" pitchFamily="34" charset="0"/>
                <a:cs typeface="Tahoma" pitchFamily="34" charset="0"/>
              </a:rPr>
              <a:t>0).</a:t>
            </a:r>
          </a:p>
          <a:p>
            <a:pPr algn="just" eaLnBrk="1" hangingPunct="1"/>
            <a:r>
              <a:rPr lang="el-GR" altLang="el-GR">
                <a:latin typeface="Tahoma" pitchFamily="34" charset="0"/>
                <a:cs typeface="Tahoma" pitchFamily="34" charset="0"/>
              </a:rPr>
              <a:t>Τυποποιούμε τη σχέση και έχουμε </a:t>
            </a:r>
            <a:r>
              <a:rPr lang="en-US" altLang="el-GR">
                <a:latin typeface="Tahoma" pitchFamily="34" charset="0"/>
                <a:cs typeface="Tahoma" pitchFamily="34" charset="0"/>
              </a:rPr>
              <a:t>  </a:t>
            </a:r>
            <a:r>
              <a:rPr lang="el-GR" altLang="el-GR">
                <a:latin typeface="Tahoma" pitchFamily="34" charset="0"/>
                <a:cs typeface="Tahoma" pitchFamily="34" charset="0"/>
              </a:rPr>
              <a:t> </a:t>
            </a:r>
          </a:p>
          <a:p>
            <a:pPr lvl="1" eaLnBrk="1" hangingPunct="1">
              <a:buFontTx/>
              <a:buNone/>
            </a:pPr>
            <a:endParaRPr lang="el-GR" altLang="el-GR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8675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11 - Δεξιό βέλος"/>
          <p:cNvSpPr/>
          <p:nvPr/>
        </p:nvSpPr>
        <p:spPr>
          <a:xfrm>
            <a:off x="7429500" y="5929313"/>
            <a:ext cx="977900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4429125"/>
          </a:xfrm>
        </p:spPr>
        <p:txBody>
          <a:bodyPr/>
          <a:lstStyle/>
          <a:p>
            <a:pPr algn="just" eaLnBrk="1" hangingPunct="1">
              <a:defRPr/>
            </a:pPr>
            <a:r>
              <a:rPr lang="el-GR" sz="2800" dirty="0">
                <a:latin typeface="Tahoma" pitchFamily="34" charset="0"/>
                <a:cs typeface="Tahoma" pitchFamily="34" charset="0"/>
              </a:rPr>
              <a:t>Τυποποιούμε τη σχέση και έχουμε 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 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 </a:t>
            </a:r>
            <a:endParaRPr lang="el-GR" dirty="0">
              <a:latin typeface="Tahoma" pitchFamily="34" charset="0"/>
              <a:cs typeface="Tahoma" pitchFamily="34" charset="0"/>
            </a:endParaRPr>
          </a:p>
          <a:p>
            <a:pPr lvl="1" eaLnBrk="1" hangingPunct="1">
              <a:buFontTx/>
              <a:buNone/>
              <a:defRPr/>
            </a:pPr>
            <a:endParaRPr lang="el-GR" dirty="0">
              <a:latin typeface="Tahoma" pitchFamily="34" charset="0"/>
              <a:ea typeface="+mn-ea"/>
              <a:cs typeface="Tahoma" pitchFamily="34" charset="0"/>
            </a:endParaRPr>
          </a:p>
        </p:txBody>
      </p:sp>
      <p:pic>
        <p:nvPicPr>
          <p:cNvPr id="29699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9704" name="Object 2"/>
          <p:cNvGraphicFramePr>
            <a:graphicFrameLocks noChangeAspect="1"/>
          </p:cNvGraphicFramePr>
          <p:nvPr/>
        </p:nvGraphicFramePr>
        <p:xfrm>
          <a:off x="-500063" y="1143000"/>
          <a:ext cx="9442451" cy="1857375"/>
        </p:xfrm>
        <a:graphic>
          <a:graphicData uri="http://schemas.openxmlformats.org/presentationml/2006/ole">
            <p:oleObj spid="_x0000_s29710" name="Έγγραφο" r:id="rId5" imgW="5335658" imgH="585026" progId="Word.Document.12">
              <p:embed/>
            </p:oleObj>
          </a:graphicData>
        </a:graphic>
      </p:graphicFrame>
      <p:graphicFrame>
        <p:nvGraphicFramePr>
          <p:cNvPr id="29705" name="Object 4"/>
          <p:cNvGraphicFramePr>
            <a:graphicFrameLocks noChangeAspect="1"/>
          </p:cNvGraphicFramePr>
          <p:nvPr/>
        </p:nvGraphicFramePr>
        <p:xfrm>
          <a:off x="-571500" y="2286000"/>
          <a:ext cx="10644188" cy="1571625"/>
        </p:xfrm>
        <a:graphic>
          <a:graphicData uri="http://schemas.openxmlformats.org/presentationml/2006/ole">
            <p:oleObj spid="_x0000_s29711" name="Έγγραφο" r:id="rId6" imgW="5290909" imgH="663197" progId="Word.Document.12">
              <p:embed/>
            </p:oleObj>
          </a:graphicData>
        </a:graphic>
      </p:graphicFrame>
      <p:graphicFrame>
        <p:nvGraphicFramePr>
          <p:cNvPr id="29706" name="Object 5"/>
          <p:cNvGraphicFramePr>
            <a:graphicFrameLocks noChangeAspect="1"/>
          </p:cNvGraphicFramePr>
          <p:nvPr/>
        </p:nvGraphicFramePr>
        <p:xfrm>
          <a:off x="361950" y="4256088"/>
          <a:ext cx="8167688" cy="2192337"/>
        </p:xfrm>
        <a:graphic>
          <a:graphicData uri="http://schemas.openxmlformats.org/presentationml/2006/ole">
            <p:oleObj spid="_x0000_s29712" name="Έγγραφο" r:id="rId7" imgW="8195763" imgH="2359815" progId="Word.Document.12">
              <p:embed/>
            </p:oleObj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47800"/>
          </a:xfrm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altLang="el-GR" b="1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Γενικά χαρακτηριστικά της Κανονικής Κατανομής</a:t>
            </a:r>
            <a:r>
              <a:rPr lang="el-GR" altLang="el-GR"/>
              <a:t>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0" y="1447800"/>
            <a:ext cx="9144000" cy="5410200"/>
          </a:xfrm>
        </p:spPr>
        <p:txBody>
          <a:bodyPr/>
          <a:lstStyle/>
          <a:p>
            <a:pPr algn="just" eaLnBrk="1" hangingPunct="1"/>
            <a:r>
              <a:rPr lang="el-GR" altLang="el-GR" sz="3000">
                <a:latin typeface="Tahoma" pitchFamily="34" charset="0"/>
                <a:cs typeface="Tahoma" pitchFamily="34" charset="0"/>
              </a:rPr>
              <a:t>Μια μεταβλητή Χ που ακολουθεί την Κανονική Κατανομή με παραμέτρους μ και σ</a:t>
            </a:r>
            <a:r>
              <a:rPr lang="en-US" altLang="el-GR" sz="3000" baseline="30000">
                <a:latin typeface="Tahoma" pitchFamily="34" charset="0"/>
                <a:cs typeface="Tahoma" pitchFamily="34" charset="0"/>
              </a:rPr>
              <a:t>2</a:t>
            </a:r>
            <a:r>
              <a:rPr lang="el-GR" altLang="el-GR" sz="3000">
                <a:latin typeface="Tahoma" pitchFamily="34" charset="0"/>
                <a:cs typeface="Tahoma" pitchFamily="34" charset="0"/>
              </a:rPr>
              <a:t> συμβολίζεται διεθνώς: Χ~Ν(μ, σ</a:t>
            </a:r>
            <a:r>
              <a:rPr lang="en-US" altLang="el-GR" sz="3000" baseline="30000">
                <a:latin typeface="Tahoma" pitchFamily="34" charset="0"/>
                <a:cs typeface="Tahoma" pitchFamily="34" charset="0"/>
              </a:rPr>
              <a:t>2</a:t>
            </a:r>
            <a:r>
              <a:rPr lang="el-GR" altLang="el-GR" sz="3000">
                <a:latin typeface="Tahoma" pitchFamily="34" charset="0"/>
                <a:cs typeface="Tahoma" pitchFamily="34" charset="0"/>
              </a:rPr>
              <a:t>)</a:t>
            </a:r>
            <a:r>
              <a:rPr lang="el-GR" altLang="el-GR">
                <a:latin typeface="Tahoma" pitchFamily="34" charset="0"/>
                <a:cs typeface="Tahoma" pitchFamily="34" charset="0"/>
              </a:rPr>
              <a:t> .</a:t>
            </a:r>
          </a:p>
          <a:p>
            <a:pPr algn="just" eaLnBrk="1" hangingPunct="1"/>
            <a:r>
              <a:rPr lang="el-GR" altLang="el-GR">
                <a:latin typeface="Tahoma" pitchFamily="34" charset="0"/>
                <a:cs typeface="Tahoma" pitchFamily="34" charset="0"/>
              </a:rPr>
              <a:t>Όλες οι κανονικές κατανομές, ανεξάρτητα από την τιμή που έχουν ο μέσος και η διακύμανση, έχουν τις ίδιες ιδιότητες και σχηματίζουν την ίδια βασική μορφή καμπάνας. </a:t>
            </a:r>
          </a:p>
          <a:p>
            <a:pPr algn="just" eaLnBrk="1" hangingPunct="1"/>
            <a:r>
              <a:rPr lang="el-GR" altLang="el-GR">
                <a:latin typeface="Tahoma" pitchFamily="34" charset="0"/>
                <a:cs typeface="Tahoma" pitchFamily="34" charset="0"/>
              </a:rPr>
              <a:t>Η μορφή της Κανονικής Καμπύλης έχει τη μορφή της καμπάνας, είναι μονοκόρυφη και συμμετρική.</a:t>
            </a:r>
          </a:p>
          <a:p>
            <a:pPr algn="just" eaLnBrk="1" hangingPunct="1">
              <a:buFontTx/>
              <a:buNone/>
            </a:pPr>
            <a:endParaRPr lang="en-US" altLang="el-GR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/>
          </p:nvPr>
        </p:nvSpPr>
        <p:spPr>
          <a:xfrm>
            <a:off x="0" y="152400"/>
            <a:ext cx="9144000" cy="6705600"/>
          </a:xfrm>
        </p:spPr>
        <p:txBody>
          <a:bodyPr/>
          <a:lstStyle/>
          <a:p>
            <a:pPr algn="just" eaLnBrk="1" hangingPunct="1"/>
            <a:r>
              <a:rPr lang="el-GR" altLang="el-GR">
                <a:latin typeface="Tahoma" pitchFamily="34" charset="0"/>
                <a:cs typeface="Tahoma" pitchFamily="34" charset="0"/>
              </a:rPr>
              <a:t>Έστω Χ~Ν(10, 4), να βρεθεί η πιθανότητα </a:t>
            </a:r>
            <a:r>
              <a:rPr lang="en-US" altLang="el-GR">
                <a:latin typeface="Tahoma" pitchFamily="34" charset="0"/>
                <a:cs typeface="Tahoma" pitchFamily="34" charset="0"/>
              </a:rPr>
              <a:t>P</a:t>
            </a:r>
            <a:r>
              <a:rPr lang="el-GR" altLang="el-GR">
                <a:latin typeface="Tahoma" pitchFamily="34" charset="0"/>
                <a:cs typeface="Tahoma" pitchFamily="34" charset="0"/>
              </a:rPr>
              <a:t>(4&lt;</a:t>
            </a:r>
            <a:r>
              <a:rPr lang="en-US" altLang="el-GR">
                <a:latin typeface="Tahoma" pitchFamily="34" charset="0"/>
                <a:cs typeface="Tahoma" pitchFamily="34" charset="0"/>
              </a:rPr>
              <a:t>X</a:t>
            </a:r>
            <a:r>
              <a:rPr lang="el-GR" altLang="el-GR">
                <a:latin typeface="Tahoma" pitchFamily="34" charset="0"/>
                <a:cs typeface="Tahoma" pitchFamily="34" charset="0"/>
              </a:rPr>
              <a:t>&lt;12).</a:t>
            </a:r>
            <a:endParaRPr lang="en-US" altLang="el-GR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altLang="el-GR">
                <a:latin typeface="Tahoma" pitchFamily="34" charset="0"/>
              </a:rPr>
              <a:t>Λύση</a:t>
            </a:r>
          </a:p>
          <a:p>
            <a:pPr algn="just" eaLnBrk="1" hangingPunct="1"/>
            <a:r>
              <a:rPr lang="en-US" altLang="el-GR">
                <a:latin typeface="Tahoma" pitchFamily="34" charset="0"/>
              </a:rPr>
              <a:t>P(</a:t>
            </a:r>
            <a:r>
              <a:rPr lang="el-GR" altLang="el-GR">
                <a:latin typeface="Tahoma" pitchFamily="34" charset="0"/>
              </a:rPr>
              <a:t>4&lt;</a:t>
            </a:r>
            <a:r>
              <a:rPr lang="en-US" altLang="el-GR">
                <a:latin typeface="Tahoma" pitchFamily="34" charset="0"/>
              </a:rPr>
              <a:t>X&lt;</a:t>
            </a:r>
            <a:r>
              <a:rPr lang="el-GR" altLang="el-GR">
                <a:latin typeface="Tahoma" pitchFamily="34" charset="0"/>
              </a:rPr>
              <a:t>12</a:t>
            </a:r>
            <a:r>
              <a:rPr lang="en-US" altLang="el-GR">
                <a:latin typeface="Tahoma" pitchFamily="34" charset="0"/>
              </a:rPr>
              <a:t>) =</a:t>
            </a:r>
            <a:endParaRPr lang="el-GR" altLang="el-GR">
              <a:latin typeface="Tahoma" pitchFamily="34" charset="0"/>
            </a:endParaRPr>
          </a:p>
          <a:p>
            <a:pPr algn="just" eaLnBrk="1" hangingPunct="1"/>
            <a:endParaRPr lang="el-GR" altLang="el-GR"/>
          </a:p>
          <a:p>
            <a:pPr algn="just" eaLnBrk="1" hangingPunct="1"/>
            <a:endParaRPr lang="el-GR" altLang="el-GR"/>
          </a:p>
          <a:p>
            <a:pPr algn="just" eaLnBrk="1" hangingPunct="1"/>
            <a:endParaRPr lang="el-GR" altLang="el-GR"/>
          </a:p>
          <a:p>
            <a:pPr algn="just" eaLnBrk="1" hangingPunct="1"/>
            <a:endParaRPr lang="el-GR" altLang="el-GR"/>
          </a:p>
        </p:txBody>
      </p:sp>
      <p:graphicFrame>
        <p:nvGraphicFramePr>
          <p:cNvPr id="30723" name="Object 2"/>
          <p:cNvGraphicFramePr>
            <a:graphicFrameLocks noChangeAspect="1"/>
          </p:cNvGraphicFramePr>
          <p:nvPr/>
        </p:nvGraphicFramePr>
        <p:xfrm>
          <a:off x="2863850" y="1758950"/>
          <a:ext cx="5956300" cy="889000"/>
        </p:xfrm>
        <a:graphic>
          <a:graphicData uri="http://schemas.openxmlformats.org/presentationml/2006/ole">
            <p:oleObj spid="_x0000_s30729" name="Εξίσωση" r:id="rId3" imgW="5956300" imgH="889000" progId="Equation.3">
              <p:embed/>
            </p:oleObj>
          </a:graphicData>
        </a:graphic>
      </p:graphicFrame>
      <p:graphicFrame>
        <p:nvGraphicFramePr>
          <p:cNvPr id="30724" name="Object 3"/>
          <p:cNvGraphicFramePr>
            <a:graphicFrameLocks noChangeAspect="1"/>
          </p:cNvGraphicFramePr>
          <p:nvPr/>
        </p:nvGraphicFramePr>
        <p:xfrm>
          <a:off x="214313" y="2978150"/>
          <a:ext cx="8429625" cy="1022350"/>
        </p:xfrm>
        <a:graphic>
          <a:graphicData uri="http://schemas.openxmlformats.org/presentationml/2006/ole">
            <p:oleObj spid="_x0000_s30730" name="Εξίσωση" r:id="rId4" imgW="7670800" imgH="889000" progId="Equation.3">
              <p:embed/>
            </p:oleObj>
          </a:graphicData>
        </a:graphic>
      </p:graphicFrame>
      <p:graphicFrame>
        <p:nvGraphicFramePr>
          <p:cNvPr id="30725" name="Object 4"/>
          <p:cNvGraphicFramePr>
            <a:graphicFrameLocks noChangeAspect="1"/>
          </p:cNvGraphicFramePr>
          <p:nvPr/>
        </p:nvGraphicFramePr>
        <p:xfrm>
          <a:off x="500063" y="4857750"/>
          <a:ext cx="8643937" cy="1500188"/>
        </p:xfrm>
        <a:graphic>
          <a:graphicData uri="http://schemas.openxmlformats.org/presentationml/2006/ole">
            <p:oleObj spid="_x0000_s30731" name="Εξίσωση" r:id="rId5" imgW="6908800" imgH="1181100" progId="Equation.3">
              <p:embed/>
            </p:oleObj>
          </a:graphicData>
        </a:graphic>
      </p:graphicFrame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>
              <a:defRPr/>
            </a:pPr>
            <a:r>
              <a:rPr lang="el-GR" dirty="0">
                <a:latin typeface="Tahoma" pitchFamily="34" charset="0"/>
                <a:cs typeface="Tahoma" pitchFamily="34" charset="0"/>
              </a:rPr>
              <a:t>Σε έναν αυτοκινητόδρομο έχει όριο ταχύτητας 130 </a:t>
            </a:r>
            <a:r>
              <a:rPr lang="en-US" dirty="0">
                <a:latin typeface="Tahoma" pitchFamily="34" charset="0"/>
                <a:cs typeface="Tahoma" pitchFamily="34" charset="0"/>
              </a:rPr>
              <a:t>km</a:t>
            </a:r>
            <a:r>
              <a:rPr lang="el-GR" dirty="0">
                <a:latin typeface="Tahoma" pitchFamily="34" charset="0"/>
                <a:cs typeface="Tahoma" pitchFamily="34" charset="0"/>
              </a:rPr>
              <a:t>/</a:t>
            </a:r>
            <a:r>
              <a:rPr lang="en-US" dirty="0">
                <a:latin typeface="Tahoma" pitchFamily="34" charset="0"/>
                <a:cs typeface="Tahoma" pitchFamily="34" charset="0"/>
              </a:rPr>
              <a:t>h </a:t>
            </a:r>
            <a:r>
              <a:rPr lang="el-GR" dirty="0">
                <a:latin typeface="Tahoma" pitchFamily="34" charset="0"/>
                <a:cs typeface="Tahoma" pitchFamily="34" charset="0"/>
              </a:rPr>
              <a:t>και κάμερες οι οποίες καταγράφουν την ταχύτητα των διερχόμενων αυτοκινήτων. Εάν η ταχύτητα με την οποία περνούν τα αυτοκίνητα από μία κάμερα κατανέμεται με </a:t>
            </a:r>
            <a:r>
              <a:rPr lang="el-GR" dirty="0" err="1">
                <a:latin typeface="Tahoma" pitchFamily="34" charset="0"/>
                <a:cs typeface="Tahoma" pitchFamily="34" charset="0"/>
              </a:rPr>
              <a:t>Χ~Ν</a:t>
            </a:r>
            <a:r>
              <a:rPr lang="el-GR" dirty="0">
                <a:latin typeface="Tahoma" pitchFamily="34" charset="0"/>
                <a:cs typeface="Tahoma" pitchFamily="34" charset="0"/>
              </a:rPr>
              <a:t>(125, 100), να βρεθεί η πιθανότητα το επόμενο αυτοκίνητο να κινείται με ταχύτητα ανάμεσα σε 110 και 130 </a:t>
            </a:r>
            <a:r>
              <a:rPr lang="en-US" dirty="0">
                <a:latin typeface="Tahoma" pitchFamily="34" charset="0"/>
                <a:cs typeface="Tahoma" pitchFamily="34" charset="0"/>
              </a:rPr>
              <a:t>km</a:t>
            </a:r>
            <a:r>
              <a:rPr lang="el-GR" dirty="0">
                <a:latin typeface="Tahoma" pitchFamily="34" charset="0"/>
                <a:cs typeface="Tahoma" pitchFamily="34" charset="0"/>
              </a:rPr>
              <a:t>/</a:t>
            </a:r>
            <a:r>
              <a:rPr lang="en-US" dirty="0">
                <a:latin typeface="Tahoma" pitchFamily="34" charset="0"/>
                <a:cs typeface="Tahoma" pitchFamily="34" charset="0"/>
              </a:rPr>
              <a:t>h</a:t>
            </a:r>
            <a:r>
              <a:rPr lang="el-GR" dirty="0">
                <a:latin typeface="Tahoma" pitchFamily="34" charset="0"/>
                <a:cs typeface="Tahoma" pitchFamily="34" charset="0"/>
              </a:rPr>
              <a:t>. </a:t>
            </a:r>
          </a:p>
          <a:p>
            <a:pPr algn="just" eaLnBrk="1" hangingPunct="1">
              <a:defRPr/>
            </a:pPr>
            <a:r>
              <a:rPr lang="el-GR" dirty="0">
                <a:latin typeface="Tahoma" pitchFamily="34" charset="0"/>
                <a:cs typeface="Tahoma" pitchFamily="34" charset="0"/>
              </a:rPr>
              <a:t>Λύση </a:t>
            </a:r>
          </a:p>
          <a:p>
            <a:pPr algn="just" eaLnBrk="1" hangingPunct="1">
              <a:defRPr/>
            </a:pPr>
            <a:r>
              <a:rPr lang="el-GR" dirty="0">
                <a:latin typeface="Tahoma" pitchFamily="34" charset="0"/>
                <a:cs typeface="Tahoma" pitchFamily="34" charset="0"/>
              </a:rPr>
              <a:t>Θα υπολογίσουμε την πιθανότητα</a:t>
            </a:r>
            <a:r>
              <a:rPr lang="en-US" dirty="0">
                <a:latin typeface="Tahoma" pitchFamily="34" charset="0"/>
                <a:cs typeface="Tahoma" pitchFamily="34" charset="0"/>
              </a:rPr>
              <a:t>:</a:t>
            </a:r>
            <a:r>
              <a:rPr lang="el-GR" dirty="0">
                <a:latin typeface="Tahoma" pitchFamily="34" charset="0"/>
                <a:cs typeface="Tahoma" pitchFamily="34" charset="0"/>
              </a:rPr>
              <a:t> </a:t>
            </a:r>
          </a:p>
          <a:p>
            <a:pPr lvl="1" algn="ctr" eaLnBrk="1" hangingPunct="1">
              <a:buFontTx/>
              <a:buNone/>
              <a:defRPr/>
            </a:pPr>
            <a:r>
              <a:rPr lang="en-US" sz="3200" dirty="0">
                <a:latin typeface="Tahoma" pitchFamily="34" charset="0"/>
                <a:ea typeface="+mn-ea"/>
                <a:cs typeface="Tahoma" pitchFamily="34" charset="0"/>
              </a:rPr>
              <a:t>P(</a:t>
            </a:r>
            <a:r>
              <a:rPr lang="el-GR" sz="3200" dirty="0">
                <a:latin typeface="Tahoma" pitchFamily="34" charset="0"/>
                <a:ea typeface="+mn-ea"/>
                <a:cs typeface="Tahoma" pitchFamily="34" charset="0"/>
              </a:rPr>
              <a:t>110&lt; </a:t>
            </a:r>
            <a:r>
              <a:rPr lang="en-US" sz="3200" dirty="0">
                <a:latin typeface="Tahoma" pitchFamily="34" charset="0"/>
                <a:ea typeface="+mn-ea"/>
                <a:cs typeface="Tahoma" pitchFamily="34" charset="0"/>
              </a:rPr>
              <a:t>X</a:t>
            </a:r>
            <a:r>
              <a:rPr lang="el-GR" sz="3200" dirty="0">
                <a:latin typeface="Tahoma" pitchFamily="34" charset="0"/>
                <a:ea typeface="+mn-ea"/>
                <a:cs typeface="Tahoma" pitchFamily="34" charset="0"/>
              </a:rPr>
              <a:t>&lt;</a:t>
            </a:r>
            <a:r>
              <a:rPr lang="en-US" sz="3200" dirty="0">
                <a:latin typeface="Tahoma" pitchFamily="34" charset="0"/>
                <a:ea typeface="+mn-ea"/>
                <a:cs typeface="Tahoma" pitchFamily="34" charset="0"/>
              </a:rPr>
              <a:t>1</a:t>
            </a:r>
            <a:r>
              <a:rPr lang="el-GR" sz="3200" dirty="0">
                <a:latin typeface="Tahoma" pitchFamily="34" charset="0"/>
                <a:cs typeface="Tahoma" pitchFamily="34" charset="0"/>
              </a:rPr>
              <a:t>3</a:t>
            </a:r>
            <a:r>
              <a:rPr lang="en-US" sz="3200" dirty="0">
                <a:latin typeface="Tahoma" pitchFamily="34" charset="0"/>
                <a:ea typeface="+mn-ea"/>
                <a:cs typeface="Tahoma" pitchFamily="34" charset="0"/>
              </a:rPr>
              <a:t>0)</a:t>
            </a:r>
          </a:p>
          <a:p>
            <a:pPr algn="just" eaLnBrk="1" hangingPunct="1">
              <a:defRPr/>
            </a:pPr>
            <a:r>
              <a:rPr lang="el-GR" dirty="0">
                <a:latin typeface="Tahoma" pitchFamily="34" charset="0"/>
                <a:cs typeface="Tahoma" pitchFamily="34" charset="0"/>
              </a:rPr>
              <a:t>Τυποποιούμε τη σχέση και έχουμε </a:t>
            </a:r>
            <a:r>
              <a:rPr lang="en-US" dirty="0">
                <a:latin typeface="Tahoma" pitchFamily="34" charset="0"/>
                <a:cs typeface="Tahoma" pitchFamily="34" charset="0"/>
              </a:rPr>
              <a:t>  </a:t>
            </a:r>
            <a:r>
              <a:rPr lang="el-GR" dirty="0">
                <a:latin typeface="Tahoma" pitchFamily="34" charset="0"/>
                <a:cs typeface="Tahoma" pitchFamily="34" charset="0"/>
              </a:rPr>
              <a:t> </a:t>
            </a:r>
          </a:p>
          <a:p>
            <a:pPr lvl="1" eaLnBrk="1" hangingPunct="1">
              <a:buFontTx/>
              <a:buNone/>
              <a:defRPr/>
            </a:pPr>
            <a:endParaRPr lang="el-GR" dirty="0">
              <a:latin typeface="Tahoma" pitchFamily="34" charset="0"/>
              <a:ea typeface="+mn-ea"/>
              <a:cs typeface="Tahoma" pitchFamily="34" charset="0"/>
            </a:endParaRPr>
          </a:p>
        </p:txBody>
      </p:sp>
      <p:pic>
        <p:nvPicPr>
          <p:cNvPr id="31747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11 - Δεξιό βέλος"/>
          <p:cNvSpPr/>
          <p:nvPr/>
        </p:nvSpPr>
        <p:spPr>
          <a:xfrm>
            <a:off x="7429500" y="5929313"/>
            <a:ext cx="977900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2775" name="Object 4"/>
          <p:cNvGraphicFramePr>
            <a:graphicFrameLocks noChangeAspect="1"/>
          </p:cNvGraphicFramePr>
          <p:nvPr/>
        </p:nvGraphicFramePr>
        <p:xfrm>
          <a:off x="0" y="4786313"/>
          <a:ext cx="6286500" cy="2071687"/>
        </p:xfrm>
        <a:graphic>
          <a:graphicData uri="http://schemas.openxmlformats.org/presentationml/2006/ole">
            <p:oleObj spid="_x0000_s32785" name="Έγγραφο" r:id="rId5" imgW="8195763" imgH="2359815" progId="Word.Document.12">
              <p:embed/>
            </p:oleObj>
          </a:graphicData>
        </a:graphic>
      </p:graphicFrame>
      <p:graphicFrame>
        <p:nvGraphicFramePr>
          <p:cNvPr id="32776" name="Object 5"/>
          <p:cNvGraphicFramePr>
            <a:graphicFrameLocks noChangeAspect="1"/>
          </p:cNvGraphicFramePr>
          <p:nvPr/>
        </p:nvGraphicFramePr>
        <p:xfrm>
          <a:off x="0" y="-285750"/>
          <a:ext cx="9144000" cy="2000250"/>
        </p:xfrm>
        <a:graphic>
          <a:graphicData uri="http://schemas.openxmlformats.org/presentationml/2006/ole">
            <p:oleObj spid="_x0000_s32786" name="Έγγραφο" r:id="rId6" imgW="5290909" imgH="835751" progId="Word.Document.12">
              <p:embed/>
            </p:oleObj>
          </a:graphicData>
        </a:graphic>
      </p:graphicFrame>
      <p:graphicFrame>
        <p:nvGraphicFramePr>
          <p:cNvPr id="32777" name="Object 6"/>
          <p:cNvGraphicFramePr>
            <a:graphicFrameLocks noChangeAspect="1"/>
          </p:cNvGraphicFramePr>
          <p:nvPr/>
        </p:nvGraphicFramePr>
        <p:xfrm>
          <a:off x="-1214438" y="1143000"/>
          <a:ext cx="11572876" cy="1643063"/>
        </p:xfrm>
        <a:graphic>
          <a:graphicData uri="http://schemas.openxmlformats.org/presentationml/2006/ole">
            <p:oleObj spid="_x0000_s32787" name="Έγγραφο" r:id="rId7" imgW="5290909" imgH="663197" progId="Word.Document.12">
              <p:embed/>
            </p:oleObj>
          </a:graphicData>
        </a:graphic>
      </p:graphicFrame>
      <p:graphicFrame>
        <p:nvGraphicFramePr>
          <p:cNvPr id="32778" name="Object 7"/>
          <p:cNvGraphicFramePr>
            <a:graphicFrameLocks noChangeAspect="1"/>
          </p:cNvGraphicFramePr>
          <p:nvPr/>
        </p:nvGraphicFramePr>
        <p:xfrm>
          <a:off x="4500563" y="4824413"/>
          <a:ext cx="8040687" cy="2033587"/>
        </p:xfrm>
        <a:graphic>
          <a:graphicData uri="http://schemas.openxmlformats.org/presentationml/2006/ole">
            <p:oleObj spid="_x0000_s32788" name="Έγγραφο" r:id="rId8" imgW="8128399" imgH="2063891" progId="Word.Document.12">
              <p:embed/>
            </p:oleObj>
          </a:graphicData>
        </a:graphic>
      </p:graphicFrame>
      <p:graphicFrame>
        <p:nvGraphicFramePr>
          <p:cNvPr id="32779" name="Object 8"/>
          <p:cNvGraphicFramePr>
            <a:graphicFrameLocks noChangeAspect="1"/>
          </p:cNvGraphicFramePr>
          <p:nvPr/>
        </p:nvGraphicFramePr>
        <p:xfrm>
          <a:off x="-357188" y="2714625"/>
          <a:ext cx="10572751" cy="1143000"/>
        </p:xfrm>
        <a:graphic>
          <a:graphicData uri="http://schemas.openxmlformats.org/presentationml/2006/ole">
            <p:oleObj spid="_x0000_s32789" name="Έγγραφο" r:id="rId9" imgW="5290909" imgH="332859" progId="Word.Document.12">
              <p:embed/>
            </p:oleObj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4429125"/>
          </a:xfrm>
        </p:spPr>
        <p:txBody>
          <a:bodyPr/>
          <a:lstStyle/>
          <a:p>
            <a:pPr algn="just" eaLnBrk="1" hangingPunct="1"/>
            <a:r>
              <a:rPr lang="el-GR" altLang="el-GR" sz="2800">
                <a:latin typeface="Tahoma" pitchFamily="34" charset="0"/>
                <a:cs typeface="Tahoma" pitchFamily="34" charset="0"/>
              </a:rPr>
              <a:t>Το βάρος των ανθρώπων ακολουθεί την κατανομή  Χ~Ν(70, 100). Να βρεθεί η πιθανότητα ένας άνθρωπος να ζυγίζει κάτω 60</a:t>
            </a:r>
            <a:r>
              <a:rPr lang="el-GR" altLang="el-GR" sz="2800"/>
              <a:t>.</a:t>
            </a:r>
          </a:p>
          <a:p>
            <a:pPr algn="just" eaLnBrk="1" hangingPunct="1"/>
            <a:r>
              <a:rPr lang="el-GR" altLang="el-GR" sz="2800">
                <a:latin typeface="Tahoma" pitchFamily="34" charset="0"/>
                <a:cs typeface="Tahoma" pitchFamily="34" charset="0"/>
              </a:rPr>
              <a:t>Λύση </a:t>
            </a:r>
          </a:p>
        </p:txBody>
      </p:sp>
      <p:pic>
        <p:nvPicPr>
          <p:cNvPr id="33795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4429125"/>
          </a:xfrm>
        </p:spPr>
        <p:txBody>
          <a:bodyPr/>
          <a:lstStyle/>
          <a:p>
            <a:pPr algn="just" eaLnBrk="1" hangingPunct="1"/>
            <a:r>
              <a:rPr lang="el-GR" altLang="el-GR" sz="2800">
                <a:latin typeface="Tahoma" pitchFamily="34" charset="0"/>
                <a:cs typeface="Tahoma" pitchFamily="34" charset="0"/>
              </a:rPr>
              <a:t>Το βάρος των ανθρώπων ακολουθεί την κατανομή  Χ~Ν(70, 100). Να βρεθεί η πιθανότητα ένας άνθρωπος να ζυγίζει κάτω 60</a:t>
            </a:r>
            <a:r>
              <a:rPr lang="el-GR" altLang="el-GR" sz="2800"/>
              <a:t>.</a:t>
            </a:r>
          </a:p>
          <a:p>
            <a:pPr algn="just" eaLnBrk="1" hangingPunct="1"/>
            <a:r>
              <a:rPr lang="el-GR" altLang="el-GR" sz="2800">
                <a:latin typeface="Tahoma" pitchFamily="34" charset="0"/>
                <a:cs typeface="Tahoma" pitchFamily="34" charset="0"/>
              </a:rPr>
              <a:t>Λύση </a:t>
            </a:r>
          </a:p>
          <a:p>
            <a:pPr algn="just" eaLnBrk="1" hangingPunct="1"/>
            <a:r>
              <a:rPr lang="el-GR" altLang="el-GR" sz="2800">
                <a:latin typeface="Tahoma" pitchFamily="34" charset="0"/>
                <a:cs typeface="Tahoma" pitchFamily="34" charset="0"/>
              </a:rPr>
              <a:t>Θα υπολογίσουμε την πιθανότητα </a:t>
            </a:r>
            <a:r>
              <a:rPr lang="en-US" altLang="el-GR" sz="2800">
                <a:latin typeface="Tahoma" pitchFamily="34" charset="0"/>
                <a:cs typeface="Tahoma" pitchFamily="34" charset="0"/>
              </a:rPr>
              <a:t>P(X</a:t>
            </a:r>
            <a:r>
              <a:rPr lang="el-GR" altLang="el-GR" sz="2800">
                <a:latin typeface="Tahoma" pitchFamily="34" charset="0"/>
                <a:cs typeface="Tahoma" pitchFamily="34" charset="0"/>
              </a:rPr>
              <a:t>&lt;6</a:t>
            </a:r>
            <a:r>
              <a:rPr lang="en-US" altLang="el-GR" sz="2800">
                <a:latin typeface="Tahoma" pitchFamily="34" charset="0"/>
                <a:cs typeface="Tahoma" pitchFamily="34" charset="0"/>
              </a:rPr>
              <a:t>0).</a:t>
            </a:r>
          </a:p>
          <a:p>
            <a:pPr algn="just" eaLnBrk="1" hangingPunct="1"/>
            <a:r>
              <a:rPr lang="el-GR" altLang="el-GR" sz="2800">
                <a:latin typeface="Tahoma" pitchFamily="34" charset="0"/>
                <a:cs typeface="Tahoma" pitchFamily="34" charset="0"/>
              </a:rPr>
              <a:t>Τυποποιούμε τη σχέση και έχουμε </a:t>
            </a:r>
            <a:r>
              <a:rPr lang="en-US" altLang="el-GR" sz="2800">
                <a:latin typeface="Tahoma" pitchFamily="34" charset="0"/>
                <a:cs typeface="Tahoma" pitchFamily="34" charset="0"/>
              </a:rPr>
              <a:t>  </a:t>
            </a:r>
            <a:r>
              <a:rPr lang="el-GR" altLang="el-GR" sz="2800">
                <a:latin typeface="Tahoma" pitchFamily="34" charset="0"/>
                <a:cs typeface="Tahoma" pitchFamily="34" charset="0"/>
              </a:rPr>
              <a:t> </a:t>
            </a:r>
            <a:endParaRPr lang="el-GR" altLang="el-GR">
              <a:latin typeface="Tahoma" pitchFamily="34" charset="0"/>
              <a:cs typeface="Tahoma" pitchFamily="34" charset="0"/>
            </a:endParaRPr>
          </a:p>
          <a:p>
            <a:pPr lvl="1" eaLnBrk="1" hangingPunct="1">
              <a:buFontTx/>
              <a:buNone/>
            </a:pPr>
            <a:endParaRPr lang="el-GR" altLang="el-GR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34819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3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4824" name="Object 2"/>
          <p:cNvGraphicFramePr>
            <a:graphicFrameLocks noChangeAspect="1"/>
          </p:cNvGraphicFramePr>
          <p:nvPr/>
        </p:nvGraphicFramePr>
        <p:xfrm>
          <a:off x="-433388" y="3071813"/>
          <a:ext cx="9472613" cy="890587"/>
        </p:xfrm>
        <a:graphic>
          <a:graphicData uri="http://schemas.openxmlformats.org/presentationml/2006/ole">
            <p:oleObj spid="_x0000_s34860" name="Έγγραφο" r:id="rId5" imgW="5303439" imgH="499249" progId="Word.Document.12">
              <p:embed/>
            </p:oleObj>
          </a:graphicData>
        </a:graphic>
      </p:graphicFrame>
      <p:graphicFrame>
        <p:nvGraphicFramePr>
          <p:cNvPr id="34825" name="Object 3"/>
          <p:cNvGraphicFramePr>
            <a:graphicFrameLocks noChangeAspect="1"/>
          </p:cNvGraphicFramePr>
          <p:nvPr/>
        </p:nvGraphicFramePr>
        <p:xfrm>
          <a:off x="-409575" y="4067175"/>
          <a:ext cx="9494838" cy="892175"/>
        </p:xfrm>
        <a:graphic>
          <a:graphicData uri="http://schemas.openxmlformats.org/presentationml/2006/ole">
            <p:oleObj spid="_x0000_s34861" name="Έγγραφο" r:id="rId6" imgW="5318587" imgH="499249" progId="Word.Document.12">
              <p:embed/>
            </p:oleObj>
          </a:graphicData>
        </a:graphic>
      </p:graphicFrame>
      <p:graphicFrame>
        <p:nvGraphicFramePr>
          <p:cNvPr id="2" name="Πίνακας 1"/>
          <p:cNvGraphicFramePr>
            <a:graphicFrameLocks noGrp="1"/>
          </p:cNvGraphicFramePr>
          <p:nvPr/>
        </p:nvGraphicFramePr>
        <p:xfrm>
          <a:off x="179388" y="4941888"/>
          <a:ext cx="8702675" cy="17954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405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4053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4053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4053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74053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678676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Ζ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0,00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0,01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0,02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0,03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2262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0,9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0,8159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0,8186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0,8212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0,8238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2262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1,0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0,8413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0,8438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0,8461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0,8485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2262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1,1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0,8643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0,8665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0,8686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0,8708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4429125"/>
          </a:xfrm>
        </p:spPr>
        <p:txBody>
          <a:bodyPr/>
          <a:lstStyle/>
          <a:p>
            <a:pPr algn="just" eaLnBrk="1" hangingPunct="1"/>
            <a:r>
              <a:rPr lang="el-GR" altLang="el-GR" sz="2800">
                <a:latin typeface="Tahoma" pitchFamily="34" charset="0"/>
                <a:cs typeface="Tahoma" pitchFamily="34" charset="0"/>
              </a:rPr>
              <a:t>Το βάρος των ανθρώπων ακολουθεί την κατανομή  Χ~Ν(70, 100). Να βρεθεί ο αριθμός των ατόμων που ζυγίζουν από 50 έως 80 όταν ο πληθυσμό αριθμεί στα 10.000 άτομα.</a:t>
            </a:r>
            <a:endParaRPr lang="el-GR" altLang="el-GR" sz="2800"/>
          </a:p>
          <a:p>
            <a:pPr algn="just" eaLnBrk="1" hangingPunct="1"/>
            <a:r>
              <a:rPr lang="el-GR" altLang="el-GR" sz="2800">
                <a:latin typeface="Tahoma" pitchFamily="34" charset="0"/>
                <a:cs typeface="Tahoma" pitchFamily="34" charset="0"/>
              </a:rPr>
              <a:t>Λύση </a:t>
            </a:r>
          </a:p>
        </p:txBody>
      </p:sp>
      <p:pic>
        <p:nvPicPr>
          <p:cNvPr id="35843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4429125"/>
          </a:xfrm>
        </p:spPr>
        <p:txBody>
          <a:bodyPr/>
          <a:lstStyle/>
          <a:p>
            <a:pPr algn="just" eaLnBrk="1" hangingPunct="1"/>
            <a:r>
              <a:rPr lang="el-GR" altLang="el-GR" sz="2800" dirty="0">
                <a:latin typeface="Tahoma" pitchFamily="34" charset="0"/>
                <a:cs typeface="Tahoma" pitchFamily="34" charset="0"/>
              </a:rPr>
              <a:t>Το βάρος των ανθρώπων ακολουθεί την κατανομή  Χ~Ν(70, 100). Να βρεθεί ο αριθμός των ατόμων που ζυγίζουν από 50 έως 80 όταν ο πληθυσμό αριθμεί στα 10.000 άτομα.</a:t>
            </a:r>
            <a:endParaRPr lang="el-GR" altLang="el-GR" sz="2800" dirty="0"/>
          </a:p>
          <a:p>
            <a:pPr algn="just" eaLnBrk="1" hangingPunct="1"/>
            <a:r>
              <a:rPr lang="el-GR" altLang="el-GR" sz="2800" dirty="0">
                <a:latin typeface="Tahoma" pitchFamily="34" charset="0"/>
                <a:cs typeface="Tahoma" pitchFamily="34" charset="0"/>
              </a:rPr>
              <a:t>Θα υπολογίσουμε την πιθανότητα </a:t>
            </a:r>
            <a:r>
              <a:rPr lang="en-US" altLang="el-GR" sz="2800" dirty="0">
                <a:latin typeface="Tahoma" pitchFamily="34" charset="0"/>
                <a:cs typeface="Tahoma" pitchFamily="34" charset="0"/>
              </a:rPr>
              <a:t>P(</a:t>
            </a:r>
            <a:r>
              <a:rPr lang="el-GR" altLang="el-GR" sz="2800" dirty="0">
                <a:latin typeface="Tahoma" pitchFamily="34" charset="0"/>
                <a:cs typeface="Tahoma" pitchFamily="34" charset="0"/>
              </a:rPr>
              <a:t>50&lt;</a:t>
            </a:r>
            <a:r>
              <a:rPr lang="en-US" altLang="el-GR" sz="2800" dirty="0">
                <a:latin typeface="Tahoma" pitchFamily="34" charset="0"/>
                <a:cs typeface="Tahoma" pitchFamily="34" charset="0"/>
              </a:rPr>
              <a:t>X</a:t>
            </a:r>
            <a:r>
              <a:rPr lang="el-GR" altLang="el-GR" sz="2800" dirty="0">
                <a:latin typeface="Tahoma" pitchFamily="34" charset="0"/>
                <a:cs typeface="Tahoma" pitchFamily="34" charset="0"/>
              </a:rPr>
              <a:t>&lt;80</a:t>
            </a:r>
            <a:r>
              <a:rPr lang="en-US" altLang="el-GR" sz="2800" dirty="0">
                <a:latin typeface="Tahoma" pitchFamily="34" charset="0"/>
                <a:cs typeface="Tahoma" pitchFamily="34" charset="0"/>
              </a:rPr>
              <a:t>).</a:t>
            </a:r>
          </a:p>
          <a:p>
            <a:pPr lvl="1" eaLnBrk="1" hangingPunct="1">
              <a:buFontTx/>
              <a:buNone/>
            </a:pPr>
            <a:endParaRPr lang="el-GR" altLang="el-GR" dirty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36867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6872" name="Object 2"/>
          <p:cNvGraphicFramePr>
            <a:graphicFrameLocks noChangeAspect="1"/>
          </p:cNvGraphicFramePr>
          <p:nvPr/>
        </p:nvGraphicFramePr>
        <p:xfrm>
          <a:off x="-541338" y="2420938"/>
          <a:ext cx="9377363" cy="879475"/>
        </p:xfrm>
        <a:graphic>
          <a:graphicData uri="http://schemas.openxmlformats.org/presentationml/2006/ole">
            <p:oleObj spid="_x0000_s36925" name="Έγγραφο" r:id="rId5" imgW="5303439" imgH="501772" progId="Word.Document.12">
              <p:embed/>
            </p:oleObj>
          </a:graphicData>
        </a:graphic>
      </p:graphicFrame>
      <p:graphicFrame>
        <p:nvGraphicFramePr>
          <p:cNvPr id="36873" name="Object 3"/>
          <p:cNvGraphicFramePr>
            <a:graphicFrameLocks noChangeAspect="1"/>
          </p:cNvGraphicFramePr>
          <p:nvPr/>
        </p:nvGraphicFramePr>
        <p:xfrm>
          <a:off x="46038" y="3573463"/>
          <a:ext cx="9494837" cy="892175"/>
        </p:xfrm>
        <a:graphic>
          <a:graphicData uri="http://schemas.openxmlformats.org/presentationml/2006/ole">
            <p:oleObj spid="_x0000_s36926" name="Έγγραφο" r:id="rId6" imgW="5318587" imgH="499249" progId="Word.Document.12">
              <p:embed/>
            </p:oleObj>
          </a:graphicData>
        </a:graphic>
      </p:graphicFrame>
      <p:graphicFrame>
        <p:nvGraphicFramePr>
          <p:cNvPr id="2" name="Πίνακας 1"/>
          <p:cNvGraphicFramePr>
            <a:graphicFrameLocks noGrp="1"/>
          </p:cNvGraphicFramePr>
          <p:nvPr/>
        </p:nvGraphicFramePr>
        <p:xfrm>
          <a:off x="0" y="4149725"/>
          <a:ext cx="5221287" cy="17954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404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4042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4042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78676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Ζ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0,00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0,01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2262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0,9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0,8159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0,8186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2262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1,0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0,8413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0,8438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2262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1,1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0,8643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0,8665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" name="Πίνακας 2"/>
          <p:cNvGraphicFramePr>
            <a:graphicFrameLocks noGrp="1"/>
          </p:cNvGraphicFramePr>
          <p:nvPr/>
        </p:nvGraphicFramePr>
        <p:xfrm>
          <a:off x="5364163" y="4221163"/>
          <a:ext cx="3600449" cy="23034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011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200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8017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0011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004519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Ζ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0,00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0,01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0,02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2981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1,9</a:t>
                      </a:r>
                      <a:endParaRPr lang="el-GR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0,9713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0,9719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0,9726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32981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2,0</a:t>
                      </a:r>
                      <a:endParaRPr lang="el-GR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0,9772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0,9778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0,9783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32981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2,1</a:t>
                      </a:r>
                      <a:endParaRPr lang="el-GR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0,9821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0,9826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0,9830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4429125"/>
          </a:xfrm>
        </p:spPr>
        <p:txBody>
          <a:bodyPr/>
          <a:lstStyle/>
          <a:p>
            <a:pPr algn="just" eaLnBrk="1" hangingPunct="1"/>
            <a:r>
              <a:rPr lang="el-GR" altLang="el-GR" sz="2800" dirty="0">
                <a:latin typeface="Tahoma" pitchFamily="34" charset="0"/>
                <a:cs typeface="Tahoma" pitchFamily="34" charset="0"/>
              </a:rPr>
              <a:t>Το ύψος των ανθρώπων ακολουθεί την κατανομή  Χ~Ν(170, 100). Να βρεθεί ο αριθμός των ατόμων που έχουν ύψος από 190 έως 200 όταν ο πληθυσμό αριθμεί στα 10.000 άτομα.</a:t>
            </a:r>
            <a:endParaRPr lang="el-GR" altLang="el-GR" sz="2800" dirty="0"/>
          </a:p>
          <a:p>
            <a:pPr lvl="1" eaLnBrk="1" hangingPunct="1">
              <a:buFontTx/>
              <a:buNone/>
            </a:pPr>
            <a:endParaRPr lang="el-GR" altLang="el-GR" dirty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36867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Πίνακας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95351873"/>
              </p:ext>
            </p:extLst>
          </p:nvPr>
        </p:nvGraphicFramePr>
        <p:xfrm>
          <a:off x="5515424" y="4555688"/>
          <a:ext cx="3600449" cy="23034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011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200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8017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0011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004519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Ζ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0,00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0,01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0,02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2981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1,9</a:t>
                      </a:r>
                      <a:endParaRPr lang="el-GR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0,9713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0,9719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0,9726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32981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2,0</a:t>
                      </a:r>
                      <a:endParaRPr lang="el-GR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0,9772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0,9778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0,9783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32981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2,1</a:t>
                      </a:r>
                      <a:endParaRPr lang="el-GR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0,9821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0,9826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0,9830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" name="Πίνακας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63367253"/>
              </p:ext>
            </p:extLst>
          </p:nvPr>
        </p:nvGraphicFramePr>
        <p:xfrm>
          <a:off x="0" y="5150395"/>
          <a:ext cx="3584163" cy="16827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126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176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1763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1763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206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  <a:latin typeface="Calibri"/>
                        </a:rPr>
                        <a:t>Ζ</a:t>
                      </a: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0,00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0,01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0,02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06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2,9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0,9981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0,9982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0,9982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06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3,0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0,9987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0,9987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0,9987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06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3,1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0,9990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0,9991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0,9991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943249515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4429125"/>
          </a:xfrm>
        </p:spPr>
        <p:txBody>
          <a:bodyPr/>
          <a:lstStyle/>
          <a:p>
            <a:pPr algn="just" eaLnBrk="1" hangingPunct="1"/>
            <a:r>
              <a:rPr lang="el-GR" altLang="el-GR" sz="2800" dirty="0">
                <a:latin typeface="Tahoma" pitchFamily="34" charset="0"/>
                <a:cs typeface="Tahoma" pitchFamily="34" charset="0"/>
              </a:rPr>
              <a:t>Το ύψος των ανθρώπων ακολουθεί την κατανομή  Χ~Ν(170, 100). Να βρεθεί ο αριθμός των ατόμων που έχουν ύψος από 190 έως 200 όταν ο πληθυσμό αριθμεί στα 10.000 άτομα.</a:t>
            </a:r>
            <a:endParaRPr lang="el-GR" altLang="el-GR" sz="2800" dirty="0"/>
          </a:p>
          <a:p>
            <a:pPr algn="just" eaLnBrk="1" hangingPunct="1"/>
            <a:r>
              <a:rPr lang="el-GR" altLang="el-GR" sz="2800" dirty="0">
                <a:latin typeface="Tahoma" pitchFamily="34" charset="0"/>
                <a:cs typeface="Tahoma" pitchFamily="34" charset="0"/>
              </a:rPr>
              <a:t>Θα υπολογίσουμε την πιθανότητα </a:t>
            </a:r>
            <a:r>
              <a:rPr lang="en-US" altLang="el-GR" sz="2800" dirty="0">
                <a:latin typeface="Tahoma" pitchFamily="34" charset="0"/>
                <a:cs typeface="Tahoma" pitchFamily="34" charset="0"/>
              </a:rPr>
              <a:t>P(</a:t>
            </a:r>
            <a:r>
              <a:rPr lang="el-GR" altLang="el-GR" sz="2800" dirty="0">
                <a:latin typeface="Tahoma" pitchFamily="34" charset="0"/>
                <a:cs typeface="Tahoma" pitchFamily="34" charset="0"/>
              </a:rPr>
              <a:t>190&lt;</a:t>
            </a:r>
            <a:r>
              <a:rPr lang="en-US" altLang="el-GR" sz="2800" dirty="0">
                <a:latin typeface="Tahoma" pitchFamily="34" charset="0"/>
                <a:cs typeface="Tahoma" pitchFamily="34" charset="0"/>
              </a:rPr>
              <a:t>X</a:t>
            </a:r>
            <a:r>
              <a:rPr lang="el-GR" altLang="el-GR" sz="2800" dirty="0">
                <a:latin typeface="Tahoma" pitchFamily="34" charset="0"/>
                <a:cs typeface="Tahoma" pitchFamily="34" charset="0"/>
              </a:rPr>
              <a:t>&lt;200</a:t>
            </a:r>
            <a:r>
              <a:rPr lang="en-US" altLang="el-GR" sz="2800" dirty="0">
                <a:latin typeface="Tahoma" pitchFamily="34" charset="0"/>
                <a:cs typeface="Tahoma" pitchFamily="34" charset="0"/>
              </a:rPr>
              <a:t>).</a:t>
            </a:r>
          </a:p>
          <a:p>
            <a:pPr lvl="1" eaLnBrk="1" hangingPunct="1">
              <a:buFontTx/>
              <a:buNone/>
            </a:pPr>
            <a:endParaRPr lang="el-GR" altLang="el-GR" dirty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36867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687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033295493"/>
              </p:ext>
            </p:extLst>
          </p:nvPr>
        </p:nvGraphicFramePr>
        <p:xfrm>
          <a:off x="-542925" y="2417763"/>
          <a:ext cx="9299575" cy="868362"/>
        </p:xfrm>
        <a:graphic>
          <a:graphicData uri="http://schemas.openxmlformats.org/presentationml/2006/ole">
            <p:oleObj spid="_x0000_s51204" name="Document" r:id="rId5" imgW="5280512" imgH="502280" progId="Word.Document.12">
              <p:embed/>
            </p:oleObj>
          </a:graphicData>
        </a:graphic>
      </p:graphicFrame>
      <p:graphicFrame>
        <p:nvGraphicFramePr>
          <p:cNvPr id="3687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535207771"/>
              </p:ext>
            </p:extLst>
          </p:nvPr>
        </p:nvGraphicFramePr>
        <p:xfrm>
          <a:off x="-180528" y="3356992"/>
          <a:ext cx="9455150" cy="884237"/>
        </p:xfrm>
        <a:graphic>
          <a:graphicData uri="http://schemas.openxmlformats.org/presentationml/2006/ole">
            <p:oleObj spid="_x0000_s51205" name="Document" r:id="rId6" imgW="5295595" imgH="500838" progId="Word.Document.12">
              <p:embed/>
            </p:oleObj>
          </a:graphicData>
        </a:graphic>
      </p:graphicFrame>
      <p:graphicFrame>
        <p:nvGraphicFramePr>
          <p:cNvPr id="3" name="Πίνακας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8131669"/>
              </p:ext>
            </p:extLst>
          </p:nvPr>
        </p:nvGraphicFramePr>
        <p:xfrm>
          <a:off x="5515424" y="4555688"/>
          <a:ext cx="3600449" cy="23034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011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200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8017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0011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004519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Ζ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0,00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0,01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0,02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2981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1,9</a:t>
                      </a:r>
                      <a:endParaRPr lang="el-GR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0,9713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0,9719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0,9726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32981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2,0</a:t>
                      </a:r>
                      <a:endParaRPr lang="el-GR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0,9772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0,9778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0,9783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32981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2,1</a:t>
                      </a:r>
                      <a:endParaRPr lang="el-GR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0,9821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0,9826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0,9830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" name="Πίνακας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90994292"/>
              </p:ext>
            </p:extLst>
          </p:nvPr>
        </p:nvGraphicFramePr>
        <p:xfrm>
          <a:off x="0" y="5150395"/>
          <a:ext cx="3584163" cy="16827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126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176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1763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1763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206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  <a:latin typeface="Calibri"/>
                        </a:rPr>
                        <a:t>Ζ</a:t>
                      </a: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0,00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0,01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0,02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06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2,9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0,9981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0,9982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0,9982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06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3,0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0,9987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0,9987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0,9987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06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3,1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0,9990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0,9991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0,9991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-33672" y="3789040"/>
            <a:ext cx="949920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dirty="0"/>
              <a:t>Το πλήθος των φοιτητών που έχουν ύψος από 190 έως 200 είναι </a:t>
            </a:r>
          </a:p>
          <a:p>
            <a:r>
              <a:rPr lang="el-GR" sz="2800" dirty="0"/>
              <a:t>=10.000*0,0215=215 φοιτητές  </a:t>
            </a:r>
          </a:p>
        </p:txBody>
      </p:sp>
    </p:spTree>
    <p:extLst>
      <p:ext uri="{BB962C8B-B14F-4D97-AF65-F5344CB8AC3E}">
        <p14:creationId xmlns="" xmlns:p14="http://schemas.microsoft.com/office/powerpoint/2010/main" val="2097658137"/>
      </p:ext>
    </p:extLst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4429125"/>
          </a:xfrm>
        </p:spPr>
        <p:txBody>
          <a:bodyPr/>
          <a:lstStyle/>
          <a:p>
            <a:pPr algn="just" eaLnBrk="1" hangingPunct="1"/>
            <a:r>
              <a:rPr lang="el-GR" altLang="el-GR" sz="2800" dirty="0">
                <a:latin typeface="Tahoma" pitchFamily="34" charset="0"/>
                <a:cs typeface="Tahoma" pitchFamily="34" charset="0"/>
              </a:rPr>
              <a:t>Το ύψος των ανθρώπων ακολουθεί την κατανομή  Χ~Ν(170, 100). Να βρεθεί ο αριθμός των ατόμων που έχουν ύψος πάνω από 200 εκατ., όταν ο πληθυσμό αριθμεί στα 10.000 άτομα.</a:t>
            </a:r>
            <a:endParaRPr lang="el-GR" altLang="el-GR" sz="2800" dirty="0"/>
          </a:p>
          <a:p>
            <a:pPr algn="just" eaLnBrk="1" hangingPunct="1"/>
            <a:r>
              <a:rPr lang="el-GR" altLang="el-GR" sz="2800" dirty="0">
                <a:latin typeface="Tahoma" pitchFamily="34" charset="0"/>
                <a:cs typeface="Tahoma" pitchFamily="34" charset="0"/>
              </a:rPr>
              <a:t>Θα υπολογίσουμε την πιθανότητα </a:t>
            </a:r>
            <a:r>
              <a:rPr lang="en-US" altLang="el-GR" sz="2800" dirty="0">
                <a:latin typeface="Tahoma" pitchFamily="34" charset="0"/>
                <a:cs typeface="Tahoma" pitchFamily="34" charset="0"/>
              </a:rPr>
              <a:t>P</a:t>
            </a:r>
            <a:r>
              <a:rPr lang="el-GR" altLang="el-GR" sz="2800" dirty="0">
                <a:latin typeface="Tahoma" pitchFamily="34" charset="0"/>
                <a:cs typeface="Tahoma" pitchFamily="34" charset="0"/>
              </a:rPr>
              <a:t>(Χ&gt;200</a:t>
            </a:r>
            <a:r>
              <a:rPr lang="en-US" altLang="el-GR" sz="2800" dirty="0">
                <a:latin typeface="Tahoma" pitchFamily="34" charset="0"/>
                <a:cs typeface="Tahoma" pitchFamily="34" charset="0"/>
              </a:rPr>
              <a:t>).</a:t>
            </a:r>
          </a:p>
          <a:p>
            <a:pPr lvl="1" eaLnBrk="1" hangingPunct="1">
              <a:buFontTx/>
              <a:buNone/>
            </a:pPr>
            <a:endParaRPr lang="el-GR" altLang="el-GR" dirty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36867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218610964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38" y="0"/>
            <a:ext cx="7772400" cy="1143000"/>
          </a:xfrm>
        </p:spPr>
        <p:txBody>
          <a:bodyPr/>
          <a:lstStyle/>
          <a:p>
            <a:pPr eaLnBrk="1" hangingPunct="1"/>
            <a:r>
              <a:rPr lang="el-GR" altLang="el-GR">
                <a:latin typeface="Tahoma" pitchFamily="34" charset="0"/>
                <a:cs typeface="Tahoma" pitchFamily="34" charset="0"/>
              </a:rPr>
              <a:t>Χαρακτηριστικά Κανονικής Κατανομής</a:t>
            </a:r>
            <a:r>
              <a:rPr lang="el-GR" altLang="el-GR"/>
              <a:t> </a:t>
            </a:r>
          </a:p>
        </p:txBody>
      </p:sp>
      <p:sp>
        <p:nvSpPr>
          <p:cNvPr id="614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400"/>
          </a:p>
        </p:txBody>
      </p:sp>
      <p:graphicFrame>
        <p:nvGraphicFramePr>
          <p:cNvPr id="6148" name="Object 1"/>
          <p:cNvGraphicFramePr>
            <a:graphicFrameLocks noChangeAspect="1"/>
          </p:cNvGraphicFramePr>
          <p:nvPr/>
        </p:nvGraphicFramePr>
        <p:xfrm>
          <a:off x="0" y="1500188"/>
          <a:ext cx="9144000" cy="5357812"/>
        </p:xfrm>
        <a:graphic>
          <a:graphicData uri="http://schemas.openxmlformats.org/presentationml/2006/ole">
            <p:oleObj spid="_x0000_s6150" r:id="rId3" imgW="4764996" imgH="2451807" progId="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4429125"/>
          </a:xfrm>
        </p:spPr>
        <p:txBody>
          <a:bodyPr/>
          <a:lstStyle/>
          <a:p>
            <a:pPr algn="just" eaLnBrk="1" hangingPunct="1"/>
            <a:r>
              <a:rPr lang="el-GR" altLang="el-GR" sz="2800" dirty="0">
                <a:latin typeface="Tahoma" pitchFamily="34" charset="0"/>
                <a:cs typeface="Tahoma" pitchFamily="34" charset="0"/>
              </a:rPr>
              <a:t>Το ύψος των ανθρώπων ακολουθεί την κατανομή  Χ~Ν(170, 100). Να βρεθεί ο αριθμός των ατόμων που έχουν ύψος πάνω από 200 εκατ., όταν ο πληθυσμό αριθμεί στα 10.000 άτομα.</a:t>
            </a:r>
            <a:endParaRPr lang="el-GR" altLang="el-GR" sz="2800" dirty="0"/>
          </a:p>
          <a:p>
            <a:pPr algn="just" eaLnBrk="1" hangingPunct="1"/>
            <a:r>
              <a:rPr lang="el-GR" altLang="el-GR" sz="2800" dirty="0">
                <a:latin typeface="Tahoma" pitchFamily="34" charset="0"/>
                <a:cs typeface="Tahoma" pitchFamily="34" charset="0"/>
              </a:rPr>
              <a:t>Θα υπολογίσουμε την πιθανότητα </a:t>
            </a:r>
            <a:r>
              <a:rPr lang="en-US" altLang="el-GR" sz="2800" dirty="0">
                <a:latin typeface="Tahoma" pitchFamily="34" charset="0"/>
                <a:cs typeface="Tahoma" pitchFamily="34" charset="0"/>
              </a:rPr>
              <a:t>P</a:t>
            </a:r>
            <a:r>
              <a:rPr lang="el-GR" altLang="el-GR" sz="2800" dirty="0">
                <a:latin typeface="Tahoma" pitchFamily="34" charset="0"/>
                <a:cs typeface="Tahoma" pitchFamily="34" charset="0"/>
              </a:rPr>
              <a:t>(Χ&gt;200</a:t>
            </a:r>
            <a:r>
              <a:rPr lang="en-US" altLang="el-GR" sz="2800" dirty="0">
                <a:latin typeface="Tahoma" pitchFamily="34" charset="0"/>
                <a:cs typeface="Tahoma" pitchFamily="34" charset="0"/>
              </a:rPr>
              <a:t>).</a:t>
            </a:r>
          </a:p>
          <a:p>
            <a:pPr lvl="1" eaLnBrk="1" hangingPunct="1">
              <a:buFontTx/>
              <a:buNone/>
            </a:pPr>
            <a:endParaRPr lang="el-GR" altLang="el-GR" dirty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36867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687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679522151"/>
              </p:ext>
            </p:extLst>
          </p:nvPr>
        </p:nvGraphicFramePr>
        <p:xfrm>
          <a:off x="-542925" y="2417763"/>
          <a:ext cx="9299575" cy="868362"/>
        </p:xfrm>
        <a:graphic>
          <a:graphicData uri="http://schemas.openxmlformats.org/presentationml/2006/ole">
            <p:oleObj spid="_x0000_s52228" name="Document" r:id="rId5" imgW="5280512" imgH="502280" progId="Word.Document.12">
              <p:embed/>
            </p:oleObj>
          </a:graphicData>
        </a:graphic>
      </p:graphicFrame>
      <p:graphicFrame>
        <p:nvGraphicFramePr>
          <p:cNvPr id="3687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740946170"/>
              </p:ext>
            </p:extLst>
          </p:nvPr>
        </p:nvGraphicFramePr>
        <p:xfrm>
          <a:off x="-180528" y="3356992"/>
          <a:ext cx="9455150" cy="884237"/>
        </p:xfrm>
        <a:graphic>
          <a:graphicData uri="http://schemas.openxmlformats.org/presentationml/2006/ole">
            <p:oleObj spid="_x0000_s52229" name="Document" r:id="rId6" imgW="5295595" imgH="500838" progId="Word.Document.12">
              <p:embed/>
            </p:oleObj>
          </a:graphicData>
        </a:graphic>
      </p:graphicFrame>
      <p:graphicFrame>
        <p:nvGraphicFramePr>
          <p:cNvPr id="4" name="Πίνακας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68220693"/>
              </p:ext>
            </p:extLst>
          </p:nvPr>
        </p:nvGraphicFramePr>
        <p:xfrm>
          <a:off x="0" y="5150395"/>
          <a:ext cx="3584163" cy="16827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126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176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1763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1763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206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  <a:latin typeface="Calibri"/>
                        </a:rPr>
                        <a:t>Ζ</a:t>
                      </a: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0,00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0,01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0,02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06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2,9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0,9981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0,9982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0,9982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06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3,0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0,9987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0,9987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0,9987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06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3,1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0,9990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0,9991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0,9991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-33672" y="3789040"/>
            <a:ext cx="907607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dirty="0"/>
              <a:t>Το πλήθος των φοιτητών που έχουν ύψος πάνω από 200 </a:t>
            </a:r>
            <a:r>
              <a:rPr lang="el-GR" sz="2800" dirty="0" err="1"/>
              <a:t>εκατ</a:t>
            </a:r>
            <a:r>
              <a:rPr lang="el-GR" sz="2800" dirty="0"/>
              <a:t> </a:t>
            </a:r>
          </a:p>
          <a:p>
            <a:r>
              <a:rPr lang="el-GR" sz="2800" dirty="0"/>
              <a:t>είναι =10.000*0,0013=13 φοιτητές  </a:t>
            </a:r>
          </a:p>
        </p:txBody>
      </p:sp>
    </p:spTree>
    <p:extLst>
      <p:ext uri="{BB962C8B-B14F-4D97-AF65-F5344CB8AC3E}">
        <p14:creationId xmlns="" xmlns:p14="http://schemas.microsoft.com/office/powerpoint/2010/main" val="1972817230"/>
      </p:ext>
    </p:extLst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81000"/>
            <a:ext cx="8534400" cy="1143000"/>
          </a:xfrm>
        </p:spPr>
        <p:txBody>
          <a:bodyPr/>
          <a:lstStyle/>
          <a:p>
            <a:pPr algn="just" eaLnBrk="1" hangingPunct="1"/>
            <a:r>
              <a:rPr lang="el-GR" altLang="el-GR" sz="3200">
                <a:latin typeface="Tahoma" pitchFamily="34" charset="0"/>
                <a:cs typeface="Tahoma" pitchFamily="34" charset="0"/>
              </a:rPr>
              <a:t>Υπάρχει ολόκληρη οικογένεια κανονικών κατανομών και η κάθε μια διαφέρει από τις άλλες στον μέσο και την τυπική απόκλιση</a:t>
            </a:r>
            <a:r>
              <a:rPr lang="el-GR" altLang="el-GR"/>
              <a:t> </a:t>
            </a:r>
          </a:p>
        </p:txBody>
      </p:sp>
      <p:pic>
        <p:nvPicPr>
          <p:cNvPr id="7171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grayscl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905000"/>
            <a:ext cx="9144000" cy="4953000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33528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el-GR" altLang="el-GR" sz="2400">
                <a:latin typeface="Tahoma" pitchFamily="34" charset="0"/>
                <a:cs typeface="Tahoma" pitchFamily="34" charset="0"/>
              </a:rPr>
              <a:t>Το εμβαδά κάτω από την Κανονική Καμπύλη από το -∞ έως</a:t>
            </a:r>
            <a:r>
              <a:rPr lang="el-GR" altLang="el-GR" sz="2400">
                <a:latin typeface="Tahoma" pitchFamily="34" charset="0"/>
              </a:rPr>
              <a:t> </a:t>
            </a:r>
            <a:r>
              <a:rPr lang="el-GR" altLang="el-GR" sz="2400">
                <a:latin typeface="Tahoma" pitchFamily="34" charset="0"/>
                <a:cs typeface="Tahoma" pitchFamily="34" charset="0"/>
              </a:rPr>
              <a:t>το </a:t>
            </a:r>
            <a:r>
              <a:rPr lang="el-GR" altLang="el-GR" sz="2400">
                <a:latin typeface="Tahoma" pitchFamily="34" charset="0"/>
              </a:rPr>
              <a:t>+</a:t>
            </a:r>
            <a:r>
              <a:rPr lang="el-GR" altLang="el-GR" sz="2400">
                <a:latin typeface="Tahoma" pitchFamily="34" charset="0"/>
                <a:cs typeface="Tahoma" pitchFamily="34" charset="0"/>
              </a:rPr>
              <a:t>∞ ισούται με τη μονάδα.</a:t>
            </a:r>
          </a:p>
          <a:p>
            <a:pPr algn="just" eaLnBrk="1" hangingPunct="1">
              <a:lnSpc>
                <a:spcPct val="90000"/>
              </a:lnSpc>
            </a:pPr>
            <a:r>
              <a:rPr lang="el-GR" altLang="el-GR" sz="2400">
                <a:latin typeface="Tahoma" pitchFamily="34" charset="0"/>
              </a:rPr>
              <a:t>Η</a:t>
            </a:r>
            <a:r>
              <a:rPr lang="el-GR" altLang="el-GR" sz="2400">
                <a:latin typeface="Tahoma" pitchFamily="34" charset="0"/>
                <a:cs typeface="Tahoma" pitchFamily="34" charset="0"/>
              </a:rPr>
              <a:t> Κανονική Καμπύλη είναι συμμετρική, δηλαδή </a:t>
            </a:r>
            <a:r>
              <a:rPr lang="en-US" altLang="el-GR" sz="2400">
                <a:latin typeface="Tahoma" pitchFamily="34" charset="0"/>
                <a:cs typeface="Tahoma" pitchFamily="34" charset="0"/>
              </a:rPr>
              <a:t>G </a:t>
            </a:r>
            <a:r>
              <a:rPr lang="el-GR" altLang="el-GR" sz="2400">
                <a:latin typeface="Tahoma" pitchFamily="34" charset="0"/>
                <a:cs typeface="Tahoma" pitchFamily="34" charset="0"/>
              </a:rPr>
              <a:t>= 0. </a:t>
            </a:r>
            <a:endParaRPr lang="el-GR" altLang="el-GR" sz="2400">
              <a:latin typeface="Tahoma" pitchFamily="34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l-GR" altLang="el-GR" sz="2400">
                <a:latin typeface="Tahoma" pitchFamily="34" charset="0"/>
              </a:rPr>
              <a:t>Ο</a:t>
            </a:r>
            <a:r>
              <a:rPr lang="el-GR" altLang="el-GR" sz="2400">
                <a:latin typeface="Tahoma" pitchFamily="34" charset="0"/>
                <a:cs typeface="Tahoma" pitchFamily="34" charset="0"/>
              </a:rPr>
              <a:t> Μέσος Αριθμητικός, η </a:t>
            </a:r>
            <a:r>
              <a:rPr lang="el-GR" altLang="el-GR" sz="2400">
                <a:latin typeface="Tahoma" pitchFamily="34" charset="0"/>
              </a:rPr>
              <a:t>Δ</a:t>
            </a:r>
            <a:r>
              <a:rPr lang="el-GR" altLang="el-GR" sz="2400">
                <a:latin typeface="Tahoma" pitchFamily="34" charset="0"/>
                <a:cs typeface="Tahoma" pitchFamily="34" charset="0"/>
              </a:rPr>
              <a:t>ιάμεσος </a:t>
            </a:r>
            <a:r>
              <a:rPr lang="el-GR" altLang="el-GR" sz="2400">
                <a:latin typeface="Tahoma" pitchFamily="34" charset="0"/>
              </a:rPr>
              <a:t>κ</a:t>
            </a:r>
            <a:r>
              <a:rPr lang="el-GR" altLang="el-GR" sz="2400">
                <a:latin typeface="Tahoma" pitchFamily="34" charset="0"/>
                <a:cs typeface="Tahoma" pitchFamily="34" charset="0"/>
              </a:rPr>
              <a:t>αι </a:t>
            </a:r>
            <a:r>
              <a:rPr lang="el-GR" altLang="el-GR" sz="2400">
                <a:latin typeface="Tahoma" pitchFamily="34" charset="0"/>
              </a:rPr>
              <a:t>η επικρατούσα τιμή</a:t>
            </a:r>
            <a:r>
              <a:rPr lang="el-GR" altLang="el-GR" sz="2400">
                <a:latin typeface="Tahoma" pitchFamily="34" charset="0"/>
                <a:cs typeface="Tahoma" pitchFamily="34" charset="0"/>
              </a:rPr>
              <a:t> συμπίπτουν </a:t>
            </a:r>
            <a:endParaRPr lang="el-GR" altLang="el-GR" sz="2400">
              <a:latin typeface="Tahoma" pitchFamily="34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l-GR" altLang="el-GR" sz="2400">
                <a:latin typeface="Tahoma" pitchFamily="34" charset="0"/>
                <a:cs typeface="Tahoma" pitchFamily="34" charset="0"/>
              </a:rPr>
              <a:t>Αποδεικνύεται ότι η Κανονική Καμπύλη έχει συντελεστή κύρτωσης </a:t>
            </a:r>
            <a:r>
              <a:rPr lang="en-US" altLang="el-GR" sz="2400">
                <a:latin typeface="Tahoma" pitchFamily="34" charset="0"/>
                <a:cs typeface="Tahoma" pitchFamily="34" charset="0"/>
              </a:rPr>
              <a:t> </a:t>
            </a:r>
            <a:r>
              <a:rPr lang="el-GR" altLang="el-GR" sz="2400">
                <a:latin typeface="Tahoma" pitchFamily="34" charset="0"/>
                <a:cs typeface="Tahoma" pitchFamily="34" charset="0"/>
              </a:rPr>
              <a:t>Κ=3 (μεσόκυρτη).</a:t>
            </a:r>
            <a:endParaRPr lang="el-GR" altLang="el-GR" sz="2400">
              <a:latin typeface="Tahoma" pitchFamily="34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l-GR" altLang="el-GR" sz="2400">
                <a:latin typeface="Tahoma" pitchFamily="34" charset="0"/>
                <a:cs typeface="Tahoma" pitchFamily="34" charset="0"/>
              </a:rPr>
              <a:t> Οι συντελεστές ασυμμετρίας και </a:t>
            </a:r>
            <a:r>
              <a:rPr lang="el-GR" altLang="el-GR" sz="2400">
                <a:latin typeface="Tahoma" pitchFamily="34" charset="0"/>
              </a:rPr>
              <a:t>κύρτωσης</a:t>
            </a:r>
            <a:r>
              <a:rPr lang="el-GR" altLang="el-GR" sz="2400">
                <a:latin typeface="Tahoma" pitchFamily="34" charset="0"/>
                <a:cs typeface="Tahoma" pitchFamily="34" charset="0"/>
              </a:rPr>
              <a:t> αποτελούν τα κριτήρια "κανονικότητας" μιας εμπειρικής κατανομής συχνοτήτων. </a:t>
            </a:r>
            <a:endParaRPr lang="el-GR" altLang="el-GR" sz="2400">
              <a:latin typeface="Tahoma" pitchFamily="34" charset="0"/>
            </a:endParaRPr>
          </a:p>
        </p:txBody>
      </p:sp>
      <p:sp>
        <p:nvSpPr>
          <p:cNvPr id="8195" name="Rectangle 6"/>
          <p:cNvSpPr>
            <a:spLocks noChangeArrowheads="1"/>
          </p:cNvSpPr>
          <p:nvPr/>
        </p:nvSpPr>
        <p:spPr bwMode="auto">
          <a:xfrm>
            <a:off x="3262313" y="2538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400"/>
          </a:p>
        </p:txBody>
      </p:sp>
      <p:sp>
        <p:nvSpPr>
          <p:cNvPr id="8196" name="Text Box 8"/>
          <p:cNvSpPr txBox="1">
            <a:spLocks noChangeArrowheads="1"/>
          </p:cNvSpPr>
          <p:nvPr/>
        </p:nvSpPr>
        <p:spPr bwMode="auto">
          <a:xfrm>
            <a:off x="0" y="3786188"/>
            <a:ext cx="5195888" cy="307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just" eaLnBrk="1" hangingPunct="1">
              <a:lnSpc>
                <a:spcPct val="90000"/>
              </a:lnSpc>
            </a:pPr>
            <a:r>
              <a:rPr lang="el-GR" altLang="el-GR" sz="2400">
                <a:latin typeface="Tahoma" pitchFamily="34" charset="0"/>
              </a:rPr>
              <a:t>Γ</a:t>
            </a:r>
            <a:r>
              <a:rPr lang="el-GR" altLang="el-GR" sz="2400">
                <a:latin typeface="Tahoma" pitchFamily="34" charset="0"/>
                <a:cs typeface="Tahoma" pitchFamily="34" charset="0"/>
              </a:rPr>
              <a:t>ια να διαπιστώσουμε αν μια εμπειρική κατανομή συχνοτήτων ακολουθεί την Κανονική Κατανομή, </a:t>
            </a:r>
            <a:endParaRPr lang="el-GR" altLang="el-GR" sz="2400">
              <a:latin typeface="Tahoma" pitchFamily="34" charset="0"/>
            </a:endParaRP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l-GR" altLang="el-GR" sz="2400">
                <a:latin typeface="Tahoma" pitchFamily="34" charset="0"/>
              </a:rPr>
              <a:t>Υπολογίζουμε τα </a:t>
            </a:r>
            <a:r>
              <a:rPr lang="en-US" altLang="el-GR" sz="2400">
                <a:latin typeface="Tahoma" pitchFamily="34" charset="0"/>
              </a:rPr>
              <a:t>G</a:t>
            </a:r>
            <a:r>
              <a:rPr lang="el-GR" altLang="el-GR" sz="2400">
                <a:latin typeface="Tahoma" pitchFamily="34" charset="0"/>
                <a:cs typeface="Tahoma" pitchFamily="34" charset="0"/>
              </a:rPr>
              <a:t> και </a:t>
            </a:r>
            <a:r>
              <a:rPr lang="en-US" altLang="el-GR" sz="2400">
                <a:latin typeface="Tahoma" pitchFamily="34" charset="0"/>
                <a:cs typeface="Tahoma" pitchFamily="34" charset="0"/>
              </a:rPr>
              <a:t>K</a:t>
            </a:r>
            <a:r>
              <a:rPr lang="el-GR" altLang="el-GR" sz="2400">
                <a:latin typeface="Tahoma" pitchFamily="34" charset="0"/>
                <a:cs typeface="Tahoma" pitchFamily="34" charset="0"/>
              </a:rPr>
              <a:t> </a:t>
            </a:r>
            <a:endParaRPr lang="el-GR" altLang="el-GR" sz="2400">
              <a:latin typeface="Tahoma" pitchFamily="34" charset="0"/>
            </a:endParaRP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l-GR" altLang="el-GR" sz="2400">
                <a:latin typeface="Tahoma" pitchFamily="34" charset="0"/>
              </a:rPr>
              <a:t>Α</a:t>
            </a:r>
            <a:r>
              <a:rPr lang="el-GR" altLang="el-GR" sz="2400">
                <a:latin typeface="Tahoma" pitchFamily="34" charset="0"/>
                <a:cs typeface="Tahoma" pitchFamily="34" charset="0"/>
              </a:rPr>
              <a:t>ν βρούμε </a:t>
            </a:r>
            <a:r>
              <a:rPr lang="en-US" altLang="el-GR" sz="2400">
                <a:latin typeface="Tahoma" pitchFamily="34" charset="0"/>
              </a:rPr>
              <a:t>G</a:t>
            </a:r>
            <a:r>
              <a:rPr lang="el-GR" altLang="el-GR" sz="2400">
                <a:latin typeface="Tahoma" pitchFamily="34" charset="0"/>
                <a:sym typeface="Symbol" pitchFamily="18" charset="2"/>
              </a:rPr>
              <a:t>0</a:t>
            </a:r>
            <a:r>
              <a:rPr lang="el-GR" altLang="el-GR" sz="2400">
                <a:latin typeface="Tahoma" pitchFamily="34" charset="0"/>
              </a:rPr>
              <a:t>  </a:t>
            </a:r>
            <a:r>
              <a:rPr lang="el-GR" altLang="el-GR" sz="2400">
                <a:latin typeface="Tahoma" pitchFamily="34" charset="0"/>
                <a:cs typeface="Tahoma" pitchFamily="34" charset="0"/>
              </a:rPr>
              <a:t>και </a:t>
            </a:r>
            <a:r>
              <a:rPr lang="en-US" altLang="el-GR" sz="2400">
                <a:latin typeface="Tahoma" pitchFamily="34" charset="0"/>
                <a:cs typeface="Tahoma" pitchFamily="34" charset="0"/>
              </a:rPr>
              <a:t>K</a:t>
            </a:r>
            <a:r>
              <a:rPr lang="el-GR" altLang="el-GR" sz="2400">
                <a:latin typeface="Tahoma" pitchFamily="34" charset="0"/>
                <a:sym typeface="Symbol" pitchFamily="18" charset="2"/>
              </a:rPr>
              <a:t>3</a:t>
            </a:r>
          </a:p>
          <a:p>
            <a:pPr lvl="1"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l-GR" altLang="el-GR" sz="2400">
                <a:latin typeface="Tahoma" pitchFamily="34" charset="0"/>
              </a:rPr>
              <a:t>τότε λέμε ότι η εμπειρική κατανομή συχνοτήτων ακολουθεί την Κανονική Κατανομή </a:t>
            </a:r>
          </a:p>
        </p:txBody>
      </p:sp>
      <p:sp>
        <p:nvSpPr>
          <p:cNvPr id="8197" name="Rectangle 11"/>
          <p:cNvSpPr>
            <a:spLocks noChangeArrowheads="1"/>
          </p:cNvSpPr>
          <p:nvPr/>
        </p:nvSpPr>
        <p:spPr bwMode="auto">
          <a:xfrm>
            <a:off x="6400800" y="-690563"/>
            <a:ext cx="0" cy="19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400"/>
          </a:p>
        </p:txBody>
      </p:sp>
      <p:sp>
        <p:nvSpPr>
          <p:cNvPr id="8198" name="Rectangle 12"/>
          <p:cNvSpPr>
            <a:spLocks noChangeArrowheads="1"/>
          </p:cNvSpPr>
          <p:nvPr/>
        </p:nvSpPr>
        <p:spPr bwMode="auto">
          <a:xfrm>
            <a:off x="0" y="1308100"/>
            <a:ext cx="9144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8199" name="Picture 13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48064" y="3352800"/>
            <a:ext cx="3810000" cy="3505200"/>
          </a:xfrm>
          <a:noFill/>
        </p:spPr>
      </p:pic>
      <p:cxnSp>
        <p:nvCxnSpPr>
          <p:cNvPr id="9" name="8 - Ευθεία γραμμή σύνδεσης"/>
          <p:cNvCxnSpPr/>
          <p:nvPr/>
        </p:nvCxnSpPr>
        <p:spPr>
          <a:xfrm flipV="1">
            <a:off x="6444208" y="4437112"/>
            <a:ext cx="0" cy="122413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- Ευθεία γραμμή σύνδεσης"/>
          <p:cNvCxnSpPr/>
          <p:nvPr/>
        </p:nvCxnSpPr>
        <p:spPr>
          <a:xfrm flipV="1">
            <a:off x="7452320" y="4437112"/>
            <a:ext cx="0" cy="122413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- Ευθεία γραμμή σύνδεσης"/>
          <p:cNvCxnSpPr/>
          <p:nvPr/>
        </p:nvCxnSpPr>
        <p:spPr>
          <a:xfrm flipV="1">
            <a:off x="5868144" y="5301208"/>
            <a:ext cx="0" cy="3600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- Ευθεία γραμμή σύνδεσης"/>
          <p:cNvCxnSpPr/>
          <p:nvPr/>
        </p:nvCxnSpPr>
        <p:spPr>
          <a:xfrm flipV="1">
            <a:off x="8028384" y="5301208"/>
            <a:ext cx="0" cy="3600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80920" cy="6059760"/>
          </a:xfrm>
        </p:spPr>
        <p:txBody>
          <a:bodyPr/>
          <a:lstStyle/>
          <a:p>
            <a:r>
              <a:rPr lang="el-GR" sz="3200" dirty="0" smtClean="0"/>
              <a:t>Έστω ότι το ύψος ακολουθεί κανονική κατανομή με </a:t>
            </a:r>
            <a:r>
              <a:rPr lang="el-GR" sz="3200" dirty="0" smtClean="0"/>
              <a:t>μ </a:t>
            </a:r>
            <a:r>
              <a:rPr lang="el-GR" sz="3200" dirty="0" smtClean="0"/>
              <a:t>= 170   σ  = </a:t>
            </a:r>
            <a:r>
              <a:rPr lang="el-GR" sz="3200" dirty="0" smtClean="0"/>
              <a:t>10</a:t>
            </a:r>
            <a:br>
              <a:rPr lang="el-GR" sz="3200" dirty="0" smtClean="0"/>
            </a:br>
            <a:r>
              <a:rPr lang="el-GR" sz="3200" dirty="0" smtClean="0"/>
              <a:t>τότε, σύμφωνα με τον  εμπειρικό κανόνα έχουμε</a:t>
            </a:r>
            <a:br>
              <a:rPr lang="el-GR" sz="3200" dirty="0" smtClean="0"/>
            </a:br>
            <a:r>
              <a:rPr lang="el-GR" sz="3200" dirty="0" smtClean="0"/>
              <a:t>: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sz="3200" dirty="0" smtClean="0"/>
              <a:t>(μ-1σ=160,        μ+1σ=180)  68</a:t>
            </a:r>
            <a:r>
              <a:rPr lang="el-GR" sz="3200" dirty="0" smtClean="0"/>
              <a:t>% των τιμών</a:t>
            </a:r>
            <a:r>
              <a:rPr lang="el-GR" sz="3200" dirty="0" smtClean="0"/>
              <a:t/>
            </a:r>
            <a:br>
              <a:rPr lang="el-GR" sz="3200" dirty="0" smtClean="0"/>
            </a:br>
            <a:r>
              <a:rPr lang="el-GR" sz="3200" dirty="0" smtClean="0"/>
              <a:t/>
            </a:r>
            <a:br>
              <a:rPr lang="el-GR" sz="3200" dirty="0" smtClean="0"/>
            </a:br>
            <a:r>
              <a:rPr lang="el-GR" sz="3200" dirty="0" smtClean="0"/>
              <a:t> (μ-2σ=150,        μ+2σ=190)  95</a:t>
            </a:r>
            <a:r>
              <a:rPr lang="el-GR" sz="3200" dirty="0" smtClean="0"/>
              <a:t>% </a:t>
            </a:r>
            <a:r>
              <a:rPr lang="el-GR" sz="3200" dirty="0" smtClean="0"/>
              <a:t> των </a:t>
            </a:r>
            <a:r>
              <a:rPr lang="el-GR" sz="3200" dirty="0" smtClean="0"/>
              <a:t>τιμών </a:t>
            </a:r>
            <a:r>
              <a:rPr lang="el-GR" sz="3200" dirty="0" smtClean="0"/>
              <a:t/>
            </a:r>
            <a:br>
              <a:rPr lang="el-GR" sz="3200" dirty="0" smtClean="0"/>
            </a:br>
            <a:r>
              <a:rPr lang="el-GR" sz="3200" dirty="0" smtClean="0"/>
              <a:t/>
            </a:r>
            <a:br>
              <a:rPr lang="el-GR" sz="3200" dirty="0" smtClean="0"/>
            </a:br>
            <a:r>
              <a:rPr lang="el-GR" sz="3200" dirty="0" smtClean="0"/>
              <a:t> (μ-3σ=140,        μ+3σ=200)  99,7</a:t>
            </a:r>
            <a:r>
              <a:rPr lang="el-GR" sz="3200" dirty="0" smtClean="0"/>
              <a:t>% των τιμών  </a:t>
            </a:r>
            <a:endParaRPr lang="el-GR" dirty="0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685800" y="548680"/>
            <a:ext cx="7342584" cy="5547320"/>
          </a:xfrm>
        </p:spPr>
        <p:txBody>
          <a:bodyPr/>
          <a:lstStyle/>
          <a:p>
            <a:pPr>
              <a:buNone/>
            </a:pPr>
            <a:r>
              <a:rPr lang="el-GR" dirty="0" smtClean="0"/>
              <a:t>Οι πιθανότητες είναι: </a:t>
            </a:r>
            <a:endParaRPr lang="el-GR" dirty="0" smtClean="0"/>
          </a:p>
          <a:p>
            <a:r>
              <a:rPr lang="en-US" dirty="0" smtClean="0"/>
              <a:t>x</a:t>
            </a:r>
            <a:r>
              <a:rPr lang="el-GR" dirty="0" smtClean="0"/>
              <a:t>&lt;140   </a:t>
            </a:r>
            <a:r>
              <a:rPr lang="en-US" dirty="0" smtClean="0"/>
              <a:t>			</a:t>
            </a:r>
            <a:r>
              <a:rPr lang="el-GR" dirty="0" smtClean="0"/>
              <a:t>0,15</a:t>
            </a:r>
            <a:r>
              <a:rPr lang="el-GR" dirty="0" smtClean="0"/>
              <a:t>%</a:t>
            </a:r>
          </a:p>
          <a:p>
            <a:r>
              <a:rPr lang="el-GR" dirty="0" smtClean="0"/>
              <a:t>140</a:t>
            </a:r>
            <a:r>
              <a:rPr lang="el-GR" dirty="0" smtClean="0"/>
              <a:t>&lt;</a:t>
            </a:r>
            <a:r>
              <a:rPr lang="en-US" dirty="0" smtClean="0"/>
              <a:t> x </a:t>
            </a:r>
            <a:r>
              <a:rPr lang="el-GR" dirty="0" smtClean="0"/>
              <a:t>&lt;</a:t>
            </a:r>
            <a:r>
              <a:rPr lang="el-GR" dirty="0" smtClean="0"/>
              <a:t>150   </a:t>
            </a:r>
            <a:r>
              <a:rPr lang="en-US" dirty="0" smtClean="0"/>
              <a:t>		</a:t>
            </a:r>
            <a:r>
              <a:rPr lang="el-GR" dirty="0" smtClean="0"/>
              <a:t>2,35</a:t>
            </a:r>
            <a:r>
              <a:rPr lang="el-GR" dirty="0" smtClean="0"/>
              <a:t>%</a:t>
            </a:r>
          </a:p>
          <a:p>
            <a:r>
              <a:rPr lang="el-GR" dirty="0" smtClean="0"/>
              <a:t>150</a:t>
            </a:r>
            <a:r>
              <a:rPr lang="el-GR" dirty="0" smtClean="0"/>
              <a:t>&lt;</a:t>
            </a:r>
            <a:r>
              <a:rPr lang="en-US" dirty="0" smtClean="0"/>
              <a:t> x </a:t>
            </a:r>
            <a:r>
              <a:rPr lang="el-GR" dirty="0" smtClean="0"/>
              <a:t>&lt;</a:t>
            </a:r>
            <a:r>
              <a:rPr lang="el-GR" dirty="0" smtClean="0"/>
              <a:t>160  </a:t>
            </a:r>
            <a:r>
              <a:rPr lang="en-US" dirty="0" smtClean="0"/>
              <a:t>		</a:t>
            </a:r>
            <a:r>
              <a:rPr lang="el-GR" dirty="0" smtClean="0"/>
              <a:t>13,5</a:t>
            </a:r>
            <a:r>
              <a:rPr lang="el-GR" dirty="0" smtClean="0"/>
              <a:t>%</a:t>
            </a:r>
          </a:p>
          <a:p>
            <a:r>
              <a:rPr lang="el-GR" dirty="0" smtClean="0"/>
              <a:t>160</a:t>
            </a:r>
            <a:r>
              <a:rPr lang="el-GR" dirty="0" smtClean="0"/>
              <a:t>&lt;</a:t>
            </a:r>
            <a:r>
              <a:rPr lang="en-US" dirty="0" smtClean="0"/>
              <a:t> x </a:t>
            </a:r>
            <a:r>
              <a:rPr lang="el-GR" dirty="0" smtClean="0"/>
              <a:t>&lt;</a:t>
            </a:r>
            <a:r>
              <a:rPr lang="el-GR" dirty="0" smtClean="0"/>
              <a:t>170  </a:t>
            </a:r>
            <a:r>
              <a:rPr lang="en-US" dirty="0" smtClean="0"/>
              <a:t>		</a:t>
            </a:r>
            <a:r>
              <a:rPr lang="el-GR" dirty="0" smtClean="0"/>
              <a:t>34</a:t>
            </a:r>
            <a:r>
              <a:rPr lang="el-GR" dirty="0" smtClean="0"/>
              <a:t>%</a:t>
            </a:r>
          </a:p>
          <a:p>
            <a:r>
              <a:rPr lang="el-GR" dirty="0" smtClean="0"/>
              <a:t>170</a:t>
            </a:r>
            <a:r>
              <a:rPr lang="el-GR" dirty="0" smtClean="0"/>
              <a:t>&lt;</a:t>
            </a:r>
            <a:r>
              <a:rPr lang="en-US" dirty="0" smtClean="0"/>
              <a:t> x </a:t>
            </a:r>
            <a:r>
              <a:rPr lang="el-GR" dirty="0" smtClean="0"/>
              <a:t>&lt;</a:t>
            </a:r>
            <a:r>
              <a:rPr lang="el-GR" dirty="0" smtClean="0"/>
              <a:t>180   </a:t>
            </a:r>
            <a:r>
              <a:rPr lang="en-US" dirty="0" smtClean="0"/>
              <a:t>		</a:t>
            </a:r>
            <a:r>
              <a:rPr lang="el-GR" dirty="0" smtClean="0"/>
              <a:t>34</a:t>
            </a:r>
            <a:r>
              <a:rPr lang="el-GR" dirty="0" smtClean="0"/>
              <a:t>%</a:t>
            </a:r>
          </a:p>
          <a:p>
            <a:r>
              <a:rPr lang="el-GR" dirty="0" smtClean="0"/>
              <a:t>180</a:t>
            </a:r>
            <a:r>
              <a:rPr lang="el-GR" dirty="0" smtClean="0"/>
              <a:t>&lt;</a:t>
            </a:r>
            <a:r>
              <a:rPr lang="en-US" dirty="0" smtClean="0"/>
              <a:t> x </a:t>
            </a:r>
            <a:r>
              <a:rPr lang="el-GR" dirty="0" smtClean="0"/>
              <a:t>&lt;</a:t>
            </a:r>
            <a:r>
              <a:rPr lang="el-GR" dirty="0" smtClean="0"/>
              <a:t>190 </a:t>
            </a:r>
            <a:r>
              <a:rPr lang="en-US" dirty="0" smtClean="0"/>
              <a:t>		1</a:t>
            </a:r>
            <a:r>
              <a:rPr lang="el-GR" dirty="0" smtClean="0"/>
              <a:t>3,5</a:t>
            </a:r>
            <a:r>
              <a:rPr lang="el-GR" dirty="0" smtClean="0"/>
              <a:t>%</a:t>
            </a:r>
          </a:p>
          <a:p>
            <a:r>
              <a:rPr lang="el-GR" dirty="0" smtClean="0"/>
              <a:t>190</a:t>
            </a:r>
            <a:r>
              <a:rPr lang="el-GR" dirty="0" smtClean="0"/>
              <a:t>&lt;</a:t>
            </a:r>
            <a:r>
              <a:rPr lang="en-US" dirty="0" smtClean="0"/>
              <a:t> x </a:t>
            </a:r>
            <a:r>
              <a:rPr lang="el-GR" dirty="0" smtClean="0"/>
              <a:t>&lt;</a:t>
            </a:r>
            <a:r>
              <a:rPr lang="el-GR" dirty="0" smtClean="0"/>
              <a:t>200  </a:t>
            </a:r>
            <a:r>
              <a:rPr lang="en-US" dirty="0" smtClean="0"/>
              <a:t>		</a:t>
            </a:r>
            <a:r>
              <a:rPr lang="el-GR" dirty="0" smtClean="0"/>
              <a:t>2,35</a:t>
            </a:r>
            <a:r>
              <a:rPr lang="el-GR" dirty="0" smtClean="0"/>
              <a:t>%</a:t>
            </a:r>
          </a:p>
          <a:p>
            <a:r>
              <a:rPr lang="en-US" dirty="0" smtClean="0"/>
              <a:t>x </a:t>
            </a:r>
            <a:r>
              <a:rPr lang="el-GR" dirty="0" smtClean="0"/>
              <a:t>&gt;</a:t>
            </a:r>
            <a:r>
              <a:rPr lang="el-GR" dirty="0" smtClean="0"/>
              <a:t>200 </a:t>
            </a:r>
            <a:r>
              <a:rPr lang="en-US" dirty="0" smtClean="0"/>
              <a:t>               	</a:t>
            </a:r>
            <a:r>
              <a:rPr lang="el-GR" dirty="0" smtClean="0"/>
              <a:t>0,15</a:t>
            </a:r>
            <a:r>
              <a:rPr lang="el-GR" dirty="0" smtClean="0"/>
              <a:t>%</a:t>
            </a:r>
          </a:p>
          <a:p>
            <a:endParaRPr lang="el-GR" dirty="0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2928938"/>
          </a:xfrm>
        </p:spPr>
        <p:txBody>
          <a:bodyPr/>
          <a:lstStyle/>
          <a:p>
            <a:pPr algn="just" eaLnBrk="1" hangingPunct="1"/>
            <a:r>
              <a:rPr lang="el-GR" altLang="el-GR" sz="2800">
                <a:latin typeface="Tahoma" pitchFamily="34" charset="0"/>
                <a:cs typeface="Tahoma" pitchFamily="34" charset="0"/>
              </a:rPr>
              <a:t>Στο υψηλότερο σημείο της κανονικής κατανομής αντιστοιχεί ο μέσος ο οποίος είναι και διάμεσος και επικρατούσα τιμή</a:t>
            </a:r>
            <a:endParaRPr lang="el-GR" altLang="el-GR" sz="2800">
              <a:latin typeface="Tahoma" pitchFamily="34" charset="0"/>
            </a:endParaRPr>
          </a:p>
          <a:p>
            <a:pPr algn="just" eaLnBrk="1" hangingPunct="1"/>
            <a:r>
              <a:rPr lang="el-GR" altLang="el-GR" sz="2800">
                <a:latin typeface="Tahoma" pitchFamily="34" charset="0"/>
                <a:cs typeface="Tahoma" pitchFamily="34" charset="0"/>
              </a:rPr>
              <a:t>Η κανονική κατανομή είναι συμμετρική κατανομή </a:t>
            </a:r>
            <a:endParaRPr lang="el-GR" altLang="el-GR" sz="2800">
              <a:latin typeface="Tahoma" pitchFamily="34" charset="0"/>
            </a:endParaRPr>
          </a:p>
          <a:p>
            <a:pPr algn="just" eaLnBrk="1" hangingPunct="1"/>
            <a:r>
              <a:rPr lang="el-GR" altLang="el-GR" sz="2800">
                <a:latin typeface="Tahoma" pitchFamily="34" charset="0"/>
                <a:cs typeface="Tahoma" pitchFamily="34" charset="0"/>
              </a:rPr>
              <a:t>οι ουρές από αριστερά και δεξιά θεωρητικά είναι ασύμπτωτες με τον οριζόντιο άξονα</a:t>
            </a:r>
            <a:r>
              <a:rPr lang="en-US" altLang="el-GR" sz="2800">
                <a:latin typeface="Tahoma" pitchFamily="34" charset="0"/>
                <a:cs typeface="Tahoma" pitchFamily="34" charset="0"/>
              </a:rPr>
              <a:t>.</a:t>
            </a:r>
            <a:r>
              <a:rPr lang="el-GR" altLang="el-GR" sz="2800">
                <a:latin typeface="Tahoma" pitchFamily="34" charset="0"/>
                <a:cs typeface="Tahoma" pitchFamily="34" charset="0"/>
              </a:rPr>
              <a:t> </a:t>
            </a:r>
            <a:endParaRPr lang="en-US" altLang="el-GR" sz="2800">
              <a:latin typeface="Tahoma" pitchFamily="34" charset="0"/>
              <a:cs typeface="Tahoma" pitchFamily="34" charset="0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3262313" y="2538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400"/>
          </a:p>
        </p:txBody>
      </p:sp>
      <p:pic>
        <p:nvPicPr>
          <p:cNvPr id="9220" name="5 - Εικόνα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28938"/>
            <a:ext cx="9144000" cy="392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3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3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34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6" grpId="0" build="p" autoUpdateAnimBg="0"/>
    </p:bldLst>
  </p:timing>
</p:sld>
</file>

<file path=ppt/theme/theme1.xml><?xml version="1.0" encoding="utf-8"?>
<a:theme xmlns:a="http://schemas.openxmlformats.org/drawingml/2006/main" name="Προεπιλεγμένη σχεδίαση">
  <a:themeElements>
    <a:clrScheme name="Προεπιλεγμένη σχεδίαση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Προεπιλεγμένη σχεδίαση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6475</TotalTime>
  <Words>2287</Words>
  <Application>Microsoft Office PowerPoint</Application>
  <PresentationFormat>Προβολή στην οθόνη (4:3)</PresentationFormat>
  <Paragraphs>719</Paragraphs>
  <Slides>40</Slides>
  <Notes>0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3</vt:i4>
      </vt:variant>
      <vt:variant>
        <vt:lpstr>Τίτλοι διαφανειών</vt:lpstr>
      </vt:variant>
      <vt:variant>
        <vt:i4>40</vt:i4>
      </vt:variant>
    </vt:vector>
  </HeadingPairs>
  <TitlesOfParts>
    <vt:vector size="44" baseType="lpstr">
      <vt:lpstr>Προεπιλεγμένη σχεδίαση</vt:lpstr>
      <vt:lpstr>Εξίσωση</vt:lpstr>
      <vt:lpstr>Έγγραφο</vt:lpstr>
      <vt:lpstr>Document</vt:lpstr>
      <vt:lpstr>ΚΑΝΟΝΙΚΗ ΚΑΤΑΝΟΜΗ</vt:lpstr>
      <vt:lpstr>Γενικά χαρακτηριστικά της Κανονικής Κατανομής </vt:lpstr>
      <vt:lpstr>Γενικά χαρακτηριστικά της Κανονικής Κατανομής </vt:lpstr>
      <vt:lpstr>Χαρακτηριστικά Κανονικής Κατανομής </vt:lpstr>
      <vt:lpstr>Υπάρχει ολόκληρη οικογένεια κανονικών κατανομών και η κάθε μια διαφέρει από τις άλλες στον μέσο και την τυπική απόκλιση </vt:lpstr>
      <vt:lpstr>Διαφάνεια 6</vt:lpstr>
      <vt:lpstr>Έστω ότι το ύψος ακολουθεί κανονική κατανομή με μ = 170   σ  = 10 τότε, σύμφωνα με τον  εμπειρικό κανόνα έχουμε : (μ-1σ=160,        μ+1σ=180)  68% των τιμών   (μ-2σ=150,        μ+2σ=190)  95%  των τιμών    (μ-3σ=140,        μ+3σ=200)  99,7% των τιμών  </vt:lpstr>
      <vt:lpstr>Διαφάνεια 8</vt:lpstr>
      <vt:lpstr>Διαφάνεια 9</vt:lpstr>
      <vt:lpstr>Διαφάνεια 10</vt:lpstr>
      <vt:lpstr>Διαφάνεια 11</vt:lpstr>
      <vt:lpstr>Μία τυπική απόκλιση από το μέσο</vt:lpstr>
      <vt:lpstr>Δύο τυπικές αποκλίσεις από το μέσο</vt:lpstr>
      <vt:lpstr>Τρεις τυπικές αποκλίσεις από το μέσο</vt:lpstr>
      <vt:lpstr>Λόγοι για την χρησιμοποίηση της κανονικής κατανομής </vt:lpstr>
      <vt:lpstr>Πίνακες της κανονικής κατανομής</vt:lpstr>
      <vt:lpstr>Πίνακας αθροιστικής κατανομής</vt:lpstr>
      <vt:lpstr>Διαφάνεια 18</vt:lpstr>
      <vt:lpstr>Διαφάνεια 19</vt:lpstr>
      <vt:lpstr>Διαφάνεια 20</vt:lpstr>
      <vt:lpstr>Διαφάνεια 21</vt:lpstr>
      <vt:lpstr>Διαφάνεια 22</vt:lpstr>
      <vt:lpstr>Διαφάνεια 23</vt:lpstr>
      <vt:lpstr>Διαφάνεια 24</vt:lpstr>
      <vt:lpstr>Διαφάνεια 25</vt:lpstr>
      <vt:lpstr>Διαφάνεια 26</vt:lpstr>
      <vt:lpstr>Διαφάνεια 27</vt:lpstr>
      <vt:lpstr>Διαφάνεια 28</vt:lpstr>
      <vt:lpstr>Διαφάνεια 29</vt:lpstr>
      <vt:lpstr>Διαφάνεια 30</vt:lpstr>
      <vt:lpstr>Διαφάνεια 31</vt:lpstr>
      <vt:lpstr>Διαφάνεια 32</vt:lpstr>
      <vt:lpstr>Διαφάνεια 33</vt:lpstr>
      <vt:lpstr>Διαφάνεια 34</vt:lpstr>
      <vt:lpstr>Διαφάνεια 35</vt:lpstr>
      <vt:lpstr>Διαφάνεια 36</vt:lpstr>
      <vt:lpstr>Διαφάνεια 37</vt:lpstr>
      <vt:lpstr>Διαφάνεια 38</vt:lpstr>
      <vt:lpstr>Διαφάνεια 39</vt:lpstr>
      <vt:lpstr>Διαφάνεια 40</vt:lpstr>
    </vt:vector>
  </TitlesOfParts>
  <Company>TEI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Κατανομή Poisson</dc:title>
  <dc:creator>SARIANNIDIS</dc:creator>
  <cp:lastModifiedBy>bemyguest guestbemyguest</cp:lastModifiedBy>
  <cp:revision>101</cp:revision>
  <dcterms:created xsi:type="dcterms:W3CDTF">2004-10-18T17:25:21Z</dcterms:created>
  <dcterms:modified xsi:type="dcterms:W3CDTF">2020-04-24T09:47:10Z</dcterms:modified>
</cp:coreProperties>
</file>