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6"/>
  </p:notesMasterIdLst>
  <p:sldIdLst>
    <p:sldId id="256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9" r:id="rId11"/>
    <p:sldId id="271" r:id="rId12"/>
    <p:sldId id="270" r:id="rId13"/>
    <p:sldId id="265" r:id="rId14"/>
    <p:sldId id="266" r:id="rId15"/>
    <p:sldId id="267" r:id="rId16"/>
    <p:sldId id="287" r:id="rId17"/>
    <p:sldId id="268" r:id="rId18"/>
    <p:sldId id="291" r:id="rId19"/>
    <p:sldId id="272" r:id="rId20"/>
    <p:sldId id="275" r:id="rId21"/>
    <p:sldId id="276" r:id="rId22"/>
    <p:sldId id="277" r:id="rId23"/>
    <p:sldId id="273" r:id="rId24"/>
    <p:sldId id="279" r:id="rId25"/>
    <p:sldId id="280" r:id="rId26"/>
    <p:sldId id="290" r:id="rId27"/>
    <p:sldId id="281" r:id="rId28"/>
    <p:sldId id="282" r:id="rId29"/>
    <p:sldId id="283" r:id="rId30"/>
    <p:sldId id="284" r:id="rId31"/>
    <p:sldId id="288" r:id="rId32"/>
    <p:sldId id="285" r:id="rId33"/>
    <p:sldId id="286" r:id="rId34"/>
    <p:sldId id="289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4391F9-48C4-4F36-8209-A32DF0F0905A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946599-596C-48E6-8535-4475093A76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408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46599-596C-48E6-8535-4475093A764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565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E54F-4FC9-4A60-8093-0FEDF67D4EBB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B309620-4159-4015-95CD-F47E87B567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E54F-4FC9-4A60-8093-0FEDF67D4EBB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09620-4159-4015-95CD-F47E87B567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E54F-4FC9-4A60-8093-0FEDF67D4EBB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09620-4159-4015-95CD-F47E87B567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942B33-A9A2-4B87-9CE1-44012E0F2163}" type="datetimeFigureOut">
              <a:rPr lang="en-US" smtClean="0">
                <a:solidFill>
                  <a:srgbClr val="CAF278"/>
                </a:solidFill>
              </a:rPr>
              <a:pPr/>
              <a:t>12/13/2018</a:t>
            </a:fld>
            <a:endParaRPr lang="en-US">
              <a:solidFill>
                <a:srgbClr val="CAF278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CAF278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3E4A3EE-9A97-4392-B5AD-2D255E4F0112}" type="slidenum">
              <a:rPr lang="en-US" smtClean="0">
                <a:solidFill>
                  <a:srgbClr val="CAF278"/>
                </a:solidFill>
              </a:rPr>
              <a:pPr/>
              <a:t>‹#›</a:t>
            </a:fld>
            <a:endParaRPr lang="en-US">
              <a:solidFill>
                <a:srgbClr val="CAF278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rgbClr val="CAF278">
                        <a:alpha val="60000"/>
                      </a:srgbClr>
                    </a:solidFill>
                  </a:ln>
                  <a:solidFill>
                    <a:srgbClr val="CAF278">
                      <a:lumMod val="90000"/>
                    </a:srgb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rgbClr val="CAF278">
                      <a:alpha val="60000"/>
                    </a:srgbClr>
                  </a:solidFill>
                </a:ln>
                <a:solidFill>
                  <a:srgbClr val="CAF278">
                    <a:lumMod val="90000"/>
                  </a:srgb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1648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2B33-A9A2-4B87-9CE1-44012E0F2163}" type="datetimeFigureOut">
              <a:rPr lang="en-US" smtClean="0">
                <a:solidFill>
                  <a:srgbClr val="3E3D2D"/>
                </a:solidFill>
              </a:rPr>
              <a:pPr/>
              <a:t>12/13/2018</a:t>
            </a:fld>
            <a:endParaRPr lang="en-US">
              <a:solidFill>
                <a:srgbClr val="3E3D2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E3D2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4A3EE-9A97-4392-B5AD-2D255E4F0112}" type="slidenum">
              <a:rPr lang="en-US" smtClean="0">
                <a:solidFill>
                  <a:srgbClr val="3E3D2D"/>
                </a:solidFill>
              </a:rPr>
              <a:pPr/>
              <a:t>‹#›</a:t>
            </a:fld>
            <a:endParaRPr lang="en-US">
              <a:solidFill>
                <a:srgbClr val="3E3D2D"/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3E3D2D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3E3D2D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128837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3E3D2D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3E3D2D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2B33-A9A2-4B87-9CE1-44012E0F2163}" type="datetimeFigureOut">
              <a:rPr lang="en-US" smtClean="0">
                <a:solidFill>
                  <a:srgbClr val="3E3D2D"/>
                </a:solidFill>
              </a:rPr>
              <a:pPr/>
              <a:t>12/13/2018</a:t>
            </a:fld>
            <a:endParaRPr lang="en-US">
              <a:solidFill>
                <a:srgbClr val="3E3D2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E3D2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4A3EE-9A97-4392-B5AD-2D255E4F0112}" type="slidenum">
              <a:rPr lang="en-US" smtClean="0">
                <a:solidFill>
                  <a:srgbClr val="3E3D2D"/>
                </a:solidFill>
              </a:rPr>
              <a:pPr/>
              <a:t>‹#›</a:t>
            </a:fld>
            <a:endParaRPr lang="en-US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0996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2B33-A9A2-4B87-9CE1-44012E0F2163}" type="datetimeFigureOut">
              <a:rPr lang="en-US" smtClean="0">
                <a:solidFill>
                  <a:srgbClr val="3E3D2D"/>
                </a:solidFill>
              </a:rPr>
              <a:pPr/>
              <a:t>12/13/2018</a:t>
            </a:fld>
            <a:endParaRPr lang="en-US">
              <a:solidFill>
                <a:srgbClr val="3E3D2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E3D2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4A3EE-9A97-4392-B5AD-2D255E4F0112}" type="slidenum">
              <a:rPr lang="en-US" smtClean="0">
                <a:solidFill>
                  <a:srgbClr val="3E3D2D"/>
                </a:solidFill>
              </a:rPr>
              <a:pPr/>
              <a:t>‹#›</a:t>
            </a:fld>
            <a:endParaRPr lang="en-US">
              <a:solidFill>
                <a:srgbClr val="3E3D2D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3E3D2D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3E3D2D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5463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2B33-A9A2-4B87-9CE1-44012E0F2163}" type="datetimeFigureOut">
              <a:rPr lang="en-US" smtClean="0">
                <a:solidFill>
                  <a:srgbClr val="3E3D2D"/>
                </a:solidFill>
              </a:rPr>
              <a:pPr/>
              <a:t>12/13/2018</a:t>
            </a:fld>
            <a:endParaRPr lang="en-US">
              <a:solidFill>
                <a:srgbClr val="3E3D2D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E3D2D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4A3EE-9A97-4392-B5AD-2D255E4F0112}" type="slidenum">
              <a:rPr lang="en-US" smtClean="0">
                <a:solidFill>
                  <a:srgbClr val="3E3D2D"/>
                </a:solidFill>
              </a:rPr>
              <a:pPr/>
              <a:t>‹#›</a:t>
            </a:fld>
            <a:endParaRPr lang="en-US">
              <a:solidFill>
                <a:srgbClr val="3E3D2D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3E3D2D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3E3D2D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532738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2B33-A9A2-4B87-9CE1-44012E0F2163}" type="datetimeFigureOut">
              <a:rPr lang="en-US" smtClean="0">
                <a:solidFill>
                  <a:srgbClr val="3E3D2D"/>
                </a:solidFill>
              </a:rPr>
              <a:pPr/>
              <a:t>12/13/2018</a:t>
            </a:fld>
            <a:endParaRPr lang="en-US">
              <a:solidFill>
                <a:srgbClr val="3E3D2D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E3D2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4A3EE-9A97-4392-B5AD-2D255E4F0112}" type="slidenum">
              <a:rPr lang="en-US" smtClean="0">
                <a:solidFill>
                  <a:srgbClr val="3E3D2D"/>
                </a:solidFill>
              </a:rPr>
              <a:pPr/>
              <a:t>‹#›</a:t>
            </a:fld>
            <a:endParaRPr lang="en-US">
              <a:solidFill>
                <a:srgbClr val="3E3D2D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3E3D2D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3E3D2D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244371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2B33-A9A2-4B87-9CE1-44012E0F2163}" type="datetimeFigureOut">
              <a:rPr lang="en-US" smtClean="0">
                <a:solidFill>
                  <a:srgbClr val="3E3D2D"/>
                </a:solidFill>
              </a:rPr>
              <a:pPr/>
              <a:t>12/13/2018</a:t>
            </a:fld>
            <a:endParaRPr lang="en-US">
              <a:solidFill>
                <a:srgbClr val="3E3D2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E3D2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4A3EE-9A97-4392-B5AD-2D255E4F0112}" type="slidenum">
              <a:rPr lang="en-US" smtClean="0">
                <a:solidFill>
                  <a:srgbClr val="3E3D2D"/>
                </a:solidFill>
              </a:rPr>
              <a:pPr/>
              <a:t>‹#›</a:t>
            </a:fld>
            <a:endParaRPr lang="en-US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6265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2B33-A9A2-4B87-9CE1-44012E0F2163}" type="datetimeFigureOut">
              <a:rPr lang="en-US" smtClean="0">
                <a:solidFill>
                  <a:srgbClr val="3E3D2D"/>
                </a:solidFill>
              </a:rPr>
              <a:pPr/>
              <a:t>12/13/2018</a:t>
            </a:fld>
            <a:endParaRPr lang="en-US">
              <a:solidFill>
                <a:srgbClr val="3E3D2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E3D2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4A3EE-9A97-4392-B5AD-2D255E4F0112}" type="slidenum">
              <a:rPr lang="en-US" smtClean="0">
                <a:solidFill>
                  <a:srgbClr val="3E3D2D"/>
                </a:solidFill>
              </a:rPr>
              <a:pPr/>
              <a:t>‹#›</a:t>
            </a:fld>
            <a:endParaRPr lang="en-US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875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E54F-4FC9-4A60-8093-0FEDF67D4EBB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09620-4159-4015-95CD-F47E87B567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2B33-A9A2-4B87-9CE1-44012E0F2163}" type="datetimeFigureOut">
              <a:rPr lang="en-US" smtClean="0">
                <a:solidFill>
                  <a:srgbClr val="3E3D2D"/>
                </a:solidFill>
              </a:rPr>
              <a:pPr/>
              <a:t>12/13/2018</a:t>
            </a:fld>
            <a:endParaRPr lang="en-US">
              <a:solidFill>
                <a:srgbClr val="3E3D2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E3D2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4A3EE-9A97-4392-B5AD-2D255E4F0112}" type="slidenum">
              <a:rPr lang="en-US" smtClean="0">
                <a:solidFill>
                  <a:srgbClr val="3E3D2D"/>
                </a:solidFill>
              </a:rPr>
              <a:pPr/>
              <a:t>‹#›</a:t>
            </a:fld>
            <a:endParaRPr lang="en-US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2082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2B33-A9A2-4B87-9CE1-44012E0F2163}" type="datetimeFigureOut">
              <a:rPr lang="en-US" smtClean="0">
                <a:solidFill>
                  <a:srgbClr val="3E3D2D"/>
                </a:solidFill>
              </a:rPr>
              <a:pPr/>
              <a:t>12/13/2018</a:t>
            </a:fld>
            <a:endParaRPr lang="en-US">
              <a:solidFill>
                <a:srgbClr val="3E3D2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E3D2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4A3EE-9A97-4392-B5AD-2D255E4F0112}" type="slidenum">
              <a:rPr lang="en-US" smtClean="0">
                <a:solidFill>
                  <a:srgbClr val="3E3D2D"/>
                </a:solidFill>
              </a:rPr>
              <a:pPr/>
              <a:t>‹#›</a:t>
            </a:fld>
            <a:endParaRPr lang="en-US">
              <a:solidFill>
                <a:srgbClr val="3E3D2D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3E3D2D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3E3D2D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517429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2B33-A9A2-4B87-9CE1-44012E0F2163}" type="datetimeFigureOut">
              <a:rPr lang="en-US" smtClean="0">
                <a:solidFill>
                  <a:srgbClr val="3E3D2D"/>
                </a:solidFill>
              </a:rPr>
              <a:pPr/>
              <a:t>12/13/2018</a:t>
            </a:fld>
            <a:endParaRPr lang="en-US">
              <a:solidFill>
                <a:srgbClr val="3E3D2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E3D2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4A3EE-9A97-4392-B5AD-2D255E4F0112}" type="slidenum">
              <a:rPr lang="en-US" smtClean="0">
                <a:solidFill>
                  <a:srgbClr val="3E3D2D"/>
                </a:solidFill>
              </a:rPr>
              <a:pPr/>
              <a:t>‹#›</a:t>
            </a:fld>
            <a:endParaRPr lang="en-US">
              <a:solidFill>
                <a:srgbClr val="3E3D2D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3E3D2D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3E3D2D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592963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CAF278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708A0-0B7D-47F2-BB6D-EA66276EF960}" type="slidenum">
              <a:rPr lang="en-US">
                <a:solidFill>
                  <a:srgbClr val="3E3D2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3E3D2D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CAF278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21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E54F-4FC9-4A60-8093-0FEDF67D4EBB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09620-4159-4015-95CD-F47E87B567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E54F-4FC9-4A60-8093-0FEDF67D4EBB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09620-4159-4015-95CD-F47E87B567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E54F-4FC9-4A60-8093-0FEDF67D4EBB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09620-4159-4015-95CD-F47E87B567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E54F-4FC9-4A60-8093-0FEDF67D4EBB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09620-4159-4015-95CD-F47E87B567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E54F-4FC9-4A60-8093-0FEDF67D4EBB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09620-4159-4015-95CD-F47E87B567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E54F-4FC9-4A60-8093-0FEDF67D4EBB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09620-4159-4015-95CD-F47E87B567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E54F-4FC9-4A60-8093-0FEDF67D4EBB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09620-4159-4015-95CD-F47E87B567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95000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20BE54F-4FC9-4A60-8093-0FEDF67D4EBB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B309620-4159-4015-95CD-F47E87B567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6C942B33-A9A2-4B87-9CE1-44012E0F2163}" type="datetimeFigureOut">
              <a:rPr lang="en-US" smtClean="0">
                <a:solidFill>
                  <a:srgbClr val="3E3D2D"/>
                </a:solidFill>
              </a:rPr>
              <a:pPr/>
              <a:t>12/13/2018</a:t>
            </a:fld>
            <a:endParaRPr lang="en-US">
              <a:solidFill>
                <a:srgbClr val="3E3D2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3E3D2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3E4A3EE-9A97-4392-B5AD-2D255E4F0112}" type="slidenum">
              <a:rPr lang="en-US" smtClean="0">
                <a:solidFill>
                  <a:srgbClr val="3E3D2D"/>
                </a:solidFill>
              </a:rPr>
              <a:pPr/>
              <a:t>‹#›</a:t>
            </a:fld>
            <a:endParaRPr lang="en-US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846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bg/url?sa=i&amp;rct=j&amp;q=&amp;esrc=s&amp;source=images&amp;cd=&amp;cad=rja&amp;uact=8&amp;ved=0ahUKEwiK0NqYrM7JAhXCWxoKHQ9mBJYQjRwIBQ&amp;url=http://www.tdx.cat/bitstream/10803/6675/13/13MusculIntroduccio.PDF&amp;psig=AFQjCNGRv3HIBduuQz-6sCRjz9bG41CiYA&amp;ust=1449733485222326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14.jpe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google.bg/url?sa=i&amp;rct=j&amp;q=&amp;esrc=s&amp;source=images&amp;cd=&amp;cad=rja&amp;uact=8&amp;ved=0CAcQjRxqFQoTCJKMyuvewccCFQqQLAodIT8B5Q&amp;url=http://arizonafitnessbootcampblog.blogspot.com/2012/07/drink-up-buttercup.html&amp;ei=0hDbVZLbKIqgsgGh_oSoDg&amp;psig=AFQjCNEfq4IvFAM-4Hksn9UguY16RyVY7Q&amp;ust=1440506403302432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hyperlink" Target="http://www.google.bg/url?sa=i&amp;rct=j&amp;q=&amp;esrc=s&amp;source=images&amp;cd=&amp;cad=rja&amp;uact=8&amp;ved=0CAcQjRxqFQoTCIG3vd_fwccCFYgMLAodtDMGsg&amp;url=http://ydapawiru.opx.pl/water-content-in-foods.php&amp;ei=xRHbVcHALIiZsAG055iQCw&amp;psig=AFQjCNEfq4IvFAM-4Hksn9UguY16RyVY7Q&amp;ust=1440506403302432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www.google.bg/url?sa=i&amp;rct=j&amp;q=&amp;esrc=s&amp;source=images&amp;cd=&amp;cad=rja&amp;uact=8&amp;ved=0CAcQjRxqFQoTCK70z6ioxMcCFcY_GgodnxsHbg&amp;url=http://blog.khymos.org/2014/02/24/ginger-milk-curd/&amp;ei=TWrcVe6ZOsb_aJ-3nPAG&amp;psig=AFQjCNE1FXwc2HBEAKG0YFXnlVx0bl6DmA&amp;ust=1440594882087301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1124744"/>
            <a:ext cx="68407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Lecture 8.</a:t>
            </a:r>
          </a:p>
          <a:p>
            <a:pPr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Interactions of proteins with other food substances: protein-water and protein-protein interactions.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125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03648" y="1412776"/>
            <a:ext cx="6755375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Kuntz’s formula:</a:t>
            </a:r>
          </a:p>
          <a:p>
            <a:endParaRPr lang="en-US" sz="2400" dirty="0" smtClean="0"/>
          </a:p>
          <a:p>
            <a:r>
              <a:rPr lang="bg-BG" sz="2400" dirty="0" smtClean="0"/>
              <a:t>А </a:t>
            </a:r>
            <a:r>
              <a:rPr lang="bg-BG" sz="2400" dirty="0"/>
              <a:t>= </a:t>
            </a:r>
            <a:r>
              <a:rPr lang="en-US" sz="2400" dirty="0" err="1"/>
              <a:t>fe</a:t>
            </a:r>
            <a:r>
              <a:rPr lang="en-US" sz="2400" dirty="0"/>
              <a:t> + </a:t>
            </a:r>
            <a:r>
              <a:rPr lang="en-US" sz="2400" dirty="0" smtClean="0"/>
              <a:t>0.4fp </a:t>
            </a:r>
            <a:r>
              <a:rPr lang="en-US" sz="2400" dirty="0"/>
              <a:t>+ </a:t>
            </a:r>
            <a:r>
              <a:rPr lang="en-US" sz="2400" dirty="0" smtClean="0"/>
              <a:t>0.2fn</a:t>
            </a:r>
          </a:p>
          <a:p>
            <a:endParaRPr lang="en-US" sz="2400" dirty="0"/>
          </a:p>
          <a:p>
            <a:r>
              <a:rPr lang="en-US" sz="2400" dirty="0" smtClean="0"/>
              <a:t>A – g bound water/g protein</a:t>
            </a:r>
          </a:p>
          <a:p>
            <a:r>
              <a:rPr lang="en-US" sz="2400" dirty="0" err="1" smtClean="0"/>
              <a:t>fe</a:t>
            </a:r>
            <a:r>
              <a:rPr lang="en-US" sz="2400" dirty="0" smtClean="0"/>
              <a:t> – fraction of </a:t>
            </a:r>
            <a:r>
              <a:rPr lang="en-US" sz="2400" dirty="0"/>
              <a:t>charged amino acid side chains</a:t>
            </a:r>
            <a:endParaRPr lang="en-US" sz="2400" dirty="0" smtClean="0"/>
          </a:p>
          <a:p>
            <a:r>
              <a:rPr lang="en-US" sz="2400" dirty="0" err="1"/>
              <a:t>f</a:t>
            </a:r>
            <a:r>
              <a:rPr lang="en-US" sz="2400" dirty="0" err="1" smtClean="0"/>
              <a:t>p</a:t>
            </a:r>
            <a:r>
              <a:rPr lang="en-US" sz="2400" dirty="0" smtClean="0"/>
              <a:t> - </a:t>
            </a:r>
            <a:r>
              <a:rPr lang="en-US" sz="2400" dirty="0"/>
              <a:t>fraction of </a:t>
            </a:r>
            <a:r>
              <a:rPr lang="en-US" sz="2400" dirty="0" smtClean="0"/>
              <a:t>polar </a:t>
            </a:r>
            <a:r>
              <a:rPr lang="en-US" sz="2400" dirty="0"/>
              <a:t>amino acid side chains</a:t>
            </a:r>
            <a:endParaRPr lang="en-US" sz="2400" dirty="0" smtClean="0"/>
          </a:p>
          <a:p>
            <a:r>
              <a:rPr lang="en-US" sz="2400" dirty="0" err="1"/>
              <a:t>f</a:t>
            </a:r>
            <a:r>
              <a:rPr lang="en-US" sz="2400" dirty="0" err="1" smtClean="0"/>
              <a:t>n</a:t>
            </a:r>
            <a:r>
              <a:rPr lang="en-US" sz="2400" dirty="0" smtClean="0"/>
              <a:t> - </a:t>
            </a:r>
            <a:r>
              <a:rPr lang="en-US" sz="2400" dirty="0"/>
              <a:t>fraction of </a:t>
            </a:r>
            <a:r>
              <a:rPr lang="en-US" sz="2400" dirty="0" smtClean="0"/>
              <a:t> nonpolar amino </a:t>
            </a:r>
            <a:r>
              <a:rPr lang="en-US" sz="2400" dirty="0"/>
              <a:t>acid side chains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19672" y="404664"/>
            <a:ext cx="56664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Predicting the level of protein hydration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5157" y="5013175"/>
            <a:ext cx="6912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Disadvantage</a:t>
            </a:r>
            <a:r>
              <a:rPr lang="en-US" sz="2400" dirty="0" smtClean="0"/>
              <a:t>: overestimation of the level of protein hydration due to unequal accessibility of amino acid side chains by water molecules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76816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16632"/>
            <a:ext cx="8208912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Protein conformation. Denaturation.</a:t>
            </a:r>
          </a:p>
          <a:p>
            <a:endParaRPr lang="en-US" sz="2800" dirty="0">
              <a:solidFill>
                <a:srgbClr val="0070C0"/>
              </a:solidFill>
            </a:endParaRPr>
          </a:p>
          <a:p>
            <a:r>
              <a:rPr lang="en-US" sz="2800" dirty="0" smtClean="0"/>
              <a:t>Denaturation – altered protein conformation.</a:t>
            </a:r>
          </a:p>
          <a:p>
            <a:endParaRPr lang="en-US" sz="2800" dirty="0" smtClean="0"/>
          </a:p>
          <a:p>
            <a:r>
              <a:rPr lang="en-US" sz="2800" dirty="0" smtClean="0"/>
              <a:t>Hydration may increase slightly due to exposure of additional hydrophilic amino acid chains to water molecule.</a:t>
            </a:r>
          </a:p>
          <a:p>
            <a:endParaRPr lang="en-US" sz="2800" dirty="0" smtClean="0"/>
          </a:p>
          <a:p>
            <a:r>
              <a:rPr lang="en-US" sz="2800" dirty="0" smtClean="0"/>
              <a:t>An example: denaturation of bovine serum albumin with </a:t>
            </a:r>
            <a:r>
              <a:rPr lang="en-US" sz="2800" dirty="0" err="1" smtClean="0"/>
              <a:t>carbamide</a:t>
            </a:r>
            <a:r>
              <a:rPr lang="en-US" sz="2800" dirty="0" smtClean="0"/>
              <a:t> increases the hydration level with 10%.</a:t>
            </a:r>
          </a:p>
          <a:p>
            <a:endParaRPr lang="en-US" sz="2800" dirty="0"/>
          </a:p>
          <a:p>
            <a:r>
              <a:rPr lang="en-US" sz="2800" dirty="0" smtClean="0"/>
              <a:t>Complete protein denaturation may decrease hydration level due to increased surface hydrophobicity.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17115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6237312"/>
            <a:ext cx="82444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Chemical and Functional Properties of Food Proteins, </a:t>
            </a:r>
            <a:r>
              <a:rPr lang="en-US" sz="1400" dirty="0" err="1" smtClean="0"/>
              <a:t>Zdzislaw</a:t>
            </a:r>
            <a:r>
              <a:rPr lang="en-US" sz="1400" dirty="0" smtClean="0"/>
              <a:t> E. Sikorski, CRC Press, 2001</a:t>
            </a:r>
          </a:p>
          <a:p>
            <a:r>
              <a:rPr lang="en-US" sz="1400" dirty="0" smtClean="0"/>
              <a:t>http</a:t>
            </a:r>
            <a:r>
              <a:rPr lang="en-US" sz="1400" dirty="0"/>
              <a:t>://www.crcnetbase.com/doi/abs/10.1201/9781420042177.ch11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31640" y="116632"/>
            <a:ext cx="681654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Influence of </a:t>
            </a:r>
            <a:r>
              <a:rPr lang="en-US" sz="2800" dirty="0" smtClean="0"/>
              <a:t>salts</a:t>
            </a:r>
            <a:r>
              <a:rPr lang="en-US" sz="2800" dirty="0" smtClean="0">
                <a:solidFill>
                  <a:srgbClr val="C00000"/>
                </a:solidFill>
              </a:rPr>
              <a:t> and </a:t>
            </a:r>
            <a:r>
              <a:rPr lang="en-US" sz="2800" dirty="0" smtClean="0"/>
              <a:t>pH</a:t>
            </a:r>
            <a:r>
              <a:rPr lang="en-US" sz="2800" dirty="0" smtClean="0">
                <a:solidFill>
                  <a:srgbClr val="C00000"/>
                </a:solidFill>
              </a:rPr>
              <a:t> on WHC.</a:t>
            </a:r>
          </a:p>
          <a:p>
            <a:endParaRPr lang="en-US" sz="2800" dirty="0" smtClean="0">
              <a:solidFill>
                <a:srgbClr val="C00000"/>
              </a:solidFill>
            </a:endParaRPr>
          </a:p>
          <a:p>
            <a:r>
              <a:rPr lang="en-US" sz="2800" dirty="0" smtClean="0">
                <a:solidFill>
                  <a:srgbClr val="C00000"/>
                </a:solidFill>
              </a:rPr>
              <a:t>Functional properties of myosin and actin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1527750"/>
            <a:ext cx="8208912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Water-holding capacity (WHC)</a:t>
            </a:r>
          </a:p>
          <a:p>
            <a:endParaRPr lang="en-US" dirty="0" smtClean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Myosin and actin –the main water binding components of muscle tissue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97% of WHC is attributed to </a:t>
            </a:r>
            <a:r>
              <a:rPr lang="en-US" sz="2400" dirty="0" err="1" smtClean="0"/>
              <a:t>myofibrillar</a:t>
            </a:r>
            <a:r>
              <a:rPr lang="en-US" sz="2400" dirty="0" smtClean="0"/>
              <a:t> protein fraction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High content of acidic and basic amino acid; high hydration level of amino acid side chains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Capability of entrapment of water molecules in the lattice in </a:t>
            </a:r>
            <a:r>
              <a:rPr lang="en-US" sz="2400" dirty="0" err="1" smtClean="0"/>
              <a:t>acto</a:t>
            </a:r>
            <a:r>
              <a:rPr lang="en-US" sz="2400" dirty="0" smtClean="0"/>
              <a:t>-myosin complex.</a:t>
            </a:r>
          </a:p>
          <a:p>
            <a:endParaRPr lang="en-US" sz="2400" dirty="0"/>
          </a:p>
          <a:p>
            <a:r>
              <a:rPr lang="en-US" sz="2800" dirty="0" smtClean="0">
                <a:solidFill>
                  <a:srgbClr val="C00000"/>
                </a:solidFill>
              </a:rPr>
              <a:t>WHC is strongly dependent on pH, </a:t>
            </a:r>
            <a:r>
              <a:rPr lang="en-US" sz="2800" dirty="0" err="1" smtClean="0">
                <a:solidFill>
                  <a:srgbClr val="C00000"/>
                </a:solidFill>
              </a:rPr>
              <a:t>NaCl</a:t>
            </a:r>
            <a:r>
              <a:rPr lang="en-US" sz="2800" dirty="0" smtClean="0">
                <a:solidFill>
                  <a:srgbClr val="C00000"/>
                </a:solidFill>
              </a:rPr>
              <a:t> and phosphate salt concentrations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188441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qpc.adm.slu.se/6_Fundamentals_of_WHC/images/pic0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987" y="2267892"/>
            <a:ext cx="6105525" cy="376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31bn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12" y="2895600"/>
            <a:ext cx="2771775" cy="3539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39752" y="309712"/>
            <a:ext cx="4169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Influence of pH on WHC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9938" y="1124744"/>
            <a:ext cx="6624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Minimum WHC occurs at isoelectric pH of </a:t>
            </a:r>
            <a:r>
              <a:rPr lang="en-US" sz="2400" dirty="0" err="1" smtClean="0"/>
              <a:t>acto</a:t>
            </a:r>
            <a:r>
              <a:rPr lang="en-US" sz="2400" dirty="0" smtClean="0"/>
              <a:t>-myosin complex (pH 5). 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3940531" y="6435080"/>
            <a:ext cx="51845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http://qpc.adm.slu.se/6_Fundamentals_of_WHC/page_21.htm</a:t>
            </a:r>
          </a:p>
        </p:txBody>
      </p:sp>
    </p:spTree>
    <p:extLst>
      <p:ext uri="{BB962C8B-B14F-4D97-AF65-F5344CB8AC3E}">
        <p14:creationId xmlns:p14="http://schemas.microsoft.com/office/powerpoint/2010/main" val="2213148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97331" y="0"/>
            <a:ext cx="8712968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Influence of monovalent salts (</a:t>
            </a:r>
            <a:r>
              <a:rPr lang="en-US" sz="2800" b="1" dirty="0" err="1" smtClean="0">
                <a:solidFill>
                  <a:srgbClr val="C00000"/>
                </a:solidFill>
              </a:rPr>
              <a:t>NaCl</a:t>
            </a:r>
            <a:r>
              <a:rPr lang="en-US" sz="2800" b="1" dirty="0" smtClean="0">
                <a:solidFill>
                  <a:srgbClr val="C00000"/>
                </a:solidFill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</a:rPr>
              <a:t>KCl</a:t>
            </a:r>
            <a:r>
              <a:rPr lang="en-US" sz="2800" b="1" dirty="0" smtClean="0">
                <a:solidFill>
                  <a:srgbClr val="C00000"/>
                </a:solidFill>
              </a:rPr>
              <a:t>)</a:t>
            </a:r>
            <a:r>
              <a:rPr lang="en-US" sz="2800" dirty="0" smtClean="0"/>
              <a:t> </a:t>
            </a:r>
            <a:r>
              <a:rPr lang="en-US" sz="2800" dirty="0"/>
              <a:t>on WHC</a:t>
            </a:r>
            <a:r>
              <a:rPr lang="en-US" sz="2800" dirty="0" smtClean="0"/>
              <a:t>:</a:t>
            </a:r>
          </a:p>
          <a:p>
            <a:endParaRPr lang="en-US" dirty="0"/>
          </a:p>
          <a:p>
            <a:pPr>
              <a:buFont typeface="+mj-lt"/>
              <a:buAutoNum type="arabicPeriod"/>
            </a:pPr>
            <a:r>
              <a:rPr lang="en-US" sz="2400" dirty="0" smtClean="0"/>
              <a:t>The </a:t>
            </a:r>
            <a:r>
              <a:rPr lang="en-US" sz="2400" dirty="0"/>
              <a:t>isoelectric pH of the muscle proteins </a:t>
            </a:r>
            <a:r>
              <a:rPr lang="en-US" sz="2400" dirty="0" smtClean="0"/>
              <a:t>shifts </a:t>
            </a:r>
            <a:r>
              <a:rPr lang="en-US" sz="2400" dirty="0"/>
              <a:t>to a more acidic </a:t>
            </a:r>
            <a:r>
              <a:rPr lang="en-US" sz="2400" dirty="0" err="1"/>
              <a:t>pH.</a:t>
            </a:r>
            <a:r>
              <a:rPr lang="en-US" sz="2400" dirty="0"/>
              <a:t> Thus, meat with a normal </a:t>
            </a:r>
            <a:r>
              <a:rPr lang="en-US" sz="2400" dirty="0" smtClean="0"/>
              <a:t>pH (5.6) </a:t>
            </a:r>
            <a:r>
              <a:rPr lang="en-US" sz="2400" dirty="0"/>
              <a:t>will be farther from the isoelectric pH which increases WHC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6364287"/>
            <a:ext cx="5887268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https://encrypted-tbn0.gstatic.com/images?q=tbn:ANd9GcS2CyLqeBxYqasE4pkavUNd-mBMkpQrx0z7bRgrJTRZoKIOptxWtQ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 rot="10800000" flipH="1">
            <a:off x="4876800" y="1981200"/>
            <a:ext cx="3733800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228600" y="2743200"/>
            <a:ext cx="449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Meat proteins preferably interact with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Cl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2400" y="5257800"/>
            <a:ext cx="434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http://www.tdx.cat/bitstream/handle/10803/6675/13MusculIntroduccio.PDF;jsessionid=54B2D15A88DCA9F58E7C101DE3872E23.tdx1?sequence=13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5416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1066800"/>
            <a:ext cx="842493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prstClr val="black"/>
                </a:solidFill>
              </a:rPr>
              <a:t>Salt </a:t>
            </a:r>
            <a:r>
              <a:rPr lang="en-US" sz="2800" dirty="0">
                <a:solidFill>
                  <a:srgbClr val="FF0000"/>
                </a:solidFill>
              </a:rPr>
              <a:t>increases muscle filament spacing </a:t>
            </a:r>
            <a:r>
              <a:rPr lang="en-US" sz="2800" dirty="0">
                <a:solidFill>
                  <a:prstClr val="black"/>
                </a:solidFill>
              </a:rPr>
              <a:t>by providing ions that are attracted to charges on the protein surfaces. Meat proteins preferably interact with </a:t>
            </a:r>
            <a:r>
              <a:rPr lang="en-US" sz="2800" dirty="0" err="1">
                <a:solidFill>
                  <a:prstClr val="black"/>
                </a:solidFill>
              </a:rPr>
              <a:t>Cl</a:t>
            </a:r>
            <a:r>
              <a:rPr lang="en-US" sz="2800" dirty="0">
                <a:solidFill>
                  <a:prstClr val="black"/>
                </a:solidFill>
              </a:rPr>
              <a:t>- </a:t>
            </a:r>
            <a:r>
              <a:rPr lang="en-US" sz="2800" dirty="0" smtClean="0">
                <a:solidFill>
                  <a:prstClr val="black"/>
                </a:solidFill>
              </a:rPr>
              <a:t>. This </a:t>
            </a:r>
            <a:r>
              <a:rPr lang="en-US" sz="2800" dirty="0">
                <a:solidFill>
                  <a:prstClr val="black"/>
                </a:solidFill>
              </a:rPr>
              <a:t>widens the structural spacing between filaments, and allows the filaments to swell, providing more room for water molecules to flow into the spaces. </a:t>
            </a:r>
            <a:endParaRPr lang="en-US" sz="2800" dirty="0" smtClean="0">
              <a:solidFill>
                <a:prstClr val="black"/>
              </a:solidFill>
            </a:endParaRPr>
          </a:p>
          <a:p>
            <a:pPr marL="342900" lvl="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800" dirty="0">
              <a:solidFill>
                <a:prstClr val="black"/>
              </a:solidFill>
            </a:endParaRPr>
          </a:p>
          <a:p>
            <a:pPr marL="342900" lvl="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prstClr val="black"/>
                </a:solidFill>
              </a:rPr>
              <a:t>Monovalent sodium ions </a:t>
            </a:r>
            <a:r>
              <a:rPr lang="en-US" sz="2800" dirty="0" smtClean="0">
                <a:solidFill>
                  <a:prstClr val="black"/>
                </a:solidFill>
              </a:rPr>
              <a:t>may </a:t>
            </a:r>
            <a:r>
              <a:rPr lang="en-US" sz="2800" dirty="0" smtClean="0">
                <a:solidFill>
                  <a:srgbClr val="FF0000"/>
                </a:solidFill>
              </a:rPr>
              <a:t>replace</a:t>
            </a:r>
            <a:r>
              <a:rPr lang="en-US" sz="2800" dirty="0" smtClean="0">
                <a:solidFill>
                  <a:prstClr val="black"/>
                </a:solidFill>
              </a:rPr>
              <a:t> </a:t>
            </a:r>
            <a:r>
              <a:rPr lang="en-US" sz="2800" dirty="0">
                <a:solidFill>
                  <a:prstClr val="black"/>
                </a:solidFill>
              </a:rPr>
              <a:t>some tightly bound divalent positive ions, thus increasing the ability of the filaments to swell</a:t>
            </a:r>
            <a:r>
              <a:rPr lang="en-US" sz="2800" dirty="0" smtClean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92676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11560" y="548680"/>
            <a:ext cx="8136904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Phosphates</a:t>
            </a:r>
            <a:r>
              <a:rPr lang="en-US" sz="2800" dirty="0"/>
              <a:t> are commonly used in processed meats to help bind water. They do this by several mechanisms</a:t>
            </a:r>
            <a:r>
              <a:rPr lang="en-US" sz="2800" dirty="0" smtClean="0"/>
              <a:t>:</a:t>
            </a:r>
          </a:p>
          <a:p>
            <a:endParaRPr lang="en-US" dirty="0"/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Alkaline </a:t>
            </a:r>
            <a:r>
              <a:rPr lang="en-US" sz="2400" dirty="0"/>
              <a:t>phosphates will elevate the pH 0.2 to 0.5 pH units higher than normal. 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At </a:t>
            </a:r>
            <a:r>
              <a:rPr lang="en-US" sz="2400" dirty="0"/>
              <a:t>the higher pH, the negative phosphate ions (usually a negative </a:t>
            </a:r>
            <a:r>
              <a:rPr lang="en-US" sz="2400" dirty="0" smtClean="0"/>
              <a:t>3 </a:t>
            </a:r>
            <a:r>
              <a:rPr lang="en-US" sz="2400" dirty="0"/>
              <a:t>valence charge) contribute to higher charge on the muscle proteins.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The </a:t>
            </a:r>
            <a:r>
              <a:rPr lang="en-US" sz="2400" dirty="0"/>
              <a:t>negative phosphate ions can counter some of the divalent positive ions in meat.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Some </a:t>
            </a:r>
            <a:r>
              <a:rPr lang="en-US" sz="2400" dirty="0"/>
              <a:t>phosphates may help break some of the contraction cross bridges which increases WHC.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FF0000"/>
                </a:solidFill>
              </a:rPr>
              <a:t>Salt </a:t>
            </a:r>
            <a:r>
              <a:rPr lang="en-US" sz="2400" dirty="0">
                <a:solidFill>
                  <a:srgbClr val="FF0000"/>
                </a:solidFill>
              </a:rPr>
              <a:t>and phosphates act synergistically </a:t>
            </a:r>
            <a:r>
              <a:rPr lang="en-US" sz="2400" dirty="0"/>
              <a:t>to increase WHC more </a:t>
            </a:r>
            <a:r>
              <a:rPr lang="en-US" sz="2400" dirty="0" smtClean="0"/>
              <a:t>than the </a:t>
            </a:r>
            <a:r>
              <a:rPr lang="en-US" sz="2400" dirty="0"/>
              <a:t>either salt or phosphate alone.</a:t>
            </a:r>
          </a:p>
        </p:txBody>
      </p:sp>
      <p:sp>
        <p:nvSpPr>
          <p:cNvPr id="4" name="Rectangle 3"/>
          <p:cNvSpPr/>
          <p:nvPr/>
        </p:nvSpPr>
        <p:spPr>
          <a:xfrm>
            <a:off x="3659241" y="6319192"/>
            <a:ext cx="51125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http://qpc.adm.slu.se/6_Fundamentals_of_WHC/page_22.htm</a:t>
            </a:r>
          </a:p>
        </p:txBody>
      </p:sp>
    </p:spTree>
    <p:extLst>
      <p:ext uri="{BB962C8B-B14F-4D97-AF65-F5344CB8AC3E}">
        <p14:creationId xmlns:p14="http://schemas.microsoft.com/office/powerpoint/2010/main" val="21550423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3" t="5733" r="4440" b="9106"/>
          <a:stretch>
            <a:fillRect/>
          </a:stretch>
        </p:blipFill>
        <p:spPr bwMode="auto">
          <a:xfrm rot="6616233">
            <a:off x="6388894" y="5220494"/>
            <a:ext cx="1316038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947" name="Picture 3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3" t="5733" r="4440" b="9106"/>
          <a:stretch>
            <a:fillRect/>
          </a:stretch>
        </p:blipFill>
        <p:spPr bwMode="auto">
          <a:xfrm rot="6014012">
            <a:off x="4111625" y="5116513"/>
            <a:ext cx="920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948" name="Picture 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3" t="5733" r="4440" b="9106"/>
          <a:stretch>
            <a:fillRect/>
          </a:stretch>
        </p:blipFill>
        <p:spPr bwMode="auto">
          <a:xfrm rot="6723821">
            <a:off x="6387306" y="2769394"/>
            <a:ext cx="1711325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949" name="Picture 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3" t="5733" r="4440" b="9106"/>
          <a:stretch>
            <a:fillRect/>
          </a:stretch>
        </p:blipFill>
        <p:spPr bwMode="auto">
          <a:xfrm rot="6014012">
            <a:off x="1357313" y="5026025"/>
            <a:ext cx="11842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950" name="Picture 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3" t="5733" r="4440" b="9106"/>
          <a:stretch>
            <a:fillRect/>
          </a:stretch>
        </p:blipFill>
        <p:spPr bwMode="auto">
          <a:xfrm rot="6014012">
            <a:off x="1144588" y="2882900"/>
            <a:ext cx="1447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951" name="Picture 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3" t="5733" r="4440" b="9106"/>
          <a:stretch>
            <a:fillRect/>
          </a:stretch>
        </p:blipFill>
        <p:spPr bwMode="auto">
          <a:xfrm rot="6014012">
            <a:off x="3967956" y="2872582"/>
            <a:ext cx="1316037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952" name="Picture 2" descr="j0158545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038" y="5116513"/>
            <a:ext cx="1316037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53" name="Line 4"/>
          <p:cNvSpPr>
            <a:spLocks noChangeShapeType="1"/>
          </p:cNvSpPr>
          <p:nvPr/>
        </p:nvSpPr>
        <p:spPr bwMode="auto">
          <a:xfrm flipH="1">
            <a:off x="2408238" y="32766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2954" name="Line 6"/>
          <p:cNvSpPr>
            <a:spLocks noChangeShapeType="1"/>
          </p:cNvSpPr>
          <p:nvPr/>
        </p:nvSpPr>
        <p:spPr bwMode="auto">
          <a:xfrm>
            <a:off x="1798638" y="41148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2955" name="Text Box 8"/>
          <p:cNvSpPr txBox="1">
            <a:spLocks noChangeArrowheads="1"/>
          </p:cNvSpPr>
          <p:nvPr/>
        </p:nvSpPr>
        <p:spPr bwMode="auto">
          <a:xfrm>
            <a:off x="2789238" y="2906713"/>
            <a:ext cx="1041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r>
              <a:rPr lang="en-US" altLang="en-US" sz="1600">
                <a:solidFill>
                  <a:prstClr val="black"/>
                </a:solidFill>
                <a:latin typeface="Arial" charset="0"/>
              </a:rPr>
              <a:t>Salt brine</a:t>
            </a:r>
          </a:p>
        </p:txBody>
      </p:sp>
      <p:sp>
        <p:nvSpPr>
          <p:cNvPr id="82956" name="Text Box 9"/>
          <p:cNvSpPr txBox="1">
            <a:spLocks noChangeArrowheads="1"/>
          </p:cNvSpPr>
          <p:nvPr/>
        </p:nvSpPr>
        <p:spPr bwMode="auto">
          <a:xfrm>
            <a:off x="1874838" y="4354513"/>
            <a:ext cx="6572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r>
              <a:rPr lang="en-US" altLang="en-US" sz="1600">
                <a:solidFill>
                  <a:prstClr val="black"/>
                </a:solidFill>
                <a:latin typeface="Arial" charset="0"/>
              </a:rPr>
              <a:t>Cook</a:t>
            </a:r>
          </a:p>
        </p:txBody>
      </p:sp>
      <p:sp>
        <p:nvSpPr>
          <p:cNvPr id="82957" name="Text Box 10"/>
          <p:cNvSpPr txBox="1">
            <a:spLocks noChangeArrowheads="1"/>
          </p:cNvSpPr>
          <p:nvPr/>
        </p:nvSpPr>
        <p:spPr bwMode="auto">
          <a:xfrm>
            <a:off x="3942821" y="6153150"/>
            <a:ext cx="14827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r>
              <a:rPr lang="en-US" altLang="en-US" sz="1600" dirty="0">
                <a:solidFill>
                  <a:prstClr val="black"/>
                </a:solidFill>
                <a:latin typeface="Arial" charset="0"/>
              </a:rPr>
              <a:t>10% reduction</a:t>
            </a:r>
          </a:p>
        </p:txBody>
      </p:sp>
      <p:sp>
        <p:nvSpPr>
          <p:cNvPr id="82958" name="Line 11"/>
          <p:cNvSpPr>
            <a:spLocks noChangeShapeType="1"/>
          </p:cNvSpPr>
          <p:nvPr/>
        </p:nvSpPr>
        <p:spPr bwMode="auto">
          <a:xfrm>
            <a:off x="5075238" y="32766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2959" name="Text Box 12"/>
          <p:cNvSpPr txBox="1">
            <a:spLocks noChangeArrowheads="1"/>
          </p:cNvSpPr>
          <p:nvPr/>
        </p:nvSpPr>
        <p:spPr bwMode="auto">
          <a:xfrm>
            <a:off x="4999038" y="2906713"/>
            <a:ext cx="1041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r>
              <a:rPr lang="en-US" altLang="en-US" sz="1600">
                <a:solidFill>
                  <a:prstClr val="black"/>
                </a:solidFill>
                <a:latin typeface="Arial" charset="0"/>
              </a:rPr>
              <a:t>Salt brine</a:t>
            </a:r>
          </a:p>
        </p:txBody>
      </p:sp>
      <p:sp>
        <p:nvSpPr>
          <p:cNvPr id="82960" name="Text Box 13"/>
          <p:cNvSpPr txBox="1">
            <a:spLocks noChangeArrowheads="1"/>
          </p:cNvSpPr>
          <p:nvPr/>
        </p:nvSpPr>
        <p:spPr bwMode="auto">
          <a:xfrm>
            <a:off x="4999038" y="3289300"/>
            <a:ext cx="15509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r>
              <a:rPr lang="en-US" altLang="en-US" sz="1600">
                <a:solidFill>
                  <a:prstClr val="black"/>
                </a:solidFill>
                <a:latin typeface="Arial" charset="0"/>
                <a:sym typeface="ZapfDingbats" pitchFamily="82" charset="2"/>
              </a:rPr>
              <a:t> phosphate</a:t>
            </a:r>
            <a:endParaRPr lang="en-US" altLang="en-US" sz="1600" baseline="30000">
              <a:solidFill>
                <a:prstClr val="black"/>
              </a:solidFill>
              <a:latin typeface="Arial" charset="0"/>
              <a:sym typeface="ZapfDingbats" pitchFamily="82" charset="2"/>
            </a:endParaRPr>
          </a:p>
        </p:txBody>
      </p:sp>
      <p:sp>
        <p:nvSpPr>
          <p:cNvPr id="82961" name="Line 15"/>
          <p:cNvSpPr>
            <a:spLocks noChangeShapeType="1"/>
          </p:cNvSpPr>
          <p:nvPr/>
        </p:nvSpPr>
        <p:spPr bwMode="auto">
          <a:xfrm>
            <a:off x="7056438" y="4343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2962" name="Text Box 17"/>
          <p:cNvSpPr txBox="1">
            <a:spLocks noChangeArrowheads="1"/>
          </p:cNvSpPr>
          <p:nvPr/>
        </p:nvSpPr>
        <p:spPr bwMode="auto">
          <a:xfrm>
            <a:off x="6294438" y="4430713"/>
            <a:ext cx="6572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r>
              <a:rPr lang="en-US" altLang="en-US" sz="1600">
                <a:solidFill>
                  <a:prstClr val="black"/>
                </a:solidFill>
                <a:latin typeface="Arial" charset="0"/>
              </a:rPr>
              <a:t>Cook</a:t>
            </a:r>
          </a:p>
        </p:txBody>
      </p:sp>
      <p:sp>
        <p:nvSpPr>
          <p:cNvPr id="82963" name="Text Box 18"/>
          <p:cNvSpPr txBox="1">
            <a:spLocks noChangeArrowheads="1"/>
          </p:cNvSpPr>
          <p:nvPr/>
        </p:nvSpPr>
        <p:spPr bwMode="auto">
          <a:xfrm>
            <a:off x="6180138" y="6381750"/>
            <a:ext cx="15954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r>
              <a:rPr lang="en-US" altLang="en-US" sz="1600">
                <a:solidFill>
                  <a:prstClr val="black"/>
                </a:solidFill>
                <a:latin typeface="Arial" charset="0"/>
              </a:rPr>
              <a:t>100% reduction</a:t>
            </a:r>
          </a:p>
        </p:txBody>
      </p:sp>
      <p:sp>
        <p:nvSpPr>
          <p:cNvPr id="82964" name="Text Box 19"/>
          <p:cNvSpPr txBox="1">
            <a:spLocks noChangeArrowheads="1"/>
          </p:cNvSpPr>
          <p:nvPr/>
        </p:nvSpPr>
        <p:spPr bwMode="auto">
          <a:xfrm>
            <a:off x="2408238" y="3363913"/>
            <a:ext cx="16859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r>
              <a:rPr lang="en-US" altLang="en-US" sz="1600">
                <a:solidFill>
                  <a:prstClr val="black"/>
                </a:solidFill>
                <a:latin typeface="Arial" charset="0"/>
                <a:sym typeface="ZapfDingbats" pitchFamily="82" charset="2"/>
              </a:rPr>
              <a:t>some phosphate</a:t>
            </a:r>
            <a:endParaRPr lang="en-US" altLang="en-US" sz="1600" baseline="30000">
              <a:solidFill>
                <a:prstClr val="black"/>
              </a:solidFill>
              <a:latin typeface="Arial" charset="0"/>
              <a:sym typeface="ZapfDingbats" pitchFamily="82" charset="2"/>
            </a:endParaRPr>
          </a:p>
        </p:txBody>
      </p:sp>
      <p:sp>
        <p:nvSpPr>
          <p:cNvPr id="82965" name="Line 20"/>
          <p:cNvSpPr>
            <a:spLocks noChangeShapeType="1"/>
          </p:cNvSpPr>
          <p:nvPr/>
        </p:nvSpPr>
        <p:spPr bwMode="auto">
          <a:xfrm>
            <a:off x="4541838" y="41148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2966" name="Text Box 21"/>
          <p:cNvSpPr txBox="1">
            <a:spLocks noChangeArrowheads="1"/>
          </p:cNvSpPr>
          <p:nvPr/>
        </p:nvSpPr>
        <p:spPr bwMode="auto">
          <a:xfrm>
            <a:off x="4618038" y="4354513"/>
            <a:ext cx="6572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r>
              <a:rPr lang="en-US" altLang="en-US" sz="1600" dirty="0">
                <a:solidFill>
                  <a:prstClr val="black"/>
                </a:solidFill>
                <a:latin typeface="Arial" charset="0"/>
              </a:rPr>
              <a:t>Cook</a:t>
            </a:r>
          </a:p>
        </p:txBody>
      </p:sp>
      <p:sp>
        <p:nvSpPr>
          <p:cNvPr id="82967" name="Text Box 23"/>
          <p:cNvSpPr txBox="1">
            <a:spLocks noChangeArrowheads="1"/>
          </p:cNvSpPr>
          <p:nvPr/>
        </p:nvSpPr>
        <p:spPr bwMode="auto">
          <a:xfrm>
            <a:off x="1016087" y="6213475"/>
            <a:ext cx="14827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r>
              <a:rPr lang="en-US" altLang="en-US" sz="1600" dirty="0">
                <a:solidFill>
                  <a:prstClr val="black"/>
                </a:solidFill>
                <a:latin typeface="Arial" charset="0"/>
              </a:rPr>
              <a:t>30% reduction</a:t>
            </a:r>
          </a:p>
        </p:txBody>
      </p:sp>
      <p:pic>
        <p:nvPicPr>
          <p:cNvPr id="82968" name="Picture 24" descr="j0199368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524098">
            <a:off x="7743825" y="2257425"/>
            <a:ext cx="3667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69" name="Picture 25" descr="j0199368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07613">
            <a:off x="1209675" y="2409825"/>
            <a:ext cx="376238" cy="95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70" name="Text Box 26"/>
          <p:cNvSpPr txBox="1">
            <a:spLocks noChangeArrowheads="1"/>
          </p:cNvSpPr>
          <p:nvPr/>
        </p:nvSpPr>
        <p:spPr bwMode="auto">
          <a:xfrm>
            <a:off x="1189085" y="165099"/>
            <a:ext cx="7594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r>
              <a:rPr lang="en-US" altLang="en-US" sz="2000" dirty="0">
                <a:solidFill>
                  <a:prstClr val="black"/>
                </a:solidFill>
                <a:latin typeface="Arial" charset="0"/>
              </a:rPr>
              <a:t>Phosphate salts (in combination with </a:t>
            </a:r>
            <a:r>
              <a:rPr lang="en-US" altLang="en-US" sz="2000" dirty="0" err="1">
                <a:solidFill>
                  <a:prstClr val="black"/>
                </a:solidFill>
                <a:latin typeface="Arial" charset="0"/>
              </a:rPr>
              <a:t>NaCl</a:t>
            </a:r>
            <a:r>
              <a:rPr lang="en-US" altLang="en-US" sz="2000" dirty="0">
                <a:solidFill>
                  <a:prstClr val="black"/>
                </a:solidFill>
                <a:latin typeface="Arial" charset="0"/>
              </a:rPr>
              <a:t>) are frequently used in food processing to make food proteins bind and hold more water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7616DA-5A4D-4903-B7F1-C66D9E316D7F}" type="slidenum">
              <a:rPr lang="en-US">
                <a:solidFill>
                  <a:srgbClr val="3E3D2D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3E3D2D"/>
              </a:solidFill>
            </a:endParaRPr>
          </a:p>
        </p:txBody>
      </p:sp>
      <p:graphicFrame>
        <p:nvGraphicFramePr>
          <p:cNvPr id="82972" name="Object 2"/>
          <p:cNvGraphicFramePr>
            <a:graphicFrameLocks noChangeAspect="1"/>
          </p:cNvGraphicFramePr>
          <p:nvPr/>
        </p:nvGraphicFramePr>
        <p:xfrm>
          <a:off x="2733675" y="871538"/>
          <a:ext cx="4545013" cy="171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ChemSketch" r:id="rId7" imgW="4544568" imgH="1719072" progId="">
                  <p:embed/>
                </p:oleObj>
              </mc:Choice>
              <mc:Fallback>
                <p:oleObj name="ChemSketch" r:id="rId7" imgW="4544568" imgH="171907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3675" y="871538"/>
                        <a:ext cx="4545013" cy="1719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03646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548680"/>
            <a:ext cx="78534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II. Protein-protein interactions in food </a:t>
            </a:r>
            <a:endParaRPr lang="en-US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1988840"/>
            <a:ext cx="75608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Why study protein-protein interactions in food?</a:t>
            </a:r>
          </a:p>
          <a:p>
            <a:r>
              <a:rPr lang="en-US" sz="2800" dirty="0" smtClean="0"/>
              <a:t> </a:t>
            </a:r>
          </a:p>
          <a:p>
            <a:r>
              <a:rPr lang="en-US" sz="2800" dirty="0" smtClean="0"/>
              <a:t>Altered functional properties of proteins – solubility, water- and oil holding capacities, gel- and foam making capacities and stability.</a:t>
            </a:r>
          </a:p>
          <a:p>
            <a:endParaRPr lang="en-US" sz="2800" dirty="0"/>
          </a:p>
          <a:p>
            <a:r>
              <a:rPr lang="en-US" sz="2800" dirty="0" smtClean="0"/>
              <a:t>Altered food texture and overall </a:t>
            </a:r>
            <a:r>
              <a:rPr lang="en-US" sz="2800" dirty="0"/>
              <a:t>sensory </a:t>
            </a:r>
            <a:r>
              <a:rPr lang="en-US" sz="2800" dirty="0" smtClean="0"/>
              <a:t>properties of food</a:t>
            </a:r>
            <a:r>
              <a:rPr lang="en-US" sz="2800" dirty="0"/>
              <a:t>.</a:t>
            </a:r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737282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5942" y="980728"/>
            <a:ext cx="8828058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Covalent bonds in protein-protein interactions</a:t>
            </a:r>
          </a:p>
          <a:p>
            <a:endParaRPr lang="en-US" sz="2800" dirty="0">
              <a:solidFill>
                <a:srgbClr val="0070C0"/>
              </a:solidFill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/>
              <a:t>Intermolecular disulfide </a:t>
            </a:r>
            <a:r>
              <a:rPr lang="en-US" sz="2800" dirty="0" smtClean="0"/>
              <a:t>bond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Tyrosine derived bond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Ester- and amide bonds (</a:t>
            </a:r>
            <a:r>
              <a:rPr lang="en-US" sz="2800" dirty="0" err="1"/>
              <a:t>Glutamyl</a:t>
            </a:r>
            <a:r>
              <a:rPr lang="en-US" sz="2800" dirty="0"/>
              <a:t>-lysine </a:t>
            </a:r>
            <a:r>
              <a:rPr lang="en-US" sz="2800" dirty="0" smtClean="0"/>
              <a:t>cross-link)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Lysine based bond (collagen) 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 err="1" smtClean="0"/>
              <a:t>Lysinoalanine</a:t>
            </a:r>
            <a:r>
              <a:rPr lang="en-US" sz="2800" dirty="0" smtClean="0"/>
              <a:t> formation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800" dirty="0"/>
          </a:p>
          <a:p>
            <a:pPr>
              <a:buClr>
                <a:srgbClr val="C00000"/>
              </a:buClr>
            </a:pPr>
            <a:r>
              <a:rPr lang="en-US" sz="2800" dirty="0" smtClean="0"/>
              <a:t>Will be discussed on a separate lecture. </a:t>
            </a:r>
          </a:p>
          <a:p>
            <a:endParaRPr lang="en-U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431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44624"/>
            <a:ext cx="74430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Protein-water interactions in food </a:t>
            </a:r>
            <a:endParaRPr lang="en-US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0656" y="1124744"/>
            <a:ext cx="453650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Water:</a:t>
            </a:r>
          </a:p>
          <a:p>
            <a:endParaRPr lang="en-US" sz="2400" dirty="0" smtClean="0"/>
          </a:p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Water </a:t>
            </a:r>
            <a:r>
              <a:rPr lang="en-US" sz="2400" dirty="0"/>
              <a:t>is abundant in all living </a:t>
            </a:r>
            <a:r>
              <a:rPr lang="en-US" sz="2400" dirty="0" smtClean="0"/>
              <a:t>organisms </a:t>
            </a:r>
            <a:r>
              <a:rPr lang="en-US" sz="2400" dirty="0"/>
              <a:t>and consequently, in almost all foods, unless steps have been take to remove it</a:t>
            </a:r>
            <a:r>
              <a:rPr lang="en-US" sz="2400" dirty="0" smtClean="0"/>
              <a:t>.</a:t>
            </a:r>
          </a:p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070C0"/>
              </a:solidFill>
            </a:endParaRPr>
          </a:p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Most natural foods contain water up to 70% of their weight or </a:t>
            </a:r>
            <a:r>
              <a:rPr lang="en-US" sz="2400" dirty="0" smtClean="0"/>
              <a:t>greater </a:t>
            </a:r>
            <a:r>
              <a:rPr lang="en-US" sz="2400" dirty="0"/>
              <a:t>unless they are </a:t>
            </a:r>
            <a:r>
              <a:rPr lang="en-US" sz="2400" dirty="0" smtClean="0"/>
              <a:t>dehydrated.</a:t>
            </a:r>
          </a:p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Fruit </a:t>
            </a:r>
            <a:r>
              <a:rPr lang="en-US" sz="2400" dirty="0"/>
              <a:t>and vegetables contain water up to 90% or greater</a:t>
            </a:r>
            <a:r>
              <a:rPr lang="en-US" sz="2400" dirty="0" smtClean="0"/>
              <a:t>.</a:t>
            </a:r>
            <a:endParaRPr lang="en-US" sz="2400" dirty="0" smtClean="0">
              <a:solidFill>
                <a:srgbClr val="0070C0"/>
              </a:solidFill>
            </a:endParaRPr>
          </a:p>
        </p:txBody>
      </p:sp>
      <p:pic>
        <p:nvPicPr>
          <p:cNvPr id="1026" name="Picture 2" descr="http://4.bp.blogspot.com/-NrTOjbaisrs/UAGsV3Ov9nI/AAAAAAAAAXA/gW6cLvz3vC0/s400/Water+Content+in+Food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773" y="690955"/>
            <a:ext cx="3810000" cy="34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medimanage.com/Images/high%20water%20content%20foods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221088"/>
            <a:ext cx="3810000" cy="276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664" y="620688"/>
            <a:ext cx="2600325" cy="1261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14206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548680"/>
            <a:ext cx="799288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Non-covalent </a:t>
            </a:r>
            <a:r>
              <a:rPr lang="en-US" sz="2800" dirty="0">
                <a:solidFill>
                  <a:srgbClr val="0070C0"/>
                </a:solidFill>
              </a:rPr>
              <a:t>bonds in protein-protein </a:t>
            </a:r>
            <a:r>
              <a:rPr lang="en-US" sz="2800" dirty="0" smtClean="0">
                <a:solidFill>
                  <a:srgbClr val="0070C0"/>
                </a:solidFill>
              </a:rPr>
              <a:t>interactions</a:t>
            </a:r>
          </a:p>
          <a:p>
            <a:endParaRPr lang="en-US" sz="2800" dirty="0">
              <a:solidFill>
                <a:srgbClr val="0070C0"/>
              </a:solidFill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Hydrogen bonds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Hydrophobic interactions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Ionic bonds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Electrostatic repulsion</a:t>
            </a:r>
          </a:p>
          <a:p>
            <a:endParaRPr lang="en-US" sz="2800" dirty="0" smtClean="0">
              <a:solidFill>
                <a:srgbClr val="0070C0"/>
              </a:solidFill>
            </a:endParaRPr>
          </a:p>
          <a:p>
            <a:r>
              <a:rPr lang="en-US" sz="2800" i="1" dirty="0" smtClean="0">
                <a:solidFill>
                  <a:srgbClr val="C00000"/>
                </a:solidFill>
              </a:rPr>
              <a:t>Steric repulsion forces </a:t>
            </a:r>
            <a:r>
              <a:rPr lang="en-US" sz="2800" dirty="0" smtClean="0">
                <a:solidFill>
                  <a:srgbClr val="0070C0"/>
                </a:solidFill>
              </a:rPr>
              <a:t>– </a:t>
            </a:r>
            <a:r>
              <a:rPr lang="en-US" sz="2800" dirty="0" smtClean="0"/>
              <a:t>occur when proteins are within atomic distances of each other.</a:t>
            </a:r>
          </a:p>
          <a:p>
            <a:endParaRPr lang="en-US" sz="2800" dirty="0" smtClean="0">
              <a:solidFill>
                <a:srgbClr val="0070C0"/>
              </a:solidFill>
            </a:endParaRPr>
          </a:p>
          <a:p>
            <a:r>
              <a:rPr lang="en-US" sz="2800" i="1" dirty="0" smtClean="0">
                <a:solidFill>
                  <a:srgbClr val="C00000"/>
                </a:solidFill>
              </a:rPr>
              <a:t>Hydration repulsion forces </a:t>
            </a:r>
            <a:r>
              <a:rPr lang="en-US" sz="2800" dirty="0" smtClean="0">
                <a:solidFill>
                  <a:srgbClr val="0070C0"/>
                </a:solidFill>
              </a:rPr>
              <a:t>-  </a:t>
            </a:r>
            <a:r>
              <a:rPr lang="en-US" sz="2800" dirty="0" smtClean="0"/>
              <a:t>may occur between hydrated polar side chains of the polypeptides.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851015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230831"/>
            <a:ext cx="61622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tx2"/>
                </a:solidFill>
              </a:rPr>
              <a:t>Protein-protein interaction in gel formation.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2104" y="230831"/>
            <a:ext cx="875455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Gels:</a:t>
            </a:r>
          </a:p>
          <a:p>
            <a:endParaRPr lang="en-US" sz="2400" dirty="0"/>
          </a:p>
          <a:p>
            <a:r>
              <a:rPr lang="en-US" sz="2400" dirty="0" smtClean="0"/>
              <a:t>“form </a:t>
            </a:r>
            <a:r>
              <a:rPr lang="en-US" sz="2400" dirty="0"/>
              <a:t>of matter intermediate between a solid and a </a:t>
            </a:r>
            <a:r>
              <a:rPr lang="en-US" sz="2400" dirty="0" smtClean="0"/>
              <a:t>liquid”</a:t>
            </a:r>
          </a:p>
          <a:p>
            <a:endParaRPr lang="en-US" sz="2400" dirty="0"/>
          </a:p>
          <a:p>
            <a:r>
              <a:rPr lang="en-US" sz="2400" dirty="0" smtClean="0"/>
              <a:t> “soft solids” </a:t>
            </a:r>
          </a:p>
          <a:p>
            <a:endParaRPr lang="en-US" sz="2400" dirty="0"/>
          </a:p>
          <a:p>
            <a:r>
              <a:rPr lang="en-US" sz="2400" dirty="0" smtClean="0"/>
              <a:t>“inclusions </a:t>
            </a:r>
            <a:r>
              <a:rPr lang="en-US" sz="2400" dirty="0"/>
              <a:t>or matrices in composite </a:t>
            </a:r>
            <a:r>
              <a:rPr lang="en-US" sz="2400" dirty="0" smtClean="0"/>
              <a:t>foods”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 smtClean="0"/>
              <a:t>Some microstructural </a:t>
            </a:r>
            <a:r>
              <a:rPr lang="en-US" sz="2400" dirty="0"/>
              <a:t>features </a:t>
            </a:r>
            <a:r>
              <a:rPr lang="en-US" sz="2400" dirty="0" smtClean="0"/>
              <a:t>that distinguish </a:t>
            </a:r>
            <a:r>
              <a:rPr lang="en-US" sz="2400" dirty="0"/>
              <a:t>them from other biomaterials</a:t>
            </a:r>
            <a:r>
              <a:rPr lang="en-US" sz="2400" dirty="0" smtClean="0"/>
              <a:t>:</a:t>
            </a:r>
          </a:p>
          <a:p>
            <a:r>
              <a:rPr lang="en-US" sz="2400" dirty="0" smtClean="0"/>
              <a:t> 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A </a:t>
            </a:r>
            <a:r>
              <a:rPr lang="en-US" sz="2400" dirty="0"/>
              <a:t>continuous network </a:t>
            </a:r>
            <a:r>
              <a:rPr lang="en-US" sz="2400" dirty="0" smtClean="0"/>
              <a:t>of interconnected </a:t>
            </a:r>
            <a:r>
              <a:rPr lang="en-US" sz="2400" dirty="0"/>
              <a:t>material (molecules or aggregates), that spans the whole volume;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presence of a few restriction points in the network that hold the </a:t>
            </a:r>
            <a:r>
              <a:rPr lang="en-US" sz="2400" dirty="0" smtClean="0"/>
              <a:t>chains together </a:t>
            </a:r>
            <a:r>
              <a:rPr lang="en-US" sz="2400" dirty="0"/>
              <a:t>avoiding </a:t>
            </a:r>
            <a:r>
              <a:rPr lang="en-US" sz="2400" dirty="0" smtClean="0"/>
              <a:t>flow;</a:t>
            </a:r>
            <a:endParaRPr lang="en-US" sz="2400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A</a:t>
            </a:r>
            <a:r>
              <a:rPr lang="en-US" sz="2400" dirty="0" smtClean="0"/>
              <a:t> </a:t>
            </a:r>
            <a:r>
              <a:rPr lang="en-US" sz="2400" dirty="0"/>
              <a:t>large proportion of liquid phase that swells </a:t>
            </a:r>
            <a:r>
              <a:rPr lang="en-US" sz="2400" dirty="0" smtClean="0"/>
              <a:t>the polymeric </a:t>
            </a:r>
            <a:r>
              <a:rPr lang="en-US" sz="2400" dirty="0"/>
              <a:t>network.</a:t>
            </a:r>
          </a:p>
        </p:txBody>
      </p:sp>
    </p:spTree>
    <p:extLst>
      <p:ext uri="{BB962C8B-B14F-4D97-AF65-F5344CB8AC3E}">
        <p14:creationId xmlns:p14="http://schemas.microsoft.com/office/powerpoint/2010/main" val="34835404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73" y="1371600"/>
            <a:ext cx="8486775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802915" y="6356866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Proteins in food processing. 2004. Yada R. Y. (Ed.) </a:t>
            </a:r>
          </a:p>
        </p:txBody>
      </p:sp>
      <p:sp>
        <p:nvSpPr>
          <p:cNvPr id="3" name="Rectangle 2"/>
          <p:cNvSpPr/>
          <p:nvPr/>
        </p:nvSpPr>
        <p:spPr>
          <a:xfrm>
            <a:off x="31056" y="188542"/>
            <a:ext cx="90730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Food protein gels may be classified in various ways. According to </a:t>
            </a:r>
            <a:r>
              <a:rPr lang="en-US" dirty="0" smtClean="0"/>
              <a:t>the supramolecular </a:t>
            </a:r>
            <a:r>
              <a:rPr lang="en-US" dirty="0"/>
              <a:t>structure they may be either true cross-linked </a:t>
            </a:r>
            <a:r>
              <a:rPr lang="en-US" dirty="0" smtClean="0"/>
              <a:t>polymer networks </a:t>
            </a:r>
            <a:r>
              <a:rPr lang="en-US" dirty="0"/>
              <a:t>or particle gels consisting of strands or clusters of </a:t>
            </a:r>
            <a:r>
              <a:rPr lang="en-US" dirty="0" smtClean="0"/>
              <a:t>aggregated protein.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8171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173831"/>
            <a:ext cx="55322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Simple model for protein gel formation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50923" y="6519446"/>
            <a:ext cx="63904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http://johncoupland.tumblr.com/post/19294280558/food-protein-gels</a:t>
            </a:r>
          </a:p>
        </p:txBody>
      </p:sp>
      <p:pic>
        <p:nvPicPr>
          <p:cNvPr id="5122" name="Picture 2" descr="http://38.media.tumblr.com/tumblr_m0vvg18d0w1qbvmw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966580"/>
            <a:ext cx="4510980" cy="533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5496" y="764704"/>
            <a:ext cx="48245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Partial destabilization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of protein dispersion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so the protein particles, rather than repelling one another, become somewhat “sticky” and aggregate. 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89924" y="3253593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Stages of gel formation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i)denaturation (unfolding) of native proteins;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ii) aggregation of unfolded molecules;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(iii)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association of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aggregates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into a network. </a:t>
            </a:r>
          </a:p>
        </p:txBody>
      </p:sp>
    </p:spTree>
    <p:extLst>
      <p:ext uri="{BB962C8B-B14F-4D97-AF65-F5344CB8AC3E}">
        <p14:creationId xmlns:p14="http://schemas.microsoft.com/office/powerpoint/2010/main" val="26885781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1582341"/>
            <a:ext cx="820891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As destabilization proceeds, the aggregates become larger and larger and the </a:t>
            </a:r>
            <a:r>
              <a:rPr lang="en-US" sz="2400" b="1" dirty="0"/>
              <a:t>suspension becomes </a:t>
            </a:r>
            <a:r>
              <a:rPr lang="en-US" sz="2400" b="1" dirty="0" smtClean="0"/>
              <a:t>more viscous</a:t>
            </a:r>
            <a:r>
              <a:rPr lang="en-US" sz="2400" dirty="0"/>
              <a:t>. 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Eventually </a:t>
            </a:r>
            <a:r>
              <a:rPr lang="en-US" sz="2400" dirty="0"/>
              <a:t>the aggregates will become so large </a:t>
            </a:r>
            <a:r>
              <a:rPr lang="en-US" sz="2400" dirty="0" smtClean="0"/>
              <a:t>that they </a:t>
            </a:r>
            <a:r>
              <a:rPr lang="en-US" sz="2400" dirty="0"/>
              <a:t>span the container giving an overall solid-like texture while trapping large amounts of water, i.e., a gel. 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If </a:t>
            </a:r>
            <a:r>
              <a:rPr lang="en-US" sz="2400" dirty="0"/>
              <a:t>the associations between the proteins are too strong or too extensive then they may precipitate as a way of maximizing protein-protein interactions at the expense of the protein-water interactions needed in a gel.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95736" y="476672"/>
            <a:ext cx="48762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Gel formation versus precipitation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6644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1143000" y="1143000"/>
            <a:ext cx="6858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Common methods for destabilization:</a:t>
            </a:r>
          </a:p>
          <a:p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Heat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–protein denaturation, hydrophobic protein core exposure (e.g., cooking eggs);</a:t>
            </a:r>
          </a:p>
          <a:p>
            <a:pPr marL="342900" indent="-342900"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 alteration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to protein isoelectric point to minimize inter-protein electrostatic repulsion (e.g., yogurt);</a:t>
            </a:r>
          </a:p>
          <a:p>
            <a:pPr marL="342900" indent="-342900"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Ion addition-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or in some cases adding calcium to bind certain amino acid residues (e.g., forming a tofu gel);</a:t>
            </a:r>
          </a:p>
          <a:p>
            <a:pPr marL="342900" indent="-342900"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Intermolecular covalent bonds formation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(e.g., forming gluten while kneading bread).</a:t>
            </a:r>
          </a:p>
        </p:txBody>
      </p:sp>
    </p:spTree>
    <p:extLst>
      <p:ext uri="{BB962C8B-B14F-4D97-AF65-F5344CB8AC3E}">
        <p14:creationId xmlns:p14="http://schemas.microsoft.com/office/powerpoint/2010/main" val="23693920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0"/>
            <a:ext cx="67201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Some more popular food proteins and their gels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02915" y="6516052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Proteins in food processing. 2004. Yada R. Y. (Ed.) </a:t>
            </a:r>
          </a:p>
        </p:txBody>
      </p:sp>
      <p:pic>
        <p:nvPicPr>
          <p:cNvPr id="7170" name="Picture 2" descr="http://blog.khymos.org/wp-content/2014/02/casein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676" y="874081"/>
            <a:ext cx="4471789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9592" y="431364"/>
            <a:ext cx="1718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Casein gels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9965" y="980728"/>
            <a:ext cx="4572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 smtClean="0"/>
              <a:t>Casein gels caused by </a:t>
            </a:r>
            <a:r>
              <a:rPr lang="en-US" sz="2000" dirty="0" err="1" smtClean="0"/>
              <a:t>chymosin</a:t>
            </a:r>
            <a:r>
              <a:rPr lang="en-US" sz="2000" dirty="0" smtClean="0"/>
              <a:t> cleavage gels are </a:t>
            </a:r>
            <a:r>
              <a:rPr lang="en-US" sz="2000" dirty="0" smtClean="0">
                <a:solidFill>
                  <a:srgbClr val="C00000"/>
                </a:solidFill>
              </a:rPr>
              <a:t>particle </a:t>
            </a:r>
            <a:r>
              <a:rPr lang="en-US" sz="2000" dirty="0">
                <a:solidFill>
                  <a:srgbClr val="C00000"/>
                </a:solidFill>
              </a:rPr>
              <a:t>gels </a:t>
            </a:r>
            <a:r>
              <a:rPr lang="en-US" sz="2000" dirty="0"/>
              <a:t>consisting of strands of more or less spherical casein micelles. 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/>
              <a:t>The thickness </a:t>
            </a:r>
            <a:r>
              <a:rPr lang="en-US" sz="2000" dirty="0"/>
              <a:t>of the network strands is approximately five times the diameter </a:t>
            </a:r>
            <a:r>
              <a:rPr lang="en-US" sz="2000" dirty="0" smtClean="0"/>
              <a:t>of casein </a:t>
            </a:r>
            <a:r>
              <a:rPr lang="en-US" sz="2000" dirty="0"/>
              <a:t>micelles (Fox and </a:t>
            </a:r>
            <a:r>
              <a:rPr lang="en-US" sz="2000" dirty="0" err="1"/>
              <a:t>Mulvihill</a:t>
            </a:r>
            <a:r>
              <a:rPr lang="en-US" sz="2000" dirty="0"/>
              <a:t>, 1990). 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>
                <a:solidFill>
                  <a:srgbClr val="FF0000"/>
                </a:solidFill>
              </a:rPr>
              <a:t>Regularity </a:t>
            </a:r>
            <a:r>
              <a:rPr lang="en-US" sz="2000" dirty="0">
                <a:solidFill>
                  <a:srgbClr val="FF0000"/>
                </a:solidFill>
              </a:rPr>
              <a:t>and pore size of the</a:t>
            </a:r>
          </a:p>
          <a:p>
            <a:r>
              <a:rPr lang="en-US" sz="2000" dirty="0">
                <a:solidFill>
                  <a:srgbClr val="FF0000"/>
                </a:solidFill>
              </a:rPr>
              <a:t>network is determined by the rate of the enzymatic reaction and the </a:t>
            </a:r>
            <a:r>
              <a:rPr lang="en-US" sz="2000" dirty="0" smtClean="0">
                <a:solidFill>
                  <a:srgbClr val="FF0000"/>
                </a:solidFill>
              </a:rPr>
              <a:t>aggregation process</a:t>
            </a:r>
            <a:r>
              <a:rPr lang="en-US" sz="20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102899" y="5879013"/>
            <a:ext cx="88975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T</a:t>
            </a:r>
            <a:r>
              <a:rPr lang="en-US" dirty="0" smtClean="0">
                <a:solidFill>
                  <a:srgbClr val="C00000"/>
                </a:solidFill>
              </a:rPr>
              <a:t>he </a:t>
            </a:r>
            <a:r>
              <a:rPr lang="en-US" dirty="0">
                <a:solidFill>
                  <a:srgbClr val="C00000"/>
                </a:solidFill>
              </a:rPr>
              <a:t>caseins are very heat stable at </a:t>
            </a:r>
            <a:r>
              <a:rPr lang="en-US" dirty="0" smtClean="0">
                <a:solidFill>
                  <a:srgbClr val="C00000"/>
                </a:solidFill>
              </a:rPr>
              <a:t>their physiological </a:t>
            </a:r>
            <a:r>
              <a:rPr lang="en-US" dirty="0">
                <a:solidFill>
                  <a:srgbClr val="C00000"/>
                </a:solidFill>
              </a:rPr>
              <a:t>pH (&gt;6.5) and therefore, do not normally form </a:t>
            </a:r>
            <a:r>
              <a:rPr lang="en-US" dirty="0" smtClean="0">
                <a:solidFill>
                  <a:srgbClr val="C00000"/>
                </a:solidFill>
              </a:rPr>
              <a:t>thermally-induced gels</a:t>
            </a:r>
            <a:r>
              <a:rPr lang="en-US" dirty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20844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51844" y="116632"/>
            <a:ext cx="30861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Whey </a:t>
            </a:r>
            <a:r>
              <a:rPr lang="en-US" sz="2800" dirty="0" smtClean="0">
                <a:solidFill>
                  <a:srgbClr val="C00000"/>
                </a:solidFill>
              </a:rPr>
              <a:t>protein gels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0997" y="914400"/>
            <a:ext cx="828092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 smtClean="0">
                <a:solidFill>
                  <a:srgbClr val="FF0000"/>
                </a:solidFill>
              </a:rPr>
              <a:t>β</a:t>
            </a:r>
            <a:r>
              <a:rPr lang="en-US" sz="2000" dirty="0" smtClean="0">
                <a:solidFill>
                  <a:srgbClr val="FF0000"/>
                </a:solidFill>
              </a:rPr>
              <a:t>-</a:t>
            </a:r>
            <a:r>
              <a:rPr lang="en-US" sz="2000" dirty="0" err="1" smtClean="0">
                <a:solidFill>
                  <a:srgbClr val="FF0000"/>
                </a:solidFill>
              </a:rPr>
              <a:t>lactoglobulin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/>
              <a:t>and </a:t>
            </a:r>
            <a:r>
              <a:rPr lang="el-GR" sz="2000" dirty="0" smtClean="0">
                <a:solidFill>
                  <a:srgbClr val="FF0000"/>
                </a:solidFill>
              </a:rPr>
              <a:t>α</a:t>
            </a:r>
            <a:r>
              <a:rPr lang="en-US" sz="2000" dirty="0" smtClean="0">
                <a:solidFill>
                  <a:srgbClr val="FF0000"/>
                </a:solidFill>
              </a:rPr>
              <a:t>-</a:t>
            </a:r>
            <a:r>
              <a:rPr lang="en-US" sz="2000" dirty="0" err="1" smtClean="0">
                <a:solidFill>
                  <a:srgbClr val="FF0000"/>
                </a:solidFill>
              </a:rPr>
              <a:t>lactalbumin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/>
              <a:t>comprise almost 50 and 20% of the total protein </a:t>
            </a:r>
            <a:r>
              <a:rPr lang="en-US" sz="2000" dirty="0" smtClean="0"/>
              <a:t>content in whey,</a:t>
            </a:r>
            <a:r>
              <a:rPr lang="en-US" sz="2000" dirty="0"/>
              <a:t> </a:t>
            </a:r>
            <a:r>
              <a:rPr lang="en-US" sz="2000" dirty="0" smtClean="0"/>
              <a:t>respectively.</a:t>
            </a:r>
          </a:p>
          <a:p>
            <a:endParaRPr lang="en-US" sz="2000" dirty="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Solutions of whey </a:t>
            </a:r>
            <a:r>
              <a:rPr lang="en-US" sz="2000" dirty="0" smtClean="0"/>
              <a:t>proteins can form </a:t>
            </a:r>
            <a:r>
              <a:rPr lang="en-US" sz="2000" dirty="0">
                <a:solidFill>
                  <a:srgbClr val="FF0000"/>
                </a:solidFill>
              </a:rPr>
              <a:t>rigid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FF0000"/>
                </a:solidFill>
              </a:rPr>
              <a:t>irreversible gels </a:t>
            </a:r>
            <a:r>
              <a:rPr lang="en-US" sz="2000" dirty="0"/>
              <a:t>when heated above 75 °</a:t>
            </a:r>
            <a:r>
              <a:rPr lang="en-US" sz="2000" dirty="0" smtClean="0"/>
              <a:t>C via series </a:t>
            </a:r>
            <a:r>
              <a:rPr lang="en-US" sz="2000" dirty="0"/>
              <a:t>of </a:t>
            </a:r>
            <a:r>
              <a:rPr lang="en-US" sz="2000" dirty="0" smtClean="0"/>
              <a:t>transitions: </a:t>
            </a:r>
            <a:r>
              <a:rPr lang="en-US" sz="2000" dirty="0"/>
              <a:t>(</a:t>
            </a:r>
            <a:r>
              <a:rPr lang="en-US" sz="2000" dirty="0" err="1" smtClean="0"/>
              <a:t>i</a:t>
            </a:r>
            <a:r>
              <a:rPr lang="en-US" sz="2000" dirty="0" smtClean="0"/>
              <a:t>)denaturation </a:t>
            </a:r>
            <a:r>
              <a:rPr lang="en-US" sz="2000" dirty="0"/>
              <a:t>(unfolding) of native proteins; (ii) aggregation of unfolded molecules</a:t>
            </a:r>
            <a:r>
              <a:rPr lang="en-US" sz="2000" dirty="0" smtClean="0"/>
              <a:t>; (</a:t>
            </a:r>
            <a:r>
              <a:rPr lang="en-US" sz="2000" dirty="0"/>
              <a:t>iii) strand formation from aggregates, and (iv) association of strands into </a:t>
            </a:r>
            <a:r>
              <a:rPr lang="en-US" sz="2000" dirty="0" smtClean="0"/>
              <a:t>a network</a:t>
            </a:r>
            <a:r>
              <a:rPr lang="en-US" sz="2000" dirty="0"/>
              <a:t>. </a:t>
            </a:r>
            <a:endParaRPr lang="en-US" sz="2000" dirty="0" smtClean="0"/>
          </a:p>
          <a:p>
            <a:pPr>
              <a:buClr>
                <a:srgbClr val="C00000"/>
              </a:buClr>
            </a:pPr>
            <a:endParaRPr lang="en-US" sz="2000" dirty="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 smtClean="0"/>
              <a:t>Structurally</a:t>
            </a:r>
            <a:r>
              <a:rPr lang="en-US" sz="2000" dirty="0"/>
              <a:t>, most whey protein gels are </a:t>
            </a:r>
            <a:r>
              <a:rPr lang="en-US" sz="2000" dirty="0">
                <a:solidFill>
                  <a:srgbClr val="C00000"/>
                </a:solidFill>
              </a:rPr>
              <a:t>particle </a:t>
            </a:r>
            <a:r>
              <a:rPr lang="en-US" sz="2000" dirty="0" smtClean="0">
                <a:solidFill>
                  <a:srgbClr val="C00000"/>
                </a:solidFill>
              </a:rPr>
              <a:t>gels </a:t>
            </a:r>
            <a:r>
              <a:rPr lang="en-US" sz="2000" dirty="0" smtClean="0"/>
              <a:t>in </a:t>
            </a:r>
            <a:r>
              <a:rPr lang="en-US" sz="2000" dirty="0"/>
              <a:t>which the units forming network are protein aggregates (0.5±2 </a:t>
            </a:r>
            <a:r>
              <a:rPr lang="en-US" sz="2000" dirty="0" smtClean="0"/>
              <a:t>µm </a:t>
            </a:r>
            <a:r>
              <a:rPr lang="en-US" sz="2000" dirty="0"/>
              <a:t>in </a:t>
            </a:r>
            <a:r>
              <a:rPr lang="en-US" sz="2000" dirty="0" smtClean="0"/>
              <a:t>diameter) associated </a:t>
            </a:r>
            <a:r>
              <a:rPr lang="en-US" sz="2000" dirty="0"/>
              <a:t>as a </a:t>
            </a:r>
            <a:r>
              <a:rPr lang="en-US" sz="2000" dirty="0">
                <a:solidFill>
                  <a:srgbClr val="FF0000"/>
                </a:solidFill>
              </a:rPr>
              <a:t>string of beads </a:t>
            </a:r>
            <a:r>
              <a:rPr lang="en-US" sz="2000" dirty="0"/>
              <a:t>or in clusters. </a:t>
            </a:r>
            <a:endParaRPr lang="en-US" sz="2000" dirty="0" smtClean="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 smtClean="0"/>
              <a:t>It </a:t>
            </a:r>
            <a:r>
              <a:rPr lang="en-US" sz="2000" dirty="0"/>
              <a:t>is not yet clear which forces </a:t>
            </a:r>
            <a:r>
              <a:rPr lang="en-US" sz="2000" dirty="0" smtClean="0"/>
              <a:t>stabilize</a:t>
            </a:r>
            <a:r>
              <a:rPr lang="en-US" sz="2000" dirty="0"/>
              <a:t> </a:t>
            </a:r>
            <a:r>
              <a:rPr lang="en-US" sz="2000" dirty="0" smtClean="0"/>
              <a:t>the </a:t>
            </a:r>
            <a:r>
              <a:rPr lang="en-US" sz="2000" dirty="0"/>
              <a:t>gel structure but it appears that </a:t>
            </a:r>
            <a:r>
              <a:rPr lang="en-US" sz="2000" dirty="0">
                <a:solidFill>
                  <a:srgbClr val="FF0000"/>
                </a:solidFill>
              </a:rPr>
              <a:t>disulfide bonds, hydrophobic interactions </a:t>
            </a:r>
            <a:r>
              <a:rPr lang="en-US" sz="2000" dirty="0" smtClean="0">
                <a:solidFill>
                  <a:srgbClr val="FF0000"/>
                </a:solidFill>
              </a:rPr>
              <a:t>and ionic </a:t>
            </a:r>
            <a:r>
              <a:rPr lang="en-US" sz="2000" dirty="0">
                <a:solidFill>
                  <a:srgbClr val="FF0000"/>
                </a:solidFill>
              </a:rPr>
              <a:t>interactions</a:t>
            </a:r>
            <a:r>
              <a:rPr lang="en-US" sz="2000" dirty="0"/>
              <a:t> play a significant role.</a:t>
            </a:r>
          </a:p>
        </p:txBody>
      </p:sp>
    </p:spTree>
    <p:extLst>
      <p:ext uri="{BB962C8B-B14F-4D97-AF65-F5344CB8AC3E}">
        <p14:creationId xmlns:p14="http://schemas.microsoft.com/office/powerpoint/2010/main" val="12184754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51844" y="116632"/>
            <a:ext cx="24000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Egg protein gels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685800"/>
            <a:ext cx="83529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Both fractions of liquid </a:t>
            </a:r>
            <a:r>
              <a:rPr lang="en-US" sz="2000" dirty="0" smtClean="0"/>
              <a:t>eggs (</a:t>
            </a:r>
            <a:r>
              <a:rPr lang="en-US" sz="2000" dirty="0"/>
              <a:t>67±70% egg white (albumen) and 30±</a:t>
            </a:r>
          </a:p>
          <a:p>
            <a:r>
              <a:rPr lang="en-US" sz="2000" dirty="0"/>
              <a:t>33% egg </a:t>
            </a:r>
            <a:r>
              <a:rPr lang="en-US" sz="2000" dirty="0" smtClean="0"/>
              <a:t>yolk)</a:t>
            </a:r>
            <a:r>
              <a:rPr lang="en-US" sz="2000" dirty="0"/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have </a:t>
            </a:r>
            <a:r>
              <a:rPr lang="en-US" sz="2000" dirty="0">
                <a:solidFill>
                  <a:srgbClr val="FF0000"/>
                </a:solidFill>
              </a:rPr>
              <a:t>the capacity to form gels upon heating</a:t>
            </a:r>
            <a:r>
              <a:rPr lang="en-US" sz="2000" dirty="0"/>
              <a:t>. Nevertheless for </a:t>
            </a:r>
            <a:r>
              <a:rPr lang="en-US" sz="2000" dirty="0">
                <a:solidFill>
                  <a:srgbClr val="FF0000"/>
                </a:solidFill>
              </a:rPr>
              <a:t>heat-induced </a:t>
            </a:r>
            <a:r>
              <a:rPr lang="en-US" sz="2000" dirty="0" smtClean="0">
                <a:solidFill>
                  <a:srgbClr val="FF0000"/>
                </a:solidFill>
              </a:rPr>
              <a:t>gel preparation </a:t>
            </a:r>
            <a:r>
              <a:rPr lang="en-US" sz="2000" dirty="0"/>
              <a:t>egg white has been preferred over egg yolk one reason being </a:t>
            </a:r>
            <a:r>
              <a:rPr lang="en-US" sz="2000" dirty="0" smtClean="0"/>
              <a:t>that egg </a:t>
            </a:r>
            <a:r>
              <a:rPr lang="en-US" sz="2000" dirty="0"/>
              <a:t>white is more stable because it contains no lipids.</a:t>
            </a:r>
          </a:p>
        </p:txBody>
      </p:sp>
      <p:sp>
        <p:nvSpPr>
          <p:cNvPr id="4" name="Rectangle 3"/>
          <p:cNvSpPr/>
          <p:nvPr/>
        </p:nvSpPr>
        <p:spPr>
          <a:xfrm>
            <a:off x="128676" y="2456795"/>
            <a:ext cx="886292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Gel formation of 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egg white 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is similar to whey 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proteins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At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temperatures above 61 °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C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egg white begins to lose fluidity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initiated by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the denaturation of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conalbumin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(the least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stable protein fraction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at native pH). </a:t>
            </a: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Denaturation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of 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ovalbumin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(the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predominant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protein fraction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in egg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white)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determines the optimum temperature for gel formation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and contributes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to the increase of gel strength at temperatures 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above 80 °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Exposure</a:t>
            </a: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to higher temperatures leads to higher rates of gelation resulting in stronger gels.</a:t>
            </a: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However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temperatures above 90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°C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or excessive heating times may lead to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over-processing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resulting in 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 decrease in gel strength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shrinkage of the gel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and </a:t>
            </a:r>
            <a:r>
              <a:rPr lang="en-US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syneresis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249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620688"/>
            <a:ext cx="83346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Heat-induced gelation of </a:t>
            </a:r>
            <a:r>
              <a:rPr lang="en-US" sz="2000" dirty="0" err="1"/>
              <a:t>myofibrillar</a:t>
            </a:r>
            <a:r>
              <a:rPr lang="en-US" sz="2000" dirty="0"/>
              <a:t> proteins </a:t>
            </a:r>
            <a:r>
              <a:rPr lang="en-US" sz="2000" dirty="0" smtClean="0"/>
              <a:t>(myosin and actin) plays </a:t>
            </a:r>
            <a:r>
              <a:rPr lang="en-US" sz="2000" dirty="0"/>
              <a:t>a major role in the </a:t>
            </a:r>
            <a:r>
              <a:rPr lang="en-US" sz="2000" dirty="0" smtClean="0">
                <a:solidFill>
                  <a:srgbClr val="FF0000"/>
                </a:solidFill>
              </a:rPr>
              <a:t>water and </a:t>
            </a:r>
            <a:r>
              <a:rPr lang="en-US" sz="2000" dirty="0">
                <a:solidFill>
                  <a:srgbClr val="FF0000"/>
                </a:solidFill>
              </a:rPr>
              <a:t>fat retention capacity </a:t>
            </a:r>
            <a:r>
              <a:rPr lang="en-US" sz="2000" dirty="0"/>
              <a:t>during meat processing, directly affecting </a:t>
            </a:r>
            <a:r>
              <a:rPr lang="en-US" sz="2000" dirty="0" smtClean="0"/>
              <a:t>process yields </a:t>
            </a:r>
            <a:r>
              <a:rPr lang="en-US" sz="2000" dirty="0"/>
              <a:t>and sensory properties. 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>
                <a:solidFill>
                  <a:srgbClr val="FF0000"/>
                </a:solidFill>
              </a:rPr>
              <a:t>The </a:t>
            </a:r>
            <a:r>
              <a:rPr lang="en-US" sz="2000" dirty="0">
                <a:solidFill>
                  <a:srgbClr val="FF0000"/>
                </a:solidFill>
              </a:rPr>
              <a:t>gelling of myosin is induced by heating above 60 °</a:t>
            </a:r>
            <a:r>
              <a:rPr lang="en-US" sz="2000" dirty="0" smtClean="0">
                <a:solidFill>
                  <a:srgbClr val="FF0000"/>
                </a:solidFill>
              </a:rPr>
              <a:t>C</a:t>
            </a:r>
            <a:r>
              <a:rPr lang="en-US" sz="2000" dirty="0">
                <a:solidFill>
                  <a:srgbClr val="FF0000"/>
                </a:solidFill>
              </a:rPr>
              <a:t>, and it</a:t>
            </a:r>
          </a:p>
          <a:p>
            <a:r>
              <a:rPr lang="en-US" sz="2000" dirty="0">
                <a:solidFill>
                  <a:srgbClr val="FF0000"/>
                </a:solidFill>
              </a:rPr>
              <a:t>strongly depends on pH and ionic strength. </a:t>
            </a:r>
            <a:endParaRPr lang="en-US" sz="2000" dirty="0" smtClean="0">
              <a:solidFill>
                <a:srgbClr val="FF0000"/>
              </a:solidFill>
            </a:endParaRPr>
          </a:p>
          <a:p>
            <a:endParaRPr lang="en-US" sz="2000" dirty="0"/>
          </a:p>
          <a:p>
            <a:r>
              <a:rPr lang="en-US" sz="2000" dirty="0" smtClean="0"/>
              <a:t>Fine </a:t>
            </a:r>
            <a:r>
              <a:rPr lang="en-US" sz="2000" dirty="0">
                <a:solidFill>
                  <a:srgbClr val="FF0000"/>
                </a:solidFill>
              </a:rPr>
              <a:t>stranded gel structures </a:t>
            </a:r>
            <a:r>
              <a:rPr lang="en-US" sz="2000" dirty="0" smtClean="0">
                <a:solidFill>
                  <a:srgbClr val="FF0000"/>
                </a:solidFill>
              </a:rPr>
              <a:t>are </a:t>
            </a:r>
            <a:r>
              <a:rPr lang="en-US" sz="2000" dirty="0">
                <a:solidFill>
                  <a:srgbClr val="FF0000"/>
                </a:solidFill>
              </a:rPr>
              <a:t>formed at low ionic strength </a:t>
            </a:r>
            <a:r>
              <a:rPr lang="en-US" sz="2000" dirty="0"/>
              <a:t>(0.25M </a:t>
            </a:r>
            <a:r>
              <a:rPr lang="en-US" sz="2000" dirty="0" err="1"/>
              <a:t>KCl</a:t>
            </a:r>
            <a:r>
              <a:rPr lang="en-US" sz="2000" dirty="0"/>
              <a:t>), whereas </a:t>
            </a:r>
            <a:r>
              <a:rPr lang="en-US" sz="2000" dirty="0">
                <a:solidFill>
                  <a:srgbClr val="00B050"/>
                </a:solidFill>
              </a:rPr>
              <a:t>coarsely aggregated gel structures </a:t>
            </a:r>
            <a:r>
              <a:rPr lang="en-US" sz="2000" dirty="0" smtClean="0"/>
              <a:t>are </a:t>
            </a:r>
            <a:r>
              <a:rPr lang="en-US" sz="2000" dirty="0"/>
              <a:t>formed at </a:t>
            </a:r>
            <a:r>
              <a:rPr lang="en-US" sz="2000" dirty="0">
                <a:solidFill>
                  <a:srgbClr val="00B050"/>
                </a:solidFill>
              </a:rPr>
              <a:t>high ionic strength </a:t>
            </a:r>
            <a:r>
              <a:rPr lang="en-US" sz="2000" dirty="0"/>
              <a:t>(0.6M </a:t>
            </a:r>
            <a:r>
              <a:rPr lang="en-US" sz="2000" dirty="0" err="1"/>
              <a:t>KCl</a:t>
            </a:r>
            <a:r>
              <a:rPr lang="en-US" sz="2000" dirty="0"/>
              <a:t>). The fine stranded structure had a higher rigidity than the coarsely aggregated structure. 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/>
              <a:t>Actin </a:t>
            </a:r>
            <a:r>
              <a:rPr lang="en-US" sz="2000" dirty="0"/>
              <a:t>does not gel when heated </a:t>
            </a:r>
            <a:r>
              <a:rPr lang="en-US" sz="2000" dirty="0" smtClean="0"/>
              <a:t>but when </a:t>
            </a:r>
            <a:r>
              <a:rPr lang="en-US" sz="2000" dirty="0"/>
              <a:t>added to </a:t>
            </a:r>
            <a:endParaRPr lang="en-US" sz="2000" dirty="0" smtClean="0"/>
          </a:p>
          <a:p>
            <a:r>
              <a:rPr lang="en-US" sz="2000" dirty="0" smtClean="0"/>
              <a:t>myosin </a:t>
            </a:r>
            <a:r>
              <a:rPr lang="en-US" sz="2000" dirty="0"/>
              <a:t>it enhances the strength of heat-induced </a:t>
            </a:r>
            <a:r>
              <a:rPr lang="en-US" sz="2000" dirty="0" smtClean="0"/>
              <a:t>gels. </a:t>
            </a:r>
            <a:endParaRPr lang="en-US" sz="2000" dirty="0"/>
          </a:p>
        </p:txBody>
      </p:sp>
      <p:sp>
        <p:nvSpPr>
          <p:cNvPr id="3" name="Rectangle 2"/>
          <p:cNvSpPr/>
          <p:nvPr/>
        </p:nvSpPr>
        <p:spPr>
          <a:xfrm>
            <a:off x="2771800" y="0"/>
            <a:ext cx="18256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Myosin</a:t>
            </a:r>
            <a:r>
              <a:rPr lang="en-US" sz="2400" dirty="0"/>
              <a:t> </a:t>
            </a:r>
            <a:r>
              <a:rPr lang="en-US" sz="2400" dirty="0" smtClean="0">
                <a:solidFill>
                  <a:srgbClr val="C00000"/>
                </a:solidFill>
              </a:rPr>
              <a:t>gels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580625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http://onlinelibrary.wiley.com/doi/10.1111/j.1541-4337.2010.00137.x/pdf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399" y="4121727"/>
            <a:ext cx="2923309" cy="2626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725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548680"/>
            <a:ext cx="8241787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Protein-water interactions: Overall considerations</a:t>
            </a:r>
          </a:p>
          <a:p>
            <a:endParaRPr lang="en-US" sz="2800" dirty="0"/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Important for understanding the structure of protein molecule and the functional properties of the protein molecule in food system.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en-US" sz="2800" dirty="0"/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Difficult to study: different mode of interaction in diluted or single-component model systems and more complexed and concentrated food.</a:t>
            </a:r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en-US" sz="2800" dirty="0"/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Lack of consensus among researchers in terms of the mechanism of the interaction and the type of bound water.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3275856" y="6395723"/>
            <a:ext cx="6192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Biochemistry of Food Proteins. 1992, Hudson B.J.F. (Ed.)</a:t>
            </a:r>
          </a:p>
        </p:txBody>
      </p:sp>
    </p:spTree>
    <p:extLst>
      <p:ext uri="{BB962C8B-B14F-4D97-AF65-F5344CB8AC3E}">
        <p14:creationId xmlns:p14="http://schemas.microsoft.com/office/powerpoint/2010/main" val="28910766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6402423"/>
            <a:ext cx="79563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http://onlinelibrary.wiley.com/doi/10.1111/j.1541-4337.2010.00137.x/pdf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32656"/>
            <a:ext cx="6669360" cy="3782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354691" y="4293096"/>
            <a:ext cx="82444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Fig. </a:t>
            </a:r>
            <a:r>
              <a:rPr lang="en-US" sz="2000" dirty="0"/>
              <a:t>2–Representation of gel network formation by myosin. Actin contributes to viscosity, but does not appear to be involved in network </a:t>
            </a:r>
            <a:r>
              <a:rPr lang="en-US" sz="2000" dirty="0" smtClean="0"/>
              <a:t>structure. Myosin </a:t>
            </a:r>
            <a:r>
              <a:rPr lang="en-US" sz="2000" dirty="0"/>
              <a:t>heads become joined by disulfide bonds and may lose shape during denaturation. The helical myosin rod forms β-sheets and random </a:t>
            </a:r>
            <a:r>
              <a:rPr lang="en-US" sz="2000" dirty="0" smtClean="0"/>
              <a:t>coils during </a:t>
            </a:r>
            <a:r>
              <a:rPr lang="en-US" sz="2000" dirty="0"/>
              <a:t>acid and heat denaturation. The </a:t>
            </a:r>
            <a:r>
              <a:rPr lang="en-US" sz="2000" dirty="0" smtClean="0"/>
              <a:t>light </a:t>
            </a:r>
            <a:r>
              <a:rPr lang="en-US" sz="2000" dirty="0"/>
              <a:t>rod may detach from the head and be involved in network formation.</a:t>
            </a:r>
          </a:p>
        </p:txBody>
      </p:sp>
    </p:spTree>
    <p:extLst>
      <p:ext uri="{BB962C8B-B14F-4D97-AF65-F5344CB8AC3E}">
        <p14:creationId xmlns:p14="http://schemas.microsoft.com/office/powerpoint/2010/main" val="228511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83768" y="332656"/>
            <a:ext cx="30219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Soybean protein gels</a:t>
            </a:r>
          </a:p>
        </p:txBody>
      </p:sp>
      <p:sp>
        <p:nvSpPr>
          <p:cNvPr id="3" name="Rectangle 2"/>
          <p:cNvSpPr/>
          <p:nvPr/>
        </p:nvSpPr>
        <p:spPr>
          <a:xfrm>
            <a:off x="899592" y="1298351"/>
            <a:ext cx="7686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Although legumes and oilseeds play an important role as foods worldwide, </a:t>
            </a:r>
            <a:r>
              <a:rPr lang="en-US" sz="2400" dirty="0" smtClean="0"/>
              <a:t>only soybeans </a:t>
            </a:r>
            <a:r>
              <a:rPr lang="en-US" sz="2400" dirty="0"/>
              <a:t>proteins are consumed as food gels to a major extent. </a:t>
            </a:r>
            <a:r>
              <a:rPr lang="en-US" sz="2400" dirty="0">
                <a:solidFill>
                  <a:srgbClr val="C00000"/>
                </a:solidFill>
              </a:rPr>
              <a:t>Tofu, a </a:t>
            </a:r>
            <a:r>
              <a:rPr lang="en-US" sz="2400" dirty="0" smtClean="0">
                <a:solidFill>
                  <a:srgbClr val="C00000"/>
                </a:solidFill>
              </a:rPr>
              <a:t>highly hydrated </a:t>
            </a:r>
            <a:r>
              <a:rPr lang="en-US" sz="2400" dirty="0">
                <a:solidFill>
                  <a:srgbClr val="C00000"/>
                </a:solidFill>
              </a:rPr>
              <a:t>soy protein gel</a:t>
            </a:r>
            <a:r>
              <a:rPr lang="en-US" sz="2400" dirty="0"/>
              <a:t>, is the most important of the soybean products in </a:t>
            </a:r>
            <a:r>
              <a:rPr lang="en-US" sz="2400" dirty="0" smtClean="0"/>
              <a:t>the Orient.</a:t>
            </a:r>
          </a:p>
          <a:p>
            <a:endParaRPr lang="en-US" sz="2400" dirty="0" smtClean="0"/>
          </a:p>
          <a:p>
            <a:r>
              <a:rPr lang="en-US" sz="2400" dirty="0" smtClean="0">
                <a:solidFill>
                  <a:srgbClr val="C00000"/>
                </a:solidFill>
              </a:rPr>
              <a:t>Gelation </a:t>
            </a:r>
            <a:r>
              <a:rPr lang="en-US" sz="2400" dirty="0">
                <a:solidFill>
                  <a:srgbClr val="C00000"/>
                </a:solidFill>
              </a:rPr>
              <a:t>in tofu manufacture </a:t>
            </a:r>
            <a:r>
              <a:rPr lang="en-US" sz="2400" dirty="0"/>
              <a:t>is achieved </a:t>
            </a:r>
            <a:r>
              <a:rPr lang="en-US" sz="2400" dirty="0" smtClean="0"/>
              <a:t>by </a:t>
            </a:r>
            <a:r>
              <a:rPr lang="en-US" sz="2400" dirty="0" smtClean="0">
                <a:solidFill>
                  <a:srgbClr val="FF0000"/>
                </a:solidFill>
              </a:rPr>
              <a:t>heating</a:t>
            </a:r>
            <a:r>
              <a:rPr lang="en-US" sz="2400" dirty="0" smtClean="0"/>
              <a:t> </a:t>
            </a:r>
            <a:r>
              <a:rPr lang="en-US" sz="2400" dirty="0"/>
              <a:t>soybean milk followed by </a:t>
            </a:r>
            <a:r>
              <a:rPr lang="en-US" sz="2400" dirty="0">
                <a:solidFill>
                  <a:srgbClr val="FF0000"/>
                </a:solidFill>
              </a:rPr>
              <a:t>addition of salt </a:t>
            </a:r>
            <a:r>
              <a:rPr lang="en-US" sz="2400" dirty="0"/>
              <a:t>(e.g., Ca2++ or Mg</a:t>
            </a:r>
            <a:r>
              <a:rPr lang="en-US" sz="2400" baseline="30000" dirty="0"/>
              <a:t>2</a:t>
            </a:r>
            <a:r>
              <a:rPr lang="en-US" sz="2400" baseline="30000" dirty="0" smtClean="0"/>
              <a:t>+</a:t>
            </a:r>
            <a:r>
              <a:rPr lang="en-US" sz="2400" dirty="0" smtClean="0"/>
              <a:t>)</a:t>
            </a:r>
            <a:r>
              <a:rPr lang="en-US" sz="2400" baseline="30000" dirty="0" smtClean="0"/>
              <a:t> </a:t>
            </a:r>
            <a:r>
              <a:rPr lang="en-US" sz="2400" dirty="0"/>
              <a:t>to </a:t>
            </a:r>
            <a:r>
              <a:rPr lang="en-US" sz="2400" dirty="0" smtClean="0"/>
              <a:t>form a </a:t>
            </a:r>
            <a:r>
              <a:rPr lang="en-US" sz="2400" dirty="0"/>
              <a:t>curd, although </a:t>
            </a:r>
            <a:r>
              <a:rPr lang="en-US" sz="2400" dirty="0">
                <a:solidFill>
                  <a:srgbClr val="FF0000"/>
                </a:solidFill>
              </a:rPr>
              <a:t>acidification</a:t>
            </a:r>
            <a:r>
              <a:rPr lang="en-US" sz="2400" dirty="0"/>
              <a:t> (e.g., with </a:t>
            </a:r>
            <a:r>
              <a:rPr lang="en-US" sz="2400" dirty="0" err="1" smtClean="0"/>
              <a:t>glucono</a:t>
            </a:r>
            <a:r>
              <a:rPr lang="en-US" sz="2400" dirty="0"/>
              <a:t>-</a:t>
            </a:r>
            <a:r>
              <a:rPr lang="en-US" sz="2400" dirty="0" smtClean="0"/>
              <a:t>lactone</a:t>
            </a:r>
            <a:r>
              <a:rPr lang="en-US" sz="2400" dirty="0"/>
              <a:t>) also </a:t>
            </a:r>
            <a:r>
              <a:rPr lang="en-US" sz="2400" dirty="0" smtClean="0"/>
              <a:t>induces aggregation </a:t>
            </a:r>
            <a:r>
              <a:rPr lang="en-US" sz="2400" dirty="0"/>
              <a:t>of denatured protein molecules as negatively charged </a:t>
            </a:r>
            <a:r>
              <a:rPr lang="en-US" sz="2400" dirty="0" smtClean="0"/>
              <a:t>groups become neutralized </a:t>
            </a:r>
            <a:r>
              <a:rPr lang="en-US" sz="2400" dirty="0"/>
              <a:t>by protons.</a:t>
            </a:r>
          </a:p>
        </p:txBody>
      </p:sp>
    </p:spTree>
    <p:extLst>
      <p:ext uri="{BB962C8B-B14F-4D97-AF65-F5344CB8AC3E}">
        <p14:creationId xmlns:p14="http://schemas.microsoft.com/office/powerpoint/2010/main" val="3468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548680"/>
            <a:ext cx="80648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Heat-induced gels from soybeans </a:t>
            </a:r>
            <a:r>
              <a:rPr lang="en-US" sz="2400" dirty="0" smtClean="0"/>
              <a:t>– a result of the interaction of </a:t>
            </a:r>
            <a:r>
              <a:rPr lang="en-US" sz="2400" dirty="0" smtClean="0">
                <a:solidFill>
                  <a:srgbClr val="FF0000"/>
                </a:solidFill>
              </a:rPr>
              <a:t>two globulin fractions </a:t>
            </a:r>
            <a:r>
              <a:rPr lang="en-US" sz="2400" dirty="0" smtClean="0"/>
              <a:t>(accounting </a:t>
            </a:r>
            <a:r>
              <a:rPr lang="en-US" sz="2400" dirty="0"/>
              <a:t>for more than 50% of </a:t>
            </a:r>
            <a:r>
              <a:rPr lang="en-US" sz="2400" dirty="0" smtClean="0"/>
              <a:t>the protein </a:t>
            </a:r>
            <a:r>
              <a:rPr lang="en-US" sz="2400" dirty="0"/>
              <a:t>in </a:t>
            </a:r>
            <a:r>
              <a:rPr lang="en-US" sz="2400" dirty="0" smtClean="0"/>
              <a:t>soybeans): </a:t>
            </a:r>
          </a:p>
          <a:p>
            <a:endParaRPr lang="en-US" sz="2400" dirty="0" smtClean="0"/>
          </a:p>
          <a:p>
            <a:r>
              <a:rPr lang="en-US" sz="2400" dirty="0" err="1" smtClean="0">
                <a:solidFill>
                  <a:srgbClr val="C00000"/>
                </a:solidFill>
              </a:rPr>
              <a:t>Glycinin</a:t>
            </a:r>
            <a:r>
              <a:rPr lang="en-US" sz="2400" dirty="0" smtClean="0"/>
              <a:t> and </a:t>
            </a:r>
            <a:r>
              <a:rPr lang="el-GR" sz="2400" dirty="0" smtClean="0">
                <a:solidFill>
                  <a:srgbClr val="C00000"/>
                </a:solidFill>
              </a:rPr>
              <a:t>β</a:t>
            </a:r>
            <a:r>
              <a:rPr lang="en-US" sz="2400" dirty="0" smtClean="0">
                <a:solidFill>
                  <a:srgbClr val="C00000"/>
                </a:solidFill>
              </a:rPr>
              <a:t>-</a:t>
            </a:r>
            <a:r>
              <a:rPr lang="en-US" sz="2400" dirty="0" err="1" smtClean="0">
                <a:solidFill>
                  <a:srgbClr val="C00000"/>
                </a:solidFill>
              </a:rPr>
              <a:t>conglycinin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Individual fraction can form heat-induced gels but </a:t>
            </a:r>
            <a:r>
              <a:rPr lang="en-US" sz="2400" dirty="0"/>
              <a:t>mixtures </a:t>
            </a:r>
            <a:r>
              <a:rPr lang="en-US" sz="2400" dirty="0" smtClean="0"/>
              <a:t>of both fractions </a:t>
            </a:r>
            <a:r>
              <a:rPr lang="en-US" sz="2400" dirty="0"/>
              <a:t>or soy protein isolates perform better </a:t>
            </a:r>
            <a:r>
              <a:rPr lang="en-US" sz="2400" dirty="0" smtClean="0"/>
              <a:t>in gelling </a:t>
            </a:r>
            <a:r>
              <a:rPr lang="en-US" sz="2400" dirty="0"/>
              <a:t>than </a:t>
            </a:r>
            <a:r>
              <a:rPr lang="en-US" sz="2400" dirty="0" smtClean="0"/>
              <a:t>the individual fractions.</a:t>
            </a:r>
            <a:endParaRPr lang="en-US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437112"/>
            <a:ext cx="3143250" cy="2131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ight Arrow 2"/>
          <p:cNvSpPr/>
          <p:nvPr/>
        </p:nvSpPr>
        <p:spPr>
          <a:xfrm>
            <a:off x="4283968" y="5445224"/>
            <a:ext cx="1152128" cy="578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150167" y="4854351"/>
            <a:ext cx="12859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gelation</a:t>
            </a:r>
            <a:endParaRPr lang="en-US" sz="24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437112"/>
            <a:ext cx="2190750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46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980728"/>
            <a:ext cx="6480720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4211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4624"/>
            <a:ext cx="842493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Types of water in food: some properties</a:t>
            </a:r>
          </a:p>
          <a:p>
            <a:endParaRPr lang="en-US" sz="2400" dirty="0">
              <a:solidFill>
                <a:srgbClr val="0070C0"/>
              </a:solidFill>
            </a:endParaRPr>
          </a:p>
          <a:p>
            <a:r>
              <a:rPr lang="en-US" sz="2400" dirty="0" smtClean="0"/>
              <a:t>All foods contain at least some water</a:t>
            </a:r>
          </a:p>
          <a:p>
            <a:endParaRPr lang="en-US" sz="2400" dirty="0" smtClean="0"/>
          </a:p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400" i="1" dirty="0" smtClean="0">
                <a:solidFill>
                  <a:srgbClr val="C00000"/>
                </a:solidFill>
              </a:rPr>
              <a:t>Free water: </a:t>
            </a:r>
            <a:r>
              <a:rPr lang="en-US" sz="2400" dirty="0" smtClean="0"/>
              <a:t>can </a:t>
            </a:r>
            <a:r>
              <a:rPr lang="en-US" sz="2400" dirty="0"/>
              <a:t>be extracted easily from foods by </a:t>
            </a:r>
            <a:r>
              <a:rPr lang="en-US" sz="2400" dirty="0" smtClean="0">
                <a:solidFill>
                  <a:srgbClr val="C00000"/>
                </a:solidFill>
              </a:rPr>
              <a:t>squeezing, cutting </a:t>
            </a:r>
            <a:r>
              <a:rPr lang="en-US" sz="2400" dirty="0">
                <a:solidFill>
                  <a:srgbClr val="C00000"/>
                </a:solidFill>
              </a:rPr>
              <a:t>or </a:t>
            </a:r>
            <a:r>
              <a:rPr lang="en-US" sz="2400" dirty="0" smtClean="0">
                <a:solidFill>
                  <a:srgbClr val="C00000"/>
                </a:solidFill>
              </a:rPr>
              <a:t>pressing</a:t>
            </a:r>
            <a:r>
              <a:rPr lang="en-US" sz="2400" dirty="0" smtClean="0"/>
              <a:t>.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-free flowing 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-great solvent for food components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-can be removed by pressure</a:t>
            </a:r>
          </a:p>
          <a:p>
            <a:endParaRPr lang="en-US" sz="2400" dirty="0"/>
          </a:p>
          <a:p>
            <a:pPr marL="342900" indent="-342900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 </a:t>
            </a:r>
            <a:r>
              <a:rPr lang="en-US" sz="2400" i="1" dirty="0" smtClean="0">
                <a:solidFill>
                  <a:srgbClr val="C00000"/>
                </a:solidFill>
              </a:rPr>
              <a:t>Bound water</a:t>
            </a:r>
            <a:r>
              <a:rPr lang="en-US" sz="2400" dirty="0" smtClean="0"/>
              <a:t>: cannot be extracted easily.</a:t>
            </a:r>
          </a:p>
          <a:p>
            <a:r>
              <a:rPr lang="en-US" sz="2400" dirty="0" smtClean="0"/>
              <a:t>	-It </a:t>
            </a:r>
            <a:r>
              <a:rPr lang="en-US" sz="2400" dirty="0"/>
              <a:t>is not free to act as a solvent for salts and </a:t>
            </a:r>
            <a:r>
              <a:rPr lang="en-US" sz="2400" dirty="0" smtClean="0"/>
              <a:t>sugars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-It </a:t>
            </a:r>
            <a:r>
              <a:rPr lang="en-US" sz="2400" dirty="0"/>
              <a:t>can be frozen only at very low temperatures (below the freezing point of water).</a:t>
            </a:r>
            <a:br>
              <a:rPr lang="en-US" sz="2400" dirty="0"/>
            </a:br>
            <a:r>
              <a:rPr lang="en-US" sz="2400" dirty="0" smtClean="0"/>
              <a:t>	-It </a:t>
            </a:r>
            <a:r>
              <a:rPr lang="en-US" sz="2400" dirty="0"/>
              <a:t>exhibits essentially no vapor pressure</a:t>
            </a:r>
            <a:br>
              <a:rPr lang="en-US" sz="2400" dirty="0"/>
            </a:br>
            <a:r>
              <a:rPr lang="en-US" sz="2400" dirty="0" smtClean="0"/>
              <a:t>	-Its </a:t>
            </a:r>
            <a:r>
              <a:rPr lang="en-US" sz="2400" dirty="0"/>
              <a:t>density is greater than that of free </a:t>
            </a:r>
            <a:r>
              <a:rPr lang="en-US" sz="2400" dirty="0" smtClean="0"/>
              <a:t>water</a:t>
            </a:r>
          </a:p>
          <a:p>
            <a:endParaRPr lang="en-US" sz="2400" dirty="0" smtClean="0"/>
          </a:p>
          <a:p>
            <a:r>
              <a:rPr lang="en-US" sz="2400" dirty="0" smtClean="0">
                <a:solidFill>
                  <a:srgbClr val="C00000"/>
                </a:solidFill>
              </a:rPr>
              <a:t>  An example: </a:t>
            </a:r>
            <a:r>
              <a:rPr lang="en-US" sz="2400" dirty="0" smtClean="0"/>
              <a:t>water present in </a:t>
            </a:r>
            <a:r>
              <a:rPr lang="en-US" sz="2400" dirty="0"/>
              <a:t>cactus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45872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2208" y="116631"/>
            <a:ext cx="8640960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/>
                </a:solidFill>
              </a:rPr>
              <a:t>Types of bound water:</a:t>
            </a:r>
            <a:endParaRPr lang="en-US" sz="2400" dirty="0">
              <a:solidFill>
                <a:schemeClr val="tx2"/>
              </a:solidFill>
            </a:endParaRPr>
          </a:p>
          <a:p>
            <a:r>
              <a:rPr lang="en-US" sz="2400" dirty="0" smtClean="0"/>
              <a:t>All water found in tissue is bound water </a:t>
            </a:r>
          </a:p>
          <a:p>
            <a:endParaRPr lang="en-US" sz="2400" dirty="0">
              <a:solidFill>
                <a:schemeClr val="tx2"/>
              </a:solidFill>
            </a:endParaRPr>
          </a:p>
          <a:p>
            <a:r>
              <a:rPr lang="en-US" sz="2400" i="1" dirty="0" smtClean="0">
                <a:solidFill>
                  <a:srgbClr val="C00000"/>
                </a:solidFill>
              </a:rPr>
              <a:t>Structural water</a:t>
            </a:r>
            <a:r>
              <a:rPr lang="en-US" sz="2400" dirty="0" smtClean="0">
                <a:solidFill>
                  <a:schemeClr val="tx2"/>
                </a:solidFill>
              </a:rPr>
              <a:t>: </a:t>
            </a:r>
          </a:p>
          <a:p>
            <a:endParaRPr lang="en-US" sz="2400" dirty="0" smtClean="0">
              <a:solidFill>
                <a:schemeClr val="tx2"/>
              </a:solidFill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Small portion of total bound water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Found </a:t>
            </a:r>
            <a:r>
              <a:rPr lang="en-US" sz="2400" dirty="0" smtClean="0">
                <a:solidFill>
                  <a:srgbClr val="FF0000"/>
                </a:solidFill>
              </a:rPr>
              <a:t>inside protein macromolecule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Not </a:t>
            </a:r>
            <a:r>
              <a:rPr lang="en-US" sz="2400" dirty="0"/>
              <a:t>available for chemical reactions</a:t>
            </a:r>
            <a:r>
              <a:rPr lang="en-US" sz="2400" dirty="0" smtClean="0"/>
              <a:t>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FF0000"/>
                </a:solidFill>
              </a:rPr>
              <a:t>Bound directly to protein molecule </a:t>
            </a:r>
            <a:r>
              <a:rPr lang="en-US" sz="2400" dirty="0" smtClean="0"/>
              <a:t>by hydrogen bonding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Stabilize the native conformation of the protein molecule; determine the three-dimensional conformation of the protein.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Structural water molecules may act as prosthetic groups indispensable for proper protein function </a:t>
            </a:r>
          </a:p>
          <a:p>
            <a:pPr>
              <a:buClr>
                <a:srgbClr val="C00000"/>
              </a:buClr>
            </a:pPr>
            <a:r>
              <a:rPr lang="en-US" sz="1400" dirty="0" smtClean="0"/>
              <a:t>(</a:t>
            </a:r>
            <a:r>
              <a:rPr lang="pl-PL" sz="1400" dirty="0" smtClean="0"/>
              <a:t>Proc Natl Acad Sci U S A. 2009</a:t>
            </a:r>
            <a:r>
              <a:rPr lang="en-US" sz="1400" dirty="0" smtClean="0"/>
              <a:t>,</a:t>
            </a:r>
            <a:r>
              <a:rPr lang="pl-PL" sz="1400" dirty="0" smtClean="0"/>
              <a:t>106(34):14367-72</a:t>
            </a:r>
            <a:r>
              <a:rPr lang="en-US" sz="1400" dirty="0" smtClean="0"/>
              <a:t>).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Participate in the formation of enzyme</a:t>
            </a:r>
          </a:p>
          <a:p>
            <a:pPr>
              <a:buClr>
                <a:srgbClr val="C00000"/>
              </a:buClr>
            </a:pPr>
            <a:r>
              <a:rPr lang="en-US" sz="2400" dirty="0" smtClean="0"/>
              <a:t> </a:t>
            </a:r>
            <a:r>
              <a:rPr lang="en-US" sz="2400" dirty="0"/>
              <a:t>active site </a:t>
            </a:r>
            <a:r>
              <a:rPr lang="en-US" sz="1600" dirty="0" smtClean="0"/>
              <a:t>(</a:t>
            </a:r>
            <a:r>
              <a:rPr lang="en-US" sz="1600" dirty="0"/>
              <a:t>http://</a:t>
            </a:r>
            <a:r>
              <a:rPr lang="en-US" sz="1600" dirty="0" smtClean="0"/>
              <a:t>www1.lsbu.ac.uk/water/protein_hydration.html)</a:t>
            </a:r>
            <a:endParaRPr lang="en-US" sz="1600" dirty="0"/>
          </a:p>
        </p:txBody>
      </p:sp>
      <p:pic>
        <p:nvPicPr>
          <p:cNvPr id="1026" name="Picture 2" descr="Hydrogen bonding through water enabling molecular recogni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543" y="5085184"/>
            <a:ext cx="2333625" cy="112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2565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620688"/>
            <a:ext cx="783061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Monolayer </a:t>
            </a:r>
            <a:r>
              <a:rPr lang="en-US" sz="24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water</a:t>
            </a:r>
            <a:r>
              <a:rPr lang="en-US" sz="2400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2400" i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Bound to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the surface of the protein molecules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by 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hydrogen bonding 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or 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dipole 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interactions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It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represents 4-9% of the water associated with the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protein.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It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has kinetic and thermodynamic properties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which are different from that of the pure water.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Not available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as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solvent.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May be available for certain reactions.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Hard to remove from food.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r>
              <a:rPr lang="en-US" sz="2400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Multilayer </a:t>
            </a:r>
            <a:r>
              <a:rPr lang="en-US" sz="24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Water:</a:t>
            </a:r>
          </a:p>
          <a:p>
            <a:endParaRPr lang="en-US" sz="2400" i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Additional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layer of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water around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food particle.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Not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as hard to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remove as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the monolayer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8914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620688"/>
            <a:ext cx="78488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>
                <a:solidFill>
                  <a:srgbClr val="C00000"/>
                </a:solidFill>
              </a:rPr>
              <a:t>Capillary ("absorbed") </a:t>
            </a:r>
            <a:r>
              <a:rPr lang="en-US" sz="2400" i="1" dirty="0" smtClean="0">
                <a:solidFill>
                  <a:srgbClr val="C00000"/>
                </a:solidFill>
              </a:rPr>
              <a:t>water:</a:t>
            </a:r>
          </a:p>
          <a:p>
            <a:endParaRPr lang="en-US" sz="2400" dirty="0" smtClean="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Water </a:t>
            </a:r>
            <a:r>
              <a:rPr lang="en-US" sz="2400" dirty="0"/>
              <a:t>included in crevices, gaps or capillaries in the protein molecule through surface or capillary </a:t>
            </a:r>
            <a:r>
              <a:rPr lang="en-US" sz="2400" dirty="0" smtClean="0"/>
              <a:t>forces.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Act as a solvent.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Available chemical </a:t>
            </a:r>
            <a:r>
              <a:rPr lang="en-US" sz="2400" dirty="0"/>
              <a:t>reactions. </a:t>
            </a:r>
            <a:endParaRPr lang="en-US" sz="2400" dirty="0" smtClean="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Can be removed only by force.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Much </a:t>
            </a:r>
            <a:r>
              <a:rPr lang="en-US" sz="2400" dirty="0"/>
              <a:t>of the water </a:t>
            </a:r>
            <a:r>
              <a:rPr lang="en-US" sz="2400" dirty="0" smtClean="0"/>
              <a:t>found </a:t>
            </a:r>
            <a:r>
              <a:rPr lang="en-US" sz="2400" dirty="0"/>
              <a:t>in meat and cheese is an example of capillary water</a:t>
            </a:r>
            <a:r>
              <a:rPr lang="en-US" sz="2400" dirty="0" smtClean="0"/>
              <a:t>.</a:t>
            </a:r>
          </a:p>
          <a:p>
            <a:pPr>
              <a:buClr>
                <a:srgbClr val="C00000"/>
              </a:buClr>
            </a:pPr>
            <a:endParaRPr lang="en-US" sz="2400" dirty="0"/>
          </a:p>
          <a:p>
            <a:pPr>
              <a:buClr>
                <a:srgbClr val="C00000"/>
              </a:buClr>
            </a:pPr>
            <a:r>
              <a:rPr lang="en-US" sz="2400" i="1" dirty="0" smtClean="0">
                <a:solidFill>
                  <a:srgbClr val="C00000"/>
                </a:solidFill>
              </a:rPr>
              <a:t>Hydrodynamic water:</a:t>
            </a:r>
          </a:p>
          <a:p>
            <a:pPr>
              <a:buClr>
                <a:srgbClr val="C00000"/>
              </a:buClr>
            </a:pPr>
            <a:endParaRPr lang="en-US" sz="2400" dirty="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Transported along with protein molecule.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Has the physical properties of pure water but influences protein viscosity and diffusion.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97889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23928" y="6309320"/>
            <a:ext cx="5040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Food proteins. 1982. Fox P.F.;  Condon J.J. (Eds.)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63688" y="908720"/>
            <a:ext cx="6077305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Factors affecting protein hydration:</a:t>
            </a:r>
          </a:p>
          <a:p>
            <a:endParaRPr lang="en-US" sz="2800" dirty="0"/>
          </a:p>
          <a:p>
            <a:endParaRPr lang="en-US" sz="2800" dirty="0" smtClean="0"/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Amino acid composition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Surface polarity / hydrophobicity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/>
              <a:t>Protein conformation (size, shape)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Ionic strength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Ion species, anion or cation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pH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Temperature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04647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404664"/>
            <a:ext cx="777686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Amino acid composition. Surface polarity.</a:t>
            </a:r>
          </a:p>
          <a:p>
            <a:endParaRPr lang="en-US" sz="2400" dirty="0"/>
          </a:p>
          <a:p>
            <a:r>
              <a:rPr lang="en-US" sz="2400" i="1" dirty="0" smtClean="0">
                <a:solidFill>
                  <a:srgbClr val="C00000"/>
                </a:solidFill>
              </a:rPr>
              <a:t>At low content of hydrophobic amino acids </a:t>
            </a:r>
            <a:r>
              <a:rPr lang="en-US" sz="2400" dirty="0" smtClean="0"/>
              <a:t>(below 30%) :</a:t>
            </a:r>
          </a:p>
          <a:p>
            <a:r>
              <a:rPr lang="en-US" sz="2400" dirty="0" smtClean="0"/>
              <a:t> </a:t>
            </a:r>
          </a:p>
          <a:p>
            <a:r>
              <a:rPr lang="en-US" sz="2400" dirty="0" smtClean="0"/>
              <a:t>Hydrophobic amino acids are located predominantly inside the globule thus determining low surface hydrophobicity. More polar and charged amino acids are located on surface which have </a:t>
            </a:r>
            <a:r>
              <a:rPr lang="en-US" sz="2400" dirty="0"/>
              <a:t>a higher tendency to bind </a:t>
            </a:r>
            <a:r>
              <a:rPr lang="en-US" sz="2400" dirty="0" smtClean="0"/>
              <a:t>water molecules.</a:t>
            </a:r>
          </a:p>
          <a:p>
            <a:endParaRPr lang="en-US" sz="2400" i="1" dirty="0" smtClean="0">
              <a:solidFill>
                <a:srgbClr val="C00000"/>
              </a:solidFill>
            </a:endParaRPr>
          </a:p>
          <a:p>
            <a:r>
              <a:rPr lang="en-US" sz="2400" i="1" dirty="0" smtClean="0">
                <a:solidFill>
                  <a:srgbClr val="C00000"/>
                </a:solidFill>
              </a:rPr>
              <a:t>At higher  </a:t>
            </a:r>
            <a:r>
              <a:rPr lang="en-US" sz="2400" i="1" dirty="0">
                <a:solidFill>
                  <a:srgbClr val="C00000"/>
                </a:solidFill>
              </a:rPr>
              <a:t>content of hydrophobic amino acids </a:t>
            </a:r>
            <a:r>
              <a:rPr lang="en-US" sz="2400" dirty="0" smtClean="0"/>
              <a:t>(above 30%):</a:t>
            </a:r>
          </a:p>
          <a:p>
            <a:endParaRPr lang="en-US" sz="2400" dirty="0" smtClean="0"/>
          </a:p>
          <a:p>
            <a:r>
              <a:rPr lang="en-US" sz="2400" dirty="0" smtClean="0"/>
              <a:t>Protein molecules are more reluctant/unfolded, higher surface hydrophobicity, lower hydration level.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964681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Hardcover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1431</TotalTime>
  <Words>2321</Words>
  <Application>Microsoft Office PowerPoint</Application>
  <PresentationFormat>On-screen Show (4:3)</PresentationFormat>
  <Paragraphs>271</Paragraphs>
  <Slides>33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Executive</vt:lpstr>
      <vt:lpstr>Hardcover</vt:lpstr>
      <vt:lpstr>ChemSketch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Vesela</cp:lastModifiedBy>
  <cp:revision>88</cp:revision>
  <dcterms:created xsi:type="dcterms:W3CDTF">2015-08-24T11:46:02Z</dcterms:created>
  <dcterms:modified xsi:type="dcterms:W3CDTF">2018-12-13T10:28:11Z</dcterms:modified>
</cp:coreProperties>
</file>