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89" r:id="rId2"/>
    <p:sldId id="258" r:id="rId3"/>
    <p:sldId id="277" r:id="rId4"/>
    <p:sldId id="259" r:id="rId5"/>
    <p:sldId id="260" r:id="rId6"/>
    <p:sldId id="270" r:id="rId7"/>
    <p:sldId id="262" r:id="rId8"/>
    <p:sldId id="263" r:id="rId9"/>
    <p:sldId id="273" r:id="rId10"/>
    <p:sldId id="274" r:id="rId11"/>
    <p:sldId id="276" r:id="rId12"/>
    <p:sldId id="278" r:id="rId13"/>
    <p:sldId id="265" r:id="rId14"/>
    <p:sldId id="266" r:id="rId15"/>
    <p:sldId id="267" r:id="rId16"/>
    <p:sldId id="290" r:id="rId17"/>
    <p:sldId id="275" r:id="rId18"/>
    <p:sldId id="271" r:id="rId19"/>
    <p:sldId id="292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91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4EC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94" autoAdjust="0"/>
    <p:restoredTop sz="94660"/>
  </p:normalViewPr>
  <p:slideViewPr>
    <p:cSldViewPr>
      <p:cViewPr varScale="1">
        <p:scale>
          <a:sx n="51" d="100"/>
          <a:sy n="51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63926-DA58-4678-84A2-21A4492EBF6A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63FEC-86AF-4E76-B468-C0BAEA086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19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63FEC-86AF-4E76-B468-C0BAEA08627F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63FEC-86AF-4E76-B468-C0BAEA08627F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078C-2413-4686-9BC4-8D5CFABE5F0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536F-69CE-4515-A513-7B9967111B09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E485-C6A0-464F-80E4-F9FDA2CE24A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A1C46-6887-4312-9987-0B43A46BDF6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367A-5445-4945-A300-E5AC675B9B59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5338-6B58-4D83-BA6A-03C6E7CFA42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FE69-2471-4646-9349-CA564AFC2E1D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170B8-3265-4CE0-9C33-6E39D271FA6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36C5-B1BC-46A0-8DF7-AAD2BB12826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0B18-2CCE-41F4-8686-E586EA51F04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1B5F-E54B-412A-BE87-2313965D0E8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7A37B-4CC5-4561-905A-023922740FF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UNI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slide" Target="slide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photos.gograph.com/thumbs/CSP/CSP894/k8940822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../ANSWER%20KE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857628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85786" y="1214422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BUSINESS ENGLISH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1928794" y="2643182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First Steps at work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026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4929198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571480"/>
            <a:ext cx="88582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l-GR" sz="1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28596" y="285728"/>
            <a:ext cx="871540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0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ΧΡΗΣΗ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H</a:t>
            </a:r>
            <a:r>
              <a:rPr lang="el-GR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Προστακτική χρησιμοποιείται για να δώσουμε: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sz="2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l-G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οδηγίες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First, turn the lights on and then press the red button!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l-GR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προσφορές</a:t>
            </a:r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lang="en-US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Have a break, you look tired!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l-GR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διαταγές</a:t>
            </a:r>
            <a:r>
              <a:rPr lang="en-GB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  </a:t>
            </a:r>
            <a:r>
              <a:rPr lang="en-US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Get out of the classroom!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428868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6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00438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7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429132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8" name="1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pic>
        <p:nvPicPr>
          <p:cNvPr id="12" name="11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10</a:t>
            </a:fld>
            <a:endParaRPr lang="el-GR" dirty="0"/>
          </a:p>
        </p:txBody>
      </p:sp>
      <p:pic>
        <p:nvPicPr>
          <p:cNvPr id="14" name="13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sp>
        <p:nvSpPr>
          <p:cNvPr id="7" name="WordArt 1"/>
          <p:cNvSpPr>
            <a:spLocks noChangeArrowheads="1" noChangeShapeType="1" noTextEdit="1"/>
          </p:cNvSpPr>
          <p:nvPr/>
        </p:nvSpPr>
        <p:spPr bwMode="auto">
          <a:xfrm>
            <a:off x="928662" y="714356"/>
            <a:ext cx="7072362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/>
              </a:rPr>
              <a:t>B. Developing Language</a:t>
            </a:r>
            <a:endParaRPr lang="el-GR" sz="1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11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857224" y="2551837"/>
            <a:ext cx="7215238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 GUESSING TEXT ORGANISATION. The paragraphs of the following    advertisement have been printed in the wrong order. Read it through and try to guess the right paragraph order.</a:t>
            </a:r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5272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357167"/>
            <a:ext cx="8429684" cy="5632311"/>
          </a:xfrm>
          <a:prstGeom prst="rect">
            <a:avLst/>
          </a:prstGeom>
          <a:ln w="28575">
            <a:solidFill>
              <a:schemeClr val="accent6"/>
            </a:solidFill>
            <a:prstDash val="dash"/>
            <a:headEnd/>
            <a:tailEnd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SAN MARINO HOTEL</a:t>
            </a: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Assistant Manager</a:t>
            </a: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1. The successful </a:t>
            </a: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3" action="ppaction://hlinksldjump"/>
              </a:rPr>
              <a:t>applicant</a:t>
            </a: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must have experience of all aspects of hotel work and at least two years experience as an Assistant Manager.</a:t>
            </a: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Generous salary, </a:t>
            </a: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4" action="ppaction://hlinksldjump"/>
              </a:rPr>
              <a:t>bonus</a:t>
            </a: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good holidays and excellent prospects for promotion within the group.</a:t>
            </a: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3. A privately owned group of hotels with extensive leisure facilities   is looking for an enthusiastic person to assist in the expansion of the hotel.</a:t>
            </a: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4. Apply in confidence with full curriculum vitae and a recent photograph to Mr. C. Bateman, Green Street, Barton BR7 8QT.</a:t>
            </a: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5. Applicants need a good knowledge of English and possibly two other languages.</a:t>
            </a: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rgbClr val="99CCFF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l-G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12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00034" y="571480"/>
            <a:ext cx="814393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Just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 the purpose of a CV is to impress the prospective employer, the purpose of the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recruitment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advertisement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to attract suitable qualified candidates. Job advertisements appear in various offline and online media – local and national newspapers, magazines, job websites, face book, twitter, etc. –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 they usually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outline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job vacancy. 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4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0034" y="714356"/>
            <a:ext cx="81439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SCANNING. Read the text and answer the questions following.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500034" y="357166"/>
          <a:ext cx="8072493" cy="5572161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0000" endA="300" endPos="90000" dir="5400000" sy="-100000" algn="bl" rotWithShape="0"/>
                </a:effectLst>
              </a:tblPr>
              <a:tblGrid>
                <a:gridCol w="4705954"/>
                <a:gridCol w="3366539"/>
              </a:tblGrid>
              <a:tr h="619129">
                <a:tc rowSpan="9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l-GR" sz="200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l-GR" sz="200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en-US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JOB  ADVERTISEMENTS</a:t>
                      </a:r>
                      <a:endParaRPr lang="el-GR" sz="20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46CCFF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l-GR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Internet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Newspapers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Word of mouth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Poster Advertisements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Shop Windows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Recruitment Agencies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Employment Organisations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Recruitment Websites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University Career Offices</a:t>
                      </a:r>
                      <a:endParaRPr lang="el-GR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145" name="Picture 1" descr="http://photos.gograph.com/thumbs/CSP/CSP894/k8940822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285852" y="500042"/>
            <a:ext cx="2072788" cy="2034402"/>
          </a:xfrm>
          <a:prstGeom prst="rect">
            <a:avLst/>
          </a:prstGeom>
          <a:noFill/>
        </p:spPr>
      </p:pic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4000496" y="642918"/>
            <a:ext cx="1143008" cy="212249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4000496" y="1857364"/>
            <a:ext cx="1285884" cy="928694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4000496" y="1214422"/>
            <a:ext cx="1214446" cy="1571636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4000496" y="2500306"/>
            <a:ext cx="1214446" cy="28575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4000496" y="2786058"/>
            <a:ext cx="1312861" cy="28575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000496" y="2786058"/>
            <a:ext cx="1214446" cy="100013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4000496" y="2786058"/>
            <a:ext cx="1273173" cy="146368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4000496" y="2786058"/>
            <a:ext cx="1214446" cy="214314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000496" y="2786058"/>
            <a:ext cx="1214446" cy="285752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pic>
        <p:nvPicPr>
          <p:cNvPr id="16" name="1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pic>
        <p:nvPicPr>
          <p:cNvPr id="15" name="14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14</a:t>
            </a:fld>
            <a:endParaRPr lang="el-GR" dirty="0"/>
          </a:p>
        </p:txBody>
      </p:sp>
      <p:pic>
        <p:nvPicPr>
          <p:cNvPr id="19" name="1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17693"/>
            <a:ext cx="8643998" cy="61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On these grounds, job advertisements usually involve the following parts: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1.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profile of the company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that includes anything from size, product, field of operations etc. to management philosophy. 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2.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profile of the required candidate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– experience, education, qualifications and other qualities.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3.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Details of the post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2" action="ppaction://hlinksldjump"/>
              </a:rPr>
              <a:t>duties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responsibilities, working environment, salary, promotion opportunities, insurance and medical coverage, training, and benefits (i.e. company car, bonus, profit share).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4.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Practical details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on how and where to apply.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" name="2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86776" y="6429396"/>
            <a:ext cx="500066" cy="428604"/>
          </a:xfrm>
          <a:prstGeom prst="rect">
            <a:avLst/>
          </a:prstGeom>
        </p:spPr>
      </p:pic>
      <p:pic>
        <p:nvPicPr>
          <p:cNvPr id="4" name="3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715272" y="6429396"/>
            <a:ext cx="500066" cy="428604"/>
          </a:xfrm>
          <a:prstGeom prst="rect">
            <a:avLst/>
          </a:prstGeom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0C37DCFE-0B9D-45EB-8EB2-E9054B2189B8}" type="slidenum">
              <a:rPr lang="el-GR" smtClean="0"/>
              <a:pPr/>
              <a:t>15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πεξήγηση με στρογγυλεμένο παραλληλόγραμμο"/>
          <p:cNvSpPr/>
          <p:nvPr/>
        </p:nvSpPr>
        <p:spPr>
          <a:xfrm>
            <a:off x="1571604" y="3571876"/>
            <a:ext cx="5643602" cy="2000264"/>
          </a:xfrm>
          <a:prstGeom prst="wedgeRoundRectCallout">
            <a:avLst>
              <a:gd name="adj1" fmla="val -41160"/>
              <a:gd name="adj2" fmla="val 63469"/>
              <a:gd name="adj3" fmla="val 16667"/>
            </a:avLst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1 - Ορθογώνιο"/>
          <p:cNvSpPr/>
          <p:nvPr/>
        </p:nvSpPr>
        <p:spPr>
          <a:xfrm>
            <a:off x="0" y="357166"/>
            <a:ext cx="900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</a:rPr>
              <a:t>No</a:t>
            </a:r>
            <a:r>
              <a:rPr lang="el-GR" sz="2400" dirty="0" smtClean="0">
                <a:latin typeface="Comic Sans MS" pitchFamily="66" charset="0"/>
              </a:rPr>
              <a:t> matter how attractive a job ad seems, the candidate should keep in mind that it is the employer’s marketing tool. It is </a:t>
            </a:r>
            <a:r>
              <a:rPr lang="el-GR" sz="2400" dirty="0" smtClean="0">
                <a:latin typeface="Comic Sans MS" pitchFamily="66" charset="0"/>
                <a:hlinkClick r:id="rId2" action="ppaction://hlinksldjump"/>
              </a:rPr>
              <a:t>vital</a:t>
            </a:r>
            <a:r>
              <a:rPr lang="el-GR" sz="2400" dirty="0" smtClean="0">
                <a:latin typeface="Comic Sans MS" pitchFamily="66" charset="0"/>
              </a:rPr>
              <a:t> for a candidate to be aware of his qualifications, knowledge and experience in order to find out the positions that suit him and not be distracted by the job title.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28728" y="3429000"/>
            <a:ext cx="6357982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look + adjective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=appear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seem + adjective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=give an impression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 looks tired.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She seems sincere.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000892" y="6429396"/>
            <a:ext cx="500066" cy="428604"/>
          </a:xfrm>
          <a:prstGeom prst="rect">
            <a:avLst/>
          </a:prstGeom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357158" y="571480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So, look at how the entire ad is structured and examine every detail, i.e. age, degrees, specific skills, perks, location, transportation, shifts.  Consider if it fits you, because it is a waste of time to apply to everything.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user\AppData\Local\Microsoft\Windows\Temporary Internet Files\Content.IE5\PI54ESPE\STP-job-ad-8.4.12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071810"/>
            <a:ext cx="3214710" cy="3383906"/>
          </a:xfrm>
          <a:prstGeom prst="rect">
            <a:avLst/>
          </a:prstGeom>
          <a:noFill/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428604"/>
            <a:ext cx="8358246" cy="5601533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  <a:headEnd/>
            <a:tailEnd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PRINT PRODUCTION MANAGER WANTED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well-known print company, located in the UK, wishes to set up a manufacturing branch in Europe. An experienced manager, responsible to the Production Director, is required to assist in setting up the branch and then take charge of the day-to-day work.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ideal applicant must have knowledge of modern methods and machines in printing and at least three years experience in cost-effective management. Good knowledge of English is essential.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 offer excellent pay and prospects with 4 weeks holiday a year plus public holidays, a company car and a company pension scheme.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Interviews will be arranged in the nearest large town to applicant's home. Apply with CV to the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Personnel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Manager, 18 Hemsworth Street, Compton, United Kingdom SG153 22AH.</a:t>
            </a: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72330" y="6429396"/>
            <a:ext cx="500066" cy="428604"/>
          </a:xfrm>
          <a:prstGeom prst="rect">
            <a:avLst/>
          </a:prstGeom>
        </p:spPr>
      </p:pic>
      <p:pic>
        <p:nvPicPr>
          <p:cNvPr id="4" name="3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0C37DCFE-0B9D-45EB-8EB2-E9054B2189B8}" type="slidenum">
              <a:rPr lang="el-GR" smtClean="0"/>
              <a:pPr/>
              <a:t>18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>
            <a:hlinkClick r:id="rId4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ANSWER KEY 2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12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19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3071802" y="928670"/>
            <a:ext cx="4321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UNIT</a:t>
            </a:r>
            <a:r>
              <a:rPr lang="en-US" sz="2400" b="1" kern="10" normalizeH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ticulate Extrabold"/>
              </a:rPr>
              <a:t> 2</a:t>
            </a:r>
            <a:endParaRPr lang="el-GR" sz="2400" b="1" kern="10" normalizeH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ticulate Extrabold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428728" y="1785926"/>
            <a:ext cx="6335713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Recruitment Advertisements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2" name="Picture 2" descr="hirin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143248"/>
            <a:ext cx="4214842" cy="2826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1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pic>
        <p:nvPicPr>
          <p:cNvPr id="14" name="13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327163" y="1571612"/>
            <a:ext cx="8816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applicant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 person who applies for a job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858016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2396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571736" y="1571612"/>
            <a:ext cx="3999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bonus 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extra pay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858016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000100" y="1428736"/>
            <a:ext cx="75009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latin typeface="Comic Sans MS" pitchFamily="66" charset="0"/>
              </a:rPr>
              <a:t>recruitment </a:t>
            </a:r>
            <a:r>
              <a:rPr lang="en-US" sz="3200" b="1" dirty="0" smtClean="0">
                <a:latin typeface="Comic Sans MS" pitchFamily="66" charset="0"/>
              </a:rPr>
              <a:t>=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finding new members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for a company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642910" y="1285860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latin typeface="Comic Sans MS" pitchFamily="66" charset="0"/>
              </a:rPr>
              <a:t>advertisement </a:t>
            </a:r>
            <a:r>
              <a:rPr lang="en-US" sz="3200" b="1" dirty="0" smtClean="0">
                <a:latin typeface="Comic Sans MS" pitchFamily="66" charset="0"/>
              </a:rPr>
              <a:t>=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 public announcement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   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of a job vacancy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418534" y="1285860"/>
            <a:ext cx="87254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 to </a:t>
            </a:r>
            <a:r>
              <a:rPr lang="el-GR" sz="3200" b="1" dirty="0" smtClean="0">
                <a:latin typeface="Comic Sans MS" pitchFamily="66" charset="0"/>
              </a:rPr>
              <a:t>outline </a:t>
            </a:r>
            <a:r>
              <a:rPr lang="en-US" sz="3200" b="1" dirty="0" smtClean="0">
                <a:latin typeface="Comic Sans MS" pitchFamily="66" charset="0"/>
              </a:rPr>
              <a:t>=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give a general description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24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642910" y="2000240"/>
            <a:ext cx="8001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d</a:t>
            </a:r>
            <a:r>
              <a:rPr lang="el-GR" sz="3200" b="1" dirty="0" smtClean="0">
                <a:latin typeface="Comic Sans MS" pitchFamily="66" charset="0"/>
              </a:rPr>
              <a:t>ut</a:t>
            </a:r>
            <a:r>
              <a:rPr lang="en-US" sz="3200" b="1" dirty="0" smtClean="0">
                <a:latin typeface="Comic Sans MS" pitchFamily="66" charset="0"/>
              </a:rPr>
              <a:t>y =</a:t>
            </a:r>
            <a:r>
              <a:rPr lang="el-GR" sz="3200" b="1" dirty="0" smtClean="0">
                <a:latin typeface="Comic Sans MS" pitchFamily="66" charset="0"/>
              </a:rPr>
              <a:t>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 task that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someone must do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25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714480" y="1643050"/>
            <a:ext cx="57326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 smtClean="0">
                <a:latin typeface="Comic Sans MS" pitchFamily="66" charset="0"/>
              </a:rPr>
              <a:t>vital </a:t>
            </a:r>
            <a:r>
              <a:rPr lang="en-US" sz="3200" b="1" dirty="0" smtClean="0">
                <a:latin typeface="Comic Sans MS" pitchFamily="66" charset="0"/>
              </a:rPr>
              <a:t>=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absolutely necessary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26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072330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3" action="ppaction://hlinksldjump"/>
          </p:cNvPr>
          <p:cNvSpPr/>
          <p:nvPr/>
        </p:nvSpPr>
        <p:spPr>
          <a:xfrm>
            <a:off x="357158" y="1857364"/>
            <a:ext cx="8446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personnel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the employees of a company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27</a:t>
            </a:fld>
            <a:endParaRPr lang="el-GR" dirty="0"/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6858016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sp>
        <p:nvSpPr>
          <p:cNvPr id="8" name="7 - Ορθογώνιο">
            <a:hlinkClick r:id="rId6" action="ppaction://hlinksldjump"/>
          </p:cNvPr>
          <p:cNvSpPr/>
          <p:nvPr/>
        </p:nvSpPr>
        <p:spPr>
          <a:xfrm>
            <a:off x="7215206" y="5643578"/>
            <a:ext cx="1452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BACK TO TOP</a:t>
            </a:r>
            <a:endParaRPr lang="el-GR" b="1" dirty="0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θογώνιο">
            <a:hlinkClick r:id="rId4" action="ppaction://hlinksldjump"/>
          </p:cNvPr>
          <p:cNvSpPr/>
          <p:nvPr/>
        </p:nvSpPr>
        <p:spPr>
          <a:xfrm>
            <a:off x="357158" y="785794"/>
            <a:ext cx="8429685" cy="667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l-GR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Ορθογώνιο">
            <a:hlinkClick r:id="rId5" action="ppaction://hlinksldjump"/>
          </p:cNvPr>
          <p:cNvSpPr/>
          <p:nvPr/>
        </p:nvSpPr>
        <p:spPr>
          <a:xfrm>
            <a:off x="6929454" y="5500702"/>
            <a:ext cx="1452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BACK TO TOP</a:t>
            </a:r>
            <a:endParaRPr lang="el-GR" b="1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2072" name="WordArt 24"/>
          <p:cNvSpPr>
            <a:spLocks noChangeArrowheads="1" noChangeShapeType="1" noTextEdit="1"/>
          </p:cNvSpPr>
          <p:nvPr/>
        </p:nvSpPr>
        <p:spPr bwMode="auto">
          <a:xfrm>
            <a:off x="1071538" y="857232"/>
            <a:ext cx="6858048" cy="92869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A. </a:t>
            </a:r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Verdana" pitchFamily="34" charset="0"/>
                <a:cs typeface="Verdana" pitchFamily="34" charset="0"/>
              </a:rPr>
              <a:t>Exploring</a:t>
            </a:r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Language</a:t>
            </a:r>
            <a:endParaRPr lang="el-GR" sz="1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3571876"/>
            <a:ext cx="2071702" cy="2322818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572264" y="6429396"/>
            <a:ext cx="500066" cy="428604"/>
          </a:xfrm>
          <a:prstGeom prst="rect">
            <a:avLst/>
          </a:prstGeom>
        </p:spPr>
      </p:pic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2214546" y="2143116"/>
            <a:ext cx="4347665" cy="665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1.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MODALS </a:t>
            </a:r>
            <a:r>
              <a:rPr lang="el-G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Can</a:t>
            </a:r>
            <a:r>
              <a:rPr lang="el-G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Must</a:t>
            </a:r>
            <a:r>
              <a:rPr lang="el-G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l-GR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285720" y="642918"/>
            <a:ext cx="8858280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200" dirty="0" smtClean="0">
                <a:latin typeface="Comic Sans MS" pitchFamily="66" charset="0"/>
              </a:rPr>
              <a:t>Τα </a:t>
            </a:r>
            <a:r>
              <a:rPr lang="en-US" sz="2200" dirty="0" smtClean="0">
                <a:latin typeface="Comic Sans MS" pitchFamily="66" charset="0"/>
              </a:rPr>
              <a:t>modal verbs can</a:t>
            </a:r>
            <a:r>
              <a:rPr lang="el-GR" sz="2200" dirty="0" smtClean="0">
                <a:latin typeface="Comic Sans MS" pitchFamily="66" charset="0"/>
              </a:rPr>
              <a:t>/</a:t>
            </a:r>
            <a:r>
              <a:rPr lang="en-US" sz="2200" dirty="0" smtClean="0">
                <a:latin typeface="Comic Sans MS" pitchFamily="66" charset="0"/>
              </a:rPr>
              <a:t>must </a:t>
            </a:r>
            <a:r>
              <a:rPr lang="el-GR" sz="2200" dirty="0" smtClean="0">
                <a:latin typeface="Comic Sans MS" pitchFamily="66" charset="0"/>
              </a:rPr>
              <a:t>είναι βοηθητικά ρήματα. Τα ρήματα αυτά: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</a:t>
            </a:r>
            <a:r>
              <a:rPr lang="el-GR" sz="2200" dirty="0" smtClean="0">
                <a:latin typeface="Comic Sans MS" pitchFamily="66" charset="0"/>
              </a:rPr>
              <a:t>δεν σχηματίζουν όλους τους χρόνους.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To</a:t>
            </a:r>
            <a:r>
              <a:rPr lang="el-GR" sz="2200" dirty="0" smtClean="0">
                <a:latin typeface="Comic Sans MS" pitchFamily="66" charset="0"/>
              </a:rPr>
              <a:t> ρήμα </a:t>
            </a:r>
            <a:r>
              <a:rPr lang="en-US" sz="2200" dirty="0" smtClean="0">
                <a:latin typeface="Comic Sans MS" pitchFamily="66" charset="0"/>
              </a:rPr>
              <a:t>must</a:t>
            </a:r>
            <a:r>
              <a:rPr lang="el-GR" sz="2200" dirty="0" smtClean="0">
                <a:latin typeface="Comic Sans MS" pitchFamily="66" charset="0"/>
              </a:rPr>
              <a:t> έχει μόνο Ενεστώτα.</a:t>
            </a:r>
          </a:p>
          <a:p>
            <a:pPr>
              <a:lnSpc>
                <a:spcPct val="150000"/>
              </a:lnSpc>
            </a:pPr>
            <a:r>
              <a:rPr lang="el-GR" sz="2200" dirty="0" smtClean="0">
                <a:latin typeface="Comic Sans MS" pitchFamily="66" charset="0"/>
              </a:rPr>
              <a:t>Το ρήμα </a:t>
            </a:r>
            <a:r>
              <a:rPr lang="en-US" sz="2200" dirty="0" smtClean="0">
                <a:latin typeface="Comic Sans MS" pitchFamily="66" charset="0"/>
              </a:rPr>
              <a:t>can</a:t>
            </a:r>
            <a:r>
              <a:rPr lang="el-GR" sz="2200" dirty="0" smtClean="0">
                <a:latin typeface="Comic Sans MS" pitchFamily="66" charset="0"/>
              </a:rPr>
              <a:t>  έχει μόνο Ενεστώτα </a:t>
            </a:r>
            <a:r>
              <a:rPr lang="el-GR" sz="2200" b="1" dirty="0" smtClean="0">
                <a:latin typeface="Comic Sans MS" pitchFamily="66" charset="0"/>
              </a:rPr>
              <a:t>(</a:t>
            </a:r>
            <a:r>
              <a:rPr lang="en-US" sz="2200" b="1" dirty="0" smtClean="0">
                <a:latin typeface="Comic Sans MS" pitchFamily="66" charset="0"/>
              </a:rPr>
              <a:t>can</a:t>
            </a:r>
            <a:r>
              <a:rPr lang="el-GR" sz="2200" b="1" dirty="0" smtClean="0">
                <a:latin typeface="Comic Sans MS" pitchFamily="66" charset="0"/>
              </a:rPr>
              <a:t>)</a:t>
            </a:r>
            <a:r>
              <a:rPr lang="el-GR" sz="2200" dirty="0" smtClean="0">
                <a:latin typeface="Comic Sans MS" pitchFamily="66" charset="0"/>
              </a:rPr>
              <a:t>  και Αόριστο </a:t>
            </a:r>
            <a:r>
              <a:rPr lang="el-GR" sz="2200" b="1" dirty="0" smtClean="0">
                <a:latin typeface="Comic Sans MS" pitchFamily="66" charset="0"/>
              </a:rPr>
              <a:t>(</a:t>
            </a:r>
            <a:r>
              <a:rPr lang="en-US" sz="2200" b="1" dirty="0" smtClean="0">
                <a:latin typeface="Comic Sans MS" pitchFamily="66" charset="0"/>
              </a:rPr>
              <a:t>could</a:t>
            </a:r>
            <a:r>
              <a:rPr lang="el-GR" sz="2200" b="1" dirty="0" smtClean="0">
                <a:latin typeface="Comic Sans MS" pitchFamily="66" charset="0"/>
              </a:rPr>
              <a:t>).</a:t>
            </a:r>
            <a:endParaRPr lang="el-GR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200" b="1" dirty="0" smtClean="0">
                <a:latin typeface="Comic Sans MS" pitchFamily="66" charset="0"/>
              </a:rPr>
              <a:t> </a:t>
            </a:r>
            <a:r>
              <a:rPr lang="en-US" sz="2200" b="1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δεν χρησιμοποιούν βοηθητικά ρήματα στον</a:t>
            </a:r>
            <a:r>
              <a:rPr lang="el-GR" sz="2200" b="1" dirty="0" smtClean="0">
                <a:latin typeface="Comic Sans MS" pitchFamily="66" charset="0"/>
              </a:rPr>
              <a:t> </a:t>
            </a:r>
            <a:r>
              <a:rPr lang="el-GR" sz="2200" dirty="0" smtClean="0">
                <a:latin typeface="Comic Sans MS" pitchFamily="66" charset="0"/>
              </a:rPr>
              <a:t>ερωτηματικό και αρνητικό τύπο.</a:t>
            </a:r>
          </a:p>
          <a:p>
            <a:pPr>
              <a:lnSpc>
                <a:spcPct val="150000"/>
              </a:lnSpc>
            </a:pPr>
            <a:r>
              <a:rPr lang="el-GR" sz="2200" b="1" dirty="0" smtClean="0">
                <a:latin typeface="Comic Sans MS" pitchFamily="66" charset="0"/>
              </a:rPr>
              <a:t> </a:t>
            </a:r>
            <a:r>
              <a:rPr lang="en-US" sz="2200" b="1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δεν παίρνουν καταλήξεις.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</a:t>
            </a:r>
            <a:r>
              <a:rPr lang="el-GR" sz="2200" dirty="0" smtClean="0">
                <a:latin typeface="Comic Sans MS" pitchFamily="66" charset="0"/>
              </a:rPr>
              <a:t>ακολουθούνται από γυμνό απαρέμφατο (απαρέμφατο χωρίς </a:t>
            </a:r>
            <a:r>
              <a:rPr lang="en-US" sz="2200" dirty="0" smtClean="0">
                <a:latin typeface="Comic Sans MS" pitchFamily="66" charset="0"/>
              </a:rPr>
              <a:t>to</a:t>
            </a:r>
            <a:r>
              <a:rPr lang="el-GR" sz="2200" dirty="0" smtClean="0">
                <a:latin typeface="Comic Sans MS" pitchFamily="66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l-GR" sz="2200" b="1" dirty="0" smtClean="0">
                <a:latin typeface="Comic Sans MS" pitchFamily="66" charset="0"/>
              </a:rPr>
              <a:t>   </a:t>
            </a:r>
            <a:r>
              <a:rPr lang="en-US" sz="2200" b="1" dirty="0" smtClean="0">
                <a:latin typeface="Comic Sans MS" pitchFamily="66" charset="0"/>
              </a:rPr>
              <a:t>I must study hard.</a:t>
            </a:r>
            <a:endParaRPr lang="el-GR" sz="2200" dirty="0" smtClean="0"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b="1" dirty="0" smtClean="0">
              <a:solidFill>
                <a:srgbClr val="FF6600"/>
              </a:solidFill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62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285992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8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86190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9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857760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20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357826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21" name="20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pic>
        <p:nvPicPr>
          <p:cNvPr id="22" name="2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428596" y="928670"/>
            <a:ext cx="35525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l-GR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ΣΧΗΜΑΤΙΣΜΟΣ</a:t>
            </a:r>
            <a:endParaRPr lang="el-GR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142842" y="1071546"/>
          <a:ext cx="8786875" cy="45720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163093"/>
                <a:gridCol w="2045746"/>
                <a:gridCol w="2215178"/>
                <a:gridCol w="236285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Affirmative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Interrogative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Negative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50" dirty="0">
                          <a:ln w="12700" cmpd="sng">
                            <a:solidFill>
                              <a:schemeClr val="accent6">
                                <a:satMod val="120000"/>
                                <a:shade val="80000"/>
                              </a:schemeClr>
                            </a:solidFill>
                            <a:prstDash val="solid"/>
                          </a:ln>
                          <a:solidFill>
                            <a:schemeClr val="accent6">
                              <a:tint val="1000"/>
                            </a:schemeClr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omic Sans MS" pitchFamily="66" charset="0"/>
                        </a:rPr>
                        <a:t>Long  Form</a:t>
                      </a:r>
                      <a:endParaRPr lang="el-GR" sz="2000" b="1" cap="none" spc="50" dirty="0">
                        <a:ln w="12700" cmpd="sng">
                          <a:solidFill>
                            <a:schemeClr val="accent6">
                              <a:satMod val="120000"/>
                              <a:shade val="80000"/>
                            </a:schemeClr>
                          </a:solidFill>
                          <a:prstDash val="solid"/>
                        </a:ln>
                        <a:solidFill>
                          <a:schemeClr val="accent6">
                            <a:tint val="1000"/>
                          </a:schemeClr>
                        </a:solidFill>
                        <a:effectLst>
                          <a:glow rad="1016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50" dirty="0">
                          <a:ln w="12700" cmpd="sng">
                            <a:solidFill>
                              <a:schemeClr val="accent6">
                                <a:satMod val="120000"/>
                                <a:shade val="80000"/>
                              </a:schemeClr>
                            </a:solidFill>
                            <a:prstDash val="solid"/>
                          </a:ln>
                          <a:solidFill>
                            <a:schemeClr val="accent6">
                              <a:tint val="1000"/>
                            </a:schemeClr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omic Sans MS" pitchFamily="66" charset="0"/>
                        </a:rPr>
                        <a:t>Short  Form</a:t>
                      </a:r>
                      <a:endParaRPr lang="el-GR" sz="2000" b="1" cap="none" spc="50" dirty="0">
                        <a:ln w="12700" cmpd="sng">
                          <a:solidFill>
                            <a:schemeClr val="accent6">
                              <a:satMod val="120000"/>
                              <a:shade val="80000"/>
                            </a:schemeClr>
                          </a:solidFill>
                          <a:prstDash val="solid"/>
                        </a:ln>
                        <a:solidFill>
                          <a:schemeClr val="accent6">
                            <a:tint val="1000"/>
                          </a:schemeClr>
                        </a:solidFill>
                        <a:effectLst>
                          <a:glow rad="1016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can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I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cannot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can’t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you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cannot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can’t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can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</a:t>
                      </a:r>
                      <a:r>
                        <a:rPr lang="en-US" sz="20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can go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can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he go?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Can she go?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Can it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cannot go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 cannot go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cannot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can’t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 can’t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can’t go</a:t>
                      </a:r>
                      <a:endParaRPr lang="en-US" sz="2000" dirty="0" smtClean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can go 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we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cannot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can’t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you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cannot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can’t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can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Can they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cannot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can’t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3" name="12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00958" y="6429396"/>
            <a:ext cx="500066" cy="428604"/>
          </a:xfrm>
          <a:prstGeom prst="rect">
            <a:avLst/>
          </a:prstGeom>
        </p:spPr>
      </p:pic>
      <p:pic>
        <p:nvPicPr>
          <p:cNvPr id="16" name="1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2857488" y="285728"/>
            <a:ext cx="28360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n-US" sz="40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 CAN</a:t>
            </a:r>
            <a:endParaRPr lang="el-GR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214282" y="1071546"/>
          <a:ext cx="8715435" cy="45720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91654"/>
                <a:gridCol w="2045746"/>
                <a:gridCol w="2289017"/>
                <a:gridCol w="228901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Affirmative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952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Interrogative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Negative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9525" cap="flat" cmpd="sng" algn="ctr">
                      <a:noFill/>
                      <a:prstDash val="soli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2000" b="1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2000" b="1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50" dirty="0">
                          <a:ln w="12700" cmpd="sng">
                            <a:solidFill>
                              <a:schemeClr val="accent6">
                                <a:satMod val="120000"/>
                                <a:shade val="80000"/>
                              </a:schemeClr>
                            </a:solidFill>
                            <a:prstDash val="solid"/>
                          </a:ln>
                          <a:solidFill>
                            <a:schemeClr val="accent6">
                              <a:tint val="1000"/>
                            </a:schemeClr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omic Sans MS" pitchFamily="66" charset="0"/>
                        </a:rPr>
                        <a:t>Long  Form</a:t>
                      </a:r>
                      <a:endParaRPr lang="el-GR" sz="2000" b="1" cap="none" spc="50" dirty="0">
                        <a:ln w="12700" cmpd="sng">
                          <a:solidFill>
                            <a:schemeClr val="accent6">
                              <a:satMod val="120000"/>
                              <a:shade val="80000"/>
                            </a:schemeClr>
                          </a:solidFill>
                          <a:prstDash val="solid"/>
                        </a:ln>
                        <a:solidFill>
                          <a:schemeClr val="accent6">
                            <a:tint val="1000"/>
                          </a:schemeClr>
                        </a:solidFill>
                        <a:effectLst>
                          <a:glow rad="1016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50" dirty="0">
                          <a:ln w="12700" cmpd="sng">
                            <a:solidFill>
                              <a:schemeClr val="accent6">
                                <a:satMod val="120000"/>
                                <a:shade val="80000"/>
                              </a:schemeClr>
                            </a:solidFill>
                            <a:prstDash val="solid"/>
                          </a:ln>
                          <a:solidFill>
                            <a:schemeClr val="accent6">
                              <a:tint val="1000"/>
                            </a:schemeClr>
                          </a:solidFill>
                          <a:effectLst>
                            <a:glow rad="1016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omic Sans MS" pitchFamily="66" charset="0"/>
                        </a:rPr>
                        <a:t>Short  Form</a:t>
                      </a:r>
                      <a:endParaRPr lang="el-GR" sz="2000" b="1" cap="none" spc="50" dirty="0">
                        <a:ln w="12700" cmpd="sng">
                          <a:solidFill>
                            <a:schemeClr val="accent6">
                              <a:satMod val="120000"/>
                              <a:shade val="80000"/>
                            </a:schemeClr>
                          </a:solidFill>
                          <a:prstDash val="solid"/>
                        </a:ln>
                        <a:solidFill>
                          <a:schemeClr val="accent6">
                            <a:tint val="1000"/>
                          </a:schemeClr>
                        </a:solidFill>
                        <a:effectLst>
                          <a:glow rad="1016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 must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I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not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mustn’t  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you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not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mustn’t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must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</a:t>
                      </a:r>
                      <a:r>
                        <a:rPr lang="en-US" sz="20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go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he go?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she go?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it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must not go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 must not go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must not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He mustn’t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She mustn’t go</a:t>
                      </a:r>
                      <a:endParaRPr lang="el-GR" sz="2000" dirty="0" smtClean="0"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It mustn’t go</a:t>
                      </a:r>
                      <a:endParaRPr lang="en-US" sz="2000" dirty="0" smtClean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 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we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not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mustn’t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you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not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mustn’t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Must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they go?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 not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</a:t>
                      </a:r>
                      <a:r>
                        <a:rPr lang="en-US" sz="2000" dirty="0" smtClean="0">
                          <a:latin typeface="Comic Sans MS" pitchFamily="66" charset="0"/>
                        </a:rPr>
                        <a:t>mustn’t 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go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" name="3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5" name="4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858016" y="6429396"/>
            <a:ext cx="500066" cy="428604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Ορθογώνιο"/>
          <p:cNvSpPr/>
          <p:nvPr/>
        </p:nvSpPr>
        <p:spPr>
          <a:xfrm>
            <a:off x="2643174" y="357166"/>
            <a:ext cx="367483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 MUST</a:t>
            </a:r>
            <a:endParaRPr lang="el-GR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28596" y="0"/>
            <a:ext cx="8715404" cy="795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spc="50" normalizeH="0" baseline="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lnSpc>
                <a:spcPct val="150000"/>
              </a:lnSpc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χρησιμοποιείται</a:t>
            </a:r>
            <a:r>
              <a:rPr lang="el-GR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: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/>
              <a:t> </a:t>
            </a:r>
            <a:r>
              <a:rPr lang="en-US" sz="2400" dirty="0" smtClean="0"/>
              <a:t>   </a:t>
            </a:r>
            <a:r>
              <a:rPr lang="el-GR" sz="2400" dirty="0" smtClean="0">
                <a:latin typeface="Comic Sans MS" pitchFamily="66" charset="0"/>
              </a:rPr>
              <a:t>(στην κατάφαση) για να εκφράσει ικανότητα.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Anna can type 60 words per minute.</a:t>
            </a:r>
            <a:endParaRPr lang="el-GR" sz="2400" b="1" dirty="0" smtClean="0">
              <a:latin typeface="Comic Sans MS" pitchFamily="66" charset="0"/>
            </a:endParaRPr>
          </a:p>
          <a:p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</a:t>
            </a:r>
            <a:r>
              <a:rPr lang="el-GR" sz="2400" dirty="0" smtClean="0">
                <a:latin typeface="Comic Sans MS" pitchFamily="66" charset="0"/>
              </a:rPr>
              <a:t>(σε ερώτηση) για να ζητήσουμε άδεια.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Can I smoke in here?  Yes, you can. -  No, you can’t.</a:t>
            </a:r>
            <a:endParaRPr lang="el-GR" sz="2400" b="1" dirty="0" smtClean="0">
              <a:latin typeface="Comic Sans MS" pitchFamily="66" charset="0"/>
            </a:endParaRPr>
          </a:p>
          <a:p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  </a:t>
            </a:r>
            <a:r>
              <a:rPr lang="el-GR" sz="2400" dirty="0" smtClean="0">
                <a:latin typeface="Comic Sans MS" pitchFamily="66" charset="0"/>
              </a:rPr>
              <a:t>(σε άρνηση) για να εκφράσουμε αρνητική βεβαιότητα.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John can’t be rich. He has no money.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6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000240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7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929198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8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00438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9" name="18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2396" y="6429396"/>
            <a:ext cx="500066" cy="428604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000892" y="6429396"/>
            <a:ext cx="500066" cy="428604"/>
          </a:xfrm>
          <a:prstGeom prst="rect">
            <a:avLst/>
          </a:prstGeom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7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Ορθογώνιο"/>
          <p:cNvSpPr/>
          <p:nvPr/>
        </p:nvSpPr>
        <p:spPr>
          <a:xfrm>
            <a:off x="571472" y="357166"/>
            <a:ext cx="18069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l-GR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ΧΡΗΣΗ</a:t>
            </a:r>
            <a:endParaRPr lang="el-GR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14282" y="642918"/>
            <a:ext cx="39068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MUST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χρησιμοποιείται: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00034" y="1142984"/>
            <a:ext cx="7143800" cy="8494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για να δηλώσει υποχρέωση ή καθήκον.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 must study very hard to get our degree.</a:t>
            </a:r>
          </a:p>
          <a:p>
            <a:pPr marL="0" marR="0" lvl="0" indent="0" algn="l" defTabSz="914400" rtl="0" eaLnBrk="0" fontAlgn="base" latinLnBrk="0" hangingPunct="0"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</a:t>
            </a:r>
            <a:r>
              <a:rPr lang="el-GR" sz="2400" dirty="0" smtClean="0">
                <a:latin typeface="Comic Sans MS" pitchFamily="66" charset="0"/>
              </a:rPr>
              <a:t>για να δηλώσει βεβαιότητα.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He must be poor</a:t>
            </a:r>
            <a:r>
              <a:rPr lang="el-GR" sz="2400" b="1" dirty="0" smtClean="0">
                <a:latin typeface="Comic Sans MS" pitchFamily="66" charset="0"/>
              </a:rPr>
              <a:t>. Η</a:t>
            </a:r>
            <a:r>
              <a:rPr lang="en-US" sz="2400" b="1" dirty="0" smtClean="0">
                <a:latin typeface="Comic Sans MS" pitchFamily="66" charset="0"/>
              </a:rPr>
              <a:t>e has no money</a:t>
            </a:r>
            <a:r>
              <a:rPr lang="el-GR" sz="2400" b="1" dirty="0" smtClean="0">
                <a:latin typeface="Comic Sans MS" pitchFamily="66" charset="0"/>
              </a:rPr>
              <a:t>.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</a:t>
            </a:r>
            <a:r>
              <a:rPr lang="el-GR" sz="2400" dirty="0" smtClean="0">
                <a:latin typeface="Comic Sans MS" pitchFamily="66" charset="0"/>
              </a:rPr>
              <a:t>(άρνηση) για να εκφράσουμε απαγόρευση.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You mustn’t smoke in the classroom.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0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214686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1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643446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072330" y="6429396"/>
            <a:ext cx="500066" cy="428604"/>
          </a:xfrm>
          <a:prstGeom prst="rect">
            <a:avLst/>
          </a:prstGeom>
        </p:spPr>
      </p:pic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8</a:t>
            </a:fld>
            <a:endParaRPr lang="el-GR" dirty="0"/>
          </a:p>
        </p:txBody>
      </p:sp>
      <p:pic>
        <p:nvPicPr>
          <p:cNvPr id="16" name="1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21429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IMPERATIVES</a:t>
            </a:r>
            <a:r>
              <a:rPr kumimoji="0" lang="el-GR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(ΠΡΟΣΤΑΚΤΙΚΗ)</a:t>
            </a:r>
            <a:endParaRPr kumimoji="0" lang="el-GR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ΣΧΗΜΑΤΙΣΜΟΣ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14282" y="1357298"/>
            <a:ext cx="8715436" cy="4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1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US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el-GR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προστακτική του β’ προσώπου ενικού και πληθυντικού σχηματίζεται με το ρήμα χωρίς κατάληξη και χωρίς προσωπική αντωνυμία.</a:t>
            </a:r>
            <a:endParaRPr lang="el-GR" sz="2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Sit down, please!    Get out</a:t>
            </a:r>
            <a:r>
              <a:rPr lang="en-GB" sz="22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!</a:t>
            </a:r>
            <a:endParaRPr lang="el-GR" sz="2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H</a:t>
            </a:r>
            <a:r>
              <a:rPr kumimoji="0" lang="el-G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αρνητική προστακτική σχηματίζεται με την προσθήκη του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don</a:t>
            </a:r>
            <a:r>
              <a:rPr kumimoji="0" lang="el-G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'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πριν από το ρήμα.         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Don</a:t>
            </a:r>
            <a:r>
              <a:rPr kumimoji="0" lang="el-G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 go out</a:t>
            </a:r>
            <a:r>
              <a:rPr kumimoji="0" lang="el-G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!    </a:t>
            </a:r>
            <a:r>
              <a:rPr kumimoji="0" lang="el-G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Don</a:t>
            </a:r>
            <a:r>
              <a:rPr kumimoji="0" lang="el-G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 open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door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!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857364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4" name="Picture 14" descr="or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357694"/>
            <a:ext cx="285752" cy="3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8" name="1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2396" y="6429396"/>
            <a:ext cx="500066" cy="428604"/>
          </a:xfrm>
          <a:prstGeom prst="rect">
            <a:avLst/>
          </a:prstGeom>
        </p:spPr>
      </p:pic>
      <p:pic>
        <p:nvPicPr>
          <p:cNvPr id="19" name="1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72264" y="6492875"/>
            <a:ext cx="2133600" cy="365125"/>
          </a:xfrm>
        </p:spPr>
        <p:txBody>
          <a:bodyPr/>
          <a:lstStyle/>
          <a:p>
            <a:fld id="{0C37DCFE-0B9D-45EB-8EB2-E9054B2189B8}" type="slidenum">
              <a:rPr lang="el-GR" smtClean="0"/>
              <a:pPr/>
              <a:t>9</a:t>
            </a:fld>
            <a:endParaRPr lang="el-GR" dirty="0"/>
          </a:p>
        </p:txBody>
      </p:sp>
      <p:pic>
        <p:nvPicPr>
          <p:cNvPr id="16" name="1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1361</Words>
  <Application>Microsoft Office PowerPoint</Application>
  <PresentationFormat>Προβολή στην οθόνη (4:3)</PresentationFormat>
  <Paragraphs>293</Paragraphs>
  <Slides>28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2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116</cp:revision>
  <dcterms:created xsi:type="dcterms:W3CDTF">2016-09-13T07:03:50Z</dcterms:created>
  <dcterms:modified xsi:type="dcterms:W3CDTF">2019-02-05T20:47:33Z</dcterms:modified>
</cp:coreProperties>
</file>