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89" r:id="rId2"/>
    <p:sldId id="258" r:id="rId3"/>
    <p:sldId id="277" r:id="rId4"/>
    <p:sldId id="259" r:id="rId5"/>
    <p:sldId id="260" r:id="rId6"/>
    <p:sldId id="270" r:id="rId7"/>
    <p:sldId id="262" r:id="rId8"/>
    <p:sldId id="263" r:id="rId9"/>
    <p:sldId id="273" r:id="rId10"/>
    <p:sldId id="274" r:id="rId11"/>
    <p:sldId id="276" r:id="rId12"/>
    <p:sldId id="278" r:id="rId13"/>
    <p:sldId id="265" r:id="rId14"/>
    <p:sldId id="266" r:id="rId15"/>
    <p:sldId id="267" r:id="rId16"/>
    <p:sldId id="290" r:id="rId17"/>
    <p:sldId id="275" r:id="rId18"/>
    <p:sldId id="271" r:id="rId19"/>
    <p:sldId id="292" r:id="rId20"/>
    <p:sldId id="279" r:id="rId21"/>
    <p:sldId id="280" r:id="rId22"/>
    <p:sldId id="281" r:id="rId23"/>
    <p:sldId id="282" r:id="rId24"/>
    <p:sldId id="283" r:id="rId25"/>
    <p:sldId id="284" r:id="rId26"/>
    <p:sldId id="285" r:id="rId27"/>
    <p:sldId id="286" r:id="rId28"/>
    <p:sldId id="291" r:id="rId29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F4EC"/>
  </p:clrMru>
</p:presentationPr>
</file>

<file path=ppt/tableStyles.xml><?xml version="1.0" encoding="utf-8"?>
<a:tblStyleLst xmlns:a="http://schemas.openxmlformats.org/drawingml/2006/main" def="{5C22544A-7EE6-4342-B048-85BDC9FD1C3A}">
  <a:tblStyle styleId="{08FB837D-C827-4EFA-A057-4D05807E0F7C}" styleName="Στυλ με θέμα 1 - Έμφαση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3294" autoAdjust="0"/>
    <p:restoredTop sz="94660"/>
  </p:normalViewPr>
  <p:slideViewPr>
    <p:cSldViewPr>
      <p:cViewPr varScale="1">
        <p:scale>
          <a:sx n="51" d="100"/>
          <a:sy n="51" d="100"/>
        </p:scale>
        <p:origin x="-1315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563926-DA58-4678-84A2-21A4492EBF6A}" type="datetimeFigureOut">
              <a:rPr lang="el-GR" smtClean="0"/>
              <a:pPr/>
              <a:t>5/2/2019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E63FEC-86AF-4E76-B468-C0BAEA08627F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ANSWER</a:t>
            </a:r>
            <a:r>
              <a:rPr lang="en-US" baseline="0" dirty="0" smtClean="0"/>
              <a:t> KEY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21FF37-C3F0-4328-A3C5-9FD66A0BE0C8}" type="slidenum">
              <a:rPr lang="el-GR" smtClean="0"/>
              <a:pPr/>
              <a:t>19</a:t>
            </a:fld>
            <a:endParaRPr lang="el-GR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BACK TO TOP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E63FEC-86AF-4E76-B468-C0BAEA08627F}" type="slidenum">
              <a:rPr lang="el-GR" smtClean="0"/>
              <a:pPr/>
              <a:t>27</a:t>
            </a:fld>
            <a:endParaRPr lang="el-G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BACK TO TOP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E63FEC-86AF-4E76-B468-C0BAEA08627F}" type="slidenum">
              <a:rPr lang="el-GR" smtClean="0"/>
              <a:pPr/>
              <a:t>28</a:t>
            </a:fld>
            <a:endParaRPr 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078C-2413-4686-9BC4-8D5CFABE5F03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2</a:t>
            </a:r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7DCFE-0B9D-45EB-8EB2-E9054B2189B8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  <p:transition spd="slow"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2536F-69CE-4515-A513-7B9967111B09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2</a:t>
            </a:r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7DCFE-0B9D-45EB-8EB2-E9054B2189B8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  <p:transition spd="slow"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CE485-C6A0-464F-80E4-F9FDA2CE24A3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2</a:t>
            </a:r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7DCFE-0B9D-45EB-8EB2-E9054B2189B8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  <p:transition spd="slow"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A1C46-6887-4312-9987-0B43A46BDF67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2</a:t>
            </a:r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7DCFE-0B9D-45EB-8EB2-E9054B2189B8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  <p:transition spd="slow"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0367A-5445-4945-A300-E5AC675B9B59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2</a:t>
            </a:r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7DCFE-0B9D-45EB-8EB2-E9054B2189B8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  <p:transition spd="slow"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5338-6B58-4D83-BA6A-03C6E7CFA42E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2</a:t>
            </a:r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7DCFE-0B9D-45EB-8EB2-E9054B2189B8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  <p:transition spd="slow"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CFE69-2471-4646-9349-CA564AFC2E1D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2</a:t>
            </a:r>
            <a:endParaRPr lang="el-GR" dirty="0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7DCFE-0B9D-45EB-8EB2-E9054B2189B8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  <p:transition spd="slow"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170B8-3265-4CE0-9C33-6E39D271FA64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2</a:t>
            </a:r>
            <a:endParaRPr lang="el-GR" dirty="0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7DCFE-0B9D-45EB-8EB2-E9054B2189B8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  <p:transition spd="slow"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A36C5-B1BC-46A0-8DF7-AAD2BB12826B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2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7DCFE-0B9D-45EB-8EB2-E9054B2189B8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  <p:transition spd="slow"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E0B18-2CCE-41F4-8686-E586EA51F04B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2</a:t>
            </a:r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7DCFE-0B9D-45EB-8EB2-E9054B2189B8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  <p:transition spd="slow"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91B5F-E54B-412A-BE87-2313965D0E84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2</a:t>
            </a:r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7DCFE-0B9D-45EB-8EB2-E9054B2189B8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  <p:transition spd="slow"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17A37B-4CC5-4561-905A-023922740FFB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Unit 2</a:t>
            </a:r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37DCFE-0B9D-45EB-8EB2-E9054B2189B8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advClick="0"/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../UNITS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slide" Target="slide2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slide" Target="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eg"/><Relationship Id="rId5" Type="http://schemas.openxmlformats.org/officeDocument/2006/relationships/image" Target="../media/image4.jpeg"/><Relationship Id="rId4" Type="http://schemas.openxmlformats.org/officeDocument/2006/relationships/slide" Target="slide2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http://photos.gograph.com/thumbs/CSP/CSP894/k8940822.jpg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" Target="slide2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" Target="slide2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" Target="slide2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hyperlink" Target="../ANSWER%20KEY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slide" Target="slide1.xml"/><Relationship Id="rId4" Type="http://schemas.openxmlformats.org/officeDocument/2006/relationships/slide" Target="slide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5" descr="stairs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00364" y="3857628"/>
            <a:ext cx="2871787" cy="227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3" name="WordArt 5"/>
          <p:cNvSpPr>
            <a:spLocks noChangeArrowheads="1" noChangeShapeType="1" noTextEdit="1"/>
          </p:cNvSpPr>
          <p:nvPr/>
        </p:nvSpPr>
        <p:spPr bwMode="auto">
          <a:xfrm>
            <a:off x="785786" y="1214422"/>
            <a:ext cx="7929563" cy="8620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400" b="1" kern="1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BUSINESS ENGLISH</a:t>
            </a:r>
            <a:endParaRPr lang="el-GR" sz="2400" b="1" kern="1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mic Sans MS" pitchFamily="66" charset="0"/>
            </a:endParaRPr>
          </a:p>
        </p:txBody>
      </p:sp>
      <p:sp>
        <p:nvSpPr>
          <p:cNvPr id="2054" name="WordArt 5"/>
          <p:cNvSpPr>
            <a:spLocks noChangeArrowheads="1" noChangeShapeType="1" noTextEdit="1"/>
          </p:cNvSpPr>
          <p:nvPr/>
        </p:nvSpPr>
        <p:spPr bwMode="auto">
          <a:xfrm>
            <a:off x="1928794" y="2643182"/>
            <a:ext cx="5000625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400" b="1" kern="1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First Steps at work</a:t>
            </a:r>
            <a:endParaRPr lang="el-GR" sz="2400" b="1" kern="1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mic Sans MS" pitchFamily="66" charset="0"/>
            </a:endParaRPr>
          </a:p>
        </p:txBody>
      </p:sp>
      <p:pic>
        <p:nvPicPr>
          <p:cNvPr id="1026" name="Picture 2">
            <a:hlinkClick r:id="rId3" action="ppaction://hlinkfile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58148" y="4929198"/>
            <a:ext cx="1019175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7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D75FF-A3C0-499A-9217-1913B52D3B53}" type="slidenum">
              <a:rPr lang="el-GR" smtClean="0"/>
              <a:pPr/>
              <a:t>1</a:t>
            </a:fld>
            <a:endParaRPr lang="el-GR" dirty="0"/>
          </a:p>
        </p:txBody>
      </p:sp>
      <p:pic>
        <p:nvPicPr>
          <p:cNvPr id="9" name="8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72132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9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2</a:t>
            </a:r>
            <a:endParaRPr lang="el-GR" dirty="0"/>
          </a:p>
        </p:txBody>
      </p:sp>
      <p:pic>
        <p:nvPicPr>
          <p:cNvPr id="12" name="11 - Εικόνα" descr="or1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643834" y="6429396"/>
            <a:ext cx="500066" cy="428604"/>
          </a:xfrm>
          <a:prstGeom prst="rect">
            <a:avLst/>
          </a:prstGeom>
        </p:spPr>
      </p:pic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0" name="Rectangle 8"/>
          <p:cNvSpPr>
            <a:spLocks noChangeArrowheads="1"/>
          </p:cNvSpPr>
          <p:nvPr/>
        </p:nvSpPr>
        <p:spPr bwMode="auto">
          <a:xfrm>
            <a:off x="0" y="571480"/>
            <a:ext cx="8858280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en-US" sz="1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el-GR" sz="1000" b="1" dirty="0" smtClean="0"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1000" b="1" dirty="0" smtClean="0">
                <a:latin typeface="Comic Sans MS" pitchFamily="66" charset="0"/>
                <a:ea typeface="Times New Roman" pitchFamily="18" charset="0"/>
                <a:cs typeface="Arial" pitchFamily="34" charset="0"/>
              </a:rPr>
              <a:t>   </a:t>
            </a: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201" name="Rectangle 9"/>
          <p:cNvSpPr>
            <a:spLocks noChangeArrowheads="1"/>
          </p:cNvSpPr>
          <p:nvPr/>
        </p:nvSpPr>
        <p:spPr bwMode="auto">
          <a:xfrm>
            <a:off x="428596" y="285728"/>
            <a:ext cx="8715404" cy="6093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1000" dirty="0" smtClean="0"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l-GR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ea typeface="Times New Roman" pitchFamily="18" charset="0"/>
                <a:cs typeface="Arial" pitchFamily="34" charset="0"/>
              </a:rPr>
              <a:t>ΧΡΗΣΗ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200" dirty="0" smtClean="0">
                <a:latin typeface="Comic Sans MS" pitchFamily="66" charset="0"/>
                <a:ea typeface="Times New Roman" pitchFamily="18" charset="0"/>
                <a:cs typeface="Arial" pitchFamily="34" charset="0"/>
              </a:rPr>
              <a:t> H</a:t>
            </a:r>
            <a:r>
              <a:rPr lang="el-GR" sz="2200" dirty="0" smtClean="0">
                <a:latin typeface="Comic Sans MS" pitchFamily="66" charset="0"/>
                <a:ea typeface="Times New Roman" pitchFamily="18" charset="0"/>
                <a:cs typeface="Arial" pitchFamily="34" charset="0"/>
              </a:rPr>
              <a:t> Προστακτική χρησιμοποιείται για να δώσουμε: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el-GR" sz="22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 </a:t>
            </a:r>
            <a:r>
              <a:rPr kumimoji="0" lang="el-GR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οδηγίες</a:t>
            </a:r>
            <a:r>
              <a:rPr kumimoji="0" lang="en-GB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 </a:t>
            </a:r>
            <a:r>
              <a:rPr kumimoji="0" lang="en-GB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 </a:t>
            </a: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2200" dirty="0" smtClean="0">
                <a:latin typeface="Comic Sans MS" pitchFamily="66" charset="0"/>
                <a:ea typeface="Times New Roman" pitchFamily="18" charset="0"/>
                <a:cs typeface="Arial" pitchFamily="34" charset="0"/>
              </a:rPr>
              <a:t>           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First, turn the lights on and then press the red button!</a:t>
            </a:r>
          </a:p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200" b="1" dirty="0" smtClean="0">
                <a:latin typeface="Comic Sans MS" pitchFamily="66" charset="0"/>
                <a:ea typeface="Times New Roman" pitchFamily="18" charset="0"/>
                <a:cs typeface="Arial" pitchFamily="34" charset="0"/>
              </a:rPr>
              <a:t>  </a:t>
            </a:r>
            <a:r>
              <a:rPr lang="el-GR" sz="2200" b="1" dirty="0" smtClean="0">
                <a:latin typeface="Comic Sans MS" pitchFamily="66" charset="0"/>
                <a:ea typeface="Times New Roman" pitchFamily="18" charset="0"/>
                <a:cs typeface="Arial" pitchFamily="34" charset="0"/>
              </a:rPr>
              <a:t>προσφορές</a:t>
            </a:r>
            <a:r>
              <a:rPr lang="en-GB" sz="2200" dirty="0" smtClean="0"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</a:p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GB" sz="2200" dirty="0" smtClean="0">
                <a:latin typeface="Comic Sans MS" pitchFamily="66" charset="0"/>
                <a:ea typeface="Times New Roman" pitchFamily="18" charset="0"/>
                <a:cs typeface="Arial" pitchFamily="34" charset="0"/>
              </a:rPr>
              <a:t>           </a:t>
            </a:r>
            <a:r>
              <a:rPr lang="en-US" sz="2200" dirty="0" smtClean="0">
                <a:latin typeface="Comic Sans MS" pitchFamily="66" charset="0"/>
                <a:ea typeface="Times New Roman" pitchFamily="18" charset="0"/>
                <a:cs typeface="Arial" pitchFamily="34" charset="0"/>
              </a:rPr>
              <a:t>Have a break, you look tired!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200" b="1" dirty="0" smtClean="0">
                <a:latin typeface="Comic Sans MS" pitchFamily="66" charset="0"/>
                <a:ea typeface="Times New Roman" pitchFamily="18" charset="0"/>
                <a:cs typeface="Arial" pitchFamily="34" charset="0"/>
              </a:rPr>
              <a:t>  </a:t>
            </a:r>
            <a:r>
              <a:rPr lang="el-GR" sz="2200" b="1" dirty="0" smtClean="0">
                <a:latin typeface="Comic Sans MS" pitchFamily="66" charset="0"/>
                <a:ea typeface="Times New Roman" pitchFamily="18" charset="0"/>
                <a:cs typeface="Arial" pitchFamily="34" charset="0"/>
              </a:rPr>
              <a:t>διαταγές</a:t>
            </a:r>
            <a:r>
              <a:rPr lang="en-GB" sz="2200" b="1" dirty="0" smtClean="0"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GB" sz="2200" dirty="0" smtClean="0">
                <a:latin typeface="Comic Sans MS" pitchFamily="66" charset="0"/>
                <a:ea typeface="Times New Roman" pitchFamily="18" charset="0"/>
                <a:cs typeface="Arial" pitchFamily="34" charset="0"/>
              </a:rPr>
              <a:t>  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GB" sz="2200" dirty="0" smtClean="0">
                <a:latin typeface="Comic Sans MS" pitchFamily="66" charset="0"/>
                <a:ea typeface="Times New Roman" pitchFamily="18" charset="0"/>
                <a:cs typeface="Arial" pitchFamily="34" charset="0"/>
              </a:rPr>
              <a:t>            </a:t>
            </a:r>
            <a:r>
              <a:rPr lang="en-US" sz="2200" dirty="0" smtClean="0">
                <a:latin typeface="Comic Sans MS" pitchFamily="66" charset="0"/>
                <a:ea typeface="Times New Roman" pitchFamily="18" charset="0"/>
                <a:cs typeface="Arial" pitchFamily="34" charset="0"/>
              </a:rPr>
              <a:t>Get out of the classroom!</a:t>
            </a:r>
            <a:endParaRPr lang="en-US" sz="2200" dirty="0" smtClean="0">
              <a:latin typeface="Arial" pitchFamily="34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en-US" sz="2200" dirty="0" smtClean="0"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kumimoji="0" 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5" name="Picture 14" descr="or1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2428868"/>
            <a:ext cx="285752" cy="300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16" name="Picture 14" descr="or1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3500438"/>
            <a:ext cx="285752" cy="300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17" name="Picture 14" descr="or1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4429132"/>
            <a:ext cx="285752" cy="300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18" name="17 - Εικόνα" descr="or1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43834" y="6429396"/>
            <a:ext cx="500066" cy="428604"/>
          </a:xfrm>
          <a:prstGeom prst="rect">
            <a:avLst/>
          </a:prstGeom>
        </p:spPr>
      </p:pic>
      <p:pic>
        <p:nvPicPr>
          <p:cNvPr id="12" name="11 - Εικόνα" descr="or1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6929454" y="6429396"/>
            <a:ext cx="500066" cy="428604"/>
          </a:xfrm>
          <a:prstGeom prst="rect">
            <a:avLst/>
          </a:prstGeom>
        </p:spPr>
      </p:pic>
      <p:sp>
        <p:nvSpPr>
          <p:cNvPr id="10" name="9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7DCFE-0B9D-45EB-8EB2-E9054B2189B8}" type="slidenum">
              <a:rPr lang="el-GR" smtClean="0"/>
              <a:pPr/>
              <a:t>10</a:t>
            </a:fld>
            <a:endParaRPr lang="el-GR" dirty="0"/>
          </a:p>
        </p:txBody>
      </p:sp>
      <p:pic>
        <p:nvPicPr>
          <p:cNvPr id="14" name="13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86446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10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2</a:t>
            </a:r>
            <a:endParaRPr lang="el-GR" dirty="0"/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- Εικόνα" descr="or1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429520" y="6429396"/>
            <a:ext cx="500066" cy="428604"/>
          </a:xfrm>
          <a:prstGeom prst="rect">
            <a:avLst/>
          </a:prstGeom>
        </p:spPr>
      </p:pic>
      <p:pic>
        <p:nvPicPr>
          <p:cNvPr id="6" name="5 - Εικόνα" descr="or1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6786578" y="6429396"/>
            <a:ext cx="500066" cy="428604"/>
          </a:xfrm>
          <a:prstGeom prst="rect">
            <a:avLst/>
          </a:prstGeom>
        </p:spPr>
      </p:pic>
      <p:sp>
        <p:nvSpPr>
          <p:cNvPr id="7" name="WordArt 1"/>
          <p:cNvSpPr>
            <a:spLocks noChangeArrowheads="1" noChangeShapeType="1" noTextEdit="1"/>
          </p:cNvSpPr>
          <p:nvPr/>
        </p:nvSpPr>
        <p:spPr bwMode="auto">
          <a:xfrm>
            <a:off x="928662" y="714356"/>
            <a:ext cx="7072362" cy="92869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en-US" sz="1400" b="1" kern="1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/>
              </a:rPr>
              <a:t>B. Developing Language</a:t>
            </a:r>
            <a:endParaRPr lang="el-GR" sz="1400" b="1" kern="1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glow rad="139700">
                  <a:schemeClr val="accent6">
                    <a:satMod val="175000"/>
                    <a:alpha val="40000"/>
                  </a:schemeClr>
                </a:glow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mic Sans MS"/>
            </a:endParaRPr>
          </a:p>
        </p:txBody>
      </p:sp>
      <p:sp>
        <p:nvSpPr>
          <p:cNvPr id="8" name="7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7DCFE-0B9D-45EB-8EB2-E9054B2189B8}" type="slidenum">
              <a:rPr lang="el-GR" smtClean="0"/>
              <a:pPr/>
              <a:t>11</a:t>
            </a:fld>
            <a:endParaRPr lang="el-GR" dirty="0"/>
          </a:p>
        </p:txBody>
      </p:sp>
      <p:pic>
        <p:nvPicPr>
          <p:cNvPr id="11" name="10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86446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9 - Ορθογώνιο"/>
          <p:cNvSpPr/>
          <p:nvPr/>
        </p:nvSpPr>
        <p:spPr>
          <a:xfrm>
            <a:off x="857224" y="2551837"/>
            <a:ext cx="7215238" cy="2801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1 GUESSING TEXT ORGANISATION. The paragraphs of the following    advertisement have been printed in the wrong order. Read it through and try to guess the right paragraph order.</a:t>
            </a:r>
          </a:p>
        </p:txBody>
      </p:sp>
      <p:sp>
        <p:nvSpPr>
          <p:cNvPr id="9" name="8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2</a:t>
            </a:r>
            <a:endParaRPr lang="el-GR" dirty="0"/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0"/>
            <a:ext cx="9144000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000" b="1" dirty="0"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FF6600"/>
              </a:solidFill>
              <a:effectLst/>
              <a:latin typeface="Comic Sans MS" pitchFamily="66" charset="0"/>
              <a:ea typeface="Verdana" pitchFamily="34" charset="0"/>
              <a:cs typeface="Verdan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>
              <a:solidFill>
                <a:srgbClr val="FF6600"/>
              </a:solidFill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 dirty="0"/>
          </a:p>
        </p:txBody>
      </p:sp>
      <p:pic>
        <p:nvPicPr>
          <p:cNvPr id="8" name="7 - Εικόνα" descr="or1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715272" y="6429396"/>
            <a:ext cx="500066" cy="428604"/>
          </a:xfrm>
          <a:prstGeom prst="rect">
            <a:avLst/>
          </a:prstGeom>
        </p:spPr>
      </p:pic>
      <p:pic>
        <p:nvPicPr>
          <p:cNvPr id="9" name="8 - Εικόνα" descr="or1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7215206" y="6429396"/>
            <a:ext cx="500066" cy="428604"/>
          </a:xfrm>
          <a:prstGeom prst="rect">
            <a:avLst/>
          </a:prstGeom>
        </p:spPr>
      </p:pic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357158" y="357167"/>
            <a:ext cx="8429684" cy="5632311"/>
          </a:xfrm>
          <a:prstGeom prst="rect">
            <a:avLst/>
          </a:prstGeom>
          <a:ln w="28575">
            <a:solidFill>
              <a:schemeClr val="accent6"/>
            </a:solidFill>
            <a:prstDash val="dash"/>
            <a:headEnd/>
            <a:tailEnd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SAN MARINO HOTEL</a:t>
            </a:r>
            <a:endParaRPr kumimoji="0" lang="el-GR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Assistant Manager</a:t>
            </a:r>
            <a:endParaRPr kumimoji="0" lang="el-GR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1. The successful </a:t>
            </a:r>
            <a:r>
              <a:rPr kumimoji="0" lang="en-GB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  <a:hlinkClick r:id="rId3" action="ppaction://hlinksldjump"/>
              </a:rPr>
              <a:t>applicant</a:t>
            </a:r>
            <a:r>
              <a:rPr kumimoji="0" lang="en-GB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 must have experience of all aspects of hotel work and at least two years experience as an Assistant Manager.</a:t>
            </a:r>
            <a:endParaRPr kumimoji="0" lang="el-GR" sz="2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2. Generous salary, </a:t>
            </a:r>
            <a:r>
              <a:rPr kumimoji="0" lang="en-GB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  <a:hlinkClick r:id="rId4" action="ppaction://hlinksldjump"/>
              </a:rPr>
              <a:t>bonus</a:t>
            </a:r>
            <a:r>
              <a:rPr kumimoji="0" lang="en-GB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, good holidays and excellent prospects for promotion within the group.</a:t>
            </a:r>
            <a:endParaRPr kumimoji="0" lang="el-GR" sz="2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3. A privately owned group of hotels with extensive leisure facilities   is looking for an enthusiastic person to assist in the expansion of the hotel.</a:t>
            </a:r>
            <a:endParaRPr kumimoji="0" lang="el-GR" sz="2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4. Apply in confidence with full curriculum vitae and a recent photograph to Mr. C. Bateman, Green Street, Barton BR7 8QT.</a:t>
            </a:r>
            <a:endParaRPr kumimoji="0" lang="el-GR" sz="2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5. Applicants need a good knowledge of English and possibly two other languages.</a:t>
            </a:r>
            <a:endParaRPr kumimoji="0" lang="el-GR" sz="2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8953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100" b="1" i="0" u="none" strike="noStrike" cap="none" normalizeH="0" baseline="0" dirty="0" smtClean="0">
                <a:ln>
                  <a:noFill/>
                </a:ln>
                <a:solidFill>
                  <a:srgbClr val="99CCFF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l-GR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10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7DCFE-0B9D-45EB-8EB2-E9054B2189B8}" type="slidenum">
              <a:rPr lang="el-GR" smtClean="0"/>
              <a:pPr/>
              <a:t>12</a:t>
            </a:fld>
            <a:endParaRPr lang="el-GR" dirty="0"/>
          </a:p>
        </p:txBody>
      </p:sp>
      <p:pic>
        <p:nvPicPr>
          <p:cNvPr id="13" name="12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86446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9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2</a:t>
            </a:r>
            <a:endParaRPr lang="el-GR" dirty="0"/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500034" y="571480"/>
            <a:ext cx="8143932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400" dirty="0" smtClean="0"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Just</a:t>
            </a:r>
            <a:r>
              <a:rPr lang="en-US" sz="2400" dirty="0" smtClean="0"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as the purpose of a CV is to impress the prospective employer, the purpose of the 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  <a:hlinkClick r:id="rId2" action="ppaction://hlinksldjump"/>
              </a:rPr>
              <a:t>recruitment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  <a:hlinkClick r:id="rId3" action="ppaction://hlinksldjump"/>
              </a:rPr>
              <a:t>advertisement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is to attract suitable qualified candidates. Job advertisements appear in various offline and online media – local and national newspapers, magazines, job websites, face book, twitter, etc. –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and they usually 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  <a:hlinkClick r:id="rId4" action="ppaction://hlinksldjump"/>
              </a:rPr>
              <a:t>outline 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a job vacancy. </a:t>
            </a:r>
            <a:endParaRPr kumimoji="0" 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cs typeface="Arial" pitchFamily="34" charset="0"/>
            </a:endParaRPr>
          </a:p>
        </p:txBody>
      </p:sp>
      <p:pic>
        <p:nvPicPr>
          <p:cNvPr id="5" name="4 - Εικόνα" descr="or1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429520" y="6429396"/>
            <a:ext cx="500066" cy="428604"/>
          </a:xfrm>
          <a:prstGeom prst="rect">
            <a:avLst/>
          </a:prstGeom>
        </p:spPr>
      </p:pic>
      <p:pic>
        <p:nvPicPr>
          <p:cNvPr id="6" name="5 - Εικόνα" descr="or1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flipH="1">
            <a:off x="6929454" y="6429396"/>
            <a:ext cx="500066" cy="428604"/>
          </a:xfrm>
          <a:prstGeom prst="rect">
            <a:avLst/>
          </a:prstGeom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500034" y="714356"/>
            <a:ext cx="814393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1" i="0" u="none" strike="noStrike" cap="none" normalizeH="0" baseline="0" dirty="0" smtClean="0">
                <a:ln>
                  <a:noFill/>
                </a:ln>
                <a:solidFill>
                  <a:schemeClr val="accent6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SCANNING. Read the text and answer the questions following.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7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7DCFE-0B9D-45EB-8EB2-E9054B2189B8}" type="slidenum">
              <a:rPr lang="el-GR" smtClean="0"/>
              <a:pPr/>
              <a:t>13</a:t>
            </a:fld>
            <a:endParaRPr lang="el-GR" dirty="0"/>
          </a:p>
        </p:txBody>
      </p:sp>
      <p:pic>
        <p:nvPicPr>
          <p:cNvPr id="10" name="9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86446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2</a:t>
            </a:r>
            <a:endParaRPr lang="el-GR" dirty="0"/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- Πίνακας"/>
          <p:cNvGraphicFramePr>
            <a:graphicFrameLocks noGrp="1"/>
          </p:cNvGraphicFramePr>
          <p:nvPr/>
        </p:nvGraphicFramePr>
        <p:xfrm>
          <a:off x="500034" y="357166"/>
          <a:ext cx="8072493" cy="5572161"/>
        </p:xfrm>
        <a:graphic>
          <a:graphicData uri="http://schemas.openxmlformats.org/drawingml/2006/table">
            <a:tbl>
              <a:tblPr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  <a:reflection blurRad="6350" stA="50000" endA="300" endPos="90000" dir="5400000" sy="-100000" algn="bl" rotWithShape="0"/>
                </a:effectLst>
              </a:tblPr>
              <a:tblGrid>
                <a:gridCol w="4705954"/>
                <a:gridCol w="3366539"/>
              </a:tblGrid>
              <a:tr h="619129">
                <a:tc rowSpan="9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l-GR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l-GR" sz="2000" dirty="0">
                          <a:latin typeface="Calibri"/>
                          <a:ea typeface="Times New Roman"/>
                          <a:cs typeface="Times New Roman"/>
                        </a:rPr>
                        <a:t/>
                      </a:r>
                      <a:br>
                        <a:rPr lang="el-GR" sz="2000" dirty="0">
                          <a:latin typeface="Calibri"/>
                          <a:ea typeface="Times New Roman"/>
                          <a:cs typeface="Times New Roman"/>
                        </a:rPr>
                      </a:br>
                      <a:endParaRPr lang="el-GR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l-GR" sz="2000" dirty="0">
                          <a:latin typeface="Calibri"/>
                          <a:ea typeface="Times New Roman"/>
                          <a:cs typeface="Times New Roman"/>
                        </a:rPr>
                        <a:t/>
                      </a:r>
                      <a:br>
                        <a:rPr lang="el-GR" sz="2000" dirty="0">
                          <a:latin typeface="Calibri"/>
                          <a:ea typeface="Times New Roman"/>
                          <a:cs typeface="Times New Roman"/>
                        </a:rPr>
                      </a:br>
                      <a:endParaRPr lang="en-US" sz="2000" dirty="0" smtClean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JOB  ADVERTISEMENTS</a:t>
                      </a:r>
                      <a:endParaRPr lang="el-GR" sz="2000" b="1" kern="12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Comic Sans MS" pitchFamily="66" charset="0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46CCFF"/>
                          </a:solidFill>
                          <a:latin typeface="Comic Sans MS"/>
                          <a:ea typeface="Times New Roman"/>
                          <a:cs typeface="Times New Roman"/>
                        </a:rPr>
                        <a:t>       </a:t>
                      </a:r>
                      <a:r>
                        <a:rPr lang="el-GR" sz="20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Comic Sans MS"/>
                          <a:ea typeface="Times New Roman"/>
                          <a:cs typeface="Times New Roman"/>
                        </a:rPr>
                        <a:t>Internet</a:t>
                      </a:r>
                      <a:endParaRPr lang="el-GR" sz="20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19129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Comic Sans MS"/>
                          <a:ea typeface="Times New Roman"/>
                          <a:cs typeface="Times New Roman"/>
                        </a:rPr>
                        <a:t>Newspapers</a:t>
                      </a:r>
                      <a:endParaRPr lang="el-GR" sz="20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19129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Comic Sans MS"/>
                          <a:ea typeface="Times New Roman"/>
                          <a:cs typeface="Times New Roman"/>
                        </a:rPr>
                        <a:t>Word of mouth</a:t>
                      </a:r>
                      <a:endParaRPr lang="el-GR" sz="20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19129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Comic Sans MS"/>
                          <a:ea typeface="Times New Roman"/>
                          <a:cs typeface="Times New Roman"/>
                        </a:rPr>
                        <a:t>Poster Advertisements</a:t>
                      </a:r>
                      <a:endParaRPr lang="el-GR" sz="20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19129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Comic Sans MS"/>
                          <a:ea typeface="Times New Roman"/>
                          <a:cs typeface="Times New Roman"/>
                        </a:rPr>
                        <a:t>Shop Windows</a:t>
                      </a:r>
                      <a:endParaRPr lang="el-GR" sz="20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19129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Comic Sans MS"/>
                          <a:ea typeface="Times New Roman"/>
                          <a:cs typeface="Times New Roman"/>
                        </a:rPr>
                        <a:t>Recruitment Agencies</a:t>
                      </a:r>
                      <a:endParaRPr lang="el-GR" sz="20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19129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Comic Sans MS"/>
                          <a:ea typeface="Times New Roman"/>
                          <a:cs typeface="Times New Roman"/>
                        </a:rPr>
                        <a:t>Employment Organisations</a:t>
                      </a:r>
                      <a:endParaRPr lang="el-GR" sz="20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19129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Comic Sans MS"/>
                          <a:ea typeface="Times New Roman"/>
                          <a:cs typeface="Times New Roman"/>
                        </a:rPr>
                        <a:t>Recruitment Websites</a:t>
                      </a:r>
                      <a:endParaRPr lang="el-GR" sz="20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19129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Comic Sans MS"/>
                          <a:ea typeface="Times New Roman"/>
                          <a:cs typeface="Times New Roman"/>
                        </a:rPr>
                        <a:t>University Career Offices</a:t>
                      </a:r>
                      <a:endParaRPr lang="el-GR" sz="20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6145" name="Picture 1" descr="http://photos.gograph.com/thumbs/CSP/CSP894/k8940822.jpg"/>
          <p:cNvPicPr>
            <a:picLocks noChangeAspect="1" noChangeArrowheads="1"/>
          </p:cNvPicPr>
          <p:nvPr/>
        </p:nvPicPr>
        <p:blipFill>
          <a:blip r:embed="rId2" r:link="rId3"/>
          <a:srcRect/>
          <a:stretch>
            <a:fillRect/>
          </a:stretch>
        </p:blipFill>
        <p:spPr bwMode="auto">
          <a:xfrm>
            <a:off x="1285852" y="500042"/>
            <a:ext cx="2072788" cy="2034402"/>
          </a:xfrm>
          <a:prstGeom prst="rect">
            <a:avLst/>
          </a:prstGeom>
          <a:noFill/>
        </p:spPr>
      </p:pic>
      <p:sp>
        <p:nvSpPr>
          <p:cNvPr id="6155" name="Line 11"/>
          <p:cNvSpPr>
            <a:spLocks noChangeShapeType="1"/>
          </p:cNvSpPr>
          <p:nvPr/>
        </p:nvSpPr>
        <p:spPr bwMode="auto">
          <a:xfrm flipV="1">
            <a:off x="4000496" y="642918"/>
            <a:ext cx="1143008" cy="2122492"/>
          </a:xfrm>
          <a:prstGeom prst="line">
            <a:avLst/>
          </a:prstGeom>
          <a:noFill/>
          <a:ln w="28575">
            <a:solidFill>
              <a:srgbClr val="FF6600"/>
            </a:solidFill>
            <a:round/>
            <a:headEnd/>
            <a:tailEnd type="triangle" w="med" len="med"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 dirty="0"/>
          </a:p>
        </p:txBody>
      </p:sp>
      <p:sp>
        <p:nvSpPr>
          <p:cNvPr id="6153" name="Line 9"/>
          <p:cNvSpPr>
            <a:spLocks noChangeShapeType="1"/>
          </p:cNvSpPr>
          <p:nvPr/>
        </p:nvSpPr>
        <p:spPr bwMode="auto">
          <a:xfrm flipV="1">
            <a:off x="4000496" y="1857364"/>
            <a:ext cx="1285884" cy="928694"/>
          </a:xfrm>
          <a:prstGeom prst="line">
            <a:avLst/>
          </a:prstGeom>
          <a:noFill/>
          <a:ln w="28575">
            <a:solidFill>
              <a:srgbClr val="FF6600"/>
            </a:solidFill>
            <a:round/>
            <a:headEnd/>
            <a:tailEnd type="triangle" w="med" len="med"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 dirty="0"/>
          </a:p>
        </p:txBody>
      </p:sp>
      <p:sp>
        <p:nvSpPr>
          <p:cNvPr id="6154" name="Line 10"/>
          <p:cNvSpPr>
            <a:spLocks noChangeShapeType="1"/>
          </p:cNvSpPr>
          <p:nvPr/>
        </p:nvSpPr>
        <p:spPr bwMode="auto">
          <a:xfrm flipV="1">
            <a:off x="4000496" y="1214422"/>
            <a:ext cx="1214446" cy="1571636"/>
          </a:xfrm>
          <a:prstGeom prst="line">
            <a:avLst/>
          </a:prstGeom>
          <a:noFill/>
          <a:ln w="28575">
            <a:solidFill>
              <a:srgbClr val="FF6600"/>
            </a:solidFill>
            <a:round/>
            <a:headEnd/>
            <a:tailEnd type="triangle" w="med" len="med"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 dirty="0"/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 flipV="1">
            <a:off x="4000496" y="2500306"/>
            <a:ext cx="1214446" cy="285752"/>
          </a:xfrm>
          <a:prstGeom prst="line">
            <a:avLst/>
          </a:prstGeom>
          <a:noFill/>
          <a:ln w="28575">
            <a:solidFill>
              <a:srgbClr val="FF6600"/>
            </a:solidFill>
            <a:round/>
            <a:headEnd/>
            <a:tailEnd type="triangle" w="med" len="med"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 dirty="0"/>
          </a:p>
        </p:txBody>
      </p:sp>
      <p:sp>
        <p:nvSpPr>
          <p:cNvPr id="6150" name="Line 6"/>
          <p:cNvSpPr>
            <a:spLocks noChangeShapeType="1"/>
          </p:cNvSpPr>
          <p:nvPr/>
        </p:nvSpPr>
        <p:spPr bwMode="auto">
          <a:xfrm>
            <a:off x="4000496" y="2786058"/>
            <a:ext cx="1312861" cy="285752"/>
          </a:xfrm>
          <a:prstGeom prst="line">
            <a:avLst/>
          </a:prstGeom>
          <a:noFill/>
          <a:ln w="28575">
            <a:solidFill>
              <a:srgbClr val="FF6600"/>
            </a:solidFill>
            <a:round/>
            <a:headEnd/>
            <a:tailEnd type="triangle" w="med" len="med"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 dirty="0"/>
          </a:p>
        </p:txBody>
      </p:sp>
      <p:sp>
        <p:nvSpPr>
          <p:cNvPr id="6146" name="Line 2"/>
          <p:cNvSpPr>
            <a:spLocks noChangeShapeType="1"/>
          </p:cNvSpPr>
          <p:nvPr/>
        </p:nvSpPr>
        <p:spPr bwMode="auto">
          <a:xfrm>
            <a:off x="4000496" y="2786058"/>
            <a:ext cx="1214446" cy="1000132"/>
          </a:xfrm>
          <a:prstGeom prst="line">
            <a:avLst/>
          </a:prstGeom>
          <a:noFill/>
          <a:ln w="28575">
            <a:solidFill>
              <a:srgbClr val="FF6600"/>
            </a:solidFill>
            <a:round/>
            <a:headEnd/>
            <a:tailEnd type="triangle" w="med" len="med"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 dirty="0"/>
          </a:p>
        </p:txBody>
      </p:sp>
      <p:sp>
        <p:nvSpPr>
          <p:cNvPr id="6147" name="Line 3"/>
          <p:cNvSpPr>
            <a:spLocks noChangeShapeType="1"/>
          </p:cNvSpPr>
          <p:nvPr/>
        </p:nvSpPr>
        <p:spPr bwMode="auto">
          <a:xfrm>
            <a:off x="4000496" y="2786058"/>
            <a:ext cx="1273173" cy="1463682"/>
          </a:xfrm>
          <a:prstGeom prst="line">
            <a:avLst/>
          </a:prstGeom>
          <a:noFill/>
          <a:ln w="28575">
            <a:solidFill>
              <a:srgbClr val="FF6600"/>
            </a:solidFill>
            <a:round/>
            <a:headEnd/>
            <a:tailEnd type="triangle" w="med" len="med"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 dirty="0"/>
          </a:p>
        </p:txBody>
      </p:sp>
      <p:sp>
        <p:nvSpPr>
          <p:cNvPr id="6148" name="Line 4"/>
          <p:cNvSpPr>
            <a:spLocks noChangeShapeType="1"/>
          </p:cNvSpPr>
          <p:nvPr/>
        </p:nvSpPr>
        <p:spPr bwMode="auto">
          <a:xfrm>
            <a:off x="4000496" y="2786058"/>
            <a:ext cx="1214446" cy="2143140"/>
          </a:xfrm>
          <a:prstGeom prst="line">
            <a:avLst/>
          </a:prstGeom>
          <a:noFill/>
          <a:ln w="28575">
            <a:solidFill>
              <a:srgbClr val="FF6600"/>
            </a:solidFill>
            <a:round/>
            <a:headEnd/>
            <a:tailEnd type="triangle" w="med" len="med"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 dirty="0"/>
          </a:p>
        </p:txBody>
      </p:sp>
      <p:sp>
        <p:nvSpPr>
          <p:cNvPr id="6149" name="Line 5"/>
          <p:cNvSpPr>
            <a:spLocks noChangeShapeType="1"/>
          </p:cNvSpPr>
          <p:nvPr/>
        </p:nvSpPr>
        <p:spPr bwMode="auto">
          <a:xfrm>
            <a:off x="4000496" y="2786058"/>
            <a:ext cx="1214446" cy="2857520"/>
          </a:xfrm>
          <a:prstGeom prst="line">
            <a:avLst/>
          </a:prstGeom>
          <a:noFill/>
          <a:ln w="28575">
            <a:solidFill>
              <a:srgbClr val="FF6600"/>
            </a:solidFill>
            <a:round/>
            <a:headEnd/>
            <a:tailEnd type="triangle" w="med" len="med"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 dirty="0"/>
          </a:p>
        </p:txBody>
      </p:sp>
      <p:pic>
        <p:nvPicPr>
          <p:cNvPr id="16" name="15 - Εικόνα" descr="or1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00958" y="6429396"/>
            <a:ext cx="500066" cy="428604"/>
          </a:xfrm>
          <a:prstGeom prst="rect">
            <a:avLst/>
          </a:prstGeom>
        </p:spPr>
      </p:pic>
      <p:pic>
        <p:nvPicPr>
          <p:cNvPr id="15" name="14 - Εικόνα" descr="or1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>
            <a:off x="6786578" y="6429396"/>
            <a:ext cx="500066" cy="428604"/>
          </a:xfrm>
          <a:prstGeom prst="rect">
            <a:avLst/>
          </a:prstGeom>
        </p:spPr>
      </p:pic>
      <p:sp>
        <p:nvSpPr>
          <p:cNvPr id="17" name="1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7DCFE-0B9D-45EB-8EB2-E9054B2189B8}" type="slidenum">
              <a:rPr lang="el-GR" smtClean="0"/>
              <a:pPr/>
              <a:t>14</a:t>
            </a:fld>
            <a:endParaRPr lang="el-GR" dirty="0"/>
          </a:p>
        </p:txBody>
      </p:sp>
      <p:pic>
        <p:nvPicPr>
          <p:cNvPr id="19" name="18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86446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1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2</a:t>
            </a:r>
            <a:endParaRPr lang="el-GR" dirty="0"/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214282" y="117693"/>
            <a:ext cx="8643998" cy="612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On these grounds, job advertisements usually involve the following parts:</a:t>
            </a:r>
            <a:endParaRPr kumimoji="0" 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4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1.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l-G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A profile of the company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 that includes anything from size, product, field of operations etc. to management philosophy. </a:t>
            </a:r>
            <a:endParaRPr kumimoji="0" 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4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2.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l-G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A profile of the required candidate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 – experience, education, qualifications and other qualities.</a:t>
            </a:r>
            <a:endParaRPr kumimoji="0" 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4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3.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l-G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Details of the post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 – 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  <a:hlinkClick r:id="rId2" action="ppaction://hlinksldjump"/>
              </a:rPr>
              <a:t>duties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, responsibilities, working environment, salary, promotion opportunities, insurance and medical coverage, training, and benefits (i.e. company car, bonus, profit share).</a:t>
            </a:r>
            <a:endParaRPr kumimoji="0" 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4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4.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l-G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Practical details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 on how and where to apply.</a:t>
            </a:r>
            <a:endParaRPr kumimoji="0" 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pic>
        <p:nvPicPr>
          <p:cNvPr id="3" name="2 - Εικόνα" descr="or1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86776" y="6429396"/>
            <a:ext cx="500066" cy="428604"/>
          </a:xfrm>
          <a:prstGeom prst="rect">
            <a:avLst/>
          </a:prstGeom>
        </p:spPr>
      </p:pic>
      <p:pic>
        <p:nvPicPr>
          <p:cNvPr id="4" name="3 - Εικόνα" descr="or1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7715272" y="6429396"/>
            <a:ext cx="500066" cy="428604"/>
          </a:xfrm>
          <a:prstGeom prst="rect">
            <a:avLst/>
          </a:prstGeom>
        </p:spPr>
      </p:pic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0C37DCFE-0B9D-45EB-8EB2-E9054B2189B8}" type="slidenum">
              <a:rPr lang="el-GR" smtClean="0"/>
              <a:pPr/>
              <a:t>15</a:t>
            </a:fld>
            <a:endParaRPr lang="el-GR" dirty="0"/>
          </a:p>
        </p:txBody>
      </p:sp>
      <p:pic>
        <p:nvPicPr>
          <p:cNvPr id="7" name="6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29454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2</a:t>
            </a:r>
            <a:endParaRPr lang="el-GR" dirty="0"/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Επεξήγηση με στρογγυλεμένο παραλληλόγραμμο"/>
          <p:cNvSpPr/>
          <p:nvPr/>
        </p:nvSpPr>
        <p:spPr>
          <a:xfrm>
            <a:off x="1571604" y="3571876"/>
            <a:ext cx="5643602" cy="2000264"/>
          </a:xfrm>
          <a:prstGeom prst="wedgeRoundRectCallout">
            <a:avLst>
              <a:gd name="adj1" fmla="val -41160"/>
              <a:gd name="adj2" fmla="val 63469"/>
              <a:gd name="adj3" fmla="val 16667"/>
            </a:avLst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" name="1 - Ορθογώνιο"/>
          <p:cNvSpPr/>
          <p:nvPr/>
        </p:nvSpPr>
        <p:spPr>
          <a:xfrm>
            <a:off x="0" y="357166"/>
            <a:ext cx="900115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GB" sz="2400" dirty="0" smtClean="0">
                <a:latin typeface="Comic Sans MS" pitchFamily="66" charset="0"/>
              </a:rPr>
              <a:t>No</a:t>
            </a:r>
            <a:r>
              <a:rPr lang="el-GR" sz="2400" dirty="0" smtClean="0">
                <a:latin typeface="Comic Sans MS" pitchFamily="66" charset="0"/>
              </a:rPr>
              <a:t> matter how attractive a job ad seems, the candidate should keep in mind that it is the employer’s marketing tool. It is </a:t>
            </a:r>
            <a:r>
              <a:rPr lang="el-GR" sz="2400" dirty="0" smtClean="0">
                <a:latin typeface="Comic Sans MS" pitchFamily="66" charset="0"/>
                <a:hlinkClick r:id="rId2" action="ppaction://hlinksldjump"/>
              </a:rPr>
              <a:t>vital</a:t>
            </a:r>
            <a:r>
              <a:rPr lang="el-GR" sz="2400" dirty="0" smtClean="0">
                <a:latin typeface="Comic Sans MS" pitchFamily="66" charset="0"/>
              </a:rPr>
              <a:t> for a candidate to be aware of his qualifications, knowledge and experience in order to find out the positions that suit him and not be distracted by the job title. </a:t>
            </a:r>
            <a:endParaRPr lang="el-GR" sz="2400" dirty="0">
              <a:latin typeface="Comic Sans MS" pitchFamily="66" charset="0"/>
            </a:endParaRPr>
          </a:p>
        </p:txBody>
      </p:sp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1428728" y="3429000"/>
            <a:ext cx="6357982" cy="2077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 </a:t>
            </a:r>
            <a:endParaRPr kumimoji="0" lang="el-GR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   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look + adjective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=appear</a:t>
            </a:r>
            <a:endParaRPr kumimoji="0" 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  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seem + adjective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=give an impression</a:t>
            </a:r>
            <a:endParaRPr kumimoji="0" 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400" dirty="0" smtClean="0">
                <a:latin typeface="Comic Sans MS" pitchFamily="66" charset="0"/>
                <a:ea typeface="Times New Roman" pitchFamily="18" charset="0"/>
                <a:cs typeface="Arial" pitchFamily="34" charset="0"/>
              </a:rPr>
              <a:t>   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She looks tired.</a:t>
            </a:r>
            <a:endParaRPr kumimoji="0" 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   She seems sincere.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5 - Εικόνα" descr="or1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43834" y="6429396"/>
            <a:ext cx="500066" cy="428604"/>
          </a:xfrm>
          <a:prstGeom prst="rect">
            <a:avLst/>
          </a:prstGeom>
        </p:spPr>
      </p:pic>
      <p:pic>
        <p:nvPicPr>
          <p:cNvPr id="7" name="6 - Εικόνα" descr="or1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7000892" y="6429396"/>
            <a:ext cx="500066" cy="428604"/>
          </a:xfrm>
          <a:prstGeom prst="rect">
            <a:avLst/>
          </a:prstGeom>
        </p:spPr>
      </p:pic>
      <p:sp>
        <p:nvSpPr>
          <p:cNvPr id="8" name="7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7DCFE-0B9D-45EB-8EB2-E9054B2189B8}" type="slidenum">
              <a:rPr lang="el-GR" smtClean="0"/>
              <a:pPr/>
              <a:t>16</a:t>
            </a:fld>
            <a:endParaRPr lang="el-GR" dirty="0"/>
          </a:p>
        </p:txBody>
      </p:sp>
      <p:pic>
        <p:nvPicPr>
          <p:cNvPr id="10" name="9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86446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10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2</a:t>
            </a:r>
            <a:endParaRPr lang="el-GR" dirty="0"/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Ορθογώνιο"/>
          <p:cNvSpPr/>
          <p:nvPr/>
        </p:nvSpPr>
        <p:spPr>
          <a:xfrm>
            <a:off x="357158" y="571480"/>
            <a:ext cx="850112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l-GR" sz="2400" dirty="0" smtClean="0">
                <a:latin typeface="Comic Sans MS" pitchFamily="66" charset="0"/>
                <a:ea typeface="Times New Roman" pitchFamily="18" charset="0"/>
                <a:cs typeface="Arial" pitchFamily="34" charset="0"/>
              </a:rPr>
              <a:t>So, look at how the entire ad is structured and examine every detail, i.e. age, degrees, specific skills, perks, location, transportation, shifts.  Consider if it fits you, because it is a waste of time to apply to everything.</a:t>
            </a:r>
            <a:endParaRPr lang="el-GR" sz="24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5 - Εικόνα" descr="or1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43834" y="6429396"/>
            <a:ext cx="500066" cy="428604"/>
          </a:xfrm>
          <a:prstGeom prst="rect">
            <a:avLst/>
          </a:prstGeom>
        </p:spPr>
      </p:pic>
      <p:pic>
        <p:nvPicPr>
          <p:cNvPr id="7" name="6 - Εικόνα" descr="or1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6929454" y="6429396"/>
            <a:ext cx="500066" cy="428604"/>
          </a:xfrm>
          <a:prstGeom prst="rect">
            <a:avLst/>
          </a:prstGeom>
        </p:spPr>
      </p:pic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7DCFE-0B9D-45EB-8EB2-E9054B2189B8}" type="slidenum">
              <a:rPr lang="el-GR" smtClean="0"/>
              <a:pPr/>
              <a:t>17</a:t>
            </a:fld>
            <a:endParaRPr lang="el-GR" dirty="0"/>
          </a:p>
        </p:txBody>
      </p:sp>
      <p:pic>
        <p:nvPicPr>
          <p:cNvPr id="11" name="10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86446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Users\user\AppData\Local\Microsoft\Windows\Temporary Internet Files\Content.IE5\PI54ESPE\STP-job-ad-8.4.12[1]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643174" y="3071810"/>
            <a:ext cx="3214710" cy="3383906"/>
          </a:xfrm>
          <a:prstGeom prst="rect">
            <a:avLst/>
          </a:prstGeom>
          <a:noFill/>
        </p:spPr>
      </p:pic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2</a:t>
            </a:r>
            <a:endParaRPr lang="el-GR" dirty="0"/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428596" y="428604"/>
            <a:ext cx="8358246" cy="5601533"/>
          </a:xfrm>
          <a:prstGeom prst="rect">
            <a:avLst/>
          </a:prstGeom>
          <a:ln w="38100">
            <a:solidFill>
              <a:schemeClr val="accent6">
                <a:lumMod val="75000"/>
              </a:schemeClr>
            </a:solidFill>
            <a:headEnd/>
            <a:tailEnd/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PRINT PRODUCTION MANAGER WANTED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A well-known print company, located in the UK, wishes to set up a manufacturing branch in Europe. An experienced manager, responsible to the Production Director, is required to assist in setting up the branch and then take charge of the day-to-day work.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The ideal applicant must have knowledge of modern methods and machines in printing and at least three years experience in cost-effective management. Good knowledge of English is essential.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We offer excellent pay and prospects with 4 weeks holiday a year plus public holidays, a company car and a company pension scheme.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Interviews will be arranged in the nearest large town to applicant's home. Apply with CV to the </a:t>
            </a: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  <a:hlinkClick r:id="rId2" action="ppaction://hlinksldjump"/>
              </a:rPr>
              <a:t>Personnel </a:t>
            </a: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Manager, 18 Hemsworth Street, Compton, United Kingdom SG153 22AH.</a:t>
            </a:r>
            <a:endParaRPr kumimoji="0" 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2 - Εικόνα" descr="or1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72330" y="6429396"/>
            <a:ext cx="500066" cy="428604"/>
          </a:xfrm>
          <a:prstGeom prst="rect">
            <a:avLst/>
          </a:prstGeom>
        </p:spPr>
      </p:pic>
      <p:pic>
        <p:nvPicPr>
          <p:cNvPr id="4" name="3 - Εικόνα" descr="or1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6429388" y="6429396"/>
            <a:ext cx="500066" cy="428604"/>
          </a:xfrm>
          <a:prstGeom prst="rect">
            <a:avLst/>
          </a:prstGeom>
        </p:spPr>
      </p:pic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0C37DCFE-0B9D-45EB-8EB2-E9054B2189B8}" type="slidenum">
              <a:rPr lang="el-GR" smtClean="0"/>
              <a:pPr/>
              <a:t>18</a:t>
            </a:fld>
            <a:endParaRPr lang="el-GR" dirty="0"/>
          </a:p>
        </p:txBody>
      </p:sp>
      <p:pic>
        <p:nvPicPr>
          <p:cNvPr id="8" name="7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57818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2</a:t>
            </a:r>
            <a:endParaRPr lang="el-GR" dirty="0"/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80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0" y="20415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 dirty="0"/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auto">
          <a:xfrm>
            <a:off x="0" y="914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el-G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WordArt 2">
            <a:hlinkClick r:id="rId4" action="ppaction://hlinkfile"/>
          </p:cNvPr>
          <p:cNvSpPr>
            <a:spLocks noChangeArrowheads="1" noChangeShapeType="1" noTextEdit="1"/>
          </p:cNvSpPr>
          <p:nvPr/>
        </p:nvSpPr>
        <p:spPr bwMode="auto">
          <a:xfrm>
            <a:off x="1357290" y="1857364"/>
            <a:ext cx="6000792" cy="2928958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 rtl="0"/>
            <a:r>
              <a:rPr lang="en-US" sz="3600" kern="10" spc="0" dirty="0" smtClean="0">
                <a:ln w="9525">
                  <a:noFill/>
                  <a:round/>
                  <a:headEnd/>
                  <a:tailEnd/>
                </a:ln>
                <a:solidFill>
                  <a:schemeClr val="accent3">
                    <a:lumMod val="75000"/>
                  </a:schemeClr>
                </a:solidFill>
                <a:effectLst>
                  <a:outerShdw dist="53882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ANSWER KEY 2</a:t>
            </a:r>
            <a:endParaRPr lang="el-GR" sz="3600" kern="10" spc="0" dirty="0">
              <a:ln w="9525">
                <a:noFill/>
                <a:round/>
                <a:headEnd/>
                <a:tailEnd/>
              </a:ln>
              <a:solidFill>
                <a:schemeClr val="accent3">
                  <a:lumMod val="75000"/>
                </a:schemeClr>
              </a:solidFill>
              <a:effectLst>
                <a:outerShdw dist="53882" dir="2700000" algn="ctr" rotWithShape="0">
                  <a:srgbClr val="C0C0C0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13" name="12 - Εικόνα" descr="gr16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000" flipH="1">
            <a:off x="6793717" y="6294977"/>
            <a:ext cx="413008" cy="713038"/>
          </a:xfrm>
          <a:prstGeom prst="rect">
            <a:avLst/>
          </a:prstGeom>
        </p:spPr>
      </p:pic>
      <p:sp>
        <p:nvSpPr>
          <p:cNvPr id="12" name="11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D75FF-A3C0-499A-9217-1913B52D3B53}" type="slidenum">
              <a:rPr lang="el-GR" smtClean="0"/>
              <a:pPr/>
              <a:t>19</a:t>
            </a:fld>
            <a:endParaRPr lang="el-GR" dirty="0"/>
          </a:p>
        </p:txBody>
      </p:sp>
      <p:sp>
        <p:nvSpPr>
          <p:cNvPr id="14" name="1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1</a:t>
            </a:r>
            <a:endParaRPr lang="el-GR" dirty="0"/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WordArt 5"/>
          <p:cNvSpPr>
            <a:spLocks noChangeArrowheads="1" noChangeShapeType="1" noTextEdit="1"/>
          </p:cNvSpPr>
          <p:nvPr/>
        </p:nvSpPr>
        <p:spPr bwMode="auto">
          <a:xfrm>
            <a:off x="3071802" y="928670"/>
            <a:ext cx="4321175" cy="7191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400" b="1" kern="10" normalizeH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UNIT</a:t>
            </a:r>
            <a:r>
              <a:rPr lang="en-US" sz="2400" b="1" kern="10" normalizeH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ticulate Extrabold"/>
              </a:rPr>
              <a:t> 2</a:t>
            </a:r>
            <a:endParaRPr lang="el-GR" sz="2400" b="1" kern="10" normalizeH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ticulate Extrabold"/>
            </a:endParaRPr>
          </a:p>
        </p:txBody>
      </p:sp>
      <p:sp>
        <p:nvSpPr>
          <p:cNvPr id="2054" name="WordArt 6"/>
          <p:cNvSpPr>
            <a:spLocks noChangeArrowheads="1" noChangeShapeType="1" noTextEdit="1"/>
          </p:cNvSpPr>
          <p:nvPr/>
        </p:nvSpPr>
        <p:spPr bwMode="auto">
          <a:xfrm>
            <a:off x="1428728" y="1785926"/>
            <a:ext cx="6335713" cy="7905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400" b="1" kern="1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Recruitment Advertisements</a:t>
            </a:r>
            <a:endParaRPr lang="el-GR" sz="2400" b="1" kern="1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mic Sans MS" pitchFamily="66" charset="0"/>
            </a:endParaRPr>
          </a:p>
        </p:txBody>
      </p:sp>
      <p:pic>
        <p:nvPicPr>
          <p:cNvPr id="2" name="Picture 2" descr="hiring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28926" y="3143248"/>
            <a:ext cx="4214842" cy="2826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10 - Εικόνα" descr="or1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43834" y="6429396"/>
            <a:ext cx="500066" cy="428604"/>
          </a:xfrm>
          <a:prstGeom prst="rect">
            <a:avLst/>
          </a:prstGeom>
        </p:spPr>
      </p:pic>
      <p:pic>
        <p:nvPicPr>
          <p:cNvPr id="9" name="8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86446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11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7DCFE-0B9D-45EB-8EB2-E9054B2189B8}" type="slidenum">
              <a:rPr lang="el-GR" smtClean="0"/>
              <a:pPr/>
              <a:t>2</a:t>
            </a:fld>
            <a:endParaRPr lang="el-GR" dirty="0"/>
          </a:p>
        </p:txBody>
      </p:sp>
      <p:sp>
        <p:nvSpPr>
          <p:cNvPr id="13" name="2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n-US" smtClean="0"/>
              <a:t>Unit 2</a:t>
            </a:r>
            <a:endParaRPr lang="el-GR" dirty="0"/>
          </a:p>
        </p:txBody>
      </p:sp>
      <p:pic>
        <p:nvPicPr>
          <p:cNvPr id="14" name="13 - Εικόνα" descr="or1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6929454" y="6429396"/>
            <a:ext cx="500066" cy="428604"/>
          </a:xfrm>
          <a:prstGeom prst="rect">
            <a:avLst/>
          </a:prstGeom>
        </p:spPr>
      </p:pic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Ορθογώνιο">
            <a:hlinkClick r:id="rId2" action="ppaction://hlinksldjump"/>
          </p:cNvPr>
          <p:cNvSpPr/>
          <p:nvPr/>
        </p:nvSpPr>
        <p:spPr>
          <a:xfrm>
            <a:off x="327163" y="1571612"/>
            <a:ext cx="88168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 smtClean="0">
                <a:latin typeface="Comic Sans MS" pitchFamily="66" charset="0"/>
              </a:rPr>
              <a:t>applicant = </a:t>
            </a:r>
            <a:r>
              <a:rPr lang="en-GB" sz="32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a person who applies for a job</a:t>
            </a:r>
            <a:endParaRPr lang="el-GR" sz="3200" b="1" dirty="0">
              <a:solidFill>
                <a:schemeClr val="accent6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3" name="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7DCFE-0B9D-45EB-8EB2-E9054B2189B8}" type="slidenum">
              <a:rPr lang="el-GR" smtClean="0"/>
              <a:pPr/>
              <a:t>20</a:t>
            </a:fld>
            <a:endParaRPr lang="el-GR" dirty="0"/>
          </a:p>
        </p:txBody>
      </p:sp>
      <p:pic>
        <p:nvPicPr>
          <p:cNvPr id="5" name="4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86446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5 - Εικόνα" descr="or1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>
            <a:off x="6858016" y="6429396"/>
            <a:ext cx="500066" cy="428604"/>
          </a:xfrm>
          <a:prstGeom prst="rect">
            <a:avLst/>
          </a:prstGeom>
        </p:spPr>
      </p:pic>
      <p:pic>
        <p:nvPicPr>
          <p:cNvPr id="7" name="6 - Εικόνα" descr="or1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72396" y="6429396"/>
            <a:ext cx="500066" cy="428604"/>
          </a:xfrm>
          <a:prstGeom prst="rect">
            <a:avLst/>
          </a:prstGeom>
        </p:spPr>
      </p:pic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2</a:t>
            </a:r>
            <a:endParaRPr lang="el-GR" dirty="0"/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Ορθογώνιο">
            <a:hlinkClick r:id="rId2" action="ppaction://hlinksldjump"/>
          </p:cNvPr>
          <p:cNvSpPr/>
          <p:nvPr/>
        </p:nvSpPr>
        <p:spPr>
          <a:xfrm>
            <a:off x="2571736" y="1571612"/>
            <a:ext cx="399981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 smtClean="0">
                <a:latin typeface="Comic Sans MS" pitchFamily="66" charset="0"/>
              </a:rPr>
              <a:t>bonus  = </a:t>
            </a:r>
            <a:r>
              <a:rPr lang="en-GB" sz="32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extra pay</a:t>
            </a:r>
            <a:endParaRPr lang="el-GR" sz="3200" b="1" dirty="0">
              <a:solidFill>
                <a:schemeClr val="accent6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3" name="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7DCFE-0B9D-45EB-8EB2-E9054B2189B8}" type="slidenum">
              <a:rPr lang="el-GR" smtClean="0"/>
              <a:pPr/>
              <a:t>21</a:t>
            </a:fld>
            <a:endParaRPr lang="el-GR" dirty="0"/>
          </a:p>
        </p:txBody>
      </p:sp>
      <p:pic>
        <p:nvPicPr>
          <p:cNvPr id="5" name="4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86446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5 - Εικόνα" descr="or1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>
            <a:off x="6858016" y="6429396"/>
            <a:ext cx="500066" cy="428604"/>
          </a:xfrm>
          <a:prstGeom prst="rect">
            <a:avLst/>
          </a:prstGeom>
        </p:spPr>
      </p:pic>
      <p:pic>
        <p:nvPicPr>
          <p:cNvPr id="7" name="6 - Εικόνα" descr="or1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00958" y="6429396"/>
            <a:ext cx="500066" cy="428604"/>
          </a:xfrm>
          <a:prstGeom prst="rect">
            <a:avLst/>
          </a:prstGeom>
        </p:spPr>
      </p:pic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2</a:t>
            </a:r>
            <a:endParaRPr lang="el-GR" dirty="0"/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Ορθογώνιο">
            <a:hlinkClick r:id="rId2" action="ppaction://hlinksldjump"/>
          </p:cNvPr>
          <p:cNvSpPr/>
          <p:nvPr/>
        </p:nvSpPr>
        <p:spPr>
          <a:xfrm>
            <a:off x="1000100" y="1428736"/>
            <a:ext cx="750099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3200" b="1" dirty="0" smtClean="0">
                <a:latin typeface="Comic Sans MS" pitchFamily="66" charset="0"/>
              </a:rPr>
              <a:t>recruitment </a:t>
            </a:r>
            <a:r>
              <a:rPr lang="en-US" sz="3200" b="1" dirty="0" smtClean="0">
                <a:latin typeface="Comic Sans MS" pitchFamily="66" charset="0"/>
              </a:rPr>
              <a:t>= </a:t>
            </a:r>
            <a:r>
              <a:rPr lang="el-GR" sz="32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finding new members</a:t>
            </a:r>
            <a:endParaRPr lang="en-US" sz="3200" b="1" dirty="0" smtClean="0">
              <a:solidFill>
                <a:schemeClr val="accent6">
                  <a:lumMod val="75000"/>
                </a:schemeClr>
              </a:solidFill>
              <a:latin typeface="Comic Sans MS" pitchFamily="66" charset="0"/>
            </a:endParaRPr>
          </a:p>
          <a:p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              </a:t>
            </a:r>
            <a:r>
              <a:rPr lang="el-GR" sz="32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 </a:t>
            </a: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  </a:t>
            </a:r>
            <a:r>
              <a:rPr lang="el-GR" sz="32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for a company </a:t>
            </a:r>
            <a:endParaRPr lang="el-GR" sz="3200" b="1" dirty="0">
              <a:solidFill>
                <a:schemeClr val="accent6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3" name="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7DCFE-0B9D-45EB-8EB2-E9054B2189B8}" type="slidenum">
              <a:rPr lang="el-GR" smtClean="0"/>
              <a:pPr/>
              <a:t>22</a:t>
            </a:fld>
            <a:endParaRPr lang="el-GR" dirty="0"/>
          </a:p>
        </p:txBody>
      </p:sp>
      <p:pic>
        <p:nvPicPr>
          <p:cNvPr id="5" name="4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86446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5 - Εικόνα" descr="or1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>
            <a:off x="6786578" y="6429396"/>
            <a:ext cx="500066" cy="428604"/>
          </a:xfrm>
          <a:prstGeom prst="rect">
            <a:avLst/>
          </a:prstGeom>
        </p:spPr>
      </p:pic>
      <p:pic>
        <p:nvPicPr>
          <p:cNvPr id="7" name="6 - Εικόνα" descr="or1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00958" y="6429396"/>
            <a:ext cx="500066" cy="428604"/>
          </a:xfrm>
          <a:prstGeom prst="rect">
            <a:avLst/>
          </a:prstGeom>
        </p:spPr>
      </p:pic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2</a:t>
            </a:r>
            <a:endParaRPr lang="el-GR" dirty="0"/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Ορθογώνιο">
            <a:hlinkClick r:id="rId2" action="ppaction://hlinksldjump"/>
          </p:cNvPr>
          <p:cNvSpPr/>
          <p:nvPr/>
        </p:nvSpPr>
        <p:spPr>
          <a:xfrm>
            <a:off x="642910" y="1285860"/>
            <a:ext cx="800105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3200" b="1" dirty="0" smtClean="0">
                <a:latin typeface="Comic Sans MS" pitchFamily="66" charset="0"/>
              </a:rPr>
              <a:t>advertisement </a:t>
            </a:r>
            <a:r>
              <a:rPr lang="en-US" sz="3200" b="1" dirty="0" smtClean="0">
                <a:latin typeface="Comic Sans MS" pitchFamily="66" charset="0"/>
              </a:rPr>
              <a:t>= </a:t>
            </a:r>
            <a:r>
              <a:rPr lang="el-GR" sz="32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a public announcement</a:t>
            </a:r>
            <a:endParaRPr lang="en-US" sz="3200" b="1" dirty="0" smtClean="0">
              <a:solidFill>
                <a:schemeClr val="accent6">
                  <a:lumMod val="75000"/>
                </a:schemeClr>
              </a:solidFill>
              <a:latin typeface="Comic Sans MS" pitchFamily="66" charset="0"/>
            </a:endParaRPr>
          </a:p>
          <a:p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                  </a:t>
            </a:r>
            <a:r>
              <a:rPr lang="el-GR" sz="32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 of a job vacancy</a:t>
            </a:r>
            <a:endParaRPr lang="el-GR" sz="3200" b="1" dirty="0">
              <a:solidFill>
                <a:schemeClr val="accent6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3" name="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7DCFE-0B9D-45EB-8EB2-E9054B2189B8}" type="slidenum">
              <a:rPr lang="el-GR" smtClean="0"/>
              <a:pPr/>
              <a:t>23</a:t>
            </a:fld>
            <a:endParaRPr lang="el-GR" dirty="0"/>
          </a:p>
        </p:txBody>
      </p:sp>
      <p:pic>
        <p:nvPicPr>
          <p:cNvPr id="5" name="4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86446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5 - Εικόνα" descr="or1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>
            <a:off x="6929454" y="6429396"/>
            <a:ext cx="500066" cy="428604"/>
          </a:xfrm>
          <a:prstGeom prst="rect">
            <a:avLst/>
          </a:prstGeom>
        </p:spPr>
      </p:pic>
      <p:pic>
        <p:nvPicPr>
          <p:cNvPr id="7" name="6 - Εικόνα" descr="or1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643834" y="6429396"/>
            <a:ext cx="500066" cy="428604"/>
          </a:xfrm>
          <a:prstGeom prst="rect">
            <a:avLst/>
          </a:prstGeom>
        </p:spPr>
      </p:pic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2</a:t>
            </a:r>
            <a:endParaRPr lang="el-GR" dirty="0"/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Ορθογώνιο">
            <a:hlinkClick r:id="rId2" action="ppaction://hlinksldjump"/>
          </p:cNvPr>
          <p:cNvSpPr/>
          <p:nvPr/>
        </p:nvSpPr>
        <p:spPr>
          <a:xfrm>
            <a:off x="418534" y="1285860"/>
            <a:ext cx="872546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Comic Sans MS" pitchFamily="66" charset="0"/>
              </a:rPr>
              <a:t> to </a:t>
            </a:r>
            <a:r>
              <a:rPr lang="el-GR" sz="3200" b="1" dirty="0" smtClean="0">
                <a:latin typeface="Comic Sans MS" pitchFamily="66" charset="0"/>
              </a:rPr>
              <a:t>outline </a:t>
            </a:r>
            <a:r>
              <a:rPr lang="en-US" sz="3200" b="1" dirty="0" smtClean="0">
                <a:latin typeface="Comic Sans MS" pitchFamily="66" charset="0"/>
              </a:rPr>
              <a:t>= </a:t>
            </a:r>
            <a:r>
              <a:rPr lang="el-GR" sz="32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to give a general description</a:t>
            </a:r>
            <a:endParaRPr lang="el-GR" sz="3200" b="1" dirty="0">
              <a:solidFill>
                <a:schemeClr val="accent6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3" name="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7DCFE-0B9D-45EB-8EB2-E9054B2189B8}" type="slidenum">
              <a:rPr lang="el-GR" smtClean="0"/>
              <a:pPr/>
              <a:t>24</a:t>
            </a:fld>
            <a:endParaRPr lang="el-GR" dirty="0"/>
          </a:p>
        </p:txBody>
      </p:sp>
      <p:pic>
        <p:nvPicPr>
          <p:cNvPr id="5" name="4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86446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5 - Εικόνα" descr="or1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>
            <a:off x="6786578" y="6429396"/>
            <a:ext cx="500066" cy="428604"/>
          </a:xfrm>
          <a:prstGeom prst="rect">
            <a:avLst/>
          </a:prstGeom>
        </p:spPr>
      </p:pic>
      <p:pic>
        <p:nvPicPr>
          <p:cNvPr id="7" name="6 - Εικόνα" descr="or1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00958" y="6429396"/>
            <a:ext cx="500066" cy="428604"/>
          </a:xfrm>
          <a:prstGeom prst="rect">
            <a:avLst/>
          </a:prstGeom>
        </p:spPr>
      </p:pic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2</a:t>
            </a:r>
            <a:endParaRPr lang="el-GR" dirty="0"/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Ορθογώνιο">
            <a:hlinkClick r:id="rId2" action="ppaction://hlinksldjump"/>
          </p:cNvPr>
          <p:cNvSpPr/>
          <p:nvPr/>
        </p:nvSpPr>
        <p:spPr>
          <a:xfrm>
            <a:off x="642910" y="2000240"/>
            <a:ext cx="800105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Comic Sans MS" pitchFamily="66" charset="0"/>
              </a:rPr>
              <a:t>d</a:t>
            </a:r>
            <a:r>
              <a:rPr lang="el-GR" sz="3200" b="1" dirty="0" smtClean="0">
                <a:latin typeface="Comic Sans MS" pitchFamily="66" charset="0"/>
              </a:rPr>
              <a:t>ut</a:t>
            </a:r>
            <a:r>
              <a:rPr lang="en-US" sz="3200" b="1" dirty="0" smtClean="0">
                <a:latin typeface="Comic Sans MS" pitchFamily="66" charset="0"/>
              </a:rPr>
              <a:t>y =</a:t>
            </a:r>
            <a:r>
              <a:rPr lang="el-GR" sz="3200" b="1" dirty="0" smtClean="0">
                <a:latin typeface="Comic Sans MS" pitchFamily="66" charset="0"/>
              </a:rPr>
              <a:t> </a:t>
            </a:r>
            <a:r>
              <a:rPr lang="el-GR" sz="32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a task that</a:t>
            </a: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 </a:t>
            </a:r>
            <a:r>
              <a:rPr lang="el-GR" sz="32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someone must do</a:t>
            </a:r>
            <a:endParaRPr lang="el-GR" sz="3200" b="1" dirty="0">
              <a:solidFill>
                <a:schemeClr val="accent6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3" name="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7DCFE-0B9D-45EB-8EB2-E9054B2189B8}" type="slidenum">
              <a:rPr lang="el-GR" smtClean="0"/>
              <a:pPr/>
              <a:t>25</a:t>
            </a:fld>
            <a:endParaRPr lang="el-GR" dirty="0"/>
          </a:p>
        </p:txBody>
      </p:sp>
      <p:pic>
        <p:nvPicPr>
          <p:cNvPr id="5" name="4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86446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5 - Εικόνα" descr="or1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>
            <a:off x="6786578" y="6429396"/>
            <a:ext cx="500066" cy="428604"/>
          </a:xfrm>
          <a:prstGeom prst="rect">
            <a:avLst/>
          </a:prstGeom>
        </p:spPr>
      </p:pic>
      <p:pic>
        <p:nvPicPr>
          <p:cNvPr id="7" name="6 - Εικόνα" descr="or1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00958" y="6429396"/>
            <a:ext cx="500066" cy="428604"/>
          </a:xfrm>
          <a:prstGeom prst="rect">
            <a:avLst/>
          </a:prstGeom>
        </p:spPr>
      </p:pic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2</a:t>
            </a:r>
            <a:endParaRPr lang="el-GR" dirty="0"/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Ορθογώνιο">
            <a:hlinkClick r:id="rId2" action="ppaction://hlinksldjump"/>
          </p:cNvPr>
          <p:cNvSpPr/>
          <p:nvPr/>
        </p:nvSpPr>
        <p:spPr>
          <a:xfrm>
            <a:off x="1714480" y="1643050"/>
            <a:ext cx="573266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3200" b="1" dirty="0" smtClean="0">
                <a:latin typeface="Comic Sans MS" pitchFamily="66" charset="0"/>
              </a:rPr>
              <a:t>vital </a:t>
            </a:r>
            <a:r>
              <a:rPr lang="en-US" sz="3200" b="1" dirty="0" smtClean="0">
                <a:latin typeface="Comic Sans MS" pitchFamily="66" charset="0"/>
              </a:rPr>
              <a:t>= </a:t>
            </a:r>
            <a:r>
              <a:rPr lang="el-GR" sz="32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absolutely necessary</a:t>
            </a:r>
            <a:endParaRPr lang="el-GR" sz="3200" b="1" dirty="0">
              <a:solidFill>
                <a:schemeClr val="accent6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3" name="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7DCFE-0B9D-45EB-8EB2-E9054B2189B8}" type="slidenum">
              <a:rPr lang="el-GR" smtClean="0"/>
              <a:pPr/>
              <a:t>26</a:t>
            </a:fld>
            <a:endParaRPr lang="el-GR" dirty="0"/>
          </a:p>
        </p:txBody>
      </p:sp>
      <p:pic>
        <p:nvPicPr>
          <p:cNvPr id="5" name="4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86446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5 - Εικόνα" descr="or1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>
            <a:off x="7072330" y="6429396"/>
            <a:ext cx="500066" cy="428604"/>
          </a:xfrm>
          <a:prstGeom prst="rect">
            <a:avLst/>
          </a:prstGeom>
        </p:spPr>
      </p:pic>
      <p:pic>
        <p:nvPicPr>
          <p:cNvPr id="7" name="6 - Εικόνα" descr="or1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15272" y="6429396"/>
            <a:ext cx="500066" cy="428604"/>
          </a:xfrm>
          <a:prstGeom prst="rect">
            <a:avLst/>
          </a:prstGeom>
        </p:spPr>
      </p:pic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2</a:t>
            </a:r>
            <a:endParaRPr lang="el-GR" dirty="0"/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Ορθογώνιο">
            <a:hlinkClick r:id="rId3" action="ppaction://hlinksldjump"/>
          </p:cNvPr>
          <p:cNvSpPr/>
          <p:nvPr/>
        </p:nvSpPr>
        <p:spPr>
          <a:xfrm>
            <a:off x="357158" y="1857364"/>
            <a:ext cx="844654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 smtClean="0">
                <a:latin typeface="Comic Sans MS" pitchFamily="66" charset="0"/>
              </a:rPr>
              <a:t>personnel = </a:t>
            </a:r>
            <a:r>
              <a:rPr lang="en-GB" sz="32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the employees of a company</a:t>
            </a:r>
            <a:endParaRPr lang="el-GR" sz="3200" b="1" dirty="0">
              <a:solidFill>
                <a:schemeClr val="accent6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3" name="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7DCFE-0B9D-45EB-8EB2-E9054B2189B8}" type="slidenum">
              <a:rPr lang="el-GR" smtClean="0"/>
              <a:pPr/>
              <a:t>27</a:t>
            </a:fld>
            <a:endParaRPr lang="el-GR" dirty="0"/>
          </a:p>
        </p:txBody>
      </p:sp>
      <p:pic>
        <p:nvPicPr>
          <p:cNvPr id="5" name="4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86446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5 - Εικόνα" descr="or1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flipH="1">
            <a:off x="6858016" y="6429396"/>
            <a:ext cx="500066" cy="428604"/>
          </a:xfrm>
          <a:prstGeom prst="rect">
            <a:avLst/>
          </a:prstGeom>
        </p:spPr>
      </p:pic>
      <p:pic>
        <p:nvPicPr>
          <p:cNvPr id="7" name="6 - Εικόνα" descr="or1.jpg">
            <a:hlinkClick r:id="" action="ppaction://hlinkshowjump?jump=endshow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500958" y="6429396"/>
            <a:ext cx="500066" cy="428604"/>
          </a:xfrm>
          <a:prstGeom prst="rect">
            <a:avLst/>
          </a:prstGeom>
        </p:spPr>
      </p:pic>
      <p:sp>
        <p:nvSpPr>
          <p:cNvPr id="8" name="7 - Ορθογώνιο">
            <a:hlinkClick r:id="rId6" action="ppaction://hlinksldjump"/>
          </p:cNvPr>
          <p:cNvSpPr/>
          <p:nvPr/>
        </p:nvSpPr>
        <p:spPr>
          <a:xfrm>
            <a:off x="7215206" y="5643578"/>
            <a:ext cx="14528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BACK TO TOP</a:t>
            </a:r>
            <a:endParaRPr lang="el-GR" b="1" dirty="0"/>
          </a:p>
        </p:txBody>
      </p:sp>
      <p:sp>
        <p:nvSpPr>
          <p:cNvPr id="9" name="8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2</a:t>
            </a:r>
            <a:endParaRPr lang="el-GR" dirty="0"/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9256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9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28</a:t>
            </a:fld>
            <a:endParaRPr lang="el-GR" dirty="0"/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0" y="20415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 dirty="0"/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auto">
          <a:xfrm>
            <a:off x="0" y="914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el-G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10 - Ορθογώνιο">
            <a:hlinkClick r:id="rId4" action="ppaction://hlinksldjump"/>
          </p:cNvPr>
          <p:cNvSpPr/>
          <p:nvPr/>
        </p:nvSpPr>
        <p:spPr>
          <a:xfrm>
            <a:off x="357158" y="785794"/>
            <a:ext cx="8429685" cy="6671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 smtClean="0">
                <a:latin typeface="Comic Sans MS" pitchFamily="66" charset="0"/>
              </a:rPr>
              <a:t> </a:t>
            </a:r>
            <a:endParaRPr lang="el-GR" sz="2800" dirty="0">
              <a:solidFill>
                <a:srgbClr val="0070C0"/>
              </a:solidFill>
              <a:latin typeface="Comic Sans MS" pitchFamily="66" charset="0"/>
            </a:endParaRPr>
          </a:p>
        </p:txBody>
      </p:sp>
      <p:sp>
        <p:nvSpPr>
          <p:cNvPr id="1026" name="WordArt 2"/>
          <p:cNvSpPr>
            <a:spLocks noChangeArrowheads="1" noChangeShapeType="1" noTextEdit="1"/>
          </p:cNvSpPr>
          <p:nvPr/>
        </p:nvSpPr>
        <p:spPr bwMode="auto">
          <a:xfrm>
            <a:off x="1357290" y="1857364"/>
            <a:ext cx="6000792" cy="2928958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 rtl="0"/>
            <a:r>
              <a:rPr lang="en-US" sz="3600" kern="10" spc="0" dirty="0" smtClean="0">
                <a:ln w="9525">
                  <a:noFill/>
                  <a:round/>
                  <a:headEnd/>
                  <a:tailEnd/>
                </a:ln>
                <a:solidFill>
                  <a:schemeClr val="accent6">
                    <a:lumMod val="75000"/>
                  </a:schemeClr>
                </a:solidFill>
                <a:effectLst>
                  <a:outerShdw dist="53882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Thank You</a:t>
            </a:r>
            <a:endParaRPr lang="el-GR" sz="3600" kern="10" spc="0" dirty="0">
              <a:ln w="9525">
                <a:noFill/>
                <a:round/>
                <a:headEnd/>
                <a:tailEnd/>
              </a:ln>
              <a:solidFill>
                <a:schemeClr val="accent6">
                  <a:lumMod val="75000"/>
                </a:schemeClr>
              </a:solidFill>
              <a:effectLst>
                <a:outerShdw dist="53882" dir="2700000" algn="ctr" rotWithShape="0">
                  <a:srgbClr val="C0C0C0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2" name="11 - Ορθογώνιο">
            <a:hlinkClick r:id="rId5" action="ppaction://hlinksldjump"/>
          </p:cNvPr>
          <p:cNvSpPr/>
          <p:nvPr/>
        </p:nvSpPr>
        <p:spPr>
          <a:xfrm>
            <a:off x="6929454" y="5500702"/>
            <a:ext cx="14528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BACK TO TOP</a:t>
            </a:r>
            <a:endParaRPr lang="el-GR" b="1" dirty="0"/>
          </a:p>
        </p:txBody>
      </p:sp>
      <p:sp>
        <p:nvSpPr>
          <p:cNvPr id="14" name="1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2</a:t>
            </a:r>
            <a:endParaRPr lang="el-GR" dirty="0"/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0"/>
            <a:ext cx="9144000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000" b="1" dirty="0"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FF6600"/>
              </a:solidFill>
              <a:effectLst/>
              <a:latin typeface="Comic Sans MS" pitchFamily="66" charset="0"/>
              <a:ea typeface="Verdana" pitchFamily="34" charset="0"/>
              <a:cs typeface="Verdan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>
              <a:solidFill>
                <a:srgbClr val="FF6600"/>
              </a:solidFill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 dirty="0"/>
          </a:p>
        </p:txBody>
      </p:sp>
      <p:sp>
        <p:nvSpPr>
          <p:cNvPr id="2072" name="WordArt 24"/>
          <p:cNvSpPr>
            <a:spLocks noChangeArrowheads="1" noChangeShapeType="1" noTextEdit="1"/>
          </p:cNvSpPr>
          <p:nvPr/>
        </p:nvSpPr>
        <p:spPr bwMode="auto">
          <a:xfrm>
            <a:off x="1071538" y="857232"/>
            <a:ext cx="6858048" cy="928694"/>
          </a:xfrm>
          <a:prstGeom prst="rect">
            <a:avLst/>
          </a:prstGeom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en-US" sz="1400" b="1" kern="1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A. </a:t>
            </a:r>
            <a:r>
              <a:rPr lang="en-US" sz="1400" b="1" kern="1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ea typeface="Verdana" pitchFamily="34" charset="0"/>
                <a:cs typeface="Verdana" pitchFamily="34" charset="0"/>
              </a:rPr>
              <a:t>Exploring</a:t>
            </a:r>
            <a:r>
              <a:rPr lang="en-US" sz="1400" b="1" kern="1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 Language</a:t>
            </a:r>
            <a:endParaRPr lang="el-GR" sz="1400" b="1" kern="1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glow rad="139700">
                  <a:schemeClr val="accent6">
                    <a:satMod val="175000"/>
                    <a:alpha val="40000"/>
                  </a:schemeClr>
                </a:glow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mic Sans MS" pitchFamily="66" charset="0"/>
            </a:endParaRPr>
          </a:p>
        </p:txBody>
      </p:sp>
      <p:pic>
        <p:nvPicPr>
          <p:cNvPr id="13" name="12 - Εικόνα" descr="search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4678" y="3571876"/>
            <a:ext cx="2071702" cy="2322818"/>
          </a:xfrm>
          <a:prstGeom prst="rect">
            <a:avLst/>
          </a:prstGeom>
        </p:spPr>
      </p:pic>
      <p:pic>
        <p:nvPicPr>
          <p:cNvPr id="8" name="7 - Εικόνα" descr="or1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429520" y="6429396"/>
            <a:ext cx="500066" cy="428604"/>
          </a:xfrm>
          <a:prstGeom prst="rect">
            <a:avLst/>
          </a:prstGeom>
        </p:spPr>
      </p:pic>
      <p:pic>
        <p:nvPicPr>
          <p:cNvPr id="9" name="8 - Εικόνα" descr="or1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6572264" y="6429396"/>
            <a:ext cx="500066" cy="428604"/>
          </a:xfrm>
          <a:prstGeom prst="rect">
            <a:avLst/>
          </a:prstGeom>
        </p:spPr>
      </p:pic>
      <p:pic>
        <p:nvPicPr>
          <p:cNvPr id="10" name="9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57818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10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7DCFE-0B9D-45EB-8EB2-E9054B2189B8}" type="slidenum">
              <a:rPr lang="el-GR" smtClean="0"/>
              <a:pPr/>
              <a:t>3</a:t>
            </a:fld>
            <a:endParaRPr lang="el-GR" dirty="0"/>
          </a:p>
        </p:txBody>
      </p:sp>
      <p:sp>
        <p:nvSpPr>
          <p:cNvPr id="12" name="11 - Ορθογώνιο"/>
          <p:cNvSpPr/>
          <p:nvPr/>
        </p:nvSpPr>
        <p:spPr>
          <a:xfrm>
            <a:off x="2214546" y="2143116"/>
            <a:ext cx="4347665" cy="665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l-GR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ea typeface="Times New Roman" pitchFamily="18" charset="0"/>
                <a:cs typeface="Arial" pitchFamily="34" charset="0"/>
              </a:rPr>
              <a:t>1. </a:t>
            </a:r>
            <a:r>
              <a:rPr lang="en-US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ea typeface="Times New Roman" pitchFamily="18" charset="0"/>
                <a:cs typeface="Arial" pitchFamily="34" charset="0"/>
              </a:rPr>
              <a:t>MODALS </a:t>
            </a:r>
            <a:r>
              <a:rPr lang="el-GR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ea typeface="Times New Roman" pitchFamily="18" charset="0"/>
                <a:cs typeface="Arial" pitchFamily="34" charset="0"/>
              </a:rPr>
              <a:t>(</a:t>
            </a:r>
            <a:r>
              <a:rPr lang="en-US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ea typeface="Times New Roman" pitchFamily="18" charset="0"/>
                <a:cs typeface="Arial" pitchFamily="34" charset="0"/>
              </a:rPr>
              <a:t>Can</a:t>
            </a:r>
            <a:r>
              <a:rPr lang="el-GR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ea typeface="Times New Roman" pitchFamily="18" charset="0"/>
                <a:cs typeface="Arial" pitchFamily="34" charset="0"/>
              </a:rPr>
              <a:t>/</a:t>
            </a:r>
            <a:r>
              <a:rPr lang="en-US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ea typeface="Times New Roman" pitchFamily="18" charset="0"/>
                <a:cs typeface="Arial" pitchFamily="34" charset="0"/>
              </a:rPr>
              <a:t>Must</a:t>
            </a:r>
            <a:r>
              <a:rPr lang="el-GR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ea typeface="Times New Roman" pitchFamily="18" charset="0"/>
                <a:cs typeface="Arial" pitchFamily="34" charset="0"/>
              </a:rPr>
              <a:t>)</a:t>
            </a:r>
            <a:endParaRPr lang="el-GR" sz="28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1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2</a:t>
            </a:r>
            <a:endParaRPr lang="el-GR" dirty="0"/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285720" y="642918"/>
            <a:ext cx="8858280" cy="72943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endParaRPr lang="en-US" sz="2200" dirty="0" smtClean="0">
              <a:latin typeface="Comic Sans MS" pitchFamily="66" charset="0"/>
            </a:endParaRPr>
          </a:p>
          <a:p>
            <a:pPr>
              <a:lnSpc>
                <a:spcPct val="150000"/>
              </a:lnSpc>
            </a:pPr>
            <a:endParaRPr lang="en-US" sz="2200" dirty="0" smtClean="0">
              <a:latin typeface="Comic Sans MS" pitchFamily="66" charset="0"/>
            </a:endParaRPr>
          </a:p>
          <a:p>
            <a:pPr>
              <a:lnSpc>
                <a:spcPct val="150000"/>
              </a:lnSpc>
            </a:pPr>
            <a:r>
              <a:rPr lang="el-GR" sz="2200" dirty="0" smtClean="0">
                <a:latin typeface="Comic Sans MS" pitchFamily="66" charset="0"/>
              </a:rPr>
              <a:t>Τα </a:t>
            </a:r>
            <a:r>
              <a:rPr lang="en-US" sz="2200" dirty="0" smtClean="0">
                <a:latin typeface="Comic Sans MS" pitchFamily="66" charset="0"/>
              </a:rPr>
              <a:t>modal verbs can</a:t>
            </a:r>
            <a:r>
              <a:rPr lang="el-GR" sz="2200" dirty="0" smtClean="0">
                <a:latin typeface="Comic Sans MS" pitchFamily="66" charset="0"/>
              </a:rPr>
              <a:t>/</a:t>
            </a:r>
            <a:r>
              <a:rPr lang="en-US" sz="2200" dirty="0" smtClean="0">
                <a:latin typeface="Comic Sans MS" pitchFamily="66" charset="0"/>
              </a:rPr>
              <a:t>must </a:t>
            </a:r>
            <a:r>
              <a:rPr lang="el-GR" sz="2200" dirty="0" smtClean="0">
                <a:latin typeface="Comic Sans MS" pitchFamily="66" charset="0"/>
              </a:rPr>
              <a:t>είναι βοηθητικά ρήματα. Τα ρήματα αυτά: </a:t>
            </a:r>
          </a:p>
          <a:p>
            <a:pPr>
              <a:lnSpc>
                <a:spcPct val="150000"/>
              </a:lnSpc>
            </a:pPr>
            <a:r>
              <a:rPr lang="en-US" sz="2200" dirty="0" smtClean="0">
                <a:latin typeface="Comic Sans MS" pitchFamily="66" charset="0"/>
              </a:rPr>
              <a:t>    </a:t>
            </a:r>
            <a:r>
              <a:rPr lang="el-GR" sz="2200" dirty="0" smtClean="0">
                <a:latin typeface="Comic Sans MS" pitchFamily="66" charset="0"/>
              </a:rPr>
              <a:t>δεν σχηματίζουν όλους τους χρόνους. </a:t>
            </a:r>
          </a:p>
          <a:p>
            <a:pPr>
              <a:lnSpc>
                <a:spcPct val="150000"/>
              </a:lnSpc>
            </a:pPr>
            <a:r>
              <a:rPr lang="en-US" sz="2200" dirty="0" smtClean="0">
                <a:latin typeface="Comic Sans MS" pitchFamily="66" charset="0"/>
              </a:rPr>
              <a:t>To</a:t>
            </a:r>
            <a:r>
              <a:rPr lang="el-GR" sz="2200" dirty="0" smtClean="0">
                <a:latin typeface="Comic Sans MS" pitchFamily="66" charset="0"/>
              </a:rPr>
              <a:t> ρήμα </a:t>
            </a:r>
            <a:r>
              <a:rPr lang="en-US" sz="2200" dirty="0" smtClean="0">
                <a:latin typeface="Comic Sans MS" pitchFamily="66" charset="0"/>
              </a:rPr>
              <a:t>must</a:t>
            </a:r>
            <a:r>
              <a:rPr lang="el-GR" sz="2200" dirty="0" smtClean="0">
                <a:latin typeface="Comic Sans MS" pitchFamily="66" charset="0"/>
              </a:rPr>
              <a:t> έχει μόνο Ενεστώτα.</a:t>
            </a:r>
          </a:p>
          <a:p>
            <a:pPr>
              <a:lnSpc>
                <a:spcPct val="150000"/>
              </a:lnSpc>
            </a:pPr>
            <a:r>
              <a:rPr lang="el-GR" sz="2200" dirty="0" smtClean="0">
                <a:latin typeface="Comic Sans MS" pitchFamily="66" charset="0"/>
              </a:rPr>
              <a:t>Το ρήμα </a:t>
            </a:r>
            <a:r>
              <a:rPr lang="en-US" sz="2200" dirty="0" smtClean="0">
                <a:latin typeface="Comic Sans MS" pitchFamily="66" charset="0"/>
              </a:rPr>
              <a:t>can</a:t>
            </a:r>
            <a:r>
              <a:rPr lang="el-GR" sz="2200" dirty="0" smtClean="0">
                <a:latin typeface="Comic Sans MS" pitchFamily="66" charset="0"/>
              </a:rPr>
              <a:t>  έχει μόνο Ενεστώτα </a:t>
            </a:r>
            <a:r>
              <a:rPr lang="el-GR" sz="2200" b="1" dirty="0" smtClean="0">
                <a:latin typeface="Comic Sans MS" pitchFamily="66" charset="0"/>
              </a:rPr>
              <a:t>(</a:t>
            </a:r>
            <a:r>
              <a:rPr lang="en-US" sz="2200" b="1" dirty="0" smtClean="0">
                <a:latin typeface="Comic Sans MS" pitchFamily="66" charset="0"/>
              </a:rPr>
              <a:t>can</a:t>
            </a:r>
            <a:r>
              <a:rPr lang="el-GR" sz="2200" b="1" dirty="0" smtClean="0">
                <a:latin typeface="Comic Sans MS" pitchFamily="66" charset="0"/>
              </a:rPr>
              <a:t>)</a:t>
            </a:r>
            <a:r>
              <a:rPr lang="el-GR" sz="2200" dirty="0" smtClean="0">
                <a:latin typeface="Comic Sans MS" pitchFamily="66" charset="0"/>
              </a:rPr>
              <a:t>  και Αόριστο </a:t>
            </a:r>
            <a:r>
              <a:rPr lang="el-GR" sz="2200" b="1" dirty="0" smtClean="0">
                <a:latin typeface="Comic Sans MS" pitchFamily="66" charset="0"/>
              </a:rPr>
              <a:t>(</a:t>
            </a:r>
            <a:r>
              <a:rPr lang="en-US" sz="2200" b="1" dirty="0" smtClean="0">
                <a:latin typeface="Comic Sans MS" pitchFamily="66" charset="0"/>
              </a:rPr>
              <a:t>could</a:t>
            </a:r>
            <a:r>
              <a:rPr lang="el-GR" sz="2200" b="1" dirty="0" smtClean="0">
                <a:latin typeface="Comic Sans MS" pitchFamily="66" charset="0"/>
              </a:rPr>
              <a:t>).</a:t>
            </a:r>
            <a:endParaRPr lang="el-GR" sz="2200" dirty="0" smtClean="0">
              <a:latin typeface="Comic Sans MS" pitchFamily="66" charset="0"/>
            </a:endParaRPr>
          </a:p>
          <a:p>
            <a:pPr>
              <a:lnSpc>
                <a:spcPct val="150000"/>
              </a:lnSpc>
            </a:pPr>
            <a:r>
              <a:rPr lang="el-GR" sz="2200" b="1" dirty="0" smtClean="0">
                <a:latin typeface="Comic Sans MS" pitchFamily="66" charset="0"/>
              </a:rPr>
              <a:t> </a:t>
            </a:r>
            <a:r>
              <a:rPr lang="en-US" sz="2200" b="1" dirty="0" smtClean="0">
                <a:latin typeface="Comic Sans MS" pitchFamily="66" charset="0"/>
              </a:rPr>
              <a:t>  </a:t>
            </a:r>
            <a:r>
              <a:rPr lang="el-GR" sz="2200" dirty="0" smtClean="0">
                <a:latin typeface="Comic Sans MS" pitchFamily="66" charset="0"/>
              </a:rPr>
              <a:t>δεν χρησιμοποιούν βοηθητικά ρήματα στον</a:t>
            </a:r>
            <a:r>
              <a:rPr lang="el-GR" sz="2200" b="1" dirty="0" smtClean="0">
                <a:latin typeface="Comic Sans MS" pitchFamily="66" charset="0"/>
              </a:rPr>
              <a:t> </a:t>
            </a:r>
            <a:r>
              <a:rPr lang="el-GR" sz="2200" dirty="0" smtClean="0">
                <a:latin typeface="Comic Sans MS" pitchFamily="66" charset="0"/>
              </a:rPr>
              <a:t>ερωτηματικό και αρνητικό τύπο.</a:t>
            </a:r>
          </a:p>
          <a:p>
            <a:pPr>
              <a:lnSpc>
                <a:spcPct val="150000"/>
              </a:lnSpc>
            </a:pPr>
            <a:r>
              <a:rPr lang="el-GR" sz="2200" b="1" dirty="0" smtClean="0">
                <a:latin typeface="Comic Sans MS" pitchFamily="66" charset="0"/>
              </a:rPr>
              <a:t> </a:t>
            </a:r>
            <a:r>
              <a:rPr lang="en-US" sz="2200" b="1" dirty="0" smtClean="0">
                <a:latin typeface="Comic Sans MS" pitchFamily="66" charset="0"/>
              </a:rPr>
              <a:t>  </a:t>
            </a:r>
            <a:r>
              <a:rPr lang="el-GR" sz="2200" dirty="0" smtClean="0">
                <a:latin typeface="Comic Sans MS" pitchFamily="66" charset="0"/>
              </a:rPr>
              <a:t>δεν παίρνουν καταλήξεις.</a:t>
            </a:r>
          </a:p>
          <a:p>
            <a:pPr>
              <a:lnSpc>
                <a:spcPct val="150000"/>
              </a:lnSpc>
            </a:pPr>
            <a:r>
              <a:rPr lang="en-US" sz="2200" dirty="0" smtClean="0">
                <a:latin typeface="Comic Sans MS" pitchFamily="66" charset="0"/>
              </a:rPr>
              <a:t>    </a:t>
            </a:r>
            <a:r>
              <a:rPr lang="el-GR" sz="2200" dirty="0" smtClean="0">
                <a:latin typeface="Comic Sans MS" pitchFamily="66" charset="0"/>
              </a:rPr>
              <a:t>ακολουθούνται από γυμνό απαρέμφατο (απαρέμφατο χωρίς </a:t>
            </a:r>
            <a:r>
              <a:rPr lang="en-US" sz="2200" dirty="0" smtClean="0">
                <a:latin typeface="Comic Sans MS" pitchFamily="66" charset="0"/>
              </a:rPr>
              <a:t>to</a:t>
            </a:r>
            <a:r>
              <a:rPr lang="el-GR" sz="2200" dirty="0" smtClean="0">
                <a:latin typeface="Comic Sans MS" pitchFamily="66" charset="0"/>
              </a:rPr>
              <a:t>).</a:t>
            </a:r>
          </a:p>
          <a:p>
            <a:pPr>
              <a:lnSpc>
                <a:spcPct val="150000"/>
              </a:lnSpc>
            </a:pPr>
            <a:r>
              <a:rPr lang="el-GR" sz="2200" b="1" dirty="0" smtClean="0">
                <a:latin typeface="Comic Sans MS" pitchFamily="66" charset="0"/>
              </a:rPr>
              <a:t>   </a:t>
            </a:r>
            <a:r>
              <a:rPr lang="en-US" sz="2200" b="1" dirty="0" smtClean="0">
                <a:latin typeface="Comic Sans MS" pitchFamily="66" charset="0"/>
              </a:rPr>
              <a:t>I must study hard.</a:t>
            </a:r>
            <a:endParaRPr lang="el-GR" sz="2200" dirty="0" smtClean="0">
              <a:latin typeface="Comic Sans MS" pitchFamily="66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200" b="1" dirty="0" smtClean="0">
              <a:solidFill>
                <a:srgbClr val="FF6600"/>
              </a:solidFill>
              <a:latin typeface="Comic Sans MS" pitchFamily="66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FF6600"/>
              </a:solidFill>
              <a:effectLst/>
              <a:latin typeface="Comic Sans MS" pitchFamily="66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62" name="Picture 14" descr="or1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285992"/>
            <a:ext cx="285752" cy="300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18" name="Picture 14" descr="or1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3786190"/>
            <a:ext cx="285752" cy="300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19" name="Picture 14" descr="or1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4857760"/>
            <a:ext cx="285752" cy="300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20" name="Picture 14" descr="or1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5357826"/>
            <a:ext cx="285752" cy="300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21" name="20 - Εικόνα" descr="or1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6786578" y="6429396"/>
            <a:ext cx="500066" cy="428604"/>
          </a:xfrm>
          <a:prstGeom prst="rect">
            <a:avLst/>
          </a:prstGeom>
        </p:spPr>
      </p:pic>
      <p:pic>
        <p:nvPicPr>
          <p:cNvPr id="22" name="21 - Εικόνα" descr="or1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429520" y="6429396"/>
            <a:ext cx="500066" cy="428604"/>
          </a:xfrm>
          <a:prstGeom prst="rect">
            <a:avLst/>
          </a:prstGeom>
        </p:spPr>
      </p:pic>
      <p:pic>
        <p:nvPicPr>
          <p:cNvPr id="10" name="9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0694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10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7DCFE-0B9D-45EB-8EB2-E9054B2189B8}" type="slidenum">
              <a:rPr lang="el-GR" smtClean="0"/>
              <a:pPr/>
              <a:t>4</a:t>
            </a:fld>
            <a:endParaRPr lang="el-GR" dirty="0"/>
          </a:p>
        </p:txBody>
      </p:sp>
      <p:sp>
        <p:nvSpPr>
          <p:cNvPr id="13" name="12 - Ορθογώνιο"/>
          <p:cNvSpPr/>
          <p:nvPr/>
        </p:nvSpPr>
        <p:spPr>
          <a:xfrm>
            <a:off x="428596" y="928670"/>
            <a:ext cx="355257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kumimoji="0" lang="el-GR" sz="3200" b="1" i="0" u="none" strike="noStrike" cap="none" spc="0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ea typeface="Times New Roman" pitchFamily="18" charset="0"/>
                <a:cs typeface="Arial" pitchFamily="34" charset="0"/>
              </a:rPr>
              <a:t>ΣΧΗΜΑΤΙΣΜΟΣ</a:t>
            </a:r>
            <a:endParaRPr lang="el-GR" sz="32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2" name="11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2</a:t>
            </a:r>
            <a:endParaRPr lang="el-GR" dirty="0"/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10 - Πίνακας"/>
          <p:cNvGraphicFramePr>
            <a:graphicFrameLocks noGrp="1"/>
          </p:cNvGraphicFramePr>
          <p:nvPr/>
        </p:nvGraphicFramePr>
        <p:xfrm>
          <a:off x="142842" y="1071546"/>
          <a:ext cx="8786875" cy="4572000"/>
        </p:xfrm>
        <a:graphic>
          <a:graphicData uri="http://schemas.openxmlformats.org/drawingml/2006/table">
            <a:tbl>
              <a:tblPr>
                <a:tableStyleId>{08FB837D-C827-4EFA-A057-4D05807E0F7C}</a:tableStyleId>
              </a:tblPr>
              <a:tblGrid>
                <a:gridCol w="2163093"/>
                <a:gridCol w="2045746"/>
                <a:gridCol w="2215178"/>
                <a:gridCol w="2362858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cap="none" spc="0" dirty="0">
                          <a:ln w="17780" cmpd="sng">
                            <a:solidFill>
                              <a:srgbClr val="FFFFFF"/>
                            </a:solidFill>
                            <a:prstDash val="solid"/>
                            <a:miter lim="800000"/>
                          </a:ln>
                          <a:gradFill rotWithShape="1">
                            <a:gsLst>
                              <a:gs pos="0">
                                <a:srgbClr val="000000">
                                  <a:tint val="92000"/>
                                  <a:shade val="100000"/>
                                  <a:satMod val="150000"/>
                                </a:srgbClr>
                              </a:gs>
                              <a:gs pos="49000">
                                <a:srgbClr val="000000">
                                  <a:tint val="89000"/>
                                  <a:shade val="90000"/>
                                  <a:satMod val="150000"/>
                                </a:srgbClr>
                              </a:gs>
                              <a:gs pos="50000">
                                <a:srgbClr val="000000">
                                  <a:tint val="100000"/>
                                  <a:shade val="75000"/>
                                  <a:satMod val="150000"/>
                                </a:srgbClr>
                              </a:gs>
                              <a:gs pos="95000">
                                <a:srgbClr val="000000">
                                  <a:shade val="47000"/>
                                  <a:satMod val="150000"/>
                                </a:srgbClr>
                              </a:gs>
                              <a:gs pos="100000">
                                <a:srgbClr val="000000">
                                  <a:shade val="39000"/>
                                  <a:satMod val="150000"/>
                                </a:srgbClr>
                              </a:gs>
                            </a:gsLst>
                            <a:lin ang="5400000"/>
                          </a:gradFill>
                          <a:effectLst>
                            <a:outerShdw blurRad="50800" algn="tl" rotWithShape="0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Affirmative</a:t>
                      </a:r>
                      <a:endParaRPr lang="el-GR" sz="2000" b="1" cap="none" spc="0" dirty="0">
                        <a:ln w="17780" cmpd="sng">
                          <a:solidFill>
                            <a:srgbClr val="FFFFFF"/>
                          </a:solidFill>
                          <a:prstDash val="solid"/>
                          <a:miter lim="800000"/>
                        </a:ln>
                        <a:gradFill rotWithShape="1">
                          <a:gsLst>
                            <a:gs pos="0">
                              <a:srgbClr val="000000">
                                <a:tint val="92000"/>
                                <a:shade val="100000"/>
                                <a:satMod val="150000"/>
                              </a:srgbClr>
                            </a:gs>
                            <a:gs pos="49000">
                              <a:srgbClr val="000000">
                                <a:tint val="89000"/>
                                <a:shade val="90000"/>
                                <a:satMod val="150000"/>
                              </a:srgbClr>
                            </a:gs>
                            <a:gs pos="50000">
                              <a:srgbClr val="000000">
                                <a:tint val="100000"/>
                                <a:shade val="75000"/>
                                <a:satMod val="150000"/>
                              </a:srgbClr>
                            </a:gs>
                            <a:gs pos="95000">
                              <a:srgbClr val="000000">
                                <a:shade val="47000"/>
                                <a:satMod val="150000"/>
                              </a:srgbClr>
                            </a:gs>
                            <a:gs pos="100000">
                              <a:srgbClr val="000000">
                                <a:shade val="39000"/>
                                <a:satMod val="150000"/>
                              </a:srgbClr>
                            </a:gs>
                          </a:gsLst>
                          <a:lin ang="5400000"/>
                        </a:gradFill>
                        <a:effectLst>
                          <a:outerShdw blurRad="50800" algn="tl" rotWithShape="0">
                            <a:srgbClr val="000000"/>
                          </a:outerShdw>
                        </a:effectLst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7945" marR="67945" marT="0" marB="0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cap="none" spc="0" dirty="0">
                          <a:ln w="17780" cmpd="sng">
                            <a:solidFill>
                              <a:srgbClr val="FFFFFF"/>
                            </a:solidFill>
                            <a:prstDash val="solid"/>
                            <a:miter lim="800000"/>
                          </a:ln>
                          <a:gradFill rotWithShape="1">
                            <a:gsLst>
                              <a:gs pos="0">
                                <a:srgbClr val="000000">
                                  <a:tint val="92000"/>
                                  <a:shade val="100000"/>
                                  <a:satMod val="150000"/>
                                </a:srgbClr>
                              </a:gs>
                              <a:gs pos="49000">
                                <a:srgbClr val="000000">
                                  <a:tint val="89000"/>
                                  <a:shade val="90000"/>
                                  <a:satMod val="150000"/>
                                </a:srgbClr>
                              </a:gs>
                              <a:gs pos="50000">
                                <a:srgbClr val="000000">
                                  <a:tint val="100000"/>
                                  <a:shade val="75000"/>
                                  <a:satMod val="150000"/>
                                </a:srgbClr>
                              </a:gs>
                              <a:gs pos="95000">
                                <a:srgbClr val="000000">
                                  <a:shade val="47000"/>
                                  <a:satMod val="150000"/>
                                </a:srgbClr>
                              </a:gs>
                              <a:gs pos="100000">
                                <a:srgbClr val="000000">
                                  <a:shade val="39000"/>
                                  <a:satMod val="150000"/>
                                </a:srgbClr>
                              </a:gs>
                            </a:gsLst>
                            <a:lin ang="5400000"/>
                          </a:gradFill>
                          <a:effectLst>
                            <a:outerShdw blurRad="50800" algn="tl" rotWithShape="0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Interrogative</a:t>
                      </a:r>
                      <a:endParaRPr lang="el-GR" sz="2000" b="1" cap="none" spc="0" dirty="0">
                        <a:ln w="17780" cmpd="sng">
                          <a:solidFill>
                            <a:srgbClr val="FFFFFF"/>
                          </a:solidFill>
                          <a:prstDash val="solid"/>
                          <a:miter lim="800000"/>
                        </a:ln>
                        <a:gradFill rotWithShape="1">
                          <a:gsLst>
                            <a:gs pos="0">
                              <a:srgbClr val="000000">
                                <a:tint val="92000"/>
                                <a:shade val="100000"/>
                                <a:satMod val="150000"/>
                              </a:srgbClr>
                            </a:gs>
                            <a:gs pos="49000">
                              <a:srgbClr val="000000">
                                <a:tint val="89000"/>
                                <a:shade val="90000"/>
                                <a:satMod val="150000"/>
                              </a:srgbClr>
                            </a:gs>
                            <a:gs pos="50000">
                              <a:srgbClr val="000000">
                                <a:tint val="100000"/>
                                <a:shade val="75000"/>
                                <a:satMod val="150000"/>
                              </a:srgbClr>
                            </a:gs>
                            <a:gs pos="95000">
                              <a:srgbClr val="000000">
                                <a:shade val="47000"/>
                                <a:satMod val="150000"/>
                              </a:srgbClr>
                            </a:gs>
                            <a:gs pos="100000">
                              <a:srgbClr val="000000">
                                <a:shade val="39000"/>
                                <a:satMod val="150000"/>
                              </a:srgbClr>
                            </a:gs>
                          </a:gsLst>
                          <a:lin ang="5400000"/>
                        </a:gradFill>
                        <a:effectLst>
                          <a:outerShdw blurRad="50800" algn="tl" rotWithShape="0">
                            <a:srgbClr val="000000"/>
                          </a:outerShdw>
                        </a:effectLst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7945" marR="67945" marT="0" marB="0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cap="none" spc="0" dirty="0">
                          <a:ln w="17780" cmpd="sng">
                            <a:solidFill>
                              <a:srgbClr val="FFFFFF"/>
                            </a:solidFill>
                            <a:prstDash val="solid"/>
                            <a:miter lim="800000"/>
                          </a:ln>
                          <a:gradFill rotWithShape="1">
                            <a:gsLst>
                              <a:gs pos="0">
                                <a:srgbClr val="000000">
                                  <a:tint val="92000"/>
                                  <a:shade val="100000"/>
                                  <a:satMod val="150000"/>
                                </a:srgbClr>
                              </a:gs>
                              <a:gs pos="49000">
                                <a:srgbClr val="000000">
                                  <a:tint val="89000"/>
                                  <a:shade val="90000"/>
                                  <a:satMod val="150000"/>
                                </a:srgbClr>
                              </a:gs>
                              <a:gs pos="50000">
                                <a:srgbClr val="000000">
                                  <a:tint val="100000"/>
                                  <a:shade val="75000"/>
                                  <a:satMod val="150000"/>
                                </a:srgbClr>
                              </a:gs>
                              <a:gs pos="95000">
                                <a:srgbClr val="000000">
                                  <a:shade val="47000"/>
                                  <a:satMod val="150000"/>
                                </a:srgbClr>
                              </a:gs>
                              <a:gs pos="100000">
                                <a:srgbClr val="000000">
                                  <a:shade val="39000"/>
                                  <a:satMod val="150000"/>
                                </a:srgbClr>
                              </a:gs>
                            </a:gsLst>
                            <a:lin ang="5400000"/>
                          </a:gradFill>
                          <a:effectLst>
                            <a:outerShdw blurRad="50800" algn="tl" rotWithShape="0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Negative</a:t>
                      </a:r>
                      <a:endParaRPr lang="el-GR" sz="2000" b="1" cap="none" spc="0" dirty="0">
                        <a:ln w="17780" cmpd="sng">
                          <a:solidFill>
                            <a:srgbClr val="FFFFFF"/>
                          </a:solidFill>
                          <a:prstDash val="solid"/>
                          <a:miter lim="800000"/>
                        </a:ln>
                        <a:gradFill rotWithShape="1">
                          <a:gsLst>
                            <a:gs pos="0">
                              <a:srgbClr val="000000">
                                <a:tint val="92000"/>
                                <a:shade val="100000"/>
                                <a:satMod val="150000"/>
                              </a:srgbClr>
                            </a:gs>
                            <a:gs pos="49000">
                              <a:srgbClr val="000000">
                                <a:tint val="89000"/>
                                <a:shade val="90000"/>
                                <a:satMod val="150000"/>
                              </a:srgbClr>
                            </a:gs>
                            <a:gs pos="50000">
                              <a:srgbClr val="000000">
                                <a:tint val="100000"/>
                                <a:shade val="75000"/>
                                <a:satMod val="150000"/>
                              </a:srgbClr>
                            </a:gs>
                            <a:gs pos="95000">
                              <a:srgbClr val="000000">
                                <a:shade val="47000"/>
                                <a:satMod val="150000"/>
                              </a:srgbClr>
                            </a:gs>
                            <a:gs pos="100000">
                              <a:srgbClr val="000000">
                                <a:shade val="39000"/>
                                <a:satMod val="150000"/>
                              </a:srgbClr>
                            </a:gs>
                          </a:gsLst>
                          <a:lin ang="5400000"/>
                        </a:gradFill>
                        <a:effectLst>
                          <a:outerShdw blurRad="50800" algn="tl" rotWithShape="0">
                            <a:srgbClr val="000000"/>
                          </a:outerShdw>
                        </a:effectLst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7945" marR="67945" marT="0" marB="0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l-GR" sz="2000" dirty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7945" marR="67945" marT="0" marB="0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l-GR" sz="2000" dirty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7945" marR="67945" marT="0" marB="0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cap="none" spc="50" dirty="0">
                          <a:ln w="12700" cmpd="sng">
                            <a:solidFill>
                              <a:schemeClr val="accent6">
                                <a:satMod val="120000"/>
                                <a:shade val="80000"/>
                              </a:schemeClr>
                            </a:solidFill>
                            <a:prstDash val="solid"/>
                          </a:ln>
                          <a:solidFill>
                            <a:schemeClr val="accent6">
                              <a:tint val="1000"/>
                            </a:schemeClr>
                          </a:solidFill>
                          <a:effectLst>
                            <a:glow rad="101600">
                              <a:schemeClr val="accent6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Comic Sans MS" pitchFamily="66" charset="0"/>
                        </a:rPr>
                        <a:t>Long  Form</a:t>
                      </a:r>
                      <a:endParaRPr lang="el-GR" sz="2000" b="1" cap="none" spc="50" dirty="0">
                        <a:ln w="12700" cmpd="sng">
                          <a:solidFill>
                            <a:schemeClr val="accent6">
                              <a:satMod val="120000"/>
                              <a:shade val="80000"/>
                            </a:schemeClr>
                          </a:solidFill>
                          <a:prstDash val="solid"/>
                        </a:ln>
                        <a:solidFill>
                          <a:schemeClr val="accent6">
                            <a:tint val="1000"/>
                          </a:schemeClr>
                        </a:solidFill>
                        <a:effectLst>
                          <a:glow rad="101600">
                            <a:schemeClr val="accent6">
                              <a:satMod val="175000"/>
                              <a:alpha val="40000"/>
                            </a:schemeClr>
                          </a:glow>
                        </a:effectLst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7945" marR="67945" marT="0" marB="0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cap="none" spc="50" dirty="0">
                          <a:ln w="12700" cmpd="sng">
                            <a:solidFill>
                              <a:schemeClr val="accent6">
                                <a:satMod val="120000"/>
                                <a:shade val="80000"/>
                              </a:schemeClr>
                            </a:solidFill>
                            <a:prstDash val="solid"/>
                          </a:ln>
                          <a:solidFill>
                            <a:schemeClr val="accent6">
                              <a:tint val="1000"/>
                            </a:schemeClr>
                          </a:solidFill>
                          <a:effectLst>
                            <a:glow rad="101600">
                              <a:schemeClr val="accent6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Comic Sans MS" pitchFamily="66" charset="0"/>
                        </a:rPr>
                        <a:t>Short  Form</a:t>
                      </a:r>
                      <a:endParaRPr lang="el-GR" sz="2000" b="1" cap="none" spc="50" dirty="0">
                        <a:ln w="12700" cmpd="sng">
                          <a:solidFill>
                            <a:schemeClr val="accent6">
                              <a:satMod val="120000"/>
                              <a:shade val="80000"/>
                            </a:schemeClr>
                          </a:solidFill>
                          <a:prstDash val="solid"/>
                        </a:ln>
                        <a:solidFill>
                          <a:schemeClr val="accent6">
                            <a:tint val="1000"/>
                          </a:schemeClr>
                        </a:solidFill>
                        <a:effectLst>
                          <a:glow rad="101600">
                            <a:schemeClr val="accent6">
                              <a:satMod val="175000"/>
                              <a:alpha val="40000"/>
                            </a:schemeClr>
                          </a:glow>
                        </a:effectLst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7945" marR="67945" marT="0" marB="0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Comic Sans MS" pitchFamily="66" charset="0"/>
                        </a:rPr>
                        <a:t>I can go</a:t>
                      </a:r>
                      <a:endParaRPr lang="el-GR" sz="2000" dirty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7945" marR="67945" marT="0" marB="0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Comic Sans MS" pitchFamily="66" charset="0"/>
                        </a:rPr>
                        <a:t>Can I go?</a:t>
                      </a:r>
                      <a:endParaRPr lang="el-GR" sz="2000" dirty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7945" marR="67945" marT="0" marB="0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Comic Sans MS" pitchFamily="66" charset="0"/>
                        </a:rPr>
                        <a:t>I cannot  go</a:t>
                      </a:r>
                      <a:endParaRPr lang="el-GR" sz="2000" dirty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7945" marR="67945" marT="0" marB="0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Comic Sans MS" pitchFamily="66" charset="0"/>
                        </a:rPr>
                        <a:t>I can’t  go</a:t>
                      </a:r>
                      <a:endParaRPr lang="el-GR" sz="2000" dirty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7945" marR="67945" marT="0" marB="0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Comic Sans MS" pitchFamily="66" charset="0"/>
                        </a:rPr>
                        <a:t>You can go</a:t>
                      </a:r>
                      <a:endParaRPr lang="el-GR" sz="2000" dirty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7945" marR="67945" marT="0" marB="0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Comic Sans MS" pitchFamily="66" charset="0"/>
                        </a:rPr>
                        <a:t>Can you go?</a:t>
                      </a:r>
                      <a:endParaRPr lang="el-GR" sz="2000" dirty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7945" marR="67945" marT="0" marB="0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Comic Sans MS" pitchFamily="66" charset="0"/>
                        </a:rPr>
                        <a:t>You cannot go</a:t>
                      </a:r>
                      <a:endParaRPr lang="el-GR" sz="2000" dirty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7945" marR="67945" marT="0" marB="0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Comic Sans MS" pitchFamily="66" charset="0"/>
                        </a:rPr>
                        <a:t>You can’t go</a:t>
                      </a:r>
                      <a:endParaRPr lang="el-GR" sz="2000" dirty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7945" marR="67945" marT="0" marB="0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latin typeface="Comic Sans MS" pitchFamily="66" charset="0"/>
                        </a:rPr>
                        <a:t>He can go</a:t>
                      </a:r>
                      <a:endParaRPr lang="el-GR" sz="2000" dirty="0" smtClean="0">
                        <a:latin typeface="Comic Sans MS" pitchFamily="66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Comic Sans MS" pitchFamily="66" charset="0"/>
                        </a:rPr>
                        <a:t>She</a:t>
                      </a:r>
                      <a:r>
                        <a:rPr lang="en-US" sz="2000" baseline="0" dirty="0" smtClean="0">
                          <a:latin typeface="Comic Sans MS" pitchFamily="66" charset="0"/>
                        </a:rPr>
                        <a:t> </a:t>
                      </a:r>
                      <a:r>
                        <a:rPr lang="en-US" sz="2000" dirty="0" smtClean="0">
                          <a:latin typeface="Comic Sans MS" pitchFamily="66" charset="0"/>
                        </a:rPr>
                        <a:t>can go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Comic Sans MS" pitchFamily="66" charset="0"/>
                        </a:rPr>
                        <a:t>It </a:t>
                      </a:r>
                      <a:r>
                        <a:rPr lang="en-US" sz="2000" dirty="0">
                          <a:latin typeface="Comic Sans MS" pitchFamily="66" charset="0"/>
                        </a:rPr>
                        <a:t>can go</a:t>
                      </a:r>
                      <a:endParaRPr lang="el-GR" sz="2000" dirty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7945" marR="67945" marT="0" marB="0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Comic Sans MS" pitchFamily="66" charset="0"/>
                        </a:rPr>
                        <a:t>Can </a:t>
                      </a:r>
                      <a:r>
                        <a:rPr lang="en-US" sz="2000" dirty="0" smtClean="0">
                          <a:latin typeface="Comic Sans MS" pitchFamily="66" charset="0"/>
                        </a:rPr>
                        <a:t>he go?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Comic Sans MS" pitchFamily="66" charset="0"/>
                        </a:rPr>
                        <a:t>Can she go?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Comic Sans MS" pitchFamily="66" charset="0"/>
                        </a:rPr>
                        <a:t>Can it go?</a:t>
                      </a:r>
                      <a:endParaRPr lang="el-GR" sz="2000" dirty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7945" marR="67945" marT="0" marB="0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Comic Sans MS" pitchFamily="66" charset="0"/>
                        </a:rPr>
                        <a:t>He cannot go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latin typeface="Comic Sans MS" pitchFamily="66" charset="0"/>
                        </a:rPr>
                        <a:t>She cannot go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Comic Sans MS" pitchFamily="66" charset="0"/>
                        </a:rPr>
                        <a:t>It </a:t>
                      </a:r>
                      <a:r>
                        <a:rPr lang="en-US" sz="2000" dirty="0">
                          <a:latin typeface="Comic Sans MS" pitchFamily="66" charset="0"/>
                        </a:rPr>
                        <a:t>cannot go</a:t>
                      </a:r>
                      <a:endParaRPr lang="el-GR" sz="2000" dirty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7945" marR="67945" marT="0" marB="0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latin typeface="Comic Sans MS" pitchFamily="66" charset="0"/>
                        </a:rPr>
                        <a:t>He can’t go</a:t>
                      </a:r>
                      <a:endParaRPr lang="el-GR" sz="2000" dirty="0" smtClean="0">
                        <a:latin typeface="Comic Sans MS" pitchFamily="66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latin typeface="Comic Sans MS" pitchFamily="66" charset="0"/>
                        </a:rPr>
                        <a:t>She can’t go</a:t>
                      </a:r>
                      <a:endParaRPr lang="el-GR" sz="2000" dirty="0" smtClean="0">
                        <a:latin typeface="Comic Sans MS" pitchFamily="66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latin typeface="Comic Sans MS" pitchFamily="66" charset="0"/>
                        </a:rPr>
                        <a:t>It can’t go</a:t>
                      </a:r>
                      <a:endParaRPr lang="en-US" sz="2000" dirty="0" smtClean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7945" marR="67945" marT="0" marB="0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Comic Sans MS" pitchFamily="66" charset="0"/>
                        </a:rPr>
                        <a:t>We can go </a:t>
                      </a:r>
                      <a:endParaRPr lang="el-GR" sz="2000" dirty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7945" marR="67945" marT="0" marB="0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Comic Sans MS" pitchFamily="66" charset="0"/>
                        </a:rPr>
                        <a:t>Can we go?</a:t>
                      </a:r>
                      <a:endParaRPr lang="el-GR" sz="2000" dirty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7945" marR="67945" marT="0" marB="0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Comic Sans MS" pitchFamily="66" charset="0"/>
                        </a:rPr>
                        <a:t>We cannot  go</a:t>
                      </a:r>
                      <a:endParaRPr lang="el-GR" sz="2000" dirty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7945" marR="67945" marT="0" marB="0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Comic Sans MS" pitchFamily="66" charset="0"/>
                        </a:rPr>
                        <a:t>We can’t  go</a:t>
                      </a:r>
                      <a:endParaRPr lang="el-GR" sz="2000" dirty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7945" marR="67945" marT="0" marB="0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Comic Sans MS" pitchFamily="66" charset="0"/>
                        </a:rPr>
                        <a:t>You can go</a:t>
                      </a:r>
                      <a:endParaRPr lang="el-GR" sz="2000" dirty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7945" marR="67945" marT="0" marB="0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Comic Sans MS" pitchFamily="66" charset="0"/>
                        </a:rPr>
                        <a:t>Can you go?</a:t>
                      </a:r>
                      <a:endParaRPr lang="el-GR" sz="2000" dirty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7945" marR="67945" marT="0" marB="0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Comic Sans MS" pitchFamily="66" charset="0"/>
                        </a:rPr>
                        <a:t>You cannot go</a:t>
                      </a:r>
                      <a:endParaRPr lang="el-GR" sz="2000" dirty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7945" marR="67945" marT="0" marB="0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Comic Sans MS" pitchFamily="66" charset="0"/>
                        </a:rPr>
                        <a:t>You can’t  go</a:t>
                      </a:r>
                      <a:endParaRPr lang="el-GR" sz="2000" dirty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7945" marR="67945" marT="0" marB="0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Comic Sans MS" pitchFamily="66" charset="0"/>
                        </a:rPr>
                        <a:t>They can go</a:t>
                      </a:r>
                      <a:endParaRPr lang="el-GR" sz="2000" dirty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7945" marR="67945" marT="0" marB="0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Comic Sans MS" pitchFamily="66" charset="0"/>
                        </a:rPr>
                        <a:t>Can they go?</a:t>
                      </a:r>
                      <a:endParaRPr lang="el-GR" sz="2000" dirty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7945" marR="67945" marT="0" marB="0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Comic Sans MS" pitchFamily="66" charset="0"/>
                        </a:rPr>
                        <a:t>They cannot  go</a:t>
                      </a:r>
                      <a:endParaRPr lang="el-GR" sz="2000" dirty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7945" marR="67945" marT="0" marB="0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Comic Sans MS" pitchFamily="66" charset="0"/>
                        </a:rPr>
                        <a:t>They can’t  go</a:t>
                      </a:r>
                      <a:endParaRPr lang="el-GR" sz="2000" dirty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7945" marR="67945" marT="0" marB="0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13" name="12 - Εικόνα" descr="or1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00958" y="6429396"/>
            <a:ext cx="500066" cy="428604"/>
          </a:xfrm>
          <a:prstGeom prst="rect">
            <a:avLst/>
          </a:prstGeom>
        </p:spPr>
      </p:pic>
      <p:pic>
        <p:nvPicPr>
          <p:cNvPr id="16" name="15 - Εικόνα" descr="or1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6786578" y="6429396"/>
            <a:ext cx="500066" cy="428604"/>
          </a:xfrm>
          <a:prstGeom prst="rect">
            <a:avLst/>
          </a:prstGeom>
        </p:spPr>
      </p:pic>
      <p:pic>
        <p:nvPicPr>
          <p:cNvPr id="6" name="5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72132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7DCFE-0B9D-45EB-8EB2-E9054B2189B8}" type="slidenum">
              <a:rPr lang="el-GR" smtClean="0"/>
              <a:pPr/>
              <a:t>5</a:t>
            </a:fld>
            <a:endParaRPr lang="el-GR" dirty="0"/>
          </a:p>
        </p:txBody>
      </p:sp>
      <p:sp>
        <p:nvSpPr>
          <p:cNvPr id="8" name="7 - Ορθογώνιο"/>
          <p:cNvSpPr/>
          <p:nvPr/>
        </p:nvSpPr>
        <p:spPr>
          <a:xfrm>
            <a:off x="2857488" y="285728"/>
            <a:ext cx="283603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kumimoji="0" lang="en-US" sz="4000" b="1" i="0" u="none" strike="noStrike" cap="none" spc="0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ea typeface="Times New Roman" pitchFamily="18" charset="0"/>
                <a:cs typeface="Arial" pitchFamily="34" charset="0"/>
              </a:rPr>
              <a:t>VERB CAN</a:t>
            </a:r>
            <a:endParaRPr lang="el-GR" sz="4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9" name="8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2</a:t>
            </a:r>
            <a:endParaRPr lang="el-GR" dirty="0"/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10 - Πίνακας"/>
          <p:cNvGraphicFramePr>
            <a:graphicFrameLocks noGrp="1"/>
          </p:cNvGraphicFramePr>
          <p:nvPr/>
        </p:nvGraphicFramePr>
        <p:xfrm>
          <a:off x="214282" y="1071546"/>
          <a:ext cx="8715435" cy="4572000"/>
        </p:xfrm>
        <a:graphic>
          <a:graphicData uri="http://schemas.openxmlformats.org/drawingml/2006/table">
            <a:tbl>
              <a:tblPr>
                <a:tableStyleId>{08FB837D-C827-4EFA-A057-4D05807E0F7C}</a:tableStyleId>
              </a:tblPr>
              <a:tblGrid>
                <a:gridCol w="2091654"/>
                <a:gridCol w="2045746"/>
                <a:gridCol w="2289017"/>
                <a:gridCol w="2289018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cap="none" spc="0" dirty="0">
                          <a:ln w="17780" cmpd="sng">
                            <a:solidFill>
                              <a:srgbClr val="FFFFFF"/>
                            </a:solidFill>
                            <a:prstDash val="solid"/>
                            <a:miter lim="800000"/>
                          </a:ln>
                          <a:gradFill rotWithShape="1">
                            <a:gsLst>
                              <a:gs pos="0">
                                <a:srgbClr val="000000">
                                  <a:tint val="92000"/>
                                  <a:shade val="100000"/>
                                  <a:satMod val="150000"/>
                                </a:srgbClr>
                              </a:gs>
                              <a:gs pos="49000">
                                <a:srgbClr val="000000">
                                  <a:tint val="89000"/>
                                  <a:shade val="90000"/>
                                  <a:satMod val="150000"/>
                                </a:srgbClr>
                              </a:gs>
                              <a:gs pos="50000">
                                <a:srgbClr val="000000">
                                  <a:tint val="100000"/>
                                  <a:shade val="75000"/>
                                  <a:satMod val="150000"/>
                                </a:srgbClr>
                              </a:gs>
                              <a:gs pos="95000">
                                <a:srgbClr val="000000">
                                  <a:shade val="47000"/>
                                  <a:satMod val="150000"/>
                                </a:srgbClr>
                              </a:gs>
                              <a:gs pos="100000">
                                <a:srgbClr val="000000">
                                  <a:shade val="39000"/>
                                  <a:satMod val="150000"/>
                                </a:srgbClr>
                              </a:gs>
                            </a:gsLst>
                            <a:lin ang="5400000"/>
                          </a:gradFill>
                          <a:effectLst>
                            <a:outerShdw blurRad="50800" algn="tl" rotWithShape="0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Affirmative</a:t>
                      </a:r>
                      <a:endParaRPr lang="el-GR" sz="2000" b="1" cap="none" spc="0" dirty="0">
                        <a:ln w="17780" cmpd="sng">
                          <a:solidFill>
                            <a:srgbClr val="FFFFFF"/>
                          </a:solidFill>
                          <a:prstDash val="solid"/>
                          <a:miter lim="800000"/>
                        </a:ln>
                        <a:gradFill rotWithShape="1">
                          <a:gsLst>
                            <a:gs pos="0">
                              <a:srgbClr val="000000">
                                <a:tint val="92000"/>
                                <a:shade val="100000"/>
                                <a:satMod val="150000"/>
                              </a:srgbClr>
                            </a:gs>
                            <a:gs pos="49000">
                              <a:srgbClr val="000000">
                                <a:tint val="89000"/>
                                <a:shade val="90000"/>
                                <a:satMod val="150000"/>
                              </a:srgbClr>
                            </a:gs>
                            <a:gs pos="50000">
                              <a:srgbClr val="000000">
                                <a:tint val="100000"/>
                                <a:shade val="75000"/>
                                <a:satMod val="150000"/>
                              </a:srgbClr>
                            </a:gs>
                            <a:gs pos="95000">
                              <a:srgbClr val="000000">
                                <a:shade val="47000"/>
                                <a:satMod val="150000"/>
                              </a:srgbClr>
                            </a:gs>
                            <a:gs pos="100000">
                              <a:srgbClr val="000000">
                                <a:shade val="39000"/>
                                <a:satMod val="150000"/>
                              </a:srgbClr>
                            </a:gs>
                          </a:gsLst>
                          <a:lin ang="5400000"/>
                        </a:gradFill>
                        <a:effectLst>
                          <a:outerShdw blurRad="50800" algn="tl" rotWithShape="0">
                            <a:srgbClr val="000000"/>
                          </a:outerShdw>
                        </a:effectLst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7945" marR="67945" marT="0" marB="0">
                    <a:lnL w="9525" cap="flat" cmpd="sng" algn="ctr">
                      <a:noFill/>
                      <a:prstDash val="soli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cap="none" spc="0" dirty="0">
                          <a:ln w="17780" cmpd="sng">
                            <a:solidFill>
                              <a:srgbClr val="FFFFFF"/>
                            </a:solidFill>
                            <a:prstDash val="solid"/>
                            <a:miter lim="800000"/>
                          </a:ln>
                          <a:gradFill rotWithShape="1">
                            <a:gsLst>
                              <a:gs pos="0">
                                <a:srgbClr val="000000">
                                  <a:tint val="92000"/>
                                  <a:shade val="100000"/>
                                  <a:satMod val="150000"/>
                                </a:srgbClr>
                              </a:gs>
                              <a:gs pos="49000">
                                <a:srgbClr val="000000">
                                  <a:tint val="89000"/>
                                  <a:shade val="90000"/>
                                  <a:satMod val="150000"/>
                                </a:srgbClr>
                              </a:gs>
                              <a:gs pos="50000">
                                <a:srgbClr val="000000">
                                  <a:tint val="100000"/>
                                  <a:shade val="75000"/>
                                  <a:satMod val="150000"/>
                                </a:srgbClr>
                              </a:gs>
                              <a:gs pos="95000">
                                <a:srgbClr val="000000">
                                  <a:shade val="47000"/>
                                  <a:satMod val="150000"/>
                                </a:srgbClr>
                              </a:gs>
                              <a:gs pos="100000">
                                <a:srgbClr val="000000">
                                  <a:shade val="39000"/>
                                  <a:satMod val="150000"/>
                                </a:srgbClr>
                              </a:gs>
                            </a:gsLst>
                            <a:lin ang="5400000"/>
                          </a:gradFill>
                          <a:effectLst>
                            <a:outerShdw blurRad="50800" algn="tl" rotWithShape="0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Interrogative</a:t>
                      </a:r>
                      <a:endParaRPr lang="el-GR" sz="2000" b="1" cap="none" spc="0" dirty="0">
                        <a:ln w="17780" cmpd="sng">
                          <a:solidFill>
                            <a:srgbClr val="FFFFFF"/>
                          </a:solidFill>
                          <a:prstDash val="solid"/>
                          <a:miter lim="800000"/>
                        </a:ln>
                        <a:gradFill rotWithShape="1">
                          <a:gsLst>
                            <a:gs pos="0">
                              <a:srgbClr val="000000">
                                <a:tint val="92000"/>
                                <a:shade val="100000"/>
                                <a:satMod val="150000"/>
                              </a:srgbClr>
                            </a:gs>
                            <a:gs pos="49000">
                              <a:srgbClr val="000000">
                                <a:tint val="89000"/>
                                <a:shade val="90000"/>
                                <a:satMod val="150000"/>
                              </a:srgbClr>
                            </a:gs>
                            <a:gs pos="50000">
                              <a:srgbClr val="000000">
                                <a:tint val="100000"/>
                                <a:shade val="75000"/>
                                <a:satMod val="150000"/>
                              </a:srgbClr>
                            </a:gs>
                            <a:gs pos="95000">
                              <a:srgbClr val="000000">
                                <a:shade val="47000"/>
                                <a:satMod val="150000"/>
                              </a:srgbClr>
                            </a:gs>
                            <a:gs pos="100000">
                              <a:srgbClr val="000000">
                                <a:shade val="39000"/>
                                <a:satMod val="150000"/>
                              </a:srgbClr>
                            </a:gs>
                          </a:gsLst>
                          <a:lin ang="5400000"/>
                        </a:gradFill>
                        <a:effectLst>
                          <a:outerShdw blurRad="50800" algn="tl" rotWithShape="0">
                            <a:srgbClr val="000000"/>
                          </a:outerShdw>
                        </a:effectLst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7945" marR="67945" marT="0" marB="0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cap="none" spc="0" dirty="0">
                          <a:ln w="17780" cmpd="sng">
                            <a:solidFill>
                              <a:srgbClr val="FFFFFF"/>
                            </a:solidFill>
                            <a:prstDash val="solid"/>
                            <a:miter lim="800000"/>
                          </a:ln>
                          <a:gradFill rotWithShape="1">
                            <a:gsLst>
                              <a:gs pos="0">
                                <a:srgbClr val="000000">
                                  <a:tint val="92000"/>
                                  <a:shade val="100000"/>
                                  <a:satMod val="150000"/>
                                </a:srgbClr>
                              </a:gs>
                              <a:gs pos="49000">
                                <a:srgbClr val="000000">
                                  <a:tint val="89000"/>
                                  <a:shade val="90000"/>
                                  <a:satMod val="150000"/>
                                </a:srgbClr>
                              </a:gs>
                              <a:gs pos="50000">
                                <a:srgbClr val="000000">
                                  <a:tint val="100000"/>
                                  <a:shade val="75000"/>
                                  <a:satMod val="150000"/>
                                </a:srgbClr>
                              </a:gs>
                              <a:gs pos="95000">
                                <a:srgbClr val="000000">
                                  <a:shade val="47000"/>
                                  <a:satMod val="150000"/>
                                </a:srgbClr>
                              </a:gs>
                              <a:gs pos="100000">
                                <a:srgbClr val="000000">
                                  <a:shade val="39000"/>
                                  <a:satMod val="150000"/>
                                </a:srgbClr>
                              </a:gs>
                            </a:gsLst>
                            <a:lin ang="5400000"/>
                          </a:gradFill>
                          <a:effectLst>
                            <a:outerShdw blurRad="50800" algn="tl" rotWithShape="0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Negative</a:t>
                      </a:r>
                      <a:endParaRPr lang="el-GR" sz="2000" b="1" cap="none" spc="0" dirty="0">
                        <a:ln w="17780" cmpd="sng">
                          <a:solidFill>
                            <a:srgbClr val="FFFFFF"/>
                          </a:solidFill>
                          <a:prstDash val="solid"/>
                          <a:miter lim="800000"/>
                        </a:ln>
                        <a:gradFill rotWithShape="1">
                          <a:gsLst>
                            <a:gs pos="0">
                              <a:srgbClr val="000000">
                                <a:tint val="92000"/>
                                <a:shade val="100000"/>
                                <a:satMod val="150000"/>
                              </a:srgbClr>
                            </a:gs>
                            <a:gs pos="49000">
                              <a:srgbClr val="000000">
                                <a:tint val="89000"/>
                                <a:shade val="90000"/>
                                <a:satMod val="150000"/>
                              </a:srgbClr>
                            </a:gs>
                            <a:gs pos="50000">
                              <a:srgbClr val="000000">
                                <a:tint val="100000"/>
                                <a:shade val="75000"/>
                                <a:satMod val="150000"/>
                              </a:srgbClr>
                            </a:gs>
                            <a:gs pos="95000">
                              <a:srgbClr val="000000">
                                <a:shade val="47000"/>
                                <a:satMod val="150000"/>
                              </a:srgbClr>
                            </a:gs>
                            <a:gs pos="100000">
                              <a:srgbClr val="000000">
                                <a:shade val="39000"/>
                                <a:satMod val="150000"/>
                              </a:srgbClr>
                            </a:gs>
                          </a:gsLst>
                          <a:lin ang="5400000"/>
                        </a:gradFill>
                        <a:effectLst>
                          <a:outerShdw blurRad="50800" algn="tl" rotWithShape="0">
                            <a:srgbClr val="000000"/>
                          </a:outerShdw>
                        </a:effectLst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7945" marR="67945" marT="0" marB="0">
                    <a:lnL w="9525" cap="flat" cmpd="sng" algn="ctr">
                      <a:noFill/>
                      <a:prstDash val="soli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l-GR" sz="2000" b="1" dirty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7945" marR="67945" marT="0" marB="0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l-GR" sz="2000" b="1" dirty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7945" marR="67945" marT="0" marB="0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cap="none" spc="50" dirty="0">
                          <a:ln w="12700" cmpd="sng">
                            <a:solidFill>
                              <a:schemeClr val="accent6">
                                <a:satMod val="120000"/>
                                <a:shade val="80000"/>
                              </a:schemeClr>
                            </a:solidFill>
                            <a:prstDash val="solid"/>
                          </a:ln>
                          <a:solidFill>
                            <a:schemeClr val="accent6">
                              <a:tint val="1000"/>
                            </a:schemeClr>
                          </a:solidFill>
                          <a:effectLst>
                            <a:glow rad="101600">
                              <a:schemeClr val="accent6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Comic Sans MS" pitchFamily="66" charset="0"/>
                        </a:rPr>
                        <a:t>Long  Form</a:t>
                      </a:r>
                      <a:endParaRPr lang="el-GR" sz="2000" b="1" cap="none" spc="50" dirty="0">
                        <a:ln w="12700" cmpd="sng">
                          <a:solidFill>
                            <a:schemeClr val="accent6">
                              <a:satMod val="120000"/>
                              <a:shade val="80000"/>
                            </a:schemeClr>
                          </a:solidFill>
                          <a:prstDash val="solid"/>
                        </a:ln>
                        <a:solidFill>
                          <a:schemeClr val="accent6">
                            <a:tint val="1000"/>
                          </a:schemeClr>
                        </a:solidFill>
                        <a:effectLst>
                          <a:glow rad="101600">
                            <a:schemeClr val="accent6">
                              <a:satMod val="175000"/>
                              <a:alpha val="40000"/>
                            </a:schemeClr>
                          </a:glow>
                        </a:effectLst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7945" marR="67945" marT="0" marB="0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cap="none" spc="50" dirty="0">
                          <a:ln w="12700" cmpd="sng">
                            <a:solidFill>
                              <a:schemeClr val="accent6">
                                <a:satMod val="120000"/>
                                <a:shade val="80000"/>
                              </a:schemeClr>
                            </a:solidFill>
                            <a:prstDash val="solid"/>
                          </a:ln>
                          <a:solidFill>
                            <a:schemeClr val="accent6">
                              <a:tint val="1000"/>
                            </a:schemeClr>
                          </a:solidFill>
                          <a:effectLst>
                            <a:glow rad="101600">
                              <a:schemeClr val="accent6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Comic Sans MS" pitchFamily="66" charset="0"/>
                        </a:rPr>
                        <a:t>Short  Form</a:t>
                      </a:r>
                      <a:endParaRPr lang="el-GR" sz="2000" b="1" cap="none" spc="50" dirty="0">
                        <a:ln w="12700" cmpd="sng">
                          <a:solidFill>
                            <a:schemeClr val="accent6">
                              <a:satMod val="120000"/>
                              <a:shade val="80000"/>
                            </a:schemeClr>
                          </a:solidFill>
                          <a:prstDash val="solid"/>
                        </a:ln>
                        <a:solidFill>
                          <a:schemeClr val="accent6">
                            <a:tint val="1000"/>
                          </a:schemeClr>
                        </a:solidFill>
                        <a:effectLst>
                          <a:glow rad="101600">
                            <a:schemeClr val="accent6">
                              <a:satMod val="175000"/>
                              <a:alpha val="40000"/>
                            </a:schemeClr>
                          </a:glow>
                        </a:effectLst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7945" marR="67945" marT="0" marB="0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Comic Sans MS" pitchFamily="66" charset="0"/>
                        </a:rPr>
                        <a:t>I must go</a:t>
                      </a:r>
                      <a:endParaRPr lang="el-GR" sz="2000" dirty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7945" marR="67945" marT="0" marB="0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Comic Sans MS" pitchFamily="66" charset="0"/>
                        </a:rPr>
                        <a:t>Must </a:t>
                      </a:r>
                      <a:r>
                        <a:rPr lang="en-US" sz="2000" dirty="0">
                          <a:latin typeface="Comic Sans MS" pitchFamily="66" charset="0"/>
                        </a:rPr>
                        <a:t>I go?</a:t>
                      </a:r>
                      <a:endParaRPr lang="el-GR" sz="2000" dirty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7945" marR="67945" marT="0" marB="0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Comic Sans MS" pitchFamily="66" charset="0"/>
                        </a:rPr>
                        <a:t>I </a:t>
                      </a:r>
                      <a:r>
                        <a:rPr lang="en-US" sz="2000" dirty="0" smtClean="0">
                          <a:latin typeface="Comic Sans MS" pitchFamily="66" charset="0"/>
                        </a:rPr>
                        <a:t>must not  </a:t>
                      </a:r>
                      <a:r>
                        <a:rPr lang="en-US" sz="2000" dirty="0">
                          <a:latin typeface="Comic Sans MS" pitchFamily="66" charset="0"/>
                        </a:rPr>
                        <a:t>go</a:t>
                      </a:r>
                      <a:endParaRPr lang="el-GR" sz="2000" dirty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7945" marR="67945" marT="0" marB="0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Comic Sans MS" pitchFamily="66" charset="0"/>
                        </a:rPr>
                        <a:t>I </a:t>
                      </a:r>
                      <a:r>
                        <a:rPr lang="en-US" sz="2000" dirty="0" smtClean="0">
                          <a:latin typeface="Comic Sans MS" pitchFamily="66" charset="0"/>
                        </a:rPr>
                        <a:t>mustn’t  go</a:t>
                      </a:r>
                      <a:endParaRPr lang="el-GR" sz="2000" dirty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7945" marR="67945" marT="0" marB="0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Comic Sans MS" pitchFamily="66" charset="0"/>
                        </a:rPr>
                        <a:t>You </a:t>
                      </a:r>
                      <a:r>
                        <a:rPr lang="en-US" sz="2000" dirty="0" smtClean="0">
                          <a:latin typeface="Comic Sans MS" pitchFamily="66" charset="0"/>
                        </a:rPr>
                        <a:t>must </a:t>
                      </a:r>
                      <a:r>
                        <a:rPr lang="en-US" sz="2000" dirty="0">
                          <a:latin typeface="Comic Sans MS" pitchFamily="66" charset="0"/>
                        </a:rPr>
                        <a:t>go</a:t>
                      </a:r>
                      <a:endParaRPr lang="el-GR" sz="2000" dirty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7945" marR="67945" marT="0" marB="0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Comic Sans MS" pitchFamily="66" charset="0"/>
                        </a:rPr>
                        <a:t>Must </a:t>
                      </a:r>
                      <a:r>
                        <a:rPr lang="en-US" sz="2000" dirty="0">
                          <a:latin typeface="Comic Sans MS" pitchFamily="66" charset="0"/>
                        </a:rPr>
                        <a:t>you go?</a:t>
                      </a:r>
                      <a:endParaRPr lang="el-GR" sz="2000" dirty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7945" marR="67945" marT="0" marB="0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Comic Sans MS" pitchFamily="66" charset="0"/>
                        </a:rPr>
                        <a:t>You </a:t>
                      </a:r>
                      <a:r>
                        <a:rPr lang="en-US" sz="2000" dirty="0" smtClean="0">
                          <a:latin typeface="Comic Sans MS" pitchFamily="66" charset="0"/>
                        </a:rPr>
                        <a:t>must not </a:t>
                      </a:r>
                      <a:r>
                        <a:rPr lang="en-US" sz="2000" dirty="0">
                          <a:latin typeface="Comic Sans MS" pitchFamily="66" charset="0"/>
                        </a:rPr>
                        <a:t>go</a:t>
                      </a:r>
                      <a:endParaRPr lang="el-GR" sz="2000" dirty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7945" marR="67945" marT="0" marB="0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Comic Sans MS" pitchFamily="66" charset="0"/>
                        </a:rPr>
                        <a:t>You </a:t>
                      </a:r>
                      <a:r>
                        <a:rPr lang="en-US" sz="2000" dirty="0" smtClean="0">
                          <a:latin typeface="Comic Sans MS" pitchFamily="66" charset="0"/>
                        </a:rPr>
                        <a:t>mustn’t </a:t>
                      </a:r>
                      <a:r>
                        <a:rPr lang="en-US" sz="2000" dirty="0">
                          <a:latin typeface="Comic Sans MS" pitchFamily="66" charset="0"/>
                        </a:rPr>
                        <a:t>go</a:t>
                      </a:r>
                      <a:endParaRPr lang="el-GR" sz="2000" dirty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7945" marR="67945" marT="0" marB="0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latin typeface="Comic Sans MS" pitchFamily="66" charset="0"/>
                        </a:rPr>
                        <a:t>He must go</a:t>
                      </a:r>
                      <a:endParaRPr lang="el-GR" sz="2000" dirty="0" smtClean="0">
                        <a:latin typeface="Comic Sans MS" pitchFamily="66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Comic Sans MS" pitchFamily="66" charset="0"/>
                        </a:rPr>
                        <a:t>She</a:t>
                      </a:r>
                      <a:r>
                        <a:rPr lang="en-US" sz="2000" baseline="0" dirty="0" smtClean="0">
                          <a:latin typeface="Comic Sans MS" pitchFamily="66" charset="0"/>
                        </a:rPr>
                        <a:t> </a:t>
                      </a:r>
                      <a:r>
                        <a:rPr lang="en-US" sz="2000" dirty="0" smtClean="0">
                          <a:latin typeface="Comic Sans MS" pitchFamily="66" charset="0"/>
                        </a:rPr>
                        <a:t>must go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Comic Sans MS" pitchFamily="66" charset="0"/>
                        </a:rPr>
                        <a:t>It must </a:t>
                      </a:r>
                      <a:r>
                        <a:rPr lang="en-US" sz="2000" dirty="0">
                          <a:latin typeface="Comic Sans MS" pitchFamily="66" charset="0"/>
                        </a:rPr>
                        <a:t>go</a:t>
                      </a:r>
                      <a:endParaRPr lang="el-GR" sz="2000" dirty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7945" marR="67945" marT="0" marB="0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Comic Sans MS" pitchFamily="66" charset="0"/>
                        </a:rPr>
                        <a:t>Must he go?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Comic Sans MS" pitchFamily="66" charset="0"/>
                        </a:rPr>
                        <a:t>Must she go?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Comic Sans MS" pitchFamily="66" charset="0"/>
                        </a:rPr>
                        <a:t>Must it go?</a:t>
                      </a:r>
                      <a:endParaRPr lang="el-GR" sz="2000" dirty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7945" marR="67945" marT="0" marB="0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Comic Sans MS" pitchFamily="66" charset="0"/>
                        </a:rPr>
                        <a:t>He must not go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latin typeface="Comic Sans MS" pitchFamily="66" charset="0"/>
                        </a:rPr>
                        <a:t>She must not go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Comic Sans MS" pitchFamily="66" charset="0"/>
                        </a:rPr>
                        <a:t>It must not </a:t>
                      </a:r>
                      <a:r>
                        <a:rPr lang="en-US" sz="2000" dirty="0">
                          <a:latin typeface="Comic Sans MS" pitchFamily="66" charset="0"/>
                        </a:rPr>
                        <a:t>go</a:t>
                      </a:r>
                      <a:endParaRPr lang="el-GR" sz="2000" dirty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7945" marR="67945" marT="0" marB="0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latin typeface="Comic Sans MS" pitchFamily="66" charset="0"/>
                        </a:rPr>
                        <a:t>He mustn’t go</a:t>
                      </a:r>
                      <a:endParaRPr lang="el-GR" sz="2000" dirty="0" smtClean="0">
                        <a:latin typeface="Comic Sans MS" pitchFamily="66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latin typeface="Comic Sans MS" pitchFamily="66" charset="0"/>
                        </a:rPr>
                        <a:t>She mustn’t go</a:t>
                      </a:r>
                      <a:endParaRPr lang="el-GR" sz="2000" dirty="0" smtClean="0">
                        <a:latin typeface="Comic Sans MS" pitchFamily="66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latin typeface="Comic Sans MS" pitchFamily="66" charset="0"/>
                        </a:rPr>
                        <a:t>It mustn’t go</a:t>
                      </a:r>
                      <a:endParaRPr lang="en-US" sz="2000" dirty="0" smtClean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7945" marR="67945" marT="0" marB="0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Comic Sans MS" pitchFamily="66" charset="0"/>
                        </a:rPr>
                        <a:t>We </a:t>
                      </a:r>
                      <a:r>
                        <a:rPr lang="en-US" sz="2000" dirty="0" smtClean="0">
                          <a:latin typeface="Comic Sans MS" pitchFamily="66" charset="0"/>
                        </a:rPr>
                        <a:t>must </a:t>
                      </a:r>
                      <a:r>
                        <a:rPr lang="en-US" sz="2000" dirty="0">
                          <a:latin typeface="Comic Sans MS" pitchFamily="66" charset="0"/>
                        </a:rPr>
                        <a:t>go </a:t>
                      </a:r>
                      <a:endParaRPr lang="el-GR" sz="2000" dirty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7945" marR="67945" marT="0" marB="0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Comic Sans MS" pitchFamily="66" charset="0"/>
                        </a:rPr>
                        <a:t>Must </a:t>
                      </a:r>
                      <a:r>
                        <a:rPr lang="en-US" sz="2000" dirty="0">
                          <a:latin typeface="Comic Sans MS" pitchFamily="66" charset="0"/>
                        </a:rPr>
                        <a:t>we go?</a:t>
                      </a:r>
                      <a:endParaRPr lang="el-GR" sz="2000" dirty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7945" marR="67945" marT="0" marB="0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Comic Sans MS" pitchFamily="66" charset="0"/>
                        </a:rPr>
                        <a:t>We </a:t>
                      </a:r>
                      <a:r>
                        <a:rPr lang="en-US" sz="2000" dirty="0" smtClean="0">
                          <a:latin typeface="Comic Sans MS" pitchFamily="66" charset="0"/>
                        </a:rPr>
                        <a:t>must not  </a:t>
                      </a:r>
                      <a:r>
                        <a:rPr lang="en-US" sz="2000" dirty="0">
                          <a:latin typeface="Comic Sans MS" pitchFamily="66" charset="0"/>
                        </a:rPr>
                        <a:t>go</a:t>
                      </a:r>
                      <a:endParaRPr lang="el-GR" sz="2000" dirty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7945" marR="67945" marT="0" marB="0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Comic Sans MS" pitchFamily="66" charset="0"/>
                        </a:rPr>
                        <a:t>We </a:t>
                      </a:r>
                      <a:r>
                        <a:rPr lang="en-US" sz="2000" dirty="0" smtClean="0">
                          <a:latin typeface="Comic Sans MS" pitchFamily="66" charset="0"/>
                        </a:rPr>
                        <a:t>mustn’t  </a:t>
                      </a:r>
                      <a:r>
                        <a:rPr lang="en-US" sz="2000" dirty="0">
                          <a:latin typeface="Comic Sans MS" pitchFamily="66" charset="0"/>
                        </a:rPr>
                        <a:t>go</a:t>
                      </a:r>
                      <a:endParaRPr lang="el-GR" sz="2000" dirty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7945" marR="67945" marT="0" marB="0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Comic Sans MS" pitchFamily="66" charset="0"/>
                        </a:rPr>
                        <a:t>You </a:t>
                      </a:r>
                      <a:r>
                        <a:rPr lang="en-US" sz="2000" dirty="0" smtClean="0">
                          <a:latin typeface="Comic Sans MS" pitchFamily="66" charset="0"/>
                        </a:rPr>
                        <a:t>must </a:t>
                      </a:r>
                      <a:r>
                        <a:rPr lang="en-US" sz="2000" dirty="0">
                          <a:latin typeface="Comic Sans MS" pitchFamily="66" charset="0"/>
                        </a:rPr>
                        <a:t>go</a:t>
                      </a:r>
                      <a:endParaRPr lang="el-GR" sz="2000" dirty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7945" marR="67945" marT="0" marB="0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Comic Sans MS" pitchFamily="66" charset="0"/>
                        </a:rPr>
                        <a:t>Must </a:t>
                      </a:r>
                      <a:r>
                        <a:rPr lang="en-US" sz="2000" dirty="0">
                          <a:latin typeface="Comic Sans MS" pitchFamily="66" charset="0"/>
                        </a:rPr>
                        <a:t>you go?</a:t>
                      </a:r>
                      <a:endParaRPr lang="el-GR" sz="2000" dirty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7945" marR="67945" marT="0" marB="0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Comic Sans MS" pitchFamily="66" charset="0"/>
                        </a:rPr>
                        <a:t>You </a:t>
                      </a:r>
                      <a:r>
                        <a:rPr lang="en-US" sz="2000" dirty="0" smtClean="0">
                          <a:latin typeface="Comic Sans MS" pitchFamily="66" charset="0"/>
                        </a:rPr>
                        <a:t>must not </a:t>
                      </a:r>
                      <a:r>
                        <a:rPr lang="en-US" sz="2000" dirty="0">
                          <a:latin typeface="Comic Sans MS" pitchFamily="66" charset="0"/>
                        </a:rPr>
                        <a:t>go</a:t>
                      </a:r>
                      <a:endParaRPr lang="el-GR" sz="2000" dirty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7945" marR="67945" marT="0" marB="0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Comic Sans MS" pitchFamily="66" charset="0"/>
                        </a:rPr>
                        <a:t>You </a:t>
                      </a:r>
                      <a:r>
                        <a:rPr lang="en-US" sz="2000" dirty="0" smtClean="0">
                          <a:latin typeface="Comic Sans MS" pitchFamily="66" charset="0"/>
                        </a:rPr>
                        <a:t>mustn’t  </a:t>
                      </a:r>
                      <a:r>
                        <a:rPr lang="en-US" sz="2000" dirty="0">
                          <a:latin typeface="Comic Sans MS" pitchFamily="66" charset="0"/>
                        </a:rPr>
                        <a:t>go</a:t>
                      </a:r>
                      <a:endParaRPr lang="el-GR" sz="2000" dirty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7945" marR="67945" marT="0" marB="0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Comic Sans MS" pitchFamily="66" charset="0"/>
                        </a:rPr>
                        <a:t>They </a:t>
                      </a:r>
                      <a:r>
                        <a:rPr lang="en-US" sz="2000" dirty="0" smtClean="0">
                          <a:latin typeface="Comic Sans MS" pitchFamily="66" charset="0"/>
                        </a:rPr>
                        <a:t>must </a:t>
                      </a:r>
                      <a:r>
                        <a:rPr lang="en-US" sz="2000" dirty="0">
                          <a:latin typeface="Comic Sans MS" pitchFamily="66" charset="0"/>
                        </a:rPr>
                        <a:t>go</a:t>
                      </a:r>
                      <a:endParaRPr lang="el-GR" sz="2000" dirty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7945" marR="67945" marT="0" marB="0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Comic Sans MS" pitchFamily="66" charset="0"/>
                        </a:rPr>
                        <a:t>Must </a:t>
                      </a:r>
                      <a:r>
                        <a:rPr lang="en-US" sz="2000" dirty="0">
                          <a:latin typeface="Comic Sans MS" pitchFamily="66" charset="0"/>
                        </a:rPr>
                        <a:t>they go?</a:t>
                      </a:r>
                      <a:endParaRPr lang="el-GR" sz="2000" dirty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7945" marR="67945" marT="0" marB="0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Comic Sans MS" pitchFamily="66" charset="0"/>
                        </a:rPr>
                        <a:t>They </a:t>
                      </a:r>
                      <a:r>
                        <a:rPr lang="en-US" sz="2000" dirty="0" smtClean="0">
                          <a:latin typeface="Comic Sans MS" pitchFamily="66" charset="0"/>
                        </a:rPr>
                        <a:t>must not  </a:t>
                      </a:r>
                      <a:r>
                        <a:rPr lang="en-US" sz="2000" dirty="0">
                          <a:latin typeface="Comic Sans MS" pitchFamily="66" charset="0"/>
                        </a:rPr>
                        <a:t>go</a:t>
                      </a:r>
                      <a:endParaRPr lang="el-GR" sz="2000" dirty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7945" marR="67945" marT="0" marB="0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Comic Sans MS" pitchFamily="66" charset="0"/>
                        </a:rPr>
                        <a:t>They </a:t>
                      </a:r>
                      <a:r>
                        <a:rPr lang="en-US" sz="2000" dirty="0" smtClean="0">
                          <a:latin typeface="Comic Sans MS" pitchFamily="66" charset="0"/>
                        </a:rPr>
                        <a:t>mustn’t  </a:t>
                      </a:r>
                      <a:r>
                        <a:rPr lang="en-US" sz="2000" dirty="0">
                          <a:latin typeface="Comic Sans MS" pitchFamily="66" charset="0"/>
                        </a:rPr>
                        <a:t>go</a:t>
                      </a:r>
                      <a:endParaRPr lang="el-GR" sz="2000" dirty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7945" marR="67945" marT="0" marB="0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4" name="3 - Εικόνα" descr="or1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429520" y="6429396"/>
            <a:ext cx="500066" cy="428604"/>
          </a:xfrm>
          <a:prstGeom prst="rect">
            <a:avLst/>
          </a:prstGeom>
        </p:spPr>
      </p:pic>
      <p:pic>
        <p:nvPicPr>
          <p:cNvPr id="5" name="4 - Εικόνα" descr="or1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6858016" y="6429396"/>
            <a:ext cx="500066" cy="428604"/>
          </a:xfrm>
          <a:prstGeom prst="rect">
            <a:avLst/>
          </a:prstGeom>
        </p:spPr>
      </p:pic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7DCFE-0B9D-45EB-8EB2-E9054B2189B8}" type="slidenum">
              <a:rPr lang="el-GR" smtClean="0"/>
              <a:pPr/>
              <a:t>6</a:t>
            </a:fld>
            <a:endParaRPr lang="el-GR" dirty="0"/>
          </a:p>
        </p:txBody>
      </p:sp>
      <p:pic>
        <p:nvPicPr>
          <p:cNvPr id="8" name="7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86446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Ορθογώνιο"/>
          <p:cNvSpPr/>
          <p:nvPr/>
        </p:nvSpPr>
        <p:spPr>
          <a:xfrm>
            <a:off x="2643174" y="357166"/>
            <a:ext cx="3674833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kumimoji="0" lang="en-US" sz="3600" b="1" i="0" u="none" strike="noStrike" cap="none" spc="0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ea typeface="Times New Roman" pitchFamily="18" charset="0"/>
                <a:cs typeface="Arial" pitchFamily="34" charset="0"/>
              </a:rPr>
              <a:t>VERB MUST</a:t>
            </a:r>
            <a:endParaRPr lang="el-GR" sz="36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0" name="9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2</a:t>
            </a:r>
            <a:endParaRPr lang="el-GR" dirty="0"/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4" name="Rectangle 14"/>
          <p:cNvSpPr>
            <a:spLocks noChangeArrowheads="1"/>
          </p:cNvSpPr>
          <p:nvPr/>
        </p:nvSpPr>
        <p:spPr bwMode="auto">
          <a:xfrm>
            <a:off x="428596" y="0"/>
            <a:ext cx="8715404" cy="7956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200" b="1" i="0" u="none" strike="noStrike" cap="none" normalizeH="0" baseline="0" dirty="0" smtClean="0">
              <a:ln>
                <a:noFill/>
              </a:ln>
              <a:solidFill>
                <a:srgbClr val="FF6600"/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400" b="1" i="0" u="none" strike="noStrike" spc="50" normalizeH="0" baseline="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kumimoji="0" lang="en-US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  <a:p>
            <a:pPr eaLnBrk="0" fontAlgn="base" hangingPunct="0">
              <a:lnSpc>
                <a:spcPct val="150000"/>
              </a:lnSpc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To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CAN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χρησιμοποιείται</a:t>
            </a:r>
            <a:r>
              <a:rPr lang="el-GR" sz="2400" dirty="0" smtClean="0">
                <a:latin typeface="Comic Sans MS" pitchFamily="66" charset="0"/>
                <a:ea typeface="Times New Roman" pitchFamily="18" charset="0"/>
                <a:cs typeface="Arial" pitchFamily="34" charset="0"/>
              </a:rPr>
              <a:t>:</a:t>
            </a:r>
            <a:endParaRPr lang="el-GR" sz="24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el-GR" sz="2400" dirty="0" smtClean="0"/>
              <a:t> </a:t>
            </a:r>
            <a:r>
              <a:rPr lang="en-US" sz="2400" dirty="0" smtClean="0"/>
              <a:t>   </a:t>
            </a:r>
            <a:r>
              <a:rPr lang="el-GR" sz="2400" dirty="0" smtClean="0">
                <a:latin typeface="Comic Sans MS" pitchFamily="66" charset="0"/>
              </a:rPr>
              <a:t>(στην κατάφαση) για να εκφράσει ικανότητα.</a:t>
            </a:r>
          </a:p>
          <a:p>
            <a:pPr>
              <a:lnSpc>
                <a:spcPct val="150000"/>
              </a:lnSpc>
            </a:pPr>
            <a:r>
              <a:rPr lang="en-US" sz="2400" b="1" dirty="0" smtClean="0">
                <a:latin typeface="Comic Sans MS" pitchFamily="66" charset="0"/>
              </a:rPr>
              <a:t>Anna can type 60 words per minute.</a:t>
            </a:r>
            <a:endParaRPr lang="el-GR" sz="2400" b="1" dirty="0" smtClean="0">
              <a:latin typeface="Comic Sans MS" pitchFamily="66" charset="0"/>
            </a:endParaRPr>
          </a:p>
          <a:p>
            <a:endParaRPr lang="el-GR" sz="2400" dirty="0" smtClean="0">
              <a:latin typeface="Comic Sans MS" pitchFamily="66" charset="0"/>
            </a:endParaRP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Comic Sans MS" pitchFamily="66" charset="0"/>
              </a:rPr>
              <a:t>   </a:t>
            </a:r>
            <a:r>
              <a:rPr lang="el-GR" sz="2400" dirty="0" smtClean="0">
                <a:latin typeface="Comic Sans MS" pitchFamily="66" charset="0"/>
              </a:rPr>
              <a:t>(σε ερώτηση) για να ζητήσουμε άδεια.</a:t>
            </a:r>
          </a:p>
          <a:p>
            <a:pPr>
              <a:lnSpc>
                <a:spcPct val="150000"/>
              </a:lnSpc>
            </a:pPr>
            <a:r>
              <a:rPr lang="en-US" sz="2400" b="1" dirty="0" smtClean="0">
                <a:latin typeface="Comic Sans MS" pitchFamily="66" charset="0"/>
              </a:rPr>
              <a:t>Can I smoke in here?  Yes, you can. -  No, you can’t.</a:t>
            </a:r>
            <a:endParaRPr lang="el-GR" sz="2400" b="1" dirty="0" smtClean="0">
              <a:latin typeface="Comic Sans MS" pitchFamily="66" charset="0"/>
            </a:endParaRPr>
          </a:p>
          <a:p>
            <a:endParaRPr lang="el-GR" sz="2400" dirty="0" smtClean="0">
              <a:latin typeface="Comic Sans MS" pitchFamily="66" charset="0"/>
            </a:endParaRPr>
          </a:p>
          <a:p>
            <a:pPr>
              <a:lnSpc>
                <a:spcPct val="150000"/>
              </a:lnSpc>
            </a:pPr>
            <a:r>
              <a:rPr lang="el-GR" sz="2400" dirty="0" smtClean="0">
                <a:latin typeface="Comic Sans MS" pitchFamily="66" charset="0"/>
              </a:rPr>
              <a:t> </a:t>
            </a:r>
            <a:r>
              <a:rPr lang="en-US" sz="2400" dirty="0" smtClean="0">
                <a:latin typeface="Comic Sans MS" pitchFamily="66" charset="0"/>
              </a:rPr>
              <a:t>  </a:t>
            </a:r>
            <a:r>
              <a:rPr lang="el-GR" sz="2400" dirty="0" smtClean="0">
                <a:latin typeface="Comic Sans MS" pitchFamily="66" charset="0"/>
              </a:rPr>
              <a:t>(σε άρνηση) για να εκφράσουμε αρνητική βεβαιότητα.</a:t>
            </a:r>
          </a:p>
          <a:p>
            <a:pPr>
              <a:lnSpc>
                <a:spcPct val="150000"/>
              </a:lnSpc>
            </a:pPr>
            <a:r>
              <a:rPr lang="en-US" sz="2400" b="1" dirty="0" smtClean="0">
                <a:latin typeface="Comic Sans MS" pitchFamily="66" charset="0"/>
              </a:rPr>
              <a:t>John can’t be rich. He has no money.</a:t>
            </a:r>
            <a:endParaRPr lang="el-GR" sz="2400" dirty="0" smtClean="0">
              <a:latin typeface="Comic Sans MS" pitchFamily="66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200" dirty="0" smtClean="0"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200" dirty="0" smtClean="0"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</p:txBody>
      </p:sp>
      <p:pic>
        <p:nvPicPr>
          <p:cNvPr id="16" name="Picture 14" descr="or1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2000240"/>
            <a:ext cx="285752" cy="300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17" name="Picture 14" descr="or1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4929198"/>
            <a:ext cx="285752" cy="300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18" name="Picture 14" descr="or1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3500438"/>
            <a:ext cx="285752" cy="300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19" name="18 - Εικόνα" descr="or1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72396" y="6429396"/>
            <a:ext cx="500066" cy="428604"/>
          </a:xfrm>
          <a:prstGeom prst="rect">
            <a:avLst/>
          </a:prstGeom>
        </p:spPr>
      </p:pic>
      <p:pic>
        <p:nvPicPr>
          <p:cNvPr id="8" name="7 - Εικόνα" descr="or1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7000892" y="6429396"/>
            <a:ext cx="500066" cy="428604"/>
          </a:xfrm>
          <a:prstGeom prst="rect">
            <a:avLst/>
          </a:prstGeom>
        </p:spPr>
      </p:pic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7DCFE-0B9D-45EB-8EB2-E9054B2189B8}" type="slidenum">
              <a:rPr lang="el-GR" smtClean="0"/>
              <a:pPr/>
              <a:t>7</a:t>
            </a:fld>
            <a:endParaRPr lang="el-GR" dirty="0"/>
          </a:p>
        </p:txBody>
      </p:sp>
      <p:pic>
        <p:nvPicPr>
          <p:cNvPr id="11" name="10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86446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11 - Ορθογώνιο"/>
          <p:cNvSpPr/>
          <p:nvPr/>
        </p:nvSpPr>
        <p:spPr>
          <a:xfrm>
            <a:off x="571472" y="357166"/>
            <a:ext cx="1806905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kumimoji="0" lang="el-GR" sz="3600" b="1" i="0" u="none" strike="noStrike" cap="none" spc="0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ea typeface="Times New Roman" pitchFamily="18" charset="0"/>
                <a:cs typeface="Arial" pitchFamily="34" charset="0"/>
              </a:rPr>
              <a:t>ΧΡΗΣΗ</a:t>
            </a:r>
            <a:endParaRPr lang="el-GR" sz="36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3" name="1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2</a:t>
            </a:r>
            <a:endParaRPr lang="el-GR" dirty="0"/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4"/>
          <p:cNvSpPr>
            <a:spLocks noChangeArrowheads="1"/>
          </p:cNvSpPr>
          <p:nvPr/>
        </p:nvSpPr>
        <p:spPr bwMode="auto">
          <a:xfrm>
            <a:off x="214282" y="642918"/>
            <a:ext cx="3906839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To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MUST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χρησιμοποιείται:</a:t>
            </a:r>
            <a:endParaRPr kumimoji="0" 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221" name="Rectangle 5"/>
          <p:cNvSpPr>
            <a:spLocks noChangeArrowheads="1"/>
          </p:cNvSpPr>
          <p:nvPr/>
        </p:nvSpPr>
        <p:spPr bwMode="auto">
          <a:xfrm>
            <a:off x="500034" y="1142984"/>
            <a:ext cx="7143800" cy="8494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 </a:t>
            </a: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buClrTx/>
              <a:buSzTx/>
              <a:buFontTx/>
              <a:buNone/>
              <a:tabLst/>
            </a:pPr>
            <a:r>
              <a:rPr lang="en-US" sz="2400" b="1" dirty="0" smtClean="0">
                <a:latin typeface="Comic Sans MS" pitchFamily="66" charset="0"/>
                <a:ea typeface="Times New Roman" pitchFamily="18" charset="0"/>
                <a:cs typeface="Arial" pitchFamily="34" charset="0"/>
              </a:rPr>
              <a:t>   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για να δηλώσει υποχρέωση ή καθήκον.</a:t>
            </a:r>
            <a:endParaRPr kumimoji="0" 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We must study very hard to get our degree.</a:t>
            </a:r>
          </a:p>
          <a:p>
            <a:pPr marL="0" marR="0" lvl="0" indent="0" algn="l" defTabSz="914400" rtl="0" eaLnBrk="0" fontAlgn="base" latinLnBrk="0" hangingPunct="0"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Comic Sans MS" pitchFamily="66" charset="0"/>
              </a:rPr>
              <a:t>   </a:t>
            </a:r>
            <a:r>
              <a:rPr lang="el-GR" sz="2400" dirty="0" smtClean="0">
                <a:latin typeface="Comic Sans MS" pitchFamily="66" charset="0"/>
              </a:rPr>
              <a:t>για να δηλώσει βεβαιότητα.</a:t>
            </a:r>
          </a:p>
          <a:p>
            <a:pPr>
              <a:lnSpc>
                <a:spcPct val="150000"/>
              </a:lnSpc>
            </a:pPr>
            <a:r>
              <a:rPr lang="en-US" sz="2400" b="1" dirty="0" smtClean="0">
                <a:latin typeface="Comic Sans MS" pitchFamily="66" charset="0"/>
              </a:rPr>
              <a:t>He must be poor</a:t>
            </a:r>
            <a:r>
              <a:rPr lang="el-GR" sz="2400" b="1" dirty="0" smtClean="0">
                <a:latin typeface="Comic Sans MS" pitchFamily="66" charset="0"/>
              </a:rPr>
              <a:t>. Η</a:t>
            </a:r>
            <a:r>
              <a:rPr lang="en-US" sz="2400" b="1" dirty="0" smtClean="0">
                <a:latin typeface="Comic Sans MS" pitchFamily="66" charset="0"/>
              </a:rPr>
              <a:t>e has no money</a:t>
            </a:r>
            <a:r>
              <a:rPr lang="el-GR" sz="2400" b="1" dirty="0" smtClean="0">
                <a:latin typeface="Comic Sans MS" pitchFamily="66" charset="0"/>
              </a:rPr>
              <a:t>.</a:t>
            </a:r>
            <a:endParaRPr lang="el-GR" sz="2400" dirty="0" smtClean="0">
              <a:latin typeface="Comic Sans MS" pitchFamily="66" charset="0"/>
            </a:endParaRPr>
          </a:p>
          <a:p>
            <a:pPr marL="0" marR="0" lvl="0" indent="0" algn="l" defTabSz="914400" rtl="0" eaLnBrk="0" fontAlgn="base" latinLnBrk="0" hangingPunct="0"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Comic Sans MS" pitchFamily="66" charset="0"/>
              </a:rPr>
              <a:t>   </a:t>
            </a:r>
            <a:r>
              <a:rPr lang="el-GR" sz="2400" dirty="0" smtClean="0">
                <a:latin typeface="Comic Sans MS" pitchFamily="66" charset="0"/>
              </a:rPr>
              <a:t>(άρνηση) για να εκφράσουμε απαγόρευση.</a:t>
            </a:r>
          </a:p>
          <a:p>
            <a:pPr>
              <a:lnSpc>
                <a:spcPct val="150000"/>
              </a:lnSpc>
            </a:pPr>
            <a:r>
              <a:rPr lang="en-US" sz="2400" b="1" dirty="0" smtClean="0">
                <a:latin typeface="Comic Sans MS" pitchFamily="66" charset="0"/>
              </a:rPr>
              <a:t>You mustn’t smoke in the classroom.</a:t>
            </a:r>
            <a:endParaRPr lang="el-GR" sz="2400" dirty="0" smtClean="0">
              <a:latin typeface="Comic Sans MS" pitchFamily="66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400" b="1" dirty="0" smtClean="0"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400" b="1" dirty="0" smtClean="0"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400" b="1" dirty="0" smtClean="0"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400" b="1" dirty="0" smtClean="0">
              <a:latin typeface="Comic Sans MS" pitchFamily="66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14" descr="or1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857364"/>
            <a:ext cx="285752" cy="300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10" name="Picture 14" descr="or1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3214686"/>
            <a:ext cx="285752" cy="300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11" name="Picture 14" descr="or1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4643446"/>
            <a:ext cx="285752" cy="300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12" name="11 - Εικόνα" descr="or1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15272" y="6429396"/>
            <a:ext cx="500066" cy="428604"/>
          </a:xfrm>
          <a:prstGeom prst="rect">
            <a:avLst/>
          </a:prstGeom>
        </p:spPr>
      </p:pic>
      <p:pic>
        <p:nvPicPr>
          <p:cNvPr id="13" name="12 - Εικόνα" descr="or1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7072330" y="6429396"/>
            <a:ext cx="500066" cy="428604"/>
          </a:xfrm>
          <a:prstGeom prst="rect">
            <a:avLst/>
          </a:prstGeom>
        </p:spPr>
      </p:pic>
      <p:sp>
        <p:nvSpPr>
          <p:cNvPr id="14" name="1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7DCFE-0B9D-45EB-8EB2-E9054B2189B8}" type="slidenum">
              <a:rPr lang="el-GR" smtClean="0"/>
              <a:pPr/>
              <a:t>8</a:t>
            </a:fld>
            <a:endParaRPr lang="el-GR" dirty="0"/>
          </a:p>
        </p:txBody>
      </p:sp>
      <p:pic>
        <p:nvPicPr>
          <p:cNvPr id="16" name="15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86446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1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2</a:t>
            </a:r>
            <a:endParaRPr lang="el-GR" dirty="0"/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8" name="Rectangle 6"/>
          <p:cNvSpPr>
            <a:spLocks noChangeArrowheads="1"/>
          </p:cNvSpPr>
          <p:nvPr/>
        </p:nvSpPr>
        <p:spPr bwMode="auto">
          <a:xfrm>
            <a:off x="0" y="214290"/>
            <a:ext cx="91440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800" b="1" i="0" u="none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ea typeface="Times New Roman" pitchFamily="18" charset="0"/>
                <a:cs typeface="Arial" pitchFamily="34" charset="0"/>
              </a:rPr>
              <a:t>2. </a:t>
            </a:r>
            <a:r>
              <a:rPr kumimoji="0" lang="en-US" sz="2800" b="1" i="0" u="none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ea typeface="Times New Roman" pitchFamily="18" charset="0"/>
                <a:cs typeface="Arial" pitchFamily="34" charset="0"/>
              </a:rPr>
              <a:t>IMPERATIVES</a:t>
            </a:r>
            <a:r>
              <a:rPr kumimoji="0" lang="el-GR" sz="2800" b="1" i="0" u="none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ea typeface="Times New Roman" pitchFamily="18" charset="0"/>
                <a:cs typeface="Arial" pitchFamily="34" charset="0"/>
              </a:rPr>
              <a:t> (ΠΡΟΣΤΑΚΤΙΚΗ)</a:t>
            </a:r>
            <a:endParaRPr kumimoji="0" lang="el-GR" sz="2800" b="1" i="0" u="none" strike="noStrike" normalizeH="0" baseline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l-GR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ea typeface="Times New Roman" pitchFamily="18" charset="0"/>
                <a:cs typeface="Arial" pitchFamily="34" charset="0"/>
              </a:rPr>
              <a:t>ΣΧΗΜΑΤΙΣΜΟΣ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200" name="Rectangle 8"/>
          <p:cNvSpPr>
            <a:spLocks noChangeArrowheads="1"/>
          </p:cNvSpPr>
          <p:nvPr/>
        </p:nvSpPr>
        <p:spPr bwMode="auto">
          <a:xfrm>
            <a:off x="214282" y="1357298"/>
            <a:ext cx="8715436" cy="4785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en-US" sz="1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  <a:p>
            <a:pPr lvl="0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l-GR" sz="1000" b="1" dirty="0" smtClean="0"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1000" b="1" dirty="0" smtClean="0">
                <a:latin typeface="Comic Sans MS" pitchFamily="66" charset="0"/>
                <a:ea typeface="Times New Roman" pitchFamily="18" charset="0"/>
                <a:cs typeface="Arial" pitchFamily="34" charset="0"/>
              </a:rPr>
              <a:t>   </a:t>
            </a:r>
            <a:r>
              <a:rPr lang="en-US" sz="2200" dirty="0" smtClean="0">
                <a:latin typeface="Comic Sans MS" pitchFamily="66" charset="0"/>
                <a:ea typeface="Times New Roman" pitchFamily="18" charset="0"/>
                <a:cs typeface="Arial" pitchFamily="34" charset="0"/>
              </a:rPr>
              <a:t>H</a:t>
            </a:r>
            <a:r>
              <a:rPr lang="el-GR" sz="2200" dirty="0" smtClean="0">
                <a:latin typeface="Comic Sans MS" pitchFamily="66" charset="0"/>
                <a:ea typeface="Times New Roman" pitchFamily="18" charset="0"/>
                <a:cs typeface="Arial" pitchFamily="34" charset="0"/>
              </a:rPr>
              <a:t> προστακτική του β’ προσώπου ενικού και πληθυντικού σχηματίζεται με το ρήμα χωρίς κατάληξη και χωρίς προσωπική αντωνυμία.</a:t>
            </a:r>
            <a:endParaRPr lang="el-GR" sz="2200" dirty="0" smtClean="0"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200" b="1" dirty="0" smtClean="0">
                <a:latin typeface="Comic Sans MS" pitchFamily="66" charset="0"/>
                <a:ea typeface="Times New Roman" pitchFamily="18" charset="0"/>
                <a:cs typeface="Arial" pitchFamily="34" charset="0"/>
              </a:rPr>
              <a:t>Sit down, please!    Get out</a:t>
            </a:r>
            <a:r>
              <a:rPr lang="en-GB" sz="2200" b="1" dirty="0" smtClean="0">
                <a:latin typeface="Comic Sans MS" pitchFamily="66" charset="0"/>
                <a:ea typeface="Times New Roman" pitchFamily="18" charset="0"/>
                <a:cs typeface="Arial" pitchFamily="34" charset="0"/>
              </a:rPr>
              <a:t>!</a:t>
            </a:r>
            <a:endParaRPr lang="el-GR" sz="22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  H</a:t>
            </a:r>
            <a:r>
              <a:rPr kumimoji="0" lang="el-G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αρνητική προστακτική σχηματίζεται με την προσθήκη του 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don</a:t>
            </a:r>
            <a:r>
              <a:rPr kumimoji="0" lang="el-GR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'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t</a:t>
            </a:r>
            <a:r>
              <a:rPr kumimoji="0" lang="el-G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πριν από το ρήμα.          </a:t>
            </a:r>
            <a:endParaRPr kumimoji="0" lang="en-US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Don</a:t>
            </a:r>
            <a:r>
              <a:rPr kumimoji="0" lang="el-GR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’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t go out</a:t>
            </a:r>
            <a:r>
              <a:rPr kumimoji="0" lang="el-GR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!    </a:t>
            </a:r>
            <a:r>
              <a:rPr kumimoji="0" lang="el-G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Don</a:t>
            </a:r>
            <a:r>
              <a:rPr kumimoji="0" lang="el-GR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’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t open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the door</a:t>
            </a:r>
            <a:r>
              <a:rPr kumimoji="0" lang="el-G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!</a:t>
            </a:r>
            <a:endParaRPr kumimoji="0" 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14" descr="or1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857364"/>
            <a:ext cx="285752" cy="300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14" name="Picture 14" descr="or1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4357694"/>
            <a:ext cx="285752" cy="300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18" name="17 - Εικόνα" descr="or1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72396" y="6429396"/>
            <a:ext cx="500066" cy="428604"/>
          </a:xfrm>
          <a:prstGeom prst="rect">
            <a:avLst/>
          </a:prstGeom>
        </p:spPr>
      </p:pic>
      <p:pic>
        <p:nvPicPr>
          <p:cNvPr id="19" name="18 - Εικόνα" descr="or1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6929454" y="6429396"/>
            <a:ext cx="500066" cy="428604"/>
          </a:xfrm>
          <a:prstGeom prst="rect">
            <a:avLst/>
          </a:prstGeom>
        </p:spPr>
      </p:pic>
      <p:sp>
        <p:nvSpPr>
          <p:cNvPr id="10" name="9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6572264" y="6492875"/>
            <a:ext cx="2133600" cy="365125"/>
          </a:xfrm>
        </p:spPr>
        <p:txBody>
          <a:bodyPr/>
          <a:lstStyle/>
          <a:p>
            <a:fld id="{0C37DCFE-0B9D-45EB-8EB2-E9054B2189B8}" type="slidenum">
              <a:rPr lang="el-GR" smtClean="0"/>
              <a:pPr/>
              <a:t>9</a:t>
            </a:fld>
            <a:endParaRPr lang="el-GR" dirty="0"/>
          </a:p>
        </p:txBody>
      </p:sp>
      <p:pic>
        <p:nvPicPr>
          <p:cNvPr id="16" name="15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86446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10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2</a:t>
            </a:r>
            <a:endParaRPr lang="el-GR" dirty="0"/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909</TotalTime>
  <Words>1361</Words>
  <Application>Microsoft Office PowerPoint</Application>
  <PresentationFormat>Προβολή στην οθόνη (4:3)</PresentationFormat>
  <Paragraphs>293</Paragraphs>
  <Slides>28</Slides>
  <Notes>3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28</vt:i4>
      </vt:variant>
    </vt:vector>
  </HeadingPairs>
  <TitlesOfParts>
    <vt:vector size="29" baseType="lpstr">
      <vt:lpstr>Θέμα του Office</vt:lpstr>
      <vt:lpstr>Διαφάνεια 1</vt:lpstr>
      <vt:lpstr>Διαφάνεια 2</vt:lpstr>
      <vt:lpstr>Διαφάνεια 3</vt:lpstr>
      <vt:lpstr>Διαφάνεια 4</vt:lpstr>
      <vt:lpstr>Διαφάνεια 5</vt:lpstr>
      <vt:lpstr>Διαφάνεια 6</vt:lpstr>
      <vt:lpstr>Διαφάνεια 7</vt:lpstr>
      <vt:lpstr>Διαφάνεια 8</vt:lpstr>
      <vt:lpstr>Διαφάνεια 9</vt:lpstr>
      <vt:lpstr>Διαφάνεια 10</vt:lpstr>
      <vt:lpstr>Διαφάνεια 11</vt:lpstr>
      <vt:lpstr>Διαφάνεια 12</vt:lpstr>
      <vt:lpstr>Διαφάνεια 13</vt:lpstr>
      <vt:lpstr>Διαφάνεια 14</vt:lpstr>
      <vt:lpstr>Διαφάνεια 15</vt:lpstr>
      <vt:lpstr>Διαφάνεια 16</vt:lpstr>
      <vt:lpstr>Διαφάνεια 17</vt:lpstr>
      <vt:lpstr>Διαφάνεια 18</vt:lpstr>
      <vt:lpstr>Διαφάνεια 19</vt:lpstr>
      <vt:lpstr>Διαφάνεια 20</vt:lpstr>
      <vt:lpstr>Διαφάνεια 21</vt:lpstr>
      <vt:lpstr>Διαφάνεια 22</vt:lpstr>
      <vt:lpstr>Διαφάνεια 23</vt:lpstr>
      <vt:lpstr>Διαφάνεια 24</vt:lpstr>
      <vt:lpstr>Διαφάνεια 25</vt:lpstr>
      <vt:lpstr>Διαφάνεια 26</vt:lpstr>
      <vt:lpstr>Διαφάνεια 27</vt:lpstr>
      <vt:lpstr>Διαφάνεια 28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dell-pc</dc:creator>
  <cp:lastModifiedBy>user</cp:lastModifiedBy>
  <cp:revision>116</cp:revision>
  <dcterms:created xsi:type="dcterms:W3CDTF">2016-09-13T07:03:50Z</dcterms:created>
  <dcterms:modified xsi:type="dcterms:W3CDTF">2019-02-05T20:47:33Z</dcterms:modified>
</cp:coreProperties>
</file>