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28" autoAdjust="0"/>
    <p:restoredTop sz="94660"/>
  </p:normalViewPr>
  <p:slideViewPr>
    <p:cSldViewPr snapToGrid="0">
      <p:cViewPr varScale="1">
        <p:scale>
          <a:sx n="90" d="100"/>
          <a:sy n="90" d="100"/>
        </p:scale>
        <p:origin x="-312"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10/16/2016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10/16/2016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10/16/2016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10/16/2016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eltrekka.gr/proointa-catepillar/enoikiasi-mixanimaton" TargetMode="External"/><Relationship Id="rId3" Type="http://schemas.openxmlformats.org/officeDocument/2006/relationships/hyperlink" Target="http://www.eltrekka.gr/proointa-catepillar/xomatoyrgika" TargetMode="External"/><Relationship Id="rId7" Type="http://schemas.openxmlformats.org/officeDocument/2006/relationships/hyperlink" Target="http://www.eltrekka.gr/proointa-catepillar/metaxeirismena" TargetMode="External"/><Relationship Id="rId2" Type="http://schemas.openxmlformats.org/officeDocument/2006/relationships/hyperlink" Target="http://www.eltrekka.gr/eltrak-cat/profil2" TargetMode="External"/><Relationship Id="rId1" Type="http://schemas.openxmlformats.org/officeDocument/2006/relationships/slideLayout" Target="../slideLayouts/slideLayout2.xml"/><Relationship Id="rId6" Type="http://schemas.openxmlformats.org/officeDocument/2006/relationships/hyperlink" Target="http://www.eltrekka.gr/proointa-catepillar/anypsotika-paletofora" TargetMode="External"/><Relationship Id="rId5" Type="http://schemas.openxmlformats.org/officeDocument/2006/relationships/hyperlink" Target="http://www.eltrekka.gr/proointa-catepillar/naytilia" TargetMode="External"/><Relationship Id="rId4" Type="http://schemas.openxmlformats.org/officeDocument/2006/relationships/hyperlink" Target="http://www.eltrekka.gr/proointa-catepillar/genitrie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www.eltrekka.gr/dioikisi-cat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Ερωτήσεις </a:t>
            </a:r>
            <a:r>
              <a:rPr lang="en-US" dirty="0" smtClean="0"/>
              <a:t>3</a:t>
            </a:r>
            <a:r>
              <a:rPr lang="el-GR" baseline="30000" dirty="0" smtClean="0"/>
              <a:t>ης</a:t>
            </a:r>
            <a:r>
              <a:rPr lang="en-US" baseline="30000" dirty="0" smtClean="0"/>
              <a:t/>
            </a:r>
            <a:br>
              <a:rPr lang="en-US" baseline="30000" dirty="0" smtClean="0"/>
            </a:br>
            <a:r>
              <a:rPr lang="el-GR" dirty="0" smtClean="0"/>
              <a:t> </a:t>
            </a:r>
            <a:r>
              <a:rPr lang="el-GR" dirty="0" smtClean="0"/>
              <a:t>διάλεξης</a:t>
            </a:r>
            <a:endParaRPr lang="el-GR" dirty="0"/>
          </a:p>
        </p:txBody>
      </p:sp>
      <p:sp>
        <p:nvSpPr>
          <p:cNvPr id="3" name="Υπότιτλος 2"/>
          <p:cNvSpPr>
            <a:spLocks noGrp="1"/>
          </p:cNvSpPr>
          <p:nvPr>
            <p:ph type="subTitle" idx="1"/>
          </p:nvPr>
        </p:nvSpPr>
        <p:spPr/>
        <p:txBody>
          <a:bodyPr/>
          <a:lstStyle/>
          <a:p>
            <a:r>
              <a:rPr lang="el-GR" dirty="0" smtClean="0"/>
              <a:t>Μάθημα</a:t>
            </a:r>
            <a:r>
              <a:rPr lang="en-US" dirty="0" smtClean="0"/>
              <a:t>:</a:t>
            </a:r>
            <a:r>
              <a:rPr lang="el-GR" dirty="0" smtClean="0"/>
              <a:t> Στρατηγική των επιχειρήσεων.</a:t>
            </a:r>
          </a:p>
          <a:p>
            <a:r>
              <a:rPr lang="el-GR" dirty="0" smtClean="0"/>
              <a:t>Καθηγητής</a:t>
            </a:r>
            <a:r>
              <a:rPr lang="en-US" dirty="0" smtClean="0"/>
              <a:t>:</a:t>
            </a:r>
            <a:r>
              <a:rPr lang="el-GR" dirty="0" smtClean="0"/>
              <a:t> Καλογερίδης Νικόλαος</a:t>
            </a:r>
            <a:endParaRPr lang="el-GR" dirty="0"/>
          </a:p>
        </p:txBody>
      </p:sp>
    </p:spTree>
    <p:extLst>
      <p:ext uri="{BB962C8B-B14F-4D97-AF65-F5344CB8AC3E}">
        <p14:creationId xmlns:p14="http://schemas.microsoft.com/office/powerpoint/2010/main" xmlns="" val="360323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Ερώτηση 1</a:t>
            </a:r>
            <a:r>
              <a:rPr lang="el-GR" baseline="30000" dirty="0" smtClean="0"/>
              <a:t>η</a:t>
            </a:r>
            <a:r>
              <a:rPr lang="el-GR" dirty="0" smtClean="0"/>
              <a:t> </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b="1" dirty="0" smtClean="0"/>
              <a:t>Δήλωση αποστολής της </a:t>
            </a:r>
            <a:r>
              <a:rPr lang="en-US" b="1" dirty="0" smtClean="0">
                <a:solidFill>
                  <a:srgbClr val="FF0000"/>
                </a:solidFill>
              </a:rPr>
              <a:t>AARP</a:t>
            </a:r>
            <a:r>
              <a:rPr lang="el-GR" b="1" dirty="0" smtClean="0"/>
              <a:t>: </a:t>
            </a:r>
            <a:endParaRPr lang="el-GR" b="1" dirty="0"/>
          </a:p>
          <a:p>
            <a:r>
              <a:rPr lang="en-US" b="1" dirty="0" smtClean="0"/>
              <a:t>H </a:t>
            </a:r>
            <a:r>
              <a:rPr lang="en-US" b="1" dirty="0" smtClean="0">
                <a:solidFill>
                  <a:srgbClr val="FF0000"/>
                </a:solidFill>
              </a:rPr>
              <a:t>AARP</a:t>
            </a:r>
            <a:r>
              <a:rPr lang="el-GR" b="1" dirty="0" smtClean="0"/>
              <a:t> είναι ένα μη κερδοσκοπικό, μη κομματικό σωματείο για άτομα από 50 ετών και άνω. </a:t>
            </a:r>
            <a:endParaRPr lang="el-GR" b="1" dirty="0"/>
          </a:p>
          <a:p>
            <a:r>
              <a:rPr lang="el-GR" b="1" dirty="0" smtClean="0"/>
              <a:t>Η </a:t>
            </a:r>
            <a:r>
              <a:rPr lang="en-US" b="1" dirty="0" smtClean="0">
                <a:solidFill>
                  <a:srgbClr val="FF0000"/>
                </a:solidFill>
              </a:rPr>
              <a:t>AARP</a:t>
            </a:r>
            <a:r>
              <a:rPr lang="en-US" b="1" dirty="0" smtClean="0"/>
              <a:t> </a:t>
            </a:r>
            <a:r>
              <a:rPr lang="el-GR" b="1" dirty="0" smtClean="0"/>
              <a:t>είναι αφιερωμένη στη βελτίωση της ποιότητας ζωής για όλους μας καθώς μεγαλώνουμε. Πρωτοστατούμε στη θετική κοινωνική αλλαγή και δίνουμε αξία στα μέλη μας μέσω της πληροφόρησης, της υποστήριξης και των υπηρεσιών. </a:t>
            </a:r>
            <a:endParaRPr lang="el-GR" b="1" dirty="0"/>
          </a:p>
          <a:p>
            <a:r>
              <a:rPr lang="en-US" b="1" dirty="0" smtClean="0"/>
              <a:t>H </a:t>
            </a:r>
            <a:r>
              <a:rPr lang="en-US" b="1" dirty="0" smtClean="0">
                <a:solidFill>
                  <a:srgbClr val="FF0000"/>
                </a:solidFill>
              </a:rPr>
              <a:t>AARP</a:t>
            </a:r>
            <a:r>
              <a:rPr lang="en-US" b="1" dirty="0" smtClean="0"/>
              <a:t> </a:t>
            </a:r>
            <a:r>
              <a:rPr lang="el-GR" b="1" dirty="0" smtClean="0"/>
              <a:t>προσφέρει επίσης μια μεγάλη ποικιλία μοναδικών οφελών, ειδικών προϊόντων και υπηρεσιών στα μέλη μας. Αυτά τα οφέλη περιλαμβάνουν την ιστοσελίδα της </a:t>
            </a:r>
            <a:r>
              <a:rPr lang="en-US" b="1" dirty="0" smtClean="0">
                <a:solidFill>
                  <a:srgbClr val="FF0000"/>
                </a:solidFill>
              </a:rPr>
              <a:t>AARP</a:t>
            </a:r>
            <a:r>
              <a:rPr lang="en-US" b="1" dirty="0" smtClean="0"/>
              <a:t> </a:t>
            </a:r>
            <a:r>
              <a:rPr lang="el-GR" b="1" dirty="0" smtClean="0"/>
              <a:t>στη διεύθυνση </a:t>
            </a:r>
            <a:r>
              <a:rPr lang="en-US" b="1" dirty="0" smtClean="0"/>
              <a:t>www,aarp.org, </a:t>
            </a:r>
            <a:r>
              <a:rPr lang="el-GR" b="1" dirty="0" smtClean="0"/>
              <a:t>το περιοδικό </a:t>
            </a:r>
            <a:r>
              <a:rPr lang="en-US" b="1" dirty="0" smtClean="0">
                <a:solidFill>
                  <a:srgbClr val="FF0000"/>
                </a:solidFill>
              </a:rPr>
              <a:t>AARP</a:t>
            </a:r>
            <a:r>
              <a:rPr lang="en-US" b="1" dirty="0" smtClean="0"/>
              <a:t> The magazine, </a:t>
            </a:r>
            <a:r>
              <a:rPr lang="el-GR" b="1" dirty="0" smtClean="0"/>
              <a:t>το μηνιαίο δελτίο </a:t>
            </a:r>
            <a:r>
              <a:rPr lang="en-US" b="1" dirty="0" smtClean="0">
                <a:solidFill>
                  <a:srgbClr val="FF0000"/>
                </a:solidFill>
              </a:rPr>
              <a:t>AARP</a:t>
            </a:r>
            <a:r>
              <a:rPr lang="en-US" b="1" dirty="0" smtClean="0"/>
              <a:t> Bulletin </a:t>
            </a:r>
            <a:r>
              <a:rPr lang="el-GR" b="1" dirty="0" smtClean="0"/>
              <a:t>και μια εφημερίδα στην Ισπανική γλώσσα, την </a:t>
            </a:r>
            <a:r>
              <a:rPr lang="en-US" b="1" dirty="0" err="1" smtClean="0"/>
              <a:t>Segunda</a:t>
            </a:r>
            <a:r>
              <a:rPr lang="en-US" b="1" dirty="0" smtClean="0"/>
              <a:t> Juventud.</a:t>
            </a:r>
            <a:r>
              <a:rPr lang="el-GR" b="1" dirty="0" smtClean="0"/>
              <a:t> </a:t>
            </a:r>
            <a:endParaRPr lang="el-GR" b="1" dirty="0"/>
          </a:p>
          <a:p>
            <a:r>
              <a:rPr lang="el-GR" b="1" dirty="0" smtClean="0"/>
              <a:t>Με δράση σε όλες τις Πολιτείες των Ηνωμένων Πολιτειών, στην Περιφέρεια της Κολούμπια, στο Πουέρτο Ρίκο και στις Παρθένες Νήσους, η </a:t>
            </a:r>
            <a:r>
              <a:rPr lang="en-US" b="1" dirty="0" smtClean="0"/>
              <a:t>AARP</a:t>
            </a:r>
            <a:r>
              <a:rPr lang="el-GR" b="1" dirty="0" smtClean="0"/>
              <a:t> είναι ένθερμος υποστηρικτής της άποψης ότι η ηλικία είναι απλά ένας αριθμός και ότι τη ζωή τη φτιάχνουμε εμείς</a:t>
            </a:r>
            <a:r>
              <a:rPr lang="el-GR" b="1" dirty="0" smtClean="0"/>
              <a:t>.</a:t>
            </a:r>
          </a:p>
          <a:p>
            <a:pPr>
              <a:buNone/>
            </a:pPr>
            <a:r>
              <a:rPr lang="el-GR" b="1" dirty="0" smtClean="0"/>
              <a:t>Ερωτήσεις</a:t>
            </a:r>
            <a:r>
              <a:rPr lang="en-US" b="1" dirty="0" smtClean="0"/>
              <a:t>:</a:t>
            </a:r>
            <a:endParaRPr lang="el-GR" b="1" dirty="0" smtClean="0"/>
          </a:p>
          <a:p>
            <a:pPr marL="457200" indent="-457200">
              <a:buFont typeface="+mj-lt"/>
              <a:buAutoNum type="arabicPeriod"/>
            </a:pPr>
            <a:r>
              <a:rPr lang="el-GR" b="1" dirty="0" smtClean="0"/>
              <a:t>Είναι καλά σχεδιασμένη η παραπάνω δήλωση αποστολής</a:t>
            </a:r>
            <a:r>
              <a:rPr lang="en-US" b="1" dirty="0" smtClean="0"/>
              <a:t>;</a:t>
            </a:r>
            <a:r>
              <a:rPr lang="el-GR" b="1" dirty="0" smtClean="0"/>
              <a:t> Επικοινωνεί επαρκώς το ποιοι είμαστε, τι κάνουμε και γιατί είμαστε εδώ</a:t>
            </a:r>
            <a:r>
              <a:rPr lang="en-US" b="1" dirty="0" smtClean="0"/>
              <a:t>;</a:t>
            </a:r>
            <a:endParaRPr lang="el-GR" b="1" dirty="0"/>
          </a:p>
        </p:txBody>
      </p:sp>
    </p:spTree>
    <p:extLst>
      <p:ext uri="{BB962C8B-B14F-4D97-AF65-F5344CB8AC3E}">
        <p14:creationId xmlns:p14="http://schemas.microsoft.com/office/powerpoint/2010/main" xmlns="" val="244801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Ερώτηση 2</a:t>
            </a:r>
            <a:r>
              <a:rPr lang="el-GR" baseline="30000" dirty="0" smtClean="0"/>
              <a:t>η</a:t>
            </a:r>
            <a:r>
              <a:rPr lang="el-GR" dirty="0" smtClean="0"/>
              <a:t> </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Στρατηγικό όραμα  </a:t>
            </a:r>
            <a:r>
              <a:rPr lang="en-US" b="1" dirty="0" smtClean="0"/>
              <a:t>Caterpillar:</a:t>
            </a:r>
            <a:r>
              <a:rPr lang="el-GR" b="1" dirty="0" smtClean="0"/>
              <a:t> (</a:t>
            </a:r>
            <a:r>
              <a:rPr lang="el-GR" dirty="0" smtClean="0"/>
              <a:t>μελέτη περίπτωσης </a:t>
            </a:r>
            <a:r>
              <a:rPr lang="el-GR" b="1" dirty="0" smtClean="0"/>
              <a:t>2.1)</a:t>
            </a:r>
            <a:endParaRPr lang="el-GR" b="1" dirty="0"/>
          </a:p>
          <a:p>
            <a:pPr>
              <a:buNone/>
            </a:pPr>
            <a:r>
              <a:rPr lang="el-GR" b="1" dirty="0" smtClean="0"/>
              <a:t>« </a:t>
            </a:r>
            <a:r>
              <a:rPr lang="el-GR" b="1" dirty="0" smtClean="0">
                <a:solidFill>
                  <a:srgbClr val="FF0000"/>
                </a:solidFill>
              </a:rPr>
              <a:t>Να είμαστε πρώτοι στις προτιμήσεις των πελατών παγκοσμίως.</a:t>
            </a:r>
            <a:r>
              <a:rPr lang="el-GR" b="1" dirty="0" smtClean="0"/>
              <a:t>»</a:t>
            </a:r>
          </a:p>
          <a:p>
            <a:pPr>
              <a:buNone/>
            </a:pPr>
            <a:r>
              <a:rPr lang="el-GR" b="1" dirty="0" smtClean="0"/>
              <a:t>	Επαναδιατυπώστε το στρατηγικό όραμα της εταιρείας ώστε να αποτελεί χαρακτηριστικό δείγμα των γνωρισμάτων μιας αποτελεσματικής δήλωσης οράματος.</a:t>
            </a:r>
            <a:endParaRPr lang="el-GR" b="1" dirty="0"/>
          </a:p>
        </p:txBody>
      </p:sp>
    </p:spTree>
    <p:extLst>
      <p:ext uri="{BB962C8B-B14F-4D97-AF65-F5344CB8AC3E}">
        <p14:creationId xmlns:p14="http://schemas.microsoft.com/office/powerpoint/2010/main" xmlns="" val="132032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159933" y="581759"/>
            <a:ext cx="9448799" cy="5693866"/>
          </a:xfrm>
          <a:prstGeom prst="rect">
            <a:avLst/>
          </a:prstGeom>
        </p:spPr>
        <p:txBody>
          <a:bodyPr wrap="square">
            <a:spAutoFit/>
          </a:bodyPr>
          <a:lstStyle/>
          <a:p>
            <a:r>
              <a:rPr lang="el-GR" sz="1400" b="1" dirty="0" smtClean="0">
                <a:hlinkClick r:id="rId2"/>
              </a:rPr>
              <a:t>ΕΛΤΡΑΚ </a:t>
            </a:r>
            <a:r>
              <a:rPr lang="el-GR" sz="1400" b="1" dirty="0" smtClean="0">
                <a:hlinkClick r:id="rId2"/>
              </a:rPr>
              <a:t>CAT</a:t>
            </a:r>
            <a:endParaRPr lang="el-GR" sz="1400" b="1" dirty="0" smtClean="0"/>
          </a:p>
          <a:p>
            <a:r>
              <a:rPr lang="el-GR" sz="1400" b="1" dirty="0" smtClean="0"/>
              <a:t>Η ΕΛΤΡΑΚ A.E. είναι εξουσιοδοτημένος αντιπρόσωπος της </a:t>
            </a:r>
            <a:r>
              <a:rPr lang="el-GR" sz="1400" b="1" dirty="0" err="1" smtClean="0"/>
              <a:t>Caterpillar</a:t>
            </a:r>
            <a:r>
              <a:rPr lang="el-GR" sz="1400" b="1" dirty="0" smtClean="0"/>
              <a:t> στην Ελλάδα και υπεύθυνη για τις πωλήσεις και την  μετέπειτα τεχνική υποστήριξη ολόκληρης της σειράς των προϊόντων </a:t>
            </a:r>
            <a:r>
              <a:rPr lang="el-GR" sz="1400" b="1" dirty="0" err="1" smtClean="0"/>
              <a:t>Caterpillar</a:t>
            </a:r>
            <a:r>
              <a:rPr lang="el-GR" sz="1400" b="1" dirty="0" smtClean="0"/>
              <a:t>, όπως τα χωματουργικά μηχανήματα, γεννήτριες, ανυψωτικά και ναυτιλιακά. Η ΕΛΤΡΑΚ είναι επίσης αντιπρόσωπος για τις πλατφόρμες εναερίου εργασίας JLG και την </a:t>
            </a:r>
            <a:r>
              <a:rPr lang="el-GR" sz="1400" b="1" dirty="0" err="1" smtClean="0"/>
              <a:t>MaK</a:t>
            </a:r>
            <a:r>
              <a:rPr lang="el-GR" sz="1400" b="1" dirty="0" smtClean="0"/>
              <a:t> με ναυτικά μηχανήματα.  Η έδρα της ΕΛΤΡΑΚ βρίσκεται στην Νέα Κηφισιά με υποκαταστήματα σε όλη την Ελλάδα, για άμεση και καλύτερη εξυπηρέτηση των πελατών της.</a:t>
            </a:r>
          </a:p>
          <a:p>
            <a:r>
              <a:rPr lang="el-GR" sz="1400" b="1" dirty="0" smtClean="0">
                <a:hlinkClick r:id="rId3" tooltip="Χωματουργικά μηχανήματα"/>
              </a:rPr>
              <a:t>Χωματουργικά μηχανήματα</a:t>
            </a:r>
            <a:r>
              <a:rPr lang="el-GR" sz="1400" b="1" dirty="0" smtClean="0"/>
              <a:t>: Η γκάμα των προϊόντων περιλαμβάνει: Αρθρωτά Φορτηγά, Εκσκαφείς-Φορτωτές, Φρέζες Ασφάλτου, Συμπυκνωτές Γαιών, Υδραυλικοί Εκσκαφείς, </a:t>
            </a:r>
            <a:r>
              <a:rPr lang="el-GR" sz="1400" b="1" dirty="0" err="1" smtClean="0"/>
              <a:t>Ισοπεδωτές</a:t>
            </a:r>
            <a:r>
              <a:rPr lang="el-GR" sz="1400" b="1" dirty="0" smtClean="0"/>
              <a:t> Γαιών, Ερπυστριοφόροι Φορτωτές, Φορτηγά Βαρέως Τύπου, </a:t>
            </a:r>
            <a:r>
              <a:rPr lang="el-GR" sz="1400" b="1" dirty="0" smtClean="0"/>
              <a:t>Μηχανήματα </a:t>
            </a:r>
            <a:r>
              <a:rPr lang="el-GR" sz="1400" b="1" dirty="0" smtClean="0"/>
              <a:t>Οδοποιίας, Ερπυστριοφόροι Πλευρικοί Γερανοί, Αποξέστες Ασφάλτου, Μικροί Φορτωτές, Τηλεσκοπικοί Φορτωτές, Ερπυστριοφόροι Προωθητές Γαιών, Ελαστικοφοροι Εκσκαφείς, Ελαστικοφοροι Φορτωτές.</a:t>
            </a:r>
          </a:p>
          <a:p>
            <a:r>
              <a:rPr lang="el-GR" sz="1400" b="1" dirty="0" smtClean="0">
                <a:hlinkClick r:id="rId4" tooltip="Γεννήτριες"/>
              </a:rPr>
              <a:t>Ηλεκτροπαραγωγά ζεύγη</a:t>
            </a:r>
            <a:r>
              <a:rPr lang="el-GR" sz="1400" b="1" dirty="0" smtClean="0"/>
              <a:t>: η ΕΛΤΡΑΚ παρέχει πωλήσεις, συντηρήσεις και ενοικιάσεις γεννητριών και ανταλλακτικών  </a:t>
            </a:r>
            <a:r>
              <a:rPr lang="el-GR" sz="1400" b="1" dirty="0" err="1" smtClean="0"/>
              <a:t>Caterpillar</a:t>
            </a:r>
            <a:r>
              <a:rPr lang="el-GR" sz="1400" b="1" dirty="0" smtClean="0"/>
              <a:t>. Διαθέτει μεγάλη γκάμα προϊόντων, όπως μια πλήρη σειρά </a:t>
            </a:r>
            <a:r>
              <a:rPr lang="el-GR" sz="1400" b="1" dirty="0" smtClean="0"/>
              <a:t>γεννητριών </a:t>
            </a:r>
            <a:r>
              <a:rPr lang="el-GR" sz="1400" b="1" dirty="0" err="1" smtClean="0"/>
              <a:t>prime</a:t>
            </a:r>
            <a:r>
              <a:rPr lang="el-GR" sz="1400" b="1" dirty="0" smtClean="0"/>
              <a:t> ή </a:t>
            </a:r>
            <a:r>
              <a:rPr lang="el-GR" sz="1400" b="1" dirty="0" err="1" smtClean="0"/>
              <a:t>stand</a:t>
            </a:r>
            <a:r>
              <a:rPr lang="el-GR" sz="1400" b="1" dirty="0" smtClean="0"/>
              <a:t> </a:t>
            </a:r>
            <a:r>
              <a:rPr lang="el-GR" sz="1400" b="1" dirty="0" err="1" smtClean="0"/>
              <a:t>by</a:t>
            </a:r>
            <a:r>
              <a:rPr lang="el-GR" sz="1400" b="1" dirty="0" smtClean="0"/>
              <a:t> και περισσότερα.</a:t>
            </a:r>
          </a:p>
          <a:p>
            <a:r>
              <a:rPr lang="el-GR" sz="1400" b="1" dirty="0" smtClean="0">
                <a:hlinkClick r:id="rId5"/>
              </a:rPr>
              <a:t>Ναυτικές μηχανές</a:t>
            </a:r>
            <a:r>
              <a:rPr lang="el-GR" sz="1400" b="1" dirty="0" smtClean="0"/>
              <a:t>: μηχανές για επιβατικά οχηματαγωγά, σκάφη αναψυχής, μεγάλα </a:t>
            </a:r>
            <a:r>
              <a:rPr lang="el-GR" sz="1400" b="1" dirty="0" err="1" smtClean="0"/>
              <a:t>γιώτ</a:t>
            </a:r>
            <a:r>
              <a:rPr lang="el-GR" sz="1400" b="1" dirty="0" smtClean="0"/>
              <a:t>. Οι χρήσεις των ναυτικών κινητήρων </a:t>
            </a:r>
            <a:r>
              <a:rPr lang="el-GR" sz="1400" b="1" dirty="0" err="1" smtClean="0"/>
              <a:t>MaK</a:t>
            </a:r>
            <a:r>
              <a:rPr lang="el-GR" sz="1400" b="1" dirty="0" smtClean="0"/>
              <a:t> δίνουν την δυνατότητα χρήσης βαρύ πετρελαίου (180-700cst). Η </a:t>
            </a:r>
            <a:r>
              <a:rPr lang="el-GR" sz="1400" b="1" dirty="0" err="1" smtClean="0"/>
              <a:t>Caterpillar</a:t>
            </a:r>
            <a:r>
              <a:rPr lang="el-GR" sz="1400" b="1" dirty="0" smtClean="0"/>
              <a:t> και η </a:t>
            </a:r>
            <a:r>
              <a:rPr lang="el-GR" sz="1400" b="1" dirty="0" err="1" smtClean="0"/>
              <a:t>ΜaΚ</a:t>
            </a:r>
            <a:r>
              <a:rPr lang="el-GR" sz="1400" b="1" dirty="0" smtClean="0"/>
              <a:t> καλύπτουν ένα μεγάλο εύρος ηλεκτρομηχανών από 11KW </a:t>
            </a:r>
            <a:r>
              <a:rPr lang="el-GR" sz="1400" b="1" dirty="0" err="1" smtClean="0"/>
              <a:t>εώς</a:t>
            </a:r>
            <a:r>
              <a:rPr lang="el-GR" sz="1400" b="1" dirty="0" smtClean="0"/>
              <a:t> 8.000KW για όλες τις προηγούμενες εφαρμογές. </a:t>
            </a:r>
          </a:p>
          <a:p>
            <a:r>
              <a:rPr lang="el-GR" sz="1400" b="1" dirty="0" smtClean="0">
                <a:hlinkClick r:id="rId6"/>
              </a:rPr>
              <a:t>Ανυψωτικά - </a:t>
            </a:r>
            <a:r>
              <a:rPr lang="el-GR" sz="1400" b="1" dirty="0" err="1" smtClean="0">
                <a:hlinkClick r:id="rId6"/>
              </a:rPr>
              <a:t>Παλετοφόρα</a:t>
            </a:r>
            <a:r>
              <a:rPr lang="el-GR" sz="1400" b="1" dirty="0" smtClean="0">
                <a:hlinkClick r:id="rId6"/>
              </a:rPr>
              <a:t> - Περονοφόρα</a:t>
            </a:r>
            <a:r>
              <a:rPr lang="el-GR" sz="1400" b="1" dirty="0" smtClean="0"/>
              <a:t>: Η ΕΛΤΡΑΚ διαθέτει μια πλήρη σειρά CAT από ανυψωτικά και περονοφόρα μηχανήματα διακίνησης υλικών. Γνωρίζουμε τις απαιτήσεις των πελατών μας: ποιότητα, ταχύτητα και αποτελεσματικότητα.</a:t>
            </a:r>
          </a:p>
          <a:p>
            <a:r>
              <a:rPr lang="el-GR" sz="1400" b="1" i="1" dirty="0" smtClean="0">
                <a:hlinkClick r:id="rId7"/>
              </a:rPr>
              <a:t>Μεταχειρισμένα μηχανήματα</a:t>
            </a:r>
            <a:r>
              <a:rPr lang="el-GR" sz="1400" b="1" i="1" dirty="0" smtClean="0"/>
              <a:t>: </a:t>
            </a:r>
            <a:r>
              <a:rPr lang="el-GR" sz="1400" b="1" dirty="0" smtClean="0"/>
              <a:t>Η ΕΛΤΡΑΚ, επίσημη αντιπρόσωπος της </a:t>
            </a:r>
            <a:r>
              <a:rPr lang="el-GR" sz="1400" b="1" dirty="0" err="1" smtClean="0"/>
              <a:t>Caterpillar</a:t>
            </a:r>
            <a:r>
              <a:rPr lang="el-GR" sz="1400" b="1" dirty="0" smtClean="0"/>
              <a:t> στην Ελλάδα, σας προσφέρει τη δυνατότητα απόκτησης Μεταχειρισμένων Μηχανημάτων, που ανταποκρίνονται στα υψηλά πρότυπα ποιότητας της </a:t>
            </a:r>
            <a:r>
              <a:rPr lang="el-GR" sz="1400" b="1" dirty="0" err="1" smtClean="0"/>
              <a:t>Caterpillar</a:t>
            </a:r>
            <a:r>
              <a:rPr lang="el-GR" sz="1400" b="1" dirty="0" smtClean="0"/>
              <a:t>. Η πολυετής εμπειρία και εξειδίκευση στα προϊόντα CAT, σε συνδυασμό με την υψηλών προδιαγραφών μετά την πώληση κάλυψη των αναγκών σας, αποτελούν βασικά κριτήρια επιλογής.</a:t>
            </a:r>
          </a:p>
          <a:p>
            <a:r>
              <a:rPr lang="el-GR" sz="1400" b="1" dirty="0" smtClean="0">
                <a:hlinkClick r:id="rId8"/>
              </a:rPr>
              <a:t>Ενοικίαση</a:t>
            </a:r>
            <a:r>
              <a:rPr lang="el-GR" sz="1400" b="1" dirty="0" smtClean="0"/>
              <a:t>: Η ΕΛΤΡΑΚ, επιδιώκοντας την </a:t>
            </a:r>
            <a:r>
              <a:rPr lang="el-GR" sz="1400" b="1" dirty="0" smtClean="0"/>
              <a:t>καλύτερη </a:t>
            </a:r>
            <a:r>
              <a:rPr lang="el-GR" sz="1400" b="1" dirty="0" smtClean="0"/>
              <a:t>εξυπηρέτηση των πελατών της, διαθέτει προς ενοικίαση μεγάλο εύρος μηχανημάτων έργων, ηλεκτροπαραγωγών ζευγών, ανυψωτικών μηχανημάτων, πλατφόρμων εργασίας καθώς και εξαρτημάτων εργασίας, για την ανάπτυξη των δραστηριοτήτων σας, χωρίς την καταβολή πολύτιμου κεφαλαίου και χωρίς να χρειάζεται να ανησυχείτε για ανταλλακτικά ή </a:t>
            </a:r>
            <a:r>
              <a:rPr lang="el-GR" sz="1400" b="1" dirty="0" err="1" smtClean="0"/>
              <a:t>service</a:t>
            </a:r>
            <a:r>
              <a:rPr lang="el-GR" sz="1400" b="1" dirty="0" smtClean="0"/>
              <a:t>.</a:t>
            </a:r>
            <a:endParaRPr lang="el-GR" sz="1400" b="1" dirty="0"/>
          </a:p>
        </p:txBody>
      </p:sp>
    </p:spTree>
    <p:extLst>
      <p:ext uri="{BB962C8B-B14F-4D97-AF65-F5344CB8AC3E}">
        <p14:creationId xmlns:p14="http://schemas.microsoft.com/office/powerpoint/2010/main" xmlns="" val="132032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159934" y="581759"/>
            <a:ext cx="5410200" cy="5262979"/>
          </a:xfrm>
          <a:prstGeom prst="rect">
            <a:avLst/>
          </a:prstGeom>
        </p:spPr>
        <p:txBody>
          <a:bodyPr wrap="square">
            <a:spAutoFit/>
          </a:bodyPr>
          <a:lstStyle/>
          <a:p>
            <a:r>
              <a:rPr lang="el-GR" sz="1200" b="1" dirty="0" smtClean="0">
                <a:hlinkClick r:id="rId2"/>
              </a:rPr>
              <a:t>ΔΙΟΙΚΗΣΗ ΕΛΤΡΑΚ CAT</a:t>
            </a:r>
            <a:endParaRPr lang="el-GR" sz="1200" b="1" dirty="0" smtClean="0"/>
          </a:p>
          <a:p>
            <a:r>
              <a:rPr lang="el-GR" sz="1200" b="1" dirty="0" smtClean="0"/>
              <a:t> </a:t>
            </a:r>
          </a:p>
          <a:p>
            <a:r>
              <a:rPr lang="el-GR" sz="1200" b="1" dirty="0" smtClean="0"/>
              <a:t>Γιώργος </a:t>
            </a:r>
            <a:r>
              <a:rPr lang="el-GR" sz="1200" b="1" dirty="0" err="1" smtClean="0"/>
              <a:t>Κόλλιας</a:t>
            </a:r>
            <a:r>
              <a:rPr lang="el-GR" sz="1200" b="1" dirty="0" smtClean="0"/>
              <a:t> - Διευθύνων Σύμβουλος  </a:t>
            </a:r>
          </a:p>
          <a:p>
            <a:r>
              <a:rPr lang="el-GR" sz="1200" b="1" dirty="0" smtClean="0"/>
              <a:t>Στέφανος </a:t>
            </a:r>
            <a:r>
              <a:rPr lang="el-GR" sz="1200" b="1" dirty="0" err="1" smtClean="0"/>
              <a:t>Μάλαμας</a:t>
            </a:r>
            <a:r>
              <a:rPr lang="el-GR" sz="1200" b="1" dirty="0" smtClean="0"/>
              <a:t> – Μέλος Διοικητικού Συμβουλίου </a:t>
            </a:r>
          </a:p>
          <a:p>
            <a:r>
              <a:rPr lang="el-GR" sz="1200" b="1" dirty="0" smtClean="0"/>
              <a:t>Γιάννης </a:t>
            </a:r>
            <a:r>
              <a:rPr lang="el-GR" sz="1200" b="1" dirty="0" err="1" smtClean="0"/>
              <a:t>Μποτσιφάρας</a:t>
            </a:r>
            <a:r>
              <a:rPr lang="el-GR" sz="1200" b="1" dirty="0" smtClean="0"/>
              <a:t> – Διευθυντής Βορείου Ελλάδος </a:t>
            </a:r>
            <a:br>
              <a:rPr lang="el-GR" sz="1200" b="1" dirty="0" smtClean="0"/>
            </a:br>
            <a:endParaRPr lang="el-GR" sz="1200" b="1" dirty="0" smtClean="0"/>
          </a:p>
          <a:p>
            <a:r>
              <a:rPr lang="el-GR" sz="1200" b="1" dirty="0" smtClean="0"/>
              <a:t>Αλέξανδρος </a:t>
            </a:r>
            <a:r>
              <a:rPr lang="el-GR" sz="1200" b="1" dirty="0" err="1" smtClean="0"/>
              <a:t>Κυπαρίσσης</a:t>
            </a:r>
            <a:r>
              <a:rPr lang="el-GR" sz="1200" b="1" dirty="0" smtClean="0"/>
              <a:t> - Διευθυντής Ναυτιλιακού &amp; Βιομηχανικού Κλάδου </a:t>
            </a:r>
            <a:br>
              <a:rPr lang="el-GR" sz="1200" b="1" dirty="0" smtClean="0"/>
            </a:br>
            <a:endParaRPr lang="el-GR" sz="1200" b="1" dirty="0" smtClean="0"/>
          </a:p>
          <a:p>
            <a:r>
              <a:rPr lang="el-GR" sz="1200" b="1" dirty="0" smtClean="0"/>
              <a:t>Χάρης </a:t>
            </a:r>
            <a:r>
              <a:rPr lang="el-GR" sz="1200" b="1" dirty="0" err="1" smtClean="0"/>
              <a:t>Γραμματίκας</a:t>
            </a:r>
            <a:r>
              <a:rPr lang="el-GR" sz="1200" b="1" dirty="0" smtClean="0"/>
              <a:t> - Διευθυντής Τεχνικής Υποστήριξης &amp; Τμήματος Ανταλλακτικών </a:t>
            </a:r>
            <a:br>
              <a:rPr lang="el-GR" sz="1200" b="1" dirty="0" smtClean="0"/>
            </a:br>
            <a:endParaRPr lang="el-GR" sz="1200" b="1" dirty="0" smtClean="0"/>
          </a:p>
          <a:p>
            <a:r>
              <a:rPr lang="el-GR" sz="1200" b="1" dirty="0" smtClean="0"/>
              <a:t>Χάρης Μερκούρης - Διευθυντής Πωλήσεων Χωματουργικού Κλάδου</a:t>
            </a:r>
            <a:br>
              <a:rPr lang="el-GR" sz="1200" b="1" dirty="0" smtClean="0"/>
            </a:br>
            <a:endParaRPr lang="el-GR" sz="1200" b="1" dirty="0" smtClean="0"/>
          </a:p>
          <a:p>
            <a:r>
              <a:rPr lang="el-GR" sz="1200" b="1" dirty="0" smtClean="0"/>
              <a:t>Νίκος </a:t>
            </a:r>
            <a:r>
              <a:rPr lang="el-GR" sz="1200" b="1" dirty="0" err="1" smtClean="0"/>
              <a:t>Μπαχάς</a:t>
            </a:r>
            <a:r>
              <a:rPr lang="el-GR" sz="1200" b="1" dirty="0" smtClean="0"/>
              <a:t> - Διευθυντής Διοικητικών Υπηρεσιών </a:t>
            </a:r>
            <a:br>
              <a:rPr lang="el-GR" sz="1200" b="1" dirty="0" smtClean="0"/>
            </a:br>
            <a:endParaRPr lang="el-GR" sz="1200" b="1" dirty="0" smtClean="0"/>
          </a:p>
          <a:p>
            <a:r>
              <a:rPr lang="el-GR" sz="1200" b="1" dirty="0" smtClean="0"/>
              <a:t>Γιώργος </a:t>
            </a:r>
            <a:r>
              <a:rPr lang="el-GR" sz="1200" b="1" dirty="0" err="1" smtClean="0"/>
              <a:t>Βαονάκης</a:t>
            </a:r>
            <a:r>
              <a:rPr lang="el-GR" sz="1200" b="1" dirty="0" smtClean="0"/>
              <a:t> - Διευθυντής Συνεργείου Βιομηχανικού Κλάδου </a:t>
            </a:r>
            <a:br>
              <a:rPr lang="el-GR" sz="1200" b="1" dirty="0" smtClean="0"/>
            </a:br>
            <a:endParaRPr lang="el-GR" sz="1200" b="1" dirty="0" smtClean="0"/>
          </a:p>
          <a:p>
            <a:r>
              <a:rPr lang="el-GR" sz="1200" b="1" dirty="0" smtClean="0"/>
              <a:t>Γιάννης Ζερβός - Διευθυντής Συνεργείου Ναυτιλιακού Κλάδου</a:t>
            </a:r>
            <a:br>
              <a:rPr lang="el-GR" sz="1200" b="1" dirty="0" smtClean="0"/>
            </a:br>
            <a:endParaRPr lang="el-GR" sz="1200" b="1" dirty="0" smtClean="0"/>
          </a:p>
          <a:p>
            <a:r>
              <a:rPr lang="el-GR" sz="1200" b="1" dirty="0" smtClean="0"/>
              <a:t>Πάνος </a:t>
            </a:r>
            <a:r>
              <a:rPr lang="el-GR" sz="1200" b="1" dirty="0" err="1" smtClean="0"/>
              <a:t>Κοτσίκης</a:t>
            </a:r>
            <a:r>
              <a:rPr lang="el-GR" sz="1200" b="1" dirty="0" smtClean="0"/>
              <a:t> – Διευθυντής Ανταλλακτικών </a:t>
            </a:r>
            <a:br>
              <a:rPr lang="el-GR" sz="1200" b="1" dirty="0" smtClean="0"/>
            </a:br>
            <a:endParaRPr lang="el-GR" sz="1200" b="1" dirty="0" smtClean="0"/>
          </a:p>
          <a:p>
            <a:r>
              <a:rPr lang="el-GR" sz="1200" b="1" dirty="0" smtClean="0"/>
              <a:t>Νίκος Χριστόπουλος - Διευθυντής Πωλήσεων Μεταχειρισμένων Μηχανημάτων </a:t>
            </a:r>
            <a:br>
              <a:rPr lang="el-GR" sz="1200" b="1" dirty="0" smtClean="0"/>
            </a:br>
            <a:endParaRPr lang="el-GR" sz="1200" b="1" dirty="0" smtClean="0"/>
          </a:p>
          <a:p>
            <a:r>
              <a:rPr lang="el-GR" sz="1200" b="1" dirty="0" smtClean="0"/>
              <a:t>Κώστας Ρήγας - Διευθυντής Πωλήσεων Μικρών Μηχανημάτων &amp; Τμήματος Ενοικιάσεων</a:t>
            </a:r>
            <a:br>
              <a:rPr lang="el-GR" sz="1200" b="1" dirty="0" smtClean="0"/>
            </a:br>
            <a:endParaRPr lang="el-GR" sz="1200" b="1" dirty="0" smtClean="0"/>
          </a:p>
          <a:p>
            <a:r>
              <a:rPr lang="el-GR" sz="1200" b="1" dirty="0" smtClean="0"/>
              <a:t>Κώστας Κόντης - Διευθυντής Πωλήσεων Ανυψωτικών Μηχανημάτων</a:t>
            </a:r>
            <a:br>
              <a:rPr lang="el-GR" sz="1200" b="1" dirty="0" smtClean="0"/>
            </a:br>
            <a:endParaRPr lang="el-GR" sz="1200" b="1" dirty="0" smtClean="0"/>
          </a:p>
          <a:p>
            <a:r>
              <a:rPr lang="el-GR" sz="1200" b="1" dirty="0" smtClean="0"/>
              <a:t>Αλβέρτος Διαμαντόπουλος - Διευθυντής Πωλήσεων Ηλεκτροπαραγωγών </a:t>
            </a:r>
            <a:r>
              <a:rPr lang="el-GR" sz="1200" b="1" dirty="0" smtClean="0"/>
              <a:t>Ζευγών</a:t>
            </a:r>
            <a:endParaRPr lang="el-GR" sz="1200" b="1" dirty="0" smtClean="0"/>
          </a:p>
        </p:txBody>
      </p:sp>
      <p:sp>
        <p:nvSpPr>
          <p:cNvPr id="3" name="2 - TextBox"/>
          <p:cNvSpPr txBox="1"/>
          <p:nvPr/>
        </p:nvSpPr>
        <p:spPr>
          <a:xfrm>
            <a:off x="6883400" y="677333"/>
            <a:ext cx="4224867" cy="3970318"/>
          </a:xfrm>
          <a:prstGeom prst="rect">
            <a:avLst/>
          </a:prstGeom>
          <a:noFill/>
        </p:spPr>
        <p:txBody>
          <a:bodyPr wrap="square" rtlCol="0">
            <a:spAutoFit/>
          </a:bodyPr>
          <a:lstStyle/>
          <a:p>
            <a:r>
              <a:rPr lang="el-GR" sz="1400" b="1" dirty="0" smtClean="0"/>
              <a:t>Υποκαταστήματα </a:t>
            </a:r>
            <a:br>
              <a:rPr lang="el-GR" sz="1400" b="1" dirty="0" smtClean="0"/>
            </a:br>
            <a:r>
              <a:rPr lang="el-GR" sz="1400" b="1" dirty="0" smtClean="0"/>
              <a:t/>
            </a:r>
            <a:br>
              <a:rPr lang="el-GR" sz="1400" b="1" dirty="0" smtClean="0"/>
            </a:br>
            <a:r>
              <a:rPr lang="el-GR" sz="1400" b="1" dirty="0" smtClean="0"/>
              <a:t>Θεσσαλονίκη </a:t>
            </a:r>
            <a:br>
              <a:rPr lang="el-GR" sz="1400" b="1" dirty="0" smtClean="0"/>
            </a:br>
            <a:r>
              <a:rPr lang="el-GR" sz="1400" b="1" dirty="0" smtClean="0"/>
              <a:t>• Γιάννης </a:t>
            </a:r>
            <a:r>
              <a:rPr lang="el-GR" sz="1400" b="1" dirty="0" err="1" smtClean="0"/>
              <a:t>Μποτσιφάρας</a:t>
            </a:r>
            <a:r>
              <a:rPr lang="el-GR" sz="1400" b="1" dirty="0" smtClean="0"/>
              <a:t> – Διευθυντής Βορείου Ελλάδος  </a:t>
            </a:r>
            <a:br>
              <a:rPr lang="el-GR" sz="1400" b="1" dirty="0" smtClean="0"/>
            </a:br>
            <a:r>
              <a:rPr lang="el-GR" sz="1400" b="1" dirty="0" smtClean="0"/>
              <a:t/>
            </a:r>
            <a:br>
              <a:rPr lang="el-GR" sz="1400" b="1" dirty="0" smtClean="0"/>
            </a:br>
            <a:r>
              <a:rPr lang="el-GR" sz="1400" b="1" dirty="0" smtClean="0"/>
              <a:t>Πτολεμαΐδα </a:t>
            </a:r>
            <a:br>
              <a:rPr lang="el-GR" sz="1400" b="1" dirty="0" smtClean="0"/>
            </a:br>
            <a:r>
              <a:rPr lang="el-GR" sz="1400" b="1" dirty="0" smtClean="0"/>
              <a:t>• Γιάννης </a:t>
            </a:r>
            <a:r>
              <a:rPr lang="el-GR" sz="1400" b="1" dirty="0" err="1" smtClean="0"/>
              <a:t>Μποτσιφάρας</a:t>
            </a:r>
            <a:r>
              <a:rPr lang="el-GR" sz="1400" b="1" dirty="0" smtClean="0"/>
              <a:t> - Διευθυντής Βορείου Ελλάδος</a:t>
            </a:r>
            <a:br>
              <a:rPr lang="el-GR" sz="1400" b="1" dirty="0" smtClean="0"/>
            </a:br>
            <a:r>
              <a:rPr lang="el-GR" sz="1400" b="1" dirty="0" smtClean="0"/>
              <a:t> </a:t>
            </a:r>
            <a:br>
              <a:rPr lang="el-GR" sz="1400" b="1" dirty="0" smtClean="0"/>
            </a:br>
            <a:r>
              <a:rPr lang="el-GR" sz="1400" b="1" dirty="0" smtClean="0"/>
              <a:t>Λάρισα </a:t>
            </a:r>
            <a:br>
              <a:rPr lang="el-GR" sz="1400" b="1" dirty="0" smtClean="0"/>
            </a:br>
            <a:r>
              <a:rPr lang="el-GR" sz="1400" b="1" dirty="0" smtClean="0"/>
              <a:t>• Αθανάσιος Ιωάννου – Υπεύθυνος Υποκαταστήματος</a:t>
            </a:r>
            <a:br>
              <a:rPr lang="el-GR" sz="1400" b="1" dirty="0" smtClean="0"/>
            </a:br>
            <a:r>
              <a:rPr lang="el-GR" sz="1400" b="1" dirty="0" smtClean="0"/>
              <a:t/>
            </a:r>
            <a:br>
              <a:rPr lang="el-GR" sz="1400" b="1" dirty="0" smtClean="0"/>
            </a:br>
            <a:r>
              <a:rPr lang="el-GR" sz="1400" b="1" dirty="0" smtClean="0"/>
              <a:t>Πάτρα </a:t>
            </a:r>
            <a:br>
              <a:rPr lang="el-GR" sz="1400" b="1" dirty="0" smtClean="0"/>
            </a:br>
            <a:r>
              <a:rPr lang="el-GR" sz="1400" b="1" dirty="0" smtClean="0"/>
              <a:t>• Γεώργιος </a:t>
            </a:r>
            <a:r>
              <a:rPr lang="el-GR" sz="1400" b="1" dirty="0" err="1" smtClean="0"/>
              <a:t>Τσιλικόπουλος</a:t>
            </a:r>
            <a:r>
              <a:rPr lang="el-GR" sz="1400" b="1" dirty="0" smtClean="0"/>
              <a:t> – Υπεύθυνος Υποκαταστήματος</a:t>
            </a:r>
            <a:br>
              <a:rPr lang="el-GR" sz="1400" b="1" dirty="0" smtClean="0"/>
            </a:br>
            <a:r>
              <a:rPr lang="el-GR" sz="1400" b="1" dirty="0" smtClean="0"/>
              <a:t/>
            </a:r>
            <a:br>
              <a:rPr lang="el-GR" sz="1400" b="1" dirty="0" smtClean="0"/>
            </a:br>
            <a:r>
              <a:rPr lang="el-GR" sz="1400" b="1" dirty="0" smtClean="0"/>
              <a:t>Κρήτη </a:t>
            </a:r>
            <a:br>
              <a:rPr lang="el-GR" sz="1400" b="1" dirty="0" smtClean="0"/>
            </a:br>
            <a:r>
              <a:rPr lang="el-GR" sz="1400" b="1" dirty="0" smtClean="0"/>
              <a:t>• Παντελής </a:t>
            </a:r>
            <a:r>
              <a:rPr lang="el-GR" sz="1400" b="1" dirty="0" err="1" smtClean="0"/>
              <a:t>Κωνσταντάκης</a:t>
            </a:r>
            <a:r>
              <a:rPr lang="el-GR" sz="1400" b="1" dirty="0" smtClean="0"/>
              <a:t> – Υπεύθυνος Υποκαταστήματος</a:t>
            </a:r>
            <a:endParaRPr lang="el-GR" sz="1400" b="1" dirty="0"/>
          </a:p>
        </p:txBody>
      </p:sp>
    </p:spTree>
    <p:extLst>
      <p:ext uri="{BB962C8B-B14F-4D97-AF65-F5344CB8AC3E}">
        <p14:creationId xmlns:p14="http://schemas.microsoft.com/office/powerpoint/2010/main" xmlns="" val="13203229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113</TotalTime>
  <Words>239</Words>
  <Application>Microsoft Office PowerPoint</Application>
  <PresentationFormat>Προσαρμογή</PresentationFormat>
  <Paragraphs>40</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Οργανικό</vt:lpstr>
      <vt:lpstr>Ερωτήσεις 3ης  διάλεξης</vt:lpstr>
      <vt:lpstr>Ερώτηση 1η </vt:lpstr>
      <vt:lpstr>Ερώτηση 2η </vt:lpstr>
      <vt:lpstr>Διαφάνεια 4</vt:lpstr>
      <vt:lpstr>Διαφάνεια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Ερωτήσεις 1ης και 2ης διάλεξης</dc:title>
  <dc:creator>User</dc:creator>
  <cp:lastModifiedBy>User</cp:lastModifiedBy>
  <cp:revision>7</cp:revision>
  <dcterms:created xsi:type="dcterms:W3CDTF">2016-10-09T08:41:23Z</dcterms:created>
  <dcterms:modified xsi:type="dcterms:W3CDTF">2016-10-16T14:07:04Z</dcterms:modified>
</cp:coreProperties>
</file>