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8" r:id="rId4"/>
    <p:sldId id="28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90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BC1344-043C-454D-A6D4-D96D1F639144}" type="datetimeFigureOut">
              <a:rPr lang="el-GR" smtClean="0"/>
              <a:pPr/>
              <a:t>18/12/17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F20ABC-3ADA-46AE-BFD1-C0F479F3C421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heel spokes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Επικοινωνία είναι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Μετάδοση μηνυμάτων, πληροφοριών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Εξωτερίκευση της προσωπικότητας στους άλλους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επιτυχία στην εφαρμογή του γνωστικού πεδίου στο χώρο εργασίας </a:t>
            </a:r>
            <a:r>
              <a:rPr lang="el-GR" sz="2800" u="sng" dirty="0" smtClean="0">
                <a:latin typeface="Times New Roman" pitchFamily="18" charset="0"/>
                <a:cs typeface="Times New Roman" pitchFamily="18" charset="0"/>
              </a:rPr>
              <a:t>εξαρτάται από την αποτελεσματική επικοινωνία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Πάνω από 80% η αποτυχία στον εργασιακό χώρο οφείλεται στην κακή επικοινωνία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l-GR" sz="3000" u="sng" dirty="0" smtClean="0">
                <a:latin typeface="Times New Roman" pitchFamily="18" charset="0"/>
                <a:cs typeface="Times New Roman" pitchFamily="18" charset="0"/>
              </a:rPr>
              <a:t>Ανάδραση ή </a:t>
            </a:r>
            <a:r>
              <a:rPr lang="el-GR" sz="3000" u="sng" dirty="0" err="1" smtClean="0">
                <a:latin typeface="Times New Roman" pitchFamily="18" charset="0"/>
                <a:cs typeface="Times New Roman" pitchFamily="18" charset="0"/>
              </a:rPr>
              <a:t>ανα</a:t>
            </a:r>
            <a:r>
              <a:rPr lang="el-GR" sz="3000" u="sng" dirty="0" smtClean="0">
                <a:latin typeface="Times New Roman" pitchFamily="18" charset="0"/>
                <a:cs typeface="Times New Roman" pitchFamily="18" charset="0"/>
              </a:rPr>
              <a:t>-πληροφόρηση</a:t>
            </a:r>
            <a:r>
              <a:rPr lang="en-US" sz="30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Είναι σημαντικό στοιχείο της επικοινωνίας, διότι βελτιώνεται η ποιότητά της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Σημασία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Ο παραλήπτης στέλνει στον αποστολέα μήνυμα, για να ελέγξει, εάν είναι το ίδιο με αυτό που έστειλε ο αποστολέας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Ο αποστολέας έχει τη δυνατότητα να κάνει πιο σαφή το μήνυμα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- Μετατροπή του παραλήπτη σε αποστολέα και του αποστολέα σε παραλήπτη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59632" y="1700808"/>
            <a:ext cx="6812830" cy="4442836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2050" name="Picture 2" descr="C:\Users\user\Desktop\PHOTO\471436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672" y="1695648"/>
            <a:ext cx="5976664" cy="449609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Συμβολή στην ανάδειξη των παρανοήσεων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Π.χ. Ο Διευθυντής θέλει να επικοινωνήσει με τον υπάλληλό του και να στείλει ένα μήνυμα.</a:t>
            </a: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ευθύνη της καλής ανάδρασης και της πρόκλησης ανήκει στον Διευθυντή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Ο Διευθυντής δημιουργεί τις κατάλληλες συνθήκες στο παραλήπτη-υπάλληλο για να δώσει ανάδραση, δηλαδή να εκφράσει με δικά του λόγια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ό,τι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κατάλαβε και να ζητήσει διευκρινήσεις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Ακρόαση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ο ομιλητής δίνει στο λόγο του το νόημα που αυτός θέλει και είναι συγκεκριμένο</a:t>
            </a: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Στοιχεία ακρόασης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Δεν μπορεί να γίνει έλεγχος και ακουστική επανάληψη του κειμένου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Η καλή ακρόαση δίνει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αξιόπιστη πληροφόρηση-καλή συνεργασία-ευκολότερη επίλυση προβλημάτων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357718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καλή ακρόαση απαιτεί χρόνο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Εστίαση προσοχής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Συνεχή και συστηματική πρακτική εφαρμογή.</a:t>
            </a: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Τα μεγαλύτερα προβλήματα στην ακρόαση είναι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- Μιλάει κάποιος → ο ακροατής σκέφτεται τι θα πει → διακόπτει και λαμβάνει το λόγο βασιζόμενος μόνο σε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ό,τι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πρόλαβε να ακούσει και να καταλάβει 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71538" y="1714488"/>
            <a:ext cx="7215238" cy="4572032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Ο ακροατής αντί να ακούει, προσπαθεί να διαβάσει </a:t>
            </a:r>
            <a:r>
              <a:rPr lang="el-GR" sz="3000" dirty="0" err="1" smtClean="0">
                <a:latin typeface="Times New Roman" pitchFamily="18" charset="0"/>
                <a:cs typeface="Times New Roman" pitchFamily="18" charset="0"/>
              </a:rPr>
              <a:t>ό,τι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έχει στο νου του ο ομιλητής</a:t>
            </a:r>
          </a:p>
          <a:p>
            <a:pPr algn="just">
              <a:buFontTx/>
              <a:buChar char="-"/>
            </a:pP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Ο ακροατής θυμάται ανάλογες εμπειρίες τη στιγμή που ο ομιλητής μιλάει</a:t>
            </a:r>
          </a:p>
          <a:p>
            <a:pPr algn="just">
              <a:buFontTx/>
              <a:buChar char="-"/>
            </a:pP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Ο ακροατής ακούει επιλεκτικά μόνο </a:t>
            </a:r>
            <a:r>
              <a:rPr lang="el-GR" sz="3000" dirty="0" err="1" smtClean="0">
                <a:latin typeface="Times New Roman" pitchFamily="18" charset="0"/>
                <a:cs typeface="Times New Roman" pitchFamily="18" charset="0"/>
              </a:rPr>
              <a:t>ό,τι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του αρέσει.</a:t>
            </a:r>
          </a:p>
          <a:p>
            <a:pPr algn="just"/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Αναγκαία είναι η ακρόαση όταν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Ο ομιλητής θα εκμυστηρευτεί ένα προσωπικό πρόβλημα ή</a:t>
            </a:r>
          </a:p>
          <a:p>
            <a:pPr algn="just">
              <a:buFontTx/>
              <a:buChar char="-"/>
            </a:pP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Ζήτημα που αφορά λήψη απόφασης στο εργασιακό περιβάλλον.  </a:t>
            </a:r>
          </a:p>
          <a:p>
            <a:pPr algn="just">
              <a:buFontTx/>
              <a:buChar char="-"/>
            </a:pP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επικοινωνία αποτελεί βασική προϋπόθεση για τη δυναμική των ομάδων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Επιδίωξη κοινών συμφερόντων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Βελτίωση της κοινωνικότητας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Έλεγχος του περιβάλλοντος.</a:t>
            </a: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επικοινωνία στις </a:t>
            </a:r>
            <a:r>
              <a:rPr lang="el-GR" sz="2800" u="sng" dirty="0" smtClean="0">
                <a:latin typeface="Times New Roman" pitchFamily="18" charset="0"/>
                <a:cs typeface="Times New Roman" pitchFamily="18" charset="0"/>
              </a:rPr>
              <a:t>άτυπες ομάδες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Πραγματοποίηση κοινών επιδιώξεων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Αποφυγή συγκρούσεων με τη διοίκηση.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42976" y="1928802"/>
            <a:ext cx="6929486" cy="4572032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επικοινωνία στις </a:t>
            </a:r>
            <a:r>
              <a:rPr lang="el-GR" sz="2800" u="sng" dirty="0" smtClean="0">
                <a:latin typeface="Times New Roman" pitchFamily="18" charset="0"/>
                <a:cs typeface="Times New Roman" pitchFamily="18" charset="0"/>
              </a:rPr>
              <a:t>τυπικές ομάδες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Ενίσχυση στη συγκρότηση της οργανωτικής δομής του Οργανισμού/Επιχείρησης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Υλοποίηση στόχων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Συνεκτικότητα.</a:t>
            </a: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επικοινωνία στηρίζει στις εργασιακές ομάδες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Τη συνεκτικότητα ανάλογα με το μέγεθος της ομάδας</a:t>
            </a:r>
          </a:p>
          <a:p>
            <a:pPr algn="just">
              <a:buFontTx/>
              <a:buChar char="-"/>
            </a:pP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Την εξασφάλιση της επιτυχίας των στόχων της ομάδας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Το γόητρο της ομάδας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Τη συνεργασία ανάμεσα στα μέλη της ομάδας.</a:t>
            </a: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σωστή επικοινωνία στη λειτουργία των ομάδων εξασφαλίζει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Την καλή ενεργητική ακρόαση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Αναγνώριση των επιτευγμάτων των άλλων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Τη διαφορετικότητα στις απόψεις των μελών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Την υποστήριξη και την κατανόηση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Την αποδοχή της έκφρασης σημαντικών απόψεων. </a:t>
            </a: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αποτελεσματικότητα της ομάδας εξαρτάται από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Τη σωστή εσωτερική επικοινωνία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Την εσωτερική συνοχή μέσα από το διάλογο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/>
          <a:lstStyle/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επιτυχία των οργανισμών και επιχειρήσεων βασίζεται στη συγκέντρωση διαφορετικών εμπειριών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σωστή επικοινωνία βασίζεται στη </a:t>
            </a:r>
            <a:r>
              <a:rPr lang="el-GR" sz="2800" u="sng" dirty="0" smtClean="0">
                <a:latin typeface="Times New Roman" pitchFamily="18" charset="0"/>
                <a:cs typeface="Times New Roman" pitchFamily="18" charset="0"/>
              </a:rPr>
              <a:t>διαφορετικότητα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l-GR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l-GR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Τη συνεργασία - επικοινωνιακή αλληλεπίδραση στη λήψη αποφάσεων και την αποφυγή συγκρούσεων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Τον ποσοτικό και ποιοτικό επικοινωνιακό συντονισμό.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3074" name="Picture 2" descr="C:\Users\user\Desktop\PHOTO\stock-photo-customer-care-care-for-employees-labor-union-life-insurance-customer-relationship-management-2550812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665" y="2009929"/>
            <a:ext cx="6239046" cy="39194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00100" y="1785926"/>
            <a:ext cx="7429552" cy="4572032"/>
          </a:xfrm>
        </p:spPr>
        <p:txBody>
          <a:bodyPr>
            <a:noAutofit/>
          </a:bodyPr>
          <a:lstStyle/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επικοινωνία σύμφωνα με τους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Aldag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Stearns, (1991):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Παρέχει πληροφορίες για να ληφθούν αποφάσεις (πληροφορίες για στόχους και πορείες δράσεις)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Συμβάλλει στην παρακίνηση (αποδοχή των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οργανωσιακών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στόχων)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Βοηθάει στον έλεγχο (αποσαφηνίζονται τα καθήκοντα, οι εξουσίες και οι ευθύνες, είναι δυνατός ο έλεγχος της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συµπεριφοράς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και της απόδοσης των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εργαζοµένων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3300398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-Δημιουργεί υψηλό ηθικό (επιτρέπει την εκδήλωση των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συναισθηµάτων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και την ικανοποίηση των κοινωνικών αναγκών).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Σύμφωνα με τον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Maslow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η αμοιβή θεωρείται ως μια βασική φυσιολογική ανάγκη για</a:t>
            </a:r>
            <a:r>
              <a:rPr lang="el-GR" sz="2800" u="sng" dirty="0" smtClean="0">
                <a:latin typeface="Times New Roman" pitchFamily="18" charset="0"/>
                <a:cs typeface="Times New Roman" pitchFamily="18" charset="0"/>
              </a:rPr>
              <a:t> αυτοπραγμάτωση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αίσθηση υποκίνησης για εργασία δεν εξαρτάται μόνο από την αμοιβή, αλλά από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Καλλιέργεια καλού πνεύματος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Πνεύμα συνεργασίας &amp; ομαδικής συνεργασίας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Δημιουργία αισθήματος αναγνώρισης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Ανάθεση και ανάληψη αρμοδιοτήτων και ευθυνών.</a:t>
            </a: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Όλα τα παραπάνω καθιστούν αισθητή την αναγκαιότητα της </a:t>
            </a:r>
            <a:r>
              <a:rPr lang="el-GR" sz="2800" u="sng" dirty="0" smtClean="0">
                <a:latin typeface="Times New Roman" pitchFamily="18" charset="0"/>
                <a:cs typeface="Times New Roman" pitchFamily="18" charset="0"/>
              </a:rPr>
              <a:t>στρατηγικής επικοινωνίας.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marL="514350" indent="-514350"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ΠΥΡΑΜΙΔΑ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MASLOW</a:t>
            </a:r>
            <a:endParaRPr lang="el-G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Φυσιολογικές/Βιολογικές Ανάγκες </a:t>
            </a:r>
          </a:p>
          <a:p>
            <a:pPr marL="514350" indent="-514350"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Ανάγκες Ασφάλειας</a:t>
            </a:r>
          </a:p>
          <a:p>
            <a:pPr marL="514350" indent="-514350"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Κοινωνικές Ανάγκες/Ανάγκες Κοινωνικής Αποδοχής</a:t>
            </a:r>
          </a:p>
          <a:p>
            <a:pPr marL="514350" indent="-514350"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Ανάγκες Αυτοεκτίμησης</a:t>
            </a:r>
          </a:p>
          <a:p>
            <a:pPr marL="514350" indent="-514350" algn="ctr"/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Ανάγκες Αυτοπραγμάτωσης</a:t>
            </a:r>
            <a:endParaRPr lang="el-GR" sz="28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αναποτελεσματική επικοινωνία οφείλεται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/>
              <a:t>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έλλειψη συνειδητοποίησης για την αναγκαιότητα της επικοινωνίας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Η άγνοια του περιεχομένου μετάδοσης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Η άγνοια του τρόπου µ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ετάδ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σης 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Απουσία κατάλληλων µ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έσων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για µ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εταφορά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των όσων θέλουν να µ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εταδώσουν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στους άλλους.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Ανεπάρκεια επικοινωνίας έχουμε όταν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Οι αποφάσεις-πληροφόρηση των ειδικών δεν γίνονται κατανοητές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Υψηλά ιεραρχικά άτομα αποφεύγουν λόγω κύρους την ανοιχτή επικοινωνία με τους υφισταμένους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Εμπόδια στην οριζόντια επικοινωνία, για να μην υπάρξουν ωφέλειες σε άλλα τμήματα του Οργανισμού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429156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Εξασφάλιση της ισχύς του οργανογράμματος με απόρριψη της επικοινωνίας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Σύγχυση για το ποιος, πότε, πως θα αναλάβει την επικοινωνία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Διαφορετικές αντιδράσεις απέναντι στο ίδιο μήνυμα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Επαγγελματική διάλεκτος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Οι ίδιες λέξεις δηλώνουν διαφορετικά νοήματα. Οι άνθρωποι δίνουν το νόημα στις λέξεις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929486" cy="4643470"/>
          </a:xfrm>
        </p:spPr>
        <p:txBody>
          <a:bodyPr>
            <a:noAutofit/>
          </a:bodyPr>
          <a:lstStyle/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Στάδια Εφαρμογής της Επικοινωνίας είναι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Προσδιορισμός του σκοπού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Καθορισμός της επιδίωξης που στοχεύει να πετύχει ο αποστολέας.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Προσδιορισμός του αποδέκτη ή των αποδεκτών στους οποίους απευθύνεται η επικοινωνία.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- Καθορισμός της αναγκαίας επίδρασης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Καθορισμός από πριν του τρόπου επίδρασης της επικοινωνίας.</a:t>
            </a:r>
          </a:p>
          <a:p>
            <a:pPr algn="l">
              <a:buFontTx/>
              <a:buChar char="-"/>
            </a:pP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Το μέγεθος της οργάνωσης παραμορφώνει τη σημασία του μηνύματος, εφόσον αυτό διέρχεται από διαφορετικά τμήματα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Διαφορετικός κώδικας επικοινωνίας (πολυπολιτισμική διάρθρωση οργανισμού)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Απόρριψη νεωτεριστικής αντίληψης και επιστημονικής γνώσης με αναφορά κυρίως στην εμπειρία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Παρέμβαση θορύβου και έλλειψη κατανόησης του μηνύματος.</a:t>
            </a: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ατελής επικοινωνία έχει τα εξής αποτελέσματα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Παράλειψη: Προσωρινή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αδυναµία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του διευθυντή για επεξεργασία πληροφοριών. 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Σφάλµα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: Επεξεργασία εσφαλμένων πληροφοριών.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Συσσώρευση: Καθυστέρηση σε απαντήσεις σε περιόδους συμφόρεσης.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Φιλτράρισµα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: Έλλειψη μνήμης στην επεξεργασία ορισμένου τύπου πληροφοριών.</a:t>
            </a: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- Γενίκευση: Σύμπτυξη ορισμένων πληροφοριών. </a:t>
            </a:r>
          </a:p>
          <a:p>
            <a:pPr algn="l"/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7215238" cy="4572032"/>
          </a:xfrm>
        </p:spPr>
        <p:txBody>
          <a:bodyPr>
            <a:normAutofit fontScale="92500"/>
          </a:bodyPr>
          <a:lstStyle/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Τρόποι αντιμετώπισης των σφαλμάτων επικοινωνίας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Αναγκαία εκπαίδευση και επιμόρφωση σε όλα τα ιεραρχικά επίπεδα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Επιμορφωτικά σεμινάρια για ικανότητες στο λόγο, προφορικό &amp; γραπτό, στην ακρόαση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Ομαδικές ασκήσεις, παίξιμο ρόλων με σκοπό την ανάπτυξη επικοινωνιακών δεξιοτήτων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Εκπαίδευση ευαισθησίας με στόχο την επίδραση σε άλλα άτομα, ανάλυση αλληλεπιδράσεων για συλλογική δράση.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ΒΙΒΛΙΟΓΡΑΦΙΑ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7215238" cy="457203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Harry, W. B.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The practice of facilitation: Managing group process and solving problems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Quorum Books,  1998.</a:t>
            </a:r>
          </a:p>
          <a:p>
            <a:pPr algn="just"/>
            <a:r>
              <a:rPr lang="el-GR" sz="2800" b="1" dirty="0" err="1" smtClean="0">
                <a:latin typeface="Times New Roman" pitchFamily="18" charset="0"/>
                <a:cs typeface="Times New Roman" pitchFamily="18" charset="0"/>
              </a:rPr>
              <a:t>Δαλακούρα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, Ε. </a:t>
            </a: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Χτίζοντας και καθοδηγώντας τις εργασιακές ομάδες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. Αθήνα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ICBS Business College, 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2012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l-GR" sz="2800" b="1" dirty="0" err="1" smtClean="0">
                <a:latin typeface="Times New Roman" pitchFamily="18" charset="0"/>
                <a:cs typeface="Times New Roman" pitchFamily="18" charset="0"/>
              </a:rPr>
              <a:t>Λιναρίτης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, Γ. Σ.  </a:t>
            </a: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Ομαδικότητα στο εργασιακό περιβάλλον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 Μελέτη περίπτωσης των φοιτητών του τμήματος οργάνωσης και διοίκησης επιχειρήσεων του Πανεπιστημίου Πειραιώς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. Πειραιάς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 Παν/ Πειραιώς, 2004.</a:t>
            </a:r>
            <a:endParaRPr lang="el-GR" sz="2800" b="1" dirty="0" smtClean="0"/>
          </a:p>
          <a:p>
            <a:pPr algn="just"/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/>
          </a:bodyPr>
          <a:lstStyle/>
          <a:p>
            <a:r>
              <a:rPr lang="el-GR" sz="4000" dirty="0" smtClean="0">
                <a:latin typeface="Times New Roman" pitchFamily="18" charset="0"/>
                <a:cs typeface="Times New Roman" pitchFamily="18" charset="0"/>
              </a:rPr>
              <a:t>ΒΙΒΛΙΟΓΡΑΦΙΑ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7215238" cy="45720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Armstrong,M. (2003). 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A Handbook of Human Resource Management Practice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(9th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). London: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000" dirty="0" err="1" smtClean="0">
                <a:latin typeface="Times New Roman" pitchFamily="18" charset="0"/>
                <a:cs typeface="Times New Roman" pitchFamily="18" charset="0"/>
              </a:rPr>
              <a:t>Kogan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 Page.</a:t>
            </a:r>
          </a:p>
          <a:p>
            <a:pPr algn="just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Ashness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D.,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Lashley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C. (1995). 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Empowering serves workers in Harvester Restaurants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Personnel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Review; 40(8).</a:t>
            </a:r>
          </a:p>
          <a:p>
            <a:pPr algn="just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Barbee, C.,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Bott,V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(1991). 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Customer Treatment as a</a:t>
            </a:r>
            <a:r>
              <a:rPr lang="el-GR" sz="3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Mirror of Employee Treatment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Advanced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Management Journal; 5: 27-31.</a:t>
            </a:r>
            <a:endParaRPr lang="el-G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Σπυράκη, Χρ. Σπυράκης, </a:t>
            </a:r>
            <a:r>
              <a:rPr lang="el-GR" sz="3000" dirty="0" err="1" smtClean="0">
                <a:latin typeface="Times New Roman" pitchFamily="18" charset="0"/>
                <a:cs typeface="Times New Roman" pitchFamily="18" charset="0"/>
              </a:rPr>
              <a:t>Γρ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. «Η Ενδυνάμωση του ανθρώπινου δυναμικού ως παράγοντας βελτίωσης της </a:t>
            </a:r>
            <a:r>
              <a:rPr lang="el-GR" sz="3000" dirty="0" err="1" smtClean="0">
                <a:latin typeface="Times New Roman" pitchFamily="18" charset="0"/>
                <a:cs typeface="Times New Roman" pitchFamily="18" charset="0"/>
              </a:rPr>
              <a:t>οργανωσιακής</a:t>
            </a:r>
            <a:r>
              <a:rPr lang="el-GR" sz="3000" dirty="0" smtClean="0">
                <a:latin typeface="Times New Roman" pitchFamily="18" charset="0"/>
                <a:cs typeface="Times New Roman" pitchFamily="18" charset="0"/>
              </a:rPr>
              <a:t> απόδοσης».</a:t>
            </a:r>
          </a:p>
          <a:p>
            <a:pPr algn="just"/>
            <a:endParaRPr lang="el-G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- Σχεδιασμός της επικοινωνίας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Αφορά στον τρόπο με τον οποίο θα οργανώσουμε την επικοινωνία.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-Εφαρμογή της επικοινωνίας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 Αφορά το επικοινωνιακό σχέδιο στην πράξη.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επικοινωνία έχει ποσότητα &amp; ποιότητα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Ως προς το εργασιακό περιβάλλον η επικοινωνία είναι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Η εσωτερική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είναι κατακόρυφη (ιεραρχία εργαζομένων)</a:t>
            </a: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Η εξωτερική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είναι οριζόντια, σχέση με προμηθευτές, πελάτες, συνεργάτες, κοινό κ.ά.</a:t>
            </a: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929486" cy="4714908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Ως προς το εσωτερικό περιβάλλον η επικοινωνία είναι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- Τυπική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μέσα από επίσημες ειδήσεις του οργανισμού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Άτυπη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μέσα από διαδόσεις, και ανυπόστατες πληροφορίες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Τα μέσα επικοινωνίας στους Οργανισμούς/Επιχειρήσεις είναι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Γραπτός λόγος (έντυπα, εφημερίδες, εκθέσεις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κ.ά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Προφορικός λόγος (συσκέψεις, συνεργασίες κ.ά.)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επικοινωνιακή διεργασία βασίζεται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Στον αποστολέα που μεταδίδει το μήνυμα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Στον παραλήπτη που το λαμβάνει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Βασικοί άξονες της επικοινωνίας είναι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Κωδικοποίηση</a:t>
            </a:r>
          </a:p>
          <a:p>
            <a:pPr algn="just">
              <a:buFontTx/>
              <a:buChar char="-"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Αποκωδικοποίηση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Πομπός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Κώδικας → κανάλι μετάδοσης →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Παραλήπτης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Λήψη μηνύματος → Αποκωδικοποίηση → Θόρυβος → κακή αποκωδικοποίηση → Παραμορφωμένο μήνυμα</a:t>
            </a:r>
          </a:p>
          <a:p>
            <a:pPr algn="l"/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Η ανθρώπινη επικοινωνία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Πολύπλοκο και πολυδιάστατο φαινόμενο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815290" cy="1071570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Η ΕΠΙΚΟΙΝΩΝΙΑ ΣΤΟΥΣ ΟΡΓΑΝΙΣΜΟΥΣ</a:t>
            </a:r>
            <a:endParaRPr lang="el-G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1928802"/>
            <a:ext cx="6858048" cy="4214842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1026" name="Picture 2" descr="C:\Users\user\Desktop\PHOTO\stock-photo-business-people-working-with-laptop-in-an-office-12368644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4353" y="1785926"/>
            <a:ext cx="6600919" cy="469093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509</TotalTime>
  <Words>1490</Words>
  <Application>Microsoft Macintosh PowerPoint</Application>
  <PresentationFormat>On-screen Show (4:3)</PresentationFormat>
  <Paragraphs>174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Calibri</vt:lpstr>
      <vt:lpstr>Constantia</vt:lpstr>
      <vt:lpstr>Times New Roman</vt:lpstr>
      <vt:lpstr>Wingdings 2</vt:lpstr>
      <vt:lpstr>Ροή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Η ΕΠΙΚΟΙΝΩΝΙΑ ΣΤΟΥΣ ΟΡΓΑΝΙΣΜΟΥΣ</vt:lpstr>
      <vt:lpstr>ΒΙΒΛΙΟΓΡΑΦΙΑ</vt:lpstr>
      <vt:lpstr>ΒΙΒΛΙΟΓΡΑΦΙΑ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ΕΙΔΗ/ΜΟΡΦΕΣ ΕΠΙΚΟΙΝΩΝΙΑΣ-ΕΜΠΟΔΙΑ</dc:title>
  <dc:creator>user</dc:creator>
  <cp:lastModifiedBy>SOTIRIA TRIANTARI</cp:lastModifiedBy>
  <cp:revision>54</cp:revision>
  <dcterms:created xsi:type="dcterms:W3CDTF">2016-06-13T12:56:00Z</dcterms:created>
  <dcterms:modified xsi:type="dcterms:W3CDTF">2017-12-18T12:39:39Z</dcterms:modified>
</cp:coreProperties>
</file>