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6" r:id="rId3"/>
    <p:sldId id="288" r:id="rId4"/>
    <p:sldId id="289" r:id="rId5"/>
    <p:sldId id="291" r:id="rId6"/>
    <p:sldId id="290" r:id="rId7"/>
    <p:sldId id="292" r:id="rId8"/>
    <p:sldId id="293" r:id="rId9"/>
    <p:sldId id="285" r:id="rId10"/>
    <p:sldId id="294" r:id="rId11"/>
    <p:sldId id="295" r:id="rId12"/>
    <p:sldId id="296" r:id="rId13"/>
    <p:sldId id="297" r:id="rId14"/>
    <p:sldId id="298" r:id="rId15"/>
    <p:sldId id="299" r:id="rId16"/>
    <p:sldId id="287"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25E04"/>
    <a:srgbClr val="CC3300"/>
    <a:srgbClr val="DA0000"/>
    <a:srgbClr val="FF3399"/>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256" autoAdjust="0"/>
    <p:restoredTop sz="94656" autoAdjust="0"/>
  </p:normalViewPr>
  <p:slideViewPr>
    <p:cSldViewPr>
      <p:cViewPr>
        <p:scale>
          <a:sx n="91" d="100"/>
          <a:sy n="91" d="100"/>
        </p:scale>
        <p:origin x="-1229" y="1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2"/>
      </p:bgRef>
    </p:bg>
    <p:spTree>
      <p:nvGrpSpPr>
        <p:cNvPr id="1" name=""/>
        <p:cNvGrpSpPr/>
        <p:nvPr/>
      </p:nvGrpSpPr>
      <p:grpSpPr>
        <a:xfrm>
          <a:off x="0" y="0"/>
          <a:ext cx="0" cy="0"/>
          <a:chOff x="0" y="0"/>
          <a:chExt cx="0" cy="0"/>
        </a:xfrm>
      </p:grpSpPr>
      <p:sp>
        <p:nvSpPr>
          <p:cNvPr id="7" name="6 - Ορθογώνιο"/>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2362200" y="4038600"/>
            <a:ext cx="6477000" cy="1828800"/>
          </a:xfrm>
        </p:spPr>
        <p:txBody>
          <a:bodyPr anchor="b"/>
          <a:lstStyle>
            <a:lvl1pPr>
              <a:defRPr cap="all" baseline="0"/>
            </a:lvl1pPr>
          </a:lstStyle>
          <a:p>
            <a:r>
              <a:rPr kumimoji="0" lang="el-GR" smtClean="0"/>
              <a:t>Kλικ για επεξεργασία του τίτλου</a:t>
            </a:r>
            <a:endParaRPr kumimoji="0" lang="en-US"/>
          </a:p>
        </p:txBody>
      </p:sp>
      <p:sp>
        <p:nvSpPr>
          <p:cNvPr id="9" name="8 - Υπότιτλος"/>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pPr algn="ctr" eaLnBrk="1" latinLnBrk="0" hangingPunct="1"/>
            <a:fld id="{23A271A1-F6D6-438B-A432-4747EE7ECD40}" type="datetimeFigureOut">
              <a:rPr lang="en-US" smtClean="0"/>
              <a:pPr algn="ctr" eaLnBrk="1" latinLnBrk="0" hangingPunct="1"/>
              <a:t>11/13/2016</a:t>
            </a:fld>
            <a:endParaRPr lang="en-US" sz="2000" dirty="0">
              <a:solidFill>
                <a:srgbClr val="FFFFFF"/>
              </a:solidFill>
            </a:endParaRPr>
          </a:p>
        </p:txBody>
      </p:sp>
      <p:sp>
        <p:nvSpPr>
          <p:cNvPr id="17" name="16 - Θέση υποσέλιδου"/>
          <p:cNvSpPr>
            <a:spLocks noGrp="1"/>
          </p:cNvSpPr>
          <p:nvPr>
            <p:ph type="ftr" sz="quarter" idx="11"/>
          </p:nvPr>
        </p:nvSpPr>
        <p:spPr>
          <a:xfrm>
            <a:off x="2085393" y="236538"/>
            <a:ext cx="5867400" cy="365125"/>
          </a:xfrm>
        </p:spPr>
        <p:txBody>
          <a:bodyPr/>
          <a:lstStyle>
            <a:lvl1pPr algn="r">
              <a:defRPr>
                <a:solidFill>
                  <a:schemeClr val="tx2"/>
                </a:solidFill>
              </a:defRPr>
            </a:lvl1pPr>
          </a:lstStyle>
          <a:p>
            <a:pPr algn="r" eaLnBrk="1" latinLnBrk="0" hangingPunct="1"/>
            <a:endParaRPr kumimoji="0" lang="en-US" dirty="0">
              <a:solidFill>
                <a:schemeClr val="tx2"/>
              </a:solidFill>
            </a:endParaRPr>
          </a:p>
        </p:txBody>
      </p:sp>
      <p:sp>
        <p:nvSpPr>
          <p:cNvPr id="29" name="28 - Θέση αριθμού διαφάνειας"/>
          <p:cNvSpPr>
            <a:spLocks noGrp="1"/>
          </p:cNvSpPr>
          <p:nvPr>
            <p:ph type="sldNum" sz="quarter" idx="12"/>
          </p:nvPr>
        </p:nvSpPr>
        <p:spPr>
          <a:xfrm>
            <a:off x="8001000" y="228600"/>
            <a:ext cx="838200" cy="381000"/>
          </a:xfrm>
        </p:spPr>
        <p:txBody>
          <a:bodyPr/>
          <a:lstStyle>
            <a:lvl1pPr>
              <a:defRPr>
                <a:solidFill>
                  <a:schemeClr val="tx2"/>
                </a:solidFill>
              </a:defRPr>
            </a:lvl1pPr>
          </a:lstStyle>
          <a:p>
            <a:fld id="{F0C94032-CD4C-4C25-B0C2-CEC720522D92}" type="slidenum">
              <a:rPr kumimoji="0" lang="en-US" smtClean="0"/>
              <a:pPr/>
              <a:t>‹#›</a:t>
            </a:fld>
            <a:endParaRPr kumimoji="0" lang="en-US" dirty="0">
              <a:solidFill>
                <a:schemeClr val="tx2"/>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A271A1-F6D6-438B-A432-4747EE7ECD40}" type="datetimeFigureOut">
              <a:rPr lang="en-US" smtClean="0"/>
              <a:pPr/>
              <a:t>11/13/2016</a:t>
            </a:fld>
            <a:endParaRPr lang="en-US"/>
          </a:p>
        </p:txBody>
      </p:sp>
      <p:sp>
        <p:nvSpPr>
          <p:cNvPr id="5" name="4 - Θέση υποσέλιδου"/>
          <p:cNvSpPr>
            <a:spLocks noGrp="1"/>
          </p:cNvSpPr>
          <p:nvPr>
            <p:ph type="ftr" sz="quarter" idx="11"/>
          </p:nvPr>
        </p:nvSpPr>
        <p:spPr/>
        <p:txBody>
          <a:bodyPr/>
          <a:lstStyle/>
          <a:p>
            <a:endParaRPr kumimoji="0" lang="en-US"/>
          </a:p>
        </p:txBody>
      </p:sp>
      <p:sp>
        <p:nvSpPr>
          <p:cNvPr id="6" name="5 - Θέση αριθμού διαφάνειας"/>
          <p:cNvSpPr>
            <a:spLocks noGrp="1"/>
          </p:cNvSpPr>
          <p:nvPr>
            <p:ph type="sldNum" sz="quarter" idx="12"/>
          </p:nvPr>
        </p:nvSpPr>
        <p:spPr/>
        <p:txBody>
          <a:bodyPr/>
          <a:lstStyle/>
          <a:p>
            <a:fld id="{F0C94032-CD4C-4C25-B0C2-CEC720522D92}"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bg>
      <p:bgRef idx="1001">
        <a:schemeClr val="bg1"/>
      </p:bgRef>
    </p:bg>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553200" y="609600"/>
            <a:ext cx="2057400" cy="5516563"/>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609600"/>
            <a:ext cx="5562600" cy="5516564"/>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a:xfrm>
            <a:off x="6553200" y="6248402"/>
            <a:ext cx="2209800" cy="365125"/>
          </a:xfrm>
        </p:spPr>
        <p:txBody>
          <a:bodyPr/>
          <a:lstStyle/>
          <a:p>
            <a:fld id="{23A271A1-F6D6-438B-A432-4747EE7ECD40}" type="datetimeFigureOut">
              <a:rPr lang="en-US" smtClean="0"/>
              <a:pPr/>
              <a:t>11/13/2016</a:t>
            </a:fld>
            <a:endParaRPr lang="en-US" dirty="0"/>
          </a:p>
        </p:txBody>
      </p:sp>
      <p:sp>
        <p:nvSpPr>
          <p:cNvPr id="5" name="4 - Θέση υποσέλιδου"/>
          <p:cNvSpPr>
            <a:spLocks noGrp="1"/>
          </p:cNvSpPr>
          <p:nvPr>
            <p:ph type="ftr" sz="quarter" idx="11"/>
          </p:nvPr>
        </p:nvSpPr>
        <p:spPr>
          <a:xfrm>
            <a:off x="457201" y="6248207"/>
            <a:ext cx="5573483" cy="365125"/>
          </a:xfrm>
        </p:spPr>
        <p:txBody>
          <a:bodyPr/>
          <a:lstStyle/>
          <a:p>
            <a:endParaRPr kumimoji="0" lang="en-US" dirty="0"/>
          </a:p>
        </p:txBody>
      </p:sp>
      <p:sp>
        <p:nvSpPr>
          <p:cNvPr id="7" name="6 - Ορθογώνιο"/>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7 - Ορθογώνιο"/>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8 - Ορθογώνιο"/>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rot="5400000">
            <a:off x="5989638" y="144462"/>
            <a:ext cx="533400" cy="244476"/>
          </a:xfrm>
        </p:spPr>
        <p:txBody>
          <a:bodyPr/>
          <a:lstStyle/>
          <a:p>
            <a:fld id="{F0C94032-CD4C-4C25-B0C2-CEC720522D92}" type="slidenum">
              <a:rPr kumimoji="0" lang="en-US" smtClean="0"/>
              <a:pPr/>
              <a:t>‹#›</a:t>
            </a:fld>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612648" y="228600"/>
            <a:ext cx="8153400" cy="990600"/>
          </a:xfrm>
        </p:spPr>
        <p:txBody>
          <a:bodyPr/>
          <a:lstStyle/>
          <a:p>
            <a:r>
              <a:rPr kumimoji="0" lang="el-GR" smtClean="0"/>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fld id="{23A271A1-F6D6-438B-A432-4747EE7ECD40}" type="datetimeFigureOut">
              <a:rPr lang="en-US" smtClean="0"/>
              <a:pPr/>
              <a:t>11/13/2016</a:t>
            </a:fld>
            <a:endParaRPr lang="en-US" dirty="0"/>
          </a:p>
        </p:txBody>
      </p:sp>
      <p:sp>
        <p:nvSpPr>
          <p:cNvPr id="5" name="4 - Θέση υποσέλιδου"/>
          <p:cNvSpPr>
            <a:spLocks noGrp="1"/>
          </p:cNvSpPr>
          <p:nvPr>
            <p:ph type="ftr" sz="quarter" idx="11"/>
          </p:nvPr>
        </p:nvSpPr>
        <p:spPr/>
        <p:txBody>
          <a:bodyPr/>
          <a:lstStyle/>
          <a:p>
            <a:endParaRPr kumimoji="0" lang="en-US"/>
          </a:p>
        </p:txBody>
      </p:sp>
      <p:sp>
        <p:nvSpPr>
          <p:cNvPr id="6" name="5 - Θέση αριθμού διαφάνειας"/>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a:t>‹#›</a:t>
            </a:fld>
            <a:endParaRPr kumimoji="0" lang="en-US" dirty="0">
              <a:solidFill>
                <a:srgbClr val="FFFFFF"/>
              </a:solidFill>
            </a:endParaRPr>
          </a:p>
        </p:txBody>
      </p:sp>
      <p:sp>
        <p:nvSpPr>
          <p:cNvPr id="8" name="7 - Θέση περιεχομένου"/>
          <p:cNvSpPr>
            <a:spLocks noGrp="1"/>
          </p:cNvSpPr>
          <p:nvPr>
            <p:ph sz="quarter" idx="1"/>
          </p:nvPr>
        </p:nvSpPr>
        <p:spPr>
          <a:xfrm>
            <a:off x="612648" y="1600200"/>
            <a:ext cx="8153400" cy="44958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3">
        <a:schemeClr val="bg1"/>
      </p:bgRef>
    </p:bg>
    <p:spTree>
      <p:nvGrpSpPr>
        <p:cNvPr id="1" name=""/>
        <p:cNvGrpSpPr/>
        <p:nvPr/>
      </p:nvGrpSpPr>
      <p:grpSpPr>
        <a:xfrm>
          <a:off x="0" y="0"/>
          <a:ext cx="0" cy="0"/>
          <a:chOff x="0" y="0"/>
          <a:chExt cx="0" cy="0"/>
        </a:xfrm>
      </p:grpSpPr>
      <p:sp>
        <p:nvSpPr>
          <p:cNvPr id="3" name="2 - Θέση κειμένου"/>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7" name="6 - Ορθογώνιο"/>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Ορθογώνιο"/>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Ορθογώνιο"/>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l-GR" smtClean="0"/>
              <a:t>Kλικ για επεξεργασία του τίτλου</a:t>
            </a:r>
            <a:endParaRPr kumimoji="0" lang="en-US"/>
          </a:p>
        </p:txBody>
      </p:sp>
      <p:sp>
        <p:nvSpPr>
          <p:cNvPr id="12" name="11 - Θέση ημερομηνίας"/>
          <p:cNvSpPr>
            <a:spLocks noGrp="1"/>
          </p:cNvSpPr>
          <p:nvPr>
            <p:ph type="dt" sz="half" idx="10"/>
          </p:nvPr>
        </p:nvSpPr>
        <p:spPr/>
        <p:txBody>
          <a:bodyPr/>
          <a:lstStyle/>
          <a:p>
            <a:fld id="{23A271A1-F6D6-438B-A432-4747EE7ECD40}" type="datetimeFigureOut">
              <a:rPr lang="en-US" smtClean="0"/>
              <a:pPr/>
              <a:t>11/13/2016</a:t>
            </a:fld>
            <a:endParaRPr lang="en-US"/>
          </a:p>
        </p:txBody>
      </p:sp>
      <p:sp>
        <p:nvSpPr>
          <p:cNvPr id="13" name="12 - Θέση αριθμού διαφάνειας"/>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pPr algn="ctr" eaLnBrk="1" latinLnBrk="0" hangingPunct="1"/>
            <a:fld id="{F0C94032-CD4C-4C25-B0C2-CEC720522D92}" type="slidenum">
              <a:rPr kumimoji="0" lang="en-US" smtClean="0"/>
              <a:pPr algn="ctr" eaLnBrk="1" latinLnBrk="0" hangingPunct="1"/>
              <a:t>‹#›</a:t>
            </a:fld>
            <a:endParaRPr kumimoji="0" lang="en-US" sz="2400" dirty="0">
              <a:solidFill>
                <a:srgbClr val="FFFFFF"/>
              </a:solidFill>
            </a:endParaRPr>
          </a:p>
        </p:txBody>
      </p:sp>
      <p:sp>
        <p:nvSpPr>
          <p:cNvPr id="14" name="13 - Θέση υποσέλιδου"/>
          <p:cNvSpPr>
            <a:spLocks noGrp="1"/>
          </p:cNvSpPr>
          <p:nvPr>
            <p:ph type="ftr" sz="quarter" idx="12"/>
          </p:nvPr>
        </p:nvSpPr>
        <p:spPr/>
        <p:txBody>
          <a:bodyPr/>
          <a:lstStyle/>
          <a:p>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9" name="8 - Θέση περιεχομένου"/>
          <p:cNvSpPr>
            <a:spLocks noGrp="1"/>
          </p:cNvSpPr>
          <p:nvPr>
            <p:ph sz="quarter" idx="1"/>
          </p:nvPr>
        </p:nvSpPr>
        <p:spPr>
          <a:xfrm>
            <a:off x="609600" y="1589567"/>
            <a:ext cx="388620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1" name="10 - Θέση περιεχομένου"/>
          <p:cNvSpPr>
            <a:spLocks noGrp="1"/>
          </p:cNvSpPr>
          <p:nvPr>
            <p:ph sz="quarter" idx="2"/>
          </p:nvPr>
        </p:nvSpPr>
        <p:spPr>
          <a:xfrm>
            <a:off x="4844901" y="1589567"/>
            <a:ext cx="388620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8" name="7 - Θέση ημερομηνίας"/>
          <p:cNvSpPr>
            <a:spLocks noGrp="1"/>
          </p:cNvSpPr>
          <p:nvPr>
            <p:ph type="dt" sz="half" idx="15"/>
          </p:nvPr>
        </p:nvSpPr>
        <p:spPr/>
        <p:txBody>
          <a:bodyPr rtlCol="0"/>
          <a:lstStyle/>
          <a:p>
            <a:fld id="{23A271A1-F6D6-438B-A432-4747EE7ECD40}" type="datetimeFigureOut">
              <a:rPr lang="en-US" smtClean="0"/>
              <a:pPr/>
              <a:t>11/13/2016</a:t>
            </a:fld>
            <a:endParaRPr lang="en-US"/>
          </a:p>
        </p:txBody>
      </p:sp>
      <p:sp>
        <p:nvSpPr>
          <p:cNvPr id="10" name="9 - Θέση αριθμού διαφάνειας"/>
          <p:cNvSpPr>
            <a:spLocks noGrp="1"/>
          </p:cNvSpPr>
          <p:nvPr>
            <p:ph type="sldNum" sz="quarter" idx="16"/>
          </p:nvPr>
        </p:nvSpPr>
        <p:spPr/>
        <p:txBody>
          <a:bodyPr rtlCol="0"/>
          <a:lstStyle/>
          <a:p>
            <a:pPr algn="ctr" eaLnBrk="1" latinLnBrk="0" hangingPunct="1"/>
            <a:fld id="{F0C94032-CD4C-4C25-B0C2-CEC720522D92}" type="slidenum">
              <a:rPr kumimoji="0" lang="en-US" smtClean="0"/>
              <a:pPr algn="ctr" eaLnBrk="1" latinLnBrk="0" hangingPunct="1"/>
              <a:t>‹#›</a:t>
            </a:fld>
            <a:endParaRPr kumimoji="0" lang="en-US"/>
          </a:p>
        </p:txBody>
      </p:sp>
      <p:sp>
        <p:nvSpPr>
          <p:cNvPr id="12" name="11 - Θέση υποσέλιδου"/>
          <p:cNvSpPr>
            <a:spLocks noGrp="1"/>
          </p:cNvSpPr>
          <p:nvPr>
            <p:ph type="ftr" sz="quarter" idx="17"/>
          </p:nvPr>
        </p:nvSpPr>
        <p:spPr/>
        <p:txBody>
          <a:bodyPr rtlCol="0"/>
          <a:lstStyle/>
          <a:p>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533400" y="273050"/>
            <a:ext cx="8153400" cy="869950"/>
          </a:xfrm>
        </p:spPr>
        <p:txBody>
          <a:bodyPr anchor="ctr"/>
          <a:lstStyle>
            <a:lvl1pPr>
              <a:defRPr/>
            </a:lvl1pPr>
          </a:lstStyle>
          <a:p>
            <a:r>
              <a:rPr kumimoji="0" lang="el-GR" smtClean="0"/>
              <a:t>Kλικ για επεξεργασία του τίτλου</a:t>
            </a:r>
            <a:endParaRPr kumimoji="0" lang="en-US"/>
          </a:p>
        </p:txBody>
      </p:sp>
      <p:sp>
        <p:nvSpPr>
          <p:cNvPr id="11" name="10 - Θέση περιεχομένου"/>
          <p:cNvSpPr>
            <a:spLocks noGrp="1"/>
          </p:cNvSpPr>
          <p:nvPr>
            <p:ph sz="quarter" idx="2"/>
          </p:nvPr>
        </p:nvSpPr>
        <p:spPr>
          <a:xfrm>
            <a:off x="609600" y="2438400"/>
            <a:ext cx="3886200" cy="35814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quarter" idx="4"/>
          </p:nvPr>
        </p:nvSpPr>
        <p:spPr>
          <a:xfrm>
            <a:off x="4800600" y="2438400"/>
            <a:ext cx="3886200" cy="35814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0" name="9 - Θέση ημερομηνίας"/>
          <p:cNvSpPr>
            <a:spLocks noGrp="1"/>
          </p:cNvSpPr>
          <p:nvPr>
            <p:ph type="dt" sz="half" idx="15"/>
          </p:nvPr>
        </p:nvSpPr>
        <p:spPr/>
        <p:txBody>
          <a:bodyPr rtlCol="0"/>
          <a:lstStyle/>
          <a:p>
            <a:fld id="{23A271A1-F6D6-438B-A432-4747EE7ECD40}" type="datetimeFigureOut">
              <a:rPr lang="en-US" smtClean="0"/>
              <a:pPr/>
              <a:t>11/13/2016</a:t>
            </a:fld>
            <a:endParaRPr lang="en-US"/>
          </a:p>
        </p:txBody>
      </p:sp>
      <p:sp>
        <p:nvSpPr>
          <p:cNvPr id="12" name="11 - Θέση αριθμού διαφάνειας"/>
          <p:cNvSpPr>
            <a:spLocks noGrp="1"/>
          </p:cNvSpPr>
          <p:nvPr>
            <p:ph type="sldNum" sz="quarter" idx="16"/>
          </p:nvPr>
        </p:nvSpPr>
        <p:spPr/>
        <p:txBody>
          <a:bodyPr rtlCol="0"/>
          <a:lstStyle/>
          <a:p>
            <a:pPr algn="ctr" eaLnBrk="1" latinLnBrk="0" hangingPunct="1"/>
            <a:fld id="{F0C94032-CD4C-4C25-B0C2-CEC720522D92}" type="slidenum">
              <a:rPr kumimoji="0" lang="en-US" smtClean="0"/>
              <a:pPr algn="ctr" eaLnBrk="1" latinLnBrk="0" hangingPunct="1"/>
              <a:t>‹#›</a:t>
            </a:fld>
            <a:endParaRPr kumimoji="0" lang="en-US"/>
          </a:p>
        </p:txBody>
      </p:sp>
      <p:sp>
        <p:nvSpPr>
          <p:cNvPr id="14" name="13 - Θέση υποσέλιδου"/>
          <p:cNvSpPr>
            <a:spLocks noGrp="1"/>
          </p:cNvSpPr>
          <p:nvPr>
            <p:ph type="ftr" sz="quarter" idx="17"/>
          </p:nvPr>
        </p:nvSpPr>
        <p:spPr/>
        <p:txBody>
          <a:bodyPr rtlCol="0"/>
          <a:lstStyle/>
          <a:p>
            <a:endParaRPr kumimoji="0" lang="en-US"/>
          </a:p>
        </p:txBody>
      </p:sp>
      <p:sp>
        <p:nvSpPr>
          <p:cNvPr id="16" name="15 - Θέση κειμένου"/>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l-GR" smtClean="0"/>
              <a:t>Kλικ για επεξεργασία των στυλ του υποδείγματος</a:t>
            </a:r>
          </a:p>
        </p:txBody>
      </p:sp>
      <p:sp>
        <p:nvSpPr>
          <p:cNvPr id="15" name="14 - Θέση κειμένου"/>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l-GR" smtClean="0"/>
              <a:t>Kλικ για επεξεργασία των στυλ του υποδείγματος</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23A271A1-F6D6-438B-A432-4747EE7ECD40}" type="datetimeFigureOut">
              <a:rPr lang="en-US" smtClean="0"/>
              <a:pPr/>
              <a:t>11/13/2016</a:t>
            </a:fld>
            <a:endParaRPr lang="en-US"/>
          </a:p>
        </p:txBody>
      </p:sp>
      <p:sp>
        <p:nvSpPr>
          <p:cNvPr id="4" name="3 - Θέση υποσέλιδου"/>
          <p:cNvSpPr>
            <a:spLocks noGrp="1"/>
          </p:cNvSpPr>
          <p:nvPr>
            <p:ph type="ftr" sz="quarter" idx="11"/>
          </p:nvPr>
        </p:nvSpPr>
        <p:spPr/>
        <p:txBody>
          <a:bodyPr/>
          <a:lstStyle/>
          <a:p>
            <a:endParaRPr kumimoji="0" lang="en-US"/>
          </a:p>
        </p:txBody>
      </p:sp>
      <p:sp>
        <p:nvSpPr>
          <p:cNvPr id="5" name="4 - Θέση αριθμού διαφάνειας"/>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a:t>‹#›</a:t>
            </a:fld>
            <a:endParaRPr kumimoji="0" lang="en-US" dirty="0">
              <a:solidFill>
                <a:srgbClr val="FFFFFF"/>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A271A1-F6D6-438B-A432-4747EE7ECD40}" type="datetimeFigureOut">
              <a:rPr lang="en-US" smtClean="0"/>
              <a:pPr/>
              <a:t>11/13/2016</a:t>
            </a:fld>
            <a:endParaRPr lang="en-US"/>
          </a:p>
        </p:txBody>
      </p:sp>
      <p:sp>
        <p:nvSpPr>
          <p:cNvPr id="3" name="2 - Θέση υποσέλιδου"/>
          <p:cNvSpPr>
            <a:spLocks noGrp="1"/>
          </p:cNvSpPr>
          <p:nvPr>
            <p:ph type="ftr" sz="quarter" idx="11"/>
          </p:nvPr>
        </p:nvSpPr>
        <p:spPr/>
        <p:txBody>
          <a:bodyPr/>
          <a:lstStyle/>
          <a:p>
            <a:endParaRPr kumimoji="0" lang="en-US" dirty="0"/>
          </a:p>
        </p:txBody>
      </p:sp>
      <p:sp>
        <p:nvSpPr>
          <p:cNvPr id="4" name="3 - Θέση αριθμού διαφάνειας"/>
          <p:cNvSpPr>
            <a:spLocks noGrp="1"/>
          </p:cNvSpPr>
          <p:nvPr>
            <p:ph type="sldNum" sz="quarter" idx="12"/>
          </p:nvPr>
        </p:nvSpPr>
        <p:spPr>
          <a:xfrm>
            <a:off x="0" y="6248400"/>
            <a:ext cx="533400" cy="381000"/>
          </a:xfrm>
        </p:spPr>
        <p:txBody>
          <a:bodyPr/>
          <a:lstStyle>
            <a:lvl1pPr>
              <a:defRPr>
                <a:solidFill>
                  <a:schemeClr val="tx2"/>
                </a:solidFill>
              </a:defRPr>
            </a:lvl1pPr>
          </a:lstStyle>
          <a:p>
            <a:fld id="{F0C94032-CD4C-4C25-B0C2-CEC720522D92}" type="slidenum">
              <a:rPr kumimoji="0" lang="en-US" smtClean="0"/>
              <a:pPr/>
              <a:t>‹#›</a:t>
            </a:fld>
            <a:endParaRPr kumimoji="0" lang="en-US" dirty="0">
              <a:solidFill>
                <a:schemeClr val="tx2"/>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09600" y="273050"/>
            <a:ext cx="8077200" cy="869950"/>
          </a:xfrm>
        </p:spPr>
        <p:txBody>
          <a:bodyPr anchor="ctr"/>
          <a:lstStyle>
            <a:lvl1pPr algn="l">
              <a:buNone/>
              <a:defRPr sz="4400" b="0"/>
            </a:lvl1p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p>
            <a:fld id="{23A271A1-F6D6-438B-A432-4747EE7ECD40}" type="datetimeFigureOut">
              <a:rPr lang="en-US" smtClean="0"/>
              <a:pPr/>
              <a:t>11/13/2016</a:t>
            </a:fld>
            <a:endParaRPr lang="en-US"/>
          </a:p>
        </p:txBody>
      </p:sp>
      <p:sp>
        <p:nvSpPr>
          <p:cNvPr id="6" name="5 - Θέση υποσέλιδου"/>
          <p:cNvSpPr>
            <a:spLocks noGrp="1"/>
          </p:cNvSpPr>
          <p:nvPr>
            <p:ph type="ftr" sz="quarter" idx="11"/>
          </p:nvPr>
        </p:nvSpPr>
        <p:spPr/>
        <p:txBody>
          <a:bodyPr/>
          <a:lstStyle/>
          <a:p>
            <a:endParaRPr kumimoji="0" lang="en-US"/>
          </a:p>
        </p:txBody>
      </p:sp>
      <p:sp>
        <p:nvSpPr>
          <p:cNvPr id="7" name="6 - Θέση αριθμού διαφάνειας"/>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a:t>‹#›</a:t>
            </a:fld>
            <a:endParaRPr kumimoji="0" lang="en-US" dirty="0">
              <a:solidFill>
                <a:srgbClr val="FFFFFF"/>
              </a:solidFill>
            </a:endParaRPr>
          </a:p>
        </p:txBody>
      </p:sp>
      <p:sp>
        <p:nvSpPr>
          <p:cNvPr id="3" name="2 - Θέση κειμένου"/>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9" name="8 - Θέση περιεχομένου"/>
          <p:cNvSpPr>
            <a:spLocks noGrp="1"/>
          </p:cNvSpPr>
          <p:nvPr>
            <p:ph sz="quarter" idx="1"/>
          </p:nvPr>
        </p:nvSpPr>
        <p:spPr>
          <a:xfrm>
            <a:off x="2362200" y="1752600"/>
            <a:ext cx="6400800" cy="44196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3">
        <a:schemeClr val="bg2"/>
      </p:bgRef>
    </p:bg>
    <p:spTree>
      <p:nvGrpSpPr>
        <p:cNvPr id="1" name=""/>
        <p:cNvGrpSpPr/>
        <p:nvPr/>
      </p:nvGrpSpPr>
      <p:grpSpPr>
        <a:xfrm>
          <a:off x="0" y="0"/>
          <a:ext cx="0" cy="0"/>
          <a:chOff x="0" y="0"/>
          <a:chExt cx="0" cy="0"/>
        </a:xfrm>
      </p:grpSpPr>
      <p:sp>
        <p:nvSpPr>
          <p:cNvPr id="4" name="3 - Θέση κειμένου"/>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l-GR" smtClean="0"/>
              <a:t>Kλικ για επεξεργασία των στυλ του υποδείγματος</a:t>
            </a:r>
          </a:p>
        </p:txBody>
      </p:sp>
      <p:sp>
        <p:nvSpPr>
          <p:cNvPr id="8" name="7 - Ορθογώνιο"/>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Ορθογώνιο"/>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l-GR" smtClean="0"/>
              <a:t>Kλικ για επεξεργασία του τίτλου</a:t>
            </a:r>
            <a:endParaRPr kumimoji="0" lang="en-US"/>
          </a:p>
        </p:txBody>
      </p:sp>
      <p:sp>
        <p:nvSpPr>
          <p:cNvPr id="11" name="10 - Ορθογώνιο"/>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Θέση ημερομηνίας"/>
          <p:cNvSpPr>
            <a:spLocks noGrp="1"/>
          </p:cNvSpPr>
          <p:nvPr>
            <p:ph type="dt" sz="half" idx="10"/>
          </p:nvPr>
        </p:nvSpPr>
        <p:spPr>
          <a:xfrm>
            <a:off x="6248400" y="6248400"/>
            <a:ext cx="2667000" cy="365125"/>
          </a:xfrm>
        </p:spPr>
        <p:txBody>
          <a:bodyPr rtlCol="0"/>
          <a:lstStyle/>
          <a:p>
            <a:fld id="{23A271A1-F6D6-438B-A432-4747EE7ECD40}" type="datetimeFigureOut">
              <a:rPr lang="en-US" smtClean="0"/>
              <a:pPr/>
              <a:t>11/13/2016</a:t>
            </a:fld>
            <a:endParaRPr lang="en-US"/>
          </a:p>
        </p:txBody>
      </p:sp>
      <p:sp>
        <p:nvSpPr>
          <p:cNvPr id="13" name="12 - Θέση αριθμού διαφάνειας"/>
          <p:cNvSpPr>
            <a:spLocks noGrp="1"/>
          </p:cNvSpPr>
          <p:nvPr>
            <p:ph type="sldNum" sz="quarter" idx="11"/>
          </p:nvPr>
        </p:nvSpPr>
        <p:spPr>
          <a:xfrm>
            <a:off x="0" y="4667249"/>
            <a:ext cx="1447800" cy="663578"/>
          </a:xfrm>
        </p:spPr>
        <p:txBody>
          <a:bodyPr rtlCol="0"/>
          <a:lstStyle>
            <a:lvl1pPr>
              <a:defRPr sz="2800"/>
            </a:lvl1pPr>
          </a:lstStyle>
          <a:p>
            <a:pPr algn="ctr" eaLnBrk="1" latinLnBrk="0" hangingPunct="1"/>
            <a:fld id="{F0C94032-CD4C-4C25-B0C2-CEC720522D92}" type="slidenum">
              <a:rPr kumimoji="0" lang="en-US" smtClean="0"/>
              <a:pPr algn="ctr" eaLnBrk="1" latinLnBrk="0" hangingPunct="1"/>
              <a:t>‹#›</a:t>
            </a:fld>
            <a:endParaRPr kumimoji="0" lang="en-US" sz="2800" dirty="0"/>
          </a:p>
        </p:txBody>
      </p:sp>
      <p:sp>
        <p:nvSpPr>
          <p:cNvPr id="14" name="13 - Θέση υποσέλιδου"/>
          <p:cNvSpPr>
            <a:spLocks noGrp="1"/>
          </p:cNvSpPr>
          <p:nvPr>
            <p:ph type="ftr" sz="quarter" idx="12"/>
          </p:nvPr>
        </p:nvSpPr>
        <p:spPr>
          <a:xfrm>
            <a:off x="1600200" y="6248206"/>
            <a:ext cx="4572000" cy="365125"/>
          </a:xfrm>
        </p:spPr>
        <p:txBody>
          <a:bodyPr rtlCol="0"/>
          <a:lstStyle/>
          <a:p>
            <a:endParaRPr kumimoji="0" lang="en-US" dirty="0"/>
          </a:p>
        </p:txBody>
      </p:sp>
      <p:sp>
        <p:nvSpPr>
          <p:cNvPr id="3" name="2 - Θέση εικόνας"/>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 Θέση τίτλου"/>
          <p:cNvSpPr>
            <a:spLocks noGrp="1"/>
          </p:cNvSpPr>
          <p:nvPr>
            <p:ph type="title"/>
          </p:nvPr>
        </p:nvSpPr>
        <p:spPr>
          <a:xfrm>
            <a:off x="609600" y="228600"/>
            <a:ext cx="8153400" cy="990600"/>
          </a:xfrm>
          <a:prstGeom prst="rect">
            <a:avLst/>
          </a:prstGeom>
        </p:spPr>
        <p:txBody>
          <a:bodyPr vert="horz" anchor="ctr">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23A271A1-F6D6-438B-A432-4747EE7ECD40}" type="datetimeFigureOut">
              <a:rPr lang="en-US" smtClean="0"/>
              <a:pPr/>
              <a:t>11/13/2016</a:t>
            </a:fld>
            <a:endParaRPr lang="en-US" sz="1400" dirty="0">
              <a:solidFill>
                <a:schemeClr val="tx2"/>
              </a:solidFill>
            </a:endParaRPr>
          </a:p>
        </p:txBody>
      </p:sp>
      <p:sp>
        <p:nvSpPr>
          <p:cNvPr id="3" name="2 - Θέση υποσέλιδου"/>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pPr algn="r" eaLnBrk="1" latinLnBrk="0" hangingPunct="1"/>
            <a:endParaRPr kumimoji="0" lang="en-US" sz="1400" dirty="0">
              <a:solidFill>
                <a:schemeClr val="tx2"/>
              </a:solidFill>
            </a:endParaRPr>
          </a:p>
        </p:txBody>
      </p:sp>
      <p:sp>
        <p:nvSpPr>
          <p:cNvPr id="7" name="6 - Ορθογώνιο"/>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Ορθογώνιο"/>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Ορθογώνιο"/>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 Θέση αριθμού διαφάνειας"/>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pPr algn="ctr" eaLnBrk="1" latinLnBrk="0" hangingPunct="1"/>
            <a:fld id="{F0C94032-CD4C-4C25-B0C2-CEC720522D92}" type="slidenum">
              <a:rPr kumimoji="0" lang="en-US" smtClean="0"/>
              <a:pPr algn="ctr" eaLnBrk="1" latinLnBrk="0" hangingPunct="1"/>
              <a:t>‹#›</a:t>
            </a:fld>
            <a:endParaRPr kumimoji="0" lang="en-US" sz="1400" b="1"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9.xml"/><Relationship Id="rId4" Type="http://schemas.openxmlformats.org/officeDocument/2006/relationships/image" Target="../media/image5.jpeg"/></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357290" y="2571744"/>
            <a:ext cx="6477000" cy="857256"/>
          </a:xfrm>
        </p:spPr>
        <p:txBody>
          <a:bodyPr>
            <a:normAutofit/>
          </a:bodyPr>
          <a:lstStyle/>
          <a:p>
            <a:r>
              <a:rPr lang="el-GR" dirty="0" smtClean="0">
                <a:solidFill>
                  <a:schemeClr val="tx1"/>
                </a:solidFill>
              </a:rPr>
              <a:t>Επιχειρησιακή Στρατηγική</a:t>
            </a:r>
            <a:endParaRPr lang="el-GR" dirty="0">
              <a:solidFill>
                <a:schemeClr val="tx1"/>
              </a:solidFill>
            </a:endParaRPr>
          </a:p>
        </p:txBody>
      </p:sp>
      <p:sp>
        <p:nvSpPr>
          <p:cNvPr id="3" name="2 - Υπότιτλος"/>
          <p:cNvSpPr>
            <a:spLocks noGrp="1"/>
          </p:cNvSpPr>
          <p:nvPr>
            <p:ph type="subTitle" idx="1"/>
          </p:nvPr>
        </p:nvSpPr>
        <p:spPr/>
        <p:txBody>
          <a:bodyPr/>
          <a:lstStyle/>
          <a:p>
            <a:r>
              <a:rPr lang="el-GR" dirty="0" smtClean="0"/>
              <a:t>Καθηγητής</a:t>
            </a:r>
            <a:r>
              <a:rPr lang="en-US" dirty="0" smtClean="0"/>
              <a:t>:</a:t>
            </a:r>
            <a:r>
              <a:rPr lang="el-GR" dirty="0" smtClean="0"/>
              <a:t> Καλογερίδης Νικόλαος</a:t>
            </a:r>
            <a:endParaRPr lang="el-GR" dirty="0"/>
          </a:p>
        </p:txBody>
      </p:sp>
      <p:pic>
        <p:nvPicPr>
          <p:cNvPr id="1026" name="Picture 2" descr="logo"/>
          <p:cNvPicPr>
            <a:picLocks noChangeAspect="1" noChangeArrowheads="1"/>
          </p:cNvPicPr>
          <p:nvPr/>
        </p:nvPicPr>
        <p:blipFill>
          <a:blip r:embed="rId2"/>
          <a:srcRect/>
          <a:stretch>
            <a:fillRect/>
          </a:stretch>
        </p:blipFill>
        <p:spPr bwMode="auto">
          <a:xfrm>
            <a:off x="-214346" y="142852"/>
            <a:ext cx="4953000" cy="533400"/>
          </a:xfrm>
          <a:prstGeom prst="rect">
            <a:avLst/>
          </a:prstGeom>
          <a:noFill/>
        </p:spPr>
      </p:pic>
      <p:sp>
        <p:nvSpPr>
          <p:cNvPr id="5" name="2 - Υπότιτλος"/>
          <p:cNvSpPr txBox="1">
            <a:spLocks/>
          </p:cNvSpPr>
          <p:nvPr/>
        </p:nvSpPr>
        <p:spPr>
          <a:xfrm>
            <a:off x="142844" y="6072206"/>
            <a:ext cx="1928826" cy="685800"/>
          </a:xfrm>
          <a:prstGeom prst="rect">
            <a:avLst/>
          </a:prstGeom>
        </p:spPr>
        <p:txBody>
          <a:bodyPr vert="horz" anchor="ctr">
            <a:normAutofit fontScale="475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7"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10"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9" name="1 - Θέση κειμένου"/>
          <p:cNvSpPr>
            <a:spLocks noGrp="1"/>
          </p:cNvSpPr>
          <p:nvPr>
            <p:ph type="body" sz="half" idx="2"/>
          </p:nvPr>
        </p:nvSpPr>
        <p:spPr>
          <a:xfrm>
            <a:off x="71422" y="2060848"/>
            <a:ext cx="1357306" cy="1466599"/>
          </a:xfrm>
        </p:spPr>
        <p:txBody>
          <a:bodyPr>
            <a:normAutofit/>
          </a:bodyPr>
          <a:lstStyle/>
          <a:p>
            <a:r>
              <a:rPr lang="el-GR" sz="1600" b="1" dirty="0" smtClean="0">
                <a:solidFill>
                  <a:schemeClr val="tx1">
                    <a:lumMod val="85000"/>
                    <a:lumOff val="15000"/>
                  </a:schemeClr>
                </a:solidFill>
              </a:rPr>
              <a:t>Μήτρα </a:t>
            </a:r>
            <a:r>
              <a:rPr lang="en-US" sz="1600" b="1" dirty="0" smtClean="0">
                <a:solidFill>
                  <a:schemeClr val="tx1">
                    <a:lumMod val="85000"/>
                    <a:lumOff val="15000"/>
                  </a:schemeClr>
                </a:solidFill>
              </a:rPr>
              <a:t>B.C.G.</a:t>
            </a:r>
            <a:endParaRPr lang="el-GR" sz="1600" b="1" dirty="0">
              <a:solidFill>
                <a:schemeClr val="tx1">
                  <a:lumMod val="85000"/>
                  <a:lumOff val="15000"/>
                </a:schemeClr>
              </a:solidFill>
            </a:endParaRPr>
          </a:p>
        </p:txBody>
      </p:sp>
      <p:graphicFrame>
        <p:nvGraphicFramePr>
          <p:cNvPr id="8" name="7 - Πίνακας"/>
          <p:cNvGraphicFramePr>
            <a:graphicFrameLocks noGrp="1"/>
          </p:cNvGraphicFramePr>
          <p:nvPr/>
        </p:nvGraphicFramePr>
        <p:xfrm>
          <a:off x="2643174" y="1071546"/>
          <a:ext cx="4976826" cy="3429024"/>
        </p:xfrm>
        <a:graphic>
          <a:graphicData uri="http://schemas.openxmlformats.org/drawingml/2006/table">
            <a:tbl>
              <a:tblPr firstRow="1" bandRow="1">
                <a:tableStyleId>{5C22544A-7EE6-4342-B048-85BDC9FD1C3A}</a:tableStyleId>
              </a:tblPr>
              <a:tblGrid>
                <a:gridCol w="2488413"/>
                <a:gridCol w="2488413"/>
              </a:tblGrid>
              <a:tr h="1714512">
                <a:tc>
                  <a:txBody>
                    <a:bodyPr/>
                    <a:lstStyle/>
                    <a:p>
                      <a:r>
                        <a:rPr lang="en-US" dirty="0" smtClean="0">
                          <a:solidFill>
                            <a:schemeClr val="tx2">
                              <a:lumMod val="50000"/>
                            </a:schemeClr>
                          </a:solidFill>
                        </a:rPr>
                        <a:t>Stars</a:t>
                      </a:r>
                      <a:endParaRPr lang="el-GR" dirty="0">
                        <a:solidFill>
                          <a:schemeClr val="tx2">
                            <a:lumMod val="50000"/>
                          </a:schemeClr>
                        </a:solidFill>
                      </a:endParaRPr>
                    </a:p>
                  </a:txBody>
                  <a:tcPr>
                    <a:solidFill>
                      <a:schemeClr val="tx2">
                        <a:lumMod val="40000"/>
                        <a:lumOff val="60000"/>
                      </a:schemeClr>
                    </a:solidFill>
                  </a:tcPr>
                </a:tc>
                <a:tc>
                  <a:txBody>
                    <a:bodyPr/>
                    <a:lstStyle/>
                    <a:p>
                      <a:r>
                        <a:rPr lang="en-US" dirty="0" smtClean="0">
                          <a:solidFill>
                            <a:schemeClr val="tx2">
                              <a:lumMod val="50000"/>
                            </a:schemeClr>
                          </a:solidFill>
                        </a:rPr>
                        <a:t>Question Marks</a:t>
                      </a:r>
                      <a:endParaRPr lang="el-GR" dirty="0">
                        <a:solidFill>
                          <a:schemeClr val="tx2">
                            <a:lumMod val="50000"/>
                          </a:schemeClr>
                        </a:solidFill>
                      </a:endParaRPr>
                    </a:p>
                  </a:txBody>
                  <a:tcPr>
                    <a:solidFill>
                      <a:schemeClr val="tx2">
                        <a:lumMod val="20000"/>
                        <a:lumOff val="80000"/>
                      </a:schemeClr>
                    </a:solidFill>
                  </a:tcPr>
                </a:tc>
              </a:tr>
              <a:tr h="1714512">
                <a:tc>
                  <a:txBody>
                    <a:bodyPr/>
                    <a:lstStyle/>
                    <a:p>
                      <a:r>
                        <a:rPr lang="en-US" b="1" dirty="0" smtClean="0">
                          <a:solidFill>
                            <a:schemeClr val="tx2">
                              <a:lumMod val="50000"/>
                            </a:schemeClr>
                          </a:solidFill>
                        </a:rPr>
                        <a:t>Cash</a:t>
                      </a:r>
                      <a:r>
                        <a:rPr lang="en-US" b="1" baseline="0" dirty="0" smtClean="0">
                          <a:solidFill>
                            <a:schemeClr val="tx2">
                              <a:lumMod val="50000"/>
                            </a:schemeClr>
                          </a:solidFill>
                        </a:rPr>
                        <a:t> Cows</a:t>
                      </a:r>
                      <a:endParaRPr lang="el-GR" b="1" dirty="0">
                        <a:solidFill>
                          <a:schemeClr val="tx2">
                            <a:lumMod val="50000"/>
                          </a:schemeClr>
                        </a:solidFill>
                      </a:endParaRPr>
                    </a:p>
                  </a:txBody>
                  <a:tcPr>
                    <a:solidFill>
                      <a:schemeClr val="tx2">
                        <a:lumMod val="60000"/>
                        <a:lumOff val="40000"/>
                      </a:schemeClr>
                    </a:solidFill>
                  </a:tcPr>
                </a:tc>
                <a:tc>
                  <a:txBody>
                    <a:bodyPr/>
                    <a:lstStyle/>
                    <a:p>
                      <a:r>
                        <a:rPr lang="en-US" b="1" dirty="0" smtClean="0">
                          <a:solidFill>
                            <a:schemeClr val="tx2">
                              <a:lumMod val="20000"/>
                              <a:lumOff val="80000"/>
                            </a:schemeClr>
                          </a:solidFill>
                        </a:rPr>
                        <a:t>Dogs</a:t>
                      </a:r>
                      <a:endParaRPr lang="el-GR" b="1" dirty="0">
                        <a:solidFill>
                          <a:schemeClr val="tx2">
                            <a:lumMod val="20000"/>
                            <a:lumOff val="80000"/>
                          </a:schemeClr>
                        </a:solidFill>
                      </a:endParaRPr>
                    </a:p>
                  </a:txBody>
                  <a:tcPr>
                    <a:solidFill>
                      <a:schemeClr val="tx2">
                        <a:lumMod val="75000"/>
                      </a:schemeClr>
                    </a:solidFill>
                  </a:tcPr>
                </a:tc>
              </a:tr>
            </a:tbl>
          </a:graphicData>
        </a:graphic>
      </p:graphicFrame>
      <p:sp>
        <p:nvSpPr>
          <p:cNvPr id="11" name="10 - Ορθογώνιο"/>
          <p:cNvSpPr/>
          <p:nvPr/>
        </p:nvSpPr>
        <p:spPr>
          <a:xfrm>
            <a:off x="5143504" y="1428736"/>
            <a:ext cx="2428892" cy="923330"/>
          </a:xfrm>
          <a:prstGeom prst="rect">
            <a:avLst/>
          </a:prstGeom>
          <a:noFill/>
        </p:spPr>
        <p:txBody>
          <a:bodyPr wrap="square" lIns="91440" tIns="45720" rIns="91440" bIns="45720">
            <a:spAutoFit/>
          </a:bodyPr>
          <a:lstStyle/>
          <a:p>
            <a:pPr algn="ctr"/>
            <a:r>
              <a:rPr lang="en-US"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a:t>
            </a:r>
            <a:endParaRPr lang="el-G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12" name="11 - Ορθογώνιο"/>
          <p:cNvSpPr/>
          <p:nvPr/>
        </p:nvSpPr>
        <p:spPr>
          <a:xfrm>
            <a:off x="2714612" y="1285860"/>
            <a:ext cx="2286016" cy="1446550"/>
          </a:xfrm>
          <a:prstGeom prst="rect">
            <a:avLst/>
          </a:prstGeom>
          <a:noFill/>
        </p:spPr>
        <p:txBody>
          <a:bodyPr wrap="square" lIns="91440" tIns="45720" rIns="91440" bIns="45720">
            <a:spAutoFit/>
          </a:bodyPr>
          <a:lstStyle/>
          <a:p>
            <a:pPr algn="ctr"/>
            <a:r>
              <a:rPr lang="en-US" sz="88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a:t>
            </a:r>
            <a:endParaRPr lang="el-GR" sz="88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13" name="12 - Ορθογώνιο"/>
          <p:cNvSpPr/>
          <p:nvPr/>
        </p:nvSpPr>
        <p:spPr>
          <a:xfrm>
            <a:off x="2571736" y="214290"/>
            <a:ext cx="5000660" cy="830997"/>
          </a:xfrm>
          <a:prstGeom prst="rect">
            <a:avLst/>
          </a:prstGeom>
          <a:noFill/>
        </p:spPr>
        <p:txBody>
          <a:bodyPr wrap="square" lIns="91440" tIns="45720" rIns="91440" bIns="45720">
            <a:spAutoFit/>
          </a:bodyPr>
          <a:lstStyle/>
          <a:p>
            <a:pPr algn="ctr"/>
            <a:r>
              <a:rPr lang="en-US" sz="24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Relative market share</a:t>
            </a:r>
          </a:p>
          <a:p>
            <a:r>
              <a:rPr lang="en-US" sz="2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High			Low</a:t>
            </a:r>
            <a:endParaRPr lang="el-GR" sz="2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14" name="13 - Ορθογώνιο"/>
          <p:cNvSpPr/>
          <p:nvPr/>
        </p:nvSpPr>
        <p:spPr>
          <a:xfrm rot="16200000">
            <a:off x="94008" y="2406267"/>
            <a:ext cx="4071942" cy="830997"/>
          </a:xfrm>
          <a:prstGeom prst="rect">
            <a:avLst/>
          </a:prstGeom>
          <a:noFill/>
        </p:spPr>
        <p:txBody>
          <a:bodyPr wrap="square" lIns="91440" tIns="45720" rIns="91440" bIns="45720">
            <a:spAutoFit/>
          </a:bodyPr>
          <a:lstStyle/>
          <a:p>
            <a:pPr algn="ctr"/>
            <a:r>
              <a:rPr lang="en-US" sz="24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Market growth rate</a:t>
            </a:r>
          </a:p>
          <a:p>
            <a:r>
              <a:rPr lang="en-US" sz="2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Low	        High</a:t>
            </a:r>
            <a:endParaRPr lang="el-GR" sz="2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15" name="bigthumb47054608-1" descr="Smiling Cartoon Holy Cow Royalty Free Stock Photos"/>
          <p:cNvPicPr/>
          <p:nvPr/>
        </p:nvPicPr>
        <p:blipFill>
          <a:blip r:embed="rId3"/>
          <a:srcRect/>
          <a:stretch>
            <a:fillRect/>
          </a:stretch>
        </p:blipFill>
        <p:spPr bwMode="auto">
          <a:xfrm>
            <a:off x="3214678" y="3143248"/>
            <a:ext cx="1363984" cy="1309686"/>
          </a:xfrm>
          <a:prstGeom prst="rect">
            <a:avLst/>
          </a:prstGeom>
          <a:noFill/>
          <a:ln w="9525">
            <a:noFill/>
            <a:miter lim="800000"/>
            <a:headEnd/>
            <a:tailEnd/>
          </a:ln>
        </p:spPr>
      </p:pic>
      <p:pic>
        <p:nvPicPr>
          <p:cNvPr id="16" name="15 - Εικόνα" descr="http://images.clipartlogo.com/files/images/40/404445/dog-vector-15_f.jpg"/>
          <p:cNvPicPr/>
          <p:nvPr/>
        </p:nvPicPr>
        <p:blipFill>
          <a:blip r:embed="rId4"/>
          <a:srcRect/>
          <a:stretch>
            <a:fillRect/>
          </a:stretch>
        </p:blipFill>
        <p:spPr bwMode="auto">
          <a:xfrm>
            <a:off x="5786446" y="3143248"/>
            <a:ext cx="1285884" cy="1307780"/>
          </a:xfrm>
          <a:prstGeom prst="rect">
            <a:avLst/>
          </a:prstGeom>
          <a:noFill/>
          <a:ln w="9525">
            <a:noFill/>
            <a:miter lim="800000"/>
            <a:headEnd/>
            <a:tailEnd/>
          </a:ln>
        </p:spPr>
      </p:pic>
    </p:spTree>
    <p:extLst>
      <p:ext uri="{BB962C8B-B14F-4D97-AF65-F5344CB8AC3E}">
        <p14:creationId xmlns:p14="http://schemas.microsoft.com/office/powerpoint/2010/main" xmlns="" val="15808557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7"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10"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9" name="1 - Θέση κειμένου"/>
          <p:cNvSpPr>
            <a:spLocks noGrp="1"/>
          </p:cNvSpPr>
          <p:nvPr>
            <p:ph type="body" sz="half" idx="2"/>
          </p:nvPr>
        </p:nvSpPr>
        <p:spPr>
          <a:xfrm>
            <a:off x="71422" y="2060848"/>
            <a:ext cx="1357306" cy="1466599"/>
          </a:xfrm>
        </p:spPr>
        <p:txBody>
          <a:bodyPr>
            <a:normAutofit/>
          </a:bodyPr>
          <a:lstStyle/>
          <a:p>
            <a:r>
              <a:rPr lang="el-GR" sz="1600" b="1" dirty="0" smtClean="0">
                <a:solidFill>
                  <a:schemeClr val="tx1">
                    <a:lumMod val="85000"/>
                    <a:lumOff val="15000"/>
                  </a:schemeClr>
                </a:solidFill>
              </a:rPr>
              <a:t>Μήτρα </a:t>
            </a:r>
            <a:r>
              <a:rPr lang="en-US" sz="1600" b="1" dirty="0" smtClean="0">
                <a:solidFill>
                  <a:schemeClr val="tx1">
                    <a:lumMod val="85000"/>
                    <a:lumOff val="15000"/>
                  </a:schemeClr>
                </a:solidFill>
              </a:rPr>
              <a:t>B.C.G.</a:t>
            </a:r>
            <a:endParaRPr lang="el-GR" sz="1600" b="1" dirty="0">
              <a:solidFill>
                <a:schemeClr val="tx1">
                  <a:lumMod val="85000"/>
                  <a:lumOff val="15000"/>
                </a:schemeClr>
              </a:solidFill>
            </a:endParaRPr>
          </a:p>
        </p:txBody>
      </p:sp>
      <p:sp>
        <p:nvSpPr>
          <p:cNvPr id="17" name="16 - TextBox"/>
          <p:cNvSpPr txBox="1"/>
          <p:nvPr/>
        </p:nvSpPr>
        <p:spPr>
          <a:xfrm>
            <a:off x="1714480" y="142852"/>
            <a:ext cx="6643734" cy="4524315"/>
          </a:xfrm>
          <a:prstGeom prst="rect">
            <a:avLst/>
          </a:prstGeom>
          <a:noFill/>
        </p:spPr>
        <p:txBody>
          <a:bodyPr wrap="square" rtlCol="0">
            <a:spAutoFit/>
          </a:bodyPr>
          <a:lstStyle/>
          <a:p>
            <a:pPr algn="ctr"/>
            <a:r>
              <a:rPr lang="el-GR" b="1" dirty="0" smtClean="0">
                <a:solidFill>
                  <a:schemeClr val="tx2">
                    <a:lumMod val="50000"/>
                  </a:schemeClr>
                </a:solidFill>
              </a:rPr>
              <a:t>Μήτρα </a:t>
            </a:r>
            <a:r>
              <a:rPr lang="en-US" b="1" dirty="0" smtClean="0">
                <a:solidFill>
                  <a:schemeClr val="tx2">
                    <a:lumMod val="50000"/>
                  </a:schemeClr>
                </a:solidFill>
              </a:rPr>
              <a:t>Boston Consulting Group</a:t>
            </a:r>
          </a:p>
          <a:p>
            <a:pPr algn="ctr"/>
            <a:endParaRPr lang="en-US" b="1" dirty="0" smtClean="0">
              <a:solidFill>
                <a:schemeClr val="tx2">
                  <a:lumMod val="50000"/>
                </a:schemeClr>
              </a:solidFill>
            </a:endParaRPr>
          </a:p>
          <a:p>
            <a:pPr marL="342900" indent="-342900" algn="just">
              <a:buFont typeface="+mj-lt"/>
              <a:buAutoNum type="arabicPeriod"/>
            </a:pPr>
            <a:r>
              <a:rPr lang="el-GR" b="1" dirty="0" smtClean="0">
                <a:solidFill>
                  <a:schemeClr val="tx2">
                    <a:lumMod val="50000"/>
                  </a:schemeClr>
                </a:solidFill>
              </a:rPr>
              <a:t>Ερωτηματικά.</a:t>
            </a:r>
          </a:p>
          <a:p>
            <a:pPr marL="342900" indent="-342900" algn="just"/>
            <a:r>
              <a:rPr lang="el-GR" b="1" dirty="0" smtClean="0">
                <a:solidFill>
                  <a:schemeClr val="tx2">
                    <a:lumMod val="50000"/>
                  </a:schemeClr>
                </a:solidFill>
              </a:rPr>
              <a:t>	Πρόκειται για προϊόντα µε χαµηλό σχετικό μερίδιο αγοράς και υψηλό ρυθµό ανάπτυξης της αγοράς. Ο συνδυασµός αυτός τα καθιστά ιδιαίτερα απαιτητικά όσον αφορά τους πόρους που καταναλώνουν ενώ σχεδόν πάντα εµφανίζουν αρνητικές χρηµατικές ροές. Οι στρατηγικές που εφαρμόζονται είναι η επένδυση πολλών χρηµατικών πόρων για την απόκτηση νέου μεριδίου αγοράς  και η απόκτηση μεριδίων αγοράς µε εξαγορές ανταγωνιστών προκειμένου το προϊόν να γίνει αστέρι ή τελικά να καταργηθεί από το προϊοντικό χαρτοφυλάκιο της επιχείρησης. Μια άλλη στρατηγική που θα μπορούσε να ακολουθηθεί είναι η εστίαση σε ένα μικρό κοµµάτι της αγοράς (</a:t>
            </a:r>
            <a:r>
              <a:rPr lang="el-GR" b="1" dirty="0" err="1" smtClean="0">
                <a:solidFill>
                  <a:schemeClr val="tx2">
                    <a:lumMod val="50000"/>
                  </a:schemeClr>
                </a:solidFill>
              </a:rPr>
              <a:t>niche</a:t>
            </a:r>
            <a:r>
              <a:rPr lang="el-GR" b="1" dirty="0" smtClean="0">
                <a:solidFill>
                  <a:schemeClr val="tx2">
                    <a:lumMod val="50000"/>
                  </a:schemeClr>
                </a:solidFill>
              </a:rPr>
              <a:t>), αρκεί αυτό να μπορεί να ταυτοποιηθεί και να υπάρχουν οι απαιτούμενοι πόροι για την κατάκτησή του. </a:t>
            </a:r>
            <a:endParaRPr lang="el-GR" b="1" dirty="0">
              <a:solidFill>
                <a:schemeClr val="tx2">
                  <a:lumMod val="50000"/>
                </a:schemeClr>
              </a:solidFill>
            </a:endParaRPr>
          </a:p>
        </p:txBody>
      </p:sp>
    </p:spTree>
    <p:extLst>
      <p:ext uri="{BB962C8B-B14F-4D97-AF65-F5344CB8AC3E}">
        <p14:creationId xmlns:p14="http://schemas.microsoft.com/office/powerpoint/2010/main" xmlns="" val="15808557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7"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10"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9" name="1 - Θέση κειμένου"/>
          <p:cNvSpPr>
            <a:spLocks noGrp="1"/>
          </p:cNvSpPr>
          <p:nvPr>
            <p:ph type="body" sz="half" idx="2"/>
          </p:nvPr>
        </p:nvSpPr>
        <p:spPr>
          <a:xfrm>
            <a:off x="71422" y="2060848"/>
            <a:ext cx="1357306" cy="1466599"/>
          </a:xfrm>
        </p:spPr>
        <p:txBody>
          <a:bodyPr>
            <a:normAutofit/>
          </a:bodyPr>
          <a:lstStyle/>
          <a:p>
            <a:r>
              <a:rPr lang="el-GR" sz="1600" b="1" dirty="0" smtClean="0">
                <a:solidFill>
                  <a:schemeClr val="tx1">
                    <a:lumMod val="85000"/>
                    <a:lumOff val="15000"/>
                  </a:schemeClr>
                </a:solidFill>
              </a:rPr>
              <a:t>Μήτρα </a:t>
            </a:r>
            <a:r>
              <a:rPr lang="en-US" sz="1600" b="1" dirty="0" smtClean="0">
                <a:solidFill>
                  <a:schemeClr val="tx1">
                    <a:lumMod val="85000"/>
                    <a:lumOff val="15000"/>
                  </a:schemeClr>
                </a:solidFill>
              </a:rPr>
              <a:t>B.C.G.</a:t>
            </a:r>
            <a:endParaRPr lang="el-GR" sz="1600" b="1" dirty="0">
              <a:solidFill>
                <a:schemeClr val="tx1">
                  <a:lumMod val="85000"/>
                  <a:lumOff val="15000"/>
                </a:schemeClr>
              </a:solidFill>
            </a:endParaRPr>
          </a:p>
        </p:txBody>
      </p:sp>
      <p:sp>
        <p:nvSpPr>
          <p:cNvPr id="17" name="16 - TextBox"/>
          <p:cNvSpPr txBox="1"/>
          <p:nvPr/>
        </p:nvSpPr>
        <p:spPr>
          <a:xfrm>
            <a:off x="1714480" y="142852"/>
            <a:ext cx="6643734" cy="4401205"/>
          </a:xfrm>
          <a:prstGeom prst="rect">
            <a:avLst/>
          </a:prstGeom>
          <a:noFill/>
        </p:spPr>
        <p:txBody>
          <a:bodyPr wrap="square" rtlCol="0">
            <a:spAutoFit/>
          </a:bodyPr>
          <a:lstStyle/>
          <a:p>
            <a:pPr algn="ctr"/>
            <a:r>
              <a:rPr lang="el-GR" b="1" dirty="0" smtClean="0">
                <a:solidFill>
                  <a:schemeClr val="tx2">
                    <a:lumMod val="50000"/>
                  </a:schemeClr>
                </a:solidFill>
              </a:rPr>
              <a:t>Μήτρα </a:t>
            </a:r>
            <a:r>
              <a:rPr lang="en-US" b="1" dirty="0" smtClean="0">
                <a:solidFill>
                  <a:schemeClr val="tx2">
                    <a:lumMod val="50000"/>
                  </a:schemeClr>
                </a:solidFill>
              </a:rPr>
              <a:t>Boston Consulting Group</a:t>
            </a:r>
          </a:p>
          <a:p>
            <a:pPr algn="ctr"/>
            <a:endParaRPr lang="en-US" b="1" dirty="0" smtClean="0">
              <a:solidFill>
                <a:schemeClr val="tx2">
                  <a:lumMod val="50000"/>
                </a:schemeClr>
              </a:solidFill>
            </a:endParaRPr>
          </a:p>
          <a:p>
            <a:pPr marL="342900" indent="-342900" algn="just"/>
            <a:r>
              <a:rPr lang="el-GR" b="1" dirty="0" smtClean="0">
                <a:solidFill>
                  <a:schemeClr val="tx2">
                    <a:lumMod val="50000"/>
                  </a:schemeClr>
                </a:solidFill>
              </a:rPr>
              <a:t>2.	Αστέρια.</a:t>
            </a:r>
          </a:p>
          <a:p>
            <a:pPr marL="342900" indent="-342900" algn="just"/>
            <a:r>
              <a:rPr lang="el-GR" b="1" dirty="0" smtClean="0">
                <a:solidFill>
                  <a:schemeClr val="tx2">
                    <a:lumMod val="50000"/>
                  </a:schemeClr>
                </a:solidFill>
              </a:rPr>
              <a:t>	</a:t>
            </a:r>
            <a:r>
              <a:rPr lang="el-GR" sz="1600" b="1" dirty="0" smtClean="0">
                <a:solidFill>
                  <a:schemeClr val="tx2">
                    <a:lumMod val="50000"/>
                  </a:schemeClr>
                </a:solidFill>
              </a:rPr>
              <a:t>Πρόκειται για προϊόντα που χαρακτηρίζονται από υψηλό σχετικό μερίδιο αγοράς και υψηλό ρυθµό ανάπτυξης αγοράς. Σύµφωνα µε τον </a:t>
            </a:r>
            <a:r>
              <a:rPr lang="el-GR" sz="1600" b="1" dirty="0" err="1" smtClean="0">
                <a:solidFill>
                  <a:schemeClr val="tx2">
                    <a:lumMod val="50000"/>
                  </a:schemeClr>
                </a:solidFill>
              </a:rPr>
              <a:t>Day</a:t>
            </a:r>
            <a:r>
              <a:rPr lang="el-GR" sz="1600" b="1" dirty="0" smtClean="0">
                <a:solidFill>
                  <a:schemeClr val="tx2">
                    <a:lumMod val="50000"/>
                  </a:schemeClr>
                </a:solidFill>
              </a:rPr>
              <a:t> (1977) τα αστέρια αποφέρουν σηµαντικά έσοδα στην επιχείρηση αλλά απαιτούν και πολλούς πόρους προκειμένου να χρηματοδοτηθεί η ταχεία τους ανάπτυξη. Αυτό πολλές φορές έχει ως αποτέλεσµα οι καθαρές χρηµατοροές που δημιουργούνται για την επιχείρηση να είναι αρνητικές. Τα προϊόντα αυτά αποτελούν την καλύτερη ευκαιρία της επιχείρησης για ανάπτυξης. Οι στρατηγικές που εφαρµόζονται στοχεύουν κατ αρχήν στην προστασία του υπάρχοντος μεριδίου αγοράς µέσω της επανεπένδυσης των κερδών για μειώσεις στην τιµή, βελτίωση του προϊόντος, καλύτερη κάλυψη της αγοράς και βελτίωση της αποτελεσματικότητας της παραγωγής. Μεγάλη σηµασία θα πρέπει επίσης να δοθεί και στην προσπάθεια απόκτησης νέου μεριδίου αγοράς. </a:t>
            </a:r>
            <a:endParaRPr lang="el-GR" sz="1600" b="1" dirty="0">
              <a:solidFill>
                <a:schemeClr val="tx2">
                  <a:lumMod val="50000"/>
                </a:schemeClr>
              </a:solidFill>
            </a:endParaRPr>
          </a:p>
        </p:txBody>
      </p:sp>
    </p:spTree>
    <p:extLst>
      <p:ext uri="{BB962C8B-B14F-4D97-AF65-F5344CB8AC3E}">
        <p14:creationId xmlns:p14="http://schemas.microsoft.com/office/powerpoint/2010/main" xmlns="" val="158085576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7"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10"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9" name="1 - Θέση κειμένου"/>
          <p:cNvSpPr>
            <a:spLocks noGrp="1"/>
          </p:cNvSpPr>
          <p:nvPr>
            <p:ph type="body" sz="half" idx="2"/>
          </p:nvPr>
        </p:nvSpPr>
        <p:spPr>
          <a:xfrm>
            <a:off x="71422" y="2060848"/>
            <a:ext cx="1357306" cy="1466599"/>
          </a:xfrm>
        </p:spPr>
        <p:txBody>
          <a:bodyPr>
            <a:normAutofit/>
          </a:bodyPr>
          <a:lstStyle/>
          <a:p>
            <a:r>
              <a:rPr lang="el-GR" sz="1600" b="1" dirty="0" smtClean="0">
                <a:solidFill>
                  <a:schemeClr val="tx1">
                    <a:lumMod val="85000"/>
                    <a:lumOff val="15000"/>
                  </a:schemeClr>
                </a:solidFill>
              </a:rPr>
              <a:t>Μήτρα </a:t>
            </a:r>
            <a:r>
              <a:rPr lang="en-US" sz="1600" b="1" dirty="0" smtClean="0">
                <a:solidFill>
                  <a:schemeClr val="tx1">
                    <a:lumMod val="85000"/>
                    <a:lumOff val="15000"/>
                  </a:schemeClr>
                </a:solidFill>
              </a:rPr>
              <a:t>B.C.G.</a:t>
            </a:r>
            <a:endParaRPr lang="el-GR" sz="1600" b="1" dirty="0">
              <a:solidFill>
                <a:schemeClr val="tx1">
                  <a:lumMod val="85000"/>
                  <a:lumOff val="15000"/>
                </a:schemeClr>
              </a:solidFill>
            </a:endParaRPr>
          </a:p>
        </p:txBody>
      </p:sp>
      <p:sp>
        <p:nvSpPr>
          <p:cNvPr id="17" name="16 - TextBox"/>
          <p:cNvSpPr txBox="1"/>
          <p:nvPr/>
        </p:nvSpPr>
        <p:spPr>
          <a:xfrm>
            <a:off x="1500166" y="142852"/>
            <a:ext cx="7429552" cy="4585871"/>
          </a:xfrm>
          <a:prstGeom prst="rect">
            <a:avLst/>
          </a:prstGeom>
          <a:noFill/>
        </p:spPr>
        <p:txBody>
          <a:bodyPr wrap="square" rtlCol="0">
            <a:spAutoFit/>
          </a:bodyPr>
          <a:lstStyle/>
          <a:p>
            <a:pPr algn="ctr"/>
            <a:r>
              <a:rPr lang="el-GR" b="1" dirty="0" smtClean="0">
                <a:solidFill>
                  <a:schemeClr val="tx2">
                    <a:lumMod val="50000"/>
                  </a:schemeClr>
                </a:solidFill>
              </a:rPr>
              <a:t>Μήτρα </a:t>
            </a:r>
            <a:r>
              <a:rPr lang="en-US" b="1" dirty="0" smtClean="0">
                <a:solidFill>
                  <a:schemeClr val="tx2">
                    <a:lumMod val="50000"/>
                  </a:schemeClr>
                </a:solidFill>
              </a:rPr>
              <a:t>Boston Consulting Group</a:t>
            </a:r>
          </a:p>
          <a:p>
            <a:pPr marL="342900" indent="-342900" algn="just"/>
            <a:r>
              <a:rPr lang="el-GR" b="1" dirty="0" smtClean="0">
                <a:solidFill>
                  <a:schemeClr val="tx2">
                    <a:lumMod val="50000"/>
                  </a:schemeClr>
                </a:solidFill>
              </a:rPr>
              <a:t>3.	Αγελάδες.</a:t>
            </a:r>
          </a:p>
          <a:p>
            <a:pPr marL="342900" indent="-342900" algn="just"/>
            <a:r>
              <a:rPr lang="el-GR" b="1" dirty="0" smtClean="0">
                <a:solidFill>
                  <a:schemeClr val="tx2">
                    <a:lumMod val="50000"/>
                  </a:schemeClr>
                </a:solidFill>
              </a:rPr>
              <a:t>	</a:t>
            </a:r>
            <a:r>
              <a:rPr lang="el-GR" sz="1400" b="1" dirty="0" smtClean="0">
                <a:solidFill>
                  <a:schemeClr val="tx2">
                    <a:lumMod val="50000"/>
                  </a:schemeClr>
                </a:solidFill>
              </a:rPr>
              <a:t>Πρόκειται για προϊόντα µε υψηλό σχετικό μερίδιο αγοράς και χαµηλό ρυθµό ανάπτυξης της αγοράς. Οι στρατηγικές για αυτά τα προϊόντα θα πρέπει να έχουν σαν κυριότερο στόχο τη διατήρηση του υψηλού μεριδίου και της κυρίαρχης θέσης τους στην αγορά, αφού οι αγελάδες αποφέρουν πόρους µε τους οποίους η επιχείρηση τροφοδοτεί και τα άλλα προϊόντα της.  Η μακροχρόνια και επιτυχής πορεία μιας επιχείρησης στηρίζεται σε προϊόντα που φέρνουν χρηµατοροές και σε άλλα που τις χρησιμοποιούν για την ανάπτυξή τους. Ιδιαίτερη έµφαση θα πρέπει να δώσει η επιχείρηση στον αριθµό των προϊόντων που μπορεί να συντηρήσει, ιδιαίτερα αν οι πόροι που απορροφούν είναι δυσανάλογα μεγάλοι σε σχέση µε τα έσοδα που φέρνουν. Οι στρατηγικές που μπορεί να ακολουθήσει όσον αφορά τη συνολική διαχείριση του χαρτοφυλακίου της είναι</a:t>
            </a:r>
            <a:r>
              <a:rPr lang="en-US" sz="1400" b="1" dirty="0" smtClean="0">
                <a:solidFill>
                  <a:schemeClr val="tx2">
                    <a:lumMod val="50000"/>
                  </a:schemeClr>
                </a:solidFill>
              </a:rPr>
              <a:t>:</a:t>
            </a:r>
            <a:endParaRPr lang="el-GR" sz="1400" b="1" dirty="0" smtClean="0">
              <a:solidFill>
                <a:schemeClr val="tx2">
                  <a:lumMod val="50000"/>
                </a:schemeClr>
              </a:solidFill>
            </a:endParaRPr>
          </a:p>
          <a:p>
            <a:pPr marL="342900" indent="-342900" algn="just">
              <a:buFont typeface="Arial" pitchFamily="34" charset="0"/>
              <a:buChar char="•"/>
            </a:pPr>
            <a:r>
              <a:rPr lang="el-GR" sz="1400" b="1" dirty="0" smtClean="0">
                <a:solidFill>
                  <a:schemeClr val="tx2">
                    <a:lumMod val="50000"/>
                  </a:schemeClr>
                </a:solidFill>
              </a:rPr>
              <a:t>η ενίσχυση των νεοεισαχθέντων προϊόντων για να εδραιωθεί η κυριαρχία τους στην αγορά,</a:t>
            </a:r>
          </a:p>
          <a:p>
            <a:pPr marL="342900" indent="-342900" algn="just">
              <a:buFont typeface="Arial" pitchFamily="34" charset="0"/>
              <a:buChar char="•"/>
            </a:pPr>
            <a:r>
              <a:rPr lang="el-GR" sz="1400" b="1" dirty="0" smtClean="0">
                <a:solidFill>
                  <a:schemeClr val="tx2">
                    <a:lumMod val="50000"/>
                  </a:schemeClr>
                </a:solidFill>
              </a:rPr>
              <a:t>η προσπάθεια να διατηρήσουν οι αγελάδες τα υπάρχοντα μερίδια αγοράς που κατέχουν, </a:t>
            </a:r>
          </a:p>
          <a:p>
            <a:pPr marL="342900" indent="-342900" algn="just">
              <a:buFont typeface="Arial" pitchFamily="34" charset="0"/>
              <a:buChar char="•"/>
            </a:pPr>
            <a:r>
              <a:rPr lang="el-GR" sz="1400" b="1" dirty="0" smtClean="0">
                <a:solidFill>
                  <a:schemeClr val="tx2">
                    <a:lumMod val="50000"/>
                  </a:schemeClr>
                </a:solidFill>
              </a:rPr>
              <a:t>η εξαγορά ανταγωνιστών των ερωτηματικών αν θεωρηθεί ότι μια τέτοια κίνηση θα τα βοηθήσει να επικρατήσουν στην αγορά,</a:t>
            </a:r>
          </a:p>
          <a:p>
            <a:pPr marL="342900" indent="-342900" algn="just">
              <a:buFont typeface="Arial" pitchFamily="34" charset="0"/>
              <a:buChar char="•"/>
            </a:pPr>
            <a:r>
              <a:rPr lang="el-GR" sz="1400" b="1" dirty="0" smtClean="0">
                <a:solidFill>
                  <a:schemeClr val="tx2">
                    <a:lumMod val="50000"/>
                  </a:schemeClr>
                </a:solidFill>
              </a:rPr>
              <a:t>η τμηματοποίηση της αγοράς για να απευθυνθούν τα σκυλιά τα οποία κρίνεται ότι έχουν δυνατότητες επιτυχίας,</a:t>
            </a:r>
          </a:p>
          <a:p>
            <a:pPr marL="342900" indent="-342900" algn="just">
              <a:buFont typeface="Arial" pitchFamily="34" charset="0"/>
              <a:buChar char="•"/>
            </a:pPr>
            <a:r>
              <a:rPr lang="el-GR" sz="1400" b="1" dirty="0" smtClean="0">
                <a:solidFill>
                  <a:schemeClr val="tx2">
                    <a:lumMod val="50000"/>
                  </a:schemeClr>
                </a:solidFill>
              </a:rPr>
              <a:t>κατάργηση σκυλιών και ερωτηματικών τα οποία δεν θα μπορούσαν σε καµία περίπτωση να φέρουν κάποιο ενθαρρυντικό αποτέλεσµα για την επιχείρηση. </a:t>
            </a:r>
            <a:endParaRPr lang="el-GR" sz="1200" b="1" dirty="0">
              <a:solidFill>
                <a:schemeClr val="tx2">
                  <a:lumMod val="50000"/>
                </a:schemeClr>
              </a:solidFill>
            </a:endParaRPr>
          </a:p>
        </p:txBody>
      </p:sp>
    </p:spTree>
    <p:extLst>
      <p:ext uri="{BB962C8B-B14F-4D97-AF65-F5344CB8AC3E}">
        <p14:creationId xmlns:p14="http://schemas.microsoft.com/office/powerpoint/2010/main" xmlns="" val="15808557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7"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10"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9" name="1 - Θέση κειμένου"/>
          <p:cNvSpPr>
            <a:spLocks noGrp="1"/>
          </p:cNvSpPr>
          <p:nvPr>
            <p:ph type="body" sz="half" idx="2"/>
          </p:nvPr>
        </p:nvSpPr>
        <p:spPr>
          <a:xfrm>
            <a:off x="71422" y="2060848"/>
            <a:ext cx="1357306" cy="1466599"/>
          </a:xfrm>
        </p:spPr>
        <p:txBody>
          <a:bodyPr>
            <a:normAutofit/>
          </a:bodyPr>
          <a:lstStyle/>
          <a:p>
            <a:r>
              <a:rPr lang="el-GR" sz="1600" b="1" dirty="0" smtClean="0">
                <a:solidFill>
                  <a:schemeClr val="tx1">
                    <a:lumMod val="85000"/>
                    <a:lumOff val="15000"/>
                  </a:schemeClr>
                </a:solidFill>
              </a:rPr>
              <a:t>Μήτρα </a:t>
            </a:r>
            <a:r>
              <a:rPr lang="en-US" sz="1600" b="1" dirty="0" smtClean="0">
                <a:solidFill>
                  <a:schemeClr val="tx1">
                    <a:lumMod val="85000"/>
                    <a:lumOff val="15000"/>
                  </a:schemeClr>
                </a:solidFill>
              </a:rPr>
              <a:t>B.C.G.</a:t>
            </a:r>
            <a:endParaRPr lang="el-GR" sz="1600" b="1" dirty="0">
              <a:solidFill>
                <a:schemeClr val="tx1">
                  <a:lumMod val="85000"/>
                  <a:lumOff val="15000"/>
                </a:schemeClr>
              </a:solidFill>
            </a:endParaRPr>
          </a:p>
        </p:txBody>
      </p:sp>
      <p:sp>
        <p:nvSpPr>
          <p:cNvPr id="17" name="16 - TextBox"/>
          <p:cNvSpPr txBox="1"/>
          <p:nvPr/>
        </p:nvSpPr>
        <p:spPr>
          <a:xfrm>
            <a:off x="1714480" y="142852"/>
            <a:ext cx="7215238" cy="4370427"/>
          </a:xfrm>
          <a:prstGeom prst="rect">
            <a:avLst/>
          </a:prstGeom>
          <a:noFill/>
        </p:spPr>
        <p:txBody>
          <a:bodyPr wrap="square" rtlCol="0">
            <a:spAutoFit/>
          </a:bodyPr>
          <a:lstStyle/>
          <a:p>
            <a:pPr algn="ctr"/>
            <a:r>
              <a:rPr lang="el-GR" b="1" dirty="0" smtClean="0">
                <a:solidFill>
                  <a:schemeClr val="tx2">
                    <a:lumMod val="50000"/>
                  </a:schemeClr>
                </a:solidFill>
              </a:rPr>
              <a:t>Μήτρα </a:t>
            </a:r>
            <a:r>
              <a:rPr lang="en-US" b="1" dirty="0" smtClean="0">
                <a:solidFill>
                  <a:schemeClr val="tx2">
                    <a:lumMod val="50000"/>
                  </a:schemeClr>
                </a:solidFill>
              </a:rPr>
              <a:t>Boston Consulting Group</a:t>
            </a:r>
          </a:p>
          <a:p>
            <a:pPr marL="342900" indent="-342900" algn="just"/>
            <a:r>
              <a:rPr lang="el-GR" b="1" dirty="0" smtClean="0">
                <a:solidFill>
                  <a:schemeClr val="tx2">
                    <a:lumMod val="50000"/>
                  </a:schemeClr>
                </a:solidFill>
              </a:rPr>
              <a:t>4.	Σκυλιά.</a:t>
            </a:r>
          </a:p>
          <a:p>
            <a:pPr marL="342900" indent="-342900" algn="just"/>
            <a:r>
              <a:rPr lang="el-GR" b="1" dirty="0" smtClean="0">
                <a:solidFill>
                  <a:schemeClr val="tx2">
                    <a:lumMod val="50000"/>
                  </a:schemeClr>
                </a:solidFill>
              </a:rPr>
              <a:t>	</a:t>
            </a:r>
            <a:r>
              <a:rPr lang="el-GR" sz="1600" b="1" dirty="0" smtClean="0">
                <a:solidFill>
                  <a:schemeClr val="tx2">
                    <a:lumMod val="50000"/>
                  </a:schemeClr>
                </a:solidFill>
              </a:rPr>
              <a:t>Ο όρος αυτός αφορά προϊόντα µε χαµηλό σχετικό μερίδιο αγοράς και χαµηλό ρυθµό ανάπτυξης της αγοράς στην οποία δραστηριοποιούνται. Τα σκυλιά διακρίνονται σε τρεις κατηγορίες:</a:t>
            </a:r>
          </a:p>
          <a:p>
            <a:pPr marL="342900" indent="-342900" algn="just">
              <a:buFont typeface="+mj-lt"/>
              <a:buAutoNum type="arabicPeriod"/>
            </a:pPr>
            <a:r>
              <a:rPr lang="el-GR" sz="1600" b="1" dirty="0" smtClean="0">
                <a:solidFill>
                  <a:schemeClr val="tx2">
                    <a:lumMod val="50000"/>
                  </a:schemeClr>
                </a:solidFill>
              </a:rPr>
              <a:t>προϊόντα που απέτυχαν να γίνουν ηγέτες της αγοράς κατά το στάδιο της ανάπτυξης,</a:t>
            </a:r>
          </a:p>
          <a:p>
            <a:pPr marL="342900" indent="-342900" algn="just">
              <a:buFont typeface="+mj-lt"/>
              <a:buAutoNum type="arabicPeriod"/>
            </a:pPr>
            <a:r>
              <a:rPr lang="el-GR" sz="1600" b="1" dirty="0" smtClean="0">
                <a:solidFill>
                  <a:schemeClr val="tx2">
                    <a:lumMod val="50000"/>
                  </a:schemeClr>
                </a:solidFill>
              </a:rPr>
              <a:t>νεοεισαχθέντα προϊόντα µε στόχο να αντιμετωπίσουν τις αγελάδες,</a:t>
            </a:r>
          </a:p>
          <a:p>
            <a:pPr marL="342900" indent="-342900" algn="just">
              <a:buFont typeface="+mj-lt"/>
              <a:buAutoNum type="arabicPeriod"/>
            </a:pPr>
            <a:r>
              <a:rPr lang="el-GR" sz="1600" b="1" dirty="0" smtClean="0">
                <a:solidFill>
                  <a:schemeClr val="tx2">
                    <a:lumMod val="50000"/>
                  </a:schemeClr>
                </a:solidFill>
              </a:rPr>
              <a:t>αγελάδες του παρελθόντος που έχουν χάσει την κυρίαρχη θέση τους. </a:t>
            </a:r>
          </a:p>
          <a:p>
            <a:pPr marL="342900" indent="-342900" algn="just"/>
            <a:r>
              <a:rPr lang="el-GR" sz="1600" b="1" dirty="0" smtClean="0">
                <a:solidFill>
                  <a:schemeClr val="tx2">
                    <a:lumMod val="50000"/>
                  </a:schemeClr>
                </a:solidFill>
              </a:rPr>
              <a:t>	Έχουν πολύ μικρή πιθανότητα περαιτέρω ανάπτυξης και υπάρχει εξαιρετικά μικρό νέο μερίδιο αγοράς το οποίο θα μπορούσαν να κατακτήσουν. Οι χρηµατικές ροές για την επιχείρηση από αυτά τα προϊόντα μπορεί να είναι είτε θετικές είτε αρνητικέ, ενώ το μέλλον τους προδιαγράφεται δυσοίωνο. Οι στρατηγικές που προτείνονται είναι η εστίαση σε ένα εξειδικευμένο τµήµα της αγοράς στο οποίο θα μπορούσαν να κυριαρχήσουν, η μείωση όλων των χρηµατικών πόρων που τα υποστηρίζουν σε ένα ελάχιστο όριο και η κατάργηση από το προϊοντικό χαρτοφυλάκιο της επιχείρησης. </a:t>
            </a:r>
            <a:endParaRPr lang="el-GR" sz="1100" b="1" dirty="0">
              <a:solidFill>
                <a:schemeClr val="tx2">
                  <a:lumMod val="50000"/>
                </a:schemeClr>
              </a:solidFill>
            </a:endParaRPr>
          </a:p>
        </p:txBody>
      </p:sp>
    </p:spTree>
    <p:extLst>
      <p:ext uri="{BB962C8B-B14F-4D97-AF65-F5344CB8AC3E}">
        <p14:creationId xmlns:p14="http://schemas.microsoft.com/office/powerpoint/2010/main" xmlns="" val="158085576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7"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10"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9" name="1 - Θέση κειμένου"/>
          <p:cNvSpPr>
            <a:spLocks noGrp="1"/>
          </p:cNvSpPr>
          <p:nvPr>
            <p:ph type="body" sz="half" idx="2"/>
          </p:nvPr>
        </p:nvSpPr>
        <p:spPr>
          <a:xfrm>
            <a:off x="71422" y="2060848"/>
            <a:ext cx="1357306" cy="1466599"/>
          </a:xfrm>
        </p:spPr>
        <p:txBody>
          <a:bodyPr>
            <a:normAutofit/>
          </a:bodyPr>
          <a:lstStyle/>
          <a:p>
            <a:r>
              <a:rPr lang="el-GR" sz="1600" b="1" dirty="0" smtClean="0">
                <a:solidFill>
                  <a:schemeClr val="tx1">
                    <a:lumMod val="85000"/>
                    <a:lumOff val="15000"/>
                  </a:schemeClr>
                </a:solidFill>
              </a:rPr>
              <a:t>κύκλος ζωής προϊόντος και </a:t>
            </a:r>
            <a:r>
              <a:rPr lang="en-US" sz="1600" b="1" dirty="0" smtClean="0">
                <a:solidFill>
                  <a:schemeClr val="tx1">
                    <a:lumMod val="85000"/>
                    <a:lumOff val="15000"/>
                  </a:schemeClr>
                </a:solidFill>
              </a:rPr>
              <a:t>B.C.G.</a:t>
            </a:r>
            <a:endParaRPr lang="el-GR" sz="1600" b="1" dirty="0">
              <a:solidFill>
                <a:schemeClr val="tx1">
                  <a:lumMod val="85000"/>
                  <a:lumOff val="15000"/>
                </a:schemeClr>
              </a:solidFill>
            </a:endParaRPr>
          </a:p>
        </p:txBody>
      </p:sp>
      <p:pic>
        <p:nvPicPr>
          <p:cNvPr id="8" name="7 - Εικόνα" descr="Αποτέλεσμα εικόνας για μήτρα bcg"/>
          <p:cNvPicPr/>
          <p:nvPr/>
        </p:nvPicPr>
        <p:blipFill>
          <a:blip r:embed="rId3"/>
          <a:srcRect/>
          <a:stretch>
            <a:fillRect/>
          </a:stretch>
        </p:blipFill>
        <p:spPr bwMode="auto">
          <a:xfrm>
            <a:off x="1571604" y="142852"/>
            <a:ext cx="7143800" cy="4201498"/>
          </a:xfrm>
          <a:prstGeom prst="rect">
            <a:avLst/>
          </a:prstGeom>
          <a:noFill/>
          <a:ln w="9525">
            <a:noFill/>
            <a:miter lim="800000"/>
            <a:headEnd/>
            <a:tailEnd/>
          </a:ln>
        </p:spPr>
      </p:pic>
    </p:spTree>
    <p:extLst>
      <p:ext uri="{BB962C8B-B14F-4D97-AF65-F5344CB8AC3E}">
        <p14:creationId xmlns:p14="http://schemas.microsoft.com/office/powerpoint/2010/main" xmlns="" val="158085576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7"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10"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1" name="10 - TextBox"/>
          <p:cNvSpPr txBox="1"/>
          <p:nvPr/>
        </p:nvSpPr>
        <p:spPr>
          <a:xfrm>
            <a:off x="1571604" y="1857364"/>
            <a:ext cx="7429520" cy="738664"/>
          </a:xfrm>
          <a:prstGeom prst="rect">
            <a:avLst/>
          </a:prstGeom>
          <a:noFill/>
        </p:spPr>
        <p:txBody>
          <a:bodyPr wrap="square" rtlCol="0">
            <a:spAutoFit/>
          </a:bodyPr>
          <a:lstStyle/>
          <a:p>
            <a:pPr algn="just">
              <a:buFont typeface="Arial" pitchFamily="34" charset="0"/>
              <a:buChar char="•"/>
            </a:pPr>
            <a:r>
              <a:rPr lang="el-GR" sz="1400" b="1" dirty="0" smtClean="0"/>
              <a:t>Ανάλυση</a:t>
            </a:r>
            <a:r>
              <a:rPr lang="en-US" sz="1400" b="1" dirty="0" smtClean="0"/>
              <a:t> Ansoff</a:t>
            </a:r>
            <a:endParaRPr lang="el-GR" sz="1400" b="1" dirty="0"/>
          </a:p>
          <a:p>
            <a:pPr marL="342900" indent="-342900" algn="just"/>
            <a:endParaRPr lang="el-GR" sz="1400" b="1" dirty="0">
              <a:solidFill>
                <a:schemeClr val="tx1">
                  <a:lumMod val="85000"/>
                  <a:lumOff val="15000"/>
                </a:schemeClr>
              </a:solidFill>
            </a:endParaRPr>
          </a:p>
          <a:p>
            <a:pPr marL="342900" indent="-342900" algn="just"/>
            <a:r>
              <a:rPr lang="el-GR" sz="1400" b="1" dirty="0" smtClean="0">
                <a:solidFill>
                  <a:schemeClr val="tx1">
                    <a:lumMod val="85000"/>
                    <a:lumOff val="15000"/>
                  </a:schemeClr>
                </a:solidFill>
              </a:rPr>
              <a:t>	</a:t>
            </a:r>
            <a:endParaRPr lang="el-GR" sz="1400" b="1" dirty="0" smtClean="0">
              <a:solidFill>
                <a:srgbClr val="C00000"/>
              </a:solidFill>
            </a:endParaRPr>
          </a:p>
        </p:txBody>
      </p:sp>
      <p:sp>
        <p:nvSpPr>
          <p:cNvPr id="9" name="1 - Θέση κειμένου"/>
          <p:cNvSpPr>
            <a:spLocks noGrp="1"/>
          </p:cNvSpPr>
          <p:nvPr>
            <p:ph type="body" sz="half" idx="2"/>
          </p:nvPr>
        </p:nvSpPr>
        <p:spPr>
          <a:xfrm>
            <a:off x="71422" y="2060848"/>
            <a:ext cx="1357306" cy="1466599"/>
          </a:xfrm>
        </p:spPr>
        <p:txBody>
          <a:bodyPr>
            <a:normAutofit/>
          </a:bodyPr>
          <a:lstStyle/>
          <a:p>
            <a:r>
              <a:rPr lang="el-GR" sz="1600" b="1" dirty="0" smtClean="0">
                <a:solidFill>
                  <a:schemeClr val="tx1">
                    <a:lumMod val="85000"/>
                    <a:lumOff val="15000"/>
                  </a:schemeClr>
                </a:solidFill>
              </a:rPr>
              <a:t>Για το επόμενο μάθημα  </a:t>
            </a:r>
            <a:endParaRPr lang="el-GR" sz="1600" b="1" dirty="0">
              <a:solidFill>
                <a:schemeClr val="tx1">
                  <a:lumMod val="85000"/>
                  <a:lumOff val="15000"/>
                </a:schemeClr>
              </a:solidFill>
            </a:endParaRPr>
          </a:p>
        </p:txBody>
      </p:sp>
    </p:spTree>
    <p:extLst>
      <p:ext uri="{BB962C8B-B14F-4D97-AF65-F5344CB8AC3E}">
        <p14:creationId xmlns:p14="http://schemas.microsoft.com/office/powerpoint/2010/main" xmlns="" val="158085576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7"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8" name="2 - Τίτλος"/>
          <p:cNvSpPr txBox="1">
            <a:spLocks/>
          </p:cNvSpPr>
          <p:nvPr/>
        </p:nvSpPr>
        <p:spPr>
          <a:xfrm>
            <a:off x="1643042" y="428604"/>
            <a:ext cx="7315200" cy="4071942"/>
          </a:xfrm>
          <a:prstGeom prst="rect">
            <a:avLst/>
          </a:prstGeom>
        </p:spPr>
        <p:txBody>
          <a:bodyPr vert="horz" anchor="ctr">
            <a:normAutofit/>
          </a:bodyPr>
          <a:lstStyle/>
          <a:p>
            <a:pPr marL="0" marR="0" lvl="0" indent="0" algn="l" defTabSz="914400" rtl="0" eaLnBrk="1" fontAlgn="auto" latinLnBrk="0" hangingPunct="1">
              <a:lnSpc>
                <a:spcPct val="170000"/>
              </a:lnSpc>
              <a:spcBef>
                <a:spcPct val="0"/>
              </a:spcBef>
              <a:spcAft>
                <a:spcPts val="0"/>
              </a:spcAft>
              <a:buClrTx/>
              <a:buSzTx/>
              <a:buFont typeface="Arial" pitchFamily="34" charset="0"/>
              <a:buChar char="•"/>
              <a:tabLst/>
              <a:defRPr/>
            </a:pPr>
            <a:endParaRPr lang="en-US" sz="3400" b="1" dirty="0" smtClean="0">
              <a:solidFill>
                <a:schemeClr val="tx1">
                  <a:lumMod val="85000"/>
                  <a:lumOff val="15000"/>
                </a:schemeClr>
              </a:solidFill>
              <a:latin typeface="+mj-lt"/>
              <a:ea typeface="+mj-ea"/>
              <a:cs typeface="+mj-cs"/>
            </a:endParaRPr>
          </a:p>
          <a:p>
            <a:pPr marL="971550" lvl="1" indent="-514350">
              <a:spcBef>
                <a:spcPct val="0"/>
              </a:spcBef>
              <a:buFont typeface="Arial" pitchFamily="34" charset="0"/>
              <a:buChar char="•"/>
            </a:pPr>
            <a:endParaRPr lang="en-US" sz="2800" baseline="0" dirty="0" smtClean="0">
              <a:solidFill>
                <a:schemeClr val="tx1">
                  <a:lumMod val="85000"/>
                  <a:lumOff val="15000"/>
                </a:schemeClr>
              </a:solidFill>
              <a:latin typeface="+mj-lt"/>
              <a:ea typeface="+mj-ea"/>
              <a:cs typeface="+mj-cs"/>
            </a:endParaRPr>
          </a:p>
          <a:p>
            <a:pPr marL="971550" lvl="1" indent="-514350">
              <a:spcBef>
                <a:spcPct val="0"/>
              </a:spcBef>
            </a:pPr>
            <a:r>
              <a:rPr kumimoji="0" lang="en-US" sz="2800" b="0" i="0" u="none" strike="noStrike" kern="1200" cap="none" spc="0" normalizeH="0" noProof="0" dirty="0" smtClean="0">
                <a:ln>
                  <a:noFill/>
                </a:ln>
                <a:solidFill>
                  <a:schemeClr val="tx1">
                    <a:lumMod val="85000"/>
                    <a:lumOff val="15000"/>
                  </a:schemeClr>
                </a:solidFill>
                <a:effectLst/>
                <a:uLnTx/>
                <a:uFillTx/>
                <a:latin typeface="+mj-lt"/>
                <a:ea typeface="+mj-ea"/>
                <a:cs typeface="+mj-cs"/>
              </a:rPr>
              <a:t>		          </a:t>
            </a:r>
            <a:endParaRPr kumimoji="0" lang="el-GR" sz="28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0"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1" name="10 - TextBox"/>
          <p:cNvSpPr txBox="1"/>
          <p:nvPr/>
        </p:nvSpPr>
        <p:spPr>
          <a:xfrm>
            <a:off x="1714480" y="1428736"/>
            <a:ext cx="7429520" cy="2462213"/>
          </a:xfrm>
          <a:prstGeom prst="rect">
            <a:avLst/>
          </a:prstGeom>
          <a:noFill/>
        </p:spPr>
        <p:txBody>
          <a:bodyPr wrap="square" rtlCol="0">
            <a:spAutoFit/>
          </a:bodyPr>
          <a:lstStyle/>
          <a:p>
            <a:pPr marL="342900" indent="-342900" algn="ctr"/>
            <a:r>
              <a:rPr lang="el-GR" sz="1400" b="1" dirty="0" smtClean="0">
                <a:solidFill>
                  <a:schemeClr val="tx1">
                    <a:lumMod val="85000"/>
                    <a:lumOff val="15000"/>
                  </a:schemeClr>
                </a:solidFill>
              </a:rPr>
              <a:t>	</a:t>
            </a:r>
            <a:r>
              <a:rPr lang="el-GR" sz="3600" b="1" dirty="0" smtClean="0">
                <a:solidFill>
                  <a:schemeClr val="tx1">
                    <a:lumMod val="85000"/>
                    <a:lumOff val="15000"/>
                  </a:schemeClr>
                </a:solidFill>
              </a:rPr>
              <a:t>ΤΕΛΟΣ </a:t>
            </a:r>
            <a:r>
              <a:rPr lang="en-US" sz="3600" b="1" dirty="0" smtClean="0">
                <a:solidFill>
                  <a:schemeClr val="tx1">
                    <a:lumMod val="85000"/>
                    <a:lumOff val="15000"/>
                  </a:schemeClr>
                </a:solidFill>
              </a:rPr>
              <a:t>10</a:t>
            </a:r>
            <a:r>
              <a:rPr lang="el-GR" sz="3600" b="1" baseline="30000" dirty="0" smtClean="0">
                <a:solidFill>
                  <a:schemeClr val="tx1">
                    <a:lumMod val="85000"/>
                    <a:lumOff val="15000"/>
                  </a:schemeClr>
                </a:solidFill>
              </a:rPr>
              <a:t>ΗΣ</a:t>
            </a:r>
            <a:r>
              <a:rPr lang="el-GR" sz="3600" b="1" dirty="0" smtClean="0">
                <a:solidFill>
                  <a:schemeClr val="tx1">
                    <a:lumMod val="85000"/>
                    <a:lumOff val="15000"/>
                  </a:schemeClr>
                </a:solidFill>
              </a:rPr>
              <a:t> ΕΝΟΤΗΤΑΣ </a:t>
            </a:r>
          </a:p>
          <a:p>
            <a:pPr marL="342900" indent="-342900" algn="ctr"/>
            <a:endParaRPr lang="el-GR" sz="3600" b="1" dirty="0" smtClean="0">
              <a:solidFill>
                <a:schemeClr val="tx1">
                  <a:lumMod val="85000"/>
                  <a:lumOff val="15000"/>
                </a:schemeClr>
              </a:solidFill>
            </a:endParaRPr>
          </a:p>
          <a:p>
            <a:pPr marL="342900" indent="-342900" algn="ctr"/>
            <a:r>
              <a:rPr lang="el-GR" sz="3600" b="1" dirty="0" smtClean="0">
                <a:solidFill>
                  <a:schemeClr val="tx1">
                    <a:lumMod val="85000"/>
                    <a:lumOff val="15000"/>
                  </a:schemeClr>
                </a:solidFill>
              </a:rPr>
              <a:t>ΕΥΧΑΡΙΣΤΩ ΓΙΑ ΤΗΝ ΠΡΟΣΟΧΗ ΣΑΣ.</a:t>
            </a:r>
          </a:p>
          <a:p>
            <a:pPr marL="342900" indent="-342900" algn="ctr"/>
            <a:endParaRPr lang="el-GR" sz="1400" b="1" dirty="0" smtClean="0">
              <a:solidFill>
                <a:schemeClr val="tx1">
                  <a:lumMod val="85000"/>
                  <a:lumOff val="15000"/>
                </a:schemeClr>
              </a:solidFill>
            </a:endParaRPr>
          </a:p>
          <a:p>
            <a:pPr marL="342900" indent="-342900" algn="ctr"/>
            <a:r>
              <a:rPr lang="el-GR" sz="1400" b="1" dirty="0" smtClean="0">
                <a:solidFill>
                  <a:schemeClr val="tx1">
                    <a:lumMod val="85000"/>
                    <a:lumOff val="15000"/>
                  </a:schemeClr>
                </a:solidFill>
              </a:rPr>
              <a:t>	</a:t>
            </a:r>
            <a:endParaRPr lang="el-GR" b="1" dirty="0" smtClean="0">
              <a:solidFill>
                <a:schemeClr val="tx1">
                  <a:lumMod val="85000"/>
                  <a:lumOff val="15000"/>
                </a:schemeClr>
              </a:solidFill>
            </a:endParaRPr>
          </a:p>
          <a:p>
            <a:pPr algn="ctr"/>
            <a:endParaRPr lang="el-G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7"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10"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2" name="1 - Θέση κειμένου"/>
          <p:cNvSpPr txBox="1">
            <a:spLocks/>
          </p:cNvSpPr>
          <p:nvPr/>
        </p:nvSpPr>
        <p:spPr>
          <a:xfrm>
            <a:off x="71422" y="2060848"/>
            <a:ext cx="1357306" cy="1466599"/>
          </a:xfrm>
          <a:prstGeom prst="rect">
            <a:avLst/>
          </a:prstGeom>
        </p:spPr>
        <p:txBody>
          <a:bodyPr vert="horz">
            <a:normAutofit/>
          </a:bodyPr>
          <a:lstStyle/>
          <a:p>
            <a:pPr marL="0" marR="0" lvl="0" indent="0" algn="l" defTabSz="914400" rtl="0" eaLnBrk="1" fontAlgn="auto" latinLnBrk="0" hangingPunct="1">
              <a:lnSpc>
                <a:spcPct val="100000"/>
              </a:lnSpc>
              <a:spcBef>
                <a:spcPts val="700"/>
              </a:spcBef>
              <a:spcAft>
                <a:spcPts val="0"/>
              </a:spcAft>
              <a:buClr>
                <a:schemeClr val="accent2"/>
              </a:buClr>
              <a:buSzPct val="60000"/>
              <a:buFontTx/>
              <a:buNone/>
              <a:tabLst/>
              <a:defRPr/>
            </a:pPr>
            <a:r>
              <a:rPr kumimoji="0" lang="el-GR" sz="1600" b="1" i="0" u="none" strike="noStrike" kern="1200" cap="none" spc="0" normalizeH="0" baseline="0" noProof="0" smtClean="0">
                <a:ln>
                  <a:noFill/>
                </a:ln>
                <a:solidFill>
                  <a:schemeClr val="tx1">
                    <a:lumMod val="85000"/>
                    <a:lumOff val="15000"/>
                  </a:schemeClr>
                </a:solidFill>
                <a:effectLst/>
                <a:uLnTx/>
                <a:uFillTx/>
                <a:latin typeface="+mn-lt"/>
                <a:ea typeface="+mn-ea"/>
                <a:cs typeface="+mn-cs"/>
              </a:rPr>
              <a:t>Μήτρα </a:t>
            </a:r>
            <a:r>
              <a:rPr kumimoji="0" lang="en-US" sz="1600" b="1" i="0" u="none" strike="noStrike" kern="1200" cap="none" spc="0" normalizeH="0" baseline="0" noProof="0" smtClean="0">
                <a:ln>
                  <a:noFill/>
                </a:ln>
                <a:solidFill>
                  <a:schemeClr val="tx1">
                    <a:lumMod val="85000"/>
                    <a:lumOff val="15000"/>
                  </a:schemeClr>
                </a:solidFill>
                <a:effectLst/>
                <a:uLnTx/>
                <a:uFillTx/>
                <a:latin typeface="+mn-lt"/>
                <a:ea typeface="+mn-ea"/>
                <a:cs typeface="+mn-cs"/>
              </a:rPr>
              <a:t>B.C.G.</a:t>
            </a:r>
            <a:endParaRPr kumimoji="0" lang="el-GR" sz="1600" b="1" i="0" u="none" strike="noStrike" kern="1200" cap="none" spc="0" normalizeH="0" baseline="0" noProof="0" dirty="0">
              <a:ln>
                <a:noFill/>
              </a:ln>
              <a:solidFill>
                <a:schemeClr val="tx1">
                  <a:lumMod val="85000"/>
                  <a:lumOff val="15000"/>
                </a:schemeClr>
              </a:solidFill>
              <a:effectLst/>
              <a:uLnTx/>
              <a:uFillTx/>
              <a:latin typeface="+mn-lt"/>
              <a:ea typeface="+mn-ea"/>
              <a:cs typeface="+mn-cs"/>
            </a:endParaRPr>
          </a:p>
        </p:txBody>
      </p:sp>
      <p:sp>
        <p:nvSpPr>
          <p:cNvPr id="13" name="12 - TextBox"/>
          <p:cNvSpPr txBox="1"/>
          <p:nvPr/>
        </p:nvSpPr>
        <p:spPr>
          <a:xfrm>
            <a:off x="1714480" y="857232"/>
            <a:ext cx="7286676" cy="2677656"/>
          </a:xfrm>
          <a:prstGeom prst="rect">
            <a:avLst/>
          </a:prstGeom>
          <a:noFill/>
        </p:spPr>
        <p:txBody>
          <a:bodyPr wrap="square" rtlCol="0">
            <a:spAutoFit/>
          </a:bodyPr>
          <a:lstStyle/>
          <a:p>
            <a:pPr algn="just"/>
            <a:r>
              <a:rPr lang="el-GR" sz="2400" dirty="0" smtClean="0">
                <a:solidFill>
                  <a:schemeClr val="tx2">
                    <a:lumMod val="50000"/>
                  </a:schemeClr>
                </a:solidFill>
              </a:rPr>
              <a:t>Το 1960 η εταιρεία </a:t>
            </a:r>
            <a:r>
              <a:rPr lang="en-US" sz="2400" b="1" dirty="0" smtClean="0">
                <a:solidFill>
                  <a:schemeClr val="tx2">
                    <a:lumMod val="50000"/>
                  </a:schemeClr>
                </a:solidFill>
              </a:rPr>
              <a:t>Boston Consulting Group </a:t>
            </a:r>
            <a:r>
              <a:rPr lang="el-GR" sz="2400" dirty="0" smtClean="0">
                <a:solidFill>
                  <a:schemeClr val="tx2">
                    <a:lumMod val="50000"/>
                  </a:schemeClr>
                </a:solidFill>
              </a:rPr>
              <a:t>ανέπτυξε την μέθοδο </a:t>
            </a:r>
            <a:r>
              <a:rPr lang="en-US" sz="2400" b="1" dirty="0" smtClean="0">
                <a:solidFill>
                  <a:schemeClr val="tx2">
                    <a:lumMod val="50000"/>
                  </a:schemeClr>
                </a:solidFill>
              </a:rPr>
              <a:t>B.C.G</a:t>
            </a:r>
            <a:r>
              <a:rPr lang="en-US" sz="2400" dirty="0" smtClean="0">
                <a:solidFill>
                  <a:schemeClr val="tx2">
                    <a:lumMod val="50000"/>
                  </a:schemeClr>
                </a:solidFill>
              </a:rPr>
              <a:t>.</a:t>
            </a:r>
            <a:r>
              <a:rPr lang="el-GR" sz="2400" dirty="0" smtClean="0">
                <a:solidFill>
                  <a:schemeClr val="tx2">
                    <a:lumMod val="50000"/>
                  </a:schemeClr>
                </a:solidFill>
              </a:rPr>
              <a:t> αλλιώς γνωστή ως μήτρα ανάπτυξης- μεριδίου.</a:t>
            </a:r>
          </a:p>
          <a:p>
            <a:pPr algn="just"/>
            <a:r>
              <a:rPr lang="el-GR" sz="2400" dirty="0" smtClean="0">
                <a:solidFill>
                  <a:schemeClr val="tx2">
                    <a:lumMod val="50000"/>
                  </a:schemeClr>
                </a:solidFill>
              </a:rPr>
              <a:t>Η μέθοδος αυτή ασχολείται ουσιαστικά με την αξιολόγηση του προϊοντικού χαρτοφυλακίου των επιχειρήσεων.</a:t>
            </a:r>
          </a:p>
          <a:p>
            <a:pPr algn="just"/>
            <a:endParaRPr lang="el-GR" sz="2400" dirty="0" smtClean="0">
              <a:solidFill>
                <a:schemeClr val="tx2">
                  <a:lumMod val="50000"/>
                </a:schemeClr>
              </a:solidFill>
            </a:endParaRPr>
          </a:p>
        </p:txBody>
      </p:sp>
    </p:spTree>
    <p:extLst>
      <p:ext uri="{BB962C8B-B14F-4D97-AF65-F5344CB8AC3E}">
        <p14:creationId xmlns:p14="http://schemas.microsoft.com/office/powerpoint/2010/main" xmlns="" val="15808557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7"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10"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2" name="1 - Θέση κειμένου"/>
          <p:cNvSpPr txBox="1">
            <a:spLocks/>
          </p:cNvSpPr>
          <p:nvPr/>
        </p:nvSpPr>
        <p:spPr>
          <a:xfrm>
            <a:off x="71422" y="2060848"/>
            <a:ext cx="1357306" cy="1466599"/>
          </a:xfrm>
          <a:prstGeom prst="rect">
            <a:avLst/>
          </a:prstGeom>
        </p:spPr>
        <p:txBody>
          <a:bodyPr vert="horz">
            <a:normAutofit fontScale="775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Tx/>
              <a:buNone/>
              <a:tabLst/>
              <a:defRPr/>
            </a:pPr>
            <a:r>
              <a:rPr kumimoji="0" lang="el-GR" sz="1600" b="1" i="0" u="none" strike="noStrike" kern="1200" cap="none" spc="0" normalizeH="0" baseline="0" noProof="0" dirty="0" smtClean="0">
                <a:ln>
                  <a:noFill/>
                </a:ln>
                <a:solidFill>
                  <a:schemeClr val="tx1">
                    <a:lumMod val="85000"/>
                    <a:lumOff val="15000"/>
                  </a:schemeClr>
                </a:solidFill>
                <a:effectLst/>
                <a:uLnTx/>
                <a:uFillTx/>
                <a:latin typeface="+mn-lt"/>
                <a:ea typeface="+mn-ea"/>
                <a:cs typeface="+mn-cs"/>
              </a:rPr>
              <a:t>Μήτρα </a:t>
            </a:r>
            <a:r>
              <a:rPr kumimoji="0" lang="en-US" sz="1600" b="1" i="0" u="none" strike="noStrike" kern="1200" cap="none" spc="0" normalizeH="0" baseline="0" noProof="0" dirty="0" smtClean="0">
                <a:ln>
                  <a:noFill/>
                </a:ln>
                <a:solidFill>
                  <a:schemeClr val="tx1">
                    <a:lumMod val="85000"/>
                    <a:lumOff val="15000"/>
                  </a:schemeClr>
                </a:solidFill>
                <a:effectLst/>
                <a:uLnTx/>
                <a:uFillTx/>
                <a:latin typeface="+mn-lt"/>
                <a:ea typeface="+mn-ea"/>
                <a:cs typeface="+mn-cs"/>
              </a:rPr>
              <a:t>B.C.G.</a:t>
            </a:r>
            <a:endParaRPr kumimoji="0" lang="el-GR" sz="1600" b="1" i="0" u="none" strike="noStrike" kern="1200" cap="none" spc="0" normalizeH="0" baseline="0" noProof="0" dirty="0" smtClean="0">
              <a:ln>
                <a:noFill/>
              </a:ln>
              <a:solidFill>
                <a:schemeClr val="tx1">
                  <a:lumMod val="85000"/>
                  <a:lumOff val="15000"/>
                </a:schemeClr>
              </a:solidFill>
              <a:effectLst/>
              <a:uLnTx/>
              <a:uFillTx/>
              <a:latin typeface="+mn-lt"/>
              <a:ea typeface="+mn-ea"/>
              <a:cs typeface="+mn-cs"/>
            </a:endParaRPr>
          </a:p>
          <a:p>
            <a:pPr marL="0" marR="0" lvl="0" indent="0" algn="l" defTabSz="914400" rtl="0" eaLnBrk="1" fontAlgn="auto" latinLnBrk="0" hangingPunct="1">
              <a:lnSpc>
                <a:spcPct val="100000"/>
              </a:lnSpc>
              <a:spcBef>
                <a:spcPts val="700"/>
              </a:spcBef>
              <a:spcAft>
                <a:spcPts val="0"/>
              </a:spcAft>
              <a:buClr>
                <a:schemeClr val="accent2"/>
              </a:buClr>
              <a:buSzPct val="60000"/>
              <a:buFontTx/>
              <a:buNone/>
              <a:tabLst/>
              <a:defRPr/>
            </a:pPr>
            <a:r>
              <a:rPr lang="el-GR" sz="1600" b="1" dirty="0" smtClean="0">
                <a:solidFill>
                  <a:schemeClr val="tx1">
                    <a:lumMod val="85000"/>
                    <a:lumOff val="15000"/>
                  </a:schemeClr>
                </a:solidFill>
              </a:rPr>
              <a:t>-Παράγοντες που επιδρούν στην διαμόρφωση του προϊοντικού χαρτοφυλακίου.</a:t>
            </a:r>
            <a:endParaRPr kumimoji="0" lang="el-GR" sz="1600" b="1" i="0" u="none" strike="noStrike" kern="1200" cap="none" spc="0" normalizeH="0" baseline="0" noProof="0" dirty="0">
              <a:ln>
                <a:noFill/>
              </a:ln>
              <a:solidFill>
                <a:schemeClr val="tx1">
                  <a:lumMod val="85000"/>
                  <a:lumOff val="15000"/>
                </a:schemeClr>
              </a:solidFill>
              <a:effectLst/>
              <a:uLnTx/>
              <a:uFillTx/>
              <a:latin typeface="+mn-lt"/>
              <a:ea typeface="+mn-ea"/>
              <a:cs typeface="+mn-cs"/>
            </a:endParaRPr>
          </a:p>
        </p:txBody>
      </p:sp>
      <p:sp>
        <p:nvSpPr>
          <p:cNvPr id="9" name="8 - TextBox"/>
          <p:cNvSpPr txBox="1"/>
          <p:nvPr/>
        </p:nvSpPr>
        <p:spPr>
          <a:xfrm>
            <a:off x="1714480" y="857232"/>
            <a:ext cx="7286676" cy="1477328"/>
          </a:xfrm>
          <a:prstGeom prst="rect">
            <a:avLst/>
          </a:prstGeom>
          <a:noFill/>
        </p:spPr>
        <p:txBody>
          <a:bodyPr wrap="square" rtlCol="0">
            <a:spAutoFit/>
          </a:bodyPr>
          <a:lstStyle/>
          <a:p>
            <a:r>
              <a:rPr lang="el-GR" dirty="0" smtClean="0">
                <a:solidFill>
                  <a:schemeClr val="tx2">
                    <a:lumMod val="50000"/>
                  </a:schemeClr>
                </a:solidFill>
              </a:rPr>
              <a:t>Οι παράγοντες που επιδρούν στην διαμόρφωση του προϊοντικού χαρτοφυλακίου είναι</a:t>
            </a:r>
            <a:r>
              <a:rPr lang="en-US" dirty="0" smtClean="0">
                <a:solidFill>
                  <a:schemeClr val="tx2">
                    <a:lumMod val="50000"/>
                  </a:schemeClr>
                </a:solidFill>
              </a:rPr>
              <a:t>:</a:t>
            </a:r>
            <a:endParaRPr lang="el-GR" dirty="0" smtClean="0">
              <a:solidFill>
                <a:schemeClr val="tx2">
                  <a:lumMod val="50000"/>
                </a:schemeClr>
              </a:solidFill>
            </a:endParaRPr>
          </a:p>
          <a:p>
            <a:pPr>
              <a:buFont typeface="Arial" pitchFamily="34" charset="0"/>
              <a:buChar char="•"/>
            </a:pPr>
            <a:r>
              <a:rPr lang="el-GR" dirty="0" smtClean="0">
                <a:solidFill>
                  <a:schemeClr val="tx2">
                    <a:lumMod val="50000"/>
                  </a:schemeClr>
                </a:solidFill>
              </a:rPr>
              <a:t>Ο καθορισμός του βέλτιστου αριθμού προϊόντων.</a:t>
            </a:r>
          </a:p>
          <a:p>
            <a:pPr>
              <a:buFont typeface="Arial" pitchFamily="34" charset="0"/>
              <a:buChar char="•"/>
            </a:pPr>
            <a:r>
              <a:rPr lang="el-GR" dirty="0" smtClean="0">
                <a:solidFill>
                  <a:schemeClr val="tx2">
                    <a:lumMod val="50000"/>
                  </a:schemeClr>
                </a:solidFill>
              </a:rPr>
              <a:t>Το μερίδιο αγοράς.</a:t>
            </a:r>
          </a:p>
          <a:p>
            <a:pPr>
              <a:buFont typeface="Arial" pitchFamily="34" charset="0"/>
              <a:buChar char="•"/>
            </a:pPr>
            <a:r>
              <a:rPr lang="el-GR" dirty="0" smtClean="0">
                <a:solidFill>
                  <a:schemeClr val="tx2">
                    <a:lumMod val="50000"/>
                  </a:schemeClr>
                </a:solidFill>
              </a:rPr>
              <a:t>Ο κύκλος ζωής προϊόντος.</a:t>
            </a:r>
            <a:endParaRPr lang="el-GR" dirty="0">
              <a:solidFill>
                <a:schemeClr val="tx2">
                  <a:lumMod val="50000"/>
                </a:schemeClr>
              </a:solidFill>
            </a:endParaRPr>
          </a:p>
        </p:txBody>
      </p:sp>
    </p:spTree>
    <p:extLst>
      <p:ext uri="{BB962C8B-B14F-4D97-AF65-F5344CB8AC3E}">
        <p14:creationId xmlns:p14="http://schemas.microsoft.com/office/powerpoint/2010/main" xmlns="" val="15808557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7"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10"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2" name="1 - Θέση κειμένου"/>
          <p:cNvSpPr txBox="1">
            <a:spLocks/>
          </p:cNvSpPr>
          <p:nvPr/>
        </p:nvSpPr>
        <p:spPr>
          <a:xfrm>
            <a:off x="71422" y="2060848"/>
            <a:ext cx="1357306" cy="1466599"/>
          </a:xfrm>
          <a:prstGeom prst="rect">
            <a:avLst/>
          </a:prstGeom>
        </p:spPr>
        <p:txBody>
          <a:bodyPr vert="horz">
            <a:normAutofit fontScale="775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Tx/>
              <a:buNone/>
              <a:tabLst/>
              <a:defRPr/>
            </a:pPr>
            <a:r>
              <a:rPr kumimoji="0" lang="el-GR" sz="1600" b="1" i="0" u="none" strike="noStrike" kern="1200" cap="none" spc="0" normalizeH="0" baseline="0" noProof="0" dirty="0" smtClean="0">
                <a:ln>
                  <a:noFill/>
                </a:ln>
                <a:solidFill>
                  <a:schemeClr val="tx1">
                    <a:lumMod val="85000"/>
                    <a:lumOff val="15000"/>
                  </a:schemeClr>
                </a:solidFill>
                <a:effectLst/>
                <a:uLnTx/>
                <a:uFillTx/>
                <a:latin typeface="+mn-lt"/>
                <a:ea typeface="+mn-ea"/>
                <a:cs typeface="+mn-cs"/>
              </a:rPr>
              <a:t>Μήτρα </a:t>
            </a:r>
            <a:r>
              <a:rPr kumimoji="0" lang="en-US" sz="1600" b="1" i="0" u="none" strike="noStrike" kern="1200" cap="none" spc="0" normalizeH="0" baseline="0" noProof="0" dirty="0" smtClean="0">
                <a:ln>
                  <a:noFill/>
                </a:ln>
                <a:solidFill>
                  <a:schemeClr val="tx1">
                    <a:lumMod val="85000"/>
                    <a:lumOff val="15000"/>
                  </a:schemeClr>
                </a:solidFill>
                <a:effectLst/>
                <a:uLnTx/>
                <a:uFillTx/>
                <a:latin typeface="+mn-lt"/>
                <a:ea typeface="+mn-ea"/>
                <a:cs typeface="+mn-cs"/>
              </a:rPr>
              <a:t>B.C.G.</a:t>
            </a:r>
            <a:endParaRPr kumimoji="0" lang="el-GR" sz="1600" b="1" i="0" u="none" strike="noStrike" kern="1200" cap="none" spc="0" normalizeH="0" baseline="0" noProof="0" dirty="0" smtClean="0">
              <a:ln>
                <a:noFill/>
              </a:ln>
              <a:solidFill>
                <a:schemeClr val="tx1">
                  <a:lumMod val="85000"/>
                  <a:lumOff val="15000"/>
                </a:schemeClr>
              </a:solidFill>
              <a:effectLst/>
              <a:uLnTx/>
              <a:uFillTx/>
              <a:latin typeface="+mn-lt"/>
              <a:ea typeface="+mn-ea"/>
              <a:cs typeface="+mn-cs"/>
            </a:endParaRPr>
          </a:p>
          <a:p>
            <a:pPr marL="0" marR="0" lvl="0" indent="0" algn="l" defTabSz="914400" rtl="0" eaLnBrk="1" fontAlgn="auto" latinLnBrk="0" hangingPunct="1">
              <a:lnSpc>
                <a:spcPct val="100000"/>
              </a:lnSpc>
              <a:spcBef>
                <a:spcPts val="700"/>
              </a:spcBef>
              <a:spcAft>
                <a:spcPts val="0"/>
              </a:spcAft>
              <a:buClr>
                <a:schemeClr val="accent2"/>
              </a:buClr>
              <a:buSzPct val="60000"/>
              <a:buFontTx/>
              <a:buNone/>
              <a:tabLst/>
              <a:defRPr/>
            </a:pPr>
            <a:r>
              <a:rPr lang="el-GR" sz="1600" b="1" dirty="0" smtClean="0">
                <a:solidFill>
                  <a:schemeClr val="tx1">
                    <a:lumMod val="85000"/>
                    <a:lumOff val="15000"/>
                  </a:schemeClr>
                </a:solidFill>
              </a:rPr>
              <a:t>-Παράγοντες που επιδρούν στην διαμόρφωση του προϊοντικού χαρτοφυλακίου.</a:t>
            </a:r>
            <a:endParaRPr kumimoji="0" lang="el-GR" sz="1600" b="1" i="0" u="none" strike="noStrike" kern="1200" cap="none" spc="0" normalizeH="0" baseline="0" noProof="0" dirty="0">
              <a:ln>
                <a:noFill/>
              </a:ln>
              <a:solidFill>
                <a:schemeClr val="tx1">
                  <a:lumMod val="85000"/>
                  <a:lumOff val="15000"/>
                </a:schemeClr>
              </a:solidFill>
              <a:effectLst/>
              <a:uLnTx/>
              <a:uFillTx/>
              <a:latin typeface="+mn-lt"/>
              <a:ea typeface="+mn-ea"/>
              <a:cs typeface="+mn-cs"/>
            </a:endParaRPr>
          </a:p>
        </p:txBody>
      </p:sp>
      <p:sp>
        <p:nvSpPr>
          <p:cNvPr id="9" name="8 - TextBox"/>
          <p:cNvSpPr txBox="1"/>
          <p:nvPr/>
        </p:nvSpPr>
        <p:spPr>
          <a:xfrm>
            <a:off x="1714480" y="71414"/>
            <a:ext cx="7286676" cy="2862322"/>
          </a:xfrm>
          <a:prstGeom prst="rect">
            <a:avLst/>
          </a:prstGeom>
          <a:noFill/>
        </p:spPr>
        <p:txBody>
          <a:bodyPr wrap="square" rtlCol="0">
            <a:spAutoFit/>
          </a:bodyPr>
          <a:lstStyle/>
          <a:p>
            <a:pPr algn="ctr"/>
            <a:r>
              <a:rPr lang="el-GR" b="1" dirty="0" smtClean="0">
                <a:solidFill>
                  <a:schemeClr val="tx2">
                    <a:lumMod val="50000"/>
                  </a:schemeClr>
                </a:solidFill>
              </a:rPr>
              <a:t>Ο καθορισμός του βέλτιστου αριθμού προϊόντων.</a:t>
            </a:r>
          </a:p>
          <a:p>
            <a:pPr algn="ctr"/>
            <a:endParaRPr lang="el-GR" b="1" dirty="0" smtClean="0">
              <a:solidFill>
                <a:schemeClr val="tx2">
                  <a:lumMod val="50000"/>
                </a:schemeClr>
              </a:solidFill>
            </a:endParaRPr>
          </a:p>
          <a:p>
            <a:pPr algn="just"/>
            <a:r>
              <a:rPr lang="el-GR" dirty="0" smtClean="0">
                <a:solidFill>
                  <a:schemeClr val="tx2">
                    <a:lumMod val="50000"/>
                  </a:schemeClr>
                </a:solidFill>
              </a:rPr>
              <a:t>Ένα σημαντικά διαφοροποιημένο χαρτοφυλάκιο επιτρέπει</a:t>
            </a:r>
            <a:r>
              <a:rPr lang="en-US" dirty="0" smtClean="0">
                <a:solidFill>
                  <a:schemeClr val="tx2">
                    <a:lumMod val="50000"/>
                  </a:schemeClr>
                </a:solidFill>
              </a:rPr>
              <a:t>:</a:t>
            </a:r>
            <a:endParaRPr lang="el-GR" dirty="0" smtClean="0">
              <a:solidFill>
                <a:schemeClr val="tx2">
                  <a:lumMod val="50000"/>
                </a:schemeClr>
              </a:solidFill>
            </a:endParaRPr>
          </a:p>
          <a:p>
            <a:pPr marL="342900" indent="-342900" algn="just">
              <a:buFont typeface="Arial" pitchFamily="34" charset="0"/>
              <a:buChar char="•"/>
            </a:pPr>
            <a:r>
              <a:rPr lang="el-GR" dirty="0" smtClean="0">
                <a:solidFill>
                  <a:schemeClr val="tx2">
                    <a:lumMod val="50000"/>
                  </a:schemeClr>
                </a:solidFill>
              </a:rPr>
              <a:t>την ικανοποίηση ενός διευρυμένου και ετερογενούς φάσματος καταναλωτικών ομάδων,</a:t>
            </a:r>
          </a:p>
          <a:p>
            <a:pPr marL="342900" indent="-342900" algn="just">
              <a:buFont typeface="Arial" pitchFamily="34" charset="0"/>
              <a:buChar char="•"/>
            </a:pPr>
            <a:r>
              <a:rPr lang="el-GR" dirty="0" smtClean="0">
                <a:solidFill>
                  <a:schemeClr val="tx2">
                    <a:lumMod val="50000"/>
                  </a:schemeClr>
                </a:solidFill>
              </a:rPr>
              <a:t>την κατ ουσία δημιουργία εμποδίων εισόδου στον κλάδο.</a:t>
            </a:r>
          </a:p>
          <a:p>
            <a:pPr marL="342900" indent="-342900" algn="just">
              <a:buFont typeface="Arial" pitchFamily="34" charset="0"/>
              <a:buChar char="•"/>
            </a:pPr>
            <a:endParaRPr lang="el-GR" dirty="0" smtClean="0">
              <a:solidFill>
                <a:schemeClr val="tx2">
                  <a:lumMod val="50000"/>
                </a:schemeClr>
              </a:solidFill>
            </a:endParaRPr>
          </a:p>
          <a:p>
            <a:pPr marL="342900" indent="-342900" algn="just"/>
            <a:r>
              <a:rPr lang="el-GR" dirty="0" smtClean="0">
                <a:solidFill>
                  <a:schemeClr val="tx2">
                    <a:lumMod val="50000"/>
                  </a:schemeClr>
                </a:solidFill>
              </a:rPr>
              <a:t>Ποιός είναι ο βέλτιστος αριθμός προϊόντων και με ποία διαδικασία μπορεί</a:t>
            </a:r>
          </a:p>
          <a:p>
            <a:pPr marL="342900" indent="-342900" algn="just"/>
            <a:r>
              <a:rPr lang="el-GR" dirty="0" smtClean="0">
                <a:solidFill>
                  <a:schemeClr val="tx2">
                    <a:lumMod val="50000"/>
                  </a:schemeClr>
                </a:solidFill>
              </a:rPr>
              <a:t>αυτός να οριστεί</a:t>
            </a:r>
            <a:r>
              <a:rPr lang="en-US" dirty="0" smtClean="0">
                <a:solidFill>
                  <a:schemeClr val="tx2">
                    <a:lumMod val="50000"/>
                  </a:schemeClr>
                </a:solidFill>
              </a:rPr>
              <a:t>;</a:t>
            </a:r>
            <a:endParaRPr lang="el-GR" dirty="0" smtClean="0">
              <a:solidFill>
                <a:schemeClr val="tx2">
                  <a:lumMod val="50000"/>
                </a:schemeClr>
              </a:solidFill>
            </a:endParaRPr>
          </a:p>
          <a:p>
            <a:endParaRPr lang="el-GR" b="1" dirty="0">
              <a:solidFill>
                <a:schemeClr val="tx2">
                  <a:lumMod val="50000"/>
                </a:schemeClr>
              </a:solidFill>
            </a:endParaRPr>
          </a:p>
        </p:txBody>
      </p:sp>
    </p:spTree>
    <p:extLst>
      <p:ext uri="{BB962C8B-B14F-4D97-AF65-F5344CB8AC3E}">
        <p14:creationId xmlns:p14="http://schemas.microsoft.com/office/powerpoint/2010/main" xmlns="" val="15808557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7"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10"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2" name="1 - Θέση κειμένου"/>
          <p:cNvSpPr txBox="1">
            <a:spLocks/>
          </p:cNvSpPr>
          <p:nvPr/>
        </p:nvSpPr>
        <p:spPr>
          <a:xfrm>
            <a:off x="71422" y="2060848"/>
            <a:ext cx="1357306" cy="1466599"/>
          </a:xfrm>
          <a:prstGeom prst="rect">
            <a:avLst/>
          </a:prstGeom>
        </p:spPr>
        <p:txBody>
          <a:bodyPr vert="horz">
            <a:normAutofit fontScale="775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Tx/>
              <a:buNone/>
              <a:tabLst/>
              <a:defRPr/>
            </a:pPr>
            <a:r>
              <a:rPr kumimoji="0" lang="el-GR" sz="1600" b="1" i="0" u="none" strike="noStrike" kern="1200" cap="none" spc="0" normalizeH="0" baseline="0" noProof="0" dirty="0" smtClean="0">
                <a:ln>
                  <a:noFill/>
                </a:ln>
                <a:solidFill>
                  <a:schemeClr val="tx1">
                    <a:lumMod val="85000"/>
                    <a:lumOff val="15000"/>
                  </a:schemeClr>
                </a:solidFill>
                <a:effectLst/>
                <a:uLnTx/>
                <a:uFillTx/>
                <a:latin typeface="+mn-lt"/>
                <a:ea typeface="+mn-ea"/>
                <a:cs typeface="+mn-cs"/>
              </a:rPr>
              <a:t>Μήτρα </a:t>
            </a:r>
            <a:r>
              <a:rPr kumimoji="0" lang="en-US" sz="1600" b="1" i="0" u="none" strike="noStrike" kern="1200" cap="none" spc="0" normalizeH="0" baseline="0" noProof="0" dirty="0" smtClean="0">
                <a:ln>
                  <a:noFill/>
                </a:ln>
                <a:solidFill>
                  <a:schemeClr val="tx1">
                    <a:lumMod val="85000"/>
                    <a:lumOff val="15000"/>
                  </a:schemeClr>
                </a:solidFill>
                <a:effectLst/>
                <a:uLnTx/>
                <a:uFillTx/>
                <a:latin typeface="+mn-lt"/>
                <a:ea typeface="+mn-ea"/>
                <a:cs typeface="+mn-cs"/>
              </a:rPr>
              <a:t>B.C.G.</a:t>
            </a:r>
            <a:endParaRPr kumimoji="0" lang="el-GR" sz="1600" b="1" i="0" u="none" strike="noStrike" kern="1200" cap="none" spc="0" normalizeH="0" baseline="0" noProof="0" dirty="0" smtClean="0">
              <a:ln>
                <a:noFill/>
              </a:ln>
              <a:solidFill>
                <a:schemeClr val="tx1">
                  <a:lumMod val="85000"/>
                  <a:lumOff val="15000"/>
                </a:schemeClr>
              </a:solidFill>
              <a:effectLst/>
              <a:uLnTx/>
              <a:uFillTx/>
              <a:latin typeface="+mn-lt"/>
              <a:ea typeface="+mn-ea"/>
              <a:cs typeface="+mn-cs"/>
            </a:endParaRPr>
          </a:p>
          <a:p>
            <a:pPr marL="0" marR="0" lvl="0" indent="0" algn="l" defTabSz="914400" rtl="0" eaLnBrk="1" fontAlgn="auto" latinLnBrk="0" hangingPunct="1">
              <a:lnSpc>
                <a:spcPct val="100000"/>
              </a:lnSpc>
              <a:spcBef>
                <a:spcPts val="700"/>
              </a:spcBef>
              <a:spcAft>
                <a:spcPts val="0"/>
              </a:spcAft>
              <a:buClr>
                <a:schemeClr val="accent2"/>
              </a:buClr>
              <a:buSzPct val="60000"/>
              <a:buFontTx/>
              <a:buNone/>
              <a:tabLst/>
              <a:defRPr/>
            </a:pPr>
            <a:r>
              <a:rPr lang="el-GR" sz="1600" b="1" dirty="0" smtClean="0">
                <a:solidFill>
                  <a:schemeClr val="tx1">
                    <a:lumMod val="85000"/>
                    <a:lumOff val="15000"/>
                  </a:schemeClr>
                </a:solidFill>
              </a:rPr>
              <a:t>-Παράγοντες που επιδρούν στην διαμόρφωση του προϊοντικού χαρτοφυλακίου.</a:t>
            </a:r>
            <a:endParaRPr kumimoji="0" lang="el-GR" sz="1600" b="1" i="0" u="none" strike="noStrike" kern="1200" cap="none" spc="0" normalizeH="0" baseline="0" noProof="0" dirty="0">
              <a:ln>
                <a:noFill/>
              </a:ln>
              <a:solidFill>
                <a:schemeClr val="tx1">
                  <a:lumMod val="85000"/>
                  <a:lumOff val="15000"/>
                </a:schemeClr>
              </a:solidFill>
              <a:effectLst/>
              <a:uLnTx/>
              <a:uFillTx/>
              <a:latin typeface="+mn-lt"/>
              <a:ea typeface="+mn-ea"/>
              <a:cs typeface="+mn-cs"/>
            </a:endParaRPr>
          </a:p>
        </p:txBody>
      </p:sp>
      <p:sp>
        <p:nvSpPr>
          <p:cNvPr id="9" name="8 - TextBox"/>
          <p:cNvSpPr txBox="1"/>
          <p:nvPr/>
        </p:nvSpPr>
        <p:spPr>
          <a:xfrm>
            <a:off x="1714480" y="71414"/>
            <a:ext cx="7286676" cy="4801314"/>
          </a:xfrm>
          <a:prstGeom prst="rect">
            <a:avLst/>
          </a:prstGeom>
          <a:noFill/>
        </p:spPr>
        <p:txBody>
          <a:bodyPr wrap="square" rtlCol="0">
            <a:spAutoFit/>
          </a:bodyPr>
          <a:lstStyle/>
          <a:p>
            <a:pPr algn="ctr"/>
            <a:r>
              <a:rPr lang="el-GR" sz="1700" b="1" dirty="0" smtClean="0">
                <a:solidFill>
                  <a:schemeClr val="tx2">
                    <a:lumMod val="50000"/>
                  </a:schemeClr>
                </a:solidFill>
              </a:rPr>
              <a:t>Ο καθορισμός του βέλτιστου αριθμού προϊόντων.</a:t>
            </a:r>
          </a:p>
          <a:p>
            <a:pPr algn="ctr"/>
            <a:endParaRPr lang="el-GR" sz="1700" b="1" dirty="0" smtClean="0">
              <a:solidFill>
                <a:schemeClr val="tx2">
                  <a:lumMod val="50000"/>
                </a:schemeClr>
              </a:solidFill>
            </a:endParaRPr>
          </a:p>
          <a:p>
            <a:r>
              <a:rPr lang="en-US" sz="1700" b="1" dirty="0" smtClean="0">
                <a:solidFill>
                  <a:schemeClr val="tx2">
                    <a:lumMod val="50000"/>
                  </a:schemeClr>
                </a:solidFill>
              </a:rPr>
              <a:t>O Robert Bordley </a:t>
            </a:r>
            <a:r>
              <a:rPr lang="el-GR" sz="1700" b="1" dirty="0" smtClean="0">
                <a:solidFill>
                  <a:schemeClr val="tx2">
                    <a:lumMod val="50000"/>
                  </a:schemeClr>
                </a:solidFill>
              </a:rPr>
              <a:t>το 2003 εισήγαγε ένα μοντέλο με σκοπό τον καθορισμό του αποτελεσματικού αριθμού προϊόντων. Η μέθοδος αυτή αναφέρεται τόσο στον προσδιορισμό του κατάλληλου αριθμού προϊόντων για την επιχείρηση όσο και για τον κλάδο στον οποίο δραστηριοποιείται.</a:t>
            </a:r>
          </a:p>
          <a:p>
            <a:endParaRPr lang="el-GR" sz="1700" b="1" dirty="0" smtClean="0">
              <a:solidFill>
                <a:schemeClr val="tx2">
                  <a:lumMod val="50000"/>
                </a:schemeClr>
              </a:solidFill>
            </a:endParaRPr>
          </a:p>
          <a:p>
            <a:r>
              <a:rPr lang="el-GR" sz="1700" b="1" dirty="0" smtClean="0">
                <a:solidFill>
                  <a:schemeClr val="tx2">
                    <a:lumMod val="50000"/>
                  </a:schemeClr>
                </a:solidFill>
              </a:rPr>
              <a:t>Υποθέσεις του μοντέλου</a:t>
            </a:r>
            <a:r>
              <a:rPr lang="en-US" sz="1700" b="1" dirty="0" smtClean="0">
                <a:solidFill>
                  <a:schemeClr val="tx2">
                    <a:lumMod val="50000"/>
                  </a:schemeClr>
                </a:solidFill>
              </a:rPr>
              <a:t>:</a:t>
            </a:r>
            <a:endParaRPr lang="el-GR" sz="1700" b="1" dirty="0" smtClean="0">
              <a:solidFill>
                <a:schemeClr val="tx2">
                  <a:lumMod val="50000"/>
                </a:schemeClr>
              </a:solidFill>
            </a:endParaRPr>
          </a:p>
          <a:p>
            <a:pPr>
              <a:buFont typeface="Arial" pitchFamily="34" charset="0"/>
              <a:buChar char="•"/>
            </a:pPr>
            <a:r>
              <a:rPr lang="el-GR" sz="1700" b="1" dirty="0" smtClean="0">
                <a:solidFill>
                  <a:schemeClr val="tx2">
                    <a:lumMod val="50000"/>
                  </a:schemeClr>
                </a:solidFill>
              </a:rPr>
              <a:t>Ορθολογική συμπεριφορά καταναλωτή.</a:t>
            </a:r>
          </a:p>
          <a:p>
            <a:pPr>
              <a:buFont typeface="Arial" pitchFamily="34" charset="0"/>
              <a:buChar char="•"/>
            </a:pPr>
            <a:r>
              <a:rPr lang="el-GR" sz="1700" b="1" dirty="0" smtClean="0">
                <a:solidFill>
                  <a:schemeClr val="tx2">
                    <a:lumMod val="50000"/>
                  </a:schemeClr>
                </a:solidFill>
              </a:rPr>
              <a:t>Ως χρησιμότητα εννοούμε τον σταθμισμένο μέσο της απόδοσης του προϊόντος σε κάθε λειτουργία και της σημασίας που ο καταναλωτής δίνει στην συγκεκριμένη λειτουργία.</a:t>
            </a:r>
          </a:p>
          <a:p>
            <a:pPr>
              <a:buFont typeface="Arial" pitchFamily="34" charset="0"/>
              <a:buChar char="•"/>
            </a:pPr>
            <a:r>
              <a:rPr lang="el-GR" sz="1700" b="1" dirty="0" smtClean="0">
                <a:solidFill>
                  <a:schemeClr val="tx2">
                    <a:lumMod val="50000"/>
                  </a:schemeClr>
                </a:solidFill>
              </a:rPr>
              <a:t>Ο συντελεστής βαρύτητας παρέχεται από τον μέσο και τη μήτρα διακύμανσης- συνδιακύμανσης.</a:t>
            </a:r>
          </a:p>
          <a:p>
            <a:pPr>
              <a:buFont typeface="Arial" pitchFamily="34" charset="0"/>
              <a:buChar char="•"/>
            </a:pPr>
            <a:r>
              <a:rPr lang="el-GR" sz="1700" b="1" dirty="0" smtClean="0">
                <a:solidFill>
                  <a:schemeClr val="tx2">
                    <a:lumMod val="50000"/>
                  </a:schemeClr>
                </a:solidFill>
              </a:rPr>
              <a:t>Οι αποδόσεις ακολουθούν την κανονική κατανομή.</a:t>
            </a:r>
          </a:p>
          <a:p>
            <a:pPr>
              <a:buFont typeface="Arial" pitchFamily="34" charset="0"/>
              <a:buChar char="•"/>
            </a:pPr>
            <a:r>
              <a:rPr lang="el-GR" sz="1700" b="1" dirty="0" smtClean="0">
                <a:solidFill>
                  <a:schemeClr val="tx2">
                    <a:lumMod val="50000"/>
                  </a:schemeClr>
                </a:solidFill>
              </a:rPr>
              <a:t>Τα συνολικά έξοδα ανάπτυξης είναι συνάρτηση του αριθμού των προϊόντων που εισάγονται στο χαρτοφυλάκιο.</a:t>
            </a:r>
            <a:endParaRPr lang="en-US" sz="1700" b="1" dirty="0" smtClean="0">
              <a:solidFill>
                <a:schemeClr val="tx2">
                  <a:lumMod val="50000"/>
                </a:schemeClr>
              </a:solidFill>
            </a:endParaRPr>
          </a:p>
          <a:p>
            <a:pPr>
              <a:buFont typeface="Arial" pitchFamily="34" charset="0"/>
              <a:buChar char="•"/>
            </a:pPr>
            <a:endParaRPr lang="el-GR" sz="1700" b="1" dirty="0">
              <a:solidFill>
                <a:schemeClr val="tx2">
                  <a:lumMod val="50000"/>
                </a:schemeClr>
              </a:solidFill>
            </a:endParaRPr>
          </a:p>
        </p:txBody>
      </p:sp>
    </p:spTree>
    <p:extLst>
      <p:ext uri="{BB962C8B-B14F-4D97-AF65-F5344CB8AC3E}">
        <p14:creationId xmlns:p14="http://schemas.microsoft.com/office/powerpoint/2010/main" xmlns="" val="15808557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7"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10"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2" name="1 - Θέση κειμένου"/>
          <p:cNvSpPr txBox="1">
            <a:spLocks/>
          </p:cNvSpPr>
          <p:nvPr/>
        </p:nvSpPr>
        <p:spPr>
          <a:xfrm>
            <a:off x="71422" y="2060848"/>
            <a:ext cx="1357306" cy="1466599"/>
          </a:xfrm>
          <a:prstGeom prst="rect">
            <a:avLst/>
          </a:prstGeom>
        </p:spPr>
        <p:txBody>
          <a:bodyPr vert="horz">
            <a:normAutofit fontScale="775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Tx/>
              <a:buNone/>
              <a:tabLst/>
              <a:defRPr/>
            </a:pPr>
            <a:r>
              <a:rPr kumimoji="0" lang="el-GR" sz="1600" b="1" i="0" u="none" strike="noStrike" kern="1200" cap="none" spc="0" normalizeH="0" baseline="0" noProof="0" dirty="0" smtClean="0">
                <a:ln>
                  <a:noFill/>
                </a:ln>
                <a:solidFill>
                  <a:schemeClr val="tx1">
                    <a:lumMod val="85000"/>
                    <a:lumOff val="15000"/>
                  </a:schemeClr>
                </a:solidFill>
                <a:effectLst/>
                <a:uLnTx/>
                <a:uFillTx/>
                <a:latin typeface="+mn-lt"/>
                <a:ea typeface="+mn-ea"/>
                <a:cs typeface="+mn-cs"/>
              </a:rPr>
              <a:t>Μήτρα </a:t>
            </a:r>
            <a:r>
              <a:rPr kumimoji="0" lang="en-US" sz="1600" b="1" i="0" u="none" strike="noStrike" kern="1200" cap="none" spc="0" normalizeH="0" baseline="0" noProof="0" dirty="0" smtClean="0">
                <a:ln>
                  <a:noFill/>
                </a:ln>
                <a:solidFill>
                  <a:schemeClr val="tx1">
                    <a:lumMod val="85000"/>
                    <a:lumOff val="15000"/>
                  </a:schemeClr>
                </a:solidFill>
                <a:effectLst/>
                <a:uLnTx/>
                <a:uFillTx/>
                <a:latin typeface="+mn-lt"/>
                <a:ea typeface="+mn-ea"/>
                <a:cs typeface="+mn-cs"/>
              </a:rPr>
              <a:t>B.C.G.</a:t>
            </a:r>
            <a:endParaRPr kumimoji="0" lang="el-GR" sz="1600" b="1" i="0" u="none" strike="noStrike" kern="1200" cap="none" spc="0" normalizeH="0" baseline="0" noProof="0" dirty="0" smtClean="0">
              <a:ln>
                <a:noFill/>
              </a:ln>
              <a:solidFill>
                <a:schemeClr val="tx1">
                  <a:lumMod val="85000"/>
                  <a:lumOff val="15000"/>
                </a:schemeClr>
              </a:solidFill>
              <a:effectLst/>
              <a:uLnTx/>
              <a:uFillTx/>
              <a:latin typeface="+mn-lt"/>
              <a:ea typeface="+mn-ea"/>
              <a:cs typeface="+mn-cs"/>
            </a:endParaRPr>
          </a:p>
          <a:p>
            <a:pPr marL="0" marR="0" lvl="0" indent="0" algn="l" defTabSz="914400" rtl="0" eaLnBrk="1" fontAlgn="auto" latinLnBrk="0" hangingPunct="1">
              <a:lnSpc>
                <a:spcPct val="100000"/>
              </a:lnSpc>
              <a:spcBef>
                <a:spcPts val="700"/>
              </a:spcBef>
              <a:spcAft>
                <a:spcPts val="0"/>
              </a:spcAft>
              <a:buClr>
                <a:schemeClr val="accent2"/>
              </a:buClr>
              <a:buSzPct val="60000"/>
              <a:buFontTx/>
              <a:buNone/>
              <a:tabLst/>
              <a:defRPr/>
            </a:pPr>
            <a:r>
              <a:rPr lang="el-GR" sz="1600" b="1" dirty="0" smtClean="0">
                <a:solidFill>
                  <a:schemeClr val="tx1">
                    <a:lumMod val="85000"/>
                    <a:lumOff val="15000"/>
                  </a:schemeClr>
                </a:solidFill>
              </a:rPr>
              <a:t>-Παράγοντες που επιδρούν στην διαμόρφωση του προϊοντικού χαρτοφυλακίου.</a:t>
            </a:r>
            <a:endParaRPr kumimoji="0" lang="el-GR" sz="1600" b="1" i="0" u="none" strike="noStrike" kern="1200" cap="none" spc="0" normalizeH="0" baseline="0" noProof="0" dirty="0">
              <a:ln>
                <a:noFill/>
              </a:ln>
              <a:solidFill>
                <a:schemeClr val="tx1">
                  <a:lumMod val="85000"/>
                  <a:lumOff val="15000"/>
                </a:schemeClr>
              </a:solidFill>
              <a:effectLst/>
              <a:uLnTx/>
              <a:uFillTx/>
              <a:latin typeface="+mn-lt"/>
              <a:ea typeface="+mn-ea"/>
              <a:cs typeface="+mn-cs"/>
            </a:endParaRPr>
          </a:p>
        </p:txBody>
      </p:sp>
      <p:sp>
        <p:nvSpPr>
          <p:cNvPr id="9" name="8 - TextBox"/>
          <p:cNvSpPr txBox="1"/>
          <p:nvPr/>
        </p:nvSpPr>
        <p:spPr>
          <a:xfrm>
            <a:off x="1714480" y="71414"/>
            <a:ext cx="7286676" cy="2185214"/>
          </a:xfrm>
          <a:prstGeom prst="rect">
            <a:avLst/>
          </a:prstGeom>
          <a:noFill/>
        </p:spPr>
        <p:txBody>
          <a:bodyPr wrap="square" rtlCol="0">
            <a:spAutoFit/>
          </a:bodyPr>
          <a:lstStyle/>
          <a:p>
            <a:pPr algn="ctr"/>
            <a:r>
              <a:rPr lang="el-GR" sz="1700" b="1" dirty="0" smtClean="0">
                <a:solidFill>
                  <a:schemeClr val="tx2">
                    <a:lumMod val="50000"/>
                  </a:schemeClr>
                </a:solidFill>
              </a:rPr>
              <a:t>Ο καθορισμός του βέλτιστου αριθμού προϊόντων.</a:t>
            </a:r>
          </a:p>
          <a:p>
            <a:pPr algn="ctr"/>
            <a:endParaRPr lang="el-GR" sz="1700" b="1" dirty="0" smtClean="0">
              <a:solidFill>
                <a:schemeClr val="tx2">
                  <a:lumMod val="50000"/>
                </a:schemeClr>
              </a:solidFill>
            </a:endParaRPr>
          </a:p>
          <a:p>
            <a:r>
              <a:rPr lang="el-GR" sz="1700" b="1" dirty="0" smtClean="0">
                <a:solidFill>
                  <a:schemeClr val="tx2">
                    <a:lumMod val="50000"/>
                  </a:schemeClr>
                </a:solidFill>
              </a:rPr>
              <a:t>Υποθέσεις του μοντέλου</a:t>
            </a:r>
            <a:r>
              <a:rPr lang="en-US" sz="1700" b="1" dirty="0" smtClean="0">
                <a:solidFill>
                  <a:schemeClr val="tx2">
                    <a:lumMod val="50000"/>
                  </a:schemeClr>
                </a:solidFill>
              </a:rPr>
              <a:t>:</a:t>
            </a:r>
            <a:endParaRPr lang="el-GR" sz="1700" b="1" dirty="0" smtClean="0">
              <a:solidFill>
                <a:schemeClr val="tx2">
                  <a:lumMod val="50000"/>
                </a:schemeClr>
              </a:solidFill>
            </a:endParaRPr>
          </a:p>
          <a:p>
            <a:pPr>
              <a:buFont typeface="Arial" pitchFamily="34" charset="0"/>
              <a:buChar char="•"/>
            </a:pPr>
            <a:r>
              <a:rPr lang="el-GR" sz="1700" b="1" dirty="0" smtClean="0">
                <a:solidFill>
                  <a:schemeClr val="tx2">
                    <a:lumMod val="50000"/>
                  </a:schemeClr>
                </a:solidFill>
              </a:rPr>
              <a:t>Η αναμενόμενη ζήτηση επιδρά με γραμμικό τρόπο στην χρησιμοποιούμενη εργασία, πρώτες ύλες, μεταφορές, αποδόσεις και χρηματοοικονομικά έξοδα.</a:t>
            </a:r>
          </a:p>
          <a:p>
            <a:pPr>
              <a:buFont typeface="Arial" pitchFamily="34" charset="0"/>
              <a:buChar char="•"/>
            </a:pPr>
            <a:r>
              <a:rPr lang="el-GR" sz="1700" b="1" dirty="0" smtClean="0">
                <a:solidFill>
                  <a:schemeClr val="tx2">
                    <a:lumMod val="50000"/>
                  </a:schemeClr>
                </a:solidFill>
              </a:rPr>
              <a:t>Ο λόγος της τυπικής απόκλισης της ζήτησης προς την αναμενόμενη ζήτηση παραμένει σταθερός για όλα τα προϊόντα που εισάγονται στο χαρτοφυλάκιο της επιχείρησης.</a:t>
            </a:r>
          </a:p>
        </p:txBody>
      </p:sp>
    </p:spTree>
    <p:extLst>
      <p:ext uri="{BB962C8B-B14F-4D97-AF65-F5344CB8AC3E}">
        <p14:creationId xmlns:p14="http://schemas.microsoft.com/office/powerpoint/2010/main" xmlns="" val="15808557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7"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10"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2" name="1 - Θέση κειμένου"/>
          <p:cNvSpPr txBox="1">
            <a:spLocks/>
          </p:cNvSpPr>
          <p:nvPr/>
        </p:nvSpPr>
        <p:spPr>
          <a:xfrm>
            <a:off x="71422" y="2060848"/>
            <a:ext cx="1357306" cy="1466599"/>
          </a:xfrm>
          <a:prstGeom prst="rect">
            <a:avLst/>
          </a:prstGeom>
        </p:spPr>
        <p:txBody>
          <a:bodyPr vert="horz">
            <a:normAutofit fontScale="775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Tx/>
              <a:buNone/>
              <a:tabLst/>
              <a:defRPr/>
            </a:pPr>
            <a:r>
              <a:rPr kumimoji="0" lang="el-GR" sz="1600" b="1" i="0" u="none" strike="noStrike" kern="1200" cap="none" spc="0" normalizeH="0" baseline="0" noProof="0" dirty="0" smtClean="0">
                <a:ln>
                  <a:noFill/>
                </a:ln>
                <a:solidFill>
                  <a:schemeClr val="tx1">
                    <a:lumMod val="85000"/>
                    <a:lumOff val="15000"/>
                  </a:schemeClr>
                </a:solidFill>
                <a:effectLst/>
                <a:uLnTx/>
                <a:uFillTx/>
                <a:latin typeface="+mn-lt"/>
                <a:ea typeface="+mn-ea"/>
                <a:cs typeface="+mn-cs"/>
              </a:rPr>
              <a:t>Μήτρα </a:t>
            </a:r>
            <a:r>
              <a:rPr kumimoji="0" lang="en-US" sz="1600" b="1" i="0" u="none" strike="noStrike" kern="1200" cap="none" spc="0" normalizeH="0" baseline="0" noProof="0" dirty="0" smtClean="0">
                <a:ln>
                  <a:noFill/>
                </a:ln>
                <a:solidFill>
                  <a:schemeClr val="tx1">
                    <a:lumMod val="85000"/>
                    <a:lumOff val="15000"/>
                  </a:schemeClr>
                </a:solidFill>
                <a:effectLst/>
                <a:uLnTx/>
                <a:uFillTx/>
                <a:latin typeface="+mn-lt"/>
                <a:ea typeface="+mn-ea"/>
                <a:cs typeface="+mn-cs"/>
              </a:rPr>
              <a:t>B.C.G.</a:t>
            </a:r>
            <a:endParaRPr kumimoji="0" lang="el-GR" sz="1600" b="1" i="0" u="none" strike="noStrike" kern="1200" cap="none" spc="0" normalizeH="0" baseline="0" noProof="0" dirty="0" smtClean="0">
              <a:ln>
                <a:noFill/>
              </a:ln>
              <a:solidFill>
                <a:schemeClr val="tx1">
                  <a:lumMod val="85000"/>
                  <a:lumOff val="15000"/>
                </a:schemeClr>
              </a:solidFill>
              <a:effectLst/>
              <a:uLnTx/>
              <a:uFillTx/>
              <a:latin typeface="+mn-lt"/>
              <a:ea typeface="+mn-ea"/>
              <a:cs typeface="+mn-cs"/>
            </a:endParaRPr>
          </a:p>
          <a:p>
            <a:pPr marL="0" marR="0" lvl="0" indent="0" algn="l" defTabSz="914400" rtl="0" eaLnBrk="1" fontAlgn="auto" latinLnBrk="0" hangingPunct="1">
              <a:lnSpc>
                <a:spcPct val="100000"/>
              </a:lnSpc>
              <a:spcBef>
                <a:spcPts val="700"/>
              </a:spcBef>
              <a:spcAft>
                <a:spcPts val="0"/>
              </a:spcAft>
              <a:buClr>
                <a:schemeClr val="accent2"/>
              </a:buClr>
              <a:buSzPct val="60000"/>
              <a:buFontTx/>
              <a:buNone/>
              <a:tabLst/>
              <a:defRPr/>
            </a:pPr>
            <a:r>
              <a:rPr lang="el-GR" sz="1600" b="1" dirty="0" smtClean="0">
                <a:solidFill>
                  <a:schemeClr val="tx1">
                    <a:lumMod val="85000"/>
                    <a:lumOff val="15000"/>
                  </a:schemeClr>
                </a:solidFill>
              </a:rPr>
              <a:t>-Παράγοντες που επιδρούν στην διαμόρφωση του προϊοντικού χαρτοφυλακίου.</a:t>
            </a:r>
            <a:endParaRPr kumimoji="0" lang="el-GR" sz="1600" b="1" i="0" u="none" strike="noStrike" kern="1200" cap="none" spc="0" normalizeH="0" baseline="0" noProof="0" dirty="0">
              <a:ln>
                <a:noFill/>
              </a:ln>
              <a:solidFill>
                <a:schemeClr val="tx1">
                  <a:lumMod val="85000"/>
                  <a:lumOff val="15000"/>
                </a:schemeClr>
              </a:solidFill>
              <a:effectLst/>
              <a:uLnTx/>
              <a:uFillTx/>
              <a:latin typeface="+mn-lt"/>
              <a:ea typeface="+mn-ea"/>
              <a:cs typeface="+mn-cs"/>
            </a:endParaRPr>
          </a:p>
        </p:txBody>
      </p:sp>
      <p:sp>
        <p:nvSpPr>
          <p:cNvPr id="9" name="8 - TextBox"/>
          <p:cNvSpPr txBox="1"/>
          <p:nvPr/>
        </p:nvSpPr>
        <p:spPr>
          <a:xfrm>
            <a:off x="1714480" y="71414"/>
            <a:ext cx="7286676" cy="2446824"/>
          </a:xfrm>
          <a:prstGeom prst="rect">
            <a:avLst/>
          </a:prstGeom>
          <a:noFill/>
        </p:spPr>
        <p:txBody>
          <a:bodyPr wrap="square" rtlCol="0">
            <a:spAutoFit/>
          </a:bodyPr>
          <a:lstStyle/>
          <a:p>
            <a:pPr algn="ctr"/>
            <a:r>
              <a:rPr lang="el-GR" sz="1700" b="1" dirty="0" smtClean="0">
                <a:solidFill>
                  <a:schemeClr val="tx2">
                    <a:lumMod val="50000"/>
                  </a:schemeClr>
                </a:solidFill>
              </a:rPr>
              <a:t>Το μερίδιο αγοράς.</a:t>
            </a:r>
          </a:p>
          <a:p>
            <a:pPr algn="ctr"/>
            <a:endParaRPr lang="el-GR" sz="1700" b="1" dirty="0" smtClean="0">
              <a:solidFill>
                <a:schemeClr val="tx2">
                  <a:lumMod val="50000"/>
                </a:schemeClr>
              </a:solidFill>
            </a:endParaRPr>
          </a:p>
          <a:p>
            <a:pPr algn="just"/>
            <a:r>
              <a:rPr lang="el-GR" sz="1700" b="1" dirty="0" smtClean="0">
                <a:solidFill>
                  <a:schemeClr val="tx2">
                    <a:lumMod val="50000"/>
                  </a:schemeClr>
                </a:solidFill>
              </a:rPr>
              <a:t>Το μεγάλο μερίδιο αγοράς προσφέρει συνήθως σημαντικά επίπεδα κερδοφορίας. Η επίδραση αυτή του μεριδίου αγοράς είναι εμφανέστερη σε προϊόντα υψηλής προστιθέμενης αξίας όπου υπάρχουν σημαντικά εμπόδια εισόδου για τους εν δυνάμει ανταγωνιστές.</a:t>
            </a:r>
          </a:p>
          <a:p>
            <a:pPr algn="just"/>
            <a:r>
              <a:rPr lang="el-GR" sz="1700" b="1" dirty="0" smtClean="0">
                <a:solidFill>
                  <a:schemeClr val="tx2">
                    <a:lumMod val="50000"/>
                  </a:schemeClr>
                </a:solidFill>
              </a:rPr>
              <a:t>Έρευνες έχουν καταδείξει  ότι η επίδραση του μεριδίου αγοράς είναι κατά πολύ μεγαλύτερη σε περιπτώσεις βιομηχανικών προϊόντων από ότι σε περιπτώσεις καταναλωτικών προϊόντων.</a:t>
            </a:r>
          </a:p>
        </p:txBody>
      </p:sp>
    </p:spTree>
    <p:extLst>
      <p:ext uri="{BB962C8B-B14F-4D97-AF65-F5344CB8AC3E}">
        <p14:creationId xmlns:p14="http://schemas.microsoft.com/office/powerpoint/2010/main" xmlns="" val="15808557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7"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10"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2" name="1 - Θέση κειμένου"/>
          <p:cNvSpPr txBox="1">
            <a:spLocks/>
          </p:cNvSpPr>
          <p:nvPr/>
        </p:nvSpPr>
        <p:spPr>
          <a:xfrm>
            <a:off x="71422" y="2060848"/>
            <a:ext cx="1357306" cy="1466599"/>
          </a:xfrm>
          <a:prstGeom prst="rect">
            <a:avLst/>
          </a:prstGeom>
        </p:spPr>
        <p:txBody>
          <a:bodyPr vert="horz">
            <a:normAutofit fontScale="775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Tx/>
              <a:buNone/>
              <a:tabLst/>
              <a:defRPr/>
            </a:pPr>
            <a:r>
              <a:rPr kumimoji="0" lang="el-GR" sz="1600" b="1" i="0" u="none" strike="noStrike" kern="1200" cap="none" spc="0" normalizeH="0" baseline="0" noProof="0" dirty="0" smtClean="0">
                <a:ln>
                  <a:noFill/>
                </a:ln>
                <a:solidFill>
                  <a:schemeClr val="tx1">
                    <a:lumMod val="85000"/>
                    <a:lumOff val="15000"/>
                  </a:schemeClr>
                </a:solidFill>
                <a:effectLst/>
                <a:uLnTx/>
                <a:uFillTx/>
                <a:latin typeface="+mn-lt"/>
                <a:ea typeface="+mn-ea"/>
                <a:cs typeface="+mn-cs"/>
              </a:rPr>
              <a:t>Μήτρα </a:t>
            </a:r>
            <a:r>
              <a:rPr kumimoji="0" lang="en-US" sz="1600" b="1" i="0" u="none" strike="noStrike" kern="1200" cap="none" spc="0" normalizeH="0" baseline="0" noProof="0" dirty="0" smtClean="0">
                <a:ln>
                  <a:noFill/>
                </a:ln>
                <a:solidFill>
                  <a:schemeClr val="tx1">
                    <a:lumMod val="85000"/>
                    <a:lumOff val="15000"/>
                  </a:schemeClr>
                </a:solidFill>
                <a:effectLst/>
                <a:uLnTx/>
                <a:uFillTx/>
                <a:latin typeface="+mn-lt"/>
                <a:ea typeface="+mn-ea"/>
                <a:cs typeface="+mn-cs"/>
              </a:rPr>
              <a:t>B.C.G.</a:t>
            </a:r>
            <a:endParaRPr kumimoji="0" lang="el-GR" sz="1600" b="1" i="0" u="none" strike="noStrike" kern="1200" cap="none" spc="0" normalizeH="0" baseline="0" noProof="0" dirty="0" smtClean="0">
              <a:ln>
                <a:noFill/>
              </a:ln>
              <a:solidFill>
                <a:schemeClr val="tx1">
                  <a:lumMod val="85000"/>
                  <a:lumOff val="15000"/>
                </a:schemeClr>
              </a:solidFill>
              <a:effectLst/>
              <a:uLnTx/>
              <a:uFillTx/>
              <a:latin typeface="+mn-lt"/>
              <a:ea typeface="+mn-ea"/>
              <a:cs typeface="+mn-cs"/>
            </a:endParaRPr>
          </a:p>
          <a:p>
            <a:pPr marL="0" marR="0" lvl="0" indent="0" algn="l" defTabSz="914400" rtl="0" eaLnBrk="1" fontAlgn="auto" latinLnBrk="0" hangingPunct="1">
              <a:lnSpc>
                <a:spcPct val="100000"/>
              </a:lnSpc>
              <a:spcBef>
                <a:spcPts val="700"/>
              </a:spcBef>
              <a:spcAft>
                <a:spcPts val="0"/>
              </a:spcAft>
              <a:buClr>
                <a:schemeClr val="accent2"/>
              </a:buClr>
              <a:buSzPct val="60000"/>
              <a:buFontTx/>
              <a:buNone/>
              <a:tabLst/>
              <a:defRPr/>
            </a:pPr>
            <a:r>
              <a:rPr lang="el-GR" sz="1600" b="1" dirty="0" smtClean="0">
                <a:solidFill>
                  <a:schemeClr val="tx1">
                    <a:lumMod val="85000"/>
                    <a:lumOff val="15000"/>
                  </a:schemeClr>
                </a:solidFill>
              </a:rPr>
              <a:t>-Παράγοντες που επιδρούν στην διαμόρφωση του προϊοντικού χαρτοφυλακίου.</a:t>
            </a:r>
            <a:endParaRPr kumimoji="0" lang="el-GR" sz="1600" b="1" i="0" u="none" strike="noStrike" kern="1200" cap="none" spc="0" normalizeH="0" baseline="0" noProof="0" dirty="0">
              <a:ln>
                <a:noFill/>
              </a:ln>
              <a:solidFill>
                <a:schemeClr val="tx1">
                  <a:lumMod val="85000"/>
                  <a:lumOff val="15000"/>
                </a:schemeClr>
              </a:solidFill>
              <a:effectLst/>
              <a:uLnTx/>
              <a:uFillTx/>
              <a:latin typeface="+mn-lt"/>
              <a:ea typeface="+mn-ea"/>
              <a:cs typeface="+mn-cs"/>
            </a:endParaRPr>
          </a:p>
        </p:txBody>
      </p:sp>
      <p:sp>
        <p:nvSpPr>
          <p:cNvPr id="9" name="8 - TextBox"/>
          <p:cNvSpPr txBox="1"/>
          <p:nvPr/>
        </p:nvSpPr>
        <p:spPr>
          <a:xfrm>
            <a:off x="1714480" y="71414"/>
            <a:ext cx="7286676" cy="2446824"/>
          </a:xfrm>
          <a:prstGeom prst="rect">
            <a:avLst/>
          </a:prstGeom>
          <a:noFill/>
        </p:spPr>
        <p:txBody>
          <a:bodyPr wrap="square" rtlCol="0">
            <a:spAutoFit/>
          </a:bodyPr>
          <a:lstStyle/>
          <a:p>
            <a:pPr algn="ctr"/>
            <a:r>
              <a:rPr lang="el-GR" sz="1700" b="1" dirty="0" smtClean="0">
                <a:solidFill>
                  <a:schemeClr val="tx2">
                    <a:lumMod val="50000"/>
                  </a:schemeClr>
                </a:solidFill>
              </a:rPr>
              <a:t>Ο κύκλος ζωής προϊόντος.</a:t>
            </a:r>
          </a:p>
          <a:p>
            <a:pPr algn="ctr"/>
            <a:endParaRPr lang="el-GR" sz="1700" b="1" dirty="0" smtClean="0">
              <a:solidFill>
                <a:schemeClr val="tx2">
                  <a:lumMod val="50000"/>
                </a:schemeClr>
              </a:solidFill>
            </a:endParaRPr>
          </a:p>
          <a:p>
            <a:pPr algn="just"/>
            <a:r>
              <a:rPr lang="el-GR" sz="1700" b="1" dirty="0" smtClean="0">
                <a:solidFill>
                  <a:schemeClr val="tx2">
                    <a:lumMod val="50000"/>
                  </a:schemeClr>
                </a:solidFill>
              </a:rPr>
              <a:t>Ο κύκλος ζωής ενός προϊόντος ουσιαστικά σηματοδοτεί τη ζήτηση του ίδιου του προϊόντος.</a:t>
            </a:r>
          </a:p>
          <a:p>
            <a:pPr algn="just"/>
            <a:r>
              <a:rPr lang="el-GR" sz="1700" b="1" dirty="0" smtClean="0">
                <a:solidFill>
                  <a:schemeClr val="tx2">
                    <a:lumMod val="50000"/>
                  </a:schemeClr>
                </a:solidFill>
              </a:rPr>
              <a:t>Στο στάδιο της ανάπτυξης τα μερίδια αγοράς αυξάνονται με σχετικά χαμηλό κόστος ενώ στο στάδιο της ωρίμανσης τόσο τα κανάλια διανομής όσο και σχέσεις που διαμορφώνονται στην αγορά τείνουν να σταθεροποιούνται και τα μερίδια αγοράς αυξάνονται με σχετικά χαμηλούς ρυθμούς και μεγάλο κόστος.</a:t>
            </a:r>
          </a:p>
        </p:txBody>
      </p:sp>
    </p:spTree>
    <p:extLst>
      <p:ext uri="{BB962C8B-B14F-4D97-AF65-F5344CB8AC3E}">
        <p14:creationId xmlns:p14="http://schemas.microsoft.com/office/powerpoint/2010/main" xmlns="" val="15808557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7"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10"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9" name="1 - Θέση κειμένου"/>
          <p:cNvSpPr>
            <a:spLocks noGrp="1"/>
          </p:cNvSpPr>
          <p:nvPr>
            <p:ph type="body" sz="half" idx="2"/>
          </p:nvPr>
        </p:nvSpPr>
        <p:spPr>
          <a:xfrm>
            <a:off x="71422" y="2060848"/>
            <a:ext cx="1357306" cy="1466599"/>
          </a:xfrm>
        </p:spPr>
        <p:txBody>
          <a:bodyPr>
            <a:normAutofit/>
          </a:bodyPr>
          <a:lstStyle/>
          <a:p>
            <a:r>
              <a:rPr lang="el-GR" sz="1600" b="1" dirty="0" smtClean="0">
                <a:solidFill>
                  <a:schemeClr val="tx1">
                    <a:lumMod val="85000"/>
                    <a:lumOff val="15000"/>
                  </a:schemeClr>
                </a:solidFill>
              </a:rPr>
              <a:t>Μήτρα </a:t>
            </a:r>
            <a:r>
              <a:rPr lang="en-US" sz="1600" b="1" dirty="0" smtClean="0">
                <a:solidFill>
                  <a:schemeClr val="tx1">
                    <a:lumMod val="85000"/>
                    <a:lumOff val="15000"/>
                  </a:schemeClr>
                </a:solidFill>
              </a:rPr>
              <a:t>B.C.G.</a:t>
            </a:r>
            <a:endParaRPr lang="el-GR" sz="1600" b="1" dirty="0">
              <a:solidFill>
                <a:schemeClr val="tx1">
                  <a:lumMod val="85000"/>
                  <a:lumOff val="15000"/>
                </a:schemeClr>
              </a:solidFill>
            </a:endParaRPr>
          </a:p>
        </p:txBody>
      </p:sp>
      <p:sp>
        <p:nvSpPr>
          <p:cNvPr id="17" name="16 - TextBox"/>
          <p:cNvSpPr txBox="1"/>
          <p:nvPr/>
        </p:nvSpPr>
        <p:spPr>
          <a:xfrm>
            <a:off x="1714480" y="142852"/>
            <a:ext cx="6643734" cy="4524315"/>
          </a:xfrm>
          <a:prstGeom prst="rect">
            <a:avLst/>
          </a:prstGeom>
          <a:noFill/>
        </p:spPr>
        <p:txBody>
          <a:bodyPr wrap="square" rtlCol="0">
            <a:spAutoFit/>
          </a:bodyPr>
          <a:lstStyle/>
          <a:p>
            <a:pPr algn="ctr"/>
            <a:r>
              <a:rPr lang="el-GR" b="1" dirty="0" smtClean="0">
                <a:solidFill>
                  <a:schemeClr val="tx2">
                    <a:lumMod val="50000"/>
                  </a:schemeClr>
                </a:solidFill>
              </a:rPr>
              <a:t>Μήτρα </a:t>
            </a:r>
            <a:r>
              <a:rPr lang="en-US" b="1" dirty="0" smtClean="0">
                <a:solidFill>
                  <a:schemeClr val="tx2">
                    <a:lumMod val="50000"/>
                  </a:schemeClr>
                </a:solidFill>
              </a:rPr>
              <a:t>Boston Consulting Group</a:t>
            </a:r>
          </a:p>
          <a:p>
            <a:pPr algn="ctr"/>
            <a:endParaRPr lang="en-US" b="1" dirty="0" smtClean="0">
              <a:solidFill>
                <a:schemeClr val="tx2">
                  <a:lumMod val="50000"/>
                </a:schemeClr>
              </a:solidFill>
            </a:endParaRPr>
          </a:p>
          <a:p>
            <a:pPr algn="just"/>
            <a:r>
              <a:rPr lang="el-GR" b="1" dirty="0" smtClean="0">
                <a:solidFill>
                  <a:schemeClr val="tx2">
                    <a:lumMod val="50000"/>
                  </a:schemeClr>
                </a:solidFill>
              </a:rPr>
              <a:t>Στην περίπτωση της μεθόδου αυτής η αξιολόγηση των προϊόντων ενός χαρτοφυλακίου γίνεται βάσει του ρυθμού ανάπτυξης της αγοράς και του σχετικού μεριδίου αγοράς που αυτά κατέχουν.</a:t>
            </a:r>
          </a:p>
          <a:p>
            <a:pPr algn="just"/>
            <a:r>
              <a:rPr lang="el-GR" b="1" dirty="0" smtClean="0">
                <a:solidFill>
                  <a:schemeClr val="tx2">
                    <a:lumMod val="50000"/>
                  </a:schemeClr>
                </a:solidFill>
              </a:rPr>
              <a:t>Το σχετικό μερίδιο αναφέρεται στον λόγο του μεριδίου που κατέχεται από την επιχείρηση σε σχέση με τον κυριότερο ανταγωνιστή.</a:t>
            </a:r>
          </a:p>
          <a:p>
            <a:pPr algn="just"/>
            <a:r>
              <a:rPr lang="el-GR" b="1" dirty="0" smtClean="0">
                <a:solidFill>
                  <a:schemeClr val="tx2">
                    <a:lumMod val="50000"/>
                  </a:schemeClr>
                </a:solidFill>
              </a:rPr>
              <a:t>Τα προϊόντα κατατάσσονται σε 4 κατηγορίες και απεικονίζονται με κύκλους. Οι κύκλοι αυτοί έχουν εμβαδό ίσο με τον όγκο πωλήσεων κάθε προϊόντος. </a:t>
            </a:r>
          </a:p>
          <a:p>
            <a:pPr algn="just"/>
            <a:r>
              <a:rPr lang="el-GR" b="1" dirty="0" smtClean="0">
                <a:solidFill>
                  <a:schemeClr val="tx2">
                    <a:lumMod val="50000"/>
                  </a:schemeClr>
                </a:solidFill>
              </a:rPr>
              <a:t>Οι κατηγορίες είναι οι εξής</a:t>
            </a:r>
            <a:r>
              <a:rPr lang="en-US" b="1" dirty="0" smtClean="0">
                <a:solidFill>
                  <a:schemeClr val="tx2">
                    <a:lumMod val="50000"/>
                  </a:schemeClr>
                </a:solidFill>
              </a:rPr>
              <a:t>:</a:t>
            </a:r>
            <a:endParaRPr lang="el-GR" b="1" dirty="0" smtClean="0">
              <a:solidFill>
                <a:schemeClr val="tx2">
                  <a:lumMod val="50000"/>
                </a:schemeClr>
              </a:solidFill>
            </a:endParaRPr>
          </a:p>
          <a:p>
            <a:pPr marL="342900" indent="-342900" algn="just">
              <a:buFont typeface="+mj-lt"/>
              <a:buAutoNum type="arabicPeriod"/>
            </a:pPr>
            <a:r>
              <a:rPr lang="el-GR" b="1" dirty="0" smtClean="0">
                <a:solidFill>
                  <a:schemeClr val="tx2">
                    <a:lumMod val="50000"/>
                  </a:schemeClr>
                </a:solidFill>
              </a:rPr>
              <a:t>Ερωτηματικά,</a:t>
            </a:r>
          </a:p>
          <a:p>
            <a:pPr marL="342900" indent="-342900" algn="just">
              <a:buFont typeface="+mj-lt"/>
              <a:buAutoNum type="arabicPeriod"/>
            </a:pPr>
            <a:r>
              <a:rPr lang="el-GR" b="1" dirty="0" smtClean="0">
                <a:solidFill>
                  <a:schemeClr val="tx2">
                    <a:lumMod val="50000"/>
                  </a:schemeClr>
                </a:solidFill>
              </a:rPr>
              <a:t>Αστέρια,</a:t>
            </a:r>
          </a:p>
          <a:p>
            <a:pPr marL="342900" indent="-342900" algn="just">
              <a:buFont typeface="+mj-lt"/>
              <a:buAutoNum type="arabicPeriod"/>
            </a:pPr>
            <a:r>
              <a:rPr lang="el-GR" b="1" dirty="0" smtClean="0">
                <a:solidFill>
                  <a:schemeClr val="tx2">
                    <a:lumMod val="50000"/>
                  </a:schemeClr>
                </a:solidFill>
              </a:rPr>
              <a:t>Αγελάδες,</a:t>
            </a:r>
          </a:p>
          <a:p>
            <a:pPr marL="342900" indent="-342900" algn="just">
              <a:buFont typeface="+mj-lt"/>
              <a:buAutoNum type="arabicPeriod"/>
            </a:pPr>
            <a:r>
              <a:rPr lang="el-GR" b="1" dirty="0" smtClean="0">
                <a:solidFill>
                  <a:schemeClr val="tx2">
                    <a:lumMod val="50000"/>
                  </a:schemeClr>
                </a:solidFill>
              </a:rPr>
              <a:t>Σκυλιά.</a:t>
            </a:r>
            <a:endParaRPr lang="el-GR" b="1" dirty="0">
              <a:solidFill>
                <a:schemeClr val="tx2">
                  <a:lumMod val="50000"/>
                </a:schemeClr>
              </a:solidFill>
            </a:endParaRPr>
          </a:p>
        </p:txBody>
      </p:sp>
    </p:spTree>
    <p:extLst>
      <p:ext uri="{BB962C8B-B14F-4D97-AF65-F5344CB8AC3E}">
        <p14:creationId xmlns:p14="http://schemas.microsoft.com/office/powerpoint/2010/main" xmlns="" val="158085576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3728</TotalTime>
  <Words>863</Words>
  <Application>Microsoft Office PowerPoint</Application>
  <PresentationFormat>Προβολή στην οθόνη (4:3)</PresentationFormat>
  <Paragraphs>164</Paragraphs>
  <Slides>17</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17</vt:i4>
      </vt:variant>
    </vt:vector>
  </HeadingPairs>
  <TitlesOfParts>
    <vt:vector size="18" baseType="lpstr">
      <vt:lpstr>Median</vt:lpstr>
      <vt:lpstr>Επιχειρησιακή Στρατηγική</vt:lpstr>
      <vt:lpstr>Διαφάνεια 2</vt:lpstr>
      <vt:lpstr>Διαφάνεια 3</vt:lpstr>
      <vt:lpstr>Διαφάνεια 4</vt:lpstr>
      <vt:lpstr>Διαφάνεια 5</vt:lpstr>
      <vt:lpstr>Διαφάνεια 6</vt:lpstr>
      <vt:lpstr>Διαφάνεια 7</vt:lpstr>
      <vt:lpstr>Διαφάνεια 8</vt:lpstr>
      <vt:lpstr>Διαφάνεια 9</vt:lpstr>
      <vt:lpstr>Διαφάνεια 10</vt:lpstr>
      <vt:lpstr>Διαφάνεια 11</vt:lpstr>
      <vt:lpstr>Διαφάνεια 12</vt:lpstr>
      <vt:lpstr>Διαφάνεια 13</vt:lpstr>
      <vt:lpstr>Διαφάνεια 14</vt:lpstr>
      <vt:lpstr>Διαφάνεια 15</vt:lpstr>
      <vt:lpstr>Διαφάνεια 16</vt:lpstr>
      <vt:lpstr>Διαφάνεια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Επιχειρησιακή Στρατηγική</dc:title>
  <dc:creator>User</dc:creator>
  <cp:lastModifiedBy>User</cp:lastModifiedBy>
  <cp:revision>290</cp:revision>
  <dcterms:created xsi:type="dcterms:W3CDTF">2016-10-06T08:58:31Z</dcterms:created>
  <dcterms:modified xsi:type="dcterms:W3CDTF">2016-11-13T20:51:48Z</dcterms:modified>
</cp:coreProperties>
</file>