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539" r:id="rId2"/>
    <p:sldId id="540" r:id="rId3"/>
    <p:sldId id="541" r:id="rId4"/>
    <p:sldId id="542" r:id="rId5"/>
    <p:sldId id="543" r:id="rId6"/>
    <p:sldId id="320" r:id="rId7"/>
    <p:sldId id="321" r:id="rId8"/>
    <p:sldId id="322" r:id="rId9"/>
    <p:sldId id="323" r:id="rId10"/>
    <p:sldId id="324" r:id="rId11"/>
    <p:sldId id="327" r:id="rId12"/>
    <p:sldId id="328" r:id="rId13"/>
    <p:sldId id="329" r:id="rId14"/>
    <p:sldId id="331" r:id="rId15"/>
    <p:sldId id="332" r:id="rId16"/>
    <p:sldId id="325" r:id="rId17"/>
    <p:sldId id="374" r:id="rId18"/>
    <p:sldId id="333" r:id="rId19"/>
    <p:sldId id="340" r:id="rId20"/>
    <p:sldId id="347" r:id="rId21"/>
    <p:sldId id="348" r:id="rId22"/>
    <p:sldId id="344" r:id="rId23"/>
    <p:sldId id="349" r:id="rId24"/>
    <p:sldId id="379" r:id="rId25"/>
    <p:sldId id="380" r:id="rId26"/>
    <p:sldId id="382" r:id="rId27"/>
    <p:sldId id="377" r:id="rId28"/>
    <p:sldId id="378" r:id="rId29"/>
    <p:sldId id="383" r:id="rId30"/>
    <p:sldId id="544" r:id="rId3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12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______________Microsoft_Office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_________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plotArea>
      <c:layout/>
      <c:lineChart>
        <c:grouping val="standard"/>
        <c:ser>
          <c:idx val="1"/>
          <c:order val="0"/>
          <c:spPr>
            <a:ln w="41275"/>
          </c:spPr>
          <c:marker>
            <c:symbol val="none"/>
          </c:marker>
          <c:val>
            <c:numRef>
              <c:f>Φύλλο8!$L$5:$L$12</c:f>
              <c:numCache>
                <c:formatCode>General</c:formatCode>
                <c:ptCount val="8"/>
                <c:pt idx="0">
                  <c:v>-0.5</c:v>
                </c:pt>
                <c:pt idx="1">
                  <c:v>-0.5</c:v>
                </c:pt>
                <c:pt idx="2">
                  <c:v>-0.5</c:v>
                </c:pt>
                <c:pt idx="3">
                  <c:v>-0.5</c:v>
                </c:pt>
                <c:pt idx="4">
                  <c:v>-0.5</c:v>
                </c:pt>
                <c:pt idx="5">
                  <c:v>0.5</c:v>
                </c:pt>
                <c:pt idx="6">
                  <c:v>1.5</c:v>
                </c:pt>
                <c:pt idx="7">
                  <c:v>2.5</c:v>
                </c:pt>
              </c:numCache>
            </c:numRef>
          </c:val>
        </c:ser>
        <c:dLbls/>
        <c:marker val="1"/>
        <c:axId val="113232512"/>
        <c:axId val="113262976"/>
      </c:lineChart>
      <c:catAx>
        <c:axId val="113232512"/>
        <c:scaling>
          <c:orientation val="minMax"/>
        </c:scaling>
        <c:axPos val="b"/>
        <c:tickLblPos val="nextTo"/>
        <c:crossAx val="113262976"/>
        <c:crosses val="autoZero"/>
        <c:auto val="1"/>
        <c:lblAlgn val="ctr"/>
        <c:lblOffset val="100"/>
      </c:catAx>
      <c:valAx>
        <c:axId val="113262976"/>
        <c:scaling>
          <c:orientation val="minMax"/>
        </c:scaling>
        <c:axPos val="l"/>
        <c:majorGridlines/>
        <c:numFmt formatCode="General" sourceLinked="1"/>
        <c:tickLblPos val="nextTo"/>
        <c:crossAx val="113232512"/>
        <c:crosses val="autoZero"/>
        <c:crossBetween val="between"/>
      </c:valAx>
    </c:plotArea>
    <c:plotVisOnly val="1"/>
    <c:dispBlanksAs val="gap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title>
      <c:tx>
        <c:rich>
          <a:bodyPr/>
          <a:lstStyle/>
          <a:p>
            <a:pPr>
              <a:defRPr/>
            </a:pPr>
            <a:r>
              <a:rPr lang="el-GR"/>
              <a:t>Αντιστάθμιση</a:t>
            </a:r>
            <a:r>
              <a:rPr lang="el-GR" baseline="0"/>
              <a:t> - </a:t>
            </a:r>
            <a:r>
              <a:rPr lang="en-US" baseline="0"/>
              <a:t>covered call</a:t>
            </a:r>
            <a:endParaRPr lang="el-GR"/>
          </a:p>
        </c:rich>
      </c:tx>
      <c:layout>
        <c:manualLayout>
          <c:xMode val="edge"/>
          <c:yMode val="edge"/>
          <c:x val="0.3107707786526685"/>
          <c:y val="2.777777777777779E-2"/>
        </c:manualLayout>
      </c:layout>
    </c:title>
    <c:plotArea>
      <c:layout>
        <c:manualLayout>
          <c:layoutTarget val="inner"/>
          <c:xMode val="edge"/>
          <c:yMode val="edge"/>
          <c:x val="8.7502405949256373E-2"/>
          <c:y val="0.2040627734033246"/>
          <c:w val="0.64115026246719176"/>
          <c:h val="0.75379593175853044"/>
        </c:manualLayout>
      </c:layout>
      <c:lineChart>
        <c:grouping val="standard"/>
        <c:ser>
          <c:idx val="1"/>
          <c:order val="0"/>
          <c:tx>
            <c:strRef>
              <c:f>Φύλλο7!$U$4</c:f>
              <c:strCache>
                <c:ptCount val="1"/>
                <c:pt idx="0">
                  <c:v>Αποτέλεσμα</c:v>
                </c:pt>
              </c:strCache>
            </c:strRef>
          </c:tx>
          <c:spPr>
            <a:ln w="50800" cmpd="sng">
              <a:solidFill>
                <a:srgbClr val="FF0000"/>
              </a:solidFill>
            </a:ln>
          </c:spPr>
          <c:marker>
            <c:symbol val="none"/>
          </c:marker>
          <c:val>
            <c:numRef>
              <c:f>Φύλλο7!$U$5:$U$11</c:f>
              <c:numCache>
                <c:formatCode>General</c:formatCode>
                <c:ptCount val="7"/>
                <c:pt idx="0">
                  <c:v>-1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</c:ser>
        <c:dLbls/>
        <c:marker val="1"/>
        <c:axId val="115731072"/>
        <c:axId val="115548544"/>
      </c:lineChart>
      <c:catAx>
        <c:axId val="115731072"/>
        <c:scaling>
          <c:orientation val="minMax"/>
        </c:scaling>
        <c:axPos val="b"/>
        <c:tickLblPos val="nextTo"/>
        <c:txPr>
          <a:bodyPr/>
          <a:lstStyle/>
          <a:p>
            <a:pPr>
              <a:defRPr sz="2000"/>
            </a:pPr>
            <a:endParaRPr lang="el-GR"/>
          </a:p>
        </c:txPr>
        <c:crossAx val="115548544"/>
        <c:crosses val="autoZero"/>
        <c:auto val="1"/>
        <c:lblAlgn val="ctr"/>
        <c:lblOffset val="100"/>
      </c:catAx>
      <c:valAx>
        <c:axId val="115548544"/>
        <c:scaling>
          <c:orientation val="minMax"/>
        </c:scaling>
        <c:axPos val="l"/>
        <c:majorGridlines>
          <c:spPr>
            <a:ln w="19050"/>
          </c:spPr>
        </c:majorGridlines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l-GR"/>
          </a:p>
        </c:txPr>
        <c:crossAx val="115731072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0.40626</cdr:x>
      <cdr:y>0.02466</cdr:y>
    </cdr:from>
    <cdr:to>
      <cdr:x>0.74082</cdr:x>
      <cdr:y>0.35799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322712" y="102890"/>
          <a:ext cx="2736304" cy="13906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800" dirty="0"/>
            <a:t>Protective</a:t>
          </a:r>
          <a:r>
            <a:rPr lang="en-US" sz="2800" baseline="0" dirty="0"/>
            <a:t> Put</a:t>
          </a:r>
          <a:endParaRPr lang="el-GR" sz="28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0.10648</cdr:y>
    </cdr:from>
    <cdr:to>
      <cdr:x>0.18958</cdr:x>
      <cdr:y>0.4375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292100"/>
          <a:ext cx="866775" cy="908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l-GR" sz="1800" dirty="0"/>
            <a:t>Κέρδη</a:t>
          </a:r>
          <a:r>
            <a:rPr lang="el-GR" sz="1800" baseline="0" dirty="0"/>
            <a:t> &amp; Ζημιές</a:t>
          </a:r>
          <a:endParaRPr lang="el-GR" sz="1800" dirty="0"/>
        </a:p>
      </cdr:txBody>
    </cdr:sp>
  </cdr:relSizeAnchor>
  <cdr:relSizeAnchor xmlns:cdr="http://schemas.openxmlformats.org/drawingml/2006/chartDrawing">
    <cdr:from>
      <cdr:x>0.32675</cdr:x>
      <cdr:y>0.64005</cdr:y>
    </cdr:from>
    <cdr:to>
      <cdr:x>0.52675</cdr:x>
      <cdr:y>0.97338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987824" y="3024336"/>
          <a:ext cx="1828800" cy="15750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l-GR" sz="1800" dirty="0"/>
            <a:t>Τιμές Μετοχής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721600" cy="1447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Κάντε κλικ για να επεξεργαστείτε τον τίτλο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itchFamily="34" charset="0"/>
              </a:defRPr>
            </a:lvl1pPr>
          </a:lstStyle>
          <a:p>
            <a:pPr lvl="0"/>
            <a:r>
              <a:rPr lang="en-US" noProof="0" smtClean="0"/>
              <a:t>Κάντε κλικ για να επεξεργαστείτε τον υπότιτλο του υποδείγματος </a:t>
            </a:r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90938304-1E85-4098-8D32-C4476BB7A782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50535" name="Picture 7" descr="A:\paint.GI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4400" y="1828800"/>
            <a:ext cx="82296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AFA776-E45B-4FA5-82ED-82BBE2EE79B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9440555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73850" y="0"/>
            <a:ext cx="2089150" cy="6057900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06400" y="0"/>
            <a:ext cx="6115050" cy="605790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32026A-3511-447E-8388-D3CCD70831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5689454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D0EB92-727F-411E-869A-27CE347AB9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0655080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BDCA3-8BFA-4466-A596-C72AED3C66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6150365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DFEEBA-287C-4431-BCA4-71CD290AF43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1958681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0D5E7-005C-457E-B6F4-AE8B9B8C46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3041661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2C347F-8D1A-4F7E-BC4D-5DD28873E1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4202307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85D3AF-4438-4C1D-B53E-4BEEF4880A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0537589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BD1D9-280D-4B65-886C-011CD509C1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1507860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30E09F-4E5D-4B99-877E-B16BB68CF5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4127088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0"/>
            <a:ext cx="8356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να επεξεργαστείτε τον τίτλο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n-US" smtClean="0"/>
              <a:t>Δεύτερου επιπέδου</a:t>
            </a:r>
          </a:p>
          <a:p>
            <a:pPr lvl="2"/>
            <a:r>
              <a:rPr lang="en-US" smtClean="0"/>
              <a:t>Τρίτου επιπέδου</a:t>
            </a:r>
          </a:p>
          <a:p>
            <a:pPr lvl="3"/>
            <a:r>
              <a:rPr lang="en-US" smtClean="0"/>
              <a:t>Τέταρτου επιπέδου</a:t>
            </a:r>
          </a:p>
          <a:p>
            <a:pPr lvl="4"/>
            <a:r>
              <a:rPr lang="en-US" smtClean="0"/>
              <a:t>Πέμπτου επιπέδου</a:t>
            </a:r>
          </a:p>
        </p:txBody>
      </p:sp>
      <p:sp>
        <p:nvSpPr>
          <p:cNvPr id="1495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sz="1400">
                <a:solidFill>
                  <a:schemeClr val="bg2"/>
                </a:solidFill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495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sz="1400">
                <a:solidFill>
                  <a:schemeClr val="bg2"/>
                </a:solidFill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495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sz="1400">
                <a:solidFill>
                  <a:schemeClr val="bg2"/>
                </a:solidFill>
                <a:latin typeface="Arial" pitchFamily="34" charset="0"/>
              </a:defRPr>
            </a:lvl1pPr>
          </a:lstStyle>
          <a:p>
            <a:fld id="{F552FDAC-0CE0-42F8-B723-532BD195BCD6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49511" name="Picture 7" descr="A:\paint.GIF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4400" y="1314450"/>
            <a:ext cx="82296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 spd="med">
    <p:random/>
    <p:sndAc>
      <p:stSnd>
        <p:snd r:embed="rId13" name="camera.wav"/>
      </p:stSnd>
    </p:sndAc>
  </p:transition>
  <p:txStyles>
    <p:titleStyle>
      <a:lvl1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z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y"/>
        <a:defRPr kumimoji="1"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x"/>
        <a:defRPr kumimoji="1"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pital.gr/finance/quote/ftse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Αντιστάθμιση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495780626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solidFill>
                  <a:schemeClr val="tx1"/>
                </a:solidFill>
                <a:cs typeface="Times New Roman" pitchFamily="18" charset="0"/>
              </a:rPr>
              <a:t>Αντισταθμιστική θέση αγοράς (</a:t>
            </a:r>
            <a:r>
              <a:rPr lang="el-GR" b="1" dirty="0" err="1">
                <a:solidFill>
                  <a:schemeClr val="tx1"/>
                </a:solidFill>
                <a:cs typeface="Times New Roman" pitchFamily="18" charset="0"/>
              </a:rPr>
              <a:t>long</a:t>
            </a:r>
            <a:r>
              <a:rPr lang="el-GR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l-GR" b="1" dirty="0" err="1">
                <a:solidFill>
                  <a:schemeClr val="tx1"/>
                </a:solidFill>
                <a:cs typeface="Times New Roman" pitchFamily="18" charset="0"/>
              </a:rPr>
              <a:t>hedge</a:t>
            </a:r>
            <a:r>
              <a:rPr lang="el-GR" b="1" dirty="0">
                <a:solidFill>
                  <a:schemeClr val="tx1"/>
                </a:solidFill>
                <a:cs typeface="Times New Roman" pitchFamily="18" charset="0"/>
              </a:rPr>
              <a:t>)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GB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>
          <a:xfrm>
            <a:off x="0" y="1916832"/>
            <a:ext cx="9144000" cy="4941168"/>
          </a:xfrm>
        </p:spPr>
        <p:txBody>
          <a:bodyPr/>
          <a:lstStyle/>
          <a:p>
            <a:pPr algn="just"/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Στο παράδειγμα υποθέτουμε ότι η </a:t>
            </a:r>
            <a:r>
              <a:rPr lang="el-GR" sz="2800" b="1" dirty="0">
                <a:solidFill>
                  <a:srgbClr val="0000FF"/>
                </a:solidFill>
                <a:cs typeface="Times New Roman" pitchFamily="18" charset="0"/>
              </a:rPr>
              <a:t>βάση,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 sz="28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2" algn="just"/>
            <a:r>
              <a:rPr lang="el-GR" sz="2800" b="1" dirty="0" smtClean="0">
                <a:solidFill>
                  <a:srgbClr val="0000FF"/>
                </a:solidFill>
                <a:cs typeface="Times New Roman" pitchFamily="18" charset="0"/>
              </a:rPr>
              <a:t>η </a:t>
            </a:r>
            <a:r>
              <a:rPr lang="el-GR" sz="2800" b="1" dirty="0">
                <a:solidFill>
                  <a:srgbClr val="0000FF"/>
                </a:solidFill>
                <a:cs typeface="Times New Roman" pitchFamily="18" charset="0"/>
              </a:rPr>
              <a:t>διαφορά δηλαδή μεταξύ της υποκείμενης αγοράς και του ΣΜΕ, </a:t>
            </a:r>
            <a:endParaRPr lang="el-GR" sz="2800" b="1" dirty="0" smtClean="0">
              <a:solidFill>
                <a:srgbClr val="0000FF"/>
              </a:solidFill>
              <a:cs typeface="Times New Roman" pitchFamily="18" charset="0"/>
            </a:endParaRPr>
          </a:p>
          <a:p>
            <a:pPr lvl="1" algn="just"/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μένει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σταθερή στη διάρκεια των 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35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ημερών. </a:t>
            </a: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Για το παράδειγμά μας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ο επενδυτής δεν διατρέχει τον λεγόμενο κίνδυνο βάσης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, </a:t>
            </a:r>
            <a:endParaRPr lang="el-GR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/>
            <a:r>
              <a:rPr lang="el-GR" b="1" dirty="0" smtClean="0">
                <a:solidFill>
                  <a:srgbClr val="FF0000"/>
                </a:solidFill>
                <a:cs typeface="Times New Roman" pitchFamily="18" charset="0"/>
              </a:rPr>
              <a:t>κάτι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που στην πράξη είναι πιθανό να συμβεί. </a:t>
            </a:r>
            <a:endParaRPr lang="en-GB" b="1" dirty="0">
              <a:solidFill>
                <a:srgbClr val="FF0000"/>
              </a:solidFill>
              <a:cs typeface="Times New Roman" pitchFamily="18" charset="0"/>
            </a:endParaRPr>
          </a:p>
          <a:p>
            <a:pPr algn="just"/>
            <a:endParaRPr lang="en-GB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Αντισταθμιστική θέση πώλησης (</a:t>
            </a:r>
            <a:r>
              <a:rPr lang="en-GB" b="1" dirty="0">
                <a:solidFill>
                  <a:srgbClr val="0000FF"/>
                </a:solidFill>
                <a:cs typeface="Times New Roman" pitchFamily="18" charset="0"/>
              </a:rPr>
              <a:t>short</a:t>
            </a:r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GB" b="1" dirty="0">
                <a:solidFill>
                  <a:srgbClr val="0000FF"/>
                </a:solidFill>
                <a:cs typeface="Times New Roman" pitchFamily="18" charset="0"/>
              </a:rPr>
              <a:t>hedge</a:t>
            </a:r>
            <a:r>
              <a:rPr lang="el-GR" b="1" dirty="0">
                <a:solidFill>
                  <a:srgbClr val="0000FF"/>
                </a:solidFill>
              </a:rPr>
              <a:t>)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>
          <a:xfrm>
            <a:off x="0" y="2060848"/>
            <a:ext cx="9144000" cy="4797152"/>
          </a:xfrm>
        </p:spPr>
        <p:txBody>
          <a:bodyPr/>
          <a:lstStyle/>
          <a:p>
            <a:pPr algn="just"/>
            <a:r>
              <a:rPr lang="el-GR" dirty="0">
                <a:cs typeface="Times New Roman" pitchFamily="18" charset="0"/>
              </a:rPr>
              <a:t>Αντιστάθμιση </a:t>
            </a:r>
            <a:r>
              <a:rPr lang="el-GR" dirty="0" err="1">
                <a:cs typeface="Times New Roman" pitchFamily="18" charset="0"/>
              </a:rPr>
              <a:t>Κίνδύνου</a:t>
            </a:r>
            <a:r>
              <a:rPr lang="el-GR" dirty="0">
                <a:cs typeface="Times New Roman" pitchFamily="18" charset="0"/>
              </a:rPr>
              <a:t> με πώληση ΣΜΕ: </a:t>
            </a:r>
            <a:endParaRPr lang="el-GR" dirty="0"/>
          </a:p>
          <a:p>
            <a:pPr lvl="1" algn="just"/>
            <a:r>
              <a:rPr lang="el-GR" dirty="0">
                <a:cs typeface="Times New Roman" pitchFamily="18" charset="0"/>
              </a:rPr>
              <a:t>Μπορεί να γίνει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αντιστάθμιση </a:t>
            </a:r>
            <a:r>
              <a:rPr lang="el-GR" dirty="0">
                <a:cs typeface="Times New Roman" pitchFamily="18" charset="0"/>
              </a:rPr>
              <a:t>σε μια επένδυση και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να εξαλειφθεί ο κίνδυνος </a:t>
            </a:r>
            <a:r>
              <a:rPr lang="el-GR" dirty="0">
                <a:cs typeface="Times New Roman" pitchFamily="18" charset="0"/>
              </a:rPr>
              <a:t>πουλώντας ΣΜΕ </a:t>
            </a:r>
            <a:endParaRPr lang="el-GR" dirty="0" smtClean="0">
              <a:cs typeface="Times New Roman" pitchFamily="18" charset="0"/>
            </a:endParaRPr>
          </a:p>
          <a:p>
            <a:pPr lvl="2" algn="just"/>
            <a:r>
              <a:rPr lang="el-GR" sz="2800" dirty="0" smtClean="0">
                <a:cs typeface="Times New Roman" pitchFamily="18" charset="0"/>
              </a:rPr>
              <a:t>υποχρέωση </a:t>
            </a:r>
            <a:r>
              <a:rPr lang="el-GR" sz="2800" dirty="0">
                <a:cs typeface="Times New Roman" pitchFamily="18" charset="0"/>
              </a:rPr>
              <a:t>για παράδοση του δείκτη σε συγκεκριμένη </a:t>
            </a:r>
            <a:r>
              <a:rPr lang="el-GR" sz="2800" dirty="0" smtClean="0">
                <a:cs typeface="Times New Roman" pitchFamily="18" charset="0"/>
              </a:rPr>
              <a:t>τιμή. </a:t>
            </a:r>
            <a:endParaRPr lang="el-GR" sz="2800" dirty="0"/>
          </a:p>
          <a:p>
            <a:pPr algn="just"/>
            <a:r>
              <a:rPr lang="el-GR" dirty="0">
                <a:cs typeface="Times New Roman" pitchFamily="18" charset="0"/>
              </a:rPr>
              <a:t>Το κέρδος σ’ αυτό το χαρτοφυλάκιο είναι το επιτόκιο χωρίς κίνδυνο</a:t>
            </a: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>
                <a:solidFill>
                  <a:schemeClr val="tx1"/>
                </a:solidFill>
                <a:cs typeface="Times New Roman" pitchFamily="18" charset="0"/>
              </a:rPr>
              <a:t>Αντισταθμιστική θέση πώλησης (</a:t>
            </a:r>
            <a:r>
              <a:rPr lang="en-GB" b="1">
                <a:solidFill>
                  <a:schemeClr val="tx1"/>
                </a:solidFill>
                <a:cs typeface="Times New Roman" pitchFamily="18" charset="0"/>
              </a:rPr>
              <a:t>short</a:t>
            </a:r>
            <a:r>
              <a:rPr lang="el-GR" b="1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GB" b="1">
                <a:solidFill>
                  <a:schemeClr val="tx1"/>
                </a:solidFill>
                <a:cs typeface="Times New Roman" pitchFamily="18" charset="0"/>
              </a:rPr>
              <a:t>hedge</a:t>
            </a:r>
            <a:r>
              <a:rPr lang="el-GR" b="1">
                <a:solidFill>
                  <a:schemeClr val="tx1"/>
                </a:solidFill>
              </a:rPr>
              <a:t>)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>
                <a:cs typeface="Times New Roman" pitchFamily="18" charset="0"/>
              </a:rPr>
              <a:t>Βήματα για την αντιστάθμιση χαρτοφυλακίου</a:t>
            </a:r>
          </a:p>
          <a:p>
            <a:pPr algn="just">
              <a:buFont typeface="Wingdings" pitchFamily="2" charset="2"/>
              <a:buAutoNum type="arabicPeriod"/>
            </a:pPr>
            <a:r>
              <a:rPr lang="el-GR">
                <a:cs typeface="Times New Roman" pitchFamily="18" charset="0"/>
              </a:rPr>
              <a:t>Απόφαση για τις μετοχές που θα απαρτίζουν το χαρτοφυλάκιο</a:t>
            </a:r>
            <a:endParaRPr lang="en-GB">
              <a:cs typeface="Times New Roman" pitchFamily="18" charset="0"/>
            </a:endParaRPr>
          </a:p>
          <a:p>
            <a:pPr algn="just">
              <a:buFont typeface="Wingdings" pitchFamily="2" charset="2"/>
              <a:buAutoNum type="arabicPeriod"/>
            </a:pPr>
            <a:r>
              <a:rPr lang="el-GR">
                <a:cs typeface="Times New Roman" pitchFamily="18" charset="0"/>
              </a:rPr>
              <a:t>υπολογισμός του ΒΕΤΑ των μετοχών και όλου του χαρτοφυλακίου έναντι του </a:t>
            </a:r>
            <a:r>
              <a:rPr lang="en-US">
                <a:cs typeface="Times New Roman" pitchFamily="18" charset="0"/>
              </a:rPr>
              <a:t>FTSE</a:t>
            </a:r>
            <a:r>
              <a:rPr lang="el-GR">
                <a:cs typeface="Times New Roman" pitchFamily="18" charset="0"/>
              </a:rPr>
              <a:t>/</a:t>
            </a:r>
            <a:r>
              <a:rPr lang="en-US">
                <a:cs typeface="Times New Roman" pitchFamily="18" charset="0"/>
              </a:rPr>
              <a:t>ASE</a:t>
            </a:r>
            <a:r>
              <a:rPr lang="el-GR">
                <a:cs typeface="Times New Roman" pitchFamily="18" charset="0"/>
              </a:rPr>
              <a:t> – 20</a:t>
            </a:r>
            <a:endParaRPr lang="en-GB">
              <a:cs typeface="Times New Roman" pitchFamily="18" charset="0"/>
            </a:endParaRPr>
          </a:p>
          <a:p>
            <a:pPr algn="just">
              <a:buFont typeface="Wingdings" pitchFamily="2" charset="2"/>
              <a:buAutoNum type="arabicPeriod"/>
            </a:pPr>
            <a:r>
              <a:rPr lang="el-GR">
                <a:cs typeface="Times New Roman" pitchFamily="18" charset="0"/>
              </a:rPr>
              <a:t>Καταγραφή της τιμής ανά μετοχή</a:t>
            </a:r>
            <a:endParaRPr lang="en-GB"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l-GR">
                <a:cs typeface="Times New Roman" pitchFamily="18" charset="0"/>
              </a:rPr>
              <a:t> </a:t>
            </a:r>
            <a:endParaRPr lang="en-GB">
              <a:cs typeface="Times New Roman" pitchFamily="18" charset="0"/>
            </a:endParaRPr>
          </a:p>
          <a:p>
            <a:pPr algn="just">
              <a:buFont typeface="Monotype Sorts" pitchFamily="2" charset="2"/>
              <a:buNone/>
            </a:pPr>
            <a:endParaRPr lang="en-GB">
              <a:cs typeface="Times New Roman" pitchFamily="18" charset="0"/>
            </a:endParaRPr>
          </a:p>
          <a:p>
            <a:pPr algn="just"/>
            <a:endParaRPr lang="el-GR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96752"/>
          </a:xfrm>
        </p:spPr>
        <p:txBody>
          <a:bodyPr/>
          <a:lstStyle/>
          <a:p>
            <a:pPr algn="ctr"/>
            <a:r>
              <a:rPr lang="el-GR" b="1" dirty="0">
                <a:solidFill>
                  <a:schemeClr val="tx1"/>
                </a:solidFill>
                <a:cs typeface="Times New Roman" pitchFamily="18" charset="0"/>
              </a:rPr>
              <a:t>Αντισταθμιστική θέση πώλησης (</a:t>
            </a:r>
            <a:r>
              <a:rPr lang="en-GB" b="1" dirty="0">
                <a:solidFill>
                  <a:schemeClr val="tx1"/>
                </a:solidFill>
                <a:cs typeface="Times New Roman" pitchFamily="18" charset="0"/>
              </a:rPr>
              <a:t>short</a:t>
            </a:r>
            <a:r>
              <a:rPr lang="el-GR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GB" b="1" dirty="0">
                <a:solidFill>
                  <a:schemeClr val="tx1"/>
                </a:solidFill>
                <a:cs typeface="Times New Roman" pitchFamily="18" charset="0"/>
              </a:rPr>
              <a:t>hedge</a:t>
            </a:r>
            <a:r>
              <a:rPr lang="el-GR" b="1" dirty="0">
                <a:solidFill>
                  <a:schemeClr val="tx1"/>
                </a:solidFill>
              </a:rPr>
              <a:t>)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0" y="1124744"/>
            <a:ext cx="9144000" cy="5733256"/>
          </a:xfrm>
          <a:solidFill>
            <a:schemeClr val="bg1"/>
          </a:solidFill>
        </p:spPr>
        <p:txBody>
          <a:bodyPr/>
          <a:lstStyle/>
          <a:p>
            <a:pPr algn="just">
              <a:buFont typeface="Monotype Sorts" pitchFamily="2" charset="2"/>
              <a:buNone/>
            </a:pPr>
            <a:r>
              <a:rPr lang="el-GR" dirty="0"/>
              <a:t>4.</a:t>
            </a:r>
            <a:r>
              <a:rPr lang="el-GR" sz="2800" dirty="0">
                <a:cs typeface="Times New Roman" pitchFamily="18" charset="0"/>
              </a:rPr>
              <a:t>Καταγραφή του αριθμού των μετοχών</a:t>
            </a:r>
            <a:endParaRPr lang="el-GR" sz="2800" dirty="0"/>
          </a:p>
          <a:p>
            <a:pPr algn="just">
              <a:buFont typeface="Monotype Sorts" pitchFamily="2" charset="2"/>
              <a:buNone/>
            </a:pPr>
            <a:r>
              <a:rPr lang="el-GR" sz="2800" dirty="0"/>
              <a:t>5.</a:t>
            </a:r>
            <a:r>
              <a:rPr lang="el-GR" sz="2800" dirty="0">
                <a:cs typeface="Times New Roman" pitchFamily="18" charset="0"/>
              </a:rPr>
              <a:t>Υπολογισμός της χρηματιστηριακής αξίας των μετοχών. Άθροιση για τη συνολική αξία του χαρτοφυλακίου</a:t>
            </a:r>
            <a:endParaRPr lang="el-GR" sz="2800" dirty="0"/>
          </a:p>
          <a:p>
            <a:pPr algn="just">
              <a:buFont typeface="Monotype Sorts" pitchFamily="2" charset="2"/>
              <a:buNone/>
            </a:pPr>
            <a:r>
              <a:rPr lang="el-GR" sz="2800" dirty="0"/>
              <a:t>6.</a:t>
            </a:r>
            <a:r>
              <a:rPr lang="el-GR" sz="2800" dirty="0">
                <a:cs typeface="Times New Roman" pitchFamily="18" charset="0"/>
              </a:rPr>
              <a:t>Υπολογισμός του βάρους κάθε μετοχής. Αυτός ο υπολογισμός σταθμίζει κάθε μετοχή ανάλογα με την επίδρασή της στο χαρτοφυλάκιο</a:t>
            </a:r>
            <a:endParaRPr lang="en-GB" sz="2800" dirty="0">
              <a:cs typeface="Times New Roman" pitchFamily="18" charset="0"/>
            </a:endParaRPr>
          </a:p>
          <a:p>
            <a:pPr algn="ctr"/>
            <a:r>
              <a:rPr lang="el-GR" sz="2800" dirty="0">
                <a:cs typeface="Times New Roman" pitchFamily="18" charset="0"/>
              </a:rPr>
              <a:t>Βάρος = Τρέχουσα Αξία εταιρίας / Αξία </a:t>
            </a:r>
            <a:r>
              <a:rPr lang="el-GR" sz="2800" dirty="0" smtClean="0">
                <a:cs typeface="Times New Roman" pitchFamily="18" charset="0"/>
              </a:rPr>
              <a:t>χαρτοφυλακίου</a:t>
            </a:r>
          </a:p>
          <a:p>
            <a:pPr marL="0" indent="0" algn="just">
              <a:buNone/>
            </a:pPr>
            <a:r>
              <a:rPr lang="el-GR" sz="2800" dirty="0" smtClean="0">
                <a:cs typeface="Times New Roman" pitchFamily="18" charset="0"/>
              </a:rPr>
              <a:t>7. Υπολογισμός </a:t>
            </a:r>
            <a:r>
              <a:rPr lang="el-GR" sz="2800" dirty="0">
                <a:cs typeface="Times New Roman" pitchFamily="18" charset="0"/>
              </a:rPr>
              <a:t>του νέου σταθμισμένου ΒΕΤΑ της μετοχής (ΒΕΤΑ * βάρος Μετοχής)</a:t>
            </a:r>
          </a:p>
          <a:p>
            <a:pPr marL="0" indent="0" algn="just">
              <a:buNone/>
            </a:pPr>
            <a:r>
              <a:rPr lang="el-GR" sz="2800" dirty="0" smtClean="0">
                <a:cs typeface="Times New Roman" pitchFamily="18" charset="0"/>
              </a:rPr>
              <a:t>8. Άθροιση </a:t>
            </a:r>
            <a:r>
              <a:rPr lang="el-GR" sz="2800" dirty="0">
                <a:cs typeface="Times New Roman" pitchFamily="18" charset="0"/>
              </a:rPr>
              <a:t>για τον υπολογισμό του νέου σταθμισμένου ΒΕΤΑ του χαρτοφυλακίου </a:t>
            </a:r>
          </a:p>
          <a:p>
            <a:pPr algn="ctr"/>
            <a:endParaRPr lang="el-GR" sz="2800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7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solidFill>
                  <a:schemeClr val="tx1"/>
                </a:solidFill>
                <a:cs typeface="Times New Roman" pitchFamily="18" charset="0"/>
              </a:rPr>
              <a:t>Αντισταθμιστική θέση πώλησης (</a:t>
            </a:r>
            <a:r>
              <a:rPr lang="en-GB" b="1" dirty="0">
                <a:solidFill>
                  <a:schemeClr val="tx1"/>
                </a:solidFill>
                <a:cs typeface="Times New Roman" pitchFamily="18" charset="0"/>
              </a:rPr>
              <a:t>short</a:t>
            </a:r>
            <a:r>
              <a:rPr lang="el-GR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GB" b="1" dirty="0">
                <a:solidFill>
                  <a:schemeClr val="tx1"/>
                </a:solidFill>
                <a:cs typeface="Times New Roman" pitchFamily="18" charset="0"/>
              </a:rPr>
              <a:t>hedge</a:t>
            </a:r>
            <a:r>
              <a:rPr lang="el-GR" b="1" dirty="0">
                <a:solidFill>
                  <a:schemeClr val="tx1"/>
                </a:solidFill>
              </a:rPr>
              <a:t>)</a:t>
            </a:r>
            <a:endParaRPr lang="en-GB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89091" name="Rectangle 3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0" y="1916832"/>
                <a:ext cx="9144000" cy="4941168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el-GR" dirty="0" smtClean="0">
                    <a:cs typeface="Times New Roman" pitchFamily="18" charset="0"/>
                  </a:rPr>
                  <a:t>9. Υπολογισμός </a:t>
                </a:r>
                <a:r>
                  <a:rPr lang="el-GR" dirty="0">
                    <a:cs typeface="Times New Roman" pitchFamily="18" charset="0"/>
                  </a:rPr>
                  <a:t>του αριθμού των συμβολαίων που χρειάζονται για αντιστάθμιση </a:t>
                </a:r>
                <a:endParaRPr lang="en-GB" dirty="0">
                  <a:cs typeface="Times New Roman" pitchFamily="18" charset="0"/>
                </a:endParaRPr>
              </a:p>
              <a:p>
                <a:pPr marL="609600" indent="-609600" algn="just">
                  <a:buFont typeface="Monotype Sorts" pitchFamily="2" charset="2"/>
                  <a:buNone/>
                </a:pPr>
                <a:endParaRPr lang="en-GB" dirty="0">
                  <a:cs typeface="Times New Roman" pitchFamily="18" charset="0"/>
                </a:endParaRPr>
              </a:p>
              <a:p>
                <a:pPr marL="609600" indent="-609600" algn="just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b="0" i="0" smtClean="0">
                        <a:latin typeface="Cambria Math"/>
                        <a:cs typeface="Times New Roman" pitchFamily="18" charset="0"/>
                      </a:rPr>
                      <m:t>Αριθμός</m:t>
                    </m:r>
                    <m:r>
                      <a:rPr lang="el-GR" b="0" i="0" smtClean="0">
                        <a:latin typeface="Cambria Math"/>
                        <a:cs typeface="Times New Roman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l-GR" b="0" i="0" smtClean="0">
                        <a:latin typeface="Cambria Math"/>
                        <a:cs typeface="Times New Roman" pitchFamily="18" charset="0"/>
                      </a:rPr>
                      <m:t>Συμβολαίων</m:t>
                    </m:r>
                    <m:r>
                      <a:rPr lang="el-GR" b="0" i="0" smtClean="0">
                        <a:latin typeface="Cambria Math"/>
                        <a:cs typeface="Times New Roman" pitchFamily="18" charset="0"/>
                      </a:rPr>
                      <m:t>= </m:t>
                    </m:r>
                    <m:f>
                      <m:fPr>
                        <m:ctrlPr>
                          <a:rPr lang="el-GR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b="0" i="0" smtClean="0">
                            <a:latin typeface="Cambria Math"/>
                            <a:cs typeface="Times New Roman" pitchFamily="18" charset="0"/>
                          </a:rPr>
                          <m:t>Αξία</m:t>
                        </m:r>
                        <m:r>
                          <a:rPr lang="el-GR" b="0" i="0" smtClean="0"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b="0" i="0" smtClean="0">
                            <a:latin typeface="Cambria Math"/>
                            <a:cs typeface="Times New Roman" pitchFamily="18" charset="0"/>
                          </a:rPr>
                          <m:t>Χαρτ</m:t>
                        </m:r>
                        <m:r>
                          <a:rPr lang="el-GR" b="0" i="1" smtClean="0">
                            <a:latin typeface="Cambria Math"/>
                            <a:cs typeface="Times New Roman" pitchFamily="18" charset="0"/>
                          </a:rPr>
                          <m:t>𝜊𝜑𝜐𝜆𝛼𝜅</m:t>
                        </m:r>
                        <m:r>
                          <m:rPr>
                            <m:sty m:val="p"/>
                          </m:rPr>
                          <a:rPr lang="el-GR" b="0" i="0" smtClean="0">
                            <a:latin typeface="Cambria Math"/>
                            <a:cs typeface="Times New Roman" pitchFamily="18" charset="0"/>
                          </a:rPr>
                          <m:t>ιου</m:t>
                        </m:r>
                        <m:r>
                          <a:rPr lang="el-GR" b="0" i="0" smtClean="0">
                            <a:latin typeface="Cambria Math"/>
                            <a:cs typeface="Times New Roman" pitchFamily="18" charset="0"/>
                          </a:rPr>
                          <m:t>∗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𝐵𝑒𝑡𝑎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b="0" i="0" smtClean="0">
                            <a:latin typeface="Cambria Math"/>
                            <a:cs typeface="Times New Roman" pitchFamily="18" charset="0"/>
                          </a:rPr>
                          <m:t>Μέγεθο</m:t>
                        </m:r>
                        <m:r>
                          <a:rPr lang="el-GR" b="0" i="1" smtClean="0">
                            <a:latin typeface="Cambria Math"/>
                            <a:cs typeface="Times New Roman" pitchFamily="18" charset="0"/>
                          </a:rPr>
                          <m:t>𝜍</m:t>
                        </m:r>
                        <m:r>
                          <a:rPr lang="el-GR" b="0" i="1" smtClean="0"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b="0" i="0" smtClean="0">
                            <a:latin typeface="Cambria Math"/>
                            <a:cs typeface="Times New Roman" pitchFamily="18" charset="0"/>
                          </a:rPr>
                          <m:t>Συμβολαίου</m:t>
                        </m:r>
                      </m:den>
                    </m:f>
                  </m:oMath>
                </a14:m>
                <a:endParaRPr lang="el-GR" dirty="0" smtClean="0">
                  <a:cs typeface="Times New Roman" pitchFamily="18" charset="0"/>
                </a:endParaRPr>
              </a:p>
              <a:p>
                <a:pPr marL="609600" indent="-609600" algn="just"/>
                <a:endParaRPr lang="el-GR" dirty="0"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el-GR" sz="2800" dirty="0" smtClean="0">
                    <a:cs typeface="Times New Roman" pitchFamily="18" charset="0"/>
                  </a:rPr>
                  <a:t>  Μέγεθος Συμβολαίου = Τιμή ΣΜΕ * πολλαπλασιαστής </a:t>
                </a:r>
                <a:endParaRPr lang="el-GR" sz="2800" dirty="0"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8909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916832"/>
                <a:ext cx="9144000" cy="4941168"/>
              </a:xfrm>
              <a:blipFill rotWithShape="1">
                <a:blip r:embed="rId3" cstate="print"/>
                <a:stretch>
                  <a:fillRect l="-1667" t="-1603" r="-1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>
                <a:solidFill>
                  <a:schemeClr val="tx1"/>
                </a:solidFill>
                <a:cs typeface="Times New Roman" pitchFamily="18" charset="0"/>
              </a:rPr>
              <a:t>Αντισταθμιστική θέση πώλησης (</a:t>
            </a:r>
            <a:r>
              <a:rPr lang="en-GB" b="1">
                <a:solidFill>
                  <a:schemeClr val="tx1"/>
                </a:solidFill>
                <a:cs typeface="Times New Roman" pitchFamily="18" charset="0"/>
              </a:rPr>
              <a:t>short</a:t>
            </a:r>
            <a:r>
              <a:rPr lang="el-GR" b="1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GB" b="1">
                <a:solidFill>
                  <a:schemeClr val="tx1"/>
                </a:solidFill>
                <a:cs typeface="Times New Roman" pitchFamily="18" charset="0"/>
              </a:rPr>
              <a:t>hedge</a:t>
            </a:r>
            <a:r>
              <a:rPr lang="el-GR" b="1">
                <a:solidFill>
                  <a:schemeClr val="tx1"/>
                </a:solidFill>
              </a:rPr>
              <a:t>)</a:t>
            </a:r>
            <a:endParaRPr lang="en-GB" b="1">
              <a:solidFill>
                <a:schemeClr val="tx1"/>
              </a:solidFill>
            </a:endParaRPr>
          </a:p>
        </p:txBody>
      </p:sp>
      <p:sp>
        <p:nvSpPr>
          <p:cNvPr id="9011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>
                <a:cs typeface="Times New Roman" pitchFamily="18" charset="0"/>
              </a:rPr>
              <a:t>Παράδειγμα</a:t>
            </a:r>
            <a:endParaRPr lang="en-GB">
              <a:cs typeface="Times New Roman" pitchFamily="18" charset="0"/>
            </a:endParaRPr>
          </a:p>
          <a:p>
            <a:pPr algn="just"/>
            <a:r>
              <a:rPr lang="el-GR">
                <a:cs typeface="Times New Roman" pitchFamily="18" charset="0"/>
              </a:rPr>
              <a:t>Τ/Μ = Τιμή ανά μετοχή</a:t>
            </a:r>
            <a:endParaRPr lang="en-GB">
              <a:cs typeface="Times New Roman" pitchFamily="18" charset="0"/>
            </a:endParaRPr>
          </a:p>
          <a:p>
            <a:pPr algn="just"/>
            <a:r>
              <a:rPr lang="el-GR">
                <a:cs typeface="Times New Roman" pitchFamily="18" charset="0"/>
              </a:rPr>
              <a:t>ΧΑ = Χρηματιστηριακή Αξία</a:t>
            </a:r>
            <a:endParaRPr lang="en-GB">
              <a:cs typeface="Times New Roman" pitchFamily="18" charset="0"/>
            </a:endParaRPr>
          </a:p>
          <a:p>
            <a:r>
              <a:rPr lang="el-GR">
                <a:cs typeface="Times New Roman" pitchFamily="18" charset="0"/>
              </a:rPr>
              <a:t>ΒΒ = Βάρος ΒΕΤΑ</a:t>
            </a:r>
            <a:r>
              <a:rPr lang="en-GB"/>
              <a:t> </a:t>
            </a: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0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0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0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0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7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solidFill>
                  <a:schemeClr val="tx1"/>
                </a:solidFill>
                <a:cs typeface="Times New Roman" pitchFamily="18" charset="0"/>
              </a:rPr>
              <a:t>Αντισταθμιστική θέση πώλησης (</a:t>
            </a:r>
            <a:r>
              <a:rPr lang="en-GB" b="1" dirty="0">
                <a:solidFill>
                  <a:schemeClr val="tx1"/>
                </a:solidFill>
                <a:cs typeface="Times New Roman" pitchFamily="18" charset="0"/>
              </a:rPr>
              <a:t>short</a:t>
            </a:r>
            <a:r>
              <a:rPr lang="el-GR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GB" b="1" dirty="0">
                <a:solidFill>
                  <a:schemeClr val="tx1"/>
                </a:solidFill>
                <a:cs typeface="Times New Roman" pitchFamily="18" charset="0"/>
              </a:rPr>
              <a:t>hedge</a:t>
            </a:r>
            <a:r>
              <a:rPr lang="el-GR" b="1" dirty="0">
                <a:solidFill>
                  <a:schemeClr val="tx1"/>
                </a:solidFill>
              </a:rPr>
              <a:t>)</a:t>
            </a:r>
            <a:endParaRPr lang="en-GB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Θέση περιεχομένου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86733179"/>
              </p:ext>
            </p:extLst>
          </p:nvPr>
        </p:nvGraphicFramePr>
        <p:xfrm>
          <a:off x="1" y="1844819"/>
          <a:ext cx="9143998" cy="50131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39055"/>
                <a:gridCol w="1439055"/>
                <a:gridCol w="1858780"/>
                <a:gridCol w="1347277"/>
                <a:gridCol w="1470874"/>
                <a:gridCol w="1588957"/>
              </a:tblGrid>
              <a:tr h="1797177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ΒΕΤΑ</a:t>
                      </a:r>
                      <a:endParaRPr lang="el-GR" sz="2800" b="1" i="1" u="none" strike="noStrike" dirty="0">
                        <a:solidFill>
                          <a:srgbClr val="FFFFFF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Τ/Μ</a:t>
                      </a:r>
                      <a:endParaRPr lang="el-GR" sz="2800" b="1" i="1" u="none" strike="noStrike" dirty="0">
                        <a:solidFill>
                          <a:srgbClr val="FFFFFF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ΑΡΙΘΜΟΣ ΜΕΤΟΧΩΝ</a:t>
                      </a:r>
                      <a:endParaRPr lang="el-GR" sz="2800" b="1" i="1" u="none" strike="noStrike" dirty="0">
                        <a:solidFill>
                          <a:srgbClr val="FFFFFF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ΧΑ</a:t>
                      </a:r>
                      <a:endParaRPr lang="el-GR" sz="2800" b="1" i="1" u="none" strike="noStrike" dirty="0">
                        <a:solidFill>
                          <a:srgbClr val="FFFFFF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ΒΒ</a:t>
                      </a:r>
                      <a:endParaRPr lang="el-GR" sz="2800" b="1" i="1" u="none" strike="noStrike" dirty="0">
                        <a:solidFill>
                          <a:srgbClr val="FFFFFF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ΒΒ*ΒΗΤΑ</a:t>
                      </a:r>
                      <a:endParaRPr lang="el-GR" sz="2800" b="1" i="1" u="none" strike="noStrike" dirty="0">
                        <a:solidFill>
                          <a:srgbClr val="FFFFFF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457177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 smtClean="0">
                          <a:effectLst/>
                        </a:rPr>
                        <a:t>0,65</a:t>
                      </a:r>
                      <a:endParaRPr lang="el-GR" sz="2800" b="1" i="1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 smtClean="0">
                          <a:effectLst/>
                        </a:rPr>
                        <a:t>6,58</a:t>
                      </a:r>
                      <a:endParaRPr lang="el-GR" sz="2800" b="1" i="1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500</a:t>
                      </a:r>
                      <a:endParaRPr lang="el-GR" sz="2800" b="1" i="1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 smtClean="0">
                          <a:effectLst/>
                        </a:rPr>
                        <a:t>3.290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    </a:t>
                      </a:r>
                      <a:r>
                        <a:rPr lang="el-GR" sz="2800" u="none" strike="noStrike" dirty="0" smtClean="0">
                          <a:effectLst/>
                        </a:rPr>
                        <a:t>0,08     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     </a:t>
                      </a:r>
                      <a:r>
                        <a:rPr lang="el-GR" sz="2800" u="none" strike="noStrike" dirty="0" smtClean="0">
                          <a:effectLst/>
                        </a:rPr>
                        <a:t>0,05     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57177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 smtClean="0">
                          <a:effectLst/>
                        </a:rPr>
                        <a:t>1,13</a:t>
                      </a:r>
                      <a:endParaRPr lang="el-GR" sz="2800" b="1" i="1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 smtClean="0">
                          <a:effectLst/>
                        </a:rPr>
                        <a:t>13,35</a:t>
                      </a:r>
                      <a:endParaRPr lang="el-GR" sz="2800" b="1" i="1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1200</a:t>
                      </a:r>
                      <a:endParaRPr lang="el-GR" sz="2800" b="1" i="1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 smtClean="0">
                          <a:effectLst/>
                        </a:rPr>
                        <a:t>16.020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    </a:t>
                      </a:r>
                      <a:r>
                        <a:rPr lang="el-GR" sz="2800" u="none" strike="noStrike" dirty="0" smtClean="0">
                          <a:effectLst/>
                        </a:rPr>
                        <a:t>0,39     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     </a:t>
                      </a:r>
                      <a:r>
                        <a:rPr lang="el-GR" sz="2800" u="none" strike="noStrike" dirty="0" smtClean="0">
                          <a:effectLst/>
                        </a:rPr>
                        <a:t>0,44     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57177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 smtClean="0">
                          <a:effectLst/>
                        </a:rPr>
                        <a:t>1,42</a:t>
                      </a:r>
                      <a:endParaRPr lang="el-GR" sz="2800" b="1" i="1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 smtClean="0">
                          <a:effectLst/>
                        </a:rPr>
                        <a:t>3,3</a:t>
                      </a:r>
                      <a:endParaRPr lang="el-GR" sz="2800" b="1" i="1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2700</a:t>
                      </a:r>
                      <a:endParaRPr lang="el-GR" sz="2800" b="1" i="1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 smtClean="0">
                          <a:effectLst/>
                        </a:rPr>
                        <a:t>8.910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    </a:t>
                      </a:r>
                      <a:r>
                        <a:rPr lang="el-GR" sz="2800" u="none" strike="noStrike" dirty="0" smtClean="0">
                          <a:effectLst/>
                        </a:rPr>
                        <a:t>0,22     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     </a:t>
                      </a:r>
                      <a:r>
                        <a:rPr lang="el-GR" sz="2800" u="none" strike="noStrike" dirty="0" smtClean="0">
                          <a:effectLst/>
                        </a:rPr>
                        <a:t>0,31     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57177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 smtClean="0">
                          <a:effectLst/>
                        </a:rPr>
                        <a:t>1,24</a:t>
                      </a:r>
                      <a:endParaRPr lang="el-GR" sz="2800" b="1" i="1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 smtClean="0">
                          <a:effectLst/>
                        </a:rPr>
                        <a:t>12,3</a:t>
                      </a:r>
                      <a:endParaRPr lang="el-GR" sz="2800" b="1" i="1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530</a:t>
                      </a:r>
                      <a:endParaRPr lang="el-GR" sz="2800" b="1" i="1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 smtClean="0">
                          <a:effectLst/>
                        </a:rPr>
                        <a:t>6.519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    </a:t>
                      </a:r>
                      <a:r>
                        <a:rPr lang="el-GR" sz="2800" u="none" strike="noStrike" dirty="0" smtClean="0">
                          <a:effectLst/>
                        </a:rPr>
                        <a:t>0,16     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     </a:t>
                      </a:r>
                      <a:r>
                        <a:rPr lang="el-GR" sz="2800" u="none" strike="noStrike" dirty="0" smtClean="0">
                          <a:effectLst/>
                        </a:rPr>
                        <a:t>0,20     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57177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 smtClean="0">
                          <a:effectLst/>
                        </a:rPr>
                        <a:t>1,7</a:t>
                      </a:r>
                      <a:endParaRPr lang="el-GR" sz="2800" b="1" i="1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 smtClean="0">
                          <a:effectLst/>
                        </a:rPr>
                        <a:t>2,5</a:t>
                      </a:r>
                      <a:endParaRPr lang="el-GR" sz="2800" b="1" i="1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2220</a:t>
                      </a:r>
                      <a:endParaRPr lang="el-GR" sz="2800" b="1" i="1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 smtClean="0">
                          <a:effectLst/>
                        </a:rPr>
                        <a:t>5.550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    </a:t>
                      </a:r>
                      <a:r>
                        <a:rPr lang="el-GR" sz="2800" u="none" strike="noStrike" dirty="0" smtClean="0">
                          <a:effectLst/>
                        </a:rPr>
                        <a:t>0,14     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     </a:t>
                      </a:r>
                      <a:r>
                        <a:rPr lang="el-GR" sz="2800" u="none" strike="noStrike" dirty="0" smtClean="0">
                          <a:effectLst/>
                        </a:rPr>
                        <a:t>0,23     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57177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 smtClean="0">
                          <a:effectLst/>
                        </a:rPr>
                        <a:t>1,5</a:t>
                      </a:r>
                      <a:endParaRPr lang="el-GR" sz="2800" b="1" i="1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6</a:t>
                      </a:r>
                      <a:endParaRPr lang="el-GR" sz="2800" b="1" i="1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100</a:t>
                      </a:r>
                      <a:endParaRPr lang="el-GR" sz="2800" b="1" i="1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600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    </a:t>
                      </a:r>
                      <a:r>
                        <a:rPr lang="el-GR" sz="2800" u="none" strike="noStrike" dirty="0" smtClean="0">
                          <a:effectLst/>
                        </a:rPr>
                        <a:t>0,01     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     </a:t>
                      </a:r>
                      <a:r>
                        <a:rPr lang="el-GR" sz="2800" u="none" strike="noStrike" dirty="0" smtClean="0">
                          <a:effectLst/>
                        </a:rPr>
                        <a:t>0,02     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7294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 </a:t>
                      </a:r>
                      <a:endParaRPr lang="el-GR" sz="2800" b="1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 </a:t>
                      </a:r>
                      <a:endParaRPr lang="el-GR" sz="2800" b="1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b="1" u="none" strike="noStrike" dirty="0">
                          <a:effectLst/>
                        </a:rPr>
                        <a:t>ΣΥΝΟΛΟ</a:t>
                      </a:r>
                      <a:endParaRPr lang="el-GR" sz="2800" b="1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b="1" u="none" strike="noStrike" dirty="0" smtClean="0">
                          <a:effectLst/>
                        </a:rPr>
                        <a:t>40.889</a:t>
                      </a:r>
                      <a:endParaRPr lang="el-GR" sz="2800" b="1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b="1" u="none" strike="noStrike" dirty="0">
                          <a:effectLst/>
                        </a:rPr>
                        <a:t>    </a:t>
                      </a:r>
                      <a:r>
                        <a:rPr lang="el-GR" sz="2800" b="1" u="none" strike="noStrike" dirty="0" smtClean="0">
                          <a:effectLst/>
                        </a:rPr>
                        <a:t>1,00     </a:t>
                      </a:r>
                      <a:endParaRPr lang="el-GR" sz="2800" b="1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b="1" u="none" strike="noStrike" dirty="0">
                          <a:effectLst/>
                        </a:rPr>
                        <a:t>     </a:t>
                      </a:r>
                      <a:r>
                        <a:rPr lang="el-GR" sz="2800" b="1" u="none" strike="noStrike" dirty="0" smtClean="0">
                          <a:effectLst/>
                        </a:rPr>
                        <a:t>1,25     </a:t>
                      </a:r>
                      <a:endParaRPr lang="el-GR" sz="2800" b="1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137219" name="Rectangle 3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0" y="116632"/>
                <a:ext cx="9144000" cy="6741368"/>
              </a:xfrm>
              <a:solidFill>
                <a:schemeClr val="bg1"/>
              </a:solidFill>
            </p:spPr>
            <p:txBody>
              <a:bodyPr/>
              <a:lstStyle/>
              <a:p>
                <a:pPr algn="just"/>
                <a:r>
                  <a:rPr lang="el-GR" sz="3000" dirty="0" smtClean="0">
                    <a:cs typeface="Times New Roman" pitchFamily="18" charset="0"/>
                  </a:rPr>
                  <a:t>Επομένως το σταθμισμένο ΒΕΤΑ του χαρτοφυλακίου είναι 1,25</a:t>
                </a:r>
                <a:endParaRPr lang="en-GB" sz="3000" dirty="0">
                  <a:cs typeface="Times New Roman" pitchFamily="18" charset="0"/>
                </a:endParaRPr>
              </a:p>
              <a:p>
                <a:pPr algn="just"/>
                <a:r>
                  <a:rPr lang="el-GR" sz="3000" dirty="0">
                    <a:cs typeface="Times New Roman" pitchFamily="18" charset="0"/>
                  </a:rPr>
                  <a:t>Η συνολική Χρηματιστηριακή Αξία του χαρτοφυλακίου </a:t>
                </a:r>
                <a:r>
                  <a:rPr lang="el-GR" sz="3000" dirty="0" smtClean="0">
                    <a:cs typeface="Times New Roman" pitchFamily="18" charset="0"/>
                  </a:rPr>
                  <a:t>40.889</a:t>
                </a:r>
                <a:endParaRPr lang="en-GB" sz="3000" dirty="0">
                  <a:cs typeface="Times New Roman" pitchFamily="18" charset="0"/>
                </a:endParaRPr>
              </a:p>
              <a:p>
                <a:pPr algn="just"/>
                <a:r>
                  <a:rPr lang="el-GR" sz="3000" dirty="0" smtClean="0">
                    <a:cs typeface="Times New Roman" pitchFamily="18" charset="0"/>
                  </a:rPr>
                  <a:t>Εάν η τιμή του ΣΜΕ στον δείκτη στον </a:t>
                </a:r>
                <a:r>
                  <a:rPr lang="en-US" sz="3000" dirty="0" smtClean="0">
                    <a:cs typeface="Times New Roman" pitchFamily="18" charset="0"/>
                  </a:rPr>
                  <a:t>FTSE/</a:t>
                </a:r>
                <a:r>
                  <a:rPr lang="en-US" sz="3000" dirty="0" err="1" smtClean="0">
                    <a:cs typeface="Times New Roman" pitchFamily="18" charset="0"/>
                  </a:rPr>
                  <a:t>Athex</a:t>
                </a:r>
                <a:r>
                  <a:rPr lang="en-US" sz="3000" dirty="0" smtClean="0">
                    <a:cs typeface="Times New Roman" pitchFamily="18" charset="0"/>
                  </a:rPr>
                  <a:t> Large Cap </a:t>
                </a:r>
                <a:r>
                  <a:rPr lang="el-GR" sz="3000" dirty="0" smtClean="0">
                    <a:cs typeface="Times New Roman" pitchFamily="18" charset="0"/>
                  </a:rPr>
                  <a:t>είναι 150 τότε το μέγεθος του συμβολαίου θα είναι </a:t>
                </a:r>
              </a:p>
              <a:p>
                <a:pPr lvl="1" algn="just"/>
                <a:r>
                  <a:rPr lang="el-GR" b="1" dirty="0" smtClean="0">
                    <a:cs typeface="Times New Roman" pitchFamily="18" charset="0"/>
                  </a:rPr>
                  <a:t>Μέγεθος Συμβολαίου = 135*5 =675 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800" b="0" i="0" smtClean="0">
                          <a:latin typeface="Cambria Math"/>
                          <a:cs typeface="Times New Roman" pitchFamily="18" charset="0"/>
                        </a:rPr>
                        <m:t>Αριθμός</m:t>
                      </m:r>
                      <m:r>
                        <a:rPr lang="el-GR" sz="2800" b="0" i="0" smtClean="0"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l-GR" sz="2800" b="0" i="0" smtClean="0">
                          <a:latin typeface="Cambria Math"/>
                          <a:cs typeface="Times New Roman" pitchFamily="18" charset="0"/>
                        </a:rPr>
                        <m:t>Συμβολαίων</m:t>
                      </m:r>
                      <m:r>
                        <a:rPr lang="el-GR" sz="2800" b="0" i="0" smtClean="0">
                          <a:latin typeface="Cambria Math"/>
                          <a:cs typeface="Times New Roman" pitchFamily="18" charset="0"/>
                        </a:rPr>
                        <m:t>= </m:t>
                      </m:r>
                      <m:f>
                        <m:fPr>
                          <m:ctrlPr>
                            <a:rPr lang="el-GR" sz="2800" b="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2800" b="0" i="0" smtClean="0">
                              <a:latin typeface="Cambria Math"/>
                              <a:cs typeface="Times New Roman" pitchFamily="18" charset="0"/>
                            </a:rPr>
                            <m:t>Αξία</m:t>
                          </m:r>
                          <m:r>
                            <a:rPr lang="el-GR" sz="2800" b="0" i="0" smtClean="0">
                              <a:latin typeface="Cambria Math"/>
                              <a:cs typeface="Times New Roman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l-GR" sz="2800" b="0" i="0" smtClean="0">
                              <a:latin typeface="Cambria Math"/>
                              <a:cs typeface="Times New Roman" pitchFamily="18" charset="0"/>
                            </a:rPr>
                            <m:t>Χαρτ</m:t>
                          </m:r>
                          <m:r>
                            <a:rPr lang="el-GR" sz="2800" b="0" i="1" smtClean="0">
                              <a:latin typeface="Cambria Math"/>
                              <a:cs typeface="Times New Roman" pitchFamily="18" charset="0"/>
                            </a:rPr>
                            <m:t>𝜊𝜑𝜐𝜆𝛼𝜅</m:t>
                          </m:r>
                          <m:r>
                            <m:rPr>
                              <m:sty m:val="p"/>
                            </m:rPr>
                            <a:rPr lang="el-GR" sz="2800" b="0" i="0" smtClean="0">
                              <a:latin typeface="Cambria Math"/>
                              <a:cs typeface="Times New Roman" pitchFamily="18" charset="0"/>
                            </a:rPr>
                            <m:t>ιου</m:t>
                          </m:r>
                          <m:r>
                            <a:rPr lang="el-GR" sz="2800" b="0" i="0" smtClean="0">
                              <a:latin typeface="Cambria Math"/>
                              <a:cs typeface="Times New Roman" pitchFamily="18" charset="0"/>
                            </a:rPr>
                            <m:t>∗</m:t>
                          </m:r>
                          <m:r>
                            <a:rPr lang="en-US" sz="2800" b="0" i="1" smtClean="0">
                              <a:latin typeface="Cambria Math"/>
                              <a:cs typeface="Times New Roman" pitchFamily="18" charset="0"/>
                            </a:rPr>
                            <m:t>𝐵𝑒𝑡𝑎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l-GR" sz="2800" b="0" i="0" smtClean="0">
                              <a:latin typeface="Cambria Math"/>
                              <a:cs typeface="Times New Roman" pitchFamily="18" charset="0"/>
                            </a:rPr>
                            <m:t>Μέγεθο</m:t>
                          </m:r>
                          <m:r>
                            <a:rPr lang="el-GR" sz="2800" b="0" i="1" smtClean="0">
                              <a:latin typeface="Cambria Math"/>
                              <a:cs typeface="Times New Roman" pitchFamily="18" charset="0"/>
                            </a:rPr>
                            <m:t>𝜍</m:t>
                          </m:r>
                          <m:r>
                            <a:rPr lang="el-GR" sz="2800" b="0" i="1" smtClean="0">
                              <a:latin typeface="Cambria Math"/>
                              <a:cs typeface="Times New Roman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l-GR" sz="2800" b="0" i="0" smtClean="0">
                              <a:latin typeface="Cambria Math"/>
                              <a:cs typeface="Times New Roman" pitchFamily="18" charset="0"/>
                            </a:rPr>
                            <m:t>Συμβολαίου</m:t>
                          </m:r>
                        </m:den>
                      </m:f>
                    </m:oMath>
                  </m:oMathPara>
                </a14:m>
                <a:endParaRPr lang="el-GR" sz="2800" b="0" i="1" dirty="0" smtClean="0">
                  <a:latin typeface="Cambria Math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endParaRPr lang="el-GR" sz="2400" b="0" i="1" dirty="0" smtClean="0">
                  <a:latin typeface="Cambria Math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800" b="0" i="1" smtClean="0">
                          <a:latin typeface="Cambria Math"/>
                          <a:cs typeface="Times New Roman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800" b="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l-GR" sz="2800" b="0" i="1" smtClean="0">
                              <a:latin typeface="Cambria Math"/>
                              <a:cs typeface="Times New Roman" pitchFamily="18" charset="0"/>
                            </a:rPr>
                            <m:t>40.889∗1,25</m:t>
                          </m:r>
                        </m:num>
                        <m:den>
                          <m:r>
                            <a:rPr lang="el-GR" sz="2800" b="0" i="1" smtClean="0">
                              <a:latin typeface="Cambria Math"/>
                              <a:cs typeface="Times New Roman" pitchFamily="18" charset="0"/>
                            </a:rPr>
                            <m:t>675</m:t>
                          </m:r>
                        </m:den>
                      </m:f>
                      <m:r>
                        <a:rPr lang="el-GR" sz="2800" b="0" i="1" smtClean="0">
                          <a:latin typeface="Cambria Math"/>
                          <a:cs typeface="Times New Roman" pitchFamily="18" charset="0"/>
                        </a:rPr>
                        <m:t>=75,7</m:t>
                      </m:r>
                    </m:oMath>
                  </m:oMathPara>
                </a14:m>
                <a:endParaRPr lang="el-GR" sz="2800" b="1" dirty="0" smtClean="0"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endParaRPr lang="el-GR" sz="2400" b="1" dirty="0" smtClean="0"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3721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16632"/>
                <a:ext cx="9144000" cy="6741368"/>
              </a:xfrm>
              <a:blipFill rotWithShape="1">
                <a:blip r:embed="rId3" cstate="print"/>
                <a:stretch>
                  <a:fillRect l="-1267" t="-1175" r="-153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3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37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37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9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0" name="Rectangle 4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957392"/>
          </a:xfrm>
          <a:solidFill>
            <a:schemeClr val="bg1"/>
          </a:solidFill>
        </p:spPr>
        <p:txBody>
          <a:bodyPr/>
          <a:lstStyle/>
          <a:p>
            <a:pPr algn="just"/>
            <a:r>
              <a:rPr lang="el-GR" dirty="0">
                <a:cs typeface="Times New Roman" pitchFamily="18" charset="0"/>
              </a:rPr>
              <a:t>Άρα </a:t>
            </a:r>
            <a:r>
              <a:rPr lang="el-GR" dirty="0" smtClean="0">
                <a:cs typeface="Times New Roman" pitchFamily="18" charset="0"/>
              </a:rPr>
              <a:t>75 </a:t>
            </a:r>
            <a:r>
              <a:rPr lang="el-GR" dirty="0">
                <a:cs typeface="Times New Roman" pitchFamily="18" charset="0"/>
              </a:rPr>
              <a:t>ή </a:t>
            </a:r>
            <a:r>
              <a:rPr lang="el-GR" dirty="0" smtClean="0">
                <a:cs typeface="Times New Roman" pitchFamily="18" charset="0"/>
              </a:rPr>
              <a:t>76 </a:t>
            </a:r>
            <a:r>
              <a:rPr lang="el-GR" dirty="0">
                <a:cs typeface="Times New Roman" pitchFamily="18" charset="0"/>
              </a:rPr>
              <a:t>ΣΜΕ στον </a:t>
            </a:r>
            <a:r>
              <a:rPr lang="el-GR" dirty="0" err="1" smtClean="0">
                <a:cs typeface="Times New Roman" pitchFamily="18" charset="0"/>
              </a:rPr>
              <a:t>στον</a:t>
            </a:r>
            <a:r>
              <a:rPr lang="el-GR" dirty="0" smtClean="0">
                <a:cs typeface="Times New Roman" pitchFamily="18" charset="0"/>
              </a:rPr>
              <a:t> </a:t>
            </a:r>
            <a:r>
              <a:rPr lang="en-US" dirty="0" smtClean="0">
                <a:cs typeface="Times New Roman" pitchFamily="18" charset="0"/>
              </a:rPr>
              <a:t>FTSE/</a:t>
            </a:r>
            <a:r>
              <a:rPr lang="en-US" dirty="0" err="1" smtClean="0">
                <a:cs typeface="Times New Roman" pitchFamily="18" charset="0"/>
              </a:rPr>
              <a:t>Athex</a:t>
            </a:r>
            <a:r>
              <a:rPr lang="en-US" dirty="0" smtClean="0">
                <a:cs typeface="Times New Roman" pitchFamily="18" charset="0"/>
              </a:rPr>
              <a:t> Large Cap</a:t>
            </a:r>
            <a:r>
              <a:rPr lang="el-GR" dirty="0" smtClean="0">
                <a:cs typeface="Times New Roman" pitchFamily="18" charset="0"/>
              </a:rPr>
              <a:t> χρειάζεται </a:t>
            </a:r>
            <a:r>
              <a:rPr lang="el-GR" dirty="0">
                <a:cs typeface="Times New Roman" pitchFamily="18" charset="0"/>
              </a:rPr>
              <a:t>να πουληθούν για να γίνει αντιστάθμιση. </a:t>
            </a:r>
            <a:endParaRPr lang="el-GR" dirty="0"/>
          </a:p>
          <a:p>
            <a:pPr algn="just"/>
            <a:r>
              <a:rPr lang="el-GR" dirty="0" smtClean="0">
                <a:cs typeface="Times New Roman" pitchFamily="18" charset="0"/>
              </a:rPr>
              <a:t>Το αναμενόμενο αποτέλεσμα μπορεί να μην έχει θετική απόδοση ίση με αυτή του επιτοκίου χωρίς κίνδυνο για τους ακόλουθους λόγους</a:t>
            </a:r>
          </a:p>
          <a:p>
            <a:pPr lvl="1" algn="just"/>
            <a:r>
              <a:rPr lang="el-GR" dirty="0" smtClean="0">
                <a:cs typeface="Times New Roman" pitchFamily="18" charset="0"/>
              </a:rPr>
              <a:t>Τα συμβόλαια που χρησιμοποιήθηκαν είχαν τιμές διαφορετικές από τις θεωρητικές </a:t>
            </a:r>
          </a:p>
          <a:p>
            <a:pPr lvl="1" algn="just"/>
            <a:r>
              <a:rPr lang="el-GR" dirty="0" smtClean="0">
                <a:cs typeface="Times New Roman" pitchFamily="18" charset="0"/>
              </a:rPr>
              <a:t>Η βάση δεν παρέμεινε σταθερή</a:t>
            </a:r>
          </a:p>
          <a:p>
            <a:pPr lvl="1" algn="just"/>
            <a:r>
              <a:rPr lang="el-GR" dirty="0" smtClean="0">
                <a:cs typeface="Times New Roman" pitchFamily="18" charset="0"/>
              </a:rPr>
              <a:t>Άλλαξε το ΒΕΤΑ του χαρτοφυλακίου στο ενδιάμεσο χρονικό διάστημα</a:t>
            </a:r>
          </a:p>
          <a:p>
            <a:pPr lvl="1" algn="just"/>
            <a:r>
              <a:rPr lang="el-GR" dirty="0" smtClean="0">
                <a:cs typeface="Times New Roman" pitchFamily="18" charset="0"/>
              </a:rPr>
              <a:t>Ο αριθμός των συμβολαίων που έπρεπε να χρησιμοποιηθούν δεν ήταν ακέραιος</a:t>
            </a: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0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bg1"/>
          </a:solidFill>
        </p:spPr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el-GR" dirty="0">
                <a:cs typeface="Times New Roman" pitchFamily="18" charset="0"/>
              </a:rPr>
              <a:t>Εάν ο επενδυτή πιστέψει πως οι κακές για την αγορά συνθήκες πάψουν να υφίστανται τότε </a:t>
            </a:r>
            <a:endParaRPr lang="el-GR" dirty="0" smtClean="0">
              <a:cs typeface="Times New Roman" pitchFamily="18" charset="0"/>
            </a:endParaRPr>
          </a:p>
          <a:p>
            <a:pPr lvl="1" algn="just">
              <a:buFont typeface="Wingdings" pitchFamily="2" charset="2"/>
              <a:buChar char="q"/>
            </a:pPr>
            <a:r>
              <a:rPr lang="el-GR" dirty="0" smtClean="0">
                <a:cs typeface="Times New Roman" pitchFamily="18" charset="0"/>
              </a:rPr>
              <a:t>μπορεί </a:t>
            </a:r>
            <a:r>
              <a:rPr lang="el-GR" dirty="0">
                <a:cs typeface="Times New Roman" pitchFamily="18" charset="0"/>
              </a:rPr>
              <a:t>να κλείσει την θέση του στα ΣΜΕ και να αφήσει ελεύθερο το χαρτοφυλάκιό του να κερδίσει από την επικείμενη άνοδο της αγοράς</a:t>
            </a:r>
            <a:r>
              <a:rPr lang="el-GR" dirty="0" smtClean="0">
                <a:cs typeface="Times New Roman" pitchFamily="18" charset="0"/>
              </a:rPr>
              <a:t>.</a:t>
            </a:r>
          </a:p>
          <a:p>
            <a:pPr lvl="1" algn="just">
              <a:buFont typeface="Wingdings" pitchFamily="2" charset="2"/>
              <a:buChar char="q"/>
            </a:pPr>
            <a:r>
              <a:rPr lang="el-GR" dirty="0" smtClean="0">
                <a:cs typeface="Times New Roman" pitchFamily="18" charset="0"/>
              </a:rPr>
              <a:t>Εάν για κάποιο λόγο η πτώση συνεχιζόταν και πέρα από το χρονικό διάστημα λήξης του συμβολαίου</a:t>
            </a:r>
          </a:p>
          <a:p>
            <a:pPr lvl="2" algn="just">
              <a:buFont typeface="Wingdings" pitchFamily="2" charset="2"/>
              <a:buChar char="q"/>
            </a:pPr>
            <a:r>
              <a:rPr lang="el-GR" sz="2800" dirty="0" smtClean="0">
                <a:cs typeface="Times New Roman" pitchFamily="18" charset="0"/>
              </a:rPr>
              <a:t>Τότε ο διαχειριστής μπορεί να μετακυλήσει τη θέση αντιστάθμισης που έχει με το να κλείσει τη θέση ΣΜΕ άμεσης λήξης και να ανοίξει θέση στον αμέσως επόμενης λήξης ΣΜΕ</a:t>
            </a:r>
          </a:p>
          <a:p>
            <a:pPr lvl="2" algn="just">
              <a:buFont typeface="Wingdings" pitchFamily="2" charset="2"/>
              <a:buChar char="q"/>
            </a:pPr>
            <a:r>
              <a:rPr lang="el-GR" sz="2800" dirty="0" smtClean="0">
                <a:cs typeface="Times New Roman" pitchFamily="18" charset="0"/>
              </a:rPr>
              <a:t>Εάν αντί για πτώση στο παράδειγμά μας οι αξίες των μετοχών ανερχόταν, τα κέρδη του χαρτοφυλακίου θα αντισταθμιζόταν από την ζημιά από τη θέση μας στα ΣΜΕ </a:t>
            </a:r>
          </a:p>
          <a:p>
            <a:pPr lvl="1" algn="just">
              <a:buFont typeface="Wingdings" pitchFamily="2" charset="2"/>
              <a:buChar char="q"/>
            </a:pPr>
            <a:endParaRPr lang="en-GB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cs typeface="Times New Roman" pitchFamily="18" charset="0"/>
              </a:rPr>
              <a:t>Ανάλυση Επενδύσεων</a:t>
            </a:r>
            <a:r>
              <a:rPr lang="en-GB" dirty="0"/>
              <a:t> 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idx="1"/>
          </p:nvPr>
        </p:nvSpPr>
        <p:spPr>
          <a:xfrm>
            <a:off x="0" y="1885950"/>
            <a:ext cx="9144000" cy="4972050"/>
          </a:xfrm>
        </p:spPr>
        <p:txBody>
          <a:bodyPr/>
          <a:lstStyle/>
          <a:p>
            <a:pPr algn="just"/>
            <a:r>
              <a:rPr lang="el-GR" dirty="0">
                <a:cs typeface="Times New Roman" pitchFamily="18" charset="0"/>
              </a:rPr>
              <a:t>Στην ανάλυση των επενδύσεων και διαχείριση κινδύνων εντοπίζονται τριών ειδών στρατηγικές:</a:t>
            </a:r>
            <a:endParaRPr lang="el-GR" dirty="0"/>
          </a:p>
          <a:p>
            <a:pPr lvl="1" algn="just"/>
            <a:r>
              <a:rPr lang="el-GR" dirty="0">
                <a:cs typeface="Times New Roman" pitchFamily="18" charset="0"/>
              </a:rPr>
              <a:t>Αντιστάθμιση κινδύνου (</a:t>
            </a:r>
            <a:r>
              <a:rPr lang="en-US" dirty="0">
                <a:cs typeface="Times New Roman" pitchFamily="18" charset="0"/>
              </a:rPr>
              <a:t>hedge</a:t>
            </a:r>
            <a:r>
              <a:rPr lang="el-GR" dirty="0" smtClean="0">
                <a:cs typeface="Times New Roman" pitchFamily="18" charset="0"/>
              </a:rPr>
              <a:t>)</a:t>
            </a:r>
            <a:endParaRPr lang="el-GR" dirty="0"/>
          </a:p>
          <a:p>
            <a:pPr lvl="1" algn="just"/>
            <a:r>
              <a:rPr lang="el-GR" dirty="0">
                <a:cs typeface="Times New Roman" pitchFamily="18" charset="0"/>
              </a:rPr>
              <a:t>Συναλλαγ</a:t>
            </a:r>
            <a:r>
              <a:rPr lang="el-GR" dirty="0"/>
              <a:t>ές</a:t>
            </a:r>
            <a:r>
              <a:rPr lang="el-GR" dirty="0">
                <a:cs typeface="Times New Roman" pitchFamily="18" charset="0"/>
              </a:rPr>
              <a:t> (</a:t>
            </a:r>
            <a:r>
              <a:rPr lang="en-US" dirty="0">
                <a:cs typeface="Times New Roman" pitchFamily="18" charset="0"/>
              </a:rPr>
              <a:t>trade</a:t>
            </a:r>
            <a:r>
              <a:rPr lang="el-GR" dirty="0" smtClean="0">
                <a:cs typeface="Times New Roman" pitchFamily="18" charset="0"/>
              </a:rPr>
              <a:t>)  </a:t>
            </a:r>
            <a:endParaRPr lang="el-GR" dirty="0">
              <a:cs typeface="Times New Roman" pitchFamily="18" charset="0"/>
            </a:endParaRPr>
          </a:p>
          <a:p>
            <a:pPr lvl="1"/>
            <a:r>
              <a:rPr lang="el-GR" dirty="0">
                <a:cs typeface="Times New Roman" pitchFamily="18" charset="0"/>
              </a:rPr>
              <a:t>Εξισορροπητική κερδοσκοπία (</a:t>
            </a:r>
            <a:r>
              <a:rPr lang="en-US" dirty="0">
                <a:cs typeface="Times New Roman" pitchFamily="18" charset="0"/>
              </a:rPr>
              <a:t>Arbitrage</a:t>
            </a:r>
            <a:r>
              <a:rPr lang="el-GR" dirty="0" smtClean="0">
                <a:cs typeface="Times New Roman" pitchFamily="18" charset="0"/>
              </a:rPr>
              <a:t>)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969365654"/>
      </p:ext>
    </p:extLst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>
                <a:solidFill>
                  <a:schemeClr val="tx1"/>
                </a:solidFill>
                <a:cs typeface="Times New Roman" pitchFamily="18" charset="0"/>
              </a:rPr>
              <a:t>Αντιστάθμιση κινδύνου (</a:t>
            </a:r>
            <a:r>
              <a:rPr lang="en-US" b="1">
                <a:solidFill>
                  <a:schemeClr val="tx1"/>
                </a:solidFill>
                <a:cs typeface="Times New Roman" pitchFamily="18" charset="0"/>
              </a:rPr>
              <a:t>protective put</a:t>
            </a:r>
            <a:r>
              <a:rPr lang="el-GR" b="1">
                <a:solidFill>
                  <a:schemeClr val="tx1"/>
                </a:solidFill>
                <a:cs typeface="Times New Roman" pitchFamily="18" charset="0"/>
              </a:rPr>
              <a:t>)</a:t>
            </a:r>
            <a:endParaRPr lang="en-GB" b="1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idx="1"/>
          </p:nvPr>
        </p:nvSpPr>
        <p:spPr>
          <a:xfrm>
            <a:off x="0" y="1988840"/>
            <a:ext cx="9144000" cy="4869160"/>
          </a:xfrm>
        </p:spPr>
        <p:txBody>
          <a:bodyPr/>
          <a:lstStyle/>
          <a:p>
            <a:pPr algn="just"/>
            <a:r>
              <a:rPr lang="el-GR" sz="2800" dirty="0" smtClean="0"/>
              <a:t>Σ</a:t>
            </a:r>
            <a:r>
              <a:rPr lang="el-GR" sz="2800" dirty="0" smtClean="0">
                <a:cs typeface="Times New Roman" pitchFamily="18" charset="0"/>
              </a:rPr>
              <a:t>το </a:t>
            </a:r>
            <a:r>
              <a:rPr lang="en-US" sz="2800" dirty="0" smtClean="0">
                <a:cs typeface="Times New Roman" pitchFamily="18" charset="0"/>
              </a:rPr>
              <a:t>protective put</a:t>
            </a:r>
            <a:r>
              <a:rPr lang="el-GR" sz="2800" dirty="0" smtClean="0">
                <a:cs typeface="Times New Roman" pitchFamily="18" charset="0"/>
              </a:rPr>
              <a:t>, </a:t>
            </a:r>
            <a:r>
              <a:rPr lang="el-GR" sz="2800" dirty="0">
                <a:cs typeface="Times New Roman" pitchFamily="18" charset="0"/>
              </a:rPr>
              <a:t>ο επενδυτής </a:t>
            </a:r>
            <a:r>
              <a:rPr lang="el-GR" sz="2800" dirty="0" smtClean="0">
                <a:cs typeface="Times New Roman" pitchFamily="18" charset="0"/>
              </a:rPr>
              <a:t>πληρώνοντας </a:t>
            </a:r>
            <a:r>
              <a:rPr lang="el-GR" sz="2800" dirty="0">
                <a:cs typeface="Times New Roman" pitchFamily="18" charset="0"/>
              </a:rPr>
              <a:t>την τιμή του δικαιώματος μπορεί να εξασφαλίσει την επένδυση που ήδη έχει κάνει σε μετοχές. </a:t>
            </a:r>
            <a:endParaRPr lang="el-GR" sz="2800" dirty="0"/>
          </a:p>
          <a:p>
            <a:pPr algn="just"/>
            <a:r>
              <a:rPr lang="el-GR" sz="2800" dirty="0">
                <a:cs typeface="Times New Roman" pitchFamily="18" charset="0"/>
              </a:rPr>
              <a:t>Ο κίνδυνος μείωση της αξίας των μετοχών αντισταθμίζεται και η μέγιστη ζημιά του επενδυτή είναι η τιμή του δικαιώματος</a:t>
            </a: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>
                <a:solidFill>
                  <a:schemeClr val="tx1"/>
                </a:solidFill>
                <a:cs typeface="Times New Roman" pitchFamily="18" charset="0"/>
              </a:rPr>
              <a:t>Αντιστάθμιση κινδύνου (</a:t>
            </a:r>
            <a:r>
              <a:rPr lang="en-US" b="1">
                <a:solidFill>
                  <a:schemeClr val="tx1"/>
                </a:solidFill>
                <a:cs typeface="Times New Roman" pitchFamily="18" charset="0"/>
              </a:rPr>
              <a:t>protective put</a:t>
            </a:r>
            <a:r>
              <a:rPr lang="el-GR" b="1">
                <a:solidFill>
                  <a:schemeClr val="tx1"/>
                </a:solidFill>
                <a:cs typeface="Times New Roman" pitchFamily="18" charset="0"/>
              </a:rPr>
              <a:t>)</a:t>
            </a:r>
            <a:endParaRPr lang="en-GB" b="1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>
          <a:xfrm>
            <a:off x="0" y="1700808"/>
            <a:ext cx="9144000" cy="5157192"/>
          </a:xfrm>
        </p:spPr>
        <p:txBody>
          <a:bodyPr/>
          <a:lstStyle/>
          <a:p>
            <a:pPr algn="just">
              <a:buFont typeface="Monotype Sorts" pitchFamily="2" charset="2"/>
              <a:buNone/>
            </a:pPr>
            <a:r>
              <a:rPr lang="el-GR" sz="2800" dirty="0">
                <a:cs typeface="Times New Roman" pitchFamily="18" charset="0"/>
              </a:rPr>
              <a:t>Παράδειγμα </a:t>
            </a:r>
          </a:p>
          <a:p>
            <a:pPr algn="just">
              <a:buFont typeface="Monotype Sorts" pitchFamily="2" charset="2"/>
              <a:buNone/>
            </a:pPr>
            <a:r>
              <a:rPr lang="el-GR" sz="2800" dirty="0">
                <a:cs typeface="Times New Roman" pitchFamily="18" charset="0"/>
              </a:rPr>
              <a:t>Ο επενδυτή έχει στο χαρτοφυλάκιο</a:t>
            </a:r>
          </a:p>
          <a:p>
            <a:pPr algn="just"/>
            <a:r>
              <a:rPr lang="el-GR" sz="2800" dirty="0">
                <a:cs typeface="Times New Roman" pitchFamily="18" charset="0"/>
              </a:rPr>
              <a:t>Μετοχή ΑΒΜ (τρέχουσα τιμή) :      </a:t>
            </a:r>
            <a:r>
              <a:rPr lang="el-GR" sz="2800" dirty="0" smtClean="0">
                <a:cs typeface="Times New Roman" pitchFamily="18" charset="0"/>
              </a:rPr>
              <a:t>1</a:t>
            </a:r>
            <a:r>
              <a:rPr lang="en-US" sz="2800" dirty="0" smtClean="0">
                <a:cs typeface="Times New Roman" pitchFamily="18" charset="0"/>
              </a:rPr>
              <a:t>1</a:t>
            </a:r>
            <a:endParaRPr lang="el-GR" sz="2800" dirty="0">
              <a:cs typeface="Times New Roman" pitchFamily="18" charset="0"/>
            </a:endParaRPr>
          </a:p>
          <a:p>
            <a:pPr algn="just"/>
            <a:r>
              <a:rPr lang="el-GR" sz="2800" dirty="0">
                <a:cs typeface="Times New Roman" pitchFamily="18" charset="0"/>
              </a:rPr>
              <a:t>Δικαίωμα πώλησης με τιμή άσκησης: </a:t>
            </a:r>
            <a:r>
              <a:rPr lang="en-US" sz="2800" dirty="0" smtClean="0">
                <a:cs typeface="Times New Roman" pitchFamily="18" charset="0"/>
              </a:rPr>
              <a:t>11</a:t>
            </a:r>
            <a:endParaRPr lang="el-GR" sz="2800" dirty="0">
              <a:cs typeface="Times New Roman" pitchFamily="18" charset="0"/>
            </a:endParaRPr>
          </a:p>
          <a:p>
            <a:pPr algn="just"/>
            <a:r>
              <a:rPr lang="el-GR" sz="2800" dirty="0">
                <a:cs typeface="Times New Roman" pitchFamily="18" charset="0"/>
              </a:rPr>
              <a:t>Αξία δικαιώματος:      </a:t>
            </a:r>
            <a:r>
              <a:rPr lang="en-US" sz="2800" dirty="0" smtClean="0">
                <a:cs typeface="Times New Roman" pitchFamily="18" charset="0"/>
              </a:rPr>
              <a:t>0.5</a:t>
            </a:r>
            <a:endParaRPr lang="el-GR" sz="2800" dirty="0">
              <a:cs typeface="Times New Roman" pitchFamily="18" charset="0"/>
            </a:endParaRPr>
          </a:p>
          <a:p>
            <a:pPr algn="just"/>
            <a:r>
              <a:rPr lang="el-GR" sz="2800" dirty="0">
                <a:cs typeface="Times New Roman" pitchFamily="18" charset="0"/>
              </a:rPr>
              <a:t>Στα διάφορα σενάρια της τιμή η θέση του επενδυτή είναι:</a:t>
            </a:r>
          </a:p>
          <a:p>
            <a:pPr algn="just"/>
            <a:endParaRPr lang="el-GR" sz="2800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>
                <a:solidFill>
                  <a:schemeClr val="tx1"/>
                </a:solidFill>
                <a:cs typeface="Times New Roman" pitchFamily="18" charset="0"/>
              </a:rPr>
              <a:t>Αντιστάθμιση κινδύνου (</a:t>
            </a:r>
            <a:r>
              <a:rPr lang="en-US" b="1">
                <a:solidFill>
                  <a:schemeClr val="tx1"/>
                </a:solidFill>
                <a:cs typeface="Times New Roman" pitchFamily="18" charset="0"/>
              </a:rPr>
              <a:t>protective put</a:t>
            </a:r>
            <a:r>
              <a:rPr lang="el-GR" b="1">
                <a:solidFill>
                  <a:schemeClr val="tx1"/>
                </a:solidFill>
                <a:cs typeface="Times New Roman" pitchFamily="18" charset="0"/>
              </a:rPr>
              <a:t>)</a:t>
            </a:r>
            <a:endParaRPr lang="en-GB"/>
          </a:p>
        </p:txBody>
      </p:sp>
      <p:graphicFrame>
        <p:nvGraphicFramePr>
          <p:cNvPr id="3" name="Θέση περιεχομένου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96915657"/>
              </p:ext>
            </p:extLst>
          </p:nvPr>
        </p:nvGraphicFramePr>
        <p:xfrm>
          <a:off x="1" y="1412773"/>
          <a:ext cx="9144000" cy="54452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7993"/>
                <a:gridCol w="1997324"/>
                <a:gridCol w="2059741"/>
                <a:gridCol w="1497993"/>
                <a:gridCol w="2090949"/>
              </a:tblGrid>
              <a:tr h="5250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Τιμή Άσκησης 11</a:t>
                      </a:r>
                      <a:endParaRPr lang="el-GR" sz="2800" b="1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030703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Τιμή Μετοχής</a:t>
                      </a:r>
                      <a:endParaRPr lang="el-GR" sz="2800" b="1" i="1" u="none" strike="noStrike" dirty="0">
                        <a:solidFill>
                          <a:srgbClr val="FFFFFF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Αποτέλεσμα ΑΒΜ</a:t>
                      </a:r>
                      <a:endParaRPr lang="el-GR" sz="2800" b="1" i="1" u="none" strike="noStrike" dirty="0">
                        <a:solidFill>
                          <a:srgbClr val="FFFFFF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Αποτέλεσμα </a:t>
                      </a:r>
                      <a:r>
                        <a:rPr lang="en-US" sz="2800" u="none" strike="noStrike" dirty="0">
                          <a:effectLst/>
                        </a:rPr>
                        <a:t>Put</a:t>
                      </a:r>
                      <a:endParaRPr lang="en-US" sz="2800" b="1" i="1" u="none" strike="noStrike" dirty="0">
                        <a:solidFill>
                          <a:srgbClr val="FFFFFF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Αξία </a:t>
                      </a:r>
                      <a:r>
                        <a:rPr lang="en-US" sz="2800" u="none" strike="noStrike">
                          <a:effectLst/>
                        </a:rPr>
                        <a:t>put</a:t>
                      </a:r>
                      <a:endParaRPr lang="en-US" sz="2800" b="1" i="1" u="none" strike="noStrike">
                        <a:solidFill>
                          <a:srgbClr val="FFFFFF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Αποτέλεσμα</a:t>
                      </a:r>
                      <a:endParaRPr lang="el-GR" sz="2800" b="1" i="1" u="none" strike="noStrike">
                        <a:solidFill>
                          <a:srgbClr val="FFFFFF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</a:tr>
              <a:tr h="48618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8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-3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3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-0.5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-0.5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</a:tr>
              <a:tr h="48618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9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-2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2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-0.5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-0.5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</a:tr>
              <a:tr h="48618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10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-1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-0.5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-0.5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</a:tr>
              <a:tr h="48618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10.5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-0.5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0.5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-0.5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-0.5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</a:tr>
              <a:tr h="48618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11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0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0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-0.5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-0.5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</a:tr>
              <a:tr h="48618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12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0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-0.5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0.5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</a:tr>
              <a:tr h="48618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13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2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0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-0.5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1.5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</a:tr>
              <a:tr h="48618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14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3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0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-0.5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2.5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>
                <a:solidFill>
                  <a:schemeClr val="tx1"/>
                </a:solidFill>
                <a:cs typeface="Times New Roman" pitchFamily="18" charset="0"/>
              </a:rPr>
              <a:t>Αντιστάθμιση κινδύνου (</a:t>
            </a:r>
            <a:r>
              <a:rPr lang="en-US" b="1">
                <a:solidFill>
                  <a:schemeClr val="tx1"/>
                </a:solidFill>
                <a:cs typeface="Times New Roman" pitchFamily="18" charset="0"/>
              </a:rPr>
              <a:t>protective put</a:t>
            </a:r>
            <a:r>
              <a:rPr lang="el-GR" b="1">
                <a:solidFill>
                  <a:schemeClr val="tx1"/>
                </a:solidFill>
                <a:cs typeface="Times New Roman" pitchFamily="18" charset="0"/>
              </a:rPr>
              <a:t>)</a:t>
            </a:r>
            <a:endParaRPr lang="en-GB" b="1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7" name="Θέση περιεχομένου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7553553"/>
              </p:ext>
            </p:extLst>
          </p:nvPr>
        </p:nvGraphicFramePr>
        <p:xfrm>
          <a:off x="457200" y="1885950"/>
          <a:ext cx="8178800" cy="4171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060848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l-GR" b="1" dirty="0">
                <a:cs typeface="Times New Roman" pitchFamily="18" charset="0"/>
              </a:rPr>
              <a:t>Αντιστάθμιση κινδύνου </a:t>
            </a:r>
            <a:r>
              <a:rPr lang="el-GR" b="1" dirty="0"/>
              <a:t>με </a:t>
            </a:r>
            <a:r>
              <a:rPr lang="el-GR" b="1" dirty="0">
                <a:cs typeface="Times New Roman" pitchFamily="18" charset="0"/>
              </a:rPr>
              <a:t>πώληση δικαιωμάτων αγοράς (</a:t>
            </a:r>
            <a:r>
              <a:rPr lang="en-US" b="1" dirty="0">
                <a:cs typeface="Times New Roman" pitchFamily="18" charset="0"/>
              </a:rPr>
              <a:t>short call)</a:t>
            </a:r>
            <a:endParaRPr lang="en-GB" b="1" dirty="0">
              <a:cs typeface="Times New Roman" pitchFamily="18" charset="0"/>
            </a:endParaRPr>
          </a:p>
        </p:txBody>
      </p:sp>
      <p:sp>
        <p:nvSpPr>
          <p:cNvPr id="144387" name="Rectangle 3"/>
          <p:cNvSpPr>
            <a:spLocks noGrp="1" noChangeArrowheads="1"/>
          </p:cNvSpPr>
          <p:nvPr>
            <p:ph idx="1"/>
          </p:nvPr>
        </p:nvSpPr>
        <p:spPr>
          <a:xfrm>
            <a:off x="0" y="2420888"/>
            <a:ext cx="9144000" cy="4426632"/>
          </a:xfrm>
        </p:spPr>
        <p:txBody>
          <a:bodyPr/>
          <a:lstStyle/>
          <a:p>
            <a:pPr algn="just"/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Η πώληση δικαιωμάτων αγοράς </a:t>
            </a:r>
            <a:r>
              <a:rPr lang="el-GR" dirty="0">
                <a:cs typeface="Times New Roman" pitchFamily="18" charset="0"/>
              </a:rPr>
              <a:t>σε μετοχές μπορεί να αντισταθμίσει την ήδη αγορά μετοχών </a:t>
            </a:r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σε ενδεχόμενη πτώση</a:t>
            </a:r>
            <a:r>
              <a:rPr lang="el-GR" dirty="0">
                <a:cs typeface="Times New Roman" pitchFamily="18" charset="0"/>
              </a:rPr>
              <a:t>. </a:t>
            </a:r>
            <a:endParaRPr lang="el-GR" dirty="0"/>
          </a:p>
          <a:p>
            <a:pPr algn="just"/>
            <a:r>
              <a:rPr lang="el-GR" dirty="0"/>
              <a:t>Η</a:t>
            </a:r>
            <a:r>
              <a:rPr lang="el-GR" dirty="0">
                <a:cs typeface="Times New Roman" pitchFamily="18" charset="0"/>
              </a:rPr>
              <a:t>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μείωση του κινδύνου </a:t>
            </a:r>
            <a:r>
              <a:rPr lang="el-GR" dirty="0">
                <a:cs typeface="Times New Roman" pitchFamily="18" charset="0"/>
              </a:rPr>
              <a:t>είναι περιορισμένη και </a:t>
            </a:r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περιορίζεται στο αντίτιμο </a:t>
            </a:r>
            <a:r>
              <a:rPr lang="el-GR" dirty="0">
                <a:cs typeface="Times New Roman" pitchFamily="18" charset="0"/>
              </a:rPr>
              <a:t>που λαμβάνεται από την πώληση των δικαιωμάτων αγοράς</a:t>
            </a:r>
            <a:r>
              <a:rPr lang="en-GB" dirty="0"/>
              <a:t> </a:t>
            </a: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4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7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916832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l-GR" b="1" dirty="0">
                <a:cs typeface="Times New Roman" pitchFamily="18" charset="0"/>
              </a:rPr>
              <a:t>Αντιστάθμιση κινδύνου </a:t>
            </a:r>
            <a:r>
              <a:rPr lang="el-GR" b="1" dirty="0"/>
              <a:t>με </a:t>
            </a:r>
            <a:r>
              <a:rPr lang="el-GR" b="1" dirty="0">
                <a:cs typeface="Times New Roman" pitchFamily="18" charset="0"/>
              </a:rPr>
              <a:t>πώληση δικαιωμάτων αγοράς (</a:t>
            </a:r>
            <a:r>
              <a:rPr lang="en-US" b="1" dirty="0">
                <a:cs typeface="Times New Roman" pitchFamily="18" charset="0"/>
              </a:rPr>
              <a:t>short call</a:t>
            </a:r>
            <a:r>
              <a:rPr lang="el-GR" b="1" dirty="0">
                <a:cs typeface="Times New Roman" pitchFamily="18" charset="0"/>
              </a:rPr>
              <a:t>) </a:t>
            </a:r>
            <a:endParaRPr lang="en-GB" b="1" dirty="0">
              <a:cs typeface="Times New Roman" pitchFamily="18" charset="0"/>
            </a:endParaRPr>
          </a:p>
        </p:txBody>
      </p:sp>
      <p:sp>
        <p:nvSpPr>
          <p:cNvPr id="145411" name="Rectangle 3"/>
          <p:cNvSpPr>
            <a:spLocks noGrp="1" noChangeArrowheads="1"/>
          </p:cNvSpPr>
          <p:nvPr>
            <p:ph idx="1"/>
          </p:nvPr>
        </p:nvSpPr>
        <p:spPr>
          <a:xfrm>
            <a:off x="0" y="2420888"/>
            <a:ext cx="9144000" cy="4437112"/>
          </a:xfrm>
        </p:spPr>
        <p:txBody>
          <a:bodyPr/>
          <a:lstStyle/>
          <a:p>
            <a:pPr algn="just"/>
            <a:r>
              <a:rPr lang="el-GR" sz="3000" dirty="0">
                <a:cs typeface="Times New Roman" pitchFamily="18" charset="0"/>
              </a:rPr>
              <a:t>Οι προσδοκίες του επενδυτή Βασιλείου είναι ελαφρώς καθοδικές και λίγο σταθεροποιητικές για το κοντινό μέλλον.</a:t>
            </a:r>
            <a:endParaRPr lang="el-GR" sz="3000" dirty="0"/>
          </a:p>
          <a:p>
            <a:pPr algn="just"/>
            <a:r>
              <a:rPr lang="el-GR" sz="3000" dirty="0">
                <a:cs typeface="Times New Roman" pitchFamily="18" charset="0"/>
              </a:rPr>
              <a:t> Επιθυμεί να κρατήσει της μετοχές της εταιρίας ΑΑΚ που έχει αγοράσει σε ένα </a:t>
            </a:r>
            <a:r>
              <a:rPr lang="el-GR" sz="3000" dirty="0" err="1">
                <a:cs typeface="Times New Roman" pitchFamily="18" charset="0"/>
              </a:rPr>
              <a:t>μεσο</a:t>
            </a:r>
            <a:r>
              <a:rPr lang="el-GR" sz="3000" dirty="0">
                <a:cs typeface="Times New Roman" pitchFamily="18" charset="0"/>
              </a:rPr>
              <a:t>-μακροπρόθεσμο ορίζοντα. </a:t>
            </a:r>
            <a:endParaRPr lang="el-GR" sz="3000" dirty="0"/>
          </a:p>
          <a:p>
            <a:pPr algn="just"/>
            <a:r>
              <a:rPr lang="el-GR" sz="3000" dirty="0">
                <a:cs typeface="Times New Roman" pitchFamily="18" charset="0"/>
              </a:rPr>
              <a:t>Πιστεύει στην εταιρία όμως παράλληλα θέλει να προφυλαχτεί μερικώς από ενδεχόμενη πτώση των τιμών στο άμεσο μέλλον. </a:t>
            </a: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1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08312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l-GR" b="1" dirty="0">
                <a:cs typeface="Times New Roman" pitchFamily="18" charset="0"/>
              </a:rPr>
              <a:t>Αντιστάθμιση κινδύνου </a:t>
            </a:r>
            <a:r>
              <a:rPr lang="el-GR" b="1" dirty="0"/>
              <a:t>με </a:t>
            </a:r>
            <a:r>
              <a:rPr lang="el-GR" b="1" dirty="0">
                <a:cs typeface="Times New Roman" pitchFamily="18" charset="0"/>
              </a:rPr>
              <a:t>πώληση δικαιωμάτων αγοράς (</a:t>
            </a:r>
            <a:r>
              <a:rPr lang="en-US" b="1" dirty="0">
                <a:cs typeface="Times New Roman" pitchFamily="18" charset="0"/>
              </a:rPr>
              <a:t>short call</a:t>
            </a:r>
            <a:r>
              <a:rPr lang="el-GR" b="1" dirty="0">
                <a:cs typeface="Times New Roman" pitchFamily="18" charset="0"/>
              </a:rPr>
              <a:t>) </a:t>
            </a:r>
            <a:endParaRPr lang="en-GB" b="1" dirty="0">
              <a:cs typeface="Times New Roman" pitchFamily="18" charset="0"/>
            </a:endParaRPr>
          </a:p>
        </p:txBody>
      </p:sp>
      <p:sp>
        <p:nvSpPr>
          <p:cNvPr id="147459" name="Rectangle 3"/>
          <p:cNvSpPr>
            <a:spLocks noGrp="1" noChangeArrowheads="1"/>
          </p:cNvSpPr>
          <p:nvPr>
            <p:ph idx="1"/>
          </p:nvPr>
        </p:nvSpPr>
        <p:spPr>
          <a:xfrm>
            <a:off x="0" y="2276872"/>
            <a:ext cx="9144000" cy="4581128"/>
          </a:xfrm>
        </p:spPr>
        <p:txBody>
          <a:bodyPr/>
          <a:lstStyle/>
          <a:p>
            <a:pPr algn="just"/>
            <a:r>
              <a:rPr lang="el-GR" sz="3000" dirty="0">
                <a:cs typeface="Times New Roman" pitchFamily="18" charset="0"/>
              </a:rPr>
              <a:t>Πουλάει δικαιώματα αγοράς στη μετοχή ΑΑΚ.</a:t>
            </a:r>
          </a:p>
          <a:p>
            <a:pPr algn="just"/>
            <a:r>
              <a:rPr lang="el-GR" sz="3000" dirty="0">
                <a:cs typeface="Times New Roman" pitchFamily="18" charset="0"/>
              </a:rPr>
              <a:t>ΑΑΚ      (τρέχουσα τιμή) : </a:t>
            </a:r>
            <a:r>
              <a:rPr lang="en-US" sz="3000" dirty="0">
                <a:cs typeface="Times New Roman" pitchFamily="18" charset="0"/>
              </a:rPr>
              <a:t> </a:t>
            </a:r>
            <a:r>
              <a:rPr lang="en-US" sz="3000" dirty="0" smtClean="0">
                <a:cs typeface="Times New Roman" pitchFamily="18" charset="0"/>
              </a:rPr>
              <a:t>  10 </a:t>
            </a:r>
            <a:endParaRPr lang="el-GR" sz="3000" dirty="0">
              <a:cs typeface="Times New Roman" pitchFamily="18" charset="0"/>
            </a:endParaRPr>
          </a:p>
          <a:p>
            <a:pPr algn="just"/>
            <a:r>
              <a:rPr lang="el-GR" sz="3000" dirty="0">
                <a:cs typeface="Times New Roman" pitchFamily="18" charset="0"/>
              </a:rPr>
              <a:t>Τιμή άσκησης:                    </a:t>
            </a:r>
            <a:r>
              <a:rPr lang="el-GR" sz="3000" dirty="0" smtClean="0">
                <a:cs typeface="Times New Roman" pitchFamily="18" charset="0"/>
              </a:rPr>
              <a:t>1</a:t>
            </a:r>
            <a:r>
              <a:rPr lang="en-US" sz="3000" dirty="0" smtClean="0">
                <a:cs typeface="Times New Roman" pitchFamily="18" charset="0"/>
              </a:rPr>
              <a:t>0</a:t>
            </a:r>
            <a:r>
              <a:rPr lang="el-GR" sz="3000" dirty="0" smtClean="0">
                <a:cs typeface="Times New Roman" pitchFamily="18" charset="0"/>
              </a:rPr>
              <a:t> </a:t>
            </a:r>
            <a:endParaRPr lang="el-GR" sz="3000" dirty="0">
              <a:cs typeface="Times New Roman" pitchFamily="18" charset="0"/>
            </a:endParaRPr>
          </a:p>
          <a:p>
            <a:pPr algn="just"/>
            <a:r>
              <a:rPr lang="el-GR" sz="3000" dirty="0">
                <a:cs typeface="Times New Roman" pitchFamily="18" charset="0"/>
              </a:rPr>
              <a:t>Αξία Δικαιώματος:                </a:t>
            </a:r>
            <a:r>
              <a:rPr lang="en-US" sz="3000" dirty="0" smtClean="0">
                <a:cs typeface="Times New Roman" pitchFamily="18" charset="0"/>
              </a:rPr>
              <a:t>1</a:t>
            </a:r>
            <a:r>
              <a:rPr lang="el-GR" sz="3000" dirty="0" smtClean="0">
                <a:cs typeface="Times New Roman" pitchFamily="18" charset="0"/>
              </a:rPr>
              <a:t> </a:t>
            </a:r>
            <a:endParaRPr lang="el-GR" sz="3000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9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916832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Αντιστάθμιση κινδύνου </a:t>
            </a:r>
            <a:r>
              <a:rPr lang="el-GR" b="1" dirty="0">
                <a:solidFill>
                  <a:srgbClr val="0000FF"/>
                </a:solidFill>
              </a:rPr>
              <a:t>με </a:t>
            </a:r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πώληση δικαιωμάτων αγοράς (</a:t>
            </a:r>
            <a:r>
              <a:rPr lang="en-US" b="1" dirty="0">
                <a:solidFill>
                  <a:srgbClr val="0000FF"/>
                </a:solidFill>
                <a:cs typeface="Times New Roman" pitchFamily="18" charset="0"/>
              </a:rPr>
              <a:t>short call</a:t>
            </a:r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) </a:t>
            </a:r>
            <a:endParaRPr lang="en-GB" b="1" dirty="0">
              <a:solidFill>
                <a:srgbClr val="0000FF"/>
              </a:solidFill>
              <a:cs typeface="Times New Roman" pitchFamily="18" charset="0"/>
            </a:endParaRPr>
          </a:p>
        </p:txBody>
      </p:sp>
      <p:graphicFrame>
        <p:nvGraphicFramePr>
          <p:cNvPr id="9" name="Θέση περιεχομένου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91451900"/>
              </p:ext>
            </p:extLst>
          </p:nvPr>
        </p:nvGraphicFramePr>
        <p:xfrm>
          <a:off x="-1" y="1916835"/>
          <a:ext cx="9144001" cy="49411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71600"/>
                <a:gridCol w="2114550"/>
                <a:gridCol w="1943101"/>
                <a:gridCol w="1743075"/>
                <a:gridCol w="1971675"/>
              </a:tblGrid>
              <a:tr h="145833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Τιμή Μετοχής</a:t>
                      </a:r>
                      <a:endParaRPr lang="el-GR" sz="2400" b="1" i="1" u="none" strike="noStrike" dirty="0">
                        <a:solidFill>
                          <a:srgbClr val="FFFFFF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Αποτέλεσμα ΑΑΚ</a:t>
                      </a:r>
                      <a:endParaRPr lang="el-GR" sz="2400" b="1" i="1" u="none" strike="noStrike" dirty="0">
                        <a:solidFill>
                          <a:srgbClr val="FFFFFF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Αποτέλεσμα Πώληση </a:t>
                      </a:r>
                      <a:r>
                        <a:rPr lang="el-GR" sz="2400" u="none" strike="noStrike" dirty="0" err="1">
                          <a:effectLst/>
                        </a:rPr>
                        <a:t>Δικ</a:t>
                      </a:r>
                      <a:r>
                        <a:rPr lang="el-GR" sz="2400" u="none" strike="noStrike" dirty="0">
                          <a:effectLst/>
                        </a:rPr>
                        <a:t>. Αγοράς</a:t>
                      </a:r>
                      <a:endParaRPr lang="el-GR" sz="2400" b="1" i="1" u="none" strike="noStrike" dirty="0">
                        <a:solidFill>
                          <a:srgbClr val="FFFFFF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 smtClean="0">
                          <a:effectLst/>
                        </a:rPr>
                        <a:t>Έσοδα </a:t>
                      </a:r>
                      <a:r>
                        <a:rPr lang="el-GR" sz="2400" u="none" strike="noStrike" dirty="0">
                          <a:effectLst/>
                        </a:rPr>
                        <a:t>από την </a:t>
                      </a:r>
                      <a:r>
                        <a:rPr lang="el-GR" sz="2400" u="none" strike="noStrike" dirty="0" err="1">
                          <a:effectLst/>
                        </a:rPr>
                        <a:t>Πώλ</a:t>
                      </a:r>
                      <a:r>
                        <a:rPr lang="el-GR" sz="2400" u="none" strike="noStrike" dirty="0">
                          <a:effectLst/>
                        </a:rPr>
                        <a:t>. </a:t>
                      </a:r>
                      <a:r>
                        <a:rPr lang="el-GR" sz="2400" u="none" strike="noStrike" dirty="0" err="1">
                          <a:effectLst/>
                        </a:rPr>
                        <a:t>Δικ</a:t>
                      </a:r>
                      <a:r>
                        <a:rPr lang="el-GR" sz="2400" u="none" strike="noStrike" dirty="0">
                          <a:effectLst/>
                        </a:rPr>
                        <a:t> </a:t>
                      </a:r>
                      <a:r>
                        <a:rPr lang="el-GR" sz="2400" u="none" strike="noStrike" dirty="0" err="1">
                          <a:effectLst/>
                        </a:rPr>
                        <a:t>Αγ</a:t>
                      </a:r>
                      <a:endParaRPr lang="el-GR" sz="2400" b="1" i="1" u="none" strike="noStrike" dirty="0">
                        <a:solidFill>
                          <a:srgbClr val="FFFFFF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Αποτέλεσμα</a:t>
                      </a:r>
                      <a:endParaRPr lang="el-GR" sz="2400" b="1" i="1" u="none" strike="noStrike">
                        <a:solidFill>
                          <a:srgbClr val="FFFFFF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</a:tr>
              <a:tr h="49754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8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-2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</a:tr>
              <a:tr h="49754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9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</a:tr>
              <a:tr h="49754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10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</a:tr>
              <a:tr h="49754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11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</a:tr>
              <a:tr h="49754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12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2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-2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</a:tr>
              <a:tr h="49754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13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3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-3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</a:tr>
              <a:tr h="49754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-108520" y="10750"/>
            <a:ext cx="9361040" cy="1906082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l-GR" b="1" dirty="0">
                <a:cs typeface="Times New Roman" pitchFamily="18" charset="0"/>
              </a:rPr>
              <a:t>Αντιστάθμιση κινδύνου </a:t>
            </a:r>
            <a:r>
              <a:rPr lang="el-GR" b="1" dirty="0"/>
              <a:t>με </a:t>
            </a:r>
            <a:r>
              <a:rPr lang="el-GR" b="1" dirty="0">
                <a:cs typeface="Times New Roman" pitchFamily="18" charset="0"/>
              </a:rPr>
              <a:t>πώληση δικαιωμάτων αγοράς (</a:t>
            </a:r>
            <a:r>
              <a:rPr lang="en-US" b="1" dirty="0">
                <a:cs typeface="Times New Roman" pitchFamily="18" charset="0"/>
              </a:rPr>
              <a:t>short call</a:t>
            </a:r>
            <a:r>
              <a:rPr lang="el-GR" b="1" dirty="0">
                <a:cs typeface="Times New Roman" pitchFamily="18" charset="0"/>
              </a:rPr>
              <a:t>) </a:t>
            </a:r>
            <a:r>
              <a:rPr lang="en-GB" dirty="0"/>
              <a:t> </a:t>
            </a:r>
          </a:p>
        </p:txBody>
      </p:sp>
      <p:graphicFrame>
        <p:nvGraphicFramePr>
          <p:cNvPr id="5" name="Γράφημα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78868011"/>
              </p:ext>
            </p:extLst>
          </p:nvPr>
        </p:nvGraphicFramePr>
        <p:xfrm>
          <a:off x="0" y="2132856"/>
          <a:ext cx="9144000" cy="4725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6632"/>
            <a:ext cx="9144000" cy="2088232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Αντιστάθμιση κινδύνου </a:t>
            </a:r>
            <a:r>
              <a:rPr lang="el-GR" b="1" dirty="0">
                <a:solidFill>
                  <a:srgbClr val="0000FF"/>
                </a:solidFill>
              </a:rPr>
              <a:t>με </a:t>
            </a:r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πώληση δικαιωμάτων αγοράς (</a:t>
            </a:r>
            <a:r>
              <a:rPr lang="en-US" b="1" dirty="0">
                <a:solidFill>
                  <a:srgbClr val="0000FF"/>
                </a:solidFill>
                <a:cs typeface="Times New Roman" pitchFamily="18" charset="0"/>
              </a:rPr>
              <a:t>short call</a:t>
            </a:r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) </a:t>
            </a:r>
            <a:r>
              <a:rPr lang="en-GB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148484" name="Rectangle 4"/>
          <p:cNvSpPr>
            <a:spLocks noGrp="1" noChangeArrowheads="1"/>
          </p:cNvSpPr>
          <p:nvPr>
            <p:ph idx="1"/>
          </p:nvPr>
        </p:nvSpPr>
        <p:spPr>
          <a:xfrm>
            <a:off x="0" y="2348880"/>
            <a:ext cx="9144000" cy="4509120"/>
          </a:xfrm>
        </p:spPr>
        <p:txBody>
          <a:bodyPr/>
          <a:lstStyle/>
          <a:p>
            <a:pPr algn="just"/>
            <a:r>
              <a:rPr lang="el-GR" dirty="0">
                <a:cs typeface="Times New Roman" pitchFamily="18" charset="0"/>
              </a:rPr>
              <a:t>Ο μέγιστος κίνδυνος μειώνεται από </a:t>
            </a:r>
            <a:r>
              <a:rPr lang="el-GR" dirty="0" smtClean="0">
                <a:cs typeface="Times New Roman" pitchFamily="18" charset="0"/>
              </a:rPr>
              <a:t>τα 10 Ευρώ στα 9 Ευρώ.  </a:t>
            </a:r>
            <a:endParaRPr lang="el-GR" dirty="0"/>
          </a:p>
          <a:p>
            <a:pPr algn="just"/>
            <a:r>
              <a:rPr lang="el-GR" dirty="0">
                <a:cs typeface="Times New Roman" pitchFamily="18" charset="0"/>
              </a:rPr>
              <a:t>Τα μέγιστα κέρδη που μπορούμε να αποκομίσουμε από αυτή τη στρατηγική είναι </a:t>
            </a:r>
            <a:r>
              <a:rPr lang="el-GR" dirty="0" smtClean="0">
                <a:cs typeface="Times New Roman" pitchFamily="18" charset="0"/>
              </a:rPr>
              <a:t>1 Ευρώ και </a:t>
            </a:r>
            <a:r>
              <a:rPr lang="el-GR" dirty="0">
                <a:cs typeface="Times New Roman" pitchFamily="18" charset="0"/>
              </a:rPr>
              <a:t>αποκτώνται όταν η μετοχή ξεπεράσει </a:t>
            </a:r>
            <a:r>
              <a:rPr lang="el-GR" dirty="0" smtClean="0">
                <a:cs typeface="Times New Roman" pitchFamily="18" charset="0"/>
              </a:rPr>
              <a:t>τα 10 Ευρώ. </a:t>
            </a:r>
            <a:endParaRPr lang="el-GR" dirty="0"/>
          </a:p>
          <a:p>
            <a:pPr algn="just"/>
            <a:r>
              <a:rPr lang="el-GR" dirty="0">
                <a:cs typeface="Times New Roman" pitchFamily="18" charset="0"/>
              </a:rPr>
              <a:t>Το νεκρό σημείο βρίσκεται </a:t>
            </a:r>
            <a:r>
              <a:rPr lang="el-GR" dirty="0" smtClean="0">
                <a:cs typeface="Times New Roman" pitchFamily="18" charset="0"/>
              </a:rPr>
              <a:t>στα 9 Ευρώ</a:t>
            </a:r>
            <a:r>
              <a:rPr lang="el-GR" dirty="0" smtClean="0"/>
              <a:t>.</a:t>
            </a:r>
            <a:r>
              <a:rPr lang="en-GB" dirty="0" smtClean="0"/>
              <a:t> </a:t>
            </a:r>
            <a:endParaRPr lang="en-GB" dirty="0"/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8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8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8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4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0"/>
            <a:ext cx="8356600" cy="1124744"/>
          </a:xfrm>
        </p:spPr>
        <p:txBody>
          <a:bodyPr/>
          <a:lstStyle/>
          <a:p>
            <a:pPr algn="ctr"/>
            <a:r>
              <a:rPr lang="el-GR" dirty="0">
                <a:cs typeface="Times New Roman" pitchFamily="18" charset="0"/>
              </a:rPr>
              <a:t>Αντιστάθμιση κινδύνου</a:t>
            </a:r>
            <a:endParaRPr lang="en-GB" dirty="0">
              <a:cs typeface="Times New Roman" pitchFamily="18" charset="0"/>
            </a:endParaRP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0" y="1628800"/>
            <a:ext cx="9144000" cy="5229200"/>
          </a:xfrm>
        </p:spPr>
        <p:txBody>
          <a:bodyPr/>
          <a:lstStyle/>
          <a:p>
            <a:pPr algn="just"/>
            <a:r>
              <a:rPr lang="el-GR" dirty="0">
                <a:cs typeface="Times New Roman" pitchFamily="18" charset="0"/>
              </a:rPr>
              <a:t>Σκοπός της αντιστάθμισης είναι </a:t>
            </a:r>
            <a:endParaRPr lang="en-US" dirty="0">
              <a:cs typeface="Times New Roman" pitchFamily="18" charset="0"/>
            </a:endParaRPr>
          </a:p>
          <a:p>
            <a:pPr lvl="1" algn="just"/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να μειώσει, </a:t>
            </a:r>
            <a:endParaRPr lang="en-US" b="1" dirty="0">
              <a:solidFill>
                <a:srgbClr val="FF0000"/>
              </a:solidFill>
              <a:cs typeface="Times New Roman" pitchFamily="18" charset="0"/>
            </a:endParaRPr>
          </a:p>
          <a:p>
            <a:pPr lvl="1" algn="just"/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να περιορίσει </a:t>
            </a:r>
            <a:r>
              <a:rPr lang="el-GR" dirty="0">
                <a:cs typeface="Times New Roman" pitchFamily="18" charset="0"/>
              </a:rPr>
              <a:t>ή </a:t>
            </a:r>
            <a:endParaRPr lang="en-US" dirty="0">
              <a:cs typeface="Times New Roman" pitchFamily="18" charset="0"/>
            </a:endParaRPr>
          </a:p>
          <a:p>
            <a:pPr lvl="1" algn="just"/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να μεταφέρει ολοκληρωτικά τον κίνδυνο που σχετίζεται με μια θέση </a:t>
            </a:r>
            <a:r>
              <a:rPr lang="el-GR" dirty="0">
                <a:cs typeface="Times New Roman" pitchFamily="18" charset="0"/>
              </a:rPr>
              <a:t>(π.χ. </a:t>
            </a:r>
            <a:r>
              <a:rPr lang="en-US" dirty="0" smtClean="0">
                <a:cs typeface="Times New Roman" pitchFamily="18" charset="0"/>
              </a:rPr>
              <a:t>Protective Put</a:t>
            </a:r>
            <a:r>
              <a:rPr lang="el-GR" dirty="0" smtClean="0">
                <a:cs typeface="Times New Roman" pitchFamily="18" charset="0"/>
              </a:rPr>
              <a:t>) </a:t>
            </a:r>
            <a:endParaRPr lang="en-US" dirty="0">
              <a:cs typeface="Times New Roman" pitchFamily="18" charset="0"/>
            </a:endParaRPr>
          </a:p>
          <a:p>
            <a:pPr algn="just"/>
            <a:r>
              <a:rPr lang="el-GR" dirty="0">
                <a:cs typeface="Times New Roman" pitchFamily="18" charset="0"/>
              </a:rPr>
              <a:t>Διαχειριστές και εταιρίες προσπαθούν να μειώσουν ή να εξαλείψουν τον κίνδυνο των χαρτοφυλακίων ή των επιτοκίων και συναλλαγματικών κινδύνων.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398279199"/>
      </p:ext>
    </p:extLst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95536" y="3068960"/>
            <a:ext cx="8356600" cy="1371600"/>
          </a:xfrm>
        </p:spPr>
        <p:txBody>
          <a:bodyPr/>
          <a:lstStyle/>
          <a:p>
            <a:r>
              <a:rPr lang="en-US" dirty="0" smtClean="0"/>
              <a:t>Put option </a:t>
            </a:r>
            <a:r>
              <a:rPr lang="el-GR" dirty="0" err="1" smtClean="0"/>
              <a:t>Ημ</a:t>
            </a:r>
            <a:r>
              <a:rPr lang="el-GR" dirty="0" smtClean="0"/>
              <a:t> λήξης 18/03/16</a:t>
            </a:r>
            <a:endParaRPr lang="el-GR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53757045"/>
              </p:ext>
            </p:extLst>
          </p:nvPr>
        </p:nvGraphicFramePr>
        <p:xfrm>
          <a:off x="1758" y="4437113"/>
          <a:ext cx="9142242" cy="23950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60810"/>
                <a:gridCol w="1078731"/>
                <a:gridCol w="782080"/>
                <a:gridCol w="836016"/>
                <a:gridCol w="862984"/>
                <a:gridCol w="862984"/>
                <a:gridCol w="1078731"/>
                <a:gridCol w="889953"/>
                <a:gridCol w="889953"/>
              </a:tblGrid>
              <a:tr h="798353">
                <a:tc>
                  <a:txBody>
                    <a:bodyPr/>
                    <a:lstStyle/>
                    <a:p>
                      <a:pPr algn="l" fontAlgn="ctr"/>
                      <a:r>
                        <a:rPr lang="el-GR" sz="2000" u="none" strike="noStrike" dirty="0">
                          <a:effectLst/>
                        </a:rPr>
                        <a:t>ΣΥΜΒΟΛΟ</a:t>
                      </a:r>
                      <a:endParaRPr lang="el-GR" sz="2000" b="1" i="0" u="none" strike="noStrike" dirty="0">
                        <a:solidFill>
                          <a:srgbClr val="222222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Strike</a:t>
                      </a:r>
                      <a:endParaRPr lang="en-US" sz="2000" b="1" i="0" u="none" strike="noStrike" dirty="0">
                        <a:solidFill>
                          <a:srgbClr val="222222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ΤΙΜΗ</a:t>
                      </a:r>
                      <a:endParaRPr lang="el-GR" sz="2000" b="1" i="0" u="none" strike="noStrike" dirty="0">
                        <a:solidFill>
                          <a:srgbClr val="222222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ΜΕΤ</a:t>
                      </a:r>
                      <a:endParaRPr lang="el-GR" sz="2000" b="1" i="0" u="none" strike="noStrike" dirty="0">
                        <a:solidFill>
                          <a:srgbClr val="222222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>
                          <a:effectLst/>
                        </a:rPr>
                        <a:t>ΑΓΟΡΑ</a:t>
                      </a:r>
                      <a:endParaRPr lang="el-GR" sz="2000" b="1" i="0" u="none" strike="noStrike">
                        <a:solidFill>
                          <a:srgbClr val="222222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TEM(</a:t>
                      </a:r>
                      <a:r>
                        <a:rPr lang="el-GR" sz="2000" u="none" strike="noStrike">
                          <a:effectLst/>
                        </a:rPr>
                        <a:t>Α)</a:t>
                      </a:r>
                      <a:endParaRPr lang="el-GR" sz="2000" b="1" i="0" u="none" strike="noStrike">
                        <a:solidFill>
                          <a:srgbClr val="222222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>
                          <a:effectLst/>
                        </a:rPr>
                        <a:t>ΠΩΛΗΣΗ</a:t>
                      </a:r>
                      <a:endParaRPr lang="el-GR" sz="2000" b="1" i="0" u="none" strike="noStrike">
                        <a:solidFill>
                          <a:srgbClr val="222222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TEM(</a:t>
                      </a:r>
                      <a:r>
                        <a:rPr lang="el-GR" sz="2000" u="none" strike="noStrike">
                          <a:effectLst/>
                        </a:rPr>
                        <a:t>Π)</a:t>
                      </a:r>
                      <a:endParaRPr lang="el-GR" sz="2000" b="1" i="0" u="none" strike="noStrike">
                        <a:solidFill>
                          <a:srgbClr val="222222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>
                          <a:effectLst/>
                        </a:rPr>
                        <a:t>ΟΓΚΟΣ</a:t>
                      </a:r>
                      <a:endParaRPr lang="el-GR" sz="2000" b="1" i="0" u="none" strike="noStrike">
                        <a:solidFill>
                          <a:srgbClr val="222222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</a:tr>
              <a:tr h="798353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FTSE1603-P135</a:t>
                      </a:r>
                      <a:endParaRPr lang="en-US" sz="2000" b="1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>
                          <a:effectLst/>
                        </a:rPr>
                        <a:t>135</a:t>
                      </a:r>
                      <a:endParaRPr lang="el-GR" sz="20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5,00</a:t>
                      </a:r>
                      <a:endParaRPr lang="el-GR" sz="20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-0,40</a:t>
                      </a:r>
                      <a:endParaRPr lang="el-GR" sz="20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5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5,00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20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8,10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5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</a:tr>
              <a:tr h="798353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FTSE1603-P130</a:t>
                      </a:r>
                      <a:endParaRPr lang="en-US" sz="2000" b="1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>
                          <a:effectLst/>
                        </a:rPr>
                        <a:t>130</a:t>
                      </a:r>
                      <a:endParaRPr lang="el-GR" sz="20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2,20</a:t>
                      </a:r>
                      <a:endParaRPr lang="el-GR" sz="20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-1,00</a:t>
                      </a:r>
                      <a:endParaRPr lang="el-GR" sz="20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>
                          <a:effectLst/>
                        </a:rPr>
                        <a:t>1</a:t>
                      </a:r>
                      <a:endParaRPr lang="el-GR" sz="20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>
                          <a:effectLst/>
                        </a:rPr>
                        <a:t>2,20</a:t>
                      </a:r>
                      <a:endParaRPr lang="el-GR" sz="20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1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4,50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106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</a:tr>
            </a:tbl>
          </a:graphicData>
        </a:graphic>
      </p:graphicFrame>
      <p:graphicFrame>
        <p:nvGraphicFramePr>
          <p:cNvPr id="6" name="Πίνακας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53875108"/>
              </p:ext>
            </p:extLst>
          </p:nvPr>
        </p:nvGraphicFramePr>
        <p:xfrm>
          <a:off x="0" y="1772816"/>
          <a:ext cx="9036496" cy="15760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04770"/>
                <a:gridCol w="2115863"/>
                <a:gridCol w="2115863"/>
              </a:tblGrid>
              <a:tr h="530212">
                <a:tc>
                  <a:txBody>
                    <a:bodyPr/>
                    <a:lstStyle/>
                    <a:p>
                      <a:pPr algn="l" fontAlgn="ctr"/>
                      <a:r>
                        <a:rPr lang="el-GR" sz="2800" u="none" strike="noStrike" dirty="0" smtClean="0">
                          <a:effectLst/>
                        </a:rPr>
                        <a:t>ΔΕΙΚΤΗΣ – τρέχουσα τιμή</a:t>
                      </a:r>
                      <a:endParaRPr lang="el-GR" sz="2800" b="1" i="0" u="none" strike="noStrike" dirty="0">
                        <a:solidFill>
                          <a:srgbClr val="222222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800" u="none" strike="noStrike" dirty="0">
                          <a:effectLst/>
                        </a:rPr>
                        <a:t>ΤΙΜΗ</a:t>
                      </a:r>
                      <a:endParaRPr lang="el-GR" sz="2800" b="1" i="0" u="none" strike="noStrike" dirty="0">
                        <a:solidFill>
                          <a:srgbClr val="222222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800" u="none" strike="noStrike">
                          <a:effectLst/>
                        </a:rPr>
                        <a:t>ΔΙΑΦ.%</a:t>
                      </a:r>
                      <a:endParaRPr lang="el-GR" sz="2800" b="1" i="0" u="none" strike="noStrike">
                        <a:solidFill>
                          <a:srgbClr val="222222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</a:tr>
              <a:tr h="10457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u="sng" strike="noStrike">
                          <a:effectLst/>
                          <a:hlinkClick r:id="rId3"/>
                        </a:rPr>
                        <a:t>FTSE/</a:t>
                      </a:r>
                      <a:r>
                        <a:rPr lang="el-GR" sz="2800" u="sng" strike="noStrike">
                          <a:effectLst/>
                          <a:hlinkClick r:id="rId3"/>
                        </a:rPr>
                        <a:t>ΧΑ </a:t>
                      </a:r>
                      <a:r>
                        <a:rPr lang="en-US" sz="2800" u="sng" strike="noStrike">
                          <a:effectLst/>
                          <a:hlinkClick r:id="rId3"/>
                        </a:rPr>
                        <a:t>LARGE CAP </a:t>
                      </a:r>
                      <a:endParaRPr lang="en-US" sz="2800" b="0" i="0" u="sng" strike="noStrike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800" u="none" strike="noStrike" dirty="0">
                          <a:effectLst/>
                        </a:rPr>
                        <a:t>139,64</a:t>
                      </a:r>
                      <a:endParaRPr lang="el-GR" sz="2800" b="0" i="0" u="none" strike="noStrike" dirty="0">
                        <a:solidFill>
                          <a:srgbClr val="008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800" u="none" strike="noStrike" dirty="0">
                          <a:effectLst/>
                        </a:rPr>
                        <a:t>2,41%</a:t>
                      </a:r>
                      <a:endParaRPr lang="el-GR" sz="2800" b="0" i="0" u="none" strike="noStrike" dirty="0">
                        <a:solidFill>
                          <a:srgbClr val="008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</a:tr>
            </a:tbl>
          </a:graphicData>
        </a:graphic>
      </p:graphicFrame>
      <p:graphicFrame>
        <p:nvGraphicFramePr>
          <p:cNvPr id="7" name="Πίνακα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78841819"/>
              </p:ext>
            </p:extLst>
          </p:nvPr>
        </p:nvGraphicFramePr>
        <p:xfrm>
          <a:off x="9261" y="44624"/>
          <a:ext cx="9134738" cy="15121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77007"/>
                <a:gridCol w="862890"/>
                <a:gridCol w="952155"/>
                <a:gridCol w="654607"/>
                <a:gridCol w="1577007"/>
                <a:gridCol w="1309213"/>
                <a:gridCol w="1219949"/>
                <a:gridCol w="981910"/>
              </a:tblGrid>
              <a:tr h="478587">
                <a:tc>
                  <a:txBody>
                    <a:bodyPr/>
                    <a:lstStyle/>
                    <a:p>
                      <a:pPr algn="l" fontAlgn="ctr"/>
                      <a:r>
                        <a:rPr lang="el-GR" sz="2000" u="none" strike="noStrike" dirty="0">
                          <a:effectLst/>
                        </a:rPr>
                        <a:t>ΣΥΜΒΟΛΑΙΟ</a:t>
                      </a:r>
                      <a:endParaRPr lang="el-GR" sz="2000" b="1" i="0" u="none" strike="noStrike" dirty="0">
                        <a:solidFill>
                          <a:srgbClr val="222222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>
                          <a:effectLst/>
                        </a:rPr>
                        <a:t>ΤΙΜΗ</a:t>
                      </a:r>
                      <a:endParaRPr lang="el-GR" sz="2000" b="1" i="0" u="none" strike="noStrike">
                        <a:solidFill>
                          <a:srgbClr val="222222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>
                          <a:effectLst/>
                        </a:rPr>
                        <a:t>ΜΕΤ.%</a:t>
                      </a:r>
                      <a:endParaRPr lang="el-GR" sz="2000" b="1" i="0" u="none" strike="noStrike">
                        <a:solidFill>
                          <a:srgbClr val="222222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>
                          <a:effectLst/>
                        </a:rPr>
                        <a:t>ΜΕΤ</a:t>
                      </a:r>
                      <a:endParaRPr lang="el-GR" sz="2000" b="1" i="0" u="none" strike="noStrike">
                        <a:solidFill>
                          <a:srgbClr val="222222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>
                          <a:effectLst/>
                        </a:rPr>
                        <a:t>ΑΓΟΡΑΣΤΕΣ</a:t>
                      </a:r>
                      <a:endParaRPr lang="el-GR" sz="2000" b="1" i="0" u="none" strike="noStrike">
                        <a:solidFill>
                          <a:srgbClr val="222222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>
                          <a:effectLst/>
                        </a:rPr>
                        <a:t>ΠΩΛΗΤΕΣ</a:t>
                      </a:r>
                      <a:endParaRPr lang="el-GR" sz="2000" b="1" i="0" u="none" strike="noStrike">
                        <a:solidFill>
                          <a:srgbClr val="222222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>
                          <a:effectLst/>
                        </a:rPr>
                        <a:t>ΑΝΟΙΓΜΑ</a:t>
                      </a:r>
                      <a:endParaRPr lang="el-GR" sz="2000" b="1" i="0" u="none" strike="noStrike">
                        <a:solidFill>
                          <a:srgbClr val="222222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>
                          <a:effectLst/>
                        </a:rPr>
                        <a:t>ΟΓΚΟΣ</a:t>
                      </a:r>
                      <a:endParaRPr lang="el-GR" sz="2000" b="1" i="0" u="none" strike="noStrike">
                        <a:solidFill>
                          <a:srgbClr val="222222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</a:tr>
              <a:tr h="5167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FTSE1603</a:t>
                      </a:r>
                      <a:endParaRPr lang="en-US" sz="2000" b="1" i="0" u="none" strike="noStrike">
                        <a:solidFill>
                          <a:srgbClr val="008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139,25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3,34%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4,50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1x139,00</a:t>
                      </a:r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u="none" strike="noStrike" dirty="0">
                          <a:effectLst/>
                        </a:rPr>
                        <a:t>1x139,25</a:t>
                      </a:r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135,00%</a:t>
                      </a:r>
                      <a:endParaRPr lang="el-GR" sz="20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2.389</a:t>
                      </a:r>
                      <a:endParaRPr lang="el-GR" sz="20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</a:tr>
              <a:tr h="5167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FTSE1604</a:t>
                      </a:r>
                      <a:endParaRPr lang="en-US" sz="2000" b="1" i="0" u="none" strike="noStrike">
                        <a:solidFill>
                          <a:srgbClr val="008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139,50</a:t>
                      </a:r>
                      <a:endParaRPr lang="el-GR" sz="20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2,76%</a:t>
                      </a:r>
                      <a:endParaRPr lang="el-GR" sz="20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3,75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20x139,00</a:t>
                      </a:r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u="none" strike="noStrike" dirty="0">
                          <a:effectLst/>
                        </a:rPr>
                        <a:t>30x140,50</a:t>
                      </a:r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134,25%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261 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64896271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/>
              <a:t>Συναλλαγές </a:t>
            </a:r>
            <a:endParaRPr lang="en-GB"/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xfrm>
            <a:off x="0" y="1628800"/>
            <a:ext cx="9144000" cy="5229200"/>
          </a:xfrm>
        </p:spPr>
        <p:txBody>
          <a:bodyPr/>
          <a:lstStyle/>
          <a:p>
            <a:pPr algn="just"/>
            <a:r>
              <a:rPr lang="el-GR" dirty="0">
                <a:cs typeface="Times New Roman" pitchFamily="18" charset="0"/>
              </a:rPr>
              <a:t>Σκοπός των συναλλαγών είναι </a:t>
            </a:r>
            <a:endParaRPr lang="en-US" dirty="0" smtClean="0">
              <a:cs typeface="Times New Roman" pitchFamily="18" charset="0"/>
            </a:endParaRPr>
          </a:p>
          <a:p>
            <a:pPr lvl="1" algn="just"/>
            <a:r>
              <a:rPr lang="el-GR" b="1" dirty="0" smtClean="0">
                <a:solidFill>
                  <a:srgbClr val="FF0000"/>
                </a:solidFill>
                <a:cs typeface="Times New Roman" pitchFamily="18" charset="0"/>
              </a:rPr>
              <a:t>η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μεγιστοποίηση του κέρδους </a:t>
            </a:r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με την ανάληψη κινδύνων. </a:t>
            </a:r>
            <a:endParaRPr lang="en-US" b="1" dirty="0">
              <a:solidFill>
                <a:srgbClr val="0000FF"/>
              </a:solidFill>
              <a:cs typeface="Times New Roman" pitchFamily="18" charset="0"/>
            </a:endParaRPr>
          </a:p>
          <a:p>
            <a:pPr algn="just"/>
            <a:r>
              <a:rPr lang="el-GR" dirty="0">
                <a:cs typeface="Times New Roman" pitchFamily="18" charset="0"/>
              </a:rPr>
              <a:t>Οι </a:t>
            </a:r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διαπραγματευτές ή κερδοσκόποι </a:t>
            </a:r>
            <a:r>
              <a:rPr lang="el-GR" dirty="0">
                <a:cs typeface="Times New Roman" pitchFamily="18" charset="0"/>
              </a:rPr>
              <a:t>βρίσκουν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περισσότερες ευκαιρίες </a:t>
            </a:r>
            <a:r>
              <a:rPr lang="el-GR" dirty="0">
                <a:cs typeface="Times New Roman" pitchFamily="18" charset="0"/>
              </a:rPr>
              <a:t>στην αγορά παραγώγων από την τρέχουσα αγορά για να ενεργήσουν σύμφωνα με τις προσδοκίες τους. </a:t>
            </a:r>
          </a:p>
        </p:txBody>
      </p:sp>
    </p:spTree>
    <p:extLst>
      <p:ext uri="{BB962C8B-B14F-4D97-AF65-F5344CB8AC3E}">
        <p14:creationId xmlns:p14="http://schemas.microsoft.com/office/powerpoint/2010/main" xmlns="" val="1160247315"/>
      </p:ext>
    </p:extLst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>
                <a:cs typeface="Times New Roman" pitchFamily="18" charset="0"/>
              </a:rPr>
              <a:t>Εξισορροπητική κερδοσκοπία (</a:t>
            </a:r>
            <a:r>
              <a:rPr lang="en-US">
                <a:cs typeface="Times New Roman" pitchFamily="18" charset="0"/>
              </a:rPr>
              <a:t>Arbitrage</a:t>
            </a:r>
            <a:r>
              <a:rPr lang="el-GR">
                <a:cs typeface="Times New Roman" pitchFamily="18" charset="0"/>
              </a:rPr>
              <a:t>) </a:t>
            </a:r>
            <a:r>
              <a:rPr lang="el-GR"/>
              <a:t> </a:t>
            </a:r>
            <a:endParaRPr lang="en-GB"/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0" y="1676400"/>
            <a:ext cx="9144000" cy="5181600"/>
          </a:xfrm>
        </p:spPr>
        <p:txBody>
          <a:bodyPr/>
          <a:lstStyle/>
          <a:p>
            <a:pPr algn="just">
              <a:spcBef>
                <a:spcPct val="10000"/>
              </a:spcBef>
            </a:pPr>
            <a:r>
              <a:rPr lang="el-GR" sz="3000" dirty="0">
                <a:cs typeface="Times New Roman" pitchFamily="18" charset="0"/>
              </a:rPr>
              <a:t>Είναι η συναλλαγές που αποφέρουν κέρδος χωρίς κανένα κίνδυνο. </a:t>
            </a:r>
            <a:endParaRPr lang="en-US" sz="3000" dirty="0">
              <a:cs typeface="Times New Roman" pitchFamily="18" charset="0"/>
            </a:endParaRPr>
          </a:p>
          <a:p>
            <a:pPr algn="just">
              <a:spcBef>
                <a:spcPct val="10000"/>
              </a:spcBef>
            </a:pPr>
            <a:r>
              <a:rPr lang="el-GR" sz="3000" dirty="0">
                <a:cs typeface="Times New Roman" pitchFamily="18" charset="0"/>
              </a:rPr>
              <a:t>Παράδειγμα αποτελεί η αγορά σιταριού με 50 </a:t>
            </a:r>
            <a:r>
              <a:rPr lang="el-GR" sz="3000" dirty="0" smtClean="0">
                <a:cs typeface="Times New Roman" pitchFamily="18" charset="0"/>
              </a:rPr>
              <a:t>Ευρώ τα 100 κιλά </a:t>
            </a:r>
            <a:r>
              <a:rPr lang="el-GR" sz="3000" dirty="0">
                <a:cs typeface="Times New Roman" pitchFamily="18" charset="0"/>
              </a:rPr>
              <a:t>στην Αμερική και πώληση σιταριού την ίδια στιγμή στην Ελλάδα με </a:t>
            </a:r>
            <a:r>
              <a:rPr lang="el-GR" sz="3000" dirty="0" smtClean="0">
                <a:cs typeface="Times New Roman" pitchFamily="18" charset="0"/>
              </a:rPr>
              <a:t>105 Ευρώ τα 100 κιλά. </a:t>
            </a:r>
            <a:endParaRPr lang="en-US" sz="3000" dirty="0">
              <a:cs typeface="Times New Roman" pitchFamily="18" charset="0"/>
            </a:endParaRPr>
          </a:p>
          <a:p>
            <a:pPr algn="just">
              <a:spcBef>
                <a:spcPct val="10000"/>
              </a:spcBef>
            </a:pPr>
            <a:r>
              <a:rPr lang="el-GR" sz="3000" dirty="0">
                <a:cs typeface="Times New Roman" pitchFamily="18" charset="0"/>
              </a:rPr>
              <a:t>Βέβαια αυτή η αγορά μπορεί να κρατήσει λίγο αφού η ζήτηση στην Αμερική θα αυξηθεί και η ζήτηση στην Ελλάδα θα μειωθεί με αποτέλεσμα να έρθει η ισορροπία. </a:t>
            </a:r>
            <a:endParaRPr lang="en-US" sz="3000" dirty="0">
              <a:cs typeface="Times New Roman" pitchFamily="18" charset="0"/>
            </a:endParaRPr>
          </a:p>
          <a:p>
            <a:pPr algn="just">
              <a:spcBef>
                <a:spcPct val="10000"/>
              </a:spcBef>
            </a:pPr>
            <a:r>
              <a:rPr lang="el-GR" sz="3000" dirty="0">
                <a:cs typeface="Times New Roman" pitchFamily="18" charset="0"/>
              </a:rPr>
              <a:t>Τις αγορές αυτές  αντιλαμβάνονται συνήθως οι </a:t>
            </a:r>
            <a:r>
              <a:rPr lang="en-US" sz="3000" dirty="0">
                <a:cs typeface="Times New Roman" pitchFamily="18" charset="0"/>
              </a:rPr>
              <a:t>market makers</a:t>
            </a:r>
            <a:r>
              <a:rPr lang="en-GB" sz="3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425848337"/>
      </p:ext>
    </p:extLst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>
                <a:solidFill>
                  <a:schemeClr val="tx1"/>
                </a:solidFill>
                <a:cs typeface="Times New Roman" pitchFamily="18" charset="0"/>
              </a:rPr>
              <a:t>Αντισταθμιστική θέση αγοράς (long hedge)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GB" b="1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0" y="1700808"/>
            <a:ext cx="9144000" cy="5157192"/>
          </a:xfrm>
        </p:spPr>
        <p:txBody>
          <a:bodyPr/>
          <a:lstStyle/>
          <a:p>
            <a:pPr algn="just"/>
            <a:r>
              <a:rPr lang="el-GR" b="1" dirty="0">
                <a:cs typeface="Times New Roman" pitchFamily="18" charset="0"/>
              </a:rPr>
              <a:t>Θέση αγοράς αντισταθμίσματος σημαίνει</a:t>
            </a:r>
            <a:r>
              <a:rPr lang="el-GR" dirty="0">
                <a:cs typeface="Times New Roman" pitchFamily="18" charset="0"/>
              </a:rPr>
              <a:t> </a:t>
            </a:r>
            <a:endParaRPr lang="el-GR" dirty="0" smtClean="0">
              <a:cs typeface="Times New Roman" pitchFamily="18" charset="0"/>
            </a:endParaRPr>
          </a:p>
          <a:p>
            <a:pPr lvl="1" algn="just"/>
            <a:r>
              <a:rPr lang="el-GR" b="1" dirty="0" smtClean="0">
                <a:solidFill>
                  <a:srgbClr val="FF0000"/>
                </a:solidFill>
                <a:cs typeface="Times New Roman" pitchFamily="18" charset="0"/>
              </a:rPr>
              <a:t>προστασία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χαρτοφυλακίου </a:t>
            </a:r>
            <a:r>
              <a:rPr lang="el-GR" dirty="0">
                <a:cs typeface="Times New Roman" pitchFamily="18" charset="0"/>
              </a:rPr>
              <a:t>που σκοπεύουμε να αγοράσουμε έναντι μιας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ανεπιθύμητης αύξησης της τιμής </a:t>
            </a:r>
            <a:r>
              <a:rPr lang="el-GR" dirty="0" smtClean="0">
                <a:cs typeface="Times New Roman" pitchFamily="18" charset="0"/>
              </a:rPr>
              <a:t> </a:t>
            </a:r>
          </a:p>
          <a:p>
            <a:pPr lvl="1" algn="just"/>
            <a:r>
              <a:rPr lang="el-GR" b="1" dirty="0" smtClean="0">
                <a:solidFill>
                  <a:srgbClr val="0000FF"/>
                </a:solidFill>
                <a:cs typeface="Times New Roman" pitchFamily="18" charset="0"/>
              </a:rPr>
              <a:t>γίνεται </a:t>
            </a:r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μέσω αγοράς ΣΜΕ</a:t>
            </a:r>
            <a:r>
              <a:rPr lang="el-GR" dirty="0">
                <a:cs typeface="Times New Roman" pitchFamily="18" charset="0"/>
              </a:rPr>
              <a:t>.</a:t>
            </a:r>
            <a:endParaRPr lang="en-GB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>
                <a:solidFill>
                  <a:schemeClr val="tx1"/>
                </a:solidFill>
                <a:cs typeface="Times New Roman" pitchFamily="18" charset="0"/>
              </a:rPr>
              <a:t>Αντισταθμιστική θέση αγοράς (long hedge)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GB" b="1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0" y="1844824"/>
            <a:ext cx="9144000" cy="5013176"/>
          </a:xfrm>
        </p:spPr>
        <p:txBody>
          <a:bodyPr/>
          <a:lstStyle/>
          <a:p>
            <a:pPr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Υποθέτουμε ότι ο δείκτης 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FTSE/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Athex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Large Cap 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βρίσκεται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σήμερα στις 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136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μονάδες ενώ το ΣΜΕ βρίσκεται στις 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137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μονάδες.</a:t>
            </a:r>
            <a:endParaRPr lang="el-GR" dirty="0">
              <a:solidFill>
                <a:srgbClr val="000000"/>
              </a:solidFill>
            </a:endParaRPr>
          </a:p>
          <a:p>
            <a:pPr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 Ένας θεσμικός επενδυτής αναμένει εισροή κεφαλαίων σε 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35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ημέρες από σήμερα.</a:t>
            </a:r>
            <a:endParaRPr lang="el-GR" dirty="0">
              <a:solidFill>
                <a:srgbClr val="000000"/>
              </a:solidFill>
            </a:endParaRPr>
          </a:p>
          <a:p>
            <a:pPr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Ταυτόχρονα περιμένει ότι η αγορά στο διάστημα αυτό των 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35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ημερών θα είναι ισχυρά ανοδική. </a:t>
            </a:r>
            <a:endParaRPr lang="en-GB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solidFill>
                  <a:schemeClr val="tx1"/>
                </a:solidFill>
                <a:cs typeface="Times New Roman" pitchFamily="18" charset="0"/>
              </a:rPr>
              <a:t>Αντισταθμιστική θέση αγοράς (</a:t>
            </a:r>
            <a:r>
              <a:rPr lang="el-GR" b="1" dirty="0" err="1">
                <a:solidFill>
                  <a:schemeClr val="tx1"/>
                </a:solidFill>
                <a:cs typeface="Times New Roman" pitchFamily="18" charset="0"/>
              </a:rPr>
              <a:t>long</a:t>
            </a:r>
            <a:r>
              <a:rPr lang="el-GR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l-GR" b="1" dirty="0" err="1">
                <a:solidFill>
                  <a:schemeClr val="tx1"/>
                </a:solidFill>
                <a:cs typeface="Times New Roman" pitchFamily="18" charset="0"/>
              </a:rPr>
              <a:t>hedge</a:t>
            </a:r>
            <a:r>
              <a:rPr lang="el-GR" b="1" dirty="0">
                <a:solidFill>
                  <a:schemeClr val="tx1"/>
                </a:solidFill>
                <a:cs typeface="Times New Roman" pitchFamily="18" charset="0"/>
              </a:rPr>
              <a:t>)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GB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0" y="1484784"/>
            <a:ext cx="9144000" cy="5373216"/>
          </a:xfrm>
          <a:solidFill>
            <a:schemeClr val="bg1"/>
          </a:solidFill>
        </p:spPr>
        <p:txBody>
          <a:bodyPr/>
          <a:lstStyle/>
          <a:p>
            <a:pPr algn="just"/>
            <a:r>
              <a:rPr lang="el-GR" dirty="0" smtClean="0">
                <a:solidFill>
                  <a:srgbClr val="000000"/>
                </a:solidFill>
              </a:rPr>
              <a:t>Εάν ο επενδυτής 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αγοράσει τις επιλεγμένες μετοχές  </a:t>
            </a:r>
            <a:r>
              <a:rPr lang="el-GR" b="1" dirty="0" smtClean="0">
                <a:solidFill>
                  <a:srgbClr val="0000FF"/>
                </a:solidFill>
                <a:cs typeface="Times New Roman" pitchFamily="18" charset="0"/>
              </a:rPr>
              <a:t>την </a:t>
            </a:r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ημέρα που θα έχει κεφάλαια στη διάθεσή του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θα έχει χάσει όλη αυτή την άνοδο.</a:t>
            </a:r>
            <a:endParaRPr lang="el-GR" b="1" dirty="0">
              <a:solidFill>
                <a:srgbClr val="FF0000"/>
              </a:solidFill>
            </a:endParaRP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Α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γοράζει σήμερα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τον απαιτούμενο αριθμό ΣΜΕ </a:t>
            </a:r>
            <a:endParaRPr lang="el-GR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lvl="1" algn="just"/>
            <a:r>
              <a:rPr lang="el-GR" b="1" dirty="0" smtClean="0">
                <a:solidFill>
                  <a:srgbClr val="FF0000"/>
                </a:solidFill>
                <a:cs typeface="Times New Roman" pitchFamily="18" charset="0"/>
              </a:rPr>
              <a:t>που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καλύπτουν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τη χρηματιστηριακή αξία της μελλοντικής τοποθέτησης των κεφαλαίων τα οποία θα εισρεύσουν σε 25 ημέρες </a:t>
            </a:r>
            <a:endParaRPr lang="el-GR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2" algn="just"/>
            <a:r>
              <a:rPr lang="el-GR" sz="2800" b="1" dirty="0" smtClean="0">
                <a:solidFill>
                  <a:srgbClr val="0000FF"/>
                </a:solidFill>
                <a:cs typeface="Times New Roman" pitchFamily="18" charset="0"/>
              </a:rPr>
              <a:t>έστω </a:t>
            </a:r>
            <a:r>
              <a:rPr lang="el-GR" sz="2800" b="1" dirty="0">
                <a:solidFill>
                  <a:srgbClr val="0000FF"/>
                </a:solidFill>
                <a:cs typeface="Times New Roman" pitchFamily="18" charset="0"/>
              </a:rPr>
              <a:t>ότι χρειάζονται 50 </a:t>
            </a:r>
            <a:r>
              <a:rPr lang="el-GR" sz="2800" b="1" dirty="0" smtClean="0">
                <a:solidFill>
                  <a:srgbClr val="0000FF"/>
                </a:solidFill>
                <a:cs typeface="Times New Roman" pitchFamily="18" charset="0"/>
              </a:rPr>
              <a:t>ΣΜΕ. </a:t>
            </a:r>
            <a:endParaRPr lang="en-GB" sz="2800" b="1" dirty="0">
              <a:solidFill>
                <a:srgbClr val="0000FF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>
          <a:xfrm>
            <a:off x="0" y="116632"/>
            <a:ext cx="9144000" cy="6741368"/>
          </a:xfrm>
          <a:solidFill>
            <a:schemeClr val="bg1"/>
          </a:solidFill>
        </p:spPr>
        <p:txBody>
          <a:bodyPr/>
          <a:lstStyle/>
          <a:p>
            <a:pPr algn="just"/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Έστω ότι η  αγορά έχει κινηθεί ανοδικά στο διάστημα των 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35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ημερών, </a:t>
            </a:r>
            <a:endParaRPr lang="en-US" sz="2800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n-US" sz="2800" dirty="0">
                <a:solidFill>
                  <a:srgbClr val="000000"/>
                </a:solidFill>
                <a:cs typeface="Times New Roman" pitchFamily="18" charset="0"/>
              </a:rPr>
              <a:t>O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 δείκτης άγγιξε τις 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170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μονάδες, ενώ το ΣΜΕ φθάνει τις 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175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μονάδες, </a:t>
            </a:r>
            <a:endParaRPr lang="en-US" sz="2800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ο επενδυτής 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κλείνει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κερδοφόρα τη θέση του στα ΣΜΕ </a:t>
            </a:r>
            <a:endParaRPr lang="el-GR" sz="28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/>
            <a:r>
              <a:rPr lang="el-GR" b="1" dirty="0" smtClean="0">
                <a:solidFill>
                  <a:srgbClr val="000000"/>
                </a:solidFill>
                <a:cs typeface="Times New Roman" pitchFamily="18" charset="0"/>
              </a:rPr>
              <a:t>χρησιμοποιεί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τόσο τα κέρδη όσο και το κεφάλαιο για την αγορά των μετοχών </a:t>
            </a:r>
            <a:endParaRPr lang="el-GR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2" algn="just"/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που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αποτελούν το χαρτοφυλάκιο του 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FTSE/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Athex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Large 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Cap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 στην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υποκείμενη αγορά. </a:t>
            </a:r>
            <a:endParaRPr lang="el-GR" sz="28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Η εν λόγω αντιστάθμιση μπορεί να επιτευχθεί ευκολότερα εάν στις επιλεχθείσες μετοχές διαπραγματεύονται ΣΜΕ </a:t>
            </a:r>
            <a:r>
              <a:rPr lang="el-GR" sz="2800" dirty="0" err="1" smtClean="0">
                <a:solidFill>
                  <a:srgbClr val="000000"/>
                </a:solidFill>
                <a:cs typeface="Times New Roman" pitchFamily="18" charset="0"/>
              </a:rPr>
              <a:t>επι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 μετοχών.</a:t>
            </a:r>
          </a:p>
          <a:p>
            <a:pPr lvl="1" algn="just"/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Μειονέκτημα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: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 Συνήθως απαιτούν μεγαλύτερο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margin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 (εγγύηση) συγκριτικά με τα ΣΜΕ δεικτών.     </a:t>
            </a:r>
            <a:endParaRPr lang="en-GB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 autoUpdateAnimBg="0"/>
    </p:bldLst>
  </p:timing>
</p:sld>
</file>

<file path=ppt/theme/theme1.xml><?xml version="1.0" encoding="utf-8"?>
<a:theme xmlns:a="http://schemas.openxmlformats.org/drawingml/2006/main" name="Μοντέρνα">
  <a:themeElements>
    <a:clrScheme name="Μοντέρνα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Μοντέρνα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Μοντέρνα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Μοντέρνα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Μοντέρνα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Μοντέρνα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Μοντέρνα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Μοντέρνα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Μοντέρνα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Office\Templates\Σχέδια παρουσιάσεων\Μοντέρνα.pot</Template>
  <TotalTime>15140</TotalTime>
  <Words>1434</Words>
  <Application>Microsoft Office PowerPoint</Application>
  <PresentationFormat>Προβολή στην οθόνη (4:3)</PresentationFormat>
  <Paragraphs>311</Paragraphs>
  <Slides>30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30</vt:i4>
      </vt:variant>
    </vt:vector>
  </HeadingPairs>
  <TitlesOfParts>
    <vt:vector size="31" baseType="lpstr">
      <vt:lpstr>Μοντέρνα</vt:lpstr>
      <vt:lpstr>Αντιστάθμιση </vt:lpstr>
      <vt:lpstr>Ανάλυση Επενδύσεων </vt:lpstr>
      <vt:lpstr>Αντιστάθμιση κινδύνου</vt:lpstr>
      <vt:lpstr>Συναλλαγές </vt:lpstr>
      <vt:lpstr>Εξισορροπητική κερδοσκοπία (Arbitrage)  </vt:lpstr>
      <vt:lpstr>Αντισταθμιστική θέση αγοράς (long hedge) </vt:lpstr>
      <vt:lpstr>Αντισταθμιστική θέση αγοράς (long hedge) </vt:lpstr>
      <vt:lpstr>Αντισταθμιστική θέση αγοράς (long hedge) </vt:lpstr>
      <vt:lpstr>Διαφάνεια 9</vt:lpstr>
      <vt:lpstr>Αντισταθμιστική θέση αγοράς (long hedge) </vt:lpstr>
      <vt:lpstr>Αντισταθμιστική θέση πώλησης (short hedge)</vt:lpstr>
      <vt:lpstr>Αντισταθμιστική θέση πώλησης (short hedge)</vt:lpstr>
      <vt:lpstr>Αντισταθμιστική θέση πώλησης (short hedge)</vt:lpstr>
      <vt:lpstr>Αντισταθμιστική θέση πώλησης (short hedge)</vt:lpstr>
      <vt:lpstr>Αντισταθμιστική θέση πώλησης (short hedge)</vt:lpstr>
      <vt:lpstr>Αντισταθμιστική θέση πώλησης (short hedge)</vt:lpstr>
      <vt:lpstr>Διαφάνεια 17</vt:lpstr>
      <vt:lpstr>Διαφάνεια 18</vt:lpstr>
      <vt:lpstr>Διαφάνεια 19</vt:lpstr>
      <vt:lpstr>Αντιστάθμιση κινδύνου (protective put)</vt:lpstr>
      <vt:lpstr>Αντιστάθμιση κινδύνου (protective put)</vt:lpstr>
      <vt:lpstr>Αντιστάθμιση κινδύνου (protective put)</vt:lpstr>
      <vt:lpstr>Αντιστάθμιση κινδύνου (protective put)</vt:lpstr>
      <vt:lpstr>Αντιστάθμιση κινδύνου με πώληση δικαιωμάτων αγοράς (short call)</vt:lpstr>
      <vt:lpstr>Αντιστάθμιση κινδύνου με πώληση δικαιωμάτων αγοράς (short call) </vt:lpstr>
      <vt:lpstr>Αντιστάθμιση κινδύνου με πώληση δικαιωμάτων αγοράς (short call) </vt:lpstr>
      <vt:lpstr>Αντιστάθμιση κινδύνου με πώληση δικαιωμάτων αγοράς (short call) </vt:lpstr>
      <vt:lpstr>Αντιστάθμιση κινδύνου με πώληση δικαιωμάτων αγοράς (short call)  </vt:lpstr>
      <vt:lpstr>Αντιστάθμιση κινδύνου με πώληση δικαιωμάτων αγοράς (short call)  </vt:lpstr>
      <vt:lpstr>Put option Ημ λήξης 18/03/16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Χρηματιστήριο Παραγώγων Αθηνών - ΧΠΑ</dc:title>
  <dc:creator>@</dc:creator>
  <cp:lastModifiedBy>User</cp:lastModifiedBy>
  <cp:revision>70</cp:revision>
  <dcterms:created xsi:type="dcterms:W3CDTF">2000-05-31T12:27:11Z</dcterms:created>
  <dcterms:modified xsi:type="dcterms:W3CDTF">2017-05-31T07:23:12Z</dcterms:modified>
</cp:coreProperties>
</file>