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8" r:id="rId2"/>
    <p:sldId id="257" r:id="rId3"/>
    <p:sldId id="258" r:id="rId4"/>
    <p:sldId id="266" r:id="rId5"/>
    <p:sldId id="259" r:id="rId6"/>
    <p:sldId id="260" r:id="rId7"/>
    <p:sldId id="261" r:id="rId8"/>
    <p:sldId id="262" r:id="rId9"/>
    <p:sldId id="263" r:id="rId10"/>
    <p:sldId id="264" r:id="rId11"/>
    <p:sldId id="268" r:id="rId12"/>
    <p:sldId id="269" r:id="rId13"/>
    <p:sldId id="270" r:id="rId14"/>
    <p:sldId id="272" r:id="rId15"/>
    <p:sldId id="271" r:id="rId16"/>
    <p:sldId id="273" r:id="rId17"/>
    <p:sldId id="267" r:id="rId18"/>
    <p:sldId id="277" r:id="rId19"/>
    <p:sldId id="275" r:id="rId20"/>
    <p:sldId id="279" r:id="rId21"/>
    <p:sldId id="265" r:id="rId22"/>
    <p:sldId id="274" r:id="rId23"/>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fld id="{33A7A814-0E67-43F8-A909-6BDD0F32C220}" type="datetimeFigureOut">
              <a:rPr lang="el-GR" smtClean="0"/>
              <a:pPr/>
              <a:t>3/3/2016</a:t>
            </a:fld>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DCC3C2BA-A453-400D-A9FA-B1D6D429445B}" type="slidenum">
              <a:rPr lang="el-GR" smtClean="0"/>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3A7A814-0E67-43F8-A909-6BDD0F32C220}" type="datetimeFigureOut">
              <a:rPr lang="el-GR" smtClean="0"/>
              <a:pPr/>
              <a:t>3/3/2016</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CC3C2BA-A453-400D-A9FA-B1D6D429445B}"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87"/>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txBody>
          <a:bodyPr>
            <a:normAutofit/>
          </a:bodyPr>
          <a:lstStyle/>
          <a:p>
            <a:pPr>
              <a:defRPr/>
            </a:pPr>
            <a:r>
              <a:rPr lang="el-GR" sz="2800" b="1" dirty="0" smtClean="0">
                <a:solidFill>
                  <a:srgbClr val="C00000"/>
                </a:solidFill>
              </a:rPr>
              <a:t>ΣΥΣΤΗΜΑΤΑ ΔΙΑΧΕΙΡΙΣΗΣ </a:t>
            </a:r>
            <a:r>
              <a:rPr lang="el-GR" sz="2800" b="1" dirty="0" smtClean="0">
                <a:solidFill>
                  <a:srgbClr val="C00000"/>
                </a:solidFill>
              </a:rPr>
              <a:t>ΣΧΕΣΕΩΝ</a:t>
            </a:r>
            <a:r>
              <a:rPr lang="en-US" sz="2800" b="1" dirty="0" smtClean="0">
                <a:solidFill>
                  <a:srgbClr val="C00000"/>
                </a:solidFill>
              </a:rPr>
              <a:t> </a:t>
            </a:r>
            <a:r>
              <a:rPr lang="en-US" sz="2800" b="1" dirty="0" smtClean="0">
                <a:solidFill>
                  <a:srgbClr val="C00000"/>
                </a:solidFill>
              </a:rPr>
              <a:t>-</a:t>
            </a:r>
            <a:r>
              <a:rPr lang="en-US" sz="2800" b="1" dirty="0" smtClean="0">
                <a:solidFill>
                  <a:srgbClr val="C00000"/>
                </a:solidFill>
              </a:rPr>
              <a:t>                            </a:t>
            </a:r>
            <a:r>
              <a:rPr lang="el-GR" sz="2800" b="1" dirty="0" smtClean="0">
                <a:solidFill>
                  <a:srgbClr val="C00000"/>
                </a:solidFill>
              </a:rPr>
              <a:t> </a:t>
            </a:r>
            <a:r>
              <a:rPr lang="el-GR" sz="2800" b="1" dirty="0" smtClean="0">
                <a:solidFill>
                  <a:srgbClr val="C00000"/>
                </a:solidFill>
              </a:rPr>
              <a:t>ΠΟΙΟΤΗΤΑ ΚΑΙ ΙΚΑΝΟΠΟΙΗΣΗ ΠΕΛΑΤΩΝ ΚΑΙ ΕΡΓΑΖΟΜΕΝΩΝ</a:t>
            </a:r>
            <a:endParaRPr lang="el-GR" sz="2800" dirty="0" smtClean="0">
              <a:solidFill>
                <a:srgbClr val="C00000"/>
              </a:solidFill>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noChangeArrowheads="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p:spPr>
        <p:txBody>
          <a:bodyPr>
            <a:normAutofit/>
          </a:bodyPr>
          <a:lstStyle/>
          <a:p>
            <a:r>
              <a:rPr lang="el-GR" sz="3600" dirty="0"/>
              <a:t>Εφαρμογές CRM &amp; e-CRM</a:t>
            </a:r>
          </a:p>
        </p:txBody>
      </p:sp>
      <p:sp>
        <p:nvSpPr>
          <p:cNvPr id="43011" name="Rectangle 3"/>
          <p:cNvSpPr>
            <a:spLocks noGrp="1" noChangeArrowheads="1"/>
          </p:cNvSpPr>
          <p:nvPr>
            <p:ph type="body" idx="1"/>
          </p:nvPr>
        </p:nvSpPr>
        <p:spPr>
          <a:xfrm>
            <a:off x="457200" y="1600200"/>
            <a:ext cx="7400948" cy="4525963"/>
          </a:xfrm>
        </p:spPr>
        <p:txBody>
          <a:bodyPr/>
          <a:lstStyle/>
          <a:p>
            <a:pPr>
              <a:lnSpc>
                <a:spcPct val="90000"/>
              </a:lnSpc>
              <a:buSzPct val="100000"/>
              <a:buFont typeface="Wingdings" pitchFamily="2" charset="2"/>
              <a:buChar char=""/>
            </a:pPr>
            <a:r>
              <a:rPr lang="el-GR" sz="2000" dirty="0">
                <a:solidFill>
                  <a:srgbClr val="FF0000"/>
                </a:solidFill>
              </a:rPr>
              <a:t>Πρόβλεψη της αδράνειας του πελάτη προς την επιχείρηση</a:t>
            </a:r>
            <a:r>
              <a:rPr lang="el-GR" sz="2000" dirty="0"/>
              <a:t>.</a:t>
            </a:r>
            <a:r>
              <a:rPr lang="en-US" sz="2000" dirty="0"/>
              <a:t>                                                                 </a:t>
            </a:r>
          </a:p>
          <a:p>
            <a:pPr>
              <a:lnSpc>
                <a:spcPct val="90000"/>
              </a:lnSpc>
              <a:buSzPct val="100000"/>
              <a:buFont typeface="Wingdings" pitchFamily="2" charset="2"/>
              <a:buNone/>
            </a:pPr>
            <a:r>
              <a:rPr lang="el-GR" sz="2000" dirty="0"/>
              <a:t> </a:t>
            </a:r>
            <a:r>
              <a:rPr lang="en-US" sz="2000" dirty="0"/>
              <a:t>   </a:t>
            </a:r>
            <a:r>
              <a:rPr lang="el-GR" sz="2000" dirty="0" smtClean="0"/>
              <a:t>  Είναι </a:t>
            </a:r>
            <a:r>
              <a:rPr lang="el-GR" sz="2000" dirty="0"/>
              <a:t>δυνατή η περιγραφή της συμπεριφοράς του πελάτη στην χρονική περίοδο πριν τον "τερματισμό" της σχέσης του με την επιχείρηση.</a:t>
            </a:r>
            <a:r>
              <a:rPr lang="en-US" sz="2000" dirty="0"/>
              <a:t>           </a:t>
            </a:r>
            <a:r>
              <a:rPr lang="el-GR" sz="2000" dirty="0" smtClean="0"/>
              <a:t>                                                                          </a:t>
            </a:r>
          </a:p>
          <a:p>
            <a:pPr>
              <a:lnSpc>
                <a:spcPct val="90000"/>
              </a:lnSpc>
              <a:buSzPct val="100000"/>
              <a:buFont typeface="Wingdings" pitchFamily="2" charset="2"/>
              <a:buNone/>
            </a:pPr>
            <a:r>
              <a:rPr lang="el-GR" sz="2000" dirty="0" smtClean="0"/>
              <a:t>      </a:t>
            </a:r>
            <a:r>
              <a:rPr lang="el-GR" sz="2000" dirty="0"/>
              <a:t>Σε συνέχεια ο εντοπισμός αντίστοιχης συμπεριφοράς σε άλλους ενεργούς πελάτες και μάλιστα σε πελάτες μεγάλης αξίας για την επιχείρηση, ώστε να πραγματοποιηθούν άμεσες ενέργειες για την ενίσχυση της πιστότητας του προς την επιχείρηση. </a:t>
            </a:r>
          </a:p>
          <a:p>
            <a:pPr>
              <a:lnSpc>
                <a:spcPct val="90000"/>
              </a:lnSpc>
            </a:pPr>
            <a:endParaRPr lang="el-GR" sz="2400"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755650" y="908050"/>
            <a:ext cx="7772400" cy="1470025"/>
          </a:xfrm>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path path="circle">
              <a:fillToRect t="100000" r="100000"/>
            </a:path>
            <a:tileRect l="-100000" b="-100000"/>
          </a:gradFill>
        </p:spPr>
        <p:txBody>
          <a:bodyPr>
            <a:normAutofit/>
          </a:bodyPr>
          <a:lstStyle/>
          <a:p>
            <a:r>
              <a:rPr lang="el-GR" sz="3600" dirty="0">
                <a:solidFill>
                  <a:srgbClr val="C00000"/>
                </a:solidFill>
                <a:latin typeface="+mn-lt"/>
              </a:rPr>
              <a:t>Διαστάσεις Ποιότητας υπηρεσιών στον Τραπεζικό κλάδο</a:t>
            </a:r>
          </a:p>
        </p:txBody>
      </p:sp>
      <p:sp>
        <p:nvSpPr>
          <p:cNvPr id="2051" name="Rectangle 3"/>
          <p:cNvSpPr>
            <a:spLocks noGrp="1" noChangeArrowheads="1"/>
          </p:cNvSpPr>
          <p:nvPr>
            <p:ph type="subTitle" idx="1"/>
          </p:nvPr>
        </p:nvSpPr>
        <p:spPr>
          <a:xfrm>
            <a:off x="468313" y="2852738"/>
            <a:ext cx="8351837" cy="3671887"/>
          </a:xfrm>
        </p:spPr>
        <p:txBody>
          <a:bodyPr>
            <a:normAutofit/>
          </a:bodyPr>
          <a:lstStyle/>
          <a:p>
            <a:pPr algn="l">
              <a:lnSpc>
                <a:spcPct val="90000"/>
              </a:lnSpc>
            </a:pPr>
            <a:r>
              <a:rPr lang="el-GR" sz="2000" dirty="0" smtClean="0">
                <a:solidFill>
                  <a:schemeClr val="tx1"/>
                </a:solidFill>
              </a:rPr>
              <a:t>Οι </a:t>
            </a:r>
            <a:r>
              <a:rPr lang="el-GR" sz="2000" dirty="0">
                <a:solidFill>
                  <a:schemeClr val="tx1"/>
                </a:solidFill>
              </a:rPr>
              <a:t>ερευνητές  έχουν προτείνει ότι η ποιότητα  υπηρεσιών μπορεί να καθοριστεί από την αντίληψη καθενός ή όλων των πελατών σχετικά </a:t>
            </a:r>
            <a:r>
              <a:rPr lang="el-GR" sz="2000" dirty="0" smtClean="0">
                <a:solidFill>
                  <a:schemeClr val="tx1"/>
                </a:solidFill>
              </a:rPr>
              <a:t>με</a:t>
            </a:r>
            <a:r>
              <a:rPr lang="en-US" sz="2000" dirty="0" smtClean="0">
                <a:solidFill>
                  <a:schemeClr val="tx1"/>
                </a:solidFill>
              </a:rPr>
              <a:t>:</a:t>
            </a:r>
            <a:r>
              <a:rPr lang="el-GR" sz="2000" dirty="0" smtClean="0">
                <a:solidFill>
                  <a:schemeClr val="tx1"/>
                </a:solidFill>
              </a:rPr>
              <a:t> </a:t>
            </a:r>
          </a:p>
          <a:p>
            <a:pPr algn="l">
              <a:lnSpc>
                <a:spcPct val="90000"/>
              </a:lnSpc>
            </a:pPr>
            <a:r>
              <a:rPr lang="el-GR" sz="2000" dirty="0" smtClean="0">
                <a:solidFill>
                  <a:schemeClr val="tx1"/>
                </a:solidFill>
              </a:rPr>
              <a:t>                                                                                  </a:t>
            </a:r>
            <a:endParaRPr lang="el-GR" sz="2000" dirty="0">
              <a:solidFill>
                <a:schemeClr val="tx1"/>
              </a:solidFill>
            </a:endParaRPr>
          </a:p>
          <a:p>
            <a:pPr algn="l">
              <a:lnSpc>
                <a:spcPct val="90000"/>
              </a:lnSpc>
            </a:pPr>
            <a:r>
              <a:rPr lang="el-GR" sz="2000" dirty="0">
                <a:solidFill>
                  <a:srgbClr val="FF0000"/>
                </a:solidFill>
              </a:rPr>
              <a:t>(1)</a:t>
            </a:r>
            <a:r>
              <a:rPr lang="el-GR" sz="2000" dirty="0">
                <a:solidFill>
                  <a:schemeClr val="tx1"/>
                </a:solidFill>
              </a:rPr>
              <a:t> την τεχνική και λειτουργική ποιότητα  μιας οργάνωσης                                                                        </a:t>
            </a:r>
          </a:p>
          <a:p>
            <a:pPr algn="l">
              <a:lnSpc>
                <a:spcPct val="90000"/>
              </a:lnSpc>
            </a:pPr>
            <a:r>
              <a:rPr lang="el-GR" sz="2000" dirty="0">
                <a:solidFill>
                  <a:srgbClr val="FF0000"/>
                </a:solidFill>
              </a:rPr>
              <a:t>(2)</a:t>
            </a:r>
            <a:r>
              <a:rPr lang="el-GR" sz="2000" dirty="0">
                <a:solidFill>
                  <a:schemeClr val="tx1"/>
                </a:solidFill>
              </a:rPr>
              <a:t> το προϊόν υπηρεσιών, την παροχή υπηρεσιών, και το </a:t>
            </a:r>
            <a:r>
              <a:rPr lang="en-US" sz="2000" dirty="0">
                <a:solidFill>
                  <a:schemeClr val="tx1"/>
                </a:solidFill>
              </a:rPr>
              <a:t> </a:t>
            </a:r>
          </a:p>
          <a:p>
            <a:pPr algn="l">
              <a:lnSpc>
                <a:spcPct val="90000"/>
              </a:lnSpc>
            </a:pPr>
            <a:r>
              <a:rPr lang="el-GR" sz="2000" dirty="0">
                <a:solidFill>
                  <a:srgbClr val="FF0000"/>
                </a:solidFill>
              </a:rPr>
              <a:t>(3)</a:t>
            </a:r>
            <a:r>
              <a:rPr lang="el-GR" sz="2000" dirty="0">
                <a:solidFill>
                  <a:schemeClr val="tx1"/>
                </a:solidFill>
              </a:rPr>
              <a:t> την αξιοπιστία, την ανταπόκριση, την </a:t>
            </a:r>
            <a:r>
              <a:rPr lang="el-GR" sz="2000" dirty="0" err="1">
                <a:solidFill>
                  <a:schemeClr val="tx1"/>
                </a:solidFill>
              </a:rPr>
              <a:t>ενσυναίσθηση</a:t>
            </a:r>
            <a:r>
              <a:rPr lang="el-GR" sz="2000" dirty="0">
                <a:solidFill>
                  <a:schemeClr val="tx1"/>
                </a:solidFill>
              </a:rPr>
              <a:t>, την ασφάλεια, και τα </a:t>
            </a:r>
            <a:endParaRPr lang="el-GR" sz="2000" dirty="0" smtClean="0">
              <a:solidFill>
                <a:schemeClr val="tx1"/>
              </a:solidFill>
            </a:endParaRPr>
          </a:p>
          <a:p>
            <a:pPr algn="l">
              <a:lnSpc>
                <a:spcPct val="90000"/>
              </a:lnSpc>
            </a:pPr>
            <a:r>
              <a:rPr lang="el-GR" sz="2000" dirty="0" smtClean="0">
                <a:solidFill>
                  <a:schemeClr val="tx1"/>
                </a:solidFill>
              </a:rPr>
              <a:t>      φυσικά στοιχεία  που συνδέονται με μια εμπειρία υπηρεσιών</a:t>
            </a:r>
          </a:p>
          <a:p>
            <a:pPr algn="l">
              <a:lnSpc>
                <a:spcPct val="90000"/>
              </a:lnSpc>
            </a:pPr>
            <a:r>
              <a:rPr lang="el-GR" sz="2000" dirty="0" smtClean="0">
                <a:solidFill>
                  <a:srgbClr val="FF0000"/>
                </a:solidFill>
              </a:rPr>
              <a:t>(</a:t>
            </a:r>
            <a:r>
              <a:rPr lang="el-GR" sz="2000" dirty="0">
                <a:solidFill>
                  <a:srgbClr val="FF0000"/>
                </a:solidFill>
              </a:rPr>
              <a:t>4)</a:t>
            </a:r>
            <a:r>
              <a:rPr lang="el-GR" sz="2000" dirty="0">
                <a:solidFill>
                  <a:schemeClr val="tx1"/>
                </a:solidFill>
              </a:rPr>
              <a:t> την εικόνα, την αξία, την τιμή  και την κοινωνική ευθύνη </a:t>
            </a: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solidFill>
            <a:schemeClr val="bg2">
              <a:lumMod val="90000"/>
            </a:schemeClr>
          </a:solidFill>
        </p:spPr>
        <p:txBody>
          <a:bodyPr/>
          <a:lstStyle/>
          <a:p>
            <a:r>
              <a:rPr lang="en-US" sz="2800" b="1" dirty="0" err="1"/>
              <a:t>Athanasopoulos</a:t>
            </a:r>
            <a:r>
              <a:rPr lang="el-GR" sz="2800" b="1" dirty="0"/>
              <a:t> e</a:t>
            </a:r>
            <a:r>
              <a:rPr lang="en-US" sz="2800" b="1" dirty="0"/>
              <a:t>t al</a:t>
            </a:r>
            <a:r>
              <a:rPr lang="el-GR" sz="2800" b="1" dirty="0"/>
              <a:t>. (2000)</a:t>
            </a:r>
            <a:r>
              <a:rPr lang="en-US" sz="2800" b="1" dirty="0"/>
              <a:t/>
            </a:r>
            <a:br>
              <a:rPr lang="en-US" sz="2800" b="1" dirty="0"/>
            </a:br>
            <a:r>
              <a:rPr lang="en-US" sz="2800" dirty="0"/>
              <a:t> </a:t>
            </a:r>
            <a:r>
              <a:rPr lang="en-US" sz="2400" dirty="0"/>
              <a:t>E</a:t>
            </a:r>
            <a:r>
              <a:rPr lang="el-GR" sz="2400" dirty="0" err="1"/>
              <a:t>λληνικός</a:t>
            </a:r>
            <a:r>
              <a:rPr lang="en-US" sz="2400" dirty="0"/>
              <a:t> </a:t>
            </a:r>
            <a:r>
              <a:rPr lang="el-GR" sz="2400" dirty="0"/>
              <a:t>Τραπεζικός κλάδος</a:t>
            </a:r>
          </a:p>
        </p:txBody>
      </p:sp>
      <p:sp>
        <p:nvSpPr>
          <p:cNvPr id="3075" name="Rectangle 3"/>
          <p:cNvSpPr>
            <a:spLocks noGrp="1" noChangeArrowheads="1"/>
          </p:cNvSpPr>
          <p:nvPr>
            <p:ph type="body" idx="1"/>
          </p:nvPr>
        </p:nvSpPr>
        <p:spPr/>
        <p:txBody>
          <a:bodyPr>
            <a:normAutofit lnSpcReduction="10000"/>
          </a:bodyPr>
          <a:lstStyle/>
          <a:p>
            <a:pPr>
              <a:lnSpc>
                <a:spcPct val="90000"/>
              </a:lnSpc>
              <a:buClr>
                <a:srgbClr val="FF0000"/>
              </a:buClr>
              <a:buFont typeface="Wingdings" pitchFamily="2" charset="2"/>
              <a:buChar char="ü"/>
            </a:pPr>
            <a:r>
              <a:rPr lang="el-GR" sz="2000" dirty="0"/>
              <a:t>(1) </a:t>
            </a:r>
            <a:r>
              <a:rPr lang="el-GR" sz="2000" b="1" dirty="0"/>
              <a:t>η ικανότητα των εργαζομένων</a:t>
            </a:r>
            <a:r>
              <a:rPr lang="el-GR" sz="2000" dirty="0"/>
              <a:t> (</a:t>
            </a:r>
            <a:r>
              <a:rPr lang="en-US" sz="2000" dirty="0"/>
              <a:t>employ competence</a:t>
            </a:r>
            <a:r>
              <a:rPr lang="el-GR" sz="2000" dirty="0"/>
              <a:t>) μιας τράπεζας να εξυπηρετούν τους πελάτες</a:t>
            </a:r>
            <a:r>
              <a:rPr lang="el-GR" sz="2000" dirty="0" smtClean="0"/>
              <a:t>,</a:t>
            </a:r>
            <a:endParaRPr lang="el-GR" sz="2000" dirty="0"/>
          </a:p>
          <a:p>
            <a:pPr>
              <a:lnSpc>
                <a:spcPct val="90000"/>
              </a:lnSpc>
              <a:buClr>
                <a:srgbClr val="FF0000"/>
              </a:buClr>
              <a:buNone/>
            </a:pPr>
            <a:r>
              <a:rPr lang="el-GR" sz="2000" dirty="0" smtClean="0"/>
              <a:t>                                                        </a:t>
            </a:r>
            <a:endParaRPr lang="el-GR" sz="2000" dirty="0"/>
          </a:p>
          <a:p>
            <a:pPr>
              <a:lnSpc>
                <a:spcPct val="90000"/>
              </a:lnSpc>
              <a:buClr>
                <a:srgbClr val="FF0000"/>
              </a:buClr>
              <a:buFont typeface="Wingdings" pitchFamily="2" charset="2"/>
              <a:buChar char="ü"/>
            </a:pPr>
            <a:r>
              <a:rPr lang="el-GR" sz="2000" dirty="0"/>
              <a:t>(2) </a:t>
            </a:r>
            <a:r>
              <a:rPr lang="el-GR" sz="2000" b="1" dirty="0"/>
              <a:t>η αξιοπιστία</a:t>
            </a:r>
            <a:r>
              <a:rPr lang="el-GR" sz="2000" dirty="0"/>
              <a:t> (</a:t>
            </a:r>
            <a:r>
              <a:rPr lang="en-US" sz="2000" dirty="0"/>
              <a:t>reliability</a:t>
            </a:r>
            <a:r>
              <a:rPr lang="el-GR" sz="2000" dirty="0"/>
              <a:t>) που εμπνέει στους πελάτες της η τράπεζα,</a:t>
            </a:r>
            <a:endParaRPr lang="en-US" sz="2000" dirty="0"/>
          </a:p>
          <a:p>
            <a:pPr>
              <a:lnSpc>
                <a:spcPct val="90000"/>
              </a:lnSpc>
              <a:buClr>
                <a:srgbClr val="FF0000"/>
              </a:buClr>
              <a:buFont typeface="Wingdings" pitchFamily="2" charset="2"/>
              <a:buChar char="ü"/>
            </a:pPr>
            <a:endParaRPr lang="el-GR" sz="2000" dirty="0"/>
          </a:p>
          <a:p>
            <a:pPr>
              <a:lnSpc>
                <a:spcPct val="90000"/>
              </a:lnSpc>
              <a:buClr>
                <a:srgbClr val="FF0000"/>
              </a:buClr>
              <a:buFont typeface="Wingdings" pitchFamily="2" charset="2"/>
              <a:buChar char="ü"/>
            </a:pPr>
            <a:r>
              <a:rPr lang="el-GR" sz="2000" dirty="0"/>
              <a:t>(3) </a:t>
            </a:r>
            <a:r>
              <a:rPr lang="el-GR" sz="2000" b="1" dirty="0"/>
              <a:t>η </a:t>
            </a:r>
            <a:r>
              <a:rPr lang="el-GR" sz="2000" b="1" dirty="0" err="1"/>
              <a:t>καινοτομικότητα</a:t>
            </a:r>
            <a:r>
              <a:rPr lang="el-GR" sz="2000" dirty="0"/>
              <a:t> ( </a:t>
            </a:r>
            <a:r>
              <a:rPr lang="en-US" sz="2000" dirty="0"/>
              <a:t>product innovation</a:t>
            </a:r>
            <a:r>
              <a:rPr lang="el-GR" sz="2000" dirty="0"/>
              <a:t>) των προϊόντων της,                                                               </a:t>
            </a:r>
            <a:endParaRPr lang="en-US" sz="2000" dirty="0"/>
          </a:p>
          <a:p>
            <a:pPr>
              <a:lnSpc>
                <a:spcPct val="90000"/>
              </a:lnSpc>
              <a:buClr>
                <a:srgbClr val="FF0000"/>
              </a:buClr>
              <a:buFont typeface="Wingdings" pitchFamily="2" charset="2"/>
              <a:buChar char="ü"/>
            </a:pPr>
            <a:endParaRPr lang="el-GR" sz="2000" dirty="0"/>
          </a:p>
          <a:p>
            <a:pPr>
              <a:lnSpc>
                <a:spcPct val="90000"/>
              </a:lnSpc>
              <a:buClr>
                <a:srgbClr val="FF0000"/>
              </a:buClr>
              <a:buFont typeface="Wingdings" pitchFamily="2" charset="2"/>
              <a:buChar char="ü"/>
            </a:pPr>
            <a:r>
              <a:rPr lang="el-GR" sz="2000" dirty="0"/>
              <a:t>(4) </a:t>
            </a:r>
            <a:r>
              <a:rPr lang="el-GR" sz="2000" b="1" dirty="0"/>
              <a:t>η τιμολογιακή στρατηγική</a:t>
            </a:r>
            <a:r>
              <a:rPr lang="el-GR" sz="2000" dirty="0"/>
              <a:t> (</a:t>
            </a:r>
            <a:r>
              <a:rPr lang="en-US" sz="2000" dirty="0"/>
              <a:t>pricing</a:t>
            </a:r>
            <a:r>
              <a:rPr lang="el-GR" sz="2000" dirty="0"/>
              <a:t>), </a:t>
            </a:r>
            <a:endParaRPr lang="en-US" sz="2000" dirty="0"/>
          </a:p>
          <a:p>
            <a:pPr>
              <a:lnSpc>
                <a:spcPct val="90000"/>
              </a:lnSpc>
              <a:buClr>
                <a:srgbClr val="FF0000"/>
              </a:buClr>
              <a:buNone/>
            </a:pPr>
            <a:r>
              <a:rPr lang="el-GR" sz="2000" dirty="0"/>
              <a:t>                              </a:t>
            </a:r>
          </a:p>
          <a:p>
            <a:pPr>
              <a:lnSpc>
                <a:spcPct val="90000"/>
              </a:lnSpc>
              <a:buClr>
                <a:srgbClr val="FF0000"/>
              </a:buClr>
              <a:buFont typeface="Wingdings" pitchFamily="2" charset="2"/>
              <a:buChar char="ü"/>
            </a:pPr>
            <a:r>
              <a:rPr lang="el-GR" sz="2000" dirty="0"/>
              <a:t>(5) </a:t>
            </a:r>
            <a:r>
              <a:rPr lang="el-GR" sz="2000" b="1" dirty="0"/>
              <a:t>τα χειροπιαστά στοιχεία</a:t>
            </a:r>
            <a:r>
              <a:rPr lang="el-GR" sz="2000" dirty="0"/>
              <a:t> (</a:t>
            </a:r>
            <a:r>
              <a:rPr lang="en-US" sz="2000" dirty="0"/>
              <a:t>physical evidence</a:t>
            </a:r>
            <a:r>
              <a:rPr lang="el-GR" sz="2000" dirty="0"/>
              <a:t>) που πλαισιώνουν την παρεχόμενη υπηρεσία και </a:t>
            </a:r>
            <a:endParaRPr lang="en-US" sz="2000" dirty="0"/>
          </a:p>
          <a:p>
            <a:pPr>
              <a:lnSpc>
                <a:spcPct val="90000"/>
              </a:lnSpc>
              <a:buClr>
                <a:srgbClr val="FF0000"/>
              </a:buClr>
              <a:buNone/>
            </a:pPr>
            <a:r>
              <a:rPr lang="el-GR" sz="2000" dirty="0"/>
              <a:t>                                 </a:t>
            </a:r>
          </a:p>
          <a:p>
            <a:pPr>
              <a:lnSpc>
                <a:spcPct val="90000"/>
              </a:lnSpc>
              <a:buClr>
                <a:srgbClr val="FF0000"/>
              </a:buClr>
              <a:buFont typeface="Wingdings" pitchFamily="2" charset="2"/>
              <a:buChar char="ü"/>
            </a:pPr>
            <a:r>
              <a:rPr lang="el-GR" sz="2000" dirty="0"/>
              <a:t>(6)  </a:t>
            </a:r>
            <a:r>
              <a:rPr lang="el-GR" sz="2000" b="1" dirty="0"/>
              <a:t>η διευκόλυνση</a:t>
            </a:r>
            <a:r>
              <a:rPr lang="el-GR" sz="2000" dirty="0"/>
              <a:t> (</a:t>
            </a:r>
            <a:r>
              <a:rPr lang="en-US" sz="2000" dirty="0"/>
              <a:t>convenience</a:t>
            </a:r>
            <a:r>
              <a:rPr lang="el-GR" sz="2000" dirty="0"/>
              <a:t>) του καταναλωτή από το δίκτυο καταστημάτων της τράπεζας.</a:t>
            </a:r>
          </a:p>
          <a:p>
            <a:pPr>
              <a:lnSpc>
                <a:spcPct val="90000"/>
              </a:lnSpc>
              <a:buFontTx/>
              <a:buNone/>
            </a:pPr>
            <a:endParaRPr lang="el-GR" sz="1800" dirty="0">
              <a:solidFill>
                <a:srgbClr val="3366CC"/>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solidFill>
            <a:schemeClr val="bg2">
              <a:lumMod val="90000"/>
            </a:schemeClr>
          </a:solidFill>
        </p:spPr>
        <p:txBody>
          <a:bodyPr>
            <a:normAutofit fontScale="90000"/>
          </a:bodyPr>
          <a:lstStyle/>
          <a:p>
            <a:r>
              <a:rPr lang="el-GR" sz="2800" b="1" dirty="0" err="1">
                <a:effectLst>
                  <a:outerShdw blurRad="38100" dist="38100" dir="2700000" algn="tl">
                    <a:srgbClr val="000000"/>
                  </a:outerShdw>
                </a:effectLst>
              </a:rPr>
              <a:t>Mihelis</a:t>
            </a:r>
            <a:r>
              <a:rPr lang="el-GR" sz="2800" b="1" dirty="0">
                <a:effectLst>
                  <a:outerShdw blurRad="38100" dist="38100" dir="2700000" algn="tl">
                    <a:srgbClr val="000000"/>
                  </a:outerShdw>
                </a:effectLst>
              </a:rPr>
              <a:t> </a:t>
            </a:r>
            <a:r>
              <a:rPr lang="el-GR" sz="2800" b="1" dirty="0" err="1">
                <a:effectLst>
                  <a:outerShdw blurRad="38100" dist="38100" dir="2700000" algn="tl">
                    <a:srgbClr val="000000"/>
                  </a:outerShdw>
                </a:effectLst>
              </a:rPr>
              <a:t>et</a:t>
            </a:r>
            <a:r>
              <a:rPr lang="el-GR" sz="2800" b="1" dirty="0">
                <a:effectLst>
                  <a:outerShdw blurRad="38100" dist="38100" dir="2700000" algn="tl">
                    <a:srgbClr val="000000"/>
                  </a:outerShdw>
                </a:effectLst>
              </a:rPr>
              <a:t>.</a:t>
            </a:r>
            <a:r>
              <a:rPr lang="en-US" sz="2800" b="1" dirty="0">
                <a:effectLst>
                  <a:outerShdw blurRad="38100" dist="38100" dir="2700000" algn="tl">
                    <a:srgbClr val="000000"/>
                  </a:outerShdw>
                </a:effectLst>
              </a:rPr>
              <a:t>al </a:t>
            </a:r>
            <a:r>
              <a:rPr lang="el-GR" sz="2800" b="1" dirty="0">
                <a:effectLst>
                  <a:outerShdw blurRad="38100" dist="38100" dir="2700000" algn="tl">
                    <a:srgbClr val="000000"/>
                  </a:outerShdw>
                </a:effectLst>
              </a:rPr>
              <a:t>(2001</a:t>
            </a:r>
            <a:r>
              <a:rPr lang="en-US" sz="2800" b="1" dirty="0">
                <a:effectLst>
                  <a:outerShdw blurRad="38100" dist="38100" dir="2700000" algn="tl">
                    <a:srgbClr val="000000"/>
                  </a:outerShdw>
                </a:effectLst>
              </a:rPr>
              <a:t>)</a:t>
            </a:r>
            <a:r>
              <a:rPr lang="en-US" sz="4000" b="1" dirty="0">
                <a:effectLst>
                  <a:outerShdw blurRad="38100" dist="38100" dir="2700000" algn="tl">
                    <a:srgbClr val="000000"/>
                  </a:outerShdw>
                </a:effectLst>
              </a:rPr>
              <a:t/>
            </a:r>
            <a:br>
              <a:rPr lang="en-US" sz="4000" b="1" dirty="0">
                <a:effectLst>
                  <a:outerShdw blurRad="38100" dist="38100" dir="2700000" algn="tl">
                    <a:srgbClr val="000000"/>
                  </a:outerShdw>
                </a:effectLst>
              </a:rPr>
            </a:br>
            <a:r>
              <a:rPr lang="en-US" sz="4000" dirty="0"/>
              <a:t> </a:t>
            </a:r>
            <a:r>
              <a:rPr lang="el-GR" sz="2400" dirty="0"/>
              <a:t>μέτρηση της ικανοποίησης στο κλάδο των ιδιωτικών Τραπεζών στην Ελλάδα</a:t>
            </a:r>
          </a:p>
        </p:txBody>
      </p:sp>
      <p:sp>
        <p:nvSpPr>
          <p:cNvPr id="4099" name="Rectangle 3"/>
          <p:cNvSpPr>
            <a:spLocks noGrp="1" noChangeArrowheads="1"/>
          </p:cNvSpPr>
          <p:nvPr>
            <p:ph type="body" idx="1"/>
          </p:nvPr>
        </p:nvSpPr>
        <p:spPr>
          <a:xfrm>
            <a:off x="457200" y="1628775"/>
            <a:ext cx="8229600" cy="5229225"/>
          </a:xfrm>
        </p:spPr>
        <p:txBody>
          <a:bodyPr/>
          <a:lstStyle/>
          <a:p>
            <a:pPr>
              <a:lnSpc>
                <a:spcPct val="80000"/>
              </a:lnSpc>
              <a:buClr>
                <a:srgbClr val="FF0000"/>
              </a:buClr>
              <a:buFont typeface="Wingdings" pitchFamily="2" charset="2"/>
              <a:buChar char="ü"/>
            </a:pPr>
            <a:r>
              <a:rPr lang="el-GR" sz="1800" dirty="0"/>
              <a:t>(1) </a:t>
            </a:r>
            <a:r>
              <a:rPr lang="el-GR" sz="1800" b="1" dirty="0">
                <a:effectLst>
                  <a:outerShdw blurRad="38100" dist="38100" dir="2700000" algn="tl">
                    <a:srgbClr val="FFFFFF"/>
                  </a:outerShdw>
                </a:effectLst>
              </a:rPr>
              <a:t>το προσωπικό της Τράπεζας</a:t>
            </a:r>
            <a:r>
              <a:rPr lang="el-GR" sz="1800" dirty="0"/>
              <a:t> (</a:t>
            </a:r>
            <a:r>
              <a:rPr lang="en-US" sz="1800" dirty="0"/>
              <a:t>personnel of the Bank</a:t>
            </a:r>
            <a:r>
              <a:rPr lang="el-GR" sz="1800" dirty="0"/>
              <a:t>) - ικανότητες και γνώσεις, ανταπόκριση, επικοινωνία και καλή συνεργασία με τους πελάτες, φιλικότητα κ.ά.</a:t>
            </a:r>
            <a:endParaRPr lang="en-US" sz="1800" dirty="0"/>
          </a:p>
          <a:p>
            <a:pPr>
              <a:lnSpc>
                <a:spcPct val="80000"/>
              </a:lnSpc>
              <a:buClr>
                <a:srgbClr val="FF0000"/>
              </a:buClr>
              <a:buFont typeface="Wingdings" pitchFamily="2" charset="2"/>
              <a:buChar char="ü"/>
            </a:pPr>
            <a:endParaRPr lang="en-US" sz="1800" dirty="0"/>
          </a:p>
          <a:p>
            <a:pPr>
              <a:lnSpc>
                <a:spcPct val="80000"/>
              </a:lnSpc>
              <a:buClr>
                <a:srgbClr val="FF0000"/>
              </a:buClr>
              <a:buFont typeface="Wingdings" pitchFamily="2" charset="2"/>
              <a:buChar char="ü"/>
            </a:pPr>
            <a:r>
              <a:rPr lang="el-GR" sz="1800" dirty="0"/>
              <a:t>(2) </a:t>
            </a:r>
            <a:r>
              <a:rPr lang="el-GR" sz="1800" b="1" dirty="0">
                <a:effectLst>
                  <a:outerShdw blurRad="38100" dist="38100" dir="2700000" algn="tl">
                    <a:srgbClr val="FFFFFF"/>
                  </a:outerShdw>
                </a:effectLst>
              </a:rPr>
              <a:t>Τραπεζικά προϊόντα</a:t>
            </a:r>
            <a:r>
              <a:rPr lang="el-GR" sz="1800" dirty="0"/>
              <a:t> (</a:t>
            </a:r>
            <a:r>
              <a:rPr lang="en-US" sz="1800" dirty="0"/>
              <a:t>products</a:t>
            </a:r>
            <a:r>
              <a:rPr lang="el-GR" sz="1800" dirty="0"/>
              <a:t>) - ποικιλία, αποδόσεις, κόστη, εξειδικευμένες υπηρεσίες κ.ά.</a:t>
            </a:r>
            <a:endParaRPr lang="en-US" sz="1800" dirty="0"/>
          </a:p>
          <a:p>
            <a:pPr>
              <a:lnSpc>
                <a:spcPct val="80000"/>
              </a:lnSpc>
              <a:buClr>
                <a:srgbClr val="FF0000"/>
              </a:buClr>
              <a:buFont typeface="Wingdings" pitchFamily="2" charset="2"/>
              <a:buChar char="ü"/>
            </a:pPr>
            <a:endParaRPr lang="en-US" sz="1800" dirty="0"/>
          </a:p>
          <a:p>
            <a:pPr>
              <a:lnSpc>
                <a:spcPct val="80000"/>
              </a:lnSpc>
              <a:buClr>
                <a:srgbClr val="FF0000"/>
              </a:buClr>
              <a:buFont typeface="Wingdings" pitchFamily="2" charset="2"/>
              <a:buChar char="ü"/>
            </a:pPr>
            <a:r>
              <a:rPr lang="el-GR" sz="1800" dirty="0"/>
              <a:t>(3) </a:t>
            </a:r>
            <a:r>
              <a:rPr lang="el-GR" sz="1800" b="1" dirty="0">
                <a:effectLst>
                  <a:outerShdw blurRad="38100" dist="38100" dir="2700000" algn="tl">
                    <a:srgbClr val="FFFFFF"/>
                  </a:outerShdw>
                </a:effectLst>
              </a:rPr>
              <a:t>Εικόνα της Τράπεζας</a:t>
            </a:r>
            <a:r>
              <a:rPr lang="el-GR" sz="1800" dirty="0"/>
              <a:t> (</a:t>
            </a:r>
            <a:r>
              <a:rPr lang="en-US" sz="1800" dirty="0"/>
              <a:t>image of the bank</a:t>
            </a:r>
            <a:r>
              <a:rPr lang="el-GR" sz="1800" dirty="0"/>
              <a:t>) -φήμη και αξιοπιστία, τεχνολογική υποδομή  και  πληρότητα παροχών  καθώς επίσης και δυνατότητα κάλυψης μελλοντικών αναγκών</a:t>
            </a:r>
            <a:endParaRPr lang="en-US" sz="1800" dirty="0"/>
          </a:p>
          <a:p>
            <a:pPr>
              <a:lnSpc>
                <a:spcPct val="80000"/>
              </a:lnSpc>
              <a:buClr>
                <a:srgbClr val="FF0000"/>
              </a:buClr>
              <a:buFont typeface="Wingdings" pitchFamily="2" charset="2"/>
              <a:buChar char="ü"/>
            </a:pPr>
            <a:endParaRPr lang="en-US" sz="1800" dirty="0"/>
          </a:p>
          <a:p>
            <a:pPr>
              <a:lnSpc>
                <a:spcPct val="80000"/>
              </a:lnSpc>
              <a:buClr>
                <a:srgbClr val="FF0000"/>
              </a:buClr>
              <a:buFont typeface="Wingdings" pitchFamily="2" charset="2"/>
              <a:buChar char="ü"/>
            </a:pPr>
            <a:r>
              <a:rPr lang="el-GR" sz="1800" dirty="0"/>
              <a:t>(4) </a:t>
            </a:r>
            <a:r>
              <a:rPr lang="el-GR" sz="1800" b="1" dirty="0">
                <a:effectLst>
                  <a:outerShdw blurRad="38100" dist="38100" dir="2700000" algn="tl">
                    <a:srgbClr val="FFFFFF"/>
                  </a:outerShdw>
                </a:effectLst>
              </a:rPr>
              <a:t>εξυπηρέτηση</a:t>
            </a:r>
            <a:r>
              <a:rPr lang="el-GR" sz="1800" dirty="0"/>
              <a:t> (</a:t>
            </a:r>
            <a:r>
              <a:rPr lang="el-GR" sz="1800" dirty="0" err="1"/>
              <a:t>service</a:t>
            </a:r>
            <a:r>
              <a:rPr lang="el-GR" sz="1800" dirty="0"/>
              <a:t>) - το περιβάλλον των καταστημάτων, χρόνος αναμονής, διαδικασίες εξυπηρέτησης και γραφειοκρατία, προσφερόμενη ενημέρωση για χρήση υπηρεσιών και νέα προϊόντα</a:t>
            </a:r>
            <a:endParaRPr lang="en-US" sz="1800" dirty="0"/>
          </a:p>
          <a:p>
            <a:pPr>
              <a:lnSpc>
                <a:spcPct val="80000"/>
              </a:lnSpc>
              <a:buClr>
                <a:srgbClr val="FF0000"/>
              </a:buClr>
              <a:buFont typeface="Wingdings" pitchFamily="2" charset="2"/>
              <a:buChar char="ü"/>
            </a:pPr>
            <a:endParaRPr lang="en-US" sz="1800" dirty="0"/>
          </a:p>
          <a:p>
            <a:pPr>
              <a:lnSpc>
                <a:spcPct val="80000"/>
              </a:lnSpc>
              <a:buClr>
                <a:srgbClr val="FF0000"/>
              </a:buClr>
              <a:buFont typeface="Wingdings" pitchFamily="2" charset="2"/>
              <a:buChar char="ü"/>
            </a:pPr>
            <a:r>
              <a:rPr lang="el-GR" sz="1800" dirty="0"/>
              <a:t>(5) </a:t>
            </a:r>
            <a:r>
              <a:rPr lang="el-GR" sz="1800" b="1" dirty="0">
                <a:effectLst>
                  <a:outerShdw blurRad="38100" dist="38100" dir="2700000" algn="tl">
                    <a:srgbClr val="FFFFFF"/>
                  </a:outerShdw>
                </a:effectLst>
              </a:rPr>
              <a:t>δυνατότητες πρόσβασης και προσέγγισης</a:t>
            </a:r>
            <a:r>
              <a:rPr lang="el-GR" sz="1800" dirty="0"/>
              <a:t> (</a:t>
            </a:r>
            <a:r>
              <a:rPr lang="en-US" sz="1800" dirty="0"/>
              <a:t>access</a:t>
            </a:r>
            <a:r>
              <a:rPr lang="el-GR" sz="1800" dirty="0"/>
              <a:t>) - τοποθεσία υποκαταστημάτων, μέγεθος δικτύου τράπεζα, δυσλειτουργίες συστήματος εξυπηρέτησης όπως απεργίες, χαλασμένα μηχανήματα </a:t>
            </a:r>
            <a:r>
              <a:rPr lang="el-GR" sz="1800" dirty="0" err="1"/>
              <a:t>κ.λ.π</a:t>
            </a:r>
            <a:r>
              <a:rPr lang="el-GR" sz="1800" dirty="0"/>
              <a:t>.</a:t>
            </a:r>
          </a:p>
          <a:p>
            <a:pPr>
              <a:lnSpc>
                <a:spcPct val="80000"/>
              </a:lnSpc>
            </a:pPr>
            <a:endParaRPr lang="el-GR" sz="2400"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p:spPr>
        <p:txBody>
          <a:bodyPr>
            <a:normAutofit/>
          </a:bodyPr>
          <a:lstStyle/>
          <a:p>
            <a:r>
              <a:rPr lang="el-GR" sz="3600" dirty="0" smtClean="0">
                <a:solidFill>
                  <a:srgbClr val="C00000"/>
                </a:solidFill>
                <a:effectLst>
                  <a:outerShdw blurRad="38100" dist="38100" dir="2700000" algn="tl">
                    <a:srgbClr val="000000">
                      <a:alpha val="43137"/>
                    </a:srgbClr>
                  </a:outerShdw>
                </a:effectLst>
              </a:rPr>
              <a:t>ΙΚΑΝΟΠΟΙΗΣΗ(1)</a:t>
            </a:r>
            <a:endParaRPr lang="el-GR" sz="3600" dirty="0">
              <a:solidFill>
                <a:srgbClr val="C00000"/>
              </a:solidFill>
              <a:effectLst>
                <a:outerShdw blurRad="38100" dist="38100" dir="2700000" algn="tl">
                  <a:srgbClr val="000000">
                    <a:alpha val="43137"/>
                  </a:srgbClr>
                </a:outerShdw>
              </a:effectLst>
            </a:endParaRPr>
          </a:p>
        </p:txBody>
      </p:sp>
      <p:sp>
        <p:nvSpPr>
          <p:cNvPr id="29697" name="Rectangle 1"/>
          <p:cNvSpPr>
            <a:spLocks noChangeArrowheads="1"/>
          </p:cNvSpPr>
          <p:nvPr/>
        </p:nvSpPr>
        <p:spPr bwMode="auto">
          <a:xfrm flipH="1">
            <a:off x="539552" y="1690936"/>
            <a:ext cx="8136904" cy="40934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
                <a:srgbClr val="FF0000"/>
              </a:buClr>
              <a:buSzTx/>
              <a:buFont typeface="Courier New" pitchFamily="49" charset="0"/>
              <a:buChar char="o"/>
              <a:tabLst/>
            </a:pPr>
            <a:r>
              <a:rPr lang="el-GR" sz="2000" dirty="0" smtClean="0">
                <a:latin typeface="Arial" pitchFamily="34" charset="0"/>
                <a:ea typeface="Times New Roman" pitchFamily="18" charset="0"/>
                <a:cs typeface="Arial" pitchFamily="34" charset="0"/>
              </a:rPr>
              <a:t>Σ</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ύμφωνα</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με</a:t>
            </a: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τους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Giese and Cote (2000),</a:t>
            </a: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η</a:t>
            </a: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καταναλωτική</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ικανοποίηση</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είναι</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n-US"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μια</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σύνοψη</a:t>
            </a:r>
            <a:r>
              <a:rPr kumimoji="0" lang="en-US"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a:t>
            </a: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συναισθηματικής αντίδρασης, ποικίλης έντασης, με συγκεκριμένο σημείο χρονικού προσδιορισμού και περιορισμένη διάρκεια, που εστιάζει άμεσα στις πτυχές της απόκτησης προϊόντων ή/ και της κατανάλωσης.</a:t>
            </a:r>
          </a:p>
          <a:p>
            <a:pPr marL="0" marR="0" lvl="0" indent="0" algn="l" defTabSz="914400" rtl="0" eaLnBrk="1" fontAlgn="base" latinLnBrk="0" hangingPunct="1">
              <a:lnSpc>
                <a:spcPct val="100000"/>
              </a:lnSpc>
              <a:spcBef>
                <a:spcPct val="0"/>
              </a:spcBef>
              <a:spcAft>
                <a:spcPct val="0"/>
              </a:spcAft>
              <a:buClr>
                <a:srgbClr val="FF0000"/>
              </a:buClr>
              <a:buSzTx/>
              <a:buFont typeface="Courier New" pitchFamily="49" charset="0"/>
              <a:buChar char="o"/>
              <a:tabLst/>
            </a:pPr>
            <a:endPar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endParaRPr>
          </a:p>
          <a:p>
            <a:pPr marL="0" marR="0" lvl="0" indent="0" algn="l" defTabSz="914400" rtl="0" eaLnBrk="0" fontAlgn="base" latinLnBrk="0" hangingPunct="0">
              <a:lnSpc>
                <a:spcPct val="100000"/>
              </a:lnSpc>
              <a:spcBef>
                <a:spcPct val="0"/>
              </a:spcBef>
              <a:spcAft>
                <a:spcPct val="0"/>
              </a:spcAft>
              <a:buClr>
                <a:srgbClr val="FF0000"/>
              </a:buClr>
              <a:buSzTx/>
              <a:buFont typeface="Courier New" pitchFamily="49" charset="0"/>
              <a:buChar char="o"/>
              <a:tabLst/>
            </a:pP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Σύμφωνα δε με μία άλλη προσέγγιση, η ικανοποίηση είναι το τελικό αποτέλεσμα που προκύπτει από την αγοραστική εμπειρία του καταναλωτή που μπορεί να είναι είτε μια γνωστική ανταμοιβή ή μια συναισθηματική αντίδραση σε μια εμπειρία. Η ικανοποίηση των πελατών εξετάζεται σαν διεργασία καθώς εμπεριέχει αντιληπτικές, εκτιμητικές και ψυχολογικές διεργασίες κατά τη διάρκεια της παράδοσης της υπηρεσίας (</a:t>
            </a:r>
            <a:r>
              <a:rPr kumimoji="0" lang="el-GR" sz="2000" b="0" i="0" u="none" strike="noStrike" cap="none" normalizeH="0" baseline="0" dirty="0" err="1" smtClean="0">
                <a:ln>
                  <a:noFill/>
                </a:ln>
                <a:solidFill>
                  <a:schemeClr val="tx1"/>
                </a:solidFill>
                <a:effectLst/>
                <a:latin typeface="Arial" pitchFamily="34" charset="0"/>
                <a:ea typeface="Times New Roman" pitchFamily="18" charset="0"/>
                <a:cs typeface="Arial" pitchFamily="34" charset="0"/>
              </a:rPr>
              <a:t>Vavra</a:t>
            </a:r>
            <a:r>
              <a:rPr kumimoji="0" lang="el-GR" sz="2000" b="0" i="0" u="none" strike="noStrike" cap="none" normalizeH="0" baseline="0" dirty="0" smtClean="0">
                <a:ln>
                  <a:noFill/>
                </a:ln>
                <a:solidFill>
                  <a:schemeClr val="tx1"/>
                </a:solidFill>
                <a:effectLst/>
                <a:latin typeface="Arial" pitchFamily="34" charset="0"/>
                <a:ea typeface="Times New Roman" pitchFamily="18" charset="0"/>
                <a:cs typeface="Arial" pitchFamily="34" charset="0"/>
              </a:rPr>
              <a:t>, 1997).</a:t>
            </a:r>
            <a:r>
              <a:rPr kumimoji="0" lang="el-GR" sz="2000" b="0" i="0" u="none" strike="noStrike" cap="none" normalizeH="0" baseline="0" dirty="0" smtClean="0">
                <a:ln>
                  <a:noFill/>
                </a:ln>
                <a:solidFill>
                  <a:schemeClr val="tx1"/>
                </a:solidFill>
                <a:effectLst/>
                <a:latin typeface="Arial" pitchFamily="34" charset="0"/>
                <a:cs typeface="Arial" pitchFamily="34" charset="0"/>
              </a:rPr>
              <a:t> </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 Θέση αριθμού διαφάνειας"/>
          <p:cNvSpPr>
            <a:spLocks noGrp="1"/>
          </p:cNvSpPr>
          <p:nvPr>
            <p:ph type="sldNum" sz="quarter" idx="10"/>
          </p:nvPr>
        </p:nvSpPr>
        <p:spPr/>
        <p:txBody>
          <a:bodyPr/>
          <a:lstStyle/>
          <a:p>
            <a:fld id="{893F6466-BAD4-453A-8575-E70ADBF7ED05}" type="slidenum">
              <a:rPr lang="en-US"/>
              <a:pPr/>
              <a:t>15</a:t>
            </a:fld>
            <a:endParaRPr lang="en-US">
              <a:solidFill>
                <a:schemeClr val="tx2"/>
              </a:solidFill>
            </a:endParaRPr>
          </a:p>
        </p:txBody>
      </p:sp>
      <p:sp>
        <p:nvSpPr>
          <p:cNvPr id="1108994" name="Rectangle 2"/>
          <p:cNvSpPr>
            <a:spLocks noGrp="1" noChangeArrowheads="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p:spPr>
        <p:txBody>
          <a:bodyPr>
            <a:normAutofit/>
          </a:bodyPr>
          <a:lstStyle/>
          <a:p>
            <a:pPr algn="ctr"/>
            <a:r>
              <a:rPr lang="el-GR" sz="3600" dirty="0" smtClean="0">
                <a:solidFill>
                  <a:srgbClr val="C00000"/>
                </a:solidFill>
                <a:effectLst>
                  <a:outerShdw blurRad="38100" dist="38100" dir="2700000" algn="tl">
                    <a:srgbClr val="C0C0C0"/>
                  </a:outerShdw>
                </a:effectLst>
              </a:rPr>
              <a:t>ΙΚΑΝΟΠΟΙΗΣΗ (2)</a:t>
            </a:r>
            <a:endParaRPr lang="el-GR" sz="3600" dirty="0">
              <a:solidFill>
                <a:srgbClr val="C00000"/>
              </a:solidFill>
              <a:effectLst>
                <a:outerShdw blurRad="38100" dist="38100" dir="2700000" algn="tl">
                  <a:srgbClr val="C0C0C0"/>
                </a:outerShdw>
              </a:effectLst>
            </a:endParaRPr>
          </a:p>
        </p:txBody>
      </p:sp>
      <p:sp>
        <p:nvSpPr>
          <p:cNvPr id="1108995" name="Rectangle 3"/>
          <p:cNvSpPr>
            <a:spLocks noGrp="1" noChangeArrowheads="1"/>
          </p:cNvSpPr>
          <p:nvPr>
            <p:ph type="body" idx="1"/>
          </p:nvPr>
        </p:nvSpPr>
        <p:spPr>
          <a:xfrm>
            <a:off x="211015" y="1484313"/>
            <a:ext cx="8610600" cy="4303712"/>
          </a:xfrm>
        </p:spPr>
        <p:txBody>
          <a:bodyPr>
            <a:normAutofit fontScale="62500" lnSpcReduction="20000"/>
          </a:bodyPr>
          <a:lstStyle/>
          <a:p>
            <a:pPr>
              <a:lnSpc>
                <a:spcPct val="100000"/>
              </a:lnSpc>
              <a:buClr>
                <a:schemeClr val="accent2"/>
              </a:buClr>
            </a:pPr>
            <a:r>
              <a:rPr lang="el-GR" dirty="0"/>
              <a:t>Με τη λέξη ικανοποίηση εκφράζεται ένα φάσμα στάσεων και αισθημάτων που έχουν οι καταναλωτές για τις εμπειρίες τους με έναν οργανισμό</a:t>
            </a:r>
            <a:r>
              <a:rPr lang="en-US" dirty="0"/>
              <a:t>.</a:t>
            </a:r>
            <a:endParaRPr lang="el-GR" dirty="0"/>
          </a:p>
          <a:p>
            <a:pPr>
              <a:lnSpc>
                <a:spcPct val="100000"/>
              </a:lnSpc>
              <a:buClr>
                <a:schemeClr val="accent2"/>
              </a:buClr>
            </a:pPr>
            <a:endParaRPr lang="en-US" dirty="0"/>
          </a:p>
          <a:p>
            <a:pPr>
              <a:lnSpc>
                <a:spcPct val="100000"/>
              </a:lnSpc>
              <a:buClr>
                <a:schemeClr val="accent2"/>
              </a:buClr>
            </a:pPr>
            <a:r>
              <a:rPr lang="el-GR" dirty="0"/>
              <a:t>Η ικανοποίηση  των πελατών μπορεί  να προέρχεται από οποιαδήποτε διάσταση (σχετική η μη με την ποιότητα), η αντίληψή της (</a:t>
            </a:r>
            <a:r>
              <a:rPr lang="en-US" dirty="0" err="1"/>
              <a:t>judgements</a:t>
            </a:r>
            <a:r>
              <a:rPr lang="el-GR" dirty="0"/>
              <a:t>) μπορεί να διαμορφώνεται  από μη ποιοτικά στοιχεία  και απαιτεί εμπειρία με τον </a:t>
            </a:r>
            <a:r>
              <a:rPr lang="el-GR" dirty="0" err="1"/>
              <a:t>πάροχό</a:t>
            </a:r>
            <a:r>
              <a:rPr lang="el-GR" dirty="0"/>
              <a:t> της </a:t>
            </a:r>
            <a:r>
              <a:rPr lang="el-GR" sz="2600" dirty="0"/>
              <a:t>(</a:t>
            </a:r>
            <a:r>
              <a:rPr lang="en-US" sz="2600" dirty="0"/>
              <a:t>Taylor and Baker</a:t>
            </a:r>
            <a:r>
              <a:rPr lang="el-GR" sz="2600" dirty="0"/>
              <a:t>, 1994).</a:t>
            </a:r>
            <a:endParaRPr lang="en-US" sz="2600" dirty="0"/>
          </a:p>
          <a:p>
            <a:pPr>
              <a:lnSpc>
                <a:spcPct val="100000"/>
              </a:lnSpc>
              <a:buClr>
                <a:schemeClr val="accent2"/>
              </a:buClr>
              <a:buFont typeface="Wingdings" pitchFamily="2" charset="2"/>
              <a:buNone/>
            </a:pPr>
            <a:endParaRPr lang="en-US" sz="1400" dirty="0"/>
          </a:p>
          <a:p>
            <a:pPr>
              <a:lnSpc>
                <a:spcPct val="100000"/>
              </a:lnSpc>
              <a:buClr>
                <a:schemeClr val="accent2"/>
              </a:buClr>
            </a:pPr>
            <a:r>
              <a:rPr lang="en-US" dirty="0"/>
              <a:t>H</a:t>
            </a:r>
            <a:r>
              <a:rPr lang="el-GR" dirty="0"/>
              <a:t> σημαντικότητα και η αντίληψη της ποιότητας των υπηρεσιών εξαρτάται σε μεγάλο βαθμό από τις αξίες και τα πιστεύω των πελατών τα οποία μπορεί να αλλάζουν από τη μία κουλτούρα σε μια άλλη </a:t>
            </a:r>
            <a:r>
              <a:rPr lang="fr-FR" sz="2600" dirty="0"/>
              <a:t>(</a:t>
            </a:r>
            <a:r>
              <a:rPr lang="fr-FR" sz="2600" dirty="0" err="1"/>
              <a:t>Furer</a:t>
            </a:r>
            <a:r>
              <a:rPr lang="fr-FR" sz="2600" dirty="0"/>
              <a:t> et al.,</a:t>
            </a:r>
            <a:r>
              <a:rPr lang="el-GR" sz="2600" dirty="0"/>
              <a:t> 2002)</a:t>
            </a:r>
          </a:p>
          <a:p>
            <a:pPr>
              <a:lnSpc>
                <a:spcPct val="100000"/>
              </a:lnSpc>
              <a:buClr>
                <a:schemeClr val="accent2"/>
              </a:buClr>
            </a:pPr>
            <a:endParaRPr lang="en-US" sz="1400" dirty="0"/>
          </a:p>
          <a:p>
            <a:pPr>
              <a:lnSpc>
                <a:spcPct val="100000"/>
              </a:lnSpc>
              <a:buClr>
                <a:schemeClr val="accent2"/>
              </a:buClr>
            </a:pPr>
            <a:r>
              <a:rPr lang="en-US" dirty="0"/>
              <a:t>O</a:t>
            </a:r>
            <a:r>
              <a:rPr lang="el-GR" dirty="0"/>
              <a:t> αριθμός και η φύση των διαστάσεων της ποιότητας των υπηρεσιών εξαρτάται άμεσα από την υπηρεσία που εξετάζεται</a:t>
            </a:r>
            <a:r>
              <a:rPr lang="en-US" dirty="0"/>
              <a:t> </a:t>
            </a:r>
            <a:r>
              <a:rPr lang="en-US" sz="2600" dirty="0"/>
              <a:t>(</a:t>
            </a:r>
            <a:r>
              <a:rPr lang="el-GR" sz="2600" dirty="0" err="1"/>
              <a:t>Chumpitaz</a:t>
            </a:r>
            <a:r>
              <a:rPr lang="el-GR" sz="2600" dirty="0"/>
              <a:t> </a:t>
            </a:r>
            <a:r>
              <a:rPr lang="el-GR" sz="2600" dirty="0" err="1"/>
              <a:t>and</a:t>
            </a:r>
            <a:r>
              <a:rPr lang="el-GR" sz="2600" dirty="0"/>
              <a:t> </a:t>
            </a:r>
            <a:r>
              <a:rPr lang="el-GR" sz="2600" dirty="0" err="1"/>
              <a:t>Swaen</a:t>
            </a:r>
            <a:r>
              <a:rPr lang="en-US" sz="2600" dirty="0"/>
              <a:t>, </a:t>
            </a:r>
            <a:r>
              <a:rPr lang="el-GR" sz="2600" dirty="0"/>
              <a:t>2002).</a:t>
            </a:r>
          </a:p>
          <a:p>
            <a:pPr>
              <a:lnSpc>
                <a:spcPct val="100000"/>
              </a:lnSpc>
              <a:buClr>
                <a:schemeClr val="accent2"/>
              </a:buClr>
              <a:buFont typeface="Wingdings" pitchFamily="2" charset="2"/>
              <a:buNone/>
            </a:pPr>
            <a:r>
              <a:rPr lang="el-GR" dirty="0"/>
              <a:t> </a:t>
            </a:r>
            <a:endParaRPr lang="en-US" dirty="0"/>
          </a:p>
          <a:p>
            <a:pPr>
              <a:lnSpc>
                <a:spcPct val="100000"/>
              </a:lnSpc>
              <a:buClr>
                <a:schemeClr val="accent2"/>
              </a:buClr>
              <a:buFont typeface="Wingdings" pitchFamily="2" charset="2"/>
              <a:buNone/>
            </a:pPr>
            <a:endParaRPr lang="en-US" dirty="0"/>
          </a:p>
          <a:p>
            <a:pPr>
              <a:lnSpc>
                <a:spcPct val="100000"/>
              </a:lnSpc>
              <a:buClr>
                <a:schemeClr val="accent2"/>
              </a:buClr>
            </a:pPr>
            <a:endParaRPr lang="el-GR" dirty="0"/>
          </a:p>
        </p:txBody>
      </p:sp>
    </p:spTree>
  </p:cSld>
  <p:clrMapOvr>
    <a:masterClrMapping/>
  </p:clrMapOv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2700000" scaled="1"/>
            <a:tileRect/>
          </a:gradFill>
        </p:spPr>
        <p:txBody>
          <a:bodyPr>
            <a:normAutofit/>
          </a:bodyPr>
          <a:lstStyle/>
          <a:p>
            <a:r>
              <a:rPr lang="el-GR" sz="3600" dirty="0" smtClean="0">
                <a:solidFill>
                  <a:srgbClr val="C00000"/>
                </a:solidFill>
              </a:rPr>
              <a:t>ΙΚΑΝΟΠΟΙΗΣΗ και ΤΡΑΠΕΖΙΚΕΣ ΥΠΗΡΕΣΙΕΣ</a:t>
            </a:r>
            <a:endParaRPr lang="el-GR" sz="3600" dirty="0">
              <a:solidFill>
                <a:srgbClr val="C00000"/>
              </a:solidFill>
            </a:endParaRPr>
          </a:p>
        </p:txBody>
      </p:sp>
      <p:sp>
        <p:nvSpPr>
          <p:cNvPr id="3" name="2 - Θέση περιεχομένου"/>
          <p:cNvSpPr>
            <a:spLocks noGrp="1"/>
          </p:cNvSpPr>
          <p:nvPr>
            <p:ph idx="1"/>
          </p:nvPr>
        </p:nvSpPr>
        <p:spPr/>
        <p:txBody>
          <a:bodyPr>
            <a:normAutofit fontScale="77500" lnSpcReduction="20000"/>
          </a:bodyPr>
          <a:lstStyle/>
          <a:p>
            <a:r>
              <a:rPr lang="el-GR" dirty="0" smtClean="0"/>
              <a:t>Οι τραπεζικές υπηρεσίες, λόγω της φύσης τους, είναι ένας τομέας που θεωρείται υψηλού ρίσκου για τους πελάτες.                                                    </a:t>
            </a:r>
          </a:p>
          <a:p>
            <a:r>
              <a:rPr lang="el-GR" dirty="0" smtClean="0"/>
              <a:t>Οι στάσεις, τα συναισθήματα, τα πιστεύω και ο βαθμός  ικανοποίησης των πελατών μπορεί να σχετίζονται με τις προκαταλήψεις, την ωριμότητα και το επίπεδο των σχετικών γνώσεών τους.                                                          Συνεπώς ανάγκες των πελατών για αισθήματα όπως ασφάλεια, εμπιστοσύνη, κατανόηση  μπορεί να είναι πρωταρχικής σημασίας για πολλούς πελάτες, οι οποίοι μπορεί να είναι έως πολύ ικανοποιημένοι από κάποια άλλα τεχνικά ποιοτικά χαρακτηριστικά αλλά να μην έχουν καταναλωτική αφοσίωση λόγω μη κάλυψης των προηγούμενων αναγκών τους.</a:t>
            </a:r>
          </a:p>
          <a:p>
            <a:endParaRPr lang="el-GR"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2700000" scaled="1"/>
            <a:tileRect/>
          </a:gradFill>
        </p:spPr>
        <p:txBody>
          <a:bodyPr>
            <a:normAutofit/>
          </a:bodyPr>
          <a:lstStyle/>
          <a:p>
            <a:r>
              <a:rPr lang="el-GR" sz="3600" dirty="0" smtClean="0">
                <a:solidFill>
                  <a:srgbClr val="C00000"/>
                </a:solidFill>
              </a:rPr>
              <a:t>ΜΕΤΡΗΣΗ ΙΚΑΝΟΠΟΙΗΣΗΣ</a:t>
            </a:r>
            <a:endParaRPr lang="el-GR" sz="3600" dirty="0">
              <a:solidFill>
                <a:srgbClr val="C00000"/>
              </a:solidFill>
            </a:endParaRPr>
          </a:p>
        </p:txBody>
      </p:sp>
      <p:sp>
        <p:nvSpPr>
          <p:cNvPr id="3" name="2 - Θέση περιεχομένου"/>
          <p:cNvSpPr>
            <a:spLocks noGrp="1"/>
          </p:cNvSpPr>
          <p:nvPr>
            <p:ph idx="1"/>
          </p:nvPr>
        </p:nvSpPr>
        <p:spPr/>
        <p:txBody>
          <a:bodyPr>
            <a:normAutofit/>
          </a:bodyPr>
          <a:lstStyle/>
          <a:p>
            <a:pPr>
              <a:buClr>
                <a:srgbClr val="FF0000"/>
              </a:buClr>
              <a:buNone/>
            </a:pPr>
            <a:r>
              <a:rPr lang="el-GR" sz="2000" dirty="0" smtClean="0"/>
              <a:t>      Η μέτρηση της ικανοποίησης του πελάτη προσεγγίζεται με διάφορες τεχνικές (</a:t>
            </a:r>
            <a:r>
              <a:rPr lang="el-GR" sz="2000" dirty="0" err="1" smtClean="0"/>
              <a:t>Γρηγορούδης</a:t>
            </a:r>
            <a:r>
              <a:rPr lang="el-GR" sz="2000" dirty="0" smtClean="0"/>
              <a:t> και </a:t>
            </a:r>
            <a:r>
              <a:rPr lang="el-GR" sz="2000" dirty="0" err="1" smtClean="0"/>
              <a:t>Σίσκος</a:t>
            </a:r>
            <a:r>
              <a:rPr lang="el-GR" sz="2000" dirty="0" smtClean="0"/>
              <a:t>, 2005)όπως:                                                 </a:t>
            </a:r>
          </a:p>
          <a:p>
            <a:pPr>
              <a:buClr>
                <a:srgbClr val="FF0000"/>
              </a:buClr>
              <a:buFont typeface="Wingdings" pitchFamily="2" charset="2"/>
              <a:buChar char="Ø"/>
            </a:pPr>
            <a:r>
              <a:rPr lang="el-GR" sz="2000" dirty="0" smtClean="0"/>
              <a:t>     η στατιστική και ανάλυση δεδομένων, που περιέχει μεθόδους στατιστικής ανάλυσης και ποσοτικές μεθόδους μέτρησης,                                                        </a:t>
            </a:r>
          </a:p>
          <a:p>
            <a:pPr>
              <a:buClr>
                <a:srgbClr val="FF0000"/>
              </a:buClr>
              <a:buFont typeface="Wingdings" pitchFamily="2" charset="2"/>
              <a:buChar char="Ø"/>
            </a:pPr>
            <a:r>
              <a:rPr lang="el-GR" sz="2000" dirty="0" smtClean="0"/>
              <a:t>      η προσέγγιση ποιότητας, που περιέχει πρότυπα ποιότητας, βραβεία ποιότητας, μοντέλα ποιότητας και αρχές της Διοίκησης ολικής ποιότητας, </a:t>
            </a:r>
          </a:p>
          <a:p>
            <a:pPr>
              <a:buClr>
                <a:srgbClr val="FF0000"/>
              </a:buClr>
              <a:buFont typeface="Wingdings" pitchFamily="2" charset="2"/>
              <a:buChar char="Ø"/>
            </a:pPr>
            <a:r>
              <a:rPr lang="el-GR" sz="2000" dirty="0" smtClean="0"/>
              <a:t>      τα μοντέλα συμπεριφοράς καταναλωτή που περιέχουν γενικά στοιχεία συμπεριφοράς και ψυχολογίας καταναλωτή, όπως το μοντέλο </a:t>
            </a:r>
            <a:r>
              <a:rPr lang="el-GR" sz="2000" dirty="0" err="1" smtClean="0"/>
              <a:t>Oliver</a:t>
            </a:r>
            <a:r>
              <a:rPr lang="el-GR" sz="2000" dirty="0" smtClean="0"/>
              <a:t> και άλλα μοντέλα </a:t>
            </a:r>
            <a:r>
              <a:rPr lang="el-GR" sz="2000" dirty="0" err="1" smtClean="0"/>
              <a:t>συμπεριφ</a:t>
            </a:r>
            <a:r>
              <a:rPr lang="en-US" sz="2000" dirty="0" smtClean="0"/>
              <a:t>o</a:t>
            </a:r>
            <a:r>
              <a:rPr lang="el-GR" sz="2000" dirty="0" err="1" smtClean="0"/>
              <a:t>ράς</a:t>
            </a:r>
            <a:r>
              <a:rPr lang="el-GR" sz="2000" dirty="0" smtClean="0"/>
              <a:t> ή άλλες μεθοδολογικές προσεγγίσεις, όπως το μοντέλο </a:t>
            </a:r>
            <a:r>
              <a:rPr lang="el-GR" sz="2000" dirty="0" err="1" smtClean="0"/>
              <a:t>Kano</a:t>
            </a:r>
            <a:r>
              <a:rPr lang="el-GR" sz="2000" dirty="0" smtClean="0"/>
              <a:t> και το μοντέλο </a:t>
            </a:r>
            <a:r>
              <a:rPr lang="el-GR" sz="2000" dirty="0" err="1" smtClean="0"/>
              <a:t>Fornell</a:t>
            </a:r>
            <a:r>
              <a:rPr lang="el-GR" sz="2000" dirty="0" smtClean="0"/>
              <a:t>.</a:t>
            </a:r>
            <a:endParaRPr lang="el-GR" sz="2000"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2700000" scaled="1"/>
            <a:tileRect/>
          </a:gradFill>
        </p:spPr>
        <p:txBody>
          <a:bodyPr>
            <a:normAutofit/>
          </a:bodyPr>
          <a:lstStyle/>
          <a:p>
            <a:r>
              <a:rPr lang="el-GR" sz="3600" dirty="0" err="1" smtClean="0"/>
              <a:t>Επαγγελµατική</a:t>
            </a:r>
            <a:r>
              <a:rPr lang="el-GR" sz="3600" dirty="0" smtClean="0"/>
              <a:t> Ικανοποίηση</a:t>
            </a:r>
            <a:endParaRPr lang="el-GR" sz="3600" dirty="0"/>
          </a:p>
        </p:txBody>
      </p:sp>
      <p:sp>
        <p:nvSpPr>
          <p:cNvPr id="3" name="2 - Θέση περιεχομένου"/>
          <p:cNvSpPr>
            <a:spLocks noGrp="1"/>
          </p:cNvSpPr>
          <p:nvPr>
            <p:ph idx="1"/>
          </p:nvPr>
        </p:nvSpPr>
        <p:spPr/>
        <p:txBody>
          <a:bodyPr>
            <a:normAutofit/>
          </a:bodyPr>
          <a:lstStyle/>
          <a:p>
            <a:pPr>
              <a:buClr>
                <a:srgbClr val="FF0000"/>
              </a:buClr>
            </a:pPr>
            <a:r>
              <a:rPr lang="el-GR" sz="2000" dirty="0" smtClean="0"/>
              <a:t>Η συνολική στάση του </a:t>
            </a:r>
            <a:r>
              <a:rPr lang="el-GR" sz="2000" dirty="0" err="1" smtClean="0"/>
              <a:t>ατόµου</a:t>
            </a:r>
            <a:r>
              <a:rPr lang="en-US" sz="2000" dirty="0" smtClean="0"/>
              <a:t> </a:t>
            </a:r>
            <a:r>
              <a:rPr lang="el-GR" sz="2000" dirty="0" smtClean="0"/>
              <a:t>απέναντι στην εργασία του</a:t>
            </a:r>
            <a:r>
              <a:rPr lang="en-US" sz="2000" dirty="0" smtClean="0"/>
              <a:t>.</a:t>
            </a:r>
            <a:endParaRPr lang="el-GR" sz="2000" dirty="0" smtClean="0"/>
          </a:p>
          <a:p>
            <a:pPr>
              <a:buClr>
                <a:srgbClr val="FF0000"/>
              </a:buClr>
            </a:pPr>
            <a:r>
              <a:rPr lang="el-GR" sz="2000" dirty="0" smtClean="0"/>
              <a:t>Η </a:t>
            </a:r>
            <a:r>
              <a:rPr lang="el-GR" sz="2000" dirty="0" err="1" smtClean="0"/>
              <a:t>επαγγελµατική</a:t>
            </a:r>
            <a:r>
              <a:rPr lang="el-GR" sz="2000" dirty="0" smtClean="0"/>
              <a:t> ικανοποίηση</a:t>
            </a:r>
            <a:r>
              <a:rPr lang="en-US" sz="2000" dirty="0" smtClean="0"/>
              <a:t> </a:t>
            </a:r>
            <a:r>
              <a:rPr lang="el-GR" sz="2000" dirty="0" smtClean="0"/>
              <a:t>αποτελείται </a:t>
            </a:r>
            <a:r>
              <a:rPr lang="el-GR" sz="2000" dirty="0" err="1" smtClean="0"/>
              <a:t>απο</a:t>
            </a:r>
            <a:r>
              <a:rPr lang="el-GR" sz="2000" dirty="0" smtClean="0"/>
              <a:t> τα </a:t>
            </a:r>
            <a:r>
              <a:rPr lang="el-GR" sz="2000" dirty="0" err="1" smtClean="0"/>
              <a:t>συναισθήµατα</a:t>
            </a:r>
            <a:r>
              <a:rPr lang="el-GR" sz="2000" dirty="0" smtClean="0"/>
              <a:t> και</a:t>
            </a:r>
            <a:r>
              <a:rPr lang="en-US" sz="2000" dirty="0" smtClean="0"/>
              <a:t> </a:t>
            </a:r>
            <a:r>
              <a:rPr lang="el-GR" sz="2000" dirty="0" smtClean="0"/>
              <a:t>τις στάσεις που έχει το </a:t>
            </a:r>
            <a:r>
              <a:rPr lang="el-GR" sz="2000" dirty="0" err="1" smtClean="0"/>
              <a:t>άτοµο</a:t>
            </a:r>
            <a:r>
              <a:rPr lang="el-GR" sz="2000" dirty="0" smtClean="0"/>
              <a:t> προς την</a:t>
            </a:r>
            <a:r>
              <a:rPr lang="en-US" sz="2000" dirty="0" smtClean="0"/>
              <a:t> </a:t>
            </a:r>
            <a:r>
              <a:rPr lang="el-GR" sz="2000" dirty="0" smtClean="0"/>
              <a:t>εργασία του</a:t>
            </a:r>
            <a:r>
              <a:rPr lang="en-US" sz="2000" dirty="0" smtClean="0"/>
              <a:t>.</a:t>
            </a:r>
            <a:endParaRPr lang="el-GR" sz="2000"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path path="circle">
              <a:fillToRect r="100000" b="100000"/>
            </a:path>
            <a:tileRect l="-100000" t="-100000"/>
          </a:gradFill>
        </p:spPr>
        <p:txBody>
          <a:bodyPr>
            <a:normAutofit fontScale="90000"/>
          </a:bodyPr>
          <a:lstStyle/>
          <a:p>
            <a:r>
              <a:rPr lang="en-US" dirty="0" smtClean="0"/>
              <a:t/>
            </a:r>
            <a:br>
              <a:rPr lang="en-US" dirty="0" smtClean="0"/>
            </a:br>
            <a:r>
              <a:rPr lang="el-GR" sz="4000" dirty="0" smtClean="0"/>
              <a:t>Παράγοντες ανάπτυξης της</a:t>
            </a:r>
            <a:br>
              <a:rPr lang="el-GR" sz="4000" dirty="0" smtClean="0"/>
            </a:br>
            <a:r>
              <a:rPr lang="el-GR" sz="4000" dirty="0" smtClean="0"/>
              <a:t>εργασιακής ικανοποίησης</a:t>
            </a:r>
            <a:br>
              <a:rPr lang="el-GR" sz="4000" dirty="0" smtClean="0"/>
            </a:br>
            <a:endParaRPr lang="el-GR" sz="4000" dirty="0"/>
          </a:p>
        </p:txBody>
      </p:sp>
      <p:sp>
        <p:nvSpPr>
          <p:cNvPr id="3" name="2 - Θέση περιεχομένου"/>
          <p:cNvSpPr>
            <a:spLocks noGrp="1"/>
          </p:cNvSpPr>
          <p:nvPr>
            <p:ph idx="1"/>
          </p:nvPr>
        </p:nvSpPr>
        <p:spPr/>
        <p:txBody>
          <a:bodyPr>
            <a:normAutofit lnSpcReduction="10000"/>
          </a:bodyPr>
          <a:lstStyle/>
          <a:p>
            <a:pPr>
              <a:buClr>
                <a:srgbClr val="FF0000"/>
              </a:buClr>
              <a:buFont typeface="Wingdings" pitchFamily="2" charset="2"/>
              <a:buChar char="§"/>
            </a:pPr>
            <a:r>
              <a:rPr lang="el-GR" sz="2000" dirty="0" smtClean="0"/>
              <a:t>Εργασία που αποτελεί «πρόκληση» για τον</a:t>
            </a:r>
            <a:r>
              <a:rPr lang="en-US" sz="2000" dirty="0" smtClean="0"/>
              <a:t> </a:t>
            </a:r>
            <a:r>
              <a:rPr lang="el-GR" sz="2000" dirty="0" err="1" smtClean="0"/>
              <a:t>εργαζόµενο</a:t>
            </a:r>
            <a:endParaRPr lang="el-GR" sz="2000" dirty="0" smtClean="0"/>
          </a:p>
          <a:p>
            <a:pPr>
              <a:buClr>
                <a:srgbClr val="FF0000"/>
              </a:buClr>
              <a:buFont typeface="Wingdings" pitchFamily="2" charset="2"/>
              <a:buChar char="§"/>
            </a:pPr>
            <a:r>
              <a:rPr lang="el-GR" sz="2000" dirty="0" smtClean="0"/>
              <a:t> Σύνδεση προσπάθειας-</a:t>
            </a:r>
            <a:r>
              <a:rPr lang="el-GR" sz="2000" dirty="0" err="1" smtClean="0"/>
              <a:t>ανταµοιβής</a:t>
            </a:r>
            <a:endParaRPr lang="el-GR" sz="2000" dirty="0" smtClean="0"/>
          </a:p>
          <a:p>
            <a:pPr>
              <a:buClr>
                <a:srgbClr val="FF0000"/>
              </a:buClr>
              <a:buFont typeface="Wingdings" pitchFamily="2" charset="2"/>
              <a:buChar char="§"/>
            </a:pPr>
            <a:r>
              <a:rPr lang="el-GR" sz="2000" dirty="0" smtClean="0"/>
              <a:t>Θετική ενίσχυση</a:t>
            </a:r>
          </a:p>
          <a:p>
            <a:pPr>
              <a:buClr>
                <a:srgbClr val="FF0000"/>
              </a:buClr>
              <a:buFont typeface="Wingdings" pitchFamily="2" charset="2"/>
              <a:buChar char="§"/>
            </a:pPr>
            <a:r>
              <a:rPr lang="el-GR" sz="2000" dirty="0" smtClean="0"/>
              <a:t>Καλές συνθήκες εργασίας</a:t>
            </a:r>
          </a:p>
          <a:p>
            <a:pPr>
              <a:buClr>
                <a:srgbClr val="FF0000"/>
              </a:buClr>
              <a:buFont typeface="Wingdings" pitchFamily="2" charset="2"/>
              <a:buChar char="§"/>
            </a:pPr>
            <a:r>
              <a:rPr lang="el-GR" sz="2000" dirty="0" smtClean="0"/>
              <a:t>Σωστή διοίκηση</a:t>
            </a:r>
          </a:p>
          <a:p>
            <a:pPr>
              <a:buClr>
                <a:srgbClr val="FF0000"/>
              </a:buClr>
              <a:buFont typeface="Wingdings" pitchFamily="2" charset="2"/>
              <a:buChar char="§"/>
            </a:pPr>
            <a:r>
              <a:rPr lang="el-GR" sz="2000" dirty="0" smtClean="0"/>
              <a:t>Θετικές διαπροσωπικές σχέσεις</a:t>
            </a:r>
            <a:endParaRPr lang="en-US" sz="2000" dirty="0" smtClean="0"/>
          </a:p>
          <a:p>
            <a:pPr>
              <a:buClr>
                <a:srgbClr val="FF0000"/>
              </a:buClr>
              <a:buFont typeface="Wingdings" pitchFamily="2" charset="2"/>
              <a:buChar char="§"/>
            </a:pPr>
            <a:r>
              <a:rPr lang="el-GR" sz="2000" dirty="0" err="1" smtClean="0"/>
              <a:t>Αποτελεσµατική</a:t>
            </a:r>
            <a:r>
              <a:rPr lang="el-GR" sz="2000" dirty="0" smtClean="0"/>
              <a:t> επιχειρησιακή στρατηγική</a:t>
            </a:r>
          </a:p>
          <a:p>
            <a:pPr>
              <a:buClr>
                <a:srgbClr val="FF0000"/>
              </a:buClr>
              <a:buFont typeface="Wingdings" pitchFamily="2" charset="2"/>
              <a:buChar char="§"/>
            </a:pPr>
            <a:r>
              <a:rPr lang="el-GR" sz="2000" dirty="0" smtClean="0"/>
              <a:t>Εργασιακή ασφάλεια</a:t>
            </a:r>
          </a:p>
          <a:p>
            <a:pPr>
              <a:buClr>
                <a:srgbClr val="FF0000"/>
              </a:buClr>
              <a:buFont typeface="Wingdings" pitchFamily="2" charset="2"/>
              <a:buChar char="§"/>
            </a:pPr>
            <a:r>
              <a:rPr lang="el-GR" sz="2000" dirty="0" err="1" smtClean="0"/>
              <a:t>Αίσθηµα</a:t>
            </a:r>
            <a:r>
              <a:rPr lang="el-GR" sz="2000" dirty="0" smtClean="0"/>
              <a:t> δικαιοσύνης</a:t>
            </a:r>
          </a:p>
          <a:p>
            <a:pPr>
              <a:buClr>
                <a:srgbClr val="FF0000"/>
              </a:buClr>
              <a:buFont typeface="Wingdings" pitchFamily="2" charset="2"/>
              <a:buChar char="§"/>
            </a:pPr>
            <a:r>
              <a:rPr lang="el-GR" sz="2000" dirty="0" err="1" smtClean="0"/>
              <a:t>Συµµετοχή</a:t>
            </a:r>
            <a:r>
              <a:rPr lang="el-GR" sz="2000" dirty="0" smtClean="0"/>
              <a:t> στην λήψη αποφάσεων</a:t>
            </a:r>
          </a:p>
          <a:p>
            <a:pPr>
              <a:buClr>
                <a:srgbClr val="FF0000"/>
              </a:buClr>
              <a:buFont typeface="Wingdings" pitchFamily="2" charset="2"/>
              <a:buChar char="§"/>
            </a:pPr>
            <a:r>
              <a:rPr lang="el-GR" sz="2000" dirty="0" smtClean="0"/>
              <a:t>Αύξηση </a:t>
            </a:r>
            <a:r>
              <a:rPr lang="el-GR" sz="2000" dirty="0" err="1" smtClean="0"/>
              <a:t>αυτονοµίας</a:t>
            </a:r>
            <a:r>
              <a:rPr lang="el-GR" sz="2000" dirty="0" smtClean="0"/>
              <a:t> και υπευθυνότητας</a:t>
            </a:r>
          </a:p>
          <a:p>
            <a:pPr>
              <a:buClr>
                <a:srgbClr val="FF0000"/>
              </a:buClr>
              <a:buFont typeface="Wingdings" pitchFamily="2" charset="2"/>
              <a:buChar char="§"/>
            </a:pPr>
            <a:r>
              <a:rPr lang="el-GR" sz="2000" dirty="0" smtClean="0"/>
              <a:t>Σαφήνεια ρόλων                                                                                                   </a:t>
            </a:r>
            <a:r>
              <a:rPr lang="en-US" sz="2000" dirty="0" smtClean="0"/>
              <a:t> </a:t>
            </a:r>
            <a:endParaRPr lang="el-GR" sz="2000" dirty="0" smtClean="0"/>
          </a:p>
          <a:p>
            <a:pPr>
              <a:buNone/>
            </a:pPr>
            <a:r>
              <a:rPr lang="en-US" sz="2000" i="1" dirty="0" smtClean="0"/>
              <a:t>(</a:t>
            </a:r>
            <a:r>
              <a:rPr lang="el-GR" sz="2000" i="1" dirty="0" err="1" smtClean="0"/>
              <a:t>Ι.Ιωάννου</a:t>
            </a:r>
            <a:r>
              <a:rPr lang="el-GR" sz="2000" i="1" dirty="0" smtClean="0"/>
              <a:t>)</a:t>
            </a:r>
          </a:p>
          <a:p>
            <a:endParaRPr lang="el-GR" sz="2000"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Rectangle 2"/>
          <p:cNvSpPr>
            <a:spLocks noGrp="1" noChangeArrowheads="1"/>
          </p:cNvSpPr>
          <p:nvPr>
            <p:ph type="title"/>
          </p:nvPr>
        </p:nvSpPr>
        <p:spPr>
          <a:solidFill>
            <a:schemeClr val="bg2">
              <a:lumMod val="90000"/>
            </a:schemeClr>
          </a:solidFill>
        </p:spPr>
        <p:txBody>
          <a:bodyPr>
            <a:normAutofit/>
          </a:bodyPr>
          <a:lstStyle/>
          <a:p>
            <a:pPr algn="ctr"/>
            <a:r>
              <a:rPr lang="el-GR" sz="3600" dirty="0" err="1">
                <a:solidFill>
                  <a:srgbClr val="C00000"/>
                </a:solidFill>
              </a:rPr>
              <a:t>Πελατιακά</a:t>
            </a:r>
            <a:r>
              <a:rPr lang="el-GR" sz="3600" dirty="0">
                <a:solidFill>
                  <a:srgbClr val="C00000"/>
                </a:solidFill>
              </a:rPr>
              <a:t>  δεδομένα </a:t>
            </a:r>
          </a:p>
        </p:txBody>
      </p:sp>
      <p:sp>
        <p:nvSpPr>
          <p:cNvPr id="44035" name="Rectangle 3"/>
          <p:cNvSpPr>
            <a:spLocks noGrp="1" noChangeArrowheads="1"/>
          </p:cNvSpPr>
          <p:nvPr>
            <p:ph type="body" idx="1"/>
          </p:nvPr>
        </p:nvSpPr>
        <p:spPr>
          <a:xfrm>
            <a:off x="1066800" y="1981200"/>
            <a:ext cx="7005662" cy="4876800"/>
          </a:xfrm>
        </p:spPr>
        <p:txBody>
          <a:bodyPr/>
          <a:lstStyle/>
          <a:p>
            <a:pPr>
              <a:lnSpc>
                <a:spcPct val="80000"/>
              </a:lnSpc>
              <a:buClr>
                <a:srgbClr val="FF0000"/>
              </a:buClr>
              <a:buFont typeface="Wingdings" pitchFamily="2" charset="2"/>
              <a:buChar char="Ø"/>
            </a:pPr>
            <a:r>
              <a:rPr lang="el-GR" sz="2000" dirty="0" smtClean="0"/>
              <a:t>     Οι </a:t>
            </a:r>
            <a:r>
              <a:rPr lang="el-GR" sz="2000" dirty="0"/>
              <a:t>επιχειρήσεις του χρηματοπιστωτικού τομέα διαθέτουν μεγάλη πληθώρα πελατειακών δεδομένων.</a:t>
            </a:r>
            <a:endParaRPr lang="en-US" sz="2000" dirty="0"/>
          </a:p>
          <a:p>
            <a:pPr>
              <a:lnSpc>
                <a:spcPct val="80000"/>
              </a:lnSpc>
              <a:buClr>
                <a:srgbClr val="FF0000"/>
              </a:buClr>
              <a:buNone/>
            </a:pPr>
            <a:r>
              <a:rPr lang="el-GR" sz="2000" dirty="0"/>
              <a:t> </a:t>
            </a:r>
            <a:r>
              <a:rPr lang="en-US" sz="2000" dirty="0"/>
              <a:t>                                                </a:t>
            </a:r>
          </a:p>
          <a:p>
            <a:pPr>
              <a:lnSpc>
                <a:spcPct val="80000"/>
              </a:lnSpc>
              <a:buClr>
                <a:srgbClr val="FF0000"/>
              </a:buClr>
              <a:buFont typeface="Wingdings" pitchFamily="2" charset="2"/>
              <a:buChar char="Ø"/>
            </a:pPr>
            <a:r>
              <a:rPr lang="en-US" sz="2000" dirty="0"/>
              <a:t>    </a:t>
            </a:r>
            <a:r>
              <a:rPr lang="el-GR" sz="2000" dirty="0" smtClean="0"/>
              <a:t>  Πολλές </a:t>
            </a:r>
            <a:r>
              <a:rPr lang="el-GR" sz="2000" dirty="0"/>
              <a:t>φορές ο όγκος των δεδομένων και η διασπορά της πληροφορίας σε διάφορα συστήματα αποτελεί τροχοπέδη για την σύνδεση και ουσιαστική επεξεργασία της</a:t>
            </a:r>
            <a:r>
              <a:rPr lang="el-GR" sz="2000" dirty="0" smtClean="0"/>
              <a:t>.</a:t>
            </a:r>
          </a:p>
          <a:p>
            <a:pPr>
              <a:lnSpc>
                <a:spcPct val="80000"/>
              </a:lnSpc>
              <a:buClr>
                <a:srgbClr val="FF0000"/>
              </a:buClr>
              <a:buNone/>
            </a:pPr>
            <a:r>
              <a:rPr lang="el-GR" sz="2000" dirty="0" smtClean="0"/>
              <a:t> </a:t>
            </a:r>
            <a:endParaRPr lang="en-US" sz="2000" dirty="0"/>
          </a:p>
          <a:p>
            <a:pPr>
              <a:lnSpc>
                <a:spcPct val="80000"/>
              </a:lnSpc>
              <a:buClr>
                <a:srgbClr val="FF0000"/>
              </a:buClr>
              <a:buFont typeface="Wingdings" pitchFamily="2" charset="2"/>
              <a:buChar char="Ø"/>
            </a:pPr>
            <a:r>
              <a:rPr lang="en-US" sz="2000" dirty="0"/>
              <a:t>    </a:t>
            </a:r>
            <a:r>
              <a:rPr lang="el-GR" sz="2000" dirty="0" smtClean="0"/>
              <a:t>  Ωστόσο </a:t>
            </a:r>
            <a:r>
              <a:rPr lang="el-GR" sz="2000" dirty="0"/>
              <a:t>η τεχνολογία </a:t>
            </a:r>
            <a:r>
              <a:rPr lang="el-GR" sz="2000" dirty="0" err="1"/>
              <a:t>Data</a:t>
            </a:r>
            <a:r>
              <a:rPr lang="el-GR" sz="2000" dirty="0"/>
              <a:t> </a:t>
            </a:r>
            <a:r>
              <a:rPr lang="el-GR" sz="2000" dirty="0" err="1"/>
              <a:t>Mining</a:t>
            </a:r>
            <a:r>
              <a:rPr lang="el-GR" sz="2000" dirty="0"/>
              <a:t> επιτρέπει την άντληση &amp; και την μελέτη της πληροφορίας με σκοπό την κατηγοριοποίηση των πελατών σε ομάδες ατόμων με κοινά χαρακτηριστικά &amp; την αποκωδικοποίηση της συμπεριφοράς τους.</a:t>
            </a:r>
            <a:br>
              <a:rPr lang="el-GR" sz="2000" dirty="0"/>
            </a:br>
            <a:r>
              <a:rPr lang="el-GR" sz="2400" dirty="0"/>
              <a:t/>
            </a:r>
            <a:br>
              <a:rPr lang="el-GR" sz="2400" dirty="0"/>
            </a:br>
            <a:endParaRPr lang="el-GR" sz="2400" dirty="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20</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 (1)</a:t>
            </a:r>
            <a:endParaRPr lang="el-GR" dirty="0"/>
          </a:p>
        </p:txBody>
      </p:sp>
      <p:sp>
        <p:nvSpPr>
          <p:cNvPr id="3" name="2 - Θέση περιεχομένου"/>
          <p:cNvSpPr>
            <a:spLocks noGrp="1"/>
          </p:cNvSpPr>
          <p:nvPr>
            <p:ph idx="1"/>
          </p:nvPr>
        </p:nvSpPr>
        <p:spPr>
          <a:xfrm>
            <a:off x="457200" y="1268760"/>
            <a:ext cx="8229600" cy="5256584"/>
          </a:xfrm>
        </p:spPr>
        <p:txBody>
          <a:bodyPr>
            <a:normAutofit fontScale="40000" lnSpcReduction="20000"/>
          </a:bodyPr>
          <a:lstStyle/>
          <a:p>
            <a:endParaRPr lang="el-GR" dirty="0" smtClean="0"/>
          </a:p>
          <a:p>
            <a:pPr lvl="1">
              <a:buFont typeface="Arial" pitchFamily="34" charset="0"/>
              <a:buChar char="•"/>
            </a:pPr>
            <a:r>
              <a:rPr lang="el-GR" sz="4200" dirty="0" err="1" smtClean="0"/>
              <a:t>Λυμπερόπουλος</a:t>
            </a:r>
            <a:r>
              <a:rPr lang="el-GR" sz="4200" dirty="0" smtClean="0"/>
              <a:t> Κωνσταντίνος(2006). </a:t>
            </a:r>
            <a:r>
              <a:rPr lang="el-GR" sz="4200" i="1" dirty="0" smtClean="0"/>
              <a:t>Μάρκετινγκ Χρηματοπιστωτικών Υπηρεσιών</a:t>
            </a:r>
            <a:r>
              <a:rPr lang="el-GR" sz="4200" dirty="0" smtClean="0"/>
              <a:t>. Εκδόσεις </a:t>
            </a:r>
            <a:r>
              <a:rPr lang="en-US" sz="4200" dirty="0" err="1" smtClean="0"/>
              <a:t>Interbooks</a:t>
            </a:r>
            <a:r>
              <a:rPr lang="el-GR" sz="4200" dirty="0" smtClean="0"/>
              <a:t>.</a:t>
            </a:r>
          </a:p>
          <a:p>
            <a:pPr lvl="1">
              <a:buFont typeface="Arial" pitchFamily="34" charset="0"/>
              <a:buChar char="•"/>
            </a:pPr>
            <a:r>
              <a:rPr lang="en-US" sz="4200" dirty="0" smtClean="0"/>
              <a:t> </a:t>
            </a:r>
            <a:r>
              <a:rPr lang="el-GR" sz="4200" dirty="0" smtClean="0"/>
              <a:t>Γούναρης Σπύρος (2011). </a:t>
            </a:r>
            <a:r>
              <a:rPr lang="el-GR" sz="4200" i="1" dirty="0" smtClean="0"/>
              <a:t>Μάρκετινγκ Υπηρεσιών</a:t>
            </a:r>
            <a:r>
              <a:rPr lang="el-GR" sz="4200" dirty="0" smtClean="0"/>
              <a:t>. Εκδόσεις  </a:t>
            </a:r>
            <a:r>
              <a:rPr lang="en-US" sz="4200" dirty="0" err="1" smtClean="0"/>
              <a:t>Rosili</a:t>
            </a:r>
            <a:r>
              <a:rPr lang="el-GR" sz="4200" dirty="0" smtClean="0"/>
              <a:t>.</a:t>
            </a:r>
          </a:p>
          <a:p>
            <a:pPr lvl="1">
              <a:buFont typeface="Arial" pitchFamily="34" charset="0"/>
              <a:buChar char="•"/>
            </a:pPr>
            <a:r>
              <a:rPr lang="el-GR" sz="4400" dirty="0" err="1" smtClean="0"/>
              <a:t>Ι.Ιωάννου</a:t>
            </a:r>
            <a:r>
              <a:rPr lang="el-GR" sz="4400" dirty="0" smtClean="0"/>
              <a:t>-</a:t>
            </a:r>
            <a:r>
              <a:rPr lang="el-GR" sz="4400" dirty="0" err="1" smtClean="0"/>
              <a:t>Οργανωσιακή</a:t>
            </a:r>
            <a:r>
              <a:rPr lang="el-GR" sz="4400" dirty="0" smtClean="0"/>
              <a:t> Ψυχολογία. Σημειώσεις  Οικονομικού Πανεπιστημίου Αθηνών.</a:t>
            </a:r>
            <a:endParaRPr lang="el-GR" sz="4200" dirty="0" smtClean="0"/>
          </a:p>
          <a:p>
            <a:pPr lvl="1">
              <a:buFont typeface="Arial" pitchFamily="34" charset="0"/>
              <a:buChar char="•"/>
            </a:pPr>
            <a:r>
              <a:rPr lang="en-US" sz="4200" dirty="0" err="1" smtClean="0"/>
              <a:t>Mihelis</a:t>
            </a:r>
            <a:r>
              <a:rPr lang="en-US" sz="4200" dirty="0" smtClean="0"/>
              <a:t>, G., </a:t>
            </a:r>
            <a:r>
              <a:rPr lang="en-US" sz="4200" dirty="0" err="1" smtClean="0"/>
              <a:t>Grigoroudis</a:t>
            </a:r>
            <a:r>
              <a:rPr lang="en-US" sz="4200" dirty="0" smtClean="0"/>
              <a:t>, E., </a:t>
            </a:r>
            <a:r>
              <a:rPr lang="en-US" sz="4200" dirty="0" err="1" smtClean="0"/>
              <a:t>Siskos</a:t>
            </a:r>
            <a:r>
              <a:rPr lang="en-US" sz="4200" dirty="0" smtClean="0"/>
              <a:t>, Y., </a:t>
            </a:r>
            <a:r>
              <a:rPr lang="en-US" sz="4200" dirty="0" err="1" smtClean="0"/>
              <a:t>Politis</a:t>
            </a:r>
            <a:r>
              <a:rPr lang="en-US" sz="4200" dirty="0" smtClean="0"/>
              <a:t>, Y., </a:t>
            </a:r>
            <a:r>
              <a:rPr lang="en-US" sz="4200" dirty="0" err="1" smtClean="0"/>
              <a:t>Malandrakis</a:t>
            </a:r>
            <a:r>
              <a:rPr lang="en-US" sz="4200" dirty="0" smtClean="0"/>
              <a:t>, Y., 2001. Customer satisfaction measurement in the private bank sector. </a:t>
            </a:r>
            <a:r>
              <a:rPr lang="en-US" sz="4200" i="1" dirty="0" smtClean="0"/>
              <a:t>European Journal of Operational Research </a:t>
            </a:r>
            <a:r>
              <a:rPr lang="en-US" sz="4200" dirty="0" smtClean="0"/>
              <a:t>130 (2), 347–360. </a:t>
            </a:r>
            <a:endParaRPr lang="el-GR" sz="4200" dirty="0" smtClean="0"/>
          </a:p>
          <a:p>
            <a:pPr lvl="1">
              <a:buFont typeface="Arial" pitchFamily="34" charset="0"/>
              <a:buChar char="•"/>
            </a:pPr>
            <a:r>
              <a:rPr lang="en-US" sz="4200" dirty="0" err="1" smtClean="0"/>
              <a:t>Athanassopoulos</a:t>
            </a:r>
            <a:r>
              <a:rPr lang="en-US" sz="4200" dirty="0" smtClean="0"/>
              <a:t>, A., </a:t>
            </a:r>
            <a:r>
              <a:rPr lang="en-US" sz="4200" dirty="0" err="1" smtClean="0"/>
              <a:t>Gounaris</a:t>
            </a:r>
            <a:r>
              <a:rPr lang="en-US" sz="4200" dirty="0" smtClean="0"/>
              <a:t>, S. and </a:t>
            </a:r>
            <a:r>
              <a:rPr lang="en-US" sz="4200" dirty="0" err="1" smtClean="0"/>
              <a:t>Stathakopoulos</a:t>
            </a:r>
            <a:r>
              <a:rPr lang="en-US" sz="4200" dirty="0" smtClean="0"/>
              <a:t>, V. (2000). </a:t>
            </a:r>
            <a:r>
              <a:rPr lang="en-US" sz="4200" dirty="0" err="1" smtClean="0"/>
              <a:t>Behavioural</a:t>
            </a:r>
            <a:r>
              <a:rPr lang="en-US" sz="4200" dirty="0" smtClean="0"/>
              <a:t> responses to customer satisfaction: an empirical study. </a:t>
            </a:r>
            <a:r>
              <a:rPr lang="en-US" sz="4200" i="1" dirty="0" smtClean="0"/>
              <a:t>European Journal of Marketing</a:t>
            </a:r>
            <a:r>
              <a:rPr lang="en-US" sz="4200" dirty="0" smtClean="0"/>
              <a:t>, 34 (5/6), 687-707.</a:t>
            </a:r>
            <a:endParaRPr lang="el-GR" sz="4200" dirty="0" smtClean="0"/>
          </a:p>
          <a:p>
            <a:pPr lvl="1">
              <a:buFont typeface="Arial" pitchFamily="34" charset="0"/>
              <a:buChar char="•"/>
            </a:pPr>
            <a:r>
              <a:rPr lang="en-GB" sz="4200" dirty="0" err="1" smtClean="0"/>
              <a:t>Chumpitaz</a:t>
            </a:r>
            <a:r>
              <a:rPr lang="en-GB" sz="4200" dirty="0" smtClean="0"/>
              <a:t>, R., </a:t>
            </a:r>
            <a:r>
              <a:rPr lang="en-GB" sz="4200" dirty="0" err="1" smtClean="0"/>
              <a:t>Swaen</a:t>
            </a:r>
            <a:r>
              <a:rPr lang="en-GB" sz="4200" dirty="0" smtClean="0"/>
              <a:t>, V., 2002. Service quality and brand loyalty relationships: investigating the mediating effect of customer satisfaction. In: </a:t>
            </a:r>
            <a:r>
              <a:rPr lang="en-GB" sz="4200" i="1" dirty="0" smtClean="0"/>
              <a:t>31st European Marketing Academy Conference, Braga, Portugal.</a:t>
            </a:r>
            <a:endParaRPr lang="el-GR" sz="4200" i="1" dirty="0" smtClean="0"/>
          </a:p>
          <a:p>
            <a:pPr lvl="1">
              <a:buNone/>
            </a:pPr>
            <a:endParaRPr lang="el-GR" sz="2900" dirty="0" smtClean="0"/>
          </a:p>
          <a:p>
            <a:pPr lvl="1">
              <a:buNone/>
            </a:pPr>
            <a:endParaRPr lang="el-GR" sz="2900" i="1" dirty="0" smtClean="0"/>
          </a:p>
          <a:p>
            <a:pPr lvl="1">
              <a:buNone/>
            </a:pPr>
            <a:endParaRPr lang="el-GR" sz="2000" dirty="0" smtClean="0"/>
          </a:p>
          <a:p>
            <a:pPr lvl="1">
              <a:buNone/>
            </a:pPr>
            <a:endParaRPr lang="el-GR" sz="2000" dirty="0" smtClean="0"/>
          </a:p>
          <a:p>
            <a:pPr lvl="1">
              <a:buNone/>
            </a:pPr>
            <a:endParaRPr lang="el-GR" sz="2000" dirty="0" smtClean="0"/>
          </a:p>
          <a:p>
            <a:pPr lvl="1">
              <a:buNone/>
            </a:pPr>
            <a:r>
              <a:rPr lang="en-US" sz="2000" dirty="0" smtClean="0"/>
              <a:t>                           </a:t>
            </a:r>
            <a:endParaRPr lang="el-GR" sz="2000" dirty="0" smtClean="0"/>
          </a:p>
          <a:p>
            <a:pPr lvl="1">
              <a:buNone/>
            </a:pPr>
            <a:endParaRPr lang="el-GR" sz="2000" dirty="0" smtClean="0"/>
          </a:p>
          <a:p>
            <a:pPr>
              <a:buNone/>
            </a:pPr>
            <a:endParaRPr lang="el-GR" dirty="0" smtClean="0"/>
          </a:p>
          <a:p>
            <a:pPr>
              <a:buNone/>
            </a:pPr>
            <a:endParaRPr lang="el-GR" dirty="0"/>
          </a:p>
          <a:p>
            <a:pPr>
              <a:buNone/>
            </a:pPr>
            <a:endParaRPr lang="el-GR" dirty="0" smtClean="0"/>
          </a:p>
          <a:p>
            <a:pPr>
              <a:buNone/>
            </a:pPr>
            <a:endParaRPr lang="el-GR" dirty="0"/>
          </a:p>
          <a:p>
            <a:pPr>
              <a:buNone/>
            </a:pPr>
            <a:endParaRPr lang="el-GR" dirty="0"/>
          </a:p>
        </p:txBody>
      </p:sp>
    </p:spTree>
  </p:cSld>
  <p:clrMapOvr>
    <a:masterClrMapping/>
  </p:clrMapOv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 (2)</a:t>
            </a:r>
            <a:endParaRPr lang="el-GR" dirty="0"/>
          </a:p>
        </p:txBody>
      </p:sp>
      <p:sp>
        <p:nvSpPr>
          <p:cNvPr id="3" name="2 - Θέση περιεχομένου"/>
          <p:cNvSpPr>
            <a:spLocks noGrp="1"/>
          </p:cNvSpPr>
          <p:nvPr>
            <p:ph idx="1"/>
          </p:nvPr>
        </p:nvSpPr>
        <p:spPr/>
        <p:txBody>
          <a:bodyPr>
            <a:normAutofit fontScale="92500" lnSpcReduction="10000"/>
          </a:bodyPr>
          <a:lstStyle/>
          <a:p>
            <a:pPr marL="342900" lvl="1" indent="-342900">
              <a:buFont typeface="Arial" pitchFamily="34" charset="0"/>
              <a:buChar char="•"/>
            </a:pPr>
            <a:r>
              <a:rPr lang="en-GB" sz="1900" dirty="0" err="1" smtClean="0"/>
              <a:t>Furrer</a:t>
            </a:r>
            <a:r>
              <a:rPr lang="en-GB" sz="1900" dirty="0" smtClean="0"/>
              <a:t>, O., </a:t>
            </a:r>
            <a:r>
              <a:rPr lang="en-GB" sz="1900" dirty="0" err="1" smtClean="0"/>
              <a:t>Ching</a:t>
            </a:r>
            <a:r>
              <a:rPr lang="en-GB" sz="1900" dirty="0" smtClean="0"/>
              <a:t>-Liu, B.S. and </a:t>
            </a:r>
            <a:r>
              <a:rPr lang="en-GB" sz="1900" dirty="0" err="1" smtClean="0"/>
              <a:t>Sudharshan</a:t>
            </a:r>
            <a:r>
              <a:rPr lang="en-GB" sz="1900" dirty="0" smtClean="0"/>
              <a:t>, D. (2000), “The relationship between culture and service quality perceptions”, </a:t>
            </a:r>
            <a:r>
              <a:rPr lang="en-GB" sz="1900" i="1" dirty="0" smtClean="0"/>
              <a:t>Journal of Service Research</a:t>
            </a:r>
            <a:r>
              <a:rPr lang="en-GB" sz="1900" dirty="0" smtClean="0"/>
              <a:t>, vol. 2 No. 4, pp. 355-370.</a:t>
            </a:r>
            <a:endParaRPr lang="el-GR" sz="1900" dirty="0" smtClean="0"/>
          </a:p>
          <a:p>
            <a:pPr marL="342900" lvl="1" indent="-342900">
              <a:buFont typeface="Arial" pitchFamily="34" charset="0"/>
              <a:buChar char="•"/>
            </a:pPr>
            <a:endParaRPr lang="el-GR" sz="2100" dirty="0" smtClean="0"/>
          </a:p>
          <a:p>
            <a:pPr marL="342900" lvl="1" indent="-342900">
              <a:buFont typeface="Arial" pitchFamily="34" charset="0"/>
              <a:buChar char="•"/>
            </a:pPr>
            <a:r>
              <a:rPr lang="el-GR" sz="2100" dirty="0" err="1" smtClean="0"/>
              <a:t>Giese</a:t>
            </a:r>
            <a:r>
              <a:rPr lang="el-GR" sz="2100" dirty="0" smtClean="0"/>
              <a:t>, </a:t>
            </a:r>
            <a:r>
              <a:rPr lang="el-GR" sz="2100" dirty="0" err="1" smtClean="0"/>
              <a:t>Joan</a:t>
            </a:r>
            <a:r>
              <a:rPr lang="el-GR" sz="2100" dirty="0" smtClean="0"/>
              <a:t> L. </a:t>
            </a:r>
            <a:r>
              <a:rPr lang="el-GR" sz="2100" dirty="0" err="1" smtClean="0"/>
              <a:t>and</a:t>
            </a:r>
            <a:r>
              <a:rPr lang="el-GR" sz="2100" dirty="0" smtClean="0"/>
              <a:t> </a:t>
            </a:r>
            <a:r>
              <a:rPr lang="el-GR" sz="2100" dirty="0" err="1" smtClean="0"/>
              <a:t>Cote</a:t>
            </a:r>
            <a:r>
              <a:rPr lang="el-GR" sz="2100" dirty="0" smtClean="0"/>
              <a:t>, </a:t>
            </a:r>
            <a:r>
              <a:rPr lang="el-GR" sz="2100" dirty="0" err="1" smtClean="0"/>
              <a:t>Joseph</a:t>
            </a:r>
            <a:r>
              <a:rPr lang="el-GR" sz="2100" dirty="0" smtClean="0"/>
              <a:t> A. (2000)."</a:t>
            </a:r>
            <a:r>
              <a:rPr lang="el-GR" sz="2100" dirty="0" err="1" smtClean="0"/>
              <a:t>Defining</a:t>
            </a:r>
            <a:r>
              <a:rPr lang="el-GR" sz="2100" dirty="0" smtClean="0"/>
              <a:t> </a:t>
            </a:r>
            <a:r>
              <a:rPr lang="el-GR" sz="2100" dirty="0" err="1" smtClean="0"/>
              <a:t>Consumer</a:t>
            </a:r>
            <a:r>
              <a:rPr lang="el-GR" sz="2100" dirty="0" smtClean="0"/>
              <a:t> </a:t>
            </a:r>
            <a:r>
              <a:rPr lang="el-GR" sz="2100" dirty="0" err="1" smtClean="0"/>
              <a:t>Satisfaction".</a:t>
            </a:r>
            <a:r>
              <a:rPr lang="el-GR" sz="2100" i="1" dirty="0" err="1" smtClean="0"/>
              <a:t>Academy</a:t>
            </a:r>
            <a:r>
              <a:rPr lang="el-GR" sz="2100" i="1" dirty="0" smtClean="0"/>
              <a:t> </a:t>
            </a:r>
            <a:r>
              <a:rPr lang="el-GR" sz="2100" i="1" dirty="0" err="1" smtClean="0"/>
              <a:t>of</a:t>
            </a:r>
            <a:r>
              <a:rPr lang="el-GR" sz="2100" i="1" dirty="0" smtClean="0"/>
              <a:t> </a:t>
            </a:r>
            <a:r>
              <a:rPr lang="el-GR" sz="2100" i="1" dirty="0" err="1" smtClean="0"/>
              <a:t>Marketing</a:t>
            </a:r>
            <a:r>
              <a:rPr lang="el-GR" sz="2100" i="1" dirty="0" smtClean="0"/>
              <a:t> </a:t>
            </a:r>
            <a:r>
              <a:rPr lang="el-GR" sz="2100" i="1" dirty="0" err="1" smtClean="0"/>
              <a:t>Science</a:t>
            </a:r>
            <a:r>
              <a:rPr lang="el-GR" sz="2100" i="1" dirty="0" smtClean="0"/>
              <a:t> </a:t>
            </a:r>
            <a:r>
              <a:rPr lang="el-GR" sz="2100" i="1" dirty="0" err="1" smtClean="0"/>
              <a:t>Review</a:t>
            </a:r>
            <a:r>
              <a:rPr lang="el-GR" sz="2100" i="1" dirty="0" smtClean="0"/>
              <a:t> 00(01)</a:t>
            </a:r>
            <a:r>
              <a:rPr lang="el-GR" sz="2100" dirty="0" smtClean="0"/>
              <a:t>: http://www.vancouver.wsu. </a:t>
            </a:r>
            <a:r>
              <a:rPr lang="el-GR" sz="2100" dirty="0" err="1" smtClean="0"/>
              <a:t>edu</a:t>
            </a:r>
            <a:r>
              <a:rPr lang="el-GR" sz="2100" dirty="0" smtClean="0"/>
              <a:t>/</a:t>
            </a:r>
            <a:r>
              <a:rPr lang="el-GR" sz="2100" dirty="0" err="1" smtClean="0"/>
              <a:t>amsrev</a:t>
            </a:r>
            <a:r>
              <a:rPr lang="el-GR" sz="2100" dirty="0" smtClean="0"/>
              <a:t> /</a:t>
            </a:r>
            <a:r>
              <a:rPr lang="el-GR" sz="2100" dirty="0" err="1" smtClean="0"/>
              <a:t>theory</a:t>
            </a:r>
            <a:r>
              <a:rPr lang="el-GR" sz="2100" dirty="0" smtClean="0"/>
              <a:t>/ giese01-00.html. </a:t>
            </a:r>
          </a:p>
          <a:p>
            <a:pPr marL="342900" lvl="1" indent="-342900">
              <a:buFont typeface="Arial" pitchFamily="34" charset="0"/>
              <a:buChar char="•"/>
            </a:pPr>
            <a:endParaRPr lang="el-GR" sz="2100" dirty="0" smtClean="0"/>
          </a:p>
          <a:p>
            <a:pPr marL="342900" lvl="1" indent="-342900">
              <a:buFont typeface="Arial" pitchFamily="34" charset="0"/>
              <a:buChar char="•"/>
            </a:pPr>
            <a:r>
              <a:rPr lang="en-GB" sz="2100" dirty="0" smtClean="0"/>
              <a:t>Taylor, S. and Baker, T. (1994), “An assessment of the relationship between service quality and customer satisfaction in the formation of consumers' purchase intentions”, </a:t>
            </a:r>
            <a:r>
              <a:rPr lang="en-GB" sz="2100" i="1" dirty="0" smtClean="0"/>
              <a:t>Journal of Retailing</a:t>
            </a:r>
            <a:r>
              <a:rPr lang="en-GB" sz="2100" dirty="0" smtClean="0"/>
              <a:t>, vol. 70 No. 2, pp. 163-178. </a:t>
            </a:r>
            <a:endParaRPr lang="el-GR" sz="2100" dirty="0" smtClean="0"/>
          </a:p>
          <a:p>
            <a:endParaRPr lang="el-GR" sz="2100" dirty="0" smtClean="0"/>
          </a:p>
          <a:p>
            <a:r>
              <a:rPr lang="en-GB" sz="2100" dirty="0" err="1" smtClean="0"/>
              <a:t>Vavra</a:t>
            </a:r>
            <a:r>
              <a:rPr lang="en-GB" sz="2100" dirty="0" smtClean="0"/>
              <a:t>, T.G. (1997), </a:t>
            </a:r>
            <a:r>
              <a:rPr lang="en-GB" sz="2100" i="1" dirty="0" smtClean="0"/>
              <a:t>Improving Your Measurement of Customer Satisfaction: A Guide to Creating, Conducting, Analyzing, and Reporting Customer Satisfaction Measurement Programs</a:t>
            </a:r>
            <a:r>
              <a:rPr lang="en-GB" sz="2100" dirty="0" smtClean="0"/>
              <a:t>,</a:t>
            </a:r>
            <a:r>
              <a:rPr lang="en-GB" sz="2100" i="1" dirty="0" smtClean="0"/>
              <a:t> </a:t>
            </a:r>
            <a:r>
              <a:rPr lang="en-GB" sz="2100" dirty="0" smtClean="0"/>
              <a:t>ASQ Quality Press, Milwaukee, WI. </a:t>
            </a:r>
            <a:endParaRPr lang="el-GR" sz="2100" dirty="0" smtClean="0"/>
          </a:p>
          <a:p>
            <a:pPr lvl="0"/>
            <a:endParaRPr lang="el-GR" dirty="0" smtClean="0"/>
          </a:p>
          <a:p>
            <a:endParaRPr lang="el-G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Rectangle 2"/>
          <p:cNvSpPr>
            <a:spLocks noGrp="1" noChangeArrowheads="1"/>
          </p:cNvSpPr>
          <p:nvPr>
            <p:ph type="title"/>
          </p:nvPr>
        </p:nvSpPr>
        <p:spPr>
          <a:solidFill>
            <a:schemeClr val="bg2">
              <a:lumMod val="90000"/>
            </a:schemeClr>
          </a:solidFill>
        </p:spPr>
        <p:txBody>
          <a:bodyPr>
            <a:normAutofit/>
          </a:bodyPr>
          <a:lstStyle/>
          <a:p>
            <a:pPr algn="ctr"/>
            <a:r>
              <a:rPr lang="el-GR" sz="3600" dirty="0">
                <a:solidFill>
                  <a:srgbClr val="C00000"/>
                </a:solidFill>
              </a:rPr>
              <a:t>Κ</a:t>
            </a:r>
            <a:r>
              <a:rPr lang="el-GR" sz="3600" dirty="0" smtClean="0">
                <a:solidFill>
                  <a:srgbClr val="C00000"/>
                </a:solidFill>
              </a:rPr>
              <a:t>ατηγοριοποίηση </a:t>
            </a:r>
            <a:r>
              <a:rPr lang="el-GR" sz="3600" dirty="0">
                <a:solidFill>
                  <a:srgbClr val="C00000"/>
                </a:solidFill>
              </a:rPr>
              <a:t>των </a:t>
            </a:r>
            <a:r>
              <a:rPr lang="el-GR" sz="3600" dirty="0" smtClean="0">
                <a:solidFill>
                  <a:srgbClr val="C00000"/>
                </a:solidFill>
              </a:rPr>
              <a:t>πελατών</a:t>
            </a:r>
            <a:r>
              <a:rPr lang="en-US" sz="3600" dirty="0" smtClean="0">
                <a:solidFill>
                  <a:srgbClr val="C00000"/>
                </a:solidFill>
              </a:rPr>
              <a:t> </a:t>
            </a:r>
            <a:endParaRPr lang="el-GR" sz="3600" dirty="0">
              <a:solidFill>
                <a:srgbClr val="C00000"/>
              </a:solidFill>
            </a:endParaRPr>
          </a:p>
        </p:txBody>
      </p:sp>
      <p:sp>
        <p:nvSpPr>
          <p:cNvPr id="45059" name="Rectangle 3"/>
          <p:cNvSpPr>
            <a:spLocks noGrp="1" noChangeArrowheads="1"/>
          </p:cNvSpPr>
          <p:nvPr>
            <p:ph type="body" idx="1"/>
          </p:nvPr>
        </p:nvSpPr>
        <p:spPr>
          <a:xfrm>
            <a:off x="755650" y="1928802"/>
            <a:ext cx="7745440" cy="5145098"/>
          </a:xfrm>
        </p:spPr>
        <p:txBody>
          <a:bodyPr>
            <a:normAutofit/>
          </a:bodyPr>
          <a:lstStyle/>
          <a:p>
            <a:pPr>
              <a:lnSpc>
                <a:spcPct val="90000"/>
              </a:lnSpc>
            </a:pPr>
            <a:r>
              <a:rPr lang="el-GR" sz="2000" dirty="0"/>
              <a:t>Η κατηγοριοποίηση των πελατών βασίζεται στα </a:t>
            </a:r>
            <a:r>
              <a:rPr lang="el-GR" sz="2000" dirty="0">
                <a:solidFill>
                  <a:srgbClr val="FF0000"/>
                </a:solidFill>
              </a:rPr>
              <a:t>δημογραφικά δεδομένα</a:t>
            </a:r>
            <a:r>
              <a:rPr lang="el-GR" sz="2000" dirty="0"/>
              <a:t>, στο </a:t>
            </a:r>
            <a:r>
              <a:rPr lang="el-GR" sz="2000" dirty="0">
                <a:solidFill>
                  <a:srgbClr val="FF0000"/>
                </a:solidFill>
              </a:rPr>
              <a:t>καλάθι των προϊόντων</a:t>
            </a:r>
            <a:r>
              <a:rPr lang="el-GR" sz="2000" dirty="0"/>
              <a:t> που διαθέτουν αλλά κυρίως στον </a:t>
            </a:r>
            <a:r>
              <a:rPr lang="el-GR" sz="2000" dirty="0">
                <a:solidFill>
                  <a:srgbClr val="FF0000"/>
                </a:solidFill>
              </a:rPr>
              <a:t>τρόπο με τον οποίο συναλλάσσονται</a:t>
            </a:r>
            <a:r>
              <a:rPr lang="el-GR" sz="2000" dirty="0"/>
              <a:t> με την επιχείρηση.</a:t>
            </a:r>
            <a:r>
              <a:rPr lang="en-US" sz="2000" dirty="0"/>
              <a:t> </a:t>
            </a:r>
          </a:p>
          <a:p>
            <a:pPr>
              <a:lnSpc>
                <a:spcPct val="90000"/>
              </a:lnSpc>
              <a:buFont typeface="Wingdings" pitchFamily="2" charset="2"/>
              <a:buNone/>
            </a:pPr>
            <a:endParaRPr lang="en-US" sz="2000" dirty="0"/>
          </a:p>
          <a:p>
            <a:pPr>
              <a:lnSpc>
                <a:spcPct val="90000"/>
              </a:lnSpc>
              <a:buFont typeface="Wingdings" pitchFamily="2" charset="2"/>
              <a:buNone/>
            </a:pPr>
            <a:r>
              <a:rPr lang="en-US" sz="2000" dirty="0"/>
              <a:t>   </a:t>
            </a:r>
            <a:r>
              <a:rPr lang="el-GR" sz="2000" dirty="0" smtClean="0"/>
              <a:t>   </a:t>
            </a:r>
            <a:r>
              <a:rPr lang="el-GR" sz="2000" i="1" dirty="0" smtClean="0"/>
              <a:t>Χωρίς </a:t>
            </a:r>
            <a:r>
              <a:rPr lang="el-GR" sz="2000" i="1" dirty="0"/>
              <a:t>την ύπαρξη σαφούς κατηγοριοποίησης του υπάρχοντος πελατολογίου με βάση την αξία του, το καλάθι των υπηρεσιών - προϊόντων που διαθέτει, αλλά και της διαχρονικής κίνησης των πελατών, δεν είναι εφικτός ο σχεδιασμός μιας αποτελεσματικής στρατηγικής για την συγκράτηση, την προσέλκυση νέων πελατών, </a:t>
            </a:r>
            <a:r>
              <a:rPr lang="el-GR" sz="2000" i="1" dirty="0" smtClean="0"/>
              <a:t> την </a:t>
            </a:r>
            <a:r>
              <a:rPr lang="el-GR" sz="2000" i="1" dirty="0"/>
              <a:t>αύξηση της αξίας τους και τη σωστή λήψη αποφάσεων από τη διοίκηση της επιχείρησης.</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solidFill>
            <a:schemeClr val="bg2">
              <a:lumMod val="90000"/>
            </a:schemeClr>
          </a:solidFill>
        </p:spPr>
        <p:txBody>
          <a:bodyPr>
            <a:normAutofit/>
          </a:bodyPr>
          <a:lstStyle/>
          <a:p>
            <a:r>
              <a:rPr lang="el-GR" sz="3600" dirty="0" err="1">
                <a:solidFill>
                  <a:srgbClr val="C00000"/>
                </a:solidFill>
              </a:rPr>
              <a:t>Customer</a:t>
            </a:r>
            <a:r>
              <a:rPr lang="el-GR" sz="3600" dirty="0">
                <a:solidFill>
                  <a:srgbClr val="C00000"/>
                </a:solidFill>
              </a:rPr>
              <a:t> </a:t>
            </a:r>
            <a:r>
              <a:rPr lang="el-GR" sz="3600" dirty="0" err="1">
                <a:solidFill>
                  <a:srgbClr val="C00000"/>
                </a:solidFill>
              </a:rPr>
              <a:t>Relationship</a:t>
            </a:r>
            <a:r>
              <a:rPr lang="el-GR" sz="3600" dirty="0">
                <a:solidFill>
                  <a:srgbClr val="C00000"/>
                </a:solidFill>
              </a:rPr>
              <a:t> </a:t>
            </a:r>
            <a:r>
              <a:rPr lang="el-GR" sz="3600" dirty="0" err="1">
                <a:solidFill>
                  <a:srgbClr val="C00000"/>
                </a:solidFill>
              </a:rPr>
              <a:t>Management</a:t>
            </a:r>
            <a:r>
              <a:rPr lang="el-GR" sz="3600" dirty="0">
                <a:solidFill>
                  <a:srgbClr val="C00000"/>
                </a:solidFill>
              </a:rPr>
              <a:t> (CRM)</a:t>
            </a:r>
          </a:p>
        </p:txBody>
      </p:sp>
      <p:sp>
        <p:nvSpPr>
          <p:cNvPr id="3" name="2 - Θέση περιεχομένου"/>
          <p:cNvSpPr>
            <a:spLocks noGrp="1"/>
          </p:cNvSpPr>
          <p:nvPr>
            <p:ph idx="1"/>
          </p:nvPr>
        </p:nvSpPr>
        <p:spPr/>
        <p:txBody>
          <a:bodyPr>
            <a:normAutofit fontScale="70000" lnSpcReduction="20000"/>
          </a:bodyPr>
          <a:lstStyle/>
          <a:p>
            <a:pPr>
              <a:buClr>
                <a:srgbClr val="C00000"/>
              </a:buClr>
              <a:buFont typeface="Wingdings" pitchFamily="2" charset="2"/>
              <a:buChar char="Ø"/>
            </a:pPr>
            <a:r>
              <a:rPr lang="el-GR" dirty="0" smtClean="0"/>
              <a:t>Είναι </a:t>
            </a:r>
            <a:r>
              <a:rPr lang="el-GR" dirty="0"/>
              <a:t>μια συνολική </a:t>
            </a:r>
            <a:r>
              <a:rPr lang="el-GR" dirty="0" err="1"/>
              <a:t>πελατοκεντρική</a:t>
            </a:r>
            <a:r>
              <a:rPr lang="el-GR" dirty="0"/>
              <a:t> προσέγγιση που επιτρέπει τον εντοπισμό, την προσέγγιση και τη δημιουργία διαχρονικά πιστών πελατών μέσα από ένα ολοκληρωμένο σύστημα διαχείρισης της διαπροσωπικής σχέσης μαζί τους.</a:t>
            </a:r>
            <a:endParaRPr lang="el-GR" dirty="0" smtClean="0"/>
          </a:p>
          <a:p>
            <a:pPr>
              <a:buClr>
                <a:srgbClr val="C00000"/>
              </a:buClr>
              <a:buFont typeface="Wingdings" pitchFamily="2" charset="2"/>
              <a:buChar char="Ø"/>
            </a:pPr>
            <a:r>
              <a:rPr lang="el-GR" dirty="0" smtClean="0"/>
              <a:t>Είναι μία Βάση </a:t>
            </a:r>
            <a:r>
              <a:rPr lang="el-GR" dirty="0"/>
              <a:t>Δεδομένων με τη χρήση εξειδικευμένου </a:t>
            </a:r>
            <a:r>
              <a:rPr lang="el-GR" dirty="0" err="1" smtClean="0"/>
              <a:t>software</a:t>
            </a:r>
            <a:r>
              <a:rPr lang="el-GR" dirty="0" smtClean="0"/>
              <a:t> που </a:t>
            </a:r>
            <a:r>
              <a:rPr lang="el-GR" dirty="0"/>
              <a:t>επιτρέπει τη συλλογή, χρήση, ανάλυση και αξιολόγηση των στοιχείων υπαρχόντων και δυνητικών πελατών και αποτελεί την κινητήρια δύναμη της αποτελεσματικής διαχείρισης της σχέσης μαζί τους. </a:t>
            </a:r>
            <a:r>
              <a:rPr lang="el-GR" dirty="0" smtClean="0"/>
              <a:t>                                                                                            </a:t>
            </a:r>
          </a:p>
          <a:p>
            <a:pPr>
              <a:buClr>
                <a:srgbClr val="C00000"/>
              </a:buClr>
              <a:buFont typeface="Wingdings" pitchFamily="2" charset="2"/>
              <a:buChar char="Ø"/>
            </a:pPr>
            <a:r>
              <a:rPr lang="el-GR" dirty="0" smtClean="0"/>
              <a:t>Η </a:t>
            </a:r>
            <a:r>
              <a:rPr lang="el-GR" dirty="0"/>
              <a:t>Βάση Δεδομένων δεν κατασκευάζεται για μια συγκεκριμένη εφαρμογή αλλά θα πρέπει να μπορεί να εξυπηρετήσει πολλαπλές εφαρμογές και να «δέχεται» στοιχεία από εναλλακτικά </a:t>
            </a:r>
            <a:r>
              <a:rPr lang="el-GR" dirty="0" err="1"/>
              <a:t>off</a:t>
            </a:r>
            <a:r>
              <a:rPr lang="el-GR" dirty="0"/>
              <a:t> </a:t>
            </a:r>
            <a:r>
              <a:rPr lang="el-GR" dirty="0" err="1"/>
              <a:t>line</a:t>
            </a:r>
            <a:r>
              <a:rPr lang="el-GR" dirty="0"/>
              <a:t> και </a:t>
            </a:r>
            <a:r>
              <a:rPr lang="el-GR" dirty="0" err="1"/>
              <a:t>on</a:t>
            </a:r>
            <a:r>
              <a:rPr lang="el-GR" dirty="0"/>
              <a:t> </a:t>
            </a:r>
            <a:r>
              <a:rPr lang="el-GR" dirty="0" err="1"/>
              <a:t>line</a:t>
            </a:r>
            <a:r>
              <a:rPr lang="el-GR" dirty="0"/>
              <a:t> μέσα (απαντητικά δελτία, τηλέφωνο, e-</a:t>
            </a:r>
            <a:r>
              <a:rPr lang="el-GR" dirty="0" err="1"/>
              <a:t>mail,συναλλαγές</a:t>
            </a:r>
            <a:r>
              <a:rPr lang="el-GR" dirty="0"/>
              <a:t> </a:t>
            </a:r>
            <a:r>
              <a:rPr lang="el-GR" dirty="0" err="1"/>
              <a:t>κ.λ.π</a:t>
            </a:r>
            <a:r>
              <a:rPr lang="el-GR" dirty="0"/>
              <a:t>)</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2"/>
          <p:cNvSpPr>
            <a:spLocks noGrp="1" noChangeArrowheads="1"/>
          </p:cNvSpPr>
          <p:nvPr>
            <p:ph type="title"/>
          </p:nvPr>
        </p:nvSpPr>
        <p:spPr>
          <a:solidFill>
            <a:schemeClr val="bg2">
              <a:lumMod val="90000"/>
            </a:schemeClr>
          </a:solidFill>
        </p:spPr>
        <p:txBody>
          <a:bodyPr>
            <a:normAutofit/>
          </a:bodyPr>
          <a:lstStyle/>
          <a:p>
            <a:r>
              <a:rPr lang="el-GR" sz="3600" dirty="0"/>
              <a:t>Εφαρμογές CRM &amp; e-CRM </a:t>
            </a:r>
          </a:p>
        </p:txBody>
      </p:sp>
      <p:sp>
        <p:nvSpPr>
          <p:cNvPr id="37891" name="Rectangle 3"/>
          <p:cNvSpPr>
            <a:spLocks noGrp="1" noChangeArrowheads="1"/>
          </p:cNvSpPr>
          <p:nvPr>
            <p:ph type="body" idx="1"/>
          </p:nvPr>
        </p:nvSpPr>
        <p:spPr>
          <a:xfrm>
            <a:off x="1066800" y="1981200"/>
            <a:ext cx="7543800" cy="4876800"/>
          </a:xfrm>
        </p:spPr>
        <p:txBody>
          <a:bodyPr/>
          <a:lstStyle/>
          <a:p>
            <a:pPr>
              <a:lnSpc>
                <a:spcPct val="80000"/>
              </a:lnSpc>
              <a:buSzPct val="100000"/>
              <a:buFont typeface="Wingdings" pitchFamily="2" charset="2"/>
              <a:buChar char=""/>
            </a:pPr>
            <a:r>
              <a:rPr lang="el-GR" sz="2000" dirty="0">
                <a:solidFill>
                  <a:srgbClr val="FF0000"/>
                </a:solidFill>
              </a:rPr>
              <a:t>Τμηματοποίηση πελατολογίου βάση δημογραφικών χαρακτηριστικών και συμπεριφορών αγοράς</a:t>
            </a:r>
            <a:r>
              <a:rPr lang="el-GR" sz="2000" dirty="0"/>
              <a:t>.</a:t>
            </a:r>
            <a:endParaRPr lang="en-US" sz="2000" dirty="0"/>
          </a:p>
          <a:p>
            <a:pPr>
              <a:lnSpc>
                <a:spcPct val="80000"/>
              </a:lnSpc>
              <a:buSzPct val="100000"/>
              <a:buFont typeface="Wingdings" pitchFamily="2" charset="2"/>
              <a:buNone/>
            </a:pPr>
            <a:r>
              <a:rPr lang="en-US" sz="2000" dirty="0"/>
              <a:t> </a:t>
            </a:r>
          </a:p>
          <a:p>
            <a:pPr>
              <a:lnSpc>
                <a:spcPct val="80000"/>
              </a:lnSpc>
              <a:buClr>
                <a:srgbClr val="FF0000"/>
              </a:buClr>
              <a:buSzPct val="100000"/>
              <a:buFont typeface="Wingdings" pitchFamily="2" charset="2"/>
              <a:buChar char="v"/>
            </a:pPr>
            <a:r>
              <a:rPr lang="en-US" sz="2000" dirty="0"/>
              <a:t>    </a:t>
            </a:r>
            <a:r>
              <a:rPr lang="el-GR" sz="2000" dirty="0"/>
              <a:t>Η τμηματοποίηση του πελατολογίου και η ουσιαστική κατανόηση των χαρακτηριστικών και του προφίλ των διαφορετικών ομάδων πελατών μπορεί να προσφέρει πολύτιμη γνώση για τους </a:t>
            </a:r>
            <a:r>
              <a:rPr lang="el-GR" sz="2000" dirty="0" err="1"/>
              <a:t>decision</a:t>
            </a:r>
            <a:r>
              <a:rPr lang="el-GR" sz="2000" dirty="0"/>
              <a:t> </a:t>
            </a:r>
            <a:r>
              <a:rPr lang="el-GR" sz="2000" dirty="0" err="1"/>
              <a:t>makers</a:t>
            </a:r>
            <a:r>
              <a:rPr lang="el-GR" sz="2000" dirty="0"/>
              <a:t> της επιχείρησης. </a:t>
            </a:r>
            <a:endParaRPr lang="en-US" sz="2000" dirty="0"/>
          </a:p>
          <a:p>
            <a:pPr>
              <a:lnSpc>
                <a:spcPct val="80000"/>
              </a:lnSpc>
              <a:buClr>
                <a:srgbClr val="FF0000"/>
              </a:buClr>
              <a:buSzPct val="100000"/>
              <a:buNone/>
            </a:pPr>
            <a:endParaRPr lang="en-US" sz="2000" dirty="0"/>
          </a:p>
          <a:p>
            <a:pPr>
              <a:lnSpc>
                <a:spcPct val="80000"/>
              </a:lnSpc>
              <a:buClr>
                <a:srgbClr val="FF0000"/>
              </a:buClr>
              <a:buSzPct val="100000"/>
              <a:buFont typeface="Wingdings" pitchFamily="2" charset="2"/>
              <a:buChar char="v"/>
            </a:pPr>
            <a:r>
              <a:rPr lang="en-US" sz="2000" dirty="0"/>
              <a:t>    </a:t>
            </a:r>
            <a:r>
              <a:rPr lang="el-GR" sz="2000" dirty="0"/>
              <a:t>Π.χ. μπορεί να χρησιμοποιηθεί στη συνέχεια για τη διενέργεια εξειδικευμένων ενεργειών </a:t>
            </a:r>
            <a:r>
              <a:rPr lang="el-GR" sz="2000" dirty="0" err="1"/>
              <a:t>marketing</a:t>
            </a:r>
            <a:r>
              <a:rPr lang="el-GR" sz="2000" dirty="0"/>
              <a:t> ανά ομάδα πελατών αλλά και γενικότερα για την καλύτερη προσέγγιση και επιλογή τρόπου επικοινωνίας με κάθε ομάδα ξεχωριστά. </a:t>
            </a:r>
          </a:p>
          <a:p>
            <a:pPr>
              <a:lnSpc>
                <a:spcPct val="80000"/>
              </a:lnSpc>
            </a:pPr>
            <a:endParaRPr lang="el-GR" sz="24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2"/>
          <p:cNvSpPr>
            <a:spLocks noGrp="1" noChangeArrowheads="1"/>
          </p:cNvSpPr>
          <p:nvPr>
            <p:ph type="title"/>
          </p:nvPr>
        </p:nvSpPr>
        <p:spPr>
          <a:solidFill>
            <a:schemeClr val="bg2">
              <a:lumMod val="90000"/>
            </a:schemeClr>
          </a:solidFill>
        </p:spPr>
        <p:txBody>
          <a:bodyPr>
            <a:normAutofit/>
          </a:bodyPr>
          <a:lstStyle/>
          <a:p>
            <a:r>
              <a:rPr lang="el-GR" sz="3600" dirty="0"/>
              <a:t>Εφαρμογές CRM &amp; e-CRM</a:t>
            </a:r>
          </a:p>
        </p:txBody>
      </p:sp>
      <p:sp>
        <p:nvSpPr>
          <p:cNvPr id="38915" name="Rectangle 3"/>
          <p:cNvSpPr>
            <a:spLocks noGrp="1" noChangeArrowheads="1"/>
          </p:cNvSpPr>
          <p:nvPr>
            <p:ph type="body" idx="1"/>
          </p:nvPr>
        </p:nvSpPr>
        <p:spPr/>
        <p:txBody>
          <a:bodyPr>
            <a:normAutofit/>
          </a:bodyPr>
          <a:lstStyle/>
          <a:p>
            <a:r>
              <a:rPr lang="el-GR" sz="2400" dirty="0">
                <a:solidFill>
                  <a:srgbClr val="FF0000"/>
                </a:solidFill>
              </a:rPr>
              <a:t>Ανάλυση της κερδοφορίας ανά πελάτη</a:t>
            </a:r>
            <a:r>
              <a:rPr lang="el-GR" sz="2400" dirty="0"/>
              <a:t> </a:t>
            </a:r>
          </a:p>
        </p:txBody>
      </p:sp>
      <p:sp>
        <p:nvSpPr>
          <p:cNvPr id="38916" name="Rectangle 4"/>
          <p:cNvSpPr>
            <a:spLocks noChangeArrowheads="1"/>
          </p:cNvSpPr>
          <p:nvPr/>
        </p:nvSpPr>
        <p:spPr bwMode="auto">
          <a:xfrm>
            <a:off x="4479925" y="3108325"/>
            <a:ext cx="184150" cy="641350"/>
          </a:xfrm>
          <a:prstGeom prst="rect">
            <a:avLst/>
          </a:prstGeom>
          <a:noFill/>
          <a:ln w="9525">
            <a:noFill/>
            <a:miter lim="800000"/>
            <a:headEnd/>
            <a:tailEnd/>
          </a:ln>
          <a:effectLst/>
        </p:spPr>
        <p:txBody>
          <a:bodyPr wrap="none" anchor="ctr">
            <a:spAutoFit/>
          </a:bodyPr>
          <a:lstStyle/>
          <a:p>
            <a:pPr algn="ctr"/>
            <a:endParaRPr lang="el-GR"/>
          </a:p>
          <a:p>
            <a:pPr algn="ctr" eaLnBrk="0" hangingPunct="0"/>
            <a:endParaRPr lang="el-GR">
              <a:latin typeface="Arial"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2"/>
          <p:cNvSpPr>
            <a:spLocks noGrp="1" noChangeArrowheads="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p:spPr>
        <p:txBody>
          <a:bodyPr>
            <a:normAutofit/>
          </a:bodyPr>
          <a:lstStyle/>
          <a:p>
            <a:r>
              <a:rPr lang="el-GR" sz="3600" dirty="0"/>
              <a:t>Εφαρμογές CRM &amp; e-CRM</a:t>
            </a:r>
          </a:p>
        </p:txBody>
      </p:sp>
      <p:sp>
        <p:nvSpPr>
          <p:cNvPr id="39939" name="Rectangle 3"/>
          <p:cNvSpPr>
            <a:spLocks noGrp="1" noChangeArrowheads="1"/>
          </p:cNvSpPr>
          <p:nvPr>
            <p:ph type="body" idx="1"/>
          </p:nvPr>
        </p:nvSpPr>
        <p:spPr>
          <a:xfrm>
            <a:off x="1066800" y="1981200"/>
            <a:ext cx="7219976" cy="4114800"/>
          </a:xfrm>
        </p:spPr>
        <p:txBody>
          <a:bodyPr/>
          <a:lstStyle/>
          <a:p>
            <a:pPr>
              <a:lnSpc>
                <a:spcPct val="80000"/>
              </a:lnSpc>
              <a:buSzPct val="100000"/>
              <a:buFont typeface="Wingdings" pitchFamily="2" charset="2"/>
              <a:buChar char=""/>
            </a:pPr>
            <a:r>
              <a:rPr lang="el-GR" sz="2000" dirty="0">
                <a:solidFill>
                  <a:srgbClr val="FF0000"/>
                </a:solidFill>
              </a:rPr>
              <a:t>Βελτιστοποίηση της αποτελεσματικότητας των ενεργειών </a:t>
            </a:r>
            <a:r>
              <a:rPr lang="el-GR" sz="2000" dirty="0" err="1">
                <a:solidFill>
                  <a:srgbClr val="FF0000"/>
                </a:solidFill>
              </a:rPr>
              <a:t>στοχευμένου</a:t>
            </a:r>
            <a:r>
              <a:rPr lang="el-GR" sz="2000" dirty="0">
                <a:solidFill>
                  <a:srgbClr val="FF0000"/>
                </a:solidFill>
              </a:rPr>
              <a:t> </a:t>
            </a:r>
            <a:r>
              <a:rPr lang="el-GR" sz="2000" dirty="0" err="1">
                <a:solidFill>
                  <a:srgbClr val="FF0000"/>
                </a:solidFill>
              </a:rPr>
              <a:t>marketing</a:t>
            </a:r>
            <a:r>
              <a:rPr lang="el-GR" sz="2000" dirty="0"/>
              <a:t>.</a:t>
            </a:r>
            <a:endParaRPr lang="en-US" sz="2000" dirty="0"/>
          </a:p>
          <a:p>
            <a:pPr>
              <a:lnSpc>
                <a:spcPct val="80000"/>
              </a:lnSpc>
              <a:buSzPct val="100000"/>
              <a:buFont typeface="Wingdings" pitchFamily="2" charset="2"/>
              <a:buNone/>
            </a:pPr>
            <a:endParaRPr lang="en-US" sz="2000" dirty="0"/>
          </a:p>
          <a:p>
            <a:pPr>
              <a:lnSpc>
                <a:spcPct val="80000"/>
              </a:lnSpc>
              <a:buSzPct val="100000"/>
              <a:buFont typeface="Wingdings" pitchFamily="2" charset="2"/>
              <a:buNone/>
            </a:pPr>
            <a:r>
              <a:rPr lang="el-GR" sz="2000" dirty="0"/>
              <a:t> </a:t>
            </a:r>
            <a:r>
              <a:rPr lang="en-US" sz="2000" dirty="0"/>
              <a:t>   </a:t>
            </a:r>
            <a:r>
              <a:rPr lang="el-GR" sz="2000" dirty="0" smtClean="0"/>
              <a:t>  Τα </a:t>
            </a:r>
            <a:r>
              <a:rPr lang="el-GR" sz="2000" dirty="0"/>
              <a:t>μοντέλα πρόβλεψης της πιθανότητας ανταπόκρισης σε προωθητικές ενέργειες βελτιστοποιούν τις ενέργειες </a:t>
            </a:r>
            <a:r>
              <a:rPr lang="el-GR" sz="2000" dirty="0" err="1"/>
              <a:t>στοχευμένου</a:t>
            </a:r>
            <a:r>
              <a:rPr lang="el-GR" sz="2000" dirty="0"/>
              <a:t> </a:t>
            </a:r>
            <a:r>
              <a:rPr lang="el-GR" sz="2000" dirty="0" err="1"/>
              <a:t>marketing</a:t>
            </a:r>
            <a:r>
              <a:rPr lang="el-GR" sz="2000" dirty="0"/>
              <a:t> καθώς επιτρέπουν την επικέντρωση στους πελάτες που εμφανίζουν ουσιαστικό ενδιαφέρον για την εκάστοτε προσφορά και την προσέγγιση κάθε πελάτη με προσφορές για τα προϊόντα που πραγματικά τον ενδιαφέρουν. </a:t>
            </a:r>
          </a:p>
          <a:p>
            <a:pPr>
              <a:lnSpc>
                <a:spcPct val="80000"/>
              </a:lnSpc>
            </a:pPr>
            <a:endParaRPr lang="el-GR" sz="2800"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2"/>
          <p:cNvSpPr>
            <a:spLocks noGrp="1" noChangeArrowheads="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p:spPr>
        <p:txBody>
          <a:bodyPr>
            <a:normAutofit/>
          </a:bodyPr>
          <a:lstStyle/>
          <a:p>
            <a:r>
              <a:rPr lang="el-GR" sz="3600" dirty="0"/>
              <a:t>Εφαρμογές CRM &amp; e-CRM</a:t>
            </a:r>
          </a:p>
        </p:txBody>
      </p:sp>
      <p:sp>
        <p:nvSpPr>
          <p:cNvPr id="40963" name="Rectangle 3"/>
          <p:cNvSpPr>
            <a:spLocks noGrp="1" noChangeArrowheads="1"/>
          </p:cNvSpPr>
          <p:nvPr>
            <p:ph type="body" idx="1"/>
          </p:nvPr>
        </p:nvSpPr>
        <p:spPr>
          <a:xfrm>
            <a:off x="1066800" y="1773238"/>
            <a:ext cx="7005662" cy="5084762"/>
          </a:xfrm>
        </p:spPr>
        <p:txBody>
          <a:bodyPr/>
          <a:lstStyle/>
          <a:p>
            <a:pPr>
              <a:lnSpc>
                <a:spcPct val="80000"/>
              </a:lnSpc>
              <a:buSzPct val="100000"/>
              <a:buFont typeface="Wingdings" pitchFamily="2" charset="2"/>
              <a:buChar char=""/>
            </a:pPr>
            <a:r>
              <a:rPr lang="el-GR" sz="2000" dirty="0">
                <a:solidFill>
                  <a:srgbClr val="FF0000"/>
                </a:solidFill>
              </a:rPr>
              <a:t>"</a:t>
            </a:r>
            <a:r>
              <a:rPr lang="el-GR" sz="2000" dirty="0" err="1">
                <a:solidFill>
                  <a:srgbClr val="FF0000"/>
                </a:solidFill>
              </a:rPr>
              <a:t>Basket</a:t>
            </a:r>
            <a:r>
              <a:rPr lang="el-GR" sz="2000" dirty="0">
                <a:solidFill>
                  <a:srgbClr val="FF0000"/>
                </a:solidFill>
              </a:rPr>
              <a:t> </a:t>
            </a:r>
            <a:r>
              <a:rPr lang="el-GR" sz="2000" dirty="0" err="1">
                <a:solidFill>
                  <a:srgbClr val="FF0000"/>
                </a:solidFill>
              </a:rPr>
              <a:t>Analysis</a:t>
            </a:r>
            <a:r>
              <a:rPr lang="el-GR" sz="2000" dirty="0">
                <a:solidFill>
                  <a:srgbClr val="FF0000"/>
                </a:solidFill>
              </a:rPr>
              <a:t>" - ανάδειξη των συσχετίσεων μεταξύ των προϊόντων: ποια προϊόντα αγοράζονται μαζί από τους πελάτες.</a:t>
            </a:r>
            <a:endParaRPr lang="en-US" sz="2000" dirty="0">
              <a:solidFill>
                <a:srgbClr val="FF0000"/>
              </a:solidFill>
            </a:endParaRPr>
          </a:p>
          <a:p>
            <a:pPr>
              <a:lnSpc>
                <a:spcPct val="80000"/>
              </a:lnSpc>
              <a:buSzPct val="100000"/>
              <a:buFont typeface="Wingdings" pitchFamily="2" charset="2"/>
              <a:buChar char=""/>
            </a:pPr>
            <a:endParaRPr lang="en-US" sz="2000" dirty="0">
              <a:solidFill>
                <a:srgbClr val="FF0000"/>
              </a:solidFill>
            </a:endParaRPr>
          </a:p>
          <a:p>
            <a:pPr>
              <a:lnSpc>
                <a:spcPct val="80000"/>
              </a:lnSpc>
              <a:buSzPct val="100000"/>
              <a:buFont typeface="Wingdings" pitchFamily="2" charset="2"/>
              <a:buNone/>
            </a:pPr>
            <a:r>
              <a:rPr lang="el-GR" sz="2000" dirty="0"/>
              <a:t> </a:t>
            </a:r>
            <a:r>
              <a:rPr lang="en-US" sz="2000" dirty="0"/>
              <a:t>  </a:t>
            </a:r>
            <a:r>
              <a:rPr lang="el-GR" sz="2000" dirty="0" smtClean="0"/>
              <a:t>   Η </a:t>
            </a:r>
            <a:r>
              <a:rPr lang="el-GR" sz="2000" dirty="0"/>
              <a:t>διερεύνηση της τυπολογίας και της αλληλουχίας αγοράς προϊόντων ή υπηρεσιών μπορεί να αξιοποιηθεί τόσο για τη σωστή οργάνωση των προϊόντων στο κατάστημα και για την πραγματοποίηση προωθητικών ενεργειών για ομάδες συγγενών προϊόντων όσο και για πραγματοποίηση ενεργειών "</a:t>
            </a:r>
            <a:r>
              <a:rPr lang="el-GR" sz="2000" dirty="0" err="1"/>
              <a:t>cross</a:t>
            </a:r>
            <a:r>
              <a:rPr lang="el-GR" sz="2000" dirty="0"/>
              <a:t>-</a:t>
            </a:r>
            <a:r>
              <a:rPr lang="el-GR" sz="2000" dirty="0" err="1"/>
              <a:t>selling</a:t>
            </a:r>
            <a:r>
              <a:rPr lang="el-GR" sz="2000" dirty="0"/>
              <a:t>" &amp; "</a:t>
            </a:r>
            <a:r>
              <a:rPr lang="el-GR" sz="2000" dirty="0" err="1"/>
              <a:t>up</a:t>
            </a:r>
            <a:r>
              <a:rPr lang="el-GR" sz="2000" dirty="0"/>
              <a:t> </a:t>
            </a:r>
            <a:r>
              <a:rPr lang="el-GR" sz="2000" dirty="0" err="1"/>
              <a:t>selling</a:t>
            </a:r>
            <a:r>
              <a:rPr lang="el-GR" sz="2000" dirty="0"/>
              <a:t>" στους πελάτες με στόχο την προώθηση συγκεκριμένων </a:t>
            </a:r>
            <a:r>
              <a:rPr lang="el-GR" sz="2000" dirty="0" smtClean="0"/>
              <a:t>προϊόντων. </a:t>
            </a:r>
            <a:endParaRPr lang="el-GR" sz="2000" dirty="0"/>
          </a:p>
          <a:p>
            <a:pPr>
              <a:lnSpc>
                <a:spcPct val="80000"/>
              </a:lnSpc>
            </a:pPr>
            <a:endParaRPr lang="el-GR" sz="28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Rectangle 2"/>
          <p:cNvSpPr>
            <a:spLocks noGrp="1" noChangeArrowheads="1"/>
          </p:cNvSpPr>
          <p:nvPr>
            <p:ph type="title"/>
          </p:nvPr>
        </p:nvSpPr>
        <p:spPr>
          <a:gradFill flip="none" rotWithShape="1">
            <a:gsLst>
              <a:gs pos="0">
                <a:schemeClr val="bg2">
                  <a:lumMod val="90000"/>
                  <a:shade val="30000"/>
                  <a:satMod val="115000"/>
                </a:schemeClr>
              </a:gs>
              <a:gs pos="50000">
                <a:schemeClr val="bg2">
                  <a:lumMod val="90000"/>
                  <a:shade val="67500"/>
                  <a:satMod val="115000"/>
                </a:schemeClr>
              </a:gs>
              <a:gs pos="100000">
                <a:schemeClr val="bg2">
                  <a:lumMod val="90000"/>
                  <a:shade val="100000"/>
                  <a:satMod val="115000"/>
                </a:schemeClr>
              </a:gs>
            </a:gsLst>
            <a:lin ang="13500000" scaled="1"/>
            <a:tileRect/>
          </a:gradFill>
        </p:spPr>
        <p:txBody>
          <a:bodyPr>
            <a:normAutofit/>
          </a:bodyPr>
          <a:lstStyle/>
          <a:p>
            <a:r>
              <a:rPr lang="el-GR" sz="3600" dirty="0"/>
              <a:t>Εφαρμογές CRM &amp; e-CRM</a:t>
            </a:r>
          </a:p>
        </p:txBody>
      </p:sp>
      <p:sp>
        <p:nvSpPr>
          <p:cNvPr id="41987" name="Rectangle 3"/>
          <p:cNvSpPr>
            <a:spLocks noGrp="1" noChangeArrowheads="1"/>
          </p:cNvSpPr>
          <p:nvPr>
            <p:ph type="body" idx="1"/>
          </p:nvPr>
        </p:nvSpPr>
        <p:spPr>
          <a:xfrm>
            <a:off x="1066800" y="1981200"/>
            <a:ext cx="6719910" cy="2947998"/>
          </a:xfrm>
        </p:spPr>
        <p:txBody>
          <a:bodyPr>
            <a:normAutofit lnSpcReduction="10000"/>
          </a:bodyPr>
          <a:lstStyle/>
          <a:p>
            <a:pPr>
              <a:lnSpc>
                <a:spcPct val="80000"/>
              </a:lnSpc>
              <a:buSzPct val="100000"/>
              <a:buFont typeface="Wingdings" pitchFamily="2" charset="2"/>
              <a:buChar char=""/>
            </a:pPr>
            <a:r>
              <a:rPr lang="el-GR" sz="2200" dirty="0">
                <a:solidFill>
                  <a:srgbClr val="FF0000"/>
                </a:solidFill>
              </a:rPr>
              <a:t>Προσδιορισμός ευκαιριών "</a:t>
            </a:r>
            <a:r>
              <a:rPr lang="el-GR" sz="2200" dirty="0" err="1">
                <a:solidFill>
                  <a:srgbClr val="FF0000"/>
                </a:solidFill>
              </a:rPr>
              <a:t>cross</a:t>
            </a:r>
            <a:r>
              <a:rPr lang="el-GR" sz="2200" dirty="0">
                <a:solidFill>
                  <a:srgbClr val="FF0000"/>
                </a:solidFill>
              </a:rPr>
              <a:t>-</a:t>
            </a:r>
            <a:r>
              <a:rPr lang="el-GR" sz="2200" dirty="0" err="1">
                <a:solidFill>
                  <a:srgbClr val="FF0000"/>
                </a:solidFill>
              </a:rPr>
              <a:t>selling</a:t>
            </a:r>
            <a:r>
              <a:rPr lang="el-GR" sz="2200" dirty="0">
                <a:solidFill>
                  <a:srgbClr val="FF0000"/>
                </a:solidFill>
              </a:rPr>
              <a:t>" &amp; "</a:t>
            </a:r>
            <a:r>
              <a:rPr lang="el-GR" sz="2200" dirty="0" err="1">
                <a:solidFill>
                  <a:srgbClr val="FF0000"/>
                </a:solidFill>
              </a:rPr>
              <a:t>up</a:t>
            </a:r>
            <a:r>
              <a:rPr lang="el-GR" sz="2200" dirty="0">
                <a:solidFill>
                  <a:srgbClr val="FF0000"/>
                </a:solidFill>
              </a:rPr>
              <a:t> </a:t>
            </a:r>
            <a:r>
              <a:rPr lang="el-GR" sz="2200" dirty="0" err="1">
                <a:solidFill>
                  <a:srgbClr val="FF0000"/>
                </a:solidFill>
              </a:rPr>
              <a:t>selling</a:t>
            </a:r>
            <a:r>
              <a:rPr lang="el-GR" sz="2200" dirty="0">
                <a:solidFill>
                  <a:srgbClr val="FF0000"/>
                </a:solidFill>
              </a:rPr>
              <a:t>".</a:t>
            </a:r>
            <a:r>
              <a:rPr lang="el-GR" sz="2200" dirty="0"/>
              <a:t> </a:t>
            </a:r>
            <a:r>
              <a:rPr lang="en-US" sz="2200" dirty="0"/>
              <a:t>                                                       </a:t>
            </a:r>
            <a:r>
              <a:rPr lang="el-GR" sz="2200" dirty="0" smtClean="0"/>
              <a:t>                    </a:t>
            </a:r>
          </a:p>
          <a:p>
            <a:pPr>
              <a:lnSpc>
                <a:spcPct val="80000"/>
              </a:lnSpc>
              <a:buSzPct val="100000"/>
              <a:buFont typeface="Wingdings" pitchFamily="2" charset="2"/>
              <a:buChar char=""/>
            </a:pPr>
            <a:endParaRPr lang="el-GR" sz="2200" dirty="0" smtClean="0"/>
          </a:p>
          <a:p>
            <a:pPr>
              <a:lnSpc>
                <a:spcPct val="80000"/>
              </a:lnSpc>
              <a:buSzPct val="100000"/>
              <a:buNone/>
            </a:pPr>
            <a:r>
              <a:rPr lang="el-GR" sz="2200" dirty="0" smtClean="0"/>
              <a:t>      Συχνά </a:t>
            </a:r>
            <a:r>
              <a:rPr lang="el-GR" sz="2200" dirty="0"/>
              <a:t>οι πελάτες υψηλής κερδοφορίας συνδέονται άμεσα με συγκεκριμένες κατηγορίες προϊόντων. </a:t>
            </a:r>
            <a:r>
              <a:rPr lang="en-US" sz="2200" dirty="0"/>
              <a:t>                                                      </a:t>
            </a:r>
            <a:endParaRPr lang="el-GR" sz="2200" dirty="0" smtClean="0"/>
          </a:p>
          <a:p>
            <a:pPr>
              <a:lnSpc>
                <a:spcPct val="80000"/>
              </a:lnSpc>
              <a:buSzPct val="100000"/>
              <a:buNone/>
            </a:pPr>
            <a:r>
              <a:rPr lang="el-GR" sz="2200" dirty="0" smtClean="0"/>
              <a:t>      Πελάτες </a:t>
            </a:r>
            <a:r>
              <a:rPr lang="el-GR" sz="2200" dirty="0"/>
              <a:t>αντίστοιχου προφίλ μπορούν να αναζητηθούν στα χαμηλότερα επίπεδα κερδοφορίας και να προωθηθούν σε αυτούς τα κατάλληλα προϊόντα έτσι ώστε να μετακινηθούν σε ανώτερη βαθμίδα κέρδους για την επιχείρηση. </a:t>
            </a:r>
          </a:p>
          <a:p>
            <a:pPr>
              <a:lnSpc>
                <a:spcPct val="80000"/>
              </a:lnSpc>
            </a:pPr>
            <a:endParaRPr lang="el-GR" sz="2800" dirty="0"/>
          </a:p>
        </p:txBody>
      </p:sp>
    </p:spTree>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221</TotalTime>
  <Words>1701</Words>
  <Application>Microsoft Office PowerPoint</Application>
  <PresentationFormat>Προβολή στην οθόνη (4:3)</PresentationFormat>
  <Paragraphs>144</Paragraphs>
  <Slides>22</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22</vt:i4>
      </vt:variant>
    </vt:vector>
  </HeadingPairs>
  <TitlesOfParts>
    <vt:vector size="23" baseType="lpstr">
      <vt:lpstr>Θέμα του Office</vt:lpstr>
      <vt:lpstr>ΣΥΣΤΗΜΑΤΑ ΔΙΑΧΕΙΡΙΣΗΣ ΣΧΕΣΕΩΝ -                             ΠΟΙΟΤΗΤΑ ΚΑΙ ΙΚΑΝΟΠΟΙΗΣΗ ΠΕΛΑΤΩΝ ΚΑΙ ΕΡΓΑΖΟΜΕΝΩΝ</vt:lpstr>
      <vt:lpstr>Πελατιακά  δεδομένα </vt:lpstr>
      <vt:lpstr>Κατηγοριοποίηση των πελατών </vt:lpstr>
      <vt:lpstr>Customer Relationship Management (CRM)</vt:lpstr>
      <vt:lpstr>Εφαρμογές CRM &amp; e-CRM </vt:lpstr>
      <vt:lpstr>Εφαρμογές CRM &amp; e-CRM</vt:lpstr>
      <vt:lpstr>Εφαρμογές CRM &amp; e-CRM</vt:lpstr>
      <vt:lpstr>Εφαρμογές CRM &amp; e-CRM</vt:lpstr>
      <vt:lpstr>Εφαρμογές CRM &amp; e-CRM</vt:lpstr>
      <vt:lpstr>Εφαρμογές CRM &amp; e-CRM</vt:lpstr>
      <vt:lpstr>Διαστάσεις Ποιότητας υπηρεσιών στον Τραπεζικό κλάδο</vt:lpstr>
      <vt:lpstr>Athanasopoulos et al. (2000)  Eλληνικός Τραπεζικός κλάδος</vt:lpstr>
      <vt:lpstr>Mihelis et.al (2001)  μέτρηση της ικανοποίησης στο κλάδο των ιδιωτικών Τραπεζών στην Ελλάδα</vt:lpstr>
      <vt:lpstr>ΙΚΑΝΟΠΟΙΗΣΗ(1)</vt:lpstr>
      <vt:lpstr>ΙΚΑΝΟΠΟΙΗΣΗ (2)</vt:lpstr>
      <vt:lpstr>ΙΚΑΝΟΠΟΙΗΣΗ και ΤΡΑΠΕΖΙΚΕΣ ΥΠΗΡΕΣΙΕΣ</vt:lpstr>
      <vt:lpstr>ΜΕΤΡΗΣΗ ΙΚΑΝΟΠΟΙΗΣΗΣ</vt:lpstr>
      <vt:lpstr>Επαγγελµατική Ικανοποίηση</vt:lpstr>
      <vt:lpstr> Παράγοντες ανάπτυξης της εργασιακής ικανοποίησης </vt:lpstr>
      <vt:lpstr>Διαφάνεια 20</vt:lpstr>
      <vt:lpstr>Βιβλιογραφία (1)</vt:lpstr>
      <vt:lpstr>Βιβλιογραφία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ΣΥΣΤΗΜΑΤΑ ΔΙΑΧΕΙΡΙΣΗΣ ΣΧΕΣΕΩΝ, ΠΟΙΟΤΗΤΑ ΚΑΙ ΙΚΑΝΟΠΟΙΗΣΗ ΠΕΛΑΤΩΝ ΚΑΙ ΕΡΓΑΖΟΜΕΝΩΝ</dc:title>
  <dc:creator>user</dc:creator>
  <cp:lastModifiedBy>USER</cp:lastModifiedBy>
  <cp:revision>29</cp:revision>
  <dcterms:created xsi:type="dcterms:W3CDTF">2013-12-11T16:05:53Z</dcterms:created>
  <dcterms:modified xsi:type="dcterms:W3CDTF">2016-03-03T15:58:48Z</dcterms:modified>
</cp:coreProperties>
</file>