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01" r:id="rId2"/>
    <p:sldId id="503" r:id="rId3"/>
    <p:sldId id="504" r:id="rId4"/>
    <p:sldId id="436" r:id="rId5"/>
    <p:sldId id="437" r:id="rId6"/>
    <p:sldId id="438" r:id="rId7"/>
    <p:sldId id="439" r:id="rId8"/>
    <p:sldId id="440" r:id="rId9"/>
    <p:sldId id="441" r:id="rId10"/>
    <p:sldId id="443" r:id="rId11"/>
    <p:sldId id="444" r:id="rId12"/>
    <p:sldId id="445" r:id="rId13"/>
    <p:sldId id="446" r:id="rId14"/>
    <p:sldId id="447" r:id="rId15"/>
    <p:sldId id="448" r:id="rId16"/>
    <p:sldId id="449" r:id="rId17"/>
    <p:sldId id="450" r:id="rId18"/>
    <p:sldId id="451" r:id="rId19"/>
    <p:sldId id="452" r:id="rId20"/>
    <p:sldId id="453" r:id="rId21"/>
    <p:sldId id="505" r:id="rId22"/>
    <p:sldId id="506" r:id="rId23"/>
    <p:sldId id="456" r:id="rId24"/>
    <p:sldId id="457" r:id="rId25"/>
    <p:sldId id="507" r:id="rId26"/>
    <p:sldId id="508" r:id="rId27"/>
    <p:sldId id="509" r:id="rId28"/>
    <p:sldId id="461" r:id="rId29"/>
    <p:sldId id="462" r:id="rId30"/>
    <p:sldId id="463" r:id="rId31"/>
    <p:sldId id="464" r:id="rId32"/>
    <p:sldId id="465" r:id="rId33"/>
    <p:sldId id="466" r:id="rId34"/>
    <p:sldId id="467" r:id="rId35"/>
    <p:sldId id="468" r:id="rId36"/>
    <p:sldId id="524" r:id="rId37"/>
    <p:sldId id="511" r:id="rId38"/>
    <p:sldId id="512" r:id="rId39"/>
    <p:sldId id="513" r:id="rId40"/>
    <p:sldId id="514" r:id="rId41"/>
    <p:sldId id="515" r:id="rId42"/>
    <p:sldId id="516" r:id="rId43"/>
    <p:sldId id="525" r:id="rId44"/>
    <p:sldId id="517" r:id="rId45"/>
    <p:sldId id="519" r:id="rId46"/>
    <p:sldId id="520" r:id="rId47"/>
    <p:sldId id="521" r:id="rId48"/>
    <p:sldId id="522" r:id="rId49"/>
    <p:sldId id="523" r:id="rId50"/>
    <p:sldId id="526" r:id="rId51"/>
    <p:sldId id="527" r:id="rId52"/>
    <p:sldId id="528" r:id="rId53"/>
    <p:sldId id="529" r:id="rId54"/>
    <p:sldId id="530" r:id="rId55"/>
    <p:sldId id="531" r:id="rId56"/>
    <p:sldId id="532" r:id="rId57"/>
    <p:sldId id="533" r:id="rId58"/>
    <p:sldId id="534" r:id="rId59"/>
    <p:sldId id="535" r:id="rId60"/>
    <p:sldId id="536" r:id="rId61"/>
    <p:sldId id="537" r:id="rId62"/>
    <p:sldId id="538" r:id="rId63"/>
    <p:sldId id="539" r:id="rId64"/>
    <p:sldId id="540" r:id="rId65"/>
    <p:sldId id="541" r:id="rId66"/>
    <p:sldId id="542" r:id="rId67"/>
    <p:sldId id="543" r:id="rId68"/>
    <p:sldId id="544" r:id="rId69"/>
    <p:sldId id="545" r:id="rId70"/>
    <p:sldId id="546" r:id="rId71"/>
    <p:sldId id="547" r:id="rId72"/>
    <p:sldId id="548" r:id="rId73"/>
    <p:sldId id="549" r:id="rId74"/>
    <p:sldId id="550" r:id="rId75"/>
    <p:sldId id="551" r:id="rId76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241" autoAdjust="0"/>
    <p:restoredTop sz="86410"/>
  </p:normalViewPr>
  <p:slideViewPr>
    <p:cSldViewPr>
      <p:cViewPr>
        <p:scale>
          <a:sx n="97" d="100"/>
          <a:sy n="97" d="100"/>
        </p:scale>
        <p:origin x="-11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spPr>
            <a:ln w="57150"/>
          </c:spPr>
          <c:marker>
            <c:symbol val="none"/>
          </c:marker>
          <c:cat>
            <c:numRef>
              <c:f>Φύλλο3!$D$8:$D$16</c:f>
              <c:numCache>
                <c:formatCode>General</c:formatCode>
                <c:ptCount val="9"/>
                <c:pt idx="0">
                  <c:v>2</c:v>
                </c:pt>
                <c:pt idx="1">
                  <c:v>3.5</c:v>
                </c:pt>
                <c:pt idx="2">
                  <c:v>3</c:v>
                </c:pt>
                <c:pt idx="3">
                  <c:v>3.5</c:v>
                </c:pt>
                <c:pt idx="4">
                  <c:v>4</c:v>
                </c:pt>
                <c:pt idx="5">
                  <c:v>4.5</c:v>
                </c:pt>
                <c:pt idx="6">
                  <c:v>5</c:v>
                </c:pt>
                <c:pt idx="7">
                  <c:v>5.5</c:v>
                </c:pt>
                <c:pt idx="8">
                  <c:v>6</c:v>
                </c:pt>
              </c:numCache>
            </c:numRef>
          </c:cat>
          <c:val>
            <c:numRef>
              <c:f>Φύλλο3!$E$8:$E$16</c:f>
              <c:numCache>
                <c:formatCode>General</c:formatCode>
                <c:ptCount val="9"/>
                <c:pt idx="0">
                  <c:v>-2</c:v>
                </c:pt>
                <c:pt idx="1">
                  <c:v>-1.5</c:v>
                </c:pt>
                <c:pt idx="2">
                  <c:v>-1</c:v>
                </c:pt>
                <c:pt idx="3">
                  <c:v>-0.5</c:v>
                </c:pt>
                <c:pt idx="4">
                  <c:v>0</c:v>
                </c:pt>
                <c:pt idx="5">
                  <c:v>0.5</c:v>
                </c:pt>
                <c:pt idx="6">
                  <c:v>1</c:v>
                </c:pt>
                <c:pt idx="7">
                  <c:v>1.5</c:v>
                </c:pt>
                <c:pt idx="8">
                  <c:v>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8416640"/>
        <c:axId val="28967296"/>
      </c:lineChart>
      <c:catAx>
        <c:axId val="28416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l-GR"/>
          </a:p>
        </c:txPr>
        <c:crossAx val="28967296"/>
        <c:crosses val="autoZero"/>
        <c:auto val="1"/>
        <c:lblAlgn val="ctr"/>
        <c:lblOffset val="100"/>
        <c:noMultiLvlLbl val="0"/>
      </c:catAx>
      <c:valAx>
        <c:axId val="289672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l-GR"/>
          </a:p>
        </c:txPr>
        <c:crossAx val="2841664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2516185476815407E-2"/>
          <c:y val="3.8655358971650858E-2"/>
          <c:w val="0.90303937007874013"/>
          <c:h val="0.89719889180519097"/>
        </c:manualLayout>
      </c:layout>
      <c:lineChart>
        <c:grouping val="stacked"/>
        <c:varyColors val="0"/>
        <c:ser>
          <c:idx val="1"/>
          <c:order val="0"/>
          <c:tx>
            <c:strRef>
              <c:f>Φύλλο1!$E$7</c:f>
              <c:strCache>
                <c:ptCount val="1"/>
                <c:pt idx="0">
                  <c:v>Αποτέλεσμα</c:v>
                </c:pt>
              </c:strCache>
            </c:strRef>
          </c:tx>
          <c:spPr>
            <a:ln w="76200"/>
          </c:spPr>
          <c:marker>
            <c:symbol val="none"/>
          </c:marker>
          <c:cat>
            <c:numRef>
              <c:f>Φύλλο1!$D$8:$D$16</c:f>
              <c:numCache>
                <c:formatCode>General</c:formatCode>
                <c:ptCount val="9"/>
                <c:pt idx="0">
                  <c:v>2</c:v>
                </c:pt>
                <c:pt idx="1">
                  <c:v>3.5</c:v>
                </c:pt>
                <c:pt idx="2">
                  <c:v>3</c:v>
                </c:pt>
                <c:pt idx="3">
                  <c:v>3.5</c:v>
                </c:pt>
                <c:pt idx="4">
                  <c:v>4</c:v>
                </c:pt>
                <c:pt idx="5">
                  <c:v>4.5</c:v>
                </c:pt>
                <c:pt idx="6">
                  <c:v>5</c:v>
                </c:pt>
                <c:pt idx="7">
                  <c:v>5.5</c:v>
                </c:pt>
                <c:pt idx="8">
                  <c:v>6</c:v>
                </c:pt>
              </c:numCache>
            </c:numRef>
          </c:cat>
          <c:val>
            <c:numRef>
              <c:f>Φύλλο1!$E$8:$E$16</c:f>
              <c:numCache>
                <c:formatCode>General</c:formatCode>
                <c:ptCount val="9"/>
                <c:pt idx="0">
                  <c:v>2</c:v>
                </c:pt>
                <c:pt idx="1">
                  <c:v>1.5</c:v>
                </c:pt>
                <c:pt idx="2">
                  <c:v>1</c:v>
                </c:pt>
                <c:pt idx="3">
                  <c:v>0.5</c:v>
                </c:pt>
                <c:pt idx="4">
                  <c:v>0</c:v>
                </c:pt>
                <c:pt idx="5">
                  <c:v>-0.5</c:v>
                </c:pt>
                <c:pt idx="6">
                  <c:v>-1</c:v>
                </c:pt>
                <c:pt idx="7">
                  <c:v>-1.5</c:v>
                </c:pt>
                <c:pt idx="8">
                  <c:v>-2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Φύλλο1!$D$8:$D$16</c:f>
              <c:strCache>
                <c:ptCount val="1"/>
                <c:pt idx="0">
                  <c:v>2 3.5 3 3.5 4 4.5 5 5.5 6</c:v>
                </c:pt>
              </c:strCache>
            </c:strRef>
          </c:tx>
          <c:marker>
            <c:symbol val="none"/>
          </c:marker>
          <c:cat>
            <c:numRef>
              <c:f>Φύλλο1!$D$8:$D$16</c:f>
              <c:numCache>
                <c:formatCode>General</c:formatCode>
                <c:ptCount val="9"/>
                <c:pt idx="0">
                  <c:v>2</c:v>
                </c:pt>
                <c:pt idx="1">
                  <c:v>3.5</c:v>
                </c:pt>
                <c:pt idx="2">
                  <c:v>3</c:v>
                </c:pt>
                <c:pt idx="3">
                  <c:v>3.5</c:v>
                </c:pt>
                <c:pt idx="4">
                  <c:v>4</c:v>
                </c:pt>
                <c:pt idx="5">
                  <c:v>4.5</c:v>
                </c:pt>
                <c:pt idx="6">
                  <c:v>5</c:v>
                </c:pt>
                <c:pt idx="7">
                  <c:v>5.5</c:v>
                </c:pt>
                <c:pt idx="8">
                  <c:v>6</c:v>
                </c:pt>
              </c:numCache>
            </c:numRef>
          </c:cat>
          <c:val>
            <c:numLit>
              <c:formatCode>General</c:formatCode>
              <c:ptCount val="1"/>
              <c:pt idx="0">
                <c:v>1</c:v>
              </c:pt>
            </c:numLit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637248"/>
        <c:axId val="29639040"/>
      </c:lineChart>
      <c:catAx>
        <c:axId val="29637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l-GR"/>
          </a:p>
        </c:txPr>
        <c:crossAx val="29639040"/>
        <c:crosses val="autoZero"/>
        <c:auto val="1"/>
        <c:lblAlgn val="ctr"/>
        <c:lblOffset val="100"/>
        <c:noMultiLvlLbl val="0"/>
      </c:catAx>
      <c:valAx>
        <c:axId val="296390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l-GR"/>
          </a:p>
        </c:txPr>
        <c:crossAx val="296372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l-GR"/>
              <a:t>Δείκτης Πίνακας</a:t>
            </a:r>
            <a:r>
              <a:rPr lang="el-GR" baseline="0"/>
              <a:t> Κερδών και Ζημιών</a:t>
            </a:r>
            <a:endParaRPr lang="el-GR"/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Φύλλο2!$D$7</c:f>
              <c:strCache>
                <c:ptCount val="1"/>
                <c:pt idx="0">
                  <c:v>Δείκτης Τιμή</c:v>
                </c:pt>
              </c:strCache>
            </c:strRef>
          </c:tx>
          <c:marker>
            <c:symbol val="none"/>
          </c:marker>
          <c:val>
            <c:numRef>
              <c:f>Φύλλο2!$E$8:$E$16</c:f>
              <c:numCache>
                <c:formatCode>General</c:formatCode>
                <c:ptCount val="9"/>
                <c:pt idx="0">
                  <c:v>-200</c:v>
                </c:pt>
                <c:pt idx="1">
                  <c:v>-150</c:v>
                </c:pt>
                <c:pt idx="2">
                  <c:v>-100</c:v>
                </c:pt>
                <c:pt idx="3">
                  <c:v>-50</c:v>
                </c:pt>
                <c:pt idx="4">
                  <c:v>0</c:v>
                </c:pt>
                <c:pt idx="5">
                  <c:v>50</c:v>
                </c:pt>
                <c:pt idx="6">
                  <c:v>100</c:v>
                </c:pt>
                <c:pt idx="7">
                  <c:v>150</c:v>
                </c:pt>
                <c:pt idx="8">
                  <c:v>200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Φύλλο2!$E$7</c:f>
              <c:strCache>
                <c:ptCount val="1"/>
                <c:pt idx="0">
                  <c:v>Αποτέλεσμα</c:v>
                </c:pt>
              </c:strCache>
            </c:strRef>
          </c:tx>
          <c:marker>
            <c:symbol val="none"/>
          </c:marker>
          <c:val>
            <c:numRef>
              <c:f>Φύλλο2!$E$8:$E$16</c:f>
              <c:numCache>
                <c:formatCode>General</c:formatCode>
                <c:ptCount val="9"/>
                <c:pt idx="0">
                  <c:v>-200</c:v>
                </c:pt>
                <c:pt idx="1">
                  <c:v>-150</c:v>
                </c:pt>
                <c:pt idx="2">
                  <c:v>-100</c:v>
                </c:pt>
                <c:pt idx="3">
                  <c:v>-50</c:v>
                </c:pt>
                <c:pt idx="4">
                  <c:v>0</c:v>
                </c:pt>
                <c:pt idx="5">
                  <c:v>50</c:v>
                </c:pt>
                <c:pt idx="6">
                  <c:v>100</c:v>
                </c:pt>
                <c:pt idx="7">
                  <c:v>150</c:v>
                </c:pt>
                <c:pt idx="8">
                  <c:v>200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959680"/>
        <c:axId val="29961216"/>
      </c:lineChart>
      <c:catAx>
        <c:axId val="29959680"/>
        <c:scaling>
          <c:orientation val="minMax"/>
        </c:scaling>
        <c:delete val="0"/>
        <c:axPos val="b"/>
        <c:majorTickMark val="out"/>
        <c:minorTickMark val="none"/>
        <c:tickLblPos val="nextTo"/>
        <c:crossAx val="29961216"/>
        <c:crosses val="autoZero"/>
        <c:auto val="1"/>
        <c:lblAlgn val="ctr"/>
        <c:lblOffset val="100"/>
        <c:noMultiLvlLbl val="0"/>
      </c:catAx>
      <c:valAx>
        <c:axId val="299612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9959680"/>
        <c:crosses val="autoZero"/>
        <c:crossBetween val="between"/>
      </c:valAx>
    </c:plotArea>
    <c:legend>
      <c:legendPos val="r"/>
      <c:legendEntry>
        <c:idx val="0"/>
        <c:delete val="1"/>
      </c:legendEntry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l-GR" sz="2800"/>
              <a:t>Δείκτης Πίνακας</a:t>
            </a:r>
            <a:r>
              <a:rPr lang="el-GR" sz="2800" baseline="0"/>
              <a:t> Κερδών και Ζημιών</a:t>
            </a:r>
            <a:endParaRPr lang="el-GR" sz="2800"/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Φύλλο2!$D$7</c:f>
              <c:strCache>
                <c:ptCount val="1"/>
                <c:pt idx="0">
                  <c:v>Δείκτης Τιμή</c:v>
                </c:pt>
              </c:strCache>
            </c:strRef>
          </c:tx>
          <c:marker>
            <c:symbol val="none"/>
          </c:marker>
          <c:val>
            <c:numRef>
              <c:f>Φύλλο2!$E$8:$E$16</c:f>
              <c:numCache>
                <c:formatCode>General</c:formatCode>
                <c:ptCount val="9"/>
                <c:pt idx="0">
                  <c:v>200</c:v>
                </c:pt>
                <c:pt idx="1">
                  <c:v>150</c:v>
                </c:pt>
                <c:pt idx="2">
                  <c:v>100</c:v>
                </c:pt>
                <c:pt idx="3">
                  <c:v>50</c:v>
                </c:pt>
                <c:pt idx="4">
                  <c:v>0</c:v>
                </c:pt>
                <c:pt idx="5">
                  <c:v>-50</c:v>
                </c:pt>
                <c:pt idx="6">
                  <c:v>-100</c:v>
                </c:pt>
                <c:pt idx="7">
                  <c:v>-150</c:v>
                </c:pt>
                <c:pt idx="8">
                  <c:v>-200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Φύλλο2!$E$7</c:f>
              <c:strCache>
                <c:ptCount val="1"/>
                <c:pt idx="0">
                  <c:v>Αποτέλεσμα</c:v>
                </c:pt>
              </c:strCache>
            </c:strRef>
          </c:tx>
          <c:marker>
            <c:symbol val="none"/>
          </c:marker>
          <c:val>
            <c:numRef>
              <c:f>Φύλλο2!$E$8:$E$16</c:f>
              <c:numCache>
                <c:formatCode>General</c:formatCode>
                <c:ptCount val="9"/>
                <c:pt idx="0">
                  <c:v>200</c:v>
                </c:pt>
                <c:pt idx="1">
                  <c:v>150</c:v>
                </c:pt>
                <c:pt idx="2">
                  <c:v>100</c:v>
                </c:pt>
                <c:pt idx="3">
                  <c:v>50</c:v>
                </c:pt>
                <c:pt idx="4">
                  <c:v>0</c:v>
                </c:pt>
                <c:pt idx="5">
                  <c:v>-50</c:v>
                </c:pt>
                <c:pt idx="6">
                  <c:v>-100</c:v>
                </c:pt>
                <c:pt idx="7">
                  <c:v>-150</c:v>
                </c:pt>
                <c:pt idx="8">
                  <c:v>-200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2878720"/>
        <c:axId val="72905088"/>
      </c:lineChart>
      <c:catAx>
        <c:axId val="72878720"/>
        <c:scaling>
          <c:orientation val="minMax"/>
        </c:scaling>
        <c:delete val="0"/>
        <c:axPos val="b"/>
        <c:majorTickMark val="out"/>
        <c:minorTickMark val="none"/>
        <c:tickLblPos val="nextTo"/>
        <c:crossAx val="72905088"/>
        <c:crosses val="autoZero"/>
        <c:auto val="1"/>
        <c:lblAlgn val="ctr"/>
        <c:lblOffset val="100"/>
        <c:noMultiLvlLbl val="0"/>
      </c:catAx>
      <c:valAx>
        <c:axId val="729050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2878720"/>
        <c:crosses val="autoZero"/>
        <c:crossBetween val="between"/>
      </c:valAx>
    </c:plotArea>
    <c:legend>
      <c:legendPos val="r"/>
      <c:legendEntry>
        <c:idx val="0"/>
        <c:delete val="1"/>
      </c:legendEntry>
      <c:overlay val="0"/>
      <c:txPr>
        <a:bodyPr/>
        <a:lstStyle/>
        <a:p>
          <a:pPr>
            <a:defRPr sz="160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0.21597</cdr:x>
      <cdr:y>0.02431</cdr:y>
    </cdr:from>
    <cdr:to>
      <cdr:x>0.41597</cdr:x>
      <cdr:y>0.35764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87425" y="6667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l-GR" sz="2800" dirty="0"/>
            <a:t>ΔΕΗ Πίνακας Ζημιών και Κερδών 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0.21458</cdr:x>
      <cdr:y>0.00574</cdr:y>
    </cdr:from>
    <cdr:to>
      <cdr:x>0.82287</cdr:x>
      <cdr:y>0.28134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62120" y="38695"/>
          <a:ext cx="5562208" cy="18579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2800" dirty="0" smtClean="0"/>
        </a:p>
        <a:p xmlns:a="http://schemas.openxmlformats.org/drawingml/2006/main">
          <a:r>
            <a:rPr lang="el-GR" sz="2800" dirty="0" smtClean="0"/>
            <a:t>Πίνακας </a:t>
          </a:r>
          <a:r>
            <a:rPr lang="el-GR" sz="2800" dirty="0"/>
            <a:t>Κερδών και Ζημιών 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19216F-3C31-4920-9EC9-D0E78B11012B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25123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7A2E1E-6D71-4B48-BB92-9A92024F5F11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8907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CDBF6F-D9B1-40D8-AF34-220D12C25B1C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8192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741AF21-38CF-46E1-A066-FB894D1A9D68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1523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Τίτλος, Κείμενο και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ClipArt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ED6729F-0C2F-44E1-AF30-DF68381ABF6B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7072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Τίτλος και Κείμενο επάνω από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7772400" cy="19812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1182688" y="4151313"/>
            <a:ext cx="7772400" cy="19812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2A6DB7A-FD8D-43D7-982E-3A464E452C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893521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513DDD-C90B-4A55-8A3A-2F89C41B9693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3399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49DE46-F726-47C8-8703-2234C166EC44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3009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1B9C6B-A9D2-4F45-BCEA-DF3771DD7AF4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9372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24FA3D-65D4-4326-B4EE-4D7B1B5DA4E2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6702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04DBC1-AB09-4B0D-9FF3-1F6B493FFC86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8372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A2FDF8-D859-4541-AD5C-17BCD458176B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1890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D8CEF-02BA-4295-B4B2-43D9E20A5EAB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5695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A0CE5-ECBF-42CD-9B64-192182967523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6679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επεξεργασία του τίτλου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62C6DD2-1D4E-42B7-96FD-7C99F01A3B69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l-GR">
                <a:solidFill>
                  <a:schemeClr val="accent2"/>
                </a:solidFill>
              </a:rPr>
              <a:t>Τρέχουσα και Προθεσμιακή Αγορά</a:t>
            </a:r>
            <a:r>
              <a:rPr lang="el-GR"/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41438"/>
            <a:ext cx="9144000" cy="5516562"/>
          </a:xfrm>
        </p:spPr>
        <p:txBody>
          <a:bodyPr/>
          <a:lstStyle/>
          <a:p>
            <a:pPr algn="just"/>
            <a:r>
              <a:rPr lang="el-GR" sz="2800"/>
              <a:t>Η αγορά συναλλάγματος διακρίνεται σε </a:t>
            </a:r>
          </a:p>
          <a:p>
            <a:pPr lvl="1" algn="just"/>
            <a:r>
              <a:rPr lang="el-GR" b="1">
                <a:solidFill>
                  <a:schemeClr val="accent2"/>
                </a:solidFill>
              </a:rPr>
              <a:t>τρέχουσα </a:t>
            </a:r>
          </a:p>
          <a:p>
            <a:pPr lvl="2" algn="just"/>
            <a:r>
              <a:rPr lang="el-GR" sz="2800"/>
              <a:t>πράξεις αγοράς και πώλησης συναλλάγματος με υποχρέωση άμεσης παράδοσης</a:t>
            </a:r>
          </a:p>
          <a:p>
            <a:pPr lvl="1" algn="just"/>
            <a:r>
              <a:rPr lang="el-GR" b="1">
                <a:solidFill>
                  <a:srgbClr val="FF0000"/>
                </a:solidFill>
              </a:rPr>
              <a:t>προθεσμιακή</a:t>
            </a:r>
          </a:p>
          <a:p>
            <a:pPr lvl="2" algn="just"/>
            <a:r>
              <a:rPr lang="el-GR" sz="2800"/>
              <a:t>αγοραπωλησίες συναλλάγματος σε μια τιμή που καθορίζεται σήμερα, </a:t>
            </a:r>
          </a:p>
          <a:p>
            <a:pPr lvl="3" algn="just"/>
            <a:r>
              <a:rPr lang="el-GR" sz="2800"/>
              <a:t>η παράδοση θα γίνει μετά ορισμένο χρονικό διάστημα (π.χ. μετά τρεις μήνες) </a:t>
            </a:r>
          </a:p>
        </p:txBody>
      </p:sp>
    </p:spTree>
    <p:extLst>
      <p:ext uri="{BB962C8B-B14F-4D97-AF65-F5344CB8AC3E}">
        <p14:creationId xmlns:p14="http://schemas.microsoft.com/office/powerpoint/2010/main" val="24338552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8EE44-0B39-45E2-A6B6-D35059511A02}" type="slidenum">
              <a:rPr lang="en-US"/>
              <a:pPr/>
              <a:t>10</a:t>
            </a:fld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DBE6E9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l-G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Όταν  ένας επενδυτής αγοράζει έναν δείκτη στην τρέχουσα αγορά, </a:t>
            </a:r>
            <a:endParaRPr lang="el-GR" dirty="0">
              <a:solidFill>
                <a:srgbClr val="000000"/>
              </a:solidFill>
              <a:latin typeface="Times New Roman" pitchFamily="18" charset="0"/>
            </a:endParaRPr>
          </a:p>
          <a:p>
            <a:pPr lvl="1" algn="just"/>
            <a:r>
              <a:rPr lang="el-G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τις υποκείμενες μετοχές, </a:t>
            </a:r>
            <a:endParaRPr lang="el-GR" dirty="0">
              <a:solidFill>
                <a:srgbClr val="000000"/>
              </a:solidFill>
              <a:latin typeface="Times New Roman" pitchFamily="18" charset="0"/>
            </a:endParaRPr>
          </a:p>
          <a:p>
            <a:pPr lvl="1" algn="just"/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χρειάζεται να δεσμεύσει κεφάλαια </a:t>
            </a:r>
            <a:r>
              <a:rPr lang="en-GB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l-GR" b="1" dirty="0">
              <a:solidFill>
                <a:srgbClr val="FF0000"/>
              </a:solidFill>
              <a:latin typeface="Times New Roman" pitchFamily="18" charset="0"/>
            </a:endParaRPr>
          </a:p>
          <a:p>
            <a:pPr algn="just"/>
            <a:r>
              <a:rPr lang="el-GR" dirty="0">
                <a:solidFill>
                  <a:srgbClr val="000000"/>
                </a:solidFill>
                <a:latin typeface="Times New Roman" pitchFamily="18" charset="0"/>
              </a:rPr>
              <a:t>Στα 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ΣΜΕ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το κεφάλαιο δεν απαιτείται τη στιγμή της συναλλαγής αλλά σε μια 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</a:rPr>
              <a:t>μελλοντική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ημερομηνία</a:t>
            </a:r>
            <a:endParaRPr lang="el-GR" dirty="0">
              <a:solidFill>
                <a:srgbClr val="000000"/>
              </a:solidFill>
              <a:latin typeface="Times New Roman" pitchFamily="18" charset="0"/>
            </a:endParaRPr>
          </a:p>
          <a:p>
            <a:pPr lvl="1" algn="just"/>
            <a:r>
              <a:rPr lang="el-GR" dirty="0">
                <a:solidFill>
                  <a:srgbClr val="000000"/>
                </a:solidFill>
                <a:latin typeface="Times New Roman" pitchFamily="18" charset="0"/>
              </a:rPr>
              <a:t>Ο 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αγοραστής μπορεί  να επενδύσει το κεφάλαιο σε επιτόκιο χωρίς κίνδυνο</a:t>
            </a:r>
            <a:endParaRPr lang="el-GR" dirty="0">
              <a:solidFill>
                <a:srgbClr val="000000"/>
              </a:solidFill>
              <a:latin typeface="Times New Roman" pitchFamily="18" charset="0"/>
            </a:endParaRPr>
          </a:p>
          <a:p>
            <a:pPr algn="just"/>
            <a:r>
              <a:rPr lang="el-G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Ο πωλητής 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</a:rPr>
              <a:t>ΣΜΕ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χάνει τόκο στη συναλλαγή συμβολαίων μελλοντικής εκπλήρωσης</a:t>
            </a:r>
            <a:endParaRPr lang="el-GR" dirty="0">
              <a:solidFill>
                <a:srgbClr val="000000"/>
              </a:solidFill>
              <a:latin typeface="Times New Roman" pitchFamily="18" charset="0"/>
            </a:endParaRPr>
          </a:p>
          <a:p>
            <a:pPr lvl="1" algn="just"/>
            <a:r>
              <a:rPr lang="el-GR" dirty="0">
                <a:solidFill>
                  <a:srgbClr val="000000"/>
                </a:solidFill>
                <a:latin typeface="Times New Roman" pitchFamily="18" charset="0"/>
              </a:rPr>
              <a:t>Εισπράττει την πώληση σε μελλοντική ημερομηνία</a:t>
            </a:r>
            <a:r>
              <a:rPr lang="en-GB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72207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45B7-2D7D-4170-B0A8-58DCDE78FDEC}" type="slidenum">
              <a:rPr lang="en-US"/>
              <a:pPr/>
              <a:t>11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617538"/>
            <a:ext cx="7154862" cy="1143000"/>
          </a:xfrm>
        </p:spPr>
        <p:txBody>
          <a:bodyPr/>
          <a:lstStyle/>
          <a:p>
            <a:pPr algn="ctr"/>
            <a:r>
              <a:rPr lang="el-GR" b="1">
                <a:solidFill>
                  <a:srgbClr val="CC3300"/>
                </a:solidFill>
                <a:latin typeface="Times New Roman" pitchFamily="18" charset="0"/>
              </a:rPr>
              <a:t>Θεωρητική Τιμή των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(Σ.Μ.Ε.)</a:t>
            </a:r>
            <a:r>
              <a:rPr lang="en-GB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2057400"/>
            <a:ext cx="7391400" cy="3733800"/>
          </a:xfrm>
        </p:spPr>
        <p:txBody>
          <a:bodyPr/>
          <a:lstStyle/>
          <a:p>
            <a:pPr algn="just"/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F=FTSE/ASE 20 [1+(i-d) t/360]</a:t>
            </a:r>
            <a:endParaRPr lang="en-GB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l-GR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Θεωρητική τιμή των ΣΜΕ </a:t>
            </a:r>
            <a:endParaRPr lang="en-GB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FTSE</a:t>
            </a:r>
            <a:r>
              <a:rPr lang="el-GR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ASE</a:t>
            </a:r>
            <a:r>
              <a:rPr lang="el-GR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 – στην τρέχουσα τιμή (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spot price</a:t>
            </a:r>
            <a:r>
              <a:rPr lang="el-GR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GB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l-GR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Μερισματική απόδοση</a:t>
            </a:r>
            <a:endParaRPr lang="en-GB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l-GR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Επιτόκιο χωρίς κίνδυνο</a:t>
            </a:r>
            <a:endParaRPr lang="en-GB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l-GR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Αριθμός ημερών μέχρι την λήξη</a:t>
            </a:r>
            <a:endParaRPr lang="en-GB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GB" sz="28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354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3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3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300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300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300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 autoUpdateAnimBg="0"/>
      <p:bldP spid="6553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190E-784E-4BE9-A99D-5B4B7D9AC1B7}" type="slidenum">
              <a:rPr lang="en-US"/>
              <a:pPr/>
              <a:t>12</a:t>
            </a:fld>
            <a:endParaRPr 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617538"/>
            <a:ext cx="7154862" cy="1143000"/>
          </a:xfrm>
        </p:spPr>
        <p:txBody>
          <a:bodyPr/>
          <a:lstStyle/>
          <a:p>
            <a:pPr algn="ctr"/>
            <a:r>
              <a:rPr lang="el-GR" b="1">
                <a:solidFill>
                  <a:srgbClr val="CC3300"/>
                </a:solidFill>
                <a:latin typeface="Times New Roman" pitchFamily="18" charset="0"/>
              </a:rPr>
              <a:t>Θεωρητική Τιμή των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(Σ.Μ.Ε.)</a:t>
            </a:r>
            <a:r>
              <a:rPr lang="en-GB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2057400"/>
            <a:ext cx="7391400" cy="3733800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el-GR" sz="2800" dirty="0">
                <a:solidFill>
                  <a:srgbClr val="000000"/>
                </a:solidFill>
                <a:latin typeface="Times New Roman" pitchFamily="18" charset="0"/>
              </a:rPr>
              <a:t>Παράδειγμα</a:t>
            </a:r>
          </a:p>
          <a:p>
            <a:pPr algn="just"/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FTSE</a:t>
            </a:r>
            <a:r>
              <a:rPr lang="el-G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ASE</a:t>
            </a:r>
            <a:r>
              <a:rPr lang="el-G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 = 2000</a:t>
            </a:r>
            <a:endParaRPr lang="en-GB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l-G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2 % ανά έτος</a:t>
            </a:r>
            <a:endParaRPr lang="en-GB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l-G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11,5 % σε ετήσια βάση</a:t>
            </a:r>
            <a:endParaRPr lang="en-GB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l-G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90 ημέρες</a:t>
            </a:r>
            <a:endParaRPr lang="en-GB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l-G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=2000 [1+(0,115-0,02) 90/360] = 2047,50</a:t>
            </a:r>
            <a:r>
              <a:rPr lang="en-GB" sz="28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04737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 autoUpdateAnimBg="0"/>
      <p:bldP spid="6656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97A17-36A4-4E87-B1C4-A560A662E870}" type="slidenum">
              <a:rPr lang="en-US"/>
              <a:pPr/>
              <a:t>13</a:t>
            </a:fld>
            <a:endParaRPr 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617538"/>
            <a:ext cx="7154862" cy="1143000"/>
          </a:xfrm>
        </p:spPr>
        <p:txBody>
          <a:bodyPr/>
          <a:lstStyle/>
          <a:p>
            <a:pPr algn="ctr"/>
            <a:r>
              <a:rPr lang="en-US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</a:rPr>
              <a:t>Βάση των 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(Σ.Μ.Ε.)</a:t>
            </a:r>
            <a:r>
              <a:rPr lang="en-GB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057400"/>
            <a:ext cx="8001000" cy="37338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l-GR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Η τρέχουσα τιμή και η τιμή των συμβολαίων μελλοντικής εκπλήρωσης ακολουθούν μία τάση η οποία οδηγεί στο ίδιο σημείο. </a:t>
            </a:r>
            <a:endParaRPr lang="el-GR" sz="28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l-GR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Η διαφορά μεταξύ των δυο τιμών ονομάζεται βάση (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basis</a:t>
            </a:r>
            <a:r>
              <a:rPr lang="el-GR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GB" sz="28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18438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 autoUpdateAnimBg="0"/>
      <p:bldP spid="6758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42902-D464-4225-B3CD-68EAD8B27541}" type="slidenum">
              <a:rPr lang="en-US"/>
              <a:pPr/>
              <a:t>14</a:t>
            </a:fld>
            <a:endParaRPr lang="en-US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617538"/>
            <a:ext cx="7154862" cy="1143000"/>
          </a:xfrm>
        </p:spPr>
        <p:txBody>
          <a:bodyPr/>
          <a:lstStyle/>
          <a:p>
            <a:pPr algn="ctr"/>
            <a:r>
              <a:rPr lang="en-US" b="1">
                <a:solidFill>
                  <a:srgbClr val="CC3300"/>
                </a:solidFill>
                <a:latin typeface="Times New Roman" pitchFamily="18" charset="0"/>
              </a:rPr>
              <a:t> 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</a:rPr>
              <a:t>Βάση των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(Σ.Μ.Ε.)</a:t>
            </a:r>
            <a:r>
              <a:rPr lang="en-GB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2057400"/>
            <a:ext cx="7391400" cy="37338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l-GR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Η βάση εξαρτάται από διάφορους παράγοντες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>
                <a:solidFill>
                  <a:srgbClr val="000000"/>
                </a:solidFill>
                <a:latin typeface="Times New Roman" pitchFamily="18" charset="0"/>
              </a:rPr>
              <a:t>όπως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</a:rPr>
              <a:t>:</a:t>
            </a:r>
          </a:p>
          <a:p>
            <a:pPr lvl="1" algn="just">
              <a:lnSpc>
                <a:spcPct val="150000"/>
              </a:lnSpc>
            </a:pPr>
            <a:r>
              <a:rPr 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l-G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κόστους φύλαξης των εμπορευμάτων </a:t>
            </a:r>
            <a:endParaRPr 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</a:pPr>
            <a:r>
              <a:rPr 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l-G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κόστους του επιτοκίου. </a:t>
            </a:r>
            <a:endParaRPr lang="en-GB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787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 autoUpdateAnimBg="0"/>
      <p:bldP spid="7065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AF334-1D32-43EB-ADED-065035E82904}" type="slidenum">
              <a:rPr lang="en-US"/>
              <a:pPr/>
              <a:t>15</a:t>
            </a:fld>
            <a:endParaRPr lang="en-US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617538"/>
            <a:ext cx="7154862" cy="1143000"/>
          </a:xfrm>
        </p:spPr>
        <p:txBody>
          <a:bodyPr/>
          <a:lstStyle/>
          <a:p>
            <a:pPr algn="ctr"/>
            <a:r>
              <a:rPr lang="el-GR" b="1">
                <a:solidFill>
                  <a:srgbClr val="CC3300"/>
                </a:solidFill>
                <a:latin typeface="Times New Roman" pitchFamily="18" charset="0"/>
              </a:rPr>
              <a:t> Βάση των 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(Σ.Μ.Ε.)</a:t>
            </a:r>
            <a:r>
              <a:rPr lang="en-GB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916832"/>
            <a:ext cx="8282880" cy="3874368"/>
          </a:xfrm>
        </p:spPr>
        <p:txBody>
          <a:bodyPr/>
          <a:lstStyle/>
          <a:p>
            <a:pPr algn="just">
              <a:lnSpc>
                <a:spcPct val="110000"/>
              </a:lnSpc>
            </a:pPr>
            <a:r>
              <a:rPr lang="el-G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Στα εμπορεύματα έχουμε ένα επιπλέον κόστος στον πωλητή του εμπορεύματος αφού θα πρέπει να κρατήσει το εμπόρευμα στις αποθήκες και να υποστεί κάποιο κόστος</a:t>
            </a:r>
            <a:r>
              <a:rPr lang="en-GB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l-GR" sz="2800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174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 autoUpdateAnimBg="0"/>
      <p:bldP spid="71683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8A28-1307-4957-8E5B-3340E6BE4DD5}" type="slidenum">
              <a:rPr lang="en-US"/>
              <a:pPr/>
              <a:t>16</a:t>
            </a:fld>
            <a:endParaRPr lang="en-US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617538"/>
            <a:ext cx="7154862" cy="1143000"/>
          </a:xfrm>
        </p:spPr>
        <p:txBody>
          <a:bodyPr/>
          <a:lstStyle/>
          <a:p>
            <a:pPr algn="ctr"/>
            <a:r>
              <a:rPr lang="el-GR" b="1">
                <a:solidFill>
                  <a:srgbClr val="CC3300"/>
                </a:solidFill>
                <a:latin typeface="Times New Roman" pitchFamily="18" charset="0"/>
              </a:rPr>
              <a:t> Βάση των 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(Σ.Μ.Ε.)</a:t>
            </a:r>
            <a:r>
              <a:rPr lang="en-GB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0" y="2057400"/>
            <a:ext cx="9144000" cy="3733800"/>
          </a:xfrm>
        </p:spPr>
        <p:txBody>
          <a:bodyPr/>
          <a:lstStyle/>
          <a:p>
            <a:pPr algn="just">
              <a:lnSpc>
                <a:spcPct val="110000"/>
              </a:lnSpc>
            </a:pPr>
            <a:r>
              <a:rPr lang="el-GR" b="1">
                <a:solidFill>
                  <a:srgbClr val="000000"/>
                </a:solidFill>
                <a:latin typeface="Times New Roman" pitchFamily="18" charset="0"/>
              </a:rPr>
              <a:t>Σ</a:t>
            </a:r>
            <a:r>
              <a:rPr lang="el-GR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τα χρηματοοικονομικά ΣΜΕ το επιτόκιο είναι ένας παράγοντας κλειδί, και η βάση σε γενικές γραμμές είναι θετική </a:t>
            </a:r>
            <a:endParaRPr lang="en-US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10000"/>
              </a:lnSpc>
            </a:pPr>
            <a:r>
              <a:rPr lang="el-GR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η τρέχουσα τιμή είναι χαμηλότερη από την τιμή των ΣΜΕ και ονομάζεται προθεσμιακό πριμ </a:t>
            </a:r>
            <a:endParaRPr lang="en-US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just">
              <a:lnSpc>
                <a:spcPct val="110000"/>
              </a:lnSpc>
            </a:pPr>
            <a:r>
              <a:rPr lang="en-US" sz="2800" b="1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futures premium</a:t>
            </a:r>
            <a:endParaRPr lang="en-GB" sz="2800" b="1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280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 autoUpdateAnimBg="0"/>
      <p:bldP spid="72707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DD77A-1F6D-4802-B328-51A30F0CE421}" type="slidenum">
              <a:rPr lang="en-US"/>
              <a:pPr/>
              <a:t>17</a:t>
            </a:fld>
            <a:endParaRPr lang="en-US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286000"/>
            <a:ext cx="4114800" cy="1524000"/>
          </a:xfrm>
          <a:solidFill>
            <a:srgbClr val="FFFB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l-GR" b="1">
                <a:solidFill>
                  <a:srgbClr val="CC3300"/>
                </a:solidFill>
                <a:latin typeface="Times New Roman" pitchFamily="18" charset="0"/>
              </a:rPr>
              <a:t> Βάση των 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(Σ.Μ.Ε.)</a:t>
            </a:r>
            <a:r>
              <a:rPr lang="en-GB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3732" name="Oval 4"/>
          <p:cNvSpPr>
            <a:spLocks noChangeArrowheads="1"/>
          </p:cNvSpPr>
          <p:nvPr/>
        </p:nvSpPr>
        <p:spPr bwMode="auto">
          <a:xfrm>
            <a:off x="609600" y="0"/>
            <a:ext cx="7239000" cy="1524000"/>
          </a:xfrm>
          <a:prstGeom prst="ellipse">
            <a:avLst/>
          </a:prstGeom>
          <a:solidFill>
            <a:srgbClr val="DBE6E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l-GR" sz="3200" b="1" u="none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Η διαφορά της τιμής των ΣΜΕ </a:t>
            </a:r>
            <a:endParaRPr lang="en-US" sz="3200" b="1" u="none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l-GR" sz="3200" b="1" u="none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και της τρέχουσας τιμής</a:t>
            </a:r>
          </a:p>
        </p:txBody>
      </p:sp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914400" y="4114800"/>
            <a:ext cx="67056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l-GR" sz="3200" b="1" u="none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διευρύνεται όσο μεγαλύτερη είναι η </a:t>
            </a:r>
            <a:endParaRPr lang="el-GR" sz="3200" b="1" u="none">
              <a:solidFill>
                <a:srgbClr val="000000"/>
              </a:solidFill>
              <a:latin typeface="Times New Roman" pitchFamily="18" charset="0"/>
            </a:endParaRPr>
          </a:p>
          <a:p>
            <a:pPr algn="ctr"/>
            <a:r>
              <a:rPr lang="el-GR" sz="3200" b="1" u="none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περίοδος </a:t>
            </a:r>
            <a:r>
              <a:rPr lang="el-GR" sz="3200" b="1" u="none">
                <a:solidFill>
                  <a:srgbClr val="000000"/>
                </a:solidFill>
                <a:latin typeface="Times New Roman" pitchFamily="18" charset="0"/>
              </a:rPr>
              <a:t>για την</a:t>
            </a:r>
            <a:r>
              <a:rPr lang="el-GR" sz="3200" b="1" u="none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εκτέλεσής </a:t>
            </a:r>
            <a:r>
              <a:rPr lang="el-GR" sz="3200" b="1" u="none">
                <a:solidFill>
                  <a:srgbClr val="000000"/>
                </a:solidFill>
                <a:latin typeface="Times New Roman" pitchFamily="18" charset="0"/>
              </a:rPr>
              <a:t>του ΣΜΕ</a:t>
            </a:r>
          </a:p>
        </p:txBody>
      </p:sp>
      <p:sp>
        <p:nvSpPr>
          <p:cNvPr id="73736" name="AutoShape 8"/>
          <p:cNvSpPr>
            <a:spLocks noChangeArrowheads="1"/>
          </p:cNvSpPr>
          <p:nvPr/>
        </p:nvSpPr>
        <p:spPr bwMode="auto">
          <a:xfrm>
            <a:off x="4114800" y="1524000"/>
            <a:ext cx="485775" cy="762000"/>
          </a:xfrm>
          <a:prstGeom prst="downArrow">
            <a:avLst>
              <a:gd name="adj1" fmla="val 50000"/>
              <a:gd name="adj2" fmla="val 3921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3738" name="Rectangle 10"/>
          <p:cNvSpPr>
            <a:spLocks noChangeArrowheads="1"/>
          </p:cNvSpPr>
          <p:nvPr/>
        </p:nvSpPr>
        <p:spPr bwMode="auto">
          <a:xfrm>
            <a:off x="457200" y="5943600"/>
            <a:ext cx="8229600" cy="914400"/>
          </a:xfrm>
          <a:prstGeom prst="rect">
            <a:avLst/>
          </a:prstGeom>
          <a:solidFill>
            <a:srgbClr val="D0F3F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l-GR" sz="3200" u="none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Στην ημερομηνία παράδοσης </a:t>
            </a:r>
            <a:r>
              <a:rPr lang="el-GR" sz="3200" u="none">
                <a:solidFill>
                  <a:srgbClr val="000000"/>
                </a:solidFill>
                <a:latin typeface="Times New Roman" pitchFamily="18" charset="0"/>
              </a:rPr>
              <a:t>είναι ίση με </a:t>
            </a:r>
            <a:r>
              <a:rPr lang="el-GR" sz="3200" u="none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μηδέν</a:t>
            </a:r>
          </a:p>
        </p:txBody>
      </p:sp>
    </p:spTree>
    <p:extLst>
      <p:ext uri="{BB962C8B-B14F-4D97-AF65-F5344CB8AC3E}">
        <p14:creationId xmlns:p14="http://schemas.microsoft.com/office/powerpoint/2010/main" val="2755281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34D8-0101-4CA5-B38D-2508E2660968}" type="slidenum">
              <a:rPr lang="en-US"/>
              <a:pPr/>
              <a:t>18</a:t>
            </a:fld>
            <a:endParaRPr lang="en-US"/>
          </a:p>
        </p:txBody>
      </p:sp>
      <p:pic>
        <p:nvPicPr>
          <p:cNvPr id="337923" name="Picture 3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676400"/>
            <a:ext cx="9144000" cy="5181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37924" name="Text Box 4"/>
          <p:cNvSpPr txBox="1">
            <a:spLocks noChangeArrowheads="1"/>
          </p:cNvSpPr>
          <p:nvPr/>
        </p:nvSpPr>
        <p:spPr bwMode="auto">
          <a:xfrm>
            <a:off x="0" y="0"/>
            <a:ext cx="91709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l-GR" b="1" u="none">
                <a:solidFill>
                  <a:srgbClr val="000000"/>
                </a:solidFill>
                <a:cs typeface="Times New Roman" pitchFamily="18" charset="0"/>
              </a:rPr>
              <a:t>Ο Τιμή συμβολαίων μελλοντικής εκπλήρωσης (futures price)  και</a:t>
            </a:r>
            <a:endParaRPr lang="en-US" b="1" u="none">
              <a:solidFill>
                <a:srgbClr val="000000"/>
              </a:solidFill>
              <a:cs typeface="Times New Roman" pitchFamily="18" charset="0"/>
            </a:endParaRPr>
          </a:p>
          <a:p>
            <a:pPr algn="ctr"/>
            <a:r>
              <a:rPr lang="el-GR" b="1" u="none">
                <a:solidFill>
                  <a:srgbClr val="000000"/>
                </a:solidFill>
                <a:cs typeface="Times New Roman" pitchFamily="18" charset="0"/>
              </a:rPr>
              <a:t> τρέχουσα τιμή του υποκείμενου εργαλείου (spot price)</a:t>
            </a:r>
            <a:r>
              <a:rPr lang="el-G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487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E32C5-98F8-4512-B536-A46A381BFAFA}" type="slidenum">
              <a:rPr lang="en-US"/>
              <a:pPr/>
              <a:t>19</a:t>
            </a:fld>
            <a:endParaRPr lang="en-US"/>
          </a:p>
        </p:txBody>
      </p:sp>
      <p:sp>
        <p:nvSpPr>
          <p:cNvPr id="901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Θέση Αγοράς Μετοχής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90115" name="Rectangle 1027"/>
          <p:cNvSpPr>
            <a:spLocks noGrp="1" noChangeArrowheads="1"/>
          </p:cNvSpPr>
          <p:nvPr>
            <p:ph idx="1"/>
          </p:nvPr>
        </p:nvSpPr>
        <p:spPr>
          <a:xfrm>
            <a:off x="533400" y="2017713"/>
            <a:ext cx="8421688" cy="4114800"/>
          </a:xfrm>
        </p:spPr>
        <p:txBody>
          <a:bodyPr/>
          <a:lstStyle/>
          <a:p>
            <a:pPr algn="just"/>
            <a:r>
              <a:rPr lang="el-GR" dirty="0">
                <a:cs typeface="Times New Roman" pitchFamily="18" charset="0"/>
              </a:rPr>
              <a:t>Μια επένδυση σε μετοχές εμπεριέχει ένα απεριόριστο δυνητικό κέρδος, επειδή δεν υπάρχει κανένα ανώτατο όριο στην τιμή της μετοχής. </a:t>
            </a:r>
            <a:endParaRPr lang="el-GR" dirty="0"/>
          </a:p>
          <a:p>
            <a:pPr algn="just"/>
            <a:r>
              <a:rPr lang="el-GR" dirty="0">
                <a:cs typeface="Times New Roman" pitchFamily="18" charset="0"/>
              </a:rPr>
              <a:t>Η δυνητική ζημιά, αντιθέτως, περιορίζεται, επειδή ο επενδυτής δεν μπορεί να χάσει περισσότερα από ότι είναι ολόκληρη η επένδυσή του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9923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CC3300"/>
                </a:solidFill>
                <a:latin typeface="Times New Roman" pitchFamily="18" charset="0"/>
              </a:rPr>
              <a:t>Spot Market – Cash Market</a:t>
            </a:r>
            <a:endParaRPr lang="en-GB" b="1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0" y="2057400"/>
            <a:ext cx="9144000" cy="4467225"/>
          </a:xfrm>
        </p:spPr>
        <p:txBody>
          <a:bodyPr/>
          <a:lstStyle/>
          <a:p>
            <a:pPr algn="just"/>
            <a:r>
              <a:rPr lang="el-GR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Τρέχουσα συναλλαγή</a:t>
            </a:r>
            <a:r>
              <a:rPr lang="el-G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/>
            <a:r>
              <a:rPr lang="el-GR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αγορά ή πώληση ενός αγαθού ή ενός τίτλου </a:t>
            </a:r>
          </a:p>
          <a:p>
            <a:pPr lvl="2" algn="just"/>
            <a:r>
              <a:rPr lang="el-GR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π.χ. μετοχής ή ομολόγου </a:t>
            </a:r>
          </a:p>
          <a:p>
            <a:pPr lvl="1" algn="just"/>
            <a:r>
              <a:rPr lang="el-GR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το οποίο συνεπάγεται </a:t>
            </a:r>
            <a:r>
              <a:rPr lang="el-GR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άμεση</a:t>
            </a:r>
            <a:r>
              <a:rPr lang="el-GR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on the spot</a:t>
            </a:r>
            <a:r>
              <a:rPr lang="el-GR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l-GR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παράδοση και πληρωμή</a:t>
            </a:r>
            <a:r>
              <a:rPr lang="en-GB" sz="3200" b="1">
                <a:latin typeface="Times New Roman" pitchFamily="18" charset="0"/>
              </a:rPr>
              <a:t> </a:t>
            </a:r>
            <a:endParaRPr lang="en-US" sz="3200" b="1">
              <a:latin typeface="Times New Roman" pitchFamily="18" charset="0"/>
            </a:endParaRPr>
          </a:p>
          <a:p>
            <a:pPr>
              <a:buFontTx/>
              <a:buNone/>
            </a:pPr>
            <a:endParaRPr lang="en-US" b="1">
              <a:latin typeface="Times New Roman" pitchFamily="18" charset="0"/>
            </a:endParaRPr>
          </a:p>
          <a:p>
            <a:endParaRPr lang="en-GB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96246"/>
      </p:ext>
    </p:extLst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F8B11-9415-4F99-81D3-26E6DBD1462A}" type="slidenum">
              <a:rPr lang="en-US"/>
              <a:pPr/>
              <a:t>20</a:t>
            </a:fld>
            <a:endParaRPr 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Θέση Αγοράς Μετοχής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17713"/>
            <a:ext cx="8497888" cy="4114800"/>
          </a:xfrm>
        </p:spPr>
        <p:txBody>
          <a:bodyPr/>
          <a:lstStyle/>
          <a:p>
            <a:pPr algn="just"/>
            <a:r>
              <a:rPr lang="el-GR" dirty="0" smtClean="0">
                <a:cs typeface="Times New Roman" pitchFamily="18" charset="0"/>
              </a:rPr>
              <a:t>Επενδυτής αγοράζει την μετοχή της ΔΕΗ.</a:t>
            </a:r>
          </a:p>
          <a:p>
            <a:pPr algn="just"/>
            <a:r>
              <a:rPr lang="el-GR" dirty="0">
                <a:cs typeface="Times New Roman" pitchFamily="18" charset="0"/>
              </a:rPr>
              <a:t>Η τρέχουσα τιμή </a:t>
            </a:r>
            <a:r>
              <a:rPr lang="el-GR" dirty="0" smtClean="0">
                <a:cs typeface="Times New Roman" pitchFamily="18" charset="0"/>
              </a:rPr>
              <a:t>της μετοχής είναι 4 ευρώ. </a:t>
            </a:r>
            <a:endParaRPr lang="el-GR" dirty="0"/>
          </a:p>
          <a:p>
            <a:pPr algn="just"/>
            <a:r>
              <a:rPr lang="el-GR" dirty="0" smtClean="0">
                <a:cs typeface="Times New Roman" pitchFamily="18" charset="0"/>
              </a:rPr>
              <a:t>Με </a:t>
            </a:r>
            <a:r>
              <a:rPr lang="el-GR" dirty="0">
                <a:cs typeface="Times New Roman" pitchFamily="18" charset="0"/>
              </a:rPr>
              <a:t>βάση διάφορα σενάρια για την εξέλιξη της τιμής θα έχουμε:</a:t>
            </a:r>
            <a:endParaRPr lang="en-GB" dirty="0"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endParaRPr lang="el-GR" dirty="0"/>
          </a:p>
          <a:p>
            <a:pPr algn="just">
              <a:buFont typeface="Wingdings" pitchFamily="2" charset="2"/>
              <a:buNone/>
            </a:pPr>
            <a:r>
              <a:rPr lang="el-GR" dirty="0"/>
              <a:t>    </a:t>
            </a:r>
            <a:endParaRPr lang="en-GB" dirty="0"/>
          </a:p>
          <a:p>
            <a:pPr algn="ctr">
              <a:buFont typeface="Wingdings" pitchFamily="2" charset="2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6783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694763"/>
              </p:ext>
            </p:extLst>
          </p:nvPr>
        </p:nvGraphicFramePr>
        <p:xfrm>
          <a:off x="1187624" y="836712"/>
          <a:ext cx="6192688" cy="4940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8028"/>
                <a:gridCol w="3414660"/>
              </a:tblGrid>
              <a:tr h="338817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Μετοχή 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Αποτέλεσμα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338817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2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-2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338817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3.5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-1.5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338817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3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-1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338817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3.5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-0.5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338817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4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338817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4.5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0.5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338817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5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1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338817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5.5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1.5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338817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6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2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88962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Γράφημα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1210434"/>
              </p:ext>
            </p:extLst>
          </p:nvPr>
        </p:nvGraphicFramePr>
        <p:xfrm>
          <a:off x="0" y="0"/>
          <a:ext cx="9144000" cy="6741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18086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09A7-9BDC-4764-B1DE-784E819FDBF3}" type="slidenum">
              <a:rPr lang="en-US"/>
              <a:pPr/>
              <a:t>23</a:t>
            </a:fld>
            <a:endParaRPr lang="en-US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>
                <a:solidFill>
                  <a:srgbClr val="CC3300"/>
                </a:solidFill>
                <a:latin typeface="Times New Roman" pitchFamily="18" charset="0"/>
              </a:rPr>
              <a:t>Θέση Αγοράς Μετοχής</a:t>
            </a:r>
            <a:endParaRPr lang="en-GB" dirty="0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>
          <a:xfrm>
            <a:off x="1182688" y="1752600"/>
            <a:ext cx="7772400" cy="4379913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Μέγιστο Κέρδος: </a:t>
            </a:r>
            <a:r>
              <a:rPr lang="el-GR" sz="2800" dirty="0">
                <a:solidFill>
                  <a:srgbClr val="000000"/>
                </a:solidFill>
              </a:rPr>
              <a:t>Απεριόριστο</a:t>
            </a:r>
            <a:endParaRPr lang="en-GB" sz="2800" dirty="0"/>
          </a:p>
          <a:p>
            <a:pPr algn="just">
              <a:buFont typeface="Wingdings" pitchFamily="2" charset="2"/>
              <a:buNone/>
            </a:pP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Νεκρό Σημείο: </a:t>
            </a:r>
            <a:r>
              <a:rPr lang="el-GR" sz="2800" dirty="0" smtClean="0">
                <a:solidFill>
                  <a:srgbClr val="000000"/>
                </a:solidFill>
                <a:cs typeface="Times New Roman" pitchFamily="18" charset="0"/>
              </a:rPr>
              <a:t> 4  ευρώ</a:t>
            </a:r>
            <a:endParaRPr lang="en-GB" sz="2800" dirty="0"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Μέγιστη Ζημιά: </a:t>
            </a:r>
            <a:r>
              <a:rPr lang="el-GR" sz="2800" dirty="0" smtClean="0">
                <a:solidFill>
                  <a:srgbClr val="000000"/>
                </a:solidFill>
              </a:rPr>
              <a:t>4  ευρώ</a:t>
            </a:r>
            <a:endParaRPr lang="en-GB" sz="2800" dirty="0"/>
          </a:p>
          <a:p>
            <a:pPr algn="ctr">
              <a:buFont typeface="Wingdings" pitchFamily="2" charset="2"/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586558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2308E-3B8F-4FED-A7F7-70CCA7065567}" type="slidenum">
              <a:rPr lang="en-US"/>
              <a:pPr/>
              <a:t>24</a:t>
            </a:fld>
            <a:endParaRPr lang="en-US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93038" cy="990600"/>
          </a:xfrm>
        </p:spPr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Θέση Πώλησης Μετοχής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5638800"/>
          </a:xfrm>
          <a:solidFill>
            <a:srgbClr val="DBE6E9"/>
          </a:solidFill>
        </p:spPr>
        <p:txBody>
          <a:bodyPr/>
          <a:lstStyle/>
          <a:p>
            <a:pPr algn="just"/>
            <a:r>
              <a:rPr lang="el-GR" sz="3000" dirty="0">
                <a:solidFill>
                  <a:srgbClr val="000000"/>
                </a:solidFill>
                <a:cs typeface="Times New Roman" pitchFamily="18" charset="0"/>
              </a:rPr>
              <a:t>Λέμε ότι γίνεται ακάλυπτη προθεσμιακή πώληση μίας μετοχής (</a:t>
            </a:r>
            <a:r>
              <a:rPr lang="en-US" sz="3000" dirty="0">
                <a:solidFill>
                  <a:srgbClr val="000000"/>
                </a:solidFill>
                <a:cs typeface="Times New Roman" pitchFamily="18" charset="0"/>
              </a:rPr>
              <a:t>short selling</a:t>
            </a:r>
            <a:r>
              <a:rPr lang="el-GR" sz="3000" dirty="0">
                <a:solidFill>
                  <a:srgbClr val="000000"/>
                </a:solidFill>
                <a:cs typeface="Times New Roman" pitchFamily="18" charset="0"/>
              </a:rPr>
              <a:t>) εάν ένας επενδυτής πουλάει μια μετοχή την οποία δεν κατέχει (ακόμη), το οποίο σημαίνει ότι ο επενδυτής πρέπει να δανειστεί τη μετοχή για αυτό το σκοπό. </a:t>
            </a:r>
            <a:endParaRPr lang="el-GR" sz="3000" dirty="0">
              <a:solidFill>
                <a:srgbClr val="000000"/>
              </a:solidFill>
            </a:endParaRPr>
          </a:p>
          <a:p>
            <a:pPr algn="just"/>
            <a:r>
              <a:rPr lang="el-GR" sz="3000" dirty="0">
                <a:solidFill>
                  <a:srgbClr val="000000"/>
                </a:solidFill>
                <a:cs typeface="Times New Roman" pitchFamily="18" charset="0"/>
              </a:rPr>
              <a:t>Σε επόμενο βήμα, πουλάει μετοχή στην τρέχουσα αγορά (</a:t>
            </a:r>
            <a:r>
              <a:rPr lang="en-US" sz="3000" dirty="0">
                <a:solidFill>
                  <a:srgbClr val="000000"/>
                </a:solidFill>
                <a:cs typeface="Times New Roman" pitchFamily="18" charset="0"/>
              </a:rPr>
              <a:t>spot market</a:t>
            </a:r>
            <a:r>
              <a:rPr lang="el-GR" sz="3000" dirty="0">
                <a:solidFill>
                  <a:srgbClr val="000000"/>
                </a:solidFill>
                <a:cs typeface="Times New Roman" pitchFamily="18" charset="0"/>
              </a:rPr>
              <a:t>), ελπίζοντας να την ξαναποκτήσει σε χαμηλότερη τιμή σε μια μετέπειτα στιγμή. </a:t>
            </a:r>
            <a:endParaRPr lang="el-GR" sz="3000" dirty="0">
              <a:solidFill>
                <a:srgbClr val="000000"/>
              </a:solidFill>
            </a:endParaRPr>
          </a:p>
          <a:p>
            <a:pPr algn="just"/>
            <a:r>
              <a:rPr lang="el-GR" sz="3000" dirty="0">
                <a:solidFill>
                  <a:srgbClr val="000000"/>
                </a:solidFill>
                <a:cs typeface="Times New Roman" pitchFamily="18" charset="0"/>
              </a:rPr>
              <a:t>Η προσδοκία είναι καθοδική και δυνητική ζημιά απεριόριστη</a:t>
            </a:r>
            <a:r>
              <a:rPr lang="en-GB" sz="3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79500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F8B11-9415-4F99-81D3-26E6DBD1462A}" type="slidenum">
              <a:rPr lang="en-US"/>
              <a:pPr/>
              <a:t>25</a:t>
            </a:fld>
            <a:endParaRPr 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>
                <a:solidFill>
                  <a:srgbClr val="CC3300"/>
                </a:solidFill>
                <a:latin typeface="Times New Roman" pitchFamily="18" charset="0"/>
              </a:rPr>
              <a:t>Θέση </a:t>
            </a:r>
            <a:r>
              <a:rPr lang="el-GR" dirty="0" smtClean="0">
                <a:solidFill>
                  <a:srgbClr val="CC3300"/>
                </a:solidFill>
                <a:latin typeface="Times New Roman" pitchFamily="18" charset="0"/>
              </a:rPr>
              <a:t>Πώλησης </a:t>
            </a:r>
            <a:r>
              <a:rPr lang="el-GR" dirty="0">
                <a:solidFill>
                  <a:srgbClr val="CC3300"/>
                </a:solidFill>
                <a:latin typeface="Times New Roman" pitchFamily="18" charset="0"/>
              </a:rPr>
              <a:t>Μετοχής</a:t>
            </a:r>
            <a:endParaRPr lang="en-GB" dirty="0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17713"/>
            <a:ext cx="8497888" cy="4114800"/>
          </a:xfrm>
        </p:spPr>
        <p:txBody>
          <a:bodyPr/>
          <a:lstStyle/>
          <a:p>
            <a:pPr algn="just"/>
            <a:r>
              <a:rPr lang="el-GR" dirty="0">
                <a:cs typeface="Times New Roman" pitchFamily="18" charset="0"/>
              </a:rPr>
              <a:t>Ε</a:t>
            </a:r>
            <a:r>
              <a:rPr lang="el-GR" dirty="0" smtClean="0">
                <a:cs typeface="Times New Roman" pitchFamily="18" charset="0"/>
              </a:rPr>
              <a:t>πενδυτής πουλά την μετοχή της ΔΕΗ </a:t>
            </a:r>
            <a:r>
              <a:rPr lang="en-US" dirty="0" smtClean="0">
                <a:cs typeface="Times New Roman" pitchFamily="18" charset="0"/>
              </a:rPr>
              <a:t>-</a:t>
            </a:r>
            <a:r>
              <a:rPr lang="el-GR" dirty="0" smtClean="0">
                <a:cs typeface="Times New Roman" pitchFamily="18" charset="0"/>
              </a:rPr>
              <a:t> ακάλυπτη προθεσμιακή πώληση </a:t>
            </a:r>
            <a:r>
              <a:rPr lang="en-US" dirty="0" smtClean="0">
                <a:cs typeface="Times New Roman" pitchFamily="18" charset="0"/>
              </a:rPr>
              <a:t>(short selling)</a:t>
            </a:r>
            <a:endParaRPr lang="el-GR" dirty="0" smtClean="0">
              <a:cs typeface="Times New Roman" pitchFamily="18" charset="0"/>
            </a:endParaRPr>
          </a:p>
          <a:p>
            <a:pPr algn="just"/>
            <a:r>
              <a:rPr lang="el-GR" dirty="0">
                <a:cs typeface="Times New Roman" pitchFamily="18" charset="0"/>
              </a:rPr>
              <a:t>Η τρέχουσα τιμή </a:t>
            </a:r>
            <a:r>
              <a:rPr lang="el-GR" dirty="0" smtClean="0">
                <a:cs typeface="Times New Roman" pitchFamily="18" charset="0"/>
              </a:rPr>
              <a:t>της μετοχής είναι 4 ευρώ. </a:t>
            </a:r>
            <a:endParaRPr lang="el-GR" dirty="0"/>
          </a:p>
          <a:p>
            <a:pPr algn="just"/>
            <a:r>
              <a:rPr lang="el-GR" dirty="0" smtClean="0">
                <a:cs typeface="Times New Roman" pitchFamily="18" charset="0"/>
              </a:rPr>
              <a:t>Με </a:t>
            </a:r>
            <a:r>
              <a:rPr lang="el-GR" dirty="0">
                <a:cs typeface="Times New Roman" pitchFamily="18" charset="0"/>
              </a:rPr>
              <a:t>βάση διάφορα σενάρια για την εξέλιξη της τιμής θα έχουμε:</a:t>
            </a:r>
            <a:endParaRPr lang="en-GB" dirty="0"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endParaRPr lang="el-GR" dirty="0"/>
          </a:p>
          <a:p>
            <a:pPr algn="just">
              <a:buFont typeface="Wingdings" pitchFamily="2" charset="2"/>
              <a:buNone/>
            </a:pPr>
            <a:r>
              <a:rPr lang="el-GR" dirty="0"/>
              <a:t>    </a:t>
            </a:r>
            <a:endParaRPr lang="en-GB" dirty="0"/>
          </a:p>
          <a:p>
            <a:pPr algn="ctr">
              <a:buFont typeface="Wingdings" pitchFamily="2" charset="2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6990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420797"/>
              </p:ext>
            </p:extLst>
          </p:nvPr>
        </p:nvGraphicFramePr>
        <p:xfrm>
          <a:off x="755576" y="548683"/>
          <a:ext cx="7704856" cy="57160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56384"/>
                <a:gridCol w="4248472"/>
              </a:tblGrid>
              <a:tr h="1033803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Μετοχή 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Αποτέλεσμα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202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2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2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202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3.5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1.5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202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3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1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202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3.5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0.5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202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4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202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4.5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-0.5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202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5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-1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202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5.5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-1.5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202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6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-2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61539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Γράφημα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306844"/>
              </p:ext>
            </p:extLst>
          </p:nvPr>
        </p:nvGraphicFramePr>
        <p:xfrm>
          <a:off x="0" y="0"/>
          <a:ext cx="9144000" cy="6741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948049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A35F-E0C3-4D69-BF37-E3330B18EF3F}" type="slidenum">
              <a:rPr lang="en-US"/>
              <a:pPr/>
              <a:t>28</a:t>
            </a:fld>
            <a:endParaRPr lang="en-US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>
                <a:solidFill>
                  <a:srgbClr val="CC3300"/>
                </a:solidFill>
                <a:latin typeface="Times New Roman" pitchFamily="18" charset="0"/>
              </a:rPr>
              <a:t>Θέση Πώλησης Μετοχής</a:t>
            </a:r>
            <a:endParaRPr lang="en-GB" dirty="0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209800"/>
            <a:ext cx="8650288" cy="3922713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Μέγιστο Κέρδος: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4</a:t>
            </a:r>
            <a:endParaRPr lang="en-GB" dirty="0"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Νεκρό Σημείο: 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4</a:t>
            </a:r>
            <a:endParaRPr lang="en-GB" dirty="0"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Μέγιστη Ζημιά: Απεριόριστη</a:t>
            </a:r>
            <a:endParaRPr lang="en-GB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842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53CE0-B735-45D3-A32B-1D90D88128C8}" type="slidenum">
              <a:rPr lang="en-US"/>
              <a:pPr/>
              <a:t>29</a:t>
            </a:fld>
            <a:endParaRPr 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DBE6E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Θέση Αγοράς ΣΜΕ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9144000" cy="5562600"/>
          </a:xfrm>
          <a:solidFill>
            <a:srgbClr val="D1FFF3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n-US" dirty="0">
                <a:cs typeface="Times New Roman" pitchFamily="18" charset="0"/>
              </a:rPr>
              <a:t>H</a:t>
            </a:r>
            <a:r>
              <a:rPr lang="el-GR" dirty="0">
                <a:cs typeface="Times New Roman" pitchFamily="18" charset="0"/>
              </a:rPr>
              <a:t> διαφορά μεταξύ αγοράς ενός ΣΜΕ και της αγοράς του ίδιου του υποκείμενου τίτλου είναι </a:t>
            </a:r>
            <a:endParaRPr lang="en-US" dirty="0">
              <a:cs typeface="Times New Roman" pitchFamily="18" charset="0"/>
            </a:endParaRPr>
          </a:p>
          <a:p>
            <a:pPr lvl="1" algn="just"/>
            <a:r>
              <a:rPr lang="el-GR" dirty="0">
                <a:cs typeface="Times New Roman" pitchFamily="18" charset="0"/>
              </a:rPr>
              <a:t>το ΣΜΕ δεν παρέχει άμεση παράδοση και πληρωμή του υποκείμενου τίτλου</a:t>
            </a:r>
            <a:r>
              <a:rPr lang="en-US" dirty="0">
                <a:cs typeface="Times New Roman" pitchFamily="18" charset="0"/>
              </a:rPr>
              <a:t>,</a:t>
            </a:r>
            <a:r>
              <a:rPr lang="el-GR" dirty="0">
                <a:cs typeface="Times New Roman" pitchFamily="18" charset="0"/>
              </a:rPr>
              <a:t> </a:t>
            </a:r>
            <a:endParaRPr lang="en-US" dirty="0">
              <a:cs typeface="Times New Roman" pitchFamily="18" charset="0"/>
            </a:endParaRPr>
          </a:p>
          <a:p>
            <a:pPr lvl="1" algn="just"/>
            <a:r>
              <a:rPr lang="el-GR" dirty="0">
                <a:cs typeface="Times New Roman" pitchFamily="18" charset="0"/>
              </a:rPr>
              <a:t>αλλά προγραμματισμένη πληρωμή και παράδοση για μια προκαθορισμένη μελλοντική ημερομηνία.</a:t>
            </a:r>
            <a:endParaRPr lang="en-US" dirty="0">
              <a:cs typeface="Times New Roman" pitchFamily="18" charset="0"/>
            </a:endParaRPr>
          </a:p>
          <a:p>
            <a:pPr algn="just"/>
            <a:r>
              <a:rPr lang="en-US" dirty="0">
                <a:cs typeface="Times New Roman" pitchFamily="18" charset="0"/>
              </a:rPr>
              <a:t>H</a:t>
            </a:r>
            <a:r>
              <a:rPr lang="el-GR" dirty="0">
                <a:cs typeface="Times New Roman" pitchFamily="18" charset="0"/>
              </a:rPr>
              <a:t> αγορά ενός συμβολαίου μελλοντική εκπλήρωσης απαιτεί λιγότερο κεφάλαιο για την απόκτηση του ίδιου του υποκείμενου εργαλείου</a:t>
            </a:r>
            <a:r>
              <a:rPr lang="en-GB" dirty="0"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0518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b="1">
                <a:solidFill>
                  <a:srgbClr val="CC3300"/>
                </a:solidFill>
                <a:latin typeface="Times New Roman" pitchFamily="18" charset="0"/>
              </a:rPr>
              <a:t>Προθεσμιακή Αγορά</a:t>
            </a:r>
            <a:endParaRPr lang="en-GB" b="1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2057400"/>
            <a:ext cx="8763000" cy="3733800"/>
          </a:xfrm>
        </p:spPr>
        <p:txBody>
          <a:bodyPr/>
          <a:lstStyle/>
          <a:p>
            <a:pPr algn="just"/>
            <a:r>
              <a:rPr lang="el-GR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Προθεσμιακή συναλλαγή</a:t>
            </a:r>
            <a:r>
              <a:rPr lang="el-G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forward Transaction</a:t>
            </a:r>
            <a:r>
              <a:rPr lang="el-G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lvl="1" algn="just"/>
            <a:r>
              <a:rPr lang="el-GR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αγορά ή πώληση ενός προϊόντος </a:t>
            </a:r>
          </a:p>
          <a:p>
            <a:pPr lvl="2" algn="just"/>
            <a:r>
              <a:rPr lang="el-GR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παράδοση και πληρωμή δεν είναι άμεση </a:t>
            </a:r>
          </a:p>
          <a:p>
            <a:pPr lvl="3" algn="just"/>
            <a:r>
              <a:rPr lang="el-GR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συμφωνούνται για μια </a:t>
            </a:r>
            <a:r>
              <a:rPr lang="el-GR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συγκεκριμένη  μελλοντική στιγμή</a:t>
            </a:r>
            <a:endParaRPr lang="en-GB" sz="3200"/>
          </a:p>
        </p:txBody>
      </p:sp>
    </p:spTree>
    <p:extLst>
      <p:ext uri="{BB962C8B-B14F-4D97-AF65-F5344CB8AC3E}">
        <p14:creationId xmlns:p14="http://schemas.microsoft.com/office/powerpoint/2010/main" val="1427124985"/>
      </p:ext>
    </p:extLst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E9F44-23F0-4FED-BF29-FAACD3F4ADDD}" type="slidenum">
              <a:rPr lang="en-US"/>
              <a:pPr/>
              <a:t>30</a:t>
            </a:fld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  <a:solidFill>
            <a:srgbClr val="DBE6E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l-GR" b="1">
                <a:solidFill>
                  <a:srgbClr val="CC3300"/>
                </a:solidFill>
                <a:latin typeface="Times New Roman" pitchFamily="18" charset="0"/>
              </a:rPr>
              <a:t>Θέση Αγοράς ΣΜΕ</a:t>
            </a:r>
            <a:endParaRPr lang="en-GB" b="1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9144000" cy="5562600"/>
          </a:xfrm>
          <a:solidFill>
            <a:srgbClr val="FFFB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l-GR" dirty="0">
                <a:cs typeface="Times New Roman" pitchFamily="18" charset="0"/>
              </a:rPr>
              <a:t>Το ποσό</a:t>
            </a:r>
            <a:r>
              <a:rPr lang="el-GR" dirty="0"/>
              <a:t> </a:t>
            </a:r>
            <a:r>
              <a:rPr lang="el-GR" dirty="0">
                <a:cs typeface="Times New Roman" pitchFamily="18" charset="0"/>
              </a:rPr>
              <a:t>της κατάθεσης για επένδυση σε ΣΜΕ εξαρτάται από την αντίστοιχη τιμή του ΣΜΕ και ονομάζεται κάλυμμα ή περιθώριο (</a:t>
            </a:r>
            <a:r>
              <a:rPr lang="en-US" dirty="0">
                <a:cs typeface="Times New Roman" pitchFamily="18" charset="0"/>
              </a:rPr>
              <a:t>margin</a:t>
            </a:r>
            <a:r>
              <a:rPr lang="el-GR" dirty="0">
                <a:cs typeface="Times New Roman" pitchFamily="18" charset="0"/>
              </a:rPr>
              <a:t>).</a:t>
            </a:r>
            <a:endParaRPr lang="el-GR" dirty="0"/>
          </a:p>
          <a:p>
            <a:pPr algn="just"/>
            <a:r>
              <a:rPr lang="el-GR" dirty="0"/>
              <a:t>Τ</a:t>
            </a:r>
            <a:r>
              <a:rPr lang="el-GR" dirty="0">
                <a:cs typeface="Times New Roman" pitchFamily="18" charset="0"/>
              </a:rPr>
              <a:t>ο κάλυμμα υπάρχει για να διασφαλιστεί  ότι ο αγοραστής του ΣΜΕ θα είναι σε θέση να ανταποκριθεί στις υποχρεώσεις του όταν αυτές θα οφείλονται.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3824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9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A057-54EB-4550-B5D9-183C2C50F53F}" type="slidenum">
              <a:rPr lang="en-US"/>
              <a:pPr/>
              <a:t>31</a:t>
            </a:fld>
            <a:endParaRPr lang="en-US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17538"/>
            <a:ext cx="8410575" cy="1143000"/>
          </a:xfrm>
        </p:spPr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Θέση Αγοράς ΣΜΕ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el-GR" sz="2800" dirty="0"/>
              <a:t>Παράδειγμα</a:t>
            </a:r>
            <a:r>
              <a:rPr lang="en-US" sz="2800" dirty="0"/>
              <a:t>: </a:t>
            </a:r>
          </a:p>
          <a:p>
            <a:pPr algn="just"/>
            <a:r>
              <a:rPr lang="el-GR" sz="2800" dirty="0">
                <a:cs typeface="Times New Roman" pitchFamily="18" charset="0"/>
              </a:rPr>
              <a:t>Οι προσδοκίες είναι θετικές για την πορεία του Χρηματιστηρίου.</a:t>
            </a:r>
            <a:endParaRPr lang="en-US" sz="2800" dirty="0">
              <a:cs typeface="Times New Roman" pitchFamily="18" charset="0"/>
            </a:endParaRPr>
          </a:p>
          <a:p>
            <a:pPr algn="just"/>
            <a:r>
              <a:rPr lang="el-GR" sz="2800" dirty="0">
                <a:cs typeface="Times New Roman" pitchFamily="18" charset="0"/>
              </a:rPr>
              <a:t> Οι επενδυτές αναμένουν μια σημαντική αύξηση των τιμών στο ΧΑΑ. </a:t>
            </a:r>
            <a:endParaRPr lang="en-US" sz="2800" dirty="0">
              <a:cs typeface="Times New Roman" pitchFamily="18" charset="0"/>
            </a:endParaRPr>
          </a:p>
          <a:p>
            <a:pPr algn="just"/>
            <a:r>
              <a:rPr lang="el-GR" sz="2800" dirty="0">
                <a:cs typeface="Times New Roman" pitchFamily="18" charset="0"/>
              </a:rPr>
              <a:t>Αντί να επενδύσουν σε ένα ευρέως διαφοροποιούμενο χαρτοφυλάκιο, αποφασίζουν να αγοράσουν ένα ΣΜΕ στον δείκτη </a:t>
            </a:r>
            <a:r>
              <a:rPr lang="en-US" sz="2800" dirty="0">
                <a:cs typeface="Times New Roman" pitchFamily="18" charset="0"/>
              </a:rPr>
              <a:t>FT</a:t>
            </a:r>
            <a:r>
              <a:rPr lang="el-GR" sz="2800" dirty="0">
                <a:cs typeface="Times New Roman" pitchFamily="18" charset="0"/>
              </a:rPr>
              <a:t>-20     </a:t>
            </a:r>
            <a:endParaRPr lang="en-GB" sz="2800" dirty="0">
              <a:cs typeface="Times New Roman" pitchFamily="18" charset="0"/>
            </a:endParaRPr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118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109-D311-43DE-8D02-041691A63E8B}" type="slidenum">
              <a:rPr lang="en-US"/>
              <a:pPr/>
              <a:t>32</a:t>
            </a:fld>
            <a:endParaRPr lang="en-US"/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17538"/>
            <a:ext cx="8410575" cy="1143000"/>
          </a:xfrm>
        </p:spPr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Θέση Αγοράς ΣΜΕ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pPr algn="just"/>
            <a:r>
              <a:rPr lang="en-US" dirty="0">
                <a:cs typeface="Times New Roman" pitchFamily="18" charset="0"/>
              </a:rPr>
              <a:t>FTSE</a:t>
            </a:r>
            <a:r>
              <a:rPr lang="el-GR" dirty="0">
                <a:cs typeface="Times New Roman" pitchFamily="18" charset="0"/>
              </a:rPr>
              <a:t> – 20 = 1980 Τρέχουσα Τιμή</a:t>
            </a:r>
            <a:endParaRPr lang="en-GB" dirty="0">
              <a:cs typeface="Times New Roman" pitchFamily="18" charset="0"/>
            </a:endParaRPr>
          </a:p>
          <a:p>
            <a:pPr algn="just"/>
            <a:r>
              <a:rPr lang="el-GR" dirty="0">
                <a:cs typeface="Times New Roman" pitchFamily="18" charset="0"/>
              </a:rPr>
              <a:t>ΣΜΕ στον </a:t>
            </a:r>
            <a:r>
              <a:rPr lang="en-US" dirty="0">
                <a:cs typeface="Times New Roman" pitchFamily="18" charset="0"/>
              </a:rPr>
              <a:t>FTSE</a:t>
            </a:r>
            <a:r>
              <a:rPr lang="el-GR" dirty="0">
                <a:cs typeface="Times New Roman" pitchFamily="18" charset="0"/>
              </a:rPr>
              <a:t> – 20 = 2000 Τιμή διαπραγμάτευσης του ΣΜΕ για τον επόμενο μήνα </a:t>
            </a:r>
            <a:endParaRPr lang="en-GB" dirty="0">
              <a:cs typeface="Times New Roman" pitchFamily="18" charset="0"/>
            </a:endParaRPr>
          </a:p>
          <a:p>
            <a:pPr algn="just"/>
            <a:r>
              <a:rPr lang="el-GR" dirty="0">
                <a:cs typeface="Times New Roman" pitchFamily="18" charset="0"/>
              </a:rPr>
              <a:t>Αξία συμβολαίου 2000 Χ </a:t>
            </a:r>
            <a:r>
              <a:rPr lang="en-US" dirty="0">
                <a:cs typeface="Times New Roman" pitchFamily="18" charset="0"/>
              </a:rPr>
              <a:t>5 </a:t>
            </a:r>
            <a:r>
              <a:rPr lang="el-GR" dirty="0"/>
              <a:t>Ευρώ</a:t>
            </a:r>
            <a:r>
              <a:rPr lang="el-GR" dirty="0">
                <a:cs typeface="Times New Roman" pitchFamily="18" charset="0"/>
              </a:rPr>
              <a:t> (πολλαπλασιαστής) = </a:t>
            </a:r>
            <a:r>
              <a:rPr lang="en-US" dirty="0">
                <a:cs typeface="Times New Roman" pitchFamily="18" charset="0"/>
              </a:rPr>
              <a:t>1</a:t>
            </a:r>
            <a:r>
              <a:rPr lang="el-GR" dirty="0"/>
              <a:t>0</a:t>
            </a:r>
            <a:r>
              <a:rPr lang="el-GR" dirty="0">
                <a:cs typeface="Times New Roman" pitchFamily="18" charset="0"/>
              </a:rPr>
              <a:t>.000.</a:t>
            </a:r>
            <a:endParaRPr lang="en-GB" dirty="0"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endParaRPr lang="en-GB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771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7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C31F1-5F8E-42BC-A0BC-1846296B77C6}" type="slidenum">
              <a:rPr lang="en-US"/>
              <a:pPr/>
              <a:t>33</a:t>
            </a:fld>
            <a:endParaRPr 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DBE6E9"/>
          </a:solidFill>
        </p:spPr>
        <p:txBody>
          <a:bodyPr/>
          <a:lstStyle/>
          <a:p>
            <a:pPr algn="just"/>
            <a:r>
              <a:rPr lang="el-GR"/>
              <a:t>Ο δείκτης δεν έχει φυσική υπόσταση και συνεπώς η παράδοσή του είναι αδύνατη, </a:t>
            </a:r>
          </a:p>
          <a:p>
            <a:pPr algn="just"/>
            <a:r>
              <a:rPr lang="el-GR"/>
              <a:t>Η συναλλαγή διακανονίζεται με ρευστά διαθέσιμα.</a:t>
            </a:r>
            <a:endParaRPr lang="en-US"/>
          </a:p>
          <a:p>
            <a:pPr algn="just"/>
            <a:r>
              <a:rPr lang="el-GR">
                <a:cs typeface="Times New Roman" pitchFamily="18" charset="0"/>
              </a:rPr>
              <a:t> </a:t>
            </a:r>
            <a:r>
              <a:rPr lang="el-GR"/>
              <a:t>Το ΣΜΕ </a:t>
            </a:r>
          </a:p>
          <a:p>
            <a:pPr lvl="1" algn="just"/>
            <a:r>
              <a:rPr lang="el-GR"/>
              <a:t>έχει χαμηλότερο κόστος συναλλαγών </a:t>
            </a:r>
          </a:p>
          <a:p>
            <a:pPr lvl="2" algn="just"/>
            <a:r>
              <a:rPr lang="el-GR" sz="2600"/>
              <a:t>προμήθειες </a:t>
            </a:r>
          </a:p>
          <a:p>
            <a:pPr lvl="2" algn="just"/>
            <a:r>
              <a:rPr lang="el-GR" sz="2600"/>
              <a:t>επιβαρύνσεις, </a:t>
            </a:r>
          </a:p>
          <a:p>
            <a:pPr lvl="2" algn="just"/>
            <a:r>
              <a:rPr lang="el-GR" sz="2600"/>
              <a:t>κόστος πληροφόρησης</a:t>
            </a:r>
            <a:r>
              <a:rPr lang="el-GR"/>
              <a:t> </a:t>
            </a:r>
          </a:p>
          <a:p>
            <a:pPr lvl="1" algn="just"/>
            <a:r>
              <a:rPr lang="el-GR"/>
              <a:t>οι επενδυτές σ’ αυτό πρέπει να καταθέσουν μόνο ένα τμήμα της αξίας του συμβολαίου ως κάλυμμα (</a:t>
            </a:r>
            <a:r>
              <a:rPr lang="en-US"/>
              <a:t>margin</a:t>
            </a:r>
            <a:r>
              <a:rPr lang="el-GR"/>
              <a:t>).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478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4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DB27-E18C-47B0-B645-7108754DCE39}" type="slidenum">
              <a:rPr lang="en-US"/>
              <a:pPr/>
              <a:t>34</a:t>
            </a:fld>
            <a:endParaRPr lang="en-US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rgbClr val="E5FFF8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Θέση Αγοράς ΣΜΕ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472253"/>
              </p:ext>
            </p:extLst>
          </p:nvPr>
        </p:nvGraphicFramePr>
        <p:xfrm>
          <a:off x="395536" y="1484784"/>
          <a:ext cx="8424936" cy="4940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1671"/>
                <a:gridCol w="3853265"/>
              </a:tblGrid>
              <a:tr h="4032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Δείκτης Τιμή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Αποτέλεσμα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032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1800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-200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032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1850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-150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032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1900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-100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032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1950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-50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032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2000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032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2050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50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032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2100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100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032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2150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150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032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2200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200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4367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8F35A-750D-45CB-A4FF-F2FA899F23A0}" type="slidenum">
              <a:rPr lang="en-US"/>
              <a:pPr/>
              <a:t>35</a:t>
            </a:fld>
            <a:endParaRPr lang="en-US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17538"/>
            <a:ext cx="8410575" cy="1143000"/>
          </a:xfrm>
        </p:spPr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Θέση Αγοράς ΣΜΕ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endParaRPr lang="en-GB">
              <a:cs typeface="Times New Roman" pitchFamily="18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Μέγιστο Κέρδος: Απεριόριστο </a:t>
            </a:r>
            <a:endParaRPr lang="en-GB">
              <a:cs typeface="Times New Roman" pitchFamily="18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Νεκρό Σημείο: 2000</a:t>
            </a:r>
            <a:endParaRPr lang="en-GB">
              <a:cs typeface="Times New Roman" pitchFamily="18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Μέγιστη Ζημιά: 2.000 χ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5 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ανά συμβόλαιο – αν ο δείκτης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FT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-20 = 0 στην ημερομηνία λήξης.</a:t>
            </a:r>
            <a:endParaRPr lang="en-GB">
              <a:cs typeface="Times New Roman" pitchFamily="18" charset="0"/>
            </a:endParaRPr>
          </a:p>
          <a:p>
            <a:pPr algn="just"/>
            <a:endParaRPr lang="en-GB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001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5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Γράφημα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389589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06356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7FA22-39F9-4DF0-BE6F-04EAC8B8137A}" type="slidenum">
              <a:rPr lang="en-US"/>
              <a:pPr/>
              <a:t>37</a:t>
            </a:fld>
            <a:endParaRPr lang="en-US"/>
          </a:p>
        </p:txBody>
      </p:sp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88640"/>
            <a:ext cx="8410575" cy="1143000"/>
          </a:xfrm>
        </p:spPr>
        <p:txBody>
          <a:bodyPr/>
          <a:lstStyle/>
          <a:p>
            <a:pPr algn="ctr"/>
            <a:r>
              <a:rPr lang="el-GR" dirty="0">
                <a:solidFill>
                  <a:srgbClr val="CC3300"/>
                </a:solidFill>
                <a:latin typeface="Times New Roman" pitchFamily="18" charset="0"/>
              </a:rPr>
              <a:t>Θέση Αγοράς ΣΜΕ</a:t>
            </a:r>
            <a:endParaRPr lang="en-GB" dirty="0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272387" name="Rectangle 3"/>
          <p:cNvSpPr>
            <a:spLocks noGrp="1" noChangeArrowheads="1"/>
          </p:cNvSpPr>
          <p:nvPr>
            <p:ph idx="1"/>
          </p:nvPr>
        </p:nvSpPr>
        <p:spPr>
          <a:xfrm>
            <a:off x="0" y="1340768"/>
            <a:ext cx="8955088" cy="4791745"/>
          </a:xfrm>
        </p:spPr>
        <p:txBody>
          <a:bodyPr/>
          <a:lstStyle/>
          <a:p>
            <a:pPr algn="just"/>
            <a:r>
              <a:rPr lang="el-GR" dirty="0">
                <a:cs typeface="Times New Roman" pitchFamily="18" charset="0"/>
              </a:rPr>
              <a:t>Ένα Συμβόλαιο Μελλοντικής Εκπλήρωσης συναλλάσσεται στο </a:t>
            </a:r>
            <a:r>
              <a:rPr lang="en-GB" b="1" dirty="0">
                <a:solidFill>
                  <a:srgbClr val="FF0000"/>
                </a:solidFill>
                <a:cs typeface="Times New Roman" pitchFamily="18" charset="0"/>
              </a:rPr>
              <a:t>premium</a:t>
            </a:r>
            <a:r>
              <a:rPr lang="el-GR" dirty="0">
                <a:cs typeface="Times New Roman" pitchFamily="18" charset="0"/>
              </a:rPr>
              <a:t> όταν η τιμή του συμβολαίου που αλλάζει χέρια στην αγορά είναι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μεγαλύτερη</a:t>
            </a:r>
            <a:r>
              <a:rPr lang="el-GR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l-GR" dirty="0">
                <a:cs typeface="Times New Roman" pitchFamily="18" charset="0"/>
              </a:rPr>
              <a:t>από τη θεωρητική του τιμή. </a:t>
            </a:r>
            <a:endParaRPr lang="en-GB" dirty="0">
              <a:cs typeface="Times New Roman" pitchFamily="18" charset="0"/>
            </a:endParaRPr>
          </a:p>
          <a:p>
            <a:pPr algn="just"/>
            <a:r>
              <a:rPr lang="el-GR" dirty="0">
                <a:cs typeface="Times New Roman" pitchFamily="18" charset="0"/>
              </a:rPr>
              <a:t>Ένα Συμβόλαια Μελλοντικής Εκπλήρωσης συναλλάσσεται στο </a:t>
            </a:r>
            <a:r>
              <a:rPr lang="en-GB" b="1" dirty="0">
                <a:solidFill>
                  <a:srgbClr val="FF0000"/>
                </a:solidFill>
                <a:cs typeface="Times New Roman" pitchFamily="18" charset="0"/>
              </a:rPr>
              <a:t>discount</a:t>
            </a:r>
            <a:r>
              <a:rPr lang="en-GB" b="1" dirty="0">
                <a:cs typeface="Times New Roman" pitchFamily="18" charset="0"/>
              </a:rPr>
              <a:t> </a:t>
            </a:r>
            <a:r>
              <a:rPr lang="el-GR" dirty="0">
                <a:cs typeface="Times New Roman" pitchFamily="18" charset="0"/>
              </a:rPr>
              <a:t>όταν η τιμή του συμβολαίου που αλλάζει χέρια στην αγορά είναι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μικρότερη</a:t>
            </a:r>
            <a:r>
              <a:rPr lang="el-GR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l-GR" dirty="0">
                <a:cs typeface="Times New Roman" pitchFamily="18" charset="0"/>
              </a:rPr>
              <a:t>από τη θεωρητική του τιμή.</a:t>
            </a:r>
            <a:endParaRPr lang="en-GB" dirty="0">
              <a:cs typeface="Times New Roman" pitchFamily="18" charset="0"/>
            </a:endParaRPr>
          </a:p>
          <a:p>
            <a:pPr algn="just"/>
            <a:endParaRPr lang="en-GB" dirty="0">
              <a:cs typeface="Times New Roman" pitchFamily="18" charset="0"/>
            </a:endParaRPr>
          </a:p>
          <a:p>
            <a:pPr algn="just"/>
            <a:endParaRPr lang="en-GB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97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387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37EC-E1B5-4A5E-9DCF-A3C77384149F}" type="slidenum">
              <a:rPr lang="en-US"/>
              <a:pPr/>
              <a:t>38</a:t>
            </a:fld>
            <a:endParaRPr lang="en-US"/>
          </a:p>
        </p:txBody>
      </p:sp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Θέση Αγοράς ΣΜΕ</a:t>
            </a:r>
            <a:endParaRPr lang="el-GR">
              <a:solidFill>
                <a:srgbClr val="CC3300"/>
              </a:solidFill>
            </a:endParaRPr>
          </a:p>
        </p:txBody>
      </p:sp>
      <p:graphicFrame>
        <p:nvGraphicFramePr>
          <p:cNvPr id="275459" name="Object 3"/>
          <p:cNvGraphicFramePr>
            <a:graphicFrameLocks noGrp="1" noChangeAspect="1"/>
          </p:cNvGraphicFramePr>
          <p:nvPr>
            <p:ph type="body" sz="half" idx="1"/>
          </p:nvPr>
        </p:nvGraphicFramePr>
        <p:xfrm>
          <a:off x="1219200" y="2017713"/>
          <a:ext cx="77724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239" name="Φύλλο εργασίας" r:id="rId4" imgW="3077080" imgH="1019443" progId="Excel.Sheet.8">
                  <p:embed/>
                </p:oleObj>
              </mc:Choice>
              <mc:Fallback>
                <p:oleObj name="Φύλλο εργασίας" r:id="rId4" imgW="3077080" imgH="1019443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017713"/>
                        <a:ext cx="7772400" cy="198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46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228600" y="4038600"/>
            <a:ext cx="8726488" cy="2093913"/>
          </a:xfrm>
        </p:spPr>
        <p:txBody>
          <a:bodyPr/>
          <a:lstStyle/>
          <a:p>
            <a:pPr algn="just"/>
            <a:r>
              <a:rPr lang="en-US" sz="2800">
                <a:cs typeface="Times New Roman" pitchFamily="18" charset="0"/>
              </a:rPr>
              <a:t>F=</a:t>
            </a:r>
            <a:r>
              <a:rPr lang="el-GR" sz="2800">
                <a:cs typeface="Times New Roman" pitchFamily="18" charset="0"/>
              </a:rPr>
              <a:t>2.200 * {1+ [(0,0725-0,01) * (15/365)]}= 2.200 *{1+ [0,0625 * 0,041]}= 2.200 *{1+0,00256}= 2.200 *1,00256= </a:t>
            </a:r>
            <a:r>
              <a:rPr lang="el-GR" sz="2800" b="1">
                <a:cs typeface="Times New Roman" pitchFamily="18" charset="0"/>
              </a:rPr>
              <a:t>2.205,6</a:t>
            </a:r>
            <a:endParaRPr lang="en-GB" sz="2800">
              <a:cs typeface="Times New Roman" pitchFamily="18" charset="0"/>
            </a:endParaRPr>
          </a:p>
          <a:p>
            <a:pPr algn="just"/>
            <a:r>
              <a:rPr lang="el-GR" sz="2800">
                <a:cs typeface="Times New Roman" pitchFamily="18" charset="0"/>
              </a:rPr>
              <a:t>Η τιμή 2.205,6 είναι η θεωρητική ή δίκαιη τιμή του </a:t>
            </a:r>
            <a:r>
              <a:rPr lang="el-GR" sz="2800" b="1">
                <a:cs typeface="Times New Roman" pitchFamily="18" charset="0"/>
              </a:rPr>
              <a:t>Σ</a:t>
            </a:r>
            <a:r>
              <a:rPr lang="el-GR" sz="2800">
                <a:cs typeface="Times New Roman" pitchFamily="18" charset="0"/>
              </a:rPr>
              <a:t>υμβολαίου </a:t>
            </a:r>
            <a:r>
              <a:rPr lang="el-GR" sz="2800" b="1">
                <a:cs typeface="Times New Roman" pitchFamily="18" charset="0"/>
              </a:rPr>
              <a:t>Μ</a:t>
            </a:r>
            <a:r>
              <a:rPr lang="el-GR" sz="2800">
                <a:cs typeface="Times New Roman" pitchFamily="18" charset="0"/>
              </a:rPr>
              <a:t>ελλοντικής </a:t>
            </a:r>
            <a:r>
              <a:rPr lang="el-GR" sz="2800" b="1">
                <a:cs typeface="Times New Roman" pitchFamily="18" charset="0"/>
              </a:rPr>
              <a:t>Ε</a:t>
            </a:r>
            <a:r>
              <a:rPr lang="el-GR" sz="2800">
                <a:cs typeface="Times New Roman" pitchFamily="18" charset="0"/>
              </a:rPr>
              <a:t>κπλήρωσης. </a:t>
            </a:r>
            <a:endParaRPr lang="en-US" sz="280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753789"/>
      </p:ext>
    </p:extLst>
  </p:cSld>
  <p:clrMapOvr>
    <a:masterClrMapping/>
  </p:clrMapOvr>
  <p:transition spd="med">
    <p:random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5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5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5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460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EFE9-1B12-4512-81FA-6793113D68AC}" type="slidenum">
              <a:rPr lang="en-US"/>
              <a:pPr/>
              <a:t>39</a:t>
            </a:fld>
            <a:endParaRPr lang="en-US"/>
          </a:p>
        </p:txBody>
      </p:sp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Θέση Αγοράς ΣΜΕ</a:t>
            </a:r>
            <a:endParaRPr lang="el-GR">
              <a:solidFill>
                <a:srgbClr val="CC3300"/>
              </a:solidFill>
            </a:endParaRPr>
          </a:p>
        </p:txBody>
      </p:sp>
      <p:graphicFrame>
        <p:nvGraphicFramePr>
          <p:cNvPr id="276483" name="Object 3"/>
          <p:cNvGraphicFramePr>
            <a:graphicFrameLocks noGrp="1" noChangeAspect="1"/>
          </p:cNvGraphicFramePr>
          <p:nvPr>
            <p:ph type="body" sz="half" idx="1"/>
          </p:nvPr>
        </p:nvGraphicFramePr>
        <p:xfrm>
          <a:off x="990600" y="1828800"/>
          <a:ext cx="77724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263" name="Φύλλο εργασίας" r:id="rId4" imgW="3077080" imgH="1019443" progId="Excel.Sheet.8">
                  <p:embed/>
                </p:oleObj>
              </mc:Choice>
              <mc:Fallback>
                <p:oleObj name="Φύλλο εργασίας" r:id="rId4" imgW="3077080" imgH="1019443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828800"/>
                        <a:ext cx="7772400" cy="198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48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152400" y="3810000"/>
            <a:ext cx="8802688" cy="2322513"/>
          </a:xfrm>
        </p:spPr>
        <p:txBody>
          <a:bodyPr/>
          <a:lstStyle/>
          <a:p>
            <a:pPr algn="just"/>
            <a:r>
              <a:rPr lang="el-GR" sz="2800">
                <a:cs typeface="Times New Roman" pitchFamily="18" charset="0"/>
              </a:rPr>
              <a:t>Η διαφορά της τιμής του ΣΜΕ στην αγορά με τη θεωρητική του τιμή είναι: 2.235 -2.205,6 =</a:t>
            </a:r>
            <a:r>
              <a:rPr lang="el-GR" sz="2800" b="1">
                <a:cs typeface="Times New Roman" pitchFamily="18" charset="0"/>
              </a:rPr>
              <a:t> +29,4</a:t>
            </a:r>
            <a:r>
              <a:rPr lang="el-GR" sz="2800">
                <a:cs typeface="Times New Roman" pitchFamily="18" charset="0"/>
              </a:rPr>
              <a:t> μονάδες ή </a:t>
            </a:r>
            <a:r>
              <a:rPr lang="el-GR" sz="2800" b="1">
                <a:cs typeface="Times New Roman" pitchFamily="18" charset="0"/>
              </a:rPr>
              <a:t>1,33%</a:t>
            </a:r>
            <a:r>
              <a:rPr lang="el-GR" sz="2800">
                <a:cs typeface="Times New Roman" pitchFamily="18" charset="0"/>
              </a:rPr>
              <a:t> επί της θεωρητικής τιμής. Δηλαδή, το ΣΜΕ στην αγορά είναι </a:t>
            </a:r>
            <a:r>
              <a:rPr lang="el-GR" sz="2800" b="1">
                <a:cs typeface="Times New Roman" pitchFamily="18" charset="0"/>
              </a:rPr>
              <a:t>ακριβότερο</a:t>
            </a:r>
            <a:r>
              <a:rPr lang="el-GR" sz="2800">
                <a:cs typeface="Times New Roman" pitchFamily="18" charset="0"/>
              </a:rPr>
              <a:t> από τη θεωρητική του τιμή κατά </a:t>
            </a:r>
            <a:r>
              <a:rPr lang="el-GR" sz="2800" b="1">
                <a:cs typeface="Times New Roman" pitchFamily="18" charset="0"/>
              </a:rPr>
              <a:t>29,4</a:t>
            </a:r>
            <a:r>
              <a:rPr lang="el-GR" sz="2800">
                <a:cs typeface="Times New Roman" pitchFamily="18" charset="0"/>
              </a:rPr>
              <a:t> μονάδες ή </a:t>
            </a:r>
            <a:r>
              <a:rPr lang="el-GR" sz="2800" b="1">
                <a:cs typeface="Times New Roman" pitchFamily="18" charset="0"/>
              </a:rPr>
              <a:t>1,33 %</a:t>
            </a:r>
            <a:r>
              <a:rPr lang="el-GR" sz="2800">
                <a:cs typeface="Times New Roman" pitchFamily="18" charset="0"/>
              </a:rPr>
              <a:t> Τότε, λέμε ότι το συμβόλαιο συναλλάσσεται με </a:t>
            </a:r>
            <a:r>
              <a:rPr lang="en-GB" sz="2800" b="1">
                <a:cs typeface="Times New Roman" pitchFamily="18" charset="0"/>
              </a:rPr>
              <a:t>premium</a:t>
            </a:r>
            <a:r>
              <a:rPr lang="el-GR" sz="2800" b="1">
                <a:cs typeface="Times New Roman" pitchFamily="18" charset="0"/>
              </a:rPr>
              <a:t> 1,33%.</a:t>
            </a:r>
            <a:endParaRPr lang="en-GB" sz="2800" b="1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137623"/>
      </p:ext>
    </p:extLst>
  </p:cSld>
  <p:clrMapOvr>
    <a:masterClrMapping/>
  </p:clrMapOvr>
  <p:transition spd="med">
    <p:random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6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6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8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329AE-1FAF-4EAA-A1C5-0B87AE057DAD}" type="slidenum">
              <a:rPr lang="en-US"/>
              <a:pPr/>
              <a:t>4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617538"/>
            <a:ext cx="7231062" cy="1143000"/>
          </a:xfrm>
        </p:spPr>
        <p:txBody>
          <a:bodyPr/>
          <a:lstStyle/>
          <a:p>
            <a:pPr algn="ctr"/>
            <a:r>
              <a:rPr lang="el-G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Συμβόλαια 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</a:rPr>
              <a:t>Μ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ελλοντικής 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</a:rPr>
              <a:t>Ε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κπλήρωσης (Σ.Μ.Ε.)</a:t>
            </a:r>
            <a:r>
              <a:rPr lang="en-GB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0" y="2057400"/>
            <a:ext cx="9144000" cy="4800600"/>
          </a:xfrm>
        </p:spPr>
        <p:txBody>
          <a:bodyPr/>
          <a:lstStyle/>
          <a:p>
            <a:pPr algn="just"/>
            <a:r>
              <a:rPr lang="el-GR" sz="3600">
                <a:solidFill>
                  <a:srgbClr val="000000"/>
                </a:solidFill>
                <a:latin typeface="Times New Roman" pitchFamily="18" charset="0"/>
              </a:rPr>
              <a:t>Ε</a:t>
            </a:r>
            <a:r>
              <a:rPr lang="el-GR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ίναι νομικά δεσμευτικές συμφωνίες με τις οποίες </a:t>
            </a:r>
            <a:endParaRPr lang="en-US" sz="3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οι αντισυμβαλλόμενοι (ένας αγοραστής και ένας πωλητής) αναλαμβάνουν την υποχρέωση να αγοράσουν ή να πουλήσουν συγκεκριμένη ποσότητα της υποκείμενης αξίας, </a:t>
            </a:r>
            <a:endParaRPr lang="en-US" sz="32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just"/>
            <a:r>
              <a:rPr lang="el-GR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σε προκαθορισμένη μελλοντική ημερομηνία και </a:t>
            </a: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just"/>
            <a:r>
              <a:rPr lang="el-GR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σε προκαθορισμένη τιμή</a:t>
            </a:r>
            <a:r>
              <a:rPr lang="en-GB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73057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59B55-8B89-4B2D-9CBB-F855654DB4E3}" type="slidenum">
              <a:rPr lang="en-US"/>
              <a:pPr/>
              <a:t>40</a:t>
            </a:fld>
            <a:endParaRPr lang="en-US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Θέση Πώλησης ΣΜΕ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412776"/>
            <a:ext cx="8784976" cy="4719737"/>
          </a:xfrm>
        </p:spPr>
        <p:txBody>
          <a:bodyPr/>
          <a:lstStyle/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  Ο Πωλητής ενός συμβολαίου μελλοντικής εκπλήρωσης αναλαμβάνει να πουλήσει τον υποκείμενο τίτλο στην τιμή συμβολαίου στην ημερομηνία παράδοσης.</a:t>
            </a:r>
            <a:endParaRPr lang="el-GR" dirty="0">
              <a:solidFill>
                <a:srgbClr val="000000"/>
              </a:solidFill>
            </a:endParaRPr>
          </a:p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 Οι θέσεις πώλησης </a:t>
            </a:r>
            <a:r>
              <a:rPr lang="el-GR" dirty="0">
                <a:solidFill>
                  <a:srgbClr val="000000"/>
                </a:solidFill>
              </a:rPr>
              <a:t>ΣΜΕ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 χρησιμοποιούνται συχνά για να γίνει αντιστάθμιση κινδύνου</a:t>
            </a:r>
            <a:r>
              <a:rPr lang="en-GB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GB" dirty="0"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l-GR" dirty="0">
                <a:cs typeface="Times New Roman" pitchFamily="18" charset="0"/>
              </a:rPr>
              <a:t>    </a:t>
            </a:r>
            <a:endParaRPr lang="en-GB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085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build="p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59CE0-D091-4242-B5F2-A8499C182F63}" type="slidenum">
              <a:rPr lang="en-US"/>
              <a:pPr/>
              <a:t>41</a:t>
            </a:fld>
            <a:endParaRPr lang="en-US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Θέση Πώλησης ΣΜΕ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Η προσδοκία του επενδυτή είναι ότι η τιμή του υποκείμενου τίτλου θα μειωθεί.</a:t>
            </a:r>
            <a:endParaRPr lang="el-GR">
              <a:solidFill>
                <a:srgbClr val="000000"/>
              </a:solidFill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Τα επιτόκια μάλλον θα κινηθούν ανοδικά όπως και η τιμή πετρελαίου που οδηγεί σε πληθωριστικές τάσεις. </a:t>
            </a:r>
            <a:endParaRPr lang="el-GR">
              <a:solidFill>
                <a:srgbClr val="000000"/>
              </a:solidFill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Ο επενδυτής αναμένει ότι οι τιμές των μετοχών θα μειωθούν, αλλά δεν θέλει να εστιάσει σε μια μεμονωμένη μετοχή.  </a:t>
            </a:r>
            <a:endParaRPr lang="en-GB"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l-GR">
                <a:cs typeface="Times New Roman" pitchFamily="18" charset="0"/>
              </a:rPr>
              <a:t>    </a:t>
            </a:r>
            <a:endParaRPr lang="en-GB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45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build="p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1DB5-45E7-4B62-AF5D-55F6C09575AD}" type="slidenum">
              <a:rPr lang="en-US"/>
              <a:pPr/>
              <a:t>42</a:t>
            </a:fld>
            <a:endParaRPr lang="en-US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Θέση Πώλησης ΣΜΕ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50871"/>
              </p:ext>
            </p:extLst>
          </p:nvPr>
        </p:nvGraphicFramePr>
        <p:xfrm>
          <a:off x="0" y="1628799"/>
          <a:ext cx="9144000" cy="5229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61860"/>
                <a:gridCol w="4182140"/>
              </a:tblGrid>
              <a:tr h="522920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Δείκτης Τιμή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Αποτέλεσμα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22920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1800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200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22920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1850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150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22920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1900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100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22920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1950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50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22920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2000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22920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2050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-50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22920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2100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-100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22920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2150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-150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522920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>
                          <a:effectLst/>
                        </a:rPr>
                        <a:t>2200</a:t>
                      </a:r>
                      <a:endParaRPr lang="el-GR" sz="3200" b="0" i="0" u="none" strike="noStrike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effectLst/>
                        </a:rPr>
                        <a:t>-200</a:t>
                      </a:r>
                      <a:endParaRPr lang="el-GR" sz="32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68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Γράφημα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786373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041278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1342C-C777-4B84-97D1-88BCA0914233}" type="slidenum">
              <a:rPr lang="en-US"/>
              <a:pPr/>
              <a:t>44</a:t>
            </a:fld>
            <a:endParaRPr lang="en-US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>
                <a:solidFill>
                  <a:srgbClr val="CC3300"/>
                </a:solidFill>
                <a:latin typeface="Times New Roman" pitchFamily="18" charset="0"/>
              </a:rPr>
              <a:t>Θέση Πώλησης ΣΜΕ</a:t>
            </a:r>
            <a:endParaRPr lang="en-GB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el-GR" sz="2800">
                <a:solidFill>
                  <a:srgbClr val="000000"/>
                </a:solidFill>
                <a:cs typeface="Times New Roman" pitchFamily="18" charset="0"/>
              </a:rPr>
              <a:t> </a:t>
            </a:r>
            <a:endParaRPr lang="en-GB" sz="2800">
              <a:cs typeface="Times New Roman" pitchFamily="18" charset="0"/>
            </a:endParaRPr>
          </a:p>
          <a:p>
            <a:pPr algn="just"/>
            <a:r>
              <a:rPr lang="el-GR" sz="2800">
                <a:solidFill>
                  <a:srgbClr val="000000"/>
                </a:solidFill>
                <a:cs typeface="Times New Roman" pitchFamily="18" charset="0"/>
              </a:rPr>
              <a:t>Μέγιστο Κέρδος: : 2.000 χ </a:t>
            </a:r>
            <a:r>
              <a:rPr lang="en-US" sz="2800">
                <a:solidFill>
                  <a:srgbClr val="000000"/>
                </a:solidFill>
                <a:cs typeface="Times New Roman" pitchFamily="18" charset="0"/>
              </a:rPr>
              <a:t>5</a:t>
            </a:r>
            <a:r>
              <a:rPr lang="el-GR" sz="2800">
                <a:solidFill>
                  <a:srgbClr val="000000"/>
                </a:solidFill>
                <a:cs typeface="Times New Roman" pitchFamily="18" charset="0"/>
              </a:rPr>
              <a:t> ανά συμβόλαιο αν ο δείκτης </a:t>
            </a:r>
            <a:r>
              <a:rPr lang="en-US" sz="2800">
                <a:solidFill>
                  <a:srgbClr val="000000"/>
                </a:solidFill>
                <a:cs typeface="Times New Roman" pitchFamily="18" charset="0"/>
              </a:rPr>
              <a:t>FT</a:t>
            </a:r>
            <a:r>
              <a:rPr lang="el-GR" sz="2800">
                <a:solidFill>
                  <a:srgbClr val="000000"/>
                </a:solidFill>
                <a:cs typeface="Times New Roman" pitchFamily="18" charset="0"/>
              </a:rPr>
              <a:t>-20 = 0 στην ημερομηνία λήξης.</a:t>
            </a:r>
            <a:endParaRPr lang="el-GR" sz="2800">
              <a:solidFill>
                <a:srgbClr val="000000"/>
              </a:solidFill>
            </a:endParaRPr>
          </a:p>
          <a:p>
            <a:pPr algn="just"/>
            <a:r>
              <a:rPr lang="el-GR" sz="2800">
                <a:solidFill>
                  <a:srgbClr val="000000"/>
                </a:solidFill>
                <a:cs typeface="Times New Roman" pitchFamily="18" charset="0"/>
              </a:rPr>
              <a:t>Νεκρό Σημείο: 2000</a:t>
            </a:r>
            <a:endParaRPr lang="el-GR" sz="2800">
              <a:solidFill>
                <a:srgbClr val="000000"/>
              </a:solidFill>
            </a:endParaRPr>
          </a:p>
          <a:p>
            <a:pPr algn="just"/>
            <a:r>
              <a:rPr lang="el-GR" sz="2800">
                <a:solidFill>
                  <a:srgbClr val="000000"/>
                </a:solidFill>
                <a:cs typeface="Times New Roman" pitchFamily="18" charset="0"/>
              </a:rPr>
              <a:t>Μέγιστη Ζημιά: Απεριόριστη</a:t>
            </a:r>
            <a:r>
              <a:rPr lang="en-GB" sz="28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3950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3" grpId="0" build="p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AD984-AB7B-41A7-AA9A-1E370D1FCEDE}" type="slidenum">
              <a:rPr lang="en-US"/>
              <a:pPr/>
              <a:t>45</a:t>
            </a:fld>
            <a:endParaRPr lang="en-US"/>
          </a:p>
        </p:txBody>
      </p:sp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Διαδικασία Εκκαθάρισης των Μελλοντικών Συμβολαίων</a:t>
            </a:r>
            <a:r>
              <a:rPr lang="el-GR"/>
              <a:t> 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idx="1"/>
          </p:nvPr>
        </p:nvSpPr>
        <p:spPr>
          <a:xfrm>
            <a:off x="0" y="2017713"/>
            <a:ext cx="8955088" cy="4840287"/>
          </a:xfrm>
          <a:solidFill>
            <a:schemeClr val="bg1"/>
          </a:solidFill>
        </p:spPr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Γραφείο Εκκαθάρισης Συναλλαγών (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Clearing House):</a:t>
            </a:r>
          </a:p>
          <a:p>
            <a:pPr lvl="1" algn="just"/>
            <a:r>
              <a:rPr lang="el-GR"/>
              <a:t>Μηχανισμός εξασφάλισης των συναλλαγών</a:t>
            </a:r>
          </a:p>
          <a:p>
            <a:pPr lvl="1" algn="just"/>
            <a:r>
              <a:rPr lang="el-GR"/>
              <a:t>Μείωσης πιστωτικών κινδύνων </a:t>
            </a:r>
            <a:endParaRPr lang="en-GB"/>
          </a:p>
          <a:p>
            <a:pPr algn="just"/>
            <a:r>
              <a:rPr lang="el-GR" sz="2800">
                <a:solidFill>
                  <a:srgbClr val="000000"/>
                </a:solidFill>
                <a:cs typeface="Times New Roman" pitchFamily="18" charset="0"/>
              </a:rPr>
              <a:t>Τα μέλη της οργανωμένης αγοράς</a:t>
            </a:r>
            <a:r>
              <a:rPr lang="el-GR" sz="2800">
                <a:solidFill>
                  <a:srgbClr val="000000"/>
                </a:solidFill>
              </a:rPr>
              <a:t> -</a:t>
            </a:r>
            <a:r>
              <a:rPr lang="el-GR" sz="2800">
                <a:solidFill>
                  <a:srgbClr val="000000"/>
                </a:solidFill>
                <a:cs typeface="Times New Roman" pitchFamily="18" charset="0"/>
              </a:rPr>
              <a:t>οι χρηματιστηριακές εταιρίες, που συμμετέχουν στην εκκαθάριση, είναι υποχρεωμένα να τηρούν ένα λογαριασμό στο Γραφείο Εκκαθάρισης Συναλλαγών.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>
              <a:solidFill>
                <a:srgbClr val="000000"/>
              </a:solidFill>
            </a:endParaRPr>
          </a:p>
          <a:p>
            <a:pPr lvl="1" algn="just"/>
            <a:r>
              <a:rPr lang="el-GR">
                <a:solidFill>
                  <a:srgbClr val="000000"/>
                </a:solidFill>
              </a:rPr>
              <a:t>Ε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γγυώνται την χωρίς προβλήματα ολοκλήρωση της συναλλαγής. </a:t>
            </a:r>
            <a:endParaRPr 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892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E690D-9DE3-4587-B5CD-B69CBAD743A1}" type="slidenum">
              <a:rPr lang="en-US"/>
              <a:pPr/>
              <a:t>46</a:t>
            </a:fld>
            <a:endParaRPr lang="en-US"/>
          </a:p>
        </p:txBody>
      </p:sp>
      <p:sp>
        <p:nvSpPr>
          <p:cNvPr id="340995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</a:rPr>
              <a:t>Λ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ογαριασμό περιθωρίων (margin account) ανοίγουν τόσο ο αγοραστής όσο και ο πωλητής του κάθε συμβολαίου. </a:t>
            </a:r>
            <a:endParaRPr lang="el-GR">
              <a:solidFill>
                <a:srgbClr val="000000"/>
              </a:solidFill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Οι λογαριασμοί αυτοί τηρούνται συνήθως σε συνεργαζόμενες με την οργανωμένη αγορά τράπεζες ή σε κάποιες περιπτώσεις και σε χρηματιστηριακές εταιρίες. </a:t>
            </a:r>
            <a:endParaRPr lang="el-GR">
              <a:solidFill>
                <a:srgbClr val="000000"/>
              </a:solidFill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Στη λήξη κάθε ημερήσιας συνεδρίασης γίνεται εκκαθάριση του κέρδους ή της ζημιάς</a:t>
            </a:r>
            <a:r>
              <a:rPr lang="el-GR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Οι λογαριασμοί, ανάλογα με την εξέλιξη της αγοράς και τη θέση του επενδυτή, χρεώνονται ή πιστώνονται με το κέρδος ή τη ζημιά της ημέρας. </a:t>
            </a:r>
            <a:endParaRPr 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475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18DF-1A6E-4658-B72C-D614391034A8}" type="slidenum">
              <a:rPr lang="en-US"/>
              <a:pPr/>
              <a:t>47</a:t>
            </a:fld>
            <a:endParaRPr lang="en-US"/>
          </a:p>
        </p:txBody>
      </p:sp>
      <p:sp>
        <p:nvSpPr>
          <p:cNvPr id="34201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/>
          <a:lstStyle/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Το περιθώριο (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margin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) ανέρχεται σε ένα ποσοστό της αξίας του συμβολαίου. </a:t>
            </a:r>
            <a:endParaRPr lang="el-GR" dirty="0">
              <a:solidFill>
                <a:srgbClr val="000000"/>
              </a:solidFill>
            </a:endParaRPr>
          </a:p>
          <a:p>
            <a:pPr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Το περιθώριο έχει συνήθως δύο επίπεδα. </a:t>
            </a:r>
            <a:endParaRPr lang="el-GR" dirty="0">
              <a:solidFill>
                <a:srgbClr val="000000"/>
              </a:solidFill>
            </a:endParaRPr>
          </a:p>
          <a:p>
            <a:pPr lvl="1" algn="just"/>
            <a:r>
              <a:rPr lang="el-GR" dirty="0">
                <a:solidFill>
                  <a:srgbClr val="000000"/>
                </a:solidFill>
              </a:rPr>
              <a:t>Το αρχικό περιθώριο (</a:t>
            </a:r>
            <a:r>
              <a:rPr lang="en-US" dirty="0">
                <a:solidFill>
                  <a:srgbClr val="000000"/>
                </a:solidFill>
              </a:rPr>
              <a:t>initial margin</a:t>
            </a:r>
            <a:r>
              <a:rPr lang="el-GR" dirty="0">
                <a:solidFill>
                  <a:srgbClr val="000000"/>
                </a:solidFill>
              </a:rPr>
              <a:t>) είναι το ελάχιστο περιθώριο που πρέπει να κατατεθεί με το άνοιγμα της θέσης. </a:t>
            </a:r>
          </a:p>
          <a:p>
            <a:pPr lvl="1" algn="just"/>
            <a:r>
              <a:rPr lang="el-GR" dirty="0">
                <a:solidFill>
                  <a:srgbClr val="000000"/>
                </a:solidFill>
              </a:rPr>
              <a:t>Το περιθώριο ασφαλείας (</a:t>
            </a:r>
            <a:r>
              <a:rPr lang="en-US" dirty="0">
                <a:solidFill>
                  <a:srgbClr val="000000"/>
                </a:solidFill>
              </a:rPr>
              <a:t>maintenance margin</a:t>
            </a:r>
            <a:r>
              <a:rPr lang="el-GR" dirty="0">
                <a:solidFill>
                  <a:srgbClr val="000000"/>
                </a:solidFill>
              </a:rPr>
              <a:t>) </a:t>
            </a:r>
          </a:p>
          <a:p>
            <a:pPr lvl="2" algn="just"/>
            <a:r>
              <a:rPr lang="el-GR" sz="2800" b="1" dirty="0">
                <a:solidFill>
                  <a:srgbClr val="000000"/>
                </a:solidFill>
              </a:rPr>
              <a:t>Αν μειωθεί θα πρέπει να κατατεθεί στο λογαριασμό από τον χρήστη του συμβολαίου επιπλέον ποσό ύψους ικανού να καλύψει το ποσοστό του αρχικού περιθωρίου. </a:t>
            </a:r>
          </a:p>
          <a:p>
            <a:pPr lvl="2" algn="just"/>
            <a:r>
              <a:rPr lang="el-GR" sz="2800" b="1" dirty="0">
                <a:solidFill>
                  <a:srgbClr val="000000"/>
                </a:solidFill>
              </a:rPr>
              <a:t>Σε αντίθετη περίπτωση ο χρηματιστής κλείνει το λογαριασμό.</a:t>
            </a:r>
            <a:endParaRPr lang="en-GB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797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69CB4-DB63-4F3C-8D7C-0461DC29B46F}" type="slidenum">
              <a:rPr lang="en-US"/>
              <a:pPr/>
              <a:t>48</a:t>
            </a:fld>
            <a:endParaRPr lang="en-US"/>
          </a:p>
        </p:txBody>
      </p:sp>
      <p:sp>
        <p:nvSpPr>
          <p:cNvPr id="34304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/>
          <a:lstStyle/>
          <a:p>
            <a:pPr algn="just"/>
            <a:r>
              <a:rPr lang="el-GR" sz="2800" dirty="0">
                <a:solidFill>
                  <a:srgbClr val="000000"/>
                </a:solidFill>
              </a:rPr>
              <a:t>Τ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ο ύψος του περιθωρίου για τα χρηματοοικονομικά συμβόλαια μελλοντικής εκπλήρωσης καθορίζεται συνήθως από 3% ως 10%, </a:t>
            </a:r>
            <a:endParaRPr lang="el-GR" sz="2800" dirty="0">
              <a:solidFill>
                <a:srgbClr val="000000"/>
              </a:solidFill>
            </a:endParaRPr>
          </a:p>
          <a:p>
            <a:pPr algn="just"/>
            <a:r>
              <a:rPr lang="el-GR" sz="2800" dirty="0">
                <a:solidFill>
                  <a:srgbClr val="000000"/>
                </a:solidFill>
              </a:rPr>
              <a:t>Γ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ια συμβόλαια μελλοντικής εκπλήρωσης εμπορευμάτων (</a:t>
            </a:r>
            <a:r>
              <a:rPr lang="el-GR" sz="2800" dirty="0" err="1">
                <a:solidFill>
                  <a:srgbClr val="000000"/>
                </a:solidFill>
                <a:cs typeface="Times New Roman" pitchFamily="18" charset="0"/>
              </a:rPr>
              <a:t>commodities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2800" dirty="0" err="1">
                <a:solidFill>
                  <a:srgbClr val="000000"/>
                </a:solidFill>
                <a:cs typeface="Times New Roman" pitchFamily="18" charset="0"/>
              </a:rPr>
              <a:t>futures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) μπορεί να φτάσει έως και 50%.</a:t>
            </a:r>
            <a:endParaRPr lang="en-GB" sz="2800" dirty="0">
              <a:cs typeface="Times New Roman" pitchFamily="18" charset="0"/>
            </a:endParaRPr>
          </a:p>
          <a:p>
            <a:pPr lvl="1" algn="just"/>
            <a:r>
              <a:rPr lang="el-GR" dirty="0">
                <a:solidFill>
                  <a:srgbClr val="000000"/>
                </a:solidFill>
              </a:rPr>
              <a:t>Η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 χρηματιστηριακή εταιρία, σε πολλές αγορές, έχει τη δυνατότητα να ζητήσει από το Γραφείο Εκκαθάρισης Συναλλαγών για έναν συγκεκριμένο πελάτη της το περιθώριο (</a:t>
            </a:r>
            <a:r>
              <a:rPr lang="el-GR" dirty="0" err="1">
                <a:solidFill>
                  <a:srgbClr val="000000"/>
                </a:solidFill>
                <a:cs typeface="Times New Roman" pitchFamily="18" charset="0"/>
              </a:rPr>
              <a:t>margin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) να είναι υψηλότερο από αυτό που είναι καθορισμένο στην αγορά. </a:t>
            </a:r>
            <a:endParaRPr lang="el-GR" dirty="0">
              <a:solidFill>
                <a:srgbClr val="000000"/>
              </a:solidFill>
            </a:endParaRPr>
          </a:p>
          <a:p>
            <a:pPr lvl="1"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Δεν μπορεί όμως να ζητήσει το περιθώριο να διαμορφωθεί σε χαμηλότερο επίπεδο από το καθορισμένο στην αγορά.</a:t>
            </a:r>
            <a:endParaRPr lang="en-GB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2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6CA3D-599F-45A1-9CCA-D08F46BBFD5B}" type="slidenum">
              <a:rPr lang="en-US"/>
              <a:pPr/>
              <a:t>49</a:t>
            </a:fld>
            <a:endParaRPr lang="en-US"/>
          </a:p>
        </p:txBody>
      </p:sp>
      <p:sp>
        <p:nvSpPr>
          <p:cNvPr id="344066" name="Rectangle 2"/>
          <p:cNvSpPr>
            <a:spLocks noGrp="1" noChangeArrowheads="1"/>
          </p:cNvSpPr>
          <p:nvPr>
            <p:ph idx="1"/>
          </p:nvPr>
        </p:nvSpPr>
        <p:spPr>
          <a:xfrm>
            <a:off x="0" y="2819400"/>
            <a:ext cx="9144000" cy="4038600"/>
          </a:xfrm>
          <a:solidFill>
            <a:schemeClr val="bg1"/>
          </a:solidFill>
        </p:spPr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</a:rPr>
              <a:t>Πολλές αγορές δίνουν τη δυνατότητα να κατατίθενται τίτλοι ή και μετοχές ως </a:t>
            </a:r>
            <a:r>
              <a:rPr lang="en-US">
                <a:solidFill>
                  <a:srgbClr val="000000"/>
                </a:solidFill>
              </a:rPr>
              <a:t>margin</a:t>
            </a:r>
          </a:p>
          <a:p>
            <a:pPr algn="just"/>
            <a:r>
              <a:rPr lang="el-GR">
                <a:solidFill>
                  <a:srgbClr val="000000"/>
                </a:solidFill>
              </a:rPr>
              <a:t>Η πρακτική της καθημερινής αποτίμησης της αξίας μιας συναλλαγής είναι γνωστή σαν </a:t>
            </a:r>
            <a:r>
              <a:rPr lang="en-US">
                <a:solidFill>
                  <a:srgbClr val="000000"/>
                </a:solidFill>
              </a:rPr>
              <a:t>marking to market</a:t>
            </a:r>
            <a:r>
              <a:rPr lang="el-GR">
                <a:solidFill>
                  <a:srgbClr val="000000"/>
                </a:solidFill>
              </a:rPr>
              <a:t> </a:t>
            </a:r>
            <a:endParaRPr lang="en-GB">
              <a:solidFill>
                <a:srgbClr val="000000"/>
              </a:solidFill>
            </a:endParaRPr>
          </a:p>
          <a:p>
            <a:endParaRPr lang="el-GR">
              <a:solidFill>
                <a:srgbClr val="000000"/>
              </a:solidFill>
            </a:endParaRP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793038" cy="1143000"/>
          </a:xfrm>
          <a:noFill/>
          <a:ln/>
        </p:spPr>
        <p:txBody>
          <a:bodyPr/>
          <a:lstStyle/>
          <a:p>
            <a:pPr algn="ctr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Λειτουργία των Λογαριασμών Περιθωρίων </a:t>
            </a:r>
          </a:p>
        </p:txBody>
      </p:sp>
    </p:spTree>
    <p:extLst>
      <p:ext uri="{BB962C8B-B14F-4D97-AF65-F5344CB8AC3E}">
        <p14:creationId xmlns:p14="http://schemas.microsoft.com/office/powerpoint/2010/main" val="1031311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A8C08-7E0E-4EC3-A93F-6B1B295C2EBD}" type="slidenum">
              <a:rPr lang="en-US"/>
              <a:pPr/>
              <a:t>5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Συμβόλαια 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</a:rPr>
              <a:t>Μ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ελλοντικής 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</a:rPr>
              <a:t>Ε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κπλήρωσης (Σ.Μ.Ε.)</a:t>
            </a:r>
            <a:r>
              <a:rPr lang="en-GB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8153400" cy="4038600"/>
          </a:xfrm>
        </p:spPr>
        <p:txBody>
          <a:bodyPr/>
          <a:lstStyle/>
          <a:p>
            <a:pPr algn="just"/>
            <a:r>
              <a:rPr 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l-G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αγοραστής ενός Σ.Μ.Ε. που έχει την υποχρέωση να αγοράσει την υποκείμενη αξία σε μία μελλοντική ημερομηνία, μπορεί αν θελήσει να πουλήσει στη χρηματιστηριακή αγορά το συμβόλαιό του σε τρίτο</a:t>
            </a:r>
            <a:r>
              <a:rPr lang="en-GB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94506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0F79A48-BAFF-485D-B56E-B251EB588037}" type="slidenum">
              <a:rPr lang="en-US" sz="1400" u="none"/>
              <a:pPr eaLnBrk="1" hangingPunct="1"/>
              <a:t>50</a:t>
            </a:fld>
            <a:endParaRPr lang="en-US" sz="1400" u="none"/>
          </a:p>
        </p:txBody>
      </p:sp>
      <p:sp>
        <p:nvSpPr>
          <p:cNvPr id="512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b="1" smtClean="0">
                <a:latin typeface="Arial" pitchFamily="34" charset="0"/>
                <a:cs typeface="Times New Roman" pitchFamily="18" charset="0"/>
              </a:rPr>
              <a:t>Ο συντελεστής βήτα </a:t>
            </a:r>
            <a:r>
              <a:rPr lang="el-GR" b="1" smtClean="0">
                <a:latin typeface="Arial" pitchFamily="34" charset="0"/>
              </a:rPr>
              <a:t/>
            </a:r>
            <a:br>
              <a:rPr lang="el-GR" b="1" smtClean="0">
                <a:latin typeface="Arial" pitchFamily="34" charset="0"/>
              </a:rPr>
            </a:br>
            <a:r>
              <a:rPr lang="el-GR" b="1" smtClean="0">
                <a:latin typeface="Arial" pitchFamily="34" charset="0"/>
                <a:cs typeface="Times New Roman" pitchFamily="18" charset="0"/>
              </a:rPr>
              <a:t>(coefficient beta)</a:t>
            </a:r>
            <a:r>
              <a:rPr lang="el-GR" smtClean="0"/>
              <a:t> </a:t>
            </a:r>
          </a:p>
        </p:txBody>
      </p:sp>
      <p:sp>
        <p:nvSpPr>
          <p:cNvPr id="5124" name="Rectangle 1027"/>
          <p:cNvSpPr>
            <a:spLocks noGrp="1" noChangeArrowheads="1"/>
          </p:cNvSpPr>
          <p:nvPr>
            <p:ph idx="1"/>
          </p:nvPr>
        </p:nvSpPr>
        <p:spPr>
          <a:xfrm>
            <a:off x="0" y="2017713"/>
            <a:ext cx="9144000" cy="4840287"/>
          </a:xfrm>
        </p:spPr>
        <p:txBody>
          <a:bodyPr/>
          <a:lstStyle/>
          <a:p>
            <a:pPr algn="just" eaLnBrk="1" hangingPunct="1"/>
            <a:r>
              <a:rPr lang="el-GR" smtClean="0">
                <a:cs typeface="Arial" pitchFamily="34" charset="0"/>
              </a:rPr>
              <a:t>Ο συντελεστής β  αντιπροσωπεύει το συστηματικό κίνδυνο μιας μετοχής. </a:t>
            </a:r>
            <a:endParaRPr lang="el-GR" smtClean="0">
              <a:cs typeface="Times New Roman" pitchFamily="18" charset="0"/>
            </a:endParaRPr>
          </a:p>
          <a:p>
            <a:pPr algn="just" eaLnBrk="1" hangingPunct="1"/>
            <a:r>
              <a:rPr lang="el-GR" smtClean="0">
                <a:cs typeface="Arial" pitchFamily="34" charset="0"/>
              </a:rPr>
              <a:t>Ο συνολικός κίνδυνος μιας μετοχής, δηλαδή η διακύμανση μιας μετοχής χωρίζεται:</a:t>
            </a:r>
            <a:endParaRPr lang="el-GR" smtClean="0">
              <a:cs typeface="Times New Roman" pitchFamily="18" charset="0"/>
            </a:endParaRPr>
          </a:p>
          <a:p>
            <a:pPr algn="just" eaLnBrk="1" hangingPunct="1"/>
            <a:r>
              <a:rPr lang="el-GR" smtClean="0">
                <a:cs typeface="Arial" pitchFamily="34" charset="0"/>
              </a:rPr>
              <a:t>α) στον </a:t>
            </a:r>
            <a:r>
              <a:rPr lang="el-GR" i="1" smtClean="0">
                <a:cs typeface="Arial" pitchFamily="34" charset="0"/>
              </a:rPr>
              <a:t>συστηματικό κίνδύνο </a:t>
            </a:r>
            <a:r>
              <a:rPr lang="el-GR" smtClean="0">
                <a:cs typeface="Arial" pitchFamily="34" charset="0"/>
              </a:rPr>
              <a:t>(systematic risk).</a:t>
            </a:r>
            <a:endParaRPr lang="el-GR" smtClean="0">
              <a:cs typeface="Times New Roman" pitchFamily="18" charset="0"/>
            </a:endParaRPr>
          </a:p>
          <a:p>
            <a:pPr algn="just" eaLnBrk="1" hangingPunct="1"/>
            <a:r>
              <a:rPr lang="el-GR" smtClean="0">
                <a:cs typeface="Arial" pitchFamily="34" charset="0"/>
              </a:rPr>
              <a:t>β) στον </a:t>
            </a:r>
            <a:r>
              <a:rPr lang="el-GR" i="1" smtClean="0">
                <a:cs typeface="Arial" pitchFamily="34" charset="0"/>
              </a:rPr>
              <a:t>ειδικό κίνδύνο ή μη συστηματικό </a:t>
            </a:r>
            <a:r>
              <a:rPr lang="el-GR" smtClean="0">
                <a:cs typeface="Arial" pitchFamily="34" charset="0"/>
              </a:rPr>
              <a:t>(specific risk).</a:t>
            </a:r>
            <a:endParaRPr lang="el-GR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082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8304DA3A-D01A-424A-BABF-442E7A12A385}" type="slidenum">
              <a:rPr lang="en-US" sz="1400" u="none"/>
              <a:pPr eaLnBrk="1" hangingPunct="1"/>
              <a:t>51</a:t>
            </a:fld>
            <a:endParaRPr lang="en-US" sz="1400" u="none"/>
          </a:p>
        </p:txBody>
      </p:sp>
      <p:sp>
        <p:nvSpPr>
          <p:cNvPr id="6147" name="Rectangle 1027"/>
          <p:cNvSpPr>
            <a:spLocks noGrp="1" noChangeArrowheads="1"/>
          </p:cNvSpPr>
          <p:nvPr>
            <p:ph idx="1"/>
          </p:nvPr>
        </p:nvSpPr>
        <p:spPr>
          <a:xfrm>
            <a:off x="0" y="533400"/>
            <a:ext cx="9144000" cy="5867400"/>
          </a:xfrm>
          <a:solidFill>
            <a:schemeClr val="bg1"/>
          </a:solidFill>
        </p:spPr>
        <p:txBody>
          <a:bodyPr/>
          <a:lstStyle/>
          <a:p>
            <a:pPr algn="just" eaLnBrk="1" hangingPunct="1"/>
            <a:r>
              <a:rPr lang="el-GR" smtClean="0">
                <a:cs typeface="Arial" pitchFamily="34" charset="0"/>
              </a:rPr>
              <a:t>Ο συστηματικός κίνδυνος οφείλεται σε παράγοντες όπως </a:t>
            </a:r>
            <a:endParaRPr lang="el-GR" smtClean="0"/>
          </a:p>
          <a:p>
            <a:pPr lvl="1" algn="just" eaLnBrk="1" hangingPunct="1"/>
            <a:r>
              <a:rPr lang="el-GR" smtClean="0">
                <a:cs typeface="Arial" pitchFamily="34" charset="0"/>
              </a:rPr>
              <a:t>η φορολογία, </a:t>
            </a:r>
            <a:endParaRPr lang="el-GR" smtClean="0"/>
          </a:p>
          <a:p>
            <a:pPr lvl="1" algn="just" eaLnBrk="1" hangingPunct="1"/>
            <a:r>
              <a:rPr lang="el-GR" smtClean="0">
                <a:cs typeface="Arial" pitchFamily="34" charset="0"/>
              </a:rPr>
              <a:t>ο πληθωρισμός, </a:t>
            </a:r>
            <a:endParaRPr lang="el-GR" smtClean="0"/>
          </a:p>
          <a:p>
            <a:pPr lvl="1" algn="just" eaLnBrk="1" hangingPunct="1"/>
            <a:r>
              <a:rPr lang="el-GR" smtClean="0">
                <a:cs typeface="Arial" pitchFamily="34" charset="0"/>
              </a:rPr>
              <a:t>οι διεθνείς οικονομικές και πολιτικές κρίσεις που επηρεάζουν όλες τις μετοχές. </a:t>
            </a:r>
            <a:endParaRPr lang="el-GR" smtClean="0"/>
          </a:p>
          <a:p>
            <a:pPr algn="just" eaLnBrk="1" hangingPunct="1"/>
            <a:r>
              <a:rPr lang="el-GR" smtClean="0">
                <a:cs typeface="Arial" pitchFamily="34" charset="0"/>
              </a:rPr>
              <a:t>Ο κίνδυνος αυτός δεν μπορεί να εξαλειφθεί και αναφέρεται και σαν </a:t>
            </a:r>
            <a:r>
              <a:rPr lang="el-GR" i="1" smtClean="0">
                <a:cs typeface="Arial" pitchFamily="34" charset="0"/>
              </a:rPr>
              <a:t>κίνδυνος της αγοράς. </a:t>
            </a:r>
            <a:endParaRPr lang="el-GR" i="1" smtClean="0"/>
          </a:p>
          <a:p>
            <a:pPr algn="just" eaLnBrk="1" hangingPunct="1"/>
            <a:r>
              <a:rPr lang="el-GR" smtClean="0">
                <a:cs typeface="Arial" pitchFamily="34" charset="0"/>
              </a:rPr>
              <a:t>Όταν σχηματίζεται ένα χαρτοφυλάκιο καλά διαφοροποιημένο ο συστηματικός κίνδύνος μπορεί να μειωθεί.</a:t>
            </a:r>
          </a:p>
        </p:txBody>
      </p:sp>
    </p:spTree>
    <p:extLst>
      <p:ext uri="{BB962C8B-B14F-4D97-AF65-F5344CB8AC3E}">
        <p14:creationId xmlns:p14="http://schemas.microsoft.com/office/powerpoint/2010/main" val="1335803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EF1D6377-F25F-4C66-B9AE-B3B7A9F4E585}" type="slidenum">
              <a:rPr lang="en-US" sz="1400" u="none"/>
              <a:pPr eaLnBrk="1" hangingPunct="1"/>
              <a:t>52</a:t>
            </a:fld>
            <a:endParaRPr lang="en-US" sz="1400" u="none"/>
          </a:p>
        </p:txBody>
      </p:sp>
      <p:sp>
        <p:nvSpPr>
          <p:cNvPr id="7171" name="Rectangle 307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b="1" smtClean="0">
                <a:latin typeface="Arial" pitchFamily="34" charset="0"/>
                <a:cs typeface="Times New Roman" pitchFamily="18" charset="0"/>
              </a:rPr>
              <a:t>Ο συντελεστής βήτα </a:t>
            </a:r>
            <a:r>
              <a:rPr lang="el-GR" b="1" smtClean="0">
                <a:latin typeface="Arial" pitchFamily="34" charset="0"/>
              </a:rPr>
              <a:t/>
            </a:r>
            <a:br>
              <a:rPr lang="el-GR" b="1" smtClean="0">
                <a:latin typeface="Arial" pitchFamily="34" charset="0"/>
              </a:rPr>
            </a:br>
            <a:r>
              <a:rPr lang="el-GR" b="1" smtClean="0">
                <a:latin typeface="Arial" pitchFamily="34" charset="0"/>
                <a:cs typeface="Times New Roman" pitchFamily="18" charset="0"/>
              </a:rPr>
              <a:t>(coefficient beta)</a:t>
            </a:r>
            <a:r>
              <a:rPr lang="el-GR" smtClean="0"/>
              <a:t> </a:t>
            </a:r>
          </a:p>
        </p:txBody>
      </p:sp>
      <p:sp>
        <p:nvSpPr>
          <p:cNvPr id="7172" name="Rectangle 3075"/>
          <p:cNvSpPr>
            <a:spLocks noGrp="1" noChangeArrowheads="1"/>
          </p:cNvSpPr>
          <p:nvPr>
            <p:ph idx="1"/>
          </p:nvPr>
        </p:nvSpPr>
        <p:spPr>
          <a:xfrm>
            <a:off x="381000" y="2209800"/>
            <a:ext cx="8305800" cy="4305300"/>
          </a:xfrm>
        </p:spPr>
        <p:txBody>
          <a:bodyPr/>
          <a:lstStyle/>
          <a:p>
            <a:pPr algn="just" eaLnBrk="1" hangingPunct="1"/>
            <a:r>
              <a:rPr lang="el-GR" i="1" dirty="0" smtClean="0">
                <a:cs typeface="Arial" pitchFamily="34" charset="0"/>
              </a:rPr>
              <a:t>Ο ειδικός κίνδυνος </a:t>
            </a:r>
            <a:r>
              <a:rPr lang="el-GR" dirty="0" smtClean="0">
                <a:cs typeface="Arial" pitchFamily="34" charset="0"/>
              </a:rPr>
              <a:t>οφείλεται σε παράγοντες που επηρεάζουν ειδικά μια Α.Ε. και κατ' επέκταση τη μετοχή της, όπως </a:t>
            </a:r>
            <a:endParaRPr lang="el-GR" dirty="0" smtClean="0"/>
          </a:p>
          <a:p>
            <a:pPr lvl="1" algn="just" eaLnBrk="1" hangingPunct="1"/>
            <a:r>
              <a:rPr lang="el-GR" dirty="0" smtClean="0">
                <a:cs typeface="Arial" pitchFamily="34" charset="0"/>
              </a:rPr>
              <a:t>το καλό </a:t>
            </a:r>
            <a:r>
              <a:rPr lang="el-GR" dirty="0" err="1" smtClean="0">
                <a:cs typeface="Arial" pitchFamily="34" charset="0"/>
              </a:rPr>
              <a:t>marketing</a:t>
            </a:r>
            <a:r>
              <a:rPr lang="el-GR" dirty="0" smtClean="0">
                <a:cs typeface="Arial" pitchFamily="34" charset="0"/>
              </a:rPr>
              <a:t>, </a:t>
            </a:r>
            <a:endParaRPr lang="el-GR" dirty="0" smtClean="0"/>
          </a:p>
          <a:p>
            <a:pPr lvl="1" algn="just" eaLnBrk="1" hangingPunct="1"/>
            <a:r>
              <a:rPr lang="el-GR" dirty="0" smtClean="0">
                <a:cs typeface="Arial" pitchFamily="34" charset="0"/>
              </a:rPr>
              <a:t>η ανάληψη ενός μεγάλου έργου, </a:t>
            </a:r>
            <a:endParaRPr lang="el-GR" dirty="0" smtClean="0"/>
          </a:p>
          <a:p>
            <a:pPr lvl="1" algn="just" eaLnBrk="1" hangingPunct="1"/>
            <a:r>
              <a:rPr lang="el-GR" dirty="0" smtClean="0">
                <a:cs typeface="Arial" pitchFamily="34" charset="0"/>
              </a:rPr>
              <a:t>κάποια τεχνολογική καινοτομία. </a:t>
            </a: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3557349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8135D4F7-7F0A-4E82-93C1-E83140452AD6}" type="slidenum">
              <a:rPr lang="en-US" sz="1400" u="none"/>
              <a:pPr eaLnBrk="1" hangingPunct="1"/>
              <a:t>53</a:t>
            </a:fld>
            <a:endParaRPr lang="en-US" sz="1400" u="none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793038" cy="1143000"/>
          </a:xfrm>
        </p:spPr>
        <p:txBody>
          <a:bodyPr/>
          <a:lstStyle/>
          <a:p>
            <a:pPr algn="ctr" eaLnBrk="1" hangingPunct="1"/>
            <a:r>
              <a:rPr lang="el-GR" b="1" smtClean="0">
                <a:latin typeface="Arial" pitchFamily="34" charset="0"/>
                <a:cs typeface="Times New Roman" pitchFamily="18" charset="0"/>
              </a:rPr>
              <a:t>Ο συντελεστής βήτα </a:t>
            </a:r>
            <a:r>
              <a:rPr lang="el-GR" b="1" smtClean="0">
                <a:latin typeface="Arial" pitchFamily="34" charset="0"/>
              </a:rPr>
              <a:t/>
            </a:r>
            <a:br>
              <a:rPr lang="el-GR" b="1" smtClean="0">
                <a:latin typeface="Arial" pitchFamily="34" charset="0"/>
              </a:rPr>
            </a:br>
            <a:r>
              <a:rPr lang="el-GR" b="1" smtClean="0">
                <a:latin typeface="Arial" pitchFamily="34" charset="0"/>
                <a:cs typeface="Times New Roman" pitchFamily="18" charset="0"/>
              </a:rPr>
              <a:t>(coefficient beta)</a:t>
            </a:r>
            <a:r>
              <a:rPr lang="el-GR" smtClean="0"/>
              <a:t> 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>
          <a:xfrm>
            <a:off x="0" y="1752600"/>
            <a:ext cx="9144000" cy="5105400"/>
          </a:xfrm>
          <a:solidFill>
            <a:srgbClr val="FFFBFF"/>
          </a:solidFill>
        </p:spPr>
        <p:txBody>
          <a:bodyPr/>
          <a:lstStyle/>
          <a:p>
            <a:pPr algn="just" eaLnBrk="1" hangingPunct="1"/>
            <a:r>
              <a:rPr lang="el-GR" i="1" dirty="0" smtClean="0">
                <a:cs typeface="Arial" pitchFamily="34" charset="0"/>
              </a:rPr>
              <a:t>Ο </a:t>
            </a:r>
            <a:r>
              <a:rPr lang="el-GR" dirty="0" smtClean="0">
                <a:cs typeface="Arial" pitchFamily="34" charset="0"/>
              </a:rPr>
              <a:t>ειδικός κίνδυνος μπορεί να εξαλειφθεί</a:t>
            </a:r>
            <a:r>
              <a:rPr lang="el-GR" dirty="0" smtClean="0"/>
              <a:t>.</a:t>
            </a:r>
          </a:p>
          <a:p>
            <a:pPr algn="just" eaLnBrk="1" hangingPunct="1"/>
            <a:r>
              <a:rPr lang="el-GR" dirty="0" smtClean="0">
                <a:cs typeface="Arial" pitchFamily="34" charset="0"/>
              </a:rPr>
              <a:t>Αυτό συμβαίνει γιατί δυσάρεστα γεγονότα για μια εταιρία, της οποίας μετοχές περιλαμβάνονται στο χαρτοφυλάκιο </a:t>
            </a:r>
            <a:endParaRPr lang="el-GR" dirty="0" smtClean="0"/>
          </a:p>
          <a:p>
            <a:pPr lvl="1" algn="just" eaLnBrk="1" hangingPunct="1"/>
            <a:r>
              <a:rPr lang="el-GR" dirty="0" smtClean="0">
                <a:cs typeface="Arial" pitchFamily="34" charset="0"/>
              </a:rPr>
              <a:t>π.χ. ότι απέτυχε να ανακαλύψει ένα νέο προϊόν , </a:t>
            </a:r>
            <a:endParaRPr lang="el-GR" dirty="0" smtClean="0"/>
          </a:p>
          <a:p>
            <a:pPr algn="just" eaLnBrk="1" hangingPunct="1"/>
            <a:r>
              <a:rPr lang="el-GR" dirty="0" smtClean="0">
                <a:cs typeface="Arial" pitchFamily="34" charset="0"/>
              </a:rPr>
              <a:t>αντισταθμίζονται από ευχάριστα γεγονότα για μια άλλη εταιρία,</a:t>
            </a:r>
            <a:r>
              <a:rPr lang="el-GR" dirty="0" smtClean="0"/>
              <a:t> </a:t>
            </a:r>
          </a:p>
          <a:p>
            <a:pPr lvl="1" algn="just" eaLnBrk="1" hangingPunct="1"/>
            <a:r>
              <a:rPr lang="el-GR" dirty="0" smtClean="0">
                <a:cs typeface="Arial" pitchFamily="34" charset="0"/>
              </a:rPr>
              <a:t>Π.χ. η οποία έχει κλείσει συμφωνία για να εξάγει τα προϊόντα της στο εξωτερικό.</a:t>
            </a:r>
          </a:p>
        </p:txBody>
      </p:sp>
    </p:spTree>
    <p:extLst>
      <p:ext uri="{BB962C8B-B14F-4D97-AF65-F5344CB8AC3E}">
        <p14:creationId xmlns:p14="http://schemas.microsoft.com/office/powerpoint/2010/main" val="2050977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0455CF08-577A-4887-A3FB-AC4C60146020}" type="slidenum">
              <a:rPr lang="en-US" sz="1400" u="none"/>
              <a:pPr eaLnBrk="1" hangingPunct="1"/>
              <a:t>54</a:t>
            </a:fld>
            <a:endParaRPr lang="en-US" sz="1400" u="none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685800"/>
            <a:ext cx="8763000" cy="5372100"/>
          </a:xfrm>
          <a:solidFill>
            <a:schemeClr val="bg1"/>
          </a:solidFill>
        </p:spPr>
        <p:txBody>
          <a:bodyPr/>
          <a:lstStyle/>
          <a:p>
            <a:pPr algn="just" eaLnBrk="1" hangingPunct="1"/>
            <a:r>
              <a:rPr lang="el-GR" i="1" smtClean="0">
                <a:cs typeface="Arial" pitchFamily="34" charset="0"/>
              </a:rPr>
              <a:t>Ο κίνδύνος μιας μετοχής εξαρτάται από το μέγεθος του συντελεστή της βήτα (β).</a:t>
            </a:r>
            <a:endParaRPr lang="el-GR" i="1" smtClean="0">
              <a:cs typeface="Times New Roman" pitchFamily="18" charset="0"/>
            </a:endParaRPr>
          </a:p>
          <a:p>
            <a:pPr algn="just" eaLnBrk="1" hangingPunct="1"/>
            <a:r>
              <a:rPr lang="el-GR" i="1" smtClean="0">
                <a:cs typeface="Arial" pitchFamily="34" charset="0"/>
              </a:rPr>
              <a:t>Ο συντελεστής β χωρίζει τις μετοχές σε επιθετικές και αμυντικές. </a:t>
            </a:r>
            <a:endParaRPr lang="el-GR" i="1" smtClean="0"/>
          </a:p>
          <a:p>
            <a:pPr algn="just" eaLnBrk="1" hangingPunct="1"/>
            <a:r>
              <a:rPr lang="el-GR" i="1" smtClean="0">
                <a:cs typeface="Arial" pitchFamily="34" charset="0"/>
              </a:rPr>
              <a:t>Όσες έχουν Συντελεστή β μεγαλύτερο της μονάδας θεωρούνται επιθετικές.</a:t>
            </a:r>
            <a:endParaRPr lang="el-GR" i="1" smtClean="0"/>
          </a:p>
          <a:p>
            <a:pPr algn="just" eaLnBrk="1" hangingPunct="1"/>
            <a:r>
              <a:rPr lang="el-GR" i="1" smtClean="0">
                <a:cs typeface="Arial" pitchFamily="34" charset="0"/>
              </a:rPr>
              <a:t> Παράδειγμα μια μετοχή με β = 2, σημαίνει ότι</a:t>
            </a:r>
            <a:r>
              <a:rPr lang="el-GR" i="1" smtClean="0"/>
              <a:t> </a:t>
            </a:r>
            <a:r>
              <a:rPr lang="el-GR" i="1" smtClean="0">
                <a:cs typeface="Arial" pitchFamily="34" charset="0"/>
              </a:rPr>
              <a:t>όταν οι τιμές στην αγορά μεταβληθούν κατά 10%, η τιμή της θα μεταβληθεί κατά 20%.</a:t>
            </a:r>
            <a:endParaRPr lang="el-GR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413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8B68E369-67EC-46FA-A25A-C70974A505C3}" type="slidenum">
              <a:rPr lang="en-US" sz="1400" u="none"/>
              <a:pPr eaLnBrk="1" hangingPunct="1"/>
              <a:t>55</a:t>
            </a:fld>
            <a:endParaRPr lang="en-US" sz="1400" u="none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762000"/>
            <a:ext cx="8763000" cy="5295900"/>
          </a:xfrm>
          <a:solidFill>
            <a:schemeClr val="bg1"/>
          </a:solidFill>
        </p:spPr>
        <p:txBody>
          <a:bodyPr/>
          <a:lstStyle/>
          <a:p>
            <a:pPr algn="just" eaLnBrk="1" hangingPunct="1"/>
            <a:r>
              <a:rPr lang="el-GR" i="1" dirty="0" smtClean="0"/>
              <a:t>Η</a:t>
            </a:r>
            <a:r>
              <a:rPr lang="el-GR" i="1" dirty="0" smtClean="0">
                <a:cs typeface="Arial" pitchFamily="34" charset="0"/>
              </a:rPr>
              <a:t> απόδοση των επιθετικών μετοχών μεταβάλλεται πιο απότομα από την μεταβολή της αγοράς.</a:t>
            </a:r>
            <a:endParaRPr lang="el-GR" i="1" dirty="0" smtClean="0">
              <a:cs typeface="Times New Roman" pitchFamily="18" charset="0"/>
            </a:endParaRPr>
          </a:p>
          <a:p>
            <a:pPr algn="just" eaLnBrk="1" hangingPunct="1"/>
            <a:r>
              <a:rPr lang="el-GR" i="1" dirty="0" smtClean="0">
                <a:cs typeface="Arial" pitchFamily="34" charset="0"/>
              </a:rPr>
              <a:t>Όσες μετοχές έχουν συντελεστή β μικρότερο της μονάδας θεωρούνται αμυντικές, δηλαδή περιέχουν λιγότερο κίνδυνο και οι αποδόσεις τους μεταβάλλονται πιο ήπια απ ότι η αγορά.</a:t>
            </a:r>
            <a:endParaRPr lang="el-GR" i="1" dirty="0" smtClean="0"/>
          </a:p>
          <a:p>
            <a:pPr algn="just" eaLnBrk="1" hangingPunct="1"/>
            <a:r>
              <a:rPr lang="el-GR" i="1" dirty="0" smtClean="0">
                <a:cs typeface="Arial" pitchFamily="34" charset="0"/>
              </a:rPr>
              <a:t>Παράδειγμα μια μετοχή με β = 0,30 θα μεταβληθεί κατά 3% σε μια μεταβολή της αγοράς κατά 1Ο%. </a:t>
            </a:r>
            <a:endParaRPr lang="el-GR" i="1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361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FD18998-B500-45E8-8920-7B0B8B7CC78F}" type="slidenum">
              <a:rPr lang="en-US" sz="1400" u="none"/>
              <a:pPr eaLnBrk="1" hangingPunct="1"/>
              <a:t>56</a:t>
            </a:fld>
            <a:endParaRPr lang="en-US" sz="1400" u="none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b="1" smtClean="0">
                <a:latin typeface="Arial" pitchFamily="34" charset="0"/>
                <a:cs typeface="Times New Roman" pitchFamily="18" charset="0"/>
              </a:rPr>
              <a:t>Ο συντελεστής βήτα </a:t>
            </a:r>
            <a:r>
              <a:rPr lang="el-GR" b="1" smtClean="0">
                <a:latin typeface="Arial" pitchFamily="34" charset="0"/>
              </a:rPr>
              <a:t/>
            </a:r>
            <a:br>
              <a:rPr lang="el-GR" b="1" smtClean="0">
                <a:latin typeface="Arial" pitchFamily="34" charset="0"/>
              </a:rPr>
            </a:br>
            <a:r>
              <a:rPr lang="el-GR" b="1" smtClean="0">
                <a:latin typeface="Arial" pitchFamily="34" charset="0"/>
                <a:cs typeface="Times New Roman" pitchFamily="18" charset="0"/>
              </a:rPr>
              <a:t>(coefficient beta)</a:t>
            </a:r>
            <a:r>
              <a:rPr lang="el-GR" smtClean="0"/>
              <a:t> 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idx="1"/>
          </p:nvPr>
        </p:nvSpPr>
        <p:spPr>
          <a:xfrm>
            <a:off x="0" y="2133600"/>
            <a:ext cx="8763000" cy="4457700"/>
          </a:xfrm>
        </p:spPr>
        <p:txBody>
          <a:bodyPr/>
          <a:lstStyle/>
          <a:p>
            <a:pPr algn="just" eaLnBrk="1" hangingPunct="1"/>
            <a:r>
              <a:rPr lang="el-GR" i="1" smtClean="0">
                <a:cs typeface="Arial" pitchFamily="34" charset="0"/>
              </a:rPr>
              <a:t>Οι επιθετικές μετοχές αποφέρουν μεγαλύτερες αποδόσεις σε μια ανοδική αγορά, αλλά έχουν και μεγαλύτερες ζημιές σε μια γενική πτώση του επιπέδου των τιμών,</a:t>
            </a:r>
            <a:endParaRPr lang="el-GR" i="1" smtClean="0"/>
          </a:p>
          <a:p>
            <a:pPr algn="just" eaLnBrk="1" hangingPunct="1"/>
            <a:r>
              <a:rPr lang="el-GR" i="1" smtClean="0">
                <a:cs typeface="Arial" pitchFamily="34" charset="0"/>
              </a:rPr>
              <a:t>Αντίθετα απ' ότι συμβαίνει με τις αμυντικές μετοχές.</a:t>
            </a:r>
            <a:endParaRPr lang="el-GR" i="1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577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5D647570-ED65-495E-9A57-31988FE83C30}" type="slidenum">
              <a:rPr lang="en-US" sz="1400" u="none"/>
              <a:pPr eaLnBrk="1" hangingPunct="1"/>
              <a:t>57</a:t>
            </a:fld>
            <a:endParaRPr lang="en-US" sz="1400" u="none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0" y="2209800"/>
            <a:ext cx="9144000" cy="4495800"/>
          </a:xfrm>
        </p:spPr>
        <p:txBody>
          <a:bodyPr/>
          <a:lstStyle/>
          <a:p>
            <a:pPr algn="just" eaLnBrk="1" hangingPunct="1"/>
            <a:r>
              <a:rPr lang="el-GR" b="1" dirty="0" smtClean="0">
                <a:latin typeface="Times New Roman" pitchFamily="18" charset="0"/>
              </a:rPr>
              <a:t>Τ</a:t>
            </a:r>
            <a:r>
              <a:rPr lang="el-GR" b="1" dirty="0" smtClean="0">
                <a:cs typeface="Arial" pitchFamily="34" charset="0"/>
              </a:rPr>
              <a:t>ο βήτα δείχνει την ευαισθησία της τιμής της μετοχής στις ανοδικές ή καθοδικές μεταβολές της χρηματιστηριακής αγοράς</a:t>
            </a:r>
            <a:endParaRPr lang="el-GR" b="1" dirty="0" smtClean="0">
              <a:latin typeface="Times New Roman" pitchFamily="18" charset="0"/>
            </a:endParaRPr>
          </a:p>
          <a:p>
            <a:pPr lvl="1" algn="just" eaLnBrk="1" hangingPunct="1"/>
            <a:r>
              <a:rPr lang="el-GR" sz="3200" b="1" dirty="0" smtClean="0">
                <a:cs typeface="Arial" pitchFamily="34" charset="0"/>
              </a:rPr>
              <a:t>Χρηματιστηριακή αγορά εκφράζεται μέσω του Γενικού Δείκτη Τιμών των μετοχών. </a:t>
            </a:r>
          </a:p>
        </p:txBody>
      </p:sp>
    </p:spTree>
    <p:extLst>
      <p:ext uri="{BB962C8B-B14F-4D97-AF65-F5344CB8AC3E}">
        <p14:creationId xmlns:p14="http://schemas.microsoft.com/office/powerpoint/2010/main" val="1043014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F906B23-5274-4929-8360-192DFFB54C3F}" type="slidenum">
              <a:rPr lang="en-US" sz="1400" u="none"/>
              <a:pPr eaLnBrk="1" hangingPunct="1"/>
              <a:t>58</a:t>
            </a:fld>
            <a:endParaRPr lang="en-US" sz="1400" u="none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991600" cy="6858000"/>
          </a:xfrm>
          <a:solidFill>
            <a:schemeClr val="bg1"/>
          </a:solidFill>
        </p:spPr>
        <p:txBody>
          <a:bodyPr/>
          <a:lstStyle/>
          <a:p>
            <a:pPr algn="just" eaLnBrk="1" hangingPunct="1"/>
            <a:r>
              <a:rPr lang="el-GR" i="1" dirty="0" smtClean="0">
                <a:cs typeface="Arial" pitchFamily="34" charset="0"/>
              </a:rPr>
              <a:t>Στην πράξη υπάρχουν προβλήματα στον τρόπο υπολογισμού του βήτα και συνεπώς στην αξιοπιστία του. </a:t>
            </a:r>
            <a:endParaRPr lang="el-GR" i="1" dirty="0" smtClean="0"/>
          </a:p>
          <a:p>
            <a:pPr algn="just" eaLnBrk="1" hangingPunct="1"/>
            <a:r>
              <a:rPr lang="el-GR" i="1" dirty="0" smtClean="0">
                <a:cs typeface="Arial" pitchFamily="34" charset="0"/>
              </a:rPr>
              <a:t>Όταν μεταβάλλεται το αντικείμενο δραστηριότητας της εταιρίας ή ο τρόπος λειτουργίας της, αλλάζει και το βήτα της μετοχής της εταιρίας. </a:t>
            </a:r>
            <a:endParaRPr lang="el-GR" i="1" dirty="0" smtClean="0"/>
          </a:p>
          <a:p>
            <a:pPr algn="just" eaLnBrk="1" hangingPunct="1"/>
            <a:r>
              <a:rPr lang="el-GR" i="1" dirty="0" smtClean="0">
                <a:cs typeface="Arial" pitchFamily="34" charset="0"/>
              </a:rPr>
              <a:t>Ο επενδυτής έχει στη διάθεσή του το βήτα του παρελθόντος και υπολογίζει τον κίνδυνο της μετοχής βάσει αυτού ελπίζοντας ότι θα μείνει σταθερό, </a:t>
            </a:r>
            <a:endParaRPr lang="en-US" i="1" dirty="0" smtClean="0">
              <a:cs typeface="Arial" pitchFamily="34" charset="0"/>
            </a:endParaRPr>
          </a:p>
          <a:p>
            <a:pPr lvl="1" algn="just" eaLnBrk="1" hangingPunct="1"/>
            <a:r>
              <a:rPr lang="el-GR" i="1" dirty="0" smtClean="0">
                <a:cs typeface="Arial" pitchFamily="34" charset="0"/>
              </a:rPr>
              <a:t>ενώ έπρεπε να προϋπολογίζει το μελλοντικό βήτα της μετοχής.</a:t>
            </a:r>
            <a:r>
              <a:rPr lang="el-GR" sz="2400" i="1" dirty="0" smtClean="0">
                <a:cs typeface="Arial" pitchFamily="34" charset="0"/>
              </a:rPr>
              <a:t> </a:t>
            </a:r>
            <a:endParaRPr lang="el-GR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2442505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8199AC16-D562-427D-8FF1-E70489D293CB}" type="slidenum">
              <a:rPr lang="en-US" sz="1400" u="none"/>
              <a:pPr eaLnBrk="1" hangingPunct="1"/>
              <a:t>59</a:t>
            </a:fld>
            <a:endParaRPr lang="en-US" sz="1400" u="none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b="1" smtClean="0">
                <a:latin typeface="Arial" pitchFamily="34" charset="0"/>
                <a:cs typeface="Times New Roman" pitchFamily="18" charset="0"/>
              </a:rPr>
              <a:t>Ο συντελεστής βήτα </a:t>
            </a:r>
            <a:r>
              <a:rPr lang="el-GR" b="1" smtClean="0">
                <a:latin typeface="Arial" pitchFamily="34" charset="0"/>
              </a:rPr>
              <a:t/>
            </a:r>
            <a:br>
              <a:rPr lang="el-GR" b="1" smtClean="0">
                <a:latin typeface="Arial" pitchFamily="34" charset="0"/>
              </a:rPr>
            </a:br>
            <a:r>
              <a:rPr lang="el-GR" b="1" smtClean="0">
                <a:latin typeface="Arial" pitchFamily="34" charset="0"/>
                <a:cs typeface="Times New Roman" pitchFamily="18" charset="0"/>
              </a:rPr>
              <a:t>(coefficient beta)</a:t>
            </a:r>
            <a:r>
              <a:rPr lang="el-GR" smtClean="0"/>
              <a:t> 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</p:nvPr>
        </p:nvSpPr>
        <p:spPr>
          <a:xfrm>
            <a:off x="0" y="2209800"/>
            <a:ext cx="9144000" cy="4457700"/>
          </a:xfrm>
        </p:spPr>
        <p:txBody>
          <a:bodyPr/>
          <a:lstStyle/>
          <a:p>
            <a:pPr algn="just" eaLnBrk="1" hangingPunct="1"/>
            <a:r>
              <a:rPr lang="en-US" smtClean="0">
                <a:cs typeface="Arial" pitchFamily="34" charset="0"/>
              </a:rPr>
              <a:t>T</a:t>
            </a:r>
            <a:r>
              <a:rPr lang="el-GR" smtClean="0">
                <a:cs typeface="Arial" pitchFamily="34" charset="0"/>
              </a:rPr>
              <a:t>ο βήτα δεν είναι ο μόνος παράγοντας που επηρεάζει στην πραγματικότητα τον κίνδυνο της μετοχής </a:t>
            </a:r>
            <a:endParaRPr lang="el-GR" smtClean="0">
              <a:latin typeface="Times New Roman" pitchFamily="18" charset="0"/>
            </a:endParaRPr>
          </a:p>
          <a:p>
            <a:pPr lvl="1" algn="just" eaLnBrk="1" hangingPunct="1"/>
            <a:r>
              <a:rPr lang="el-GR" sz="3200" b="1" smtClean="0">
                <a:cs typeface="Arial" pitchFamily="34" charset="0"/>
              </a:rPr>
              <a:t>όταν εξετάζεται μόνο ο συντελεστής βήτα</a:t>
            </a:r>
            <a:endParaRPr lang="el-GR" sz="3200" smtClean="0">
              <a:latin typeface="Times New Roman" pitchFamily="18" charset="0"/>
            </a:endParaRPr>
          </a:p>
          <a:p>
            <a:pPr lvl="1" algn="just" eaLnBrk="1" hangingPunct="1"/>
            <a:r>
              <a:rPr lang="el-GR" sz="3200" b="1" smtClean="0">
                <a:cs typeface="Arial" pitchFamily="34" charset="0"/>
              </a:rPr>
              <a:t>πολλές φορές υποεκτιμούνται ή υπερεκτιμούνται οι πραγματικοί παράγοντες</a:t>
            </a:r>
          </a:p>
        </p:txBody>
      </p:sp>
    </p:spTree>
    <p:extLst>
      <p:ext uri="{BB962C8B-B14F-4D97-AF65-F5344CB8AC3E}">
        <p14:creationId xmlns:p14="http://schemas.microsoft.com/office/powerpoint/2010/main" val="233500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FFD17-268E-43B4-89D8-523D1267272A}" type="slidenum">
              <a:rPr lang="en-US"/>
              <a:pPr/>
              <a:t>6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617538"/>
            <a:ext cx="6850062" cy="1143000"/>
          </a:xfrm>
        </p:spPr>
        <p:txBody>
          <a:bodyPr/>
          <a:lstStyle/>
          <a:p>
            <a:pPr algn="ctr"/>
            <a:r>
              <a:rPr lang="el-G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Συμβόλαια 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</a:rPr>
              <a:t>Μ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ελλοντικής 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</a:rPr>
              <a:t>Ε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κπλήρωσης (Σ.Μ.Ε.)</a:t>
            </a:r>
            <a:r>
              <a:rPr lang="en-GB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057400"/>
            <a:ext cx="7239000" cy="3733800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el-G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Οι τιμές των ΣΜΕ 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800" dirty="0">
                <a:solidFill>
                  <a:srgbClr val="000000"/>
                </a:solidFill>
                <a:latin typeface="Times New Roman" pitchFamily="18" charset="0"/>
              </a:rPr>
              <a:t>Σ</a:t>
            </a:r>
            <a:r>
              <a:rPr lang="el-G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ε χρηματιστηριακούς δείκτες και </a:t>
            </a:r>
            <a:r>
              <a:rPr lang="el-GR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μετοχές</a:t>
            </a:r>
            <a:endParaRPr lang="el-GR" sz="2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just"/>
            <a:r>
              <a:rPr lang="el-GR" sz="2800" dirty="0" smtClean="0">
                <a:solidFill>
                  <a:srgbClr val="000000"/>
                </a:solidFill>
                <a:latin typeface="Times New Roman" pitchFamily="18" charset="0"/>
              </a:rPr>
              <a:t>Σε εμπορεύματα</a:t>
            </a:r>
          </a:p>
          <a:p>
            <a:pPr algn="just"/>
            <a:r>
              <a:rPr lang="el-GR" sz="2800" dirty="0" smtClean="0">
                <a:solidFill>
                  <a:srgbClr val="000000"/>
                </a:solidFill>
                <a:latin typeface="Times New Roman" pitchFamily="18" charset="0"/>
              </a:rPr>
              <a:t>Σ</a:t>
            </a:r>
            <a:r>
              <a:rPr lang="el-GR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el-GR" sz="280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l-GR" sz="2800" dirty="0">
                <a:solidFill>
                  <a:srgbClr val="000000"/>
                </a:solidFill>
                <a:latin typeface="Times New Roman" pitchFamily="18" charset="0"/>
              </a:rPr>
              <a:t>συνάλλαγμα εκφράζονται σε</a:t>
            </a:r>
            <a:r>
              <a:rPr lang="el-G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όρους συναλλαγματικής ισοτιμίας (εγχώριο νόμισμα διαιρεμένο με το νόμισμα της ξένης χώρας).</a:t>
            </a:r>
            <a:endParaRPr lang="el-GR" sz="2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just"/>
            <a:r>
              <a:rPr lang="el-GR" sz="2800" dirty="0">
                <a:solidFill>
                  <a:srgbClr val="000000"/>
                </a:solidFill>
                <a:latin typeface="Times New Roman" pitchFamily="18" charset="0"/>
              </a:rPr>
              <a:t>Ομόλογα</a:t>
            </a:r>
            <a:r>
              <a:rPr lang="el-G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εκφράζονται σε ποσοστό της ονομαστικής αξίας της ομολογίας</a:t>
            </a:r>
            <a:r>
              <a:rPr lang="en-GB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1648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A5BB7A7-E044-4F70-9AC7-DEB878BB48D3}" type="slidenum">
              <a:rPr lang="en-US" sz="1400" u="none"/>
              <a:pPr eaLnBrk="1" hangingPunct="1"/>
              <a:t>60</a:t>
            </a:fld>
            <a:endParaRPr lang="en-US" sz="1400" u="none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b="1" smtClean="0">
                <a:solidFill>
                  <a:schemeClr val="tx1"/>
                </a:solidFill>
                <a:cs typeface="Times New Roman" pitchFamily="18" charset="0"/>
              </a:rPr>
              <a:t>Αντισταθμιστική θέση πώλησης (</a:t>
            </a:r>
            <a:r>
              <a:rPr lang="en-GB" b="1" smtClean="0">
                <a:solidFill>
                  <a:schemeClr val="tx1"/>
                </a:solidFill>
                <a:cs typeface="Times New Roman" pitchFamily="18" charset="0"/>
              </a:rPr>
              <a:t>short</a:t>
            </a:r>
            <a:r>
              <a:rPr lang="el-GR" b="1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GB" b="1" smtClean="0">
                <a:solidFill>
                  <a:schemeClr val="tx1"/>
                </a:solidFill>
                <a:cs typeface="Times New Roman" pitchFamily="18" charset="0"/>
              </a:rPr>
              <a:t>hedge</a:t>
            </a:r>
            <a:r>
              <a:rPr lang="el-GR" b="1" smtClean="0">
                <a:solidFill>
                  <a:schemeClr val="tx1"/>
                </a:solidFill>
              </a:rPr>
              <a:t>)</a:t>
            </a:r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418819" name="Rectangle 3"/>
          <p:cNvSpPr>
            <a:spLocks noGrp="1" noChangeArrowheads="1"/>
          </p:cNvSpPr>
          <p:nvPr>
            <p:ph idx="1"/>
          </p:nvPr>
        </p:nvSpPr>
        <p:spPr>
          <a:xfrm>
            <a:off x="0" y="2133600"/>
            <a:ext cx="9144000" cy="4724400"/>
          </a:xfrm>
        </p:spPr>
        <p:txBody>
          <a:bodyPr/>
          <a:lstStyle/>
          <a:p>
            <a:pPr algn="just" eaLnBrk="1" hangingPunct="1"/>
            <a:r>
              <a:rPr lang="el-GR" b="1" dirty="0" smtClean="0">
                <a:cs typeface="Times New Roman" pitchFamily="18" charset="0"/>
              </a:rPr>
              <a:t>Αντιστάθμιση </a:t>
            </a:r>
            <a:r>
              <a:rPr lang="el-GR" b="1" dirty="0" err="1" smtClean="0">
                <a:cs typeface="Times New Roman" pitchFamily="18" charset="0"/>
              </a:rPr>
              <a:t>Κίνδύνου</a:t>
            </a:r>
            <a:r>
              <a:rPr lang="el-GR" b="1" dirty="0" smtClean="0">
                <a:cs typeface="Times New Roman" pitchFamily="18" charset="0"/>
              </a:rPr>
              <a:t> με πώληση ΣΜΕ: </a:t>
            </a:r>
            <a:endParaRPr lang="el-GR" b="1" dirty="0" smtClean="0"/>
          </a:p>
          <a:p>
            <a:pPr algn="just" eaLnBrk="1" hangingPunct="1"/>
            <a:r>
              <a:rPr lang="el-GR" b="1" dirty="0" smtClean="0">
                <a:cs typeface="Times New Roman" pitchFamily="18" charset="0"/>
              </a:rPr>
              <a:t>Μπορεί να γίνει αντιστάθμιση σε μια επένδυση και να εξαλειφθεί ο κίνδυνος πουλώντας ΣΜΕ </a:t>
            </a:r>
            <a:endParaRPr lang="el-GR" b="1" dirty="0" smtClean="0"/>
          </a:p>
          <a:p>
            <a:pPr lvl="1" algn="just" eaLnBrk="1" hangingPunct="1"/>
            <a:r>
              <a:rPr lang="el-GR" b="1" dirty="0" smtClean="0">
                <a:cs typeface="Times New Roman" pitchFamily="18" charset="0"/>
              </a:rPr>
              <a:t>υποχρέωση για παράδοση του δείκτη σε συγκεκριμένη τιμή </a:t>
            </a:r>
            <a:endParaRPr lang="el-GR" b="1" dirty="0" smtClean="0"/>
          </a:p>
          <a:p>
            <a:pPr algn="just" eaLnBrk="1" hangingPunct="1"/>
            <a:r>
              <a:rPr lang="el-GR" b="1" dirty="0" smtClean="0">
                <a:cs typeface="Times New Roman" pitchFamily="18" charset="0"/>
              </a:rPr>
              <a:t>Το κέρδος σ’ αυτό το χαρτοφυλάκιο είναι το επιτόκιο χωρίς κίνδυνο</a:t>
            </a:r>
          </a:p>
        </p:txBody>
      </p:sp>
    </p:spTree>
    <p:extLst>
      <p:ext uri="{BB962C8B-B14F-4D97-AF65-F5344CB8AC3E}">
        <p14:creationId xmlns:p14="http://schemas.microsoft.com/office/powerpoint/2010/main" val="255265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8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8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18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8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8819" grpId="0" build="p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E54CEAD0-DBBC-4FF0-9104-BBC636479C82}" type="slidenum">
              <a:rPr lang="en-US" sz="1400" u="none"/>
              <a:pPr eaLnBrk="1" hangingPunct="1"/>
              <a:t>61</a:t>
            </a:fld>
            <a:endParaRPr lang="en-US" sz="1400" u="none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b="1" smtClean="0">
                <a:solidFill>
                  <a:schemeClr val="tx1"/>
                </a:solidFill>
                <a:cs typeface="Times New Roman" pitchFamily="18" charset="0"/>
              </a:rPr>
              <a:t>Αντισταθμιστική θέση πώλησης (</a:t>
            </a:r>
            <a:r>
              <a:rPr lang="en-GB" b="1" smtClean="0">
                <a:solidFill>
                  <a:schemeClr val="tx1"/>
                </a:solidFill>
                <a:cs typeface="Times New Roman" pitchFamily="18" charset="0"/>
              </a:rPr>
              <a:t>short</a:t>
            </a:r>
            <a:r>
              <a:rPr lang="el-GR" b="1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GB" b="1" smtClean="0">
                <a:solidFill>
                  <a:schemeClr val="tx1"/>
                </a:solidFill>
                <a:cs typeface="Times New Roman" pitchFamily="18" charset="0"/>
              </a:rPr>
              <a:t>hedge</a:t>
            </a:r>
            <a:r>
              <a:rPr lang="el-GR" b="1" smtClean="0">
                <a:solidFill>
                  <a:schemeClr val="tx1"/>
                </a:solidFill>
              </a:rPr>
              <a:t>)</a:t>
            </a:r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419843" name="Rectangle 3"/>
          <p:cNvSpPr>
            <a:spLocks noGrp="1" noChangeArrowheads="1"/>
          </p:cNvSpPr>
          <p:nvPr>
            <p:ph idx="1"/>
          </p:nvPr>
        </p:nvSpPr>
        <p:spPr>
          <a:xfrm>
            <a:off x="0" y="2017713"/>
            <a:ext cx="9144000" cy="4840287"/>
          </a:xfrm>
        </p:spPr>
        <p:txBody>
          <a:bodyPr/>
          <a:lstStyle/>
          <a:p>
            <a:pPr algn="just" eaLnBrk="1" hangingPunct="1"/>
            <a:r>
              <a:rPr lang="el-GR" b="1" smtClean="0">
                <a:cs typeface="Times New Roman" pitchFamily="18" charset="0"/>
              </a:rPr>
              <a:t>Βήματα για την αντιστάθμιση χαρτοφυλακίου</a:t>
            </a:r>
          </a:p>
          <a:p>
            <a:pPr algn="just" eaLnBrk="1" hangingPunct="1">
              <a:buFont typeface="Wingdings" pitchFamily="2" charset="2"/>
              <a:buAutoNum type="arabicPeriod"/>
            </a:pPr>
            <a:r>
              <a:rPr lang="el-GR" b="1" smtClean="0">
                <a:cs typeface="Times New Roman" pitchFamily="18" charset="0"/>
              </a:rPr>
              <a:t>Απόφαση για τις μετοχές που θα απαρτίζουν το χαρτοφυλάκιο</a:t>
            </a:r>
            <a:endParaRPr lang="en-GB" b="1" smtClean="0"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AutoNum type="arabicPeriod"/>
            </a:pPr>
            <a:r>
              <a:rPr lang="el-GR" b="1" smtClean="0">
                <a:cs typeface="Times New Roman" pitchFamily="18" charset="0"/>
              </a:rPr>
              <a:t>υπολογισμός του ΒΕΤΑ των μετοχών και όλου του χαρτοφυλακίου έναντι του </a:t>
            </a:r>
            <a:r>
              <a:rPr lang="en-US" b="1" smtClean="0">
                <a:cs typeface="Times New Roman" pitchFamily="18" charset="0"/>
              </a:rPr>
              <a:t>FTSE</a:t>
            </a:r>
            <a:r>
              <a:rPr lang="el-GR" b="1" smtClean="0">
                <a:cs typeface="Times New Roman" pitchFamily="18" charset="0"/>
              </a:rPr>
              <a:t>/</a:t>
            </a:r>
            <a:r>
              <a:rPr lang="en-US" b="1" smtClean="0">
                <a:cs typeface="Times New Roman" pitchFamily="18" charset="0"/>
              </a:rPr>
              <a:t>ASE</a:t>
            </a:r>
            <a:r>
              <a:rPr lang="el-GR" b="1" smtClean="0">
                <a:cs typeface="Times New Roman" pitchFamily="18" charset="0"/>
              </a:rPr>
              <a:t> – 20</a:t>
            </a:r>
            <a:endParaRPr lang="en-GB" b="1" smtClean="0"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AutoNum type="arabicPeriod"/>
            </a:pPr>
            <a:r>
              <a:rPr lang="el-GR" b="1" smtClean="0">
                <a:cs typeface="Times New Roman" pitchFamily="18" charset="0"/>
              </a:rPr>
              <a:t>Καταγραφή της τιμής ανά μετοχή</a:t>
            </a:r>
            <a:endParaRPr lang="en-GB" b="1" smtClean="0"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l-GR" b="1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19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9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9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19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43" grpId="0" build="p" autoUpdateAnimBg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48286E8-2C31-46AE-A9E9-3CA87A78C4C3}" type="slidenum">
              <a:rPr lang="en-US" sz="1400" u="none"/>
              <a:pPr eaLnBrk="1" hangingPunct="1"/>
              <a:t>62</a:t>
            </a:fld>
            <a:endParaRPr lang="en-US" sz="1400" u="none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b="1" smtClean="0">
                <a:solidFill>
                  <a:schemeClr val="tx1"/>
                </a:solidFill>
                <a:cs typeface="Times New Roman" pitchFamily="18" charset="0"/>
              </a:rPr>
              <a:t>Αντισταθμιστική θέση πώλησης (</a:t>
            </a:r>
            <a:r>
              <a:rPr lang="en-GB" b="1" smtClean="0">
                <a:solidFill>
                  <a:schemeClr val="tx1"/>
                </a:solidFill>
                <a:cs typeface="Times New Roman" pitchFamily="18" charset="0"/>
              </a:rPr>
              <a:t>short</a:t>
            </a:r>
            <a:r>
              <a:rPr lang="el-GR" b="1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GB" b="1" smtClean="0">
                <a:solidFill>
                  <a:schemeClr val="tx1"/>
                </a:solidFill>
                <a:cs typeface="Times New Roman" pitchFamily="18" charset="0"/>
              </a:rPr>
              <a:t>hedge</a:t>
            </a:r>
            <a:r>
              <a:rPr lang="el-GR" b="1" smtClean="0">
                <a:solidFill>
                  <a:schemeClr val="tx1"/>
                </a:solidFill>
              </a:rPr>
              <a:t>)</a:t>
            </a:r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42086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017713"/>
            <a:ext cx="8345488" cy="41148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el-GR" smtClean="0"/>
              <a:t>4.</a:t>
            </a:r>
            <a:r>
              <a:rPr lang="el-GR" sz="2800" smtClean="0">
                <a:cs typeface="Times New Roman" pitchFamily="18" charset="0"/>
              </a:rPr>
              <a:t>Καταγραφή του αριθμού των μετοχών</a:t>
            </a:r>
            <a:endParaRPr lang="el-GR" sz="2800" smtClean="0"/>
          </a:p>
          <a:p>
            <a:pPr algn="just" eaLnBrk="1" hangingPunct="1">
              <a:buFont typeface="Wingdings" pitchFamily="2" charset="2"/>
              <a:buNone/>
            </a:pPr>
            <a:r>
              <a:rPr lang="el-GR" sz="2800" smtClean="0"/>
              <a:t>5.</a:t>
            </a:r>
            <a:r>
              <a:rPr lang="el-GR" sz="2800" smtClean="0">
                <a:cs typeface="Times New Roman" pitchFamily="18" charset="0"/>
              </a:rPr>
              <a:t>Υπολογισμός της χρηματιστηριακής αξίας των μετοχών. Άθροιση για τη συνολική αξία του χαρτοφυλακίου</a:t>
            </a:r>
            <a:endParaRPr lang="el-GR" sz="2800" smtClean="0"/>
          </a:p>
          <a:p>
            <a:pPr algn="just" eaLnBrk="1" hangingPunct="1">
              <a:buFont typeface="Wingdings" pitchFamily="2" charset="2"/>
              <a:buNone/>
            </a:pPr>
            <a:r>
              <a:rPr lang="el-GR" sz="2800" smtClean="0"/>
              <a:t>6.</a:t>
            </a:r>
            <a:r>
              <a:rPr lang="el-GR" sz="2800" smtClean="0">
                <a:cs typeface="Times New Roman" pitchFamily="18" charset="0"/>
              </a:rPr>
              <a:t>Υπολογισμός του βάρους κάθε μετοχής. Αυτός ο υπολογισμός σταθμίζει κάθε μετοχή ανάλογα με την επίδρασή της στο χαρτοφυλάκιο</a:t>
            </a:r>
            <a:endParaRPr lang="en-GB" sz="2800" smtClean="0">
              <a:cs typeface="Times New Roman" pitchFamily="18" charset="0"/>
            </a:endParaRPr>
          </a:p>
          <a:p>
            <a:pPr algn="ctr" eaLnBrk="1" hangingPunct="1"/>
            <a:r>
              <a:rPr lang="el-GR" sz="2800" smtClean="0">
                <a:cs typeface="Times New Roman" pitchFamily="18" charset="0"/>
              </a:rPr>
              <a:t>Βάρος = Τρέχουσα Αξία εταιρίας / Αξία χαρτοφυλακίου</a:t>
            </a:r>
          </a:p>
        </p:txBody>
      </p:sp>
    </p:spTree>
    <p:extLst>
      <p:ext uri="{BB962C8B-B14F-4D97-AF65-F5344CB8AC3E}">
        <p14:creationId xmlns:p14="http://schemas.microsoft.com/office/powerpoint/2010/main" val="2524412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0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20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20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20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867" grpId="0" build="p" autoUpdateAnimBg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E0FB561E-B063-46ED-BC53-881EADDB97B5}" type="slidenum">
              <a:rPr lang="en-US" sz="1400" u="none"/>
              <a:pPr eaLnBrk="1" hangingPunct="1"/>
              <a:t>63</a:t>
            </a:fld>
            <a:endParaRPr lang="en-US" sz="1400" u="none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b="1" smtClean="0">
                <a:solidFill>
                  <a:schemeClr val="tx1"/>
                </a:solidFill>
                <a:cs typeface="Times New Roman" pitchFamily="18" charset="0"/>
              </a:rPr>
              <a:t>Αντισταθμιστική θέση πώλησης (</a:t>
            </a:r>
            <a:r>
              <a:rPr lang="en-GB" b="1" smtClean="0">
                <a:solidFill>
                  <a:schemeClr val="tx1"/>
                </a:solidFill>
                <a:cs typeface="Times New Roman" pitchFamily="18" charset="0"/>
              </a:rPr>
              <a:t>short</a:t>
            </a:r>
            <a:r>
              <a:rPr lang="el-GR" b="1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GB" b="1" smtClean="0">
                <a:solidFill>
                  <a:schemeClr val="tx1"/>
                </a:solidFill>
                <a:cs typeface="Times New Roman" pitchFamily="18" charset="0"/>
              </a:rPr>
              <a:t>hedge</a:t>
            </a:r>
            <a:r>
              <a:rPr lang="el-GR" b="1" smtClean="0">
                <a:solidFill>
                  <a:schemeClr val="tx1"/>
                </a:solidFill>
              </a:rPr>
              <a:t>)</a:t>
            </a:r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42189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017713"/>
            <a:ext cx="8421688" cy="4114800"/>
          </a:xfrm>
        </p:spPr>
        <p:txBody>
          <a:bodyPr/>
          <a:lstStyle/>
          <a:p>
            <a:pPr marL="609600" indent="-609600" algn="just" eaLnBrk="1" hangingPunct="1">
              <a:buFont typeface="Wingdings" pitchFamily="2" charset="2"/>
              <a:buAutoNum type="arabicPeriod" startAt="7"/>
            </a:pPr>
            <a:r>
              <a:rPr lang="el-GR" smtClean="0">
                <a:cs typeface="Times New Roman" pitchFamily="18" charset="0"/>
              </a:rPr>
              <a:t>Υπολογισμός του νέου σταθμισμένου ΒΕΤΑ της μετοχής (ΒΕΤΑ * βάρος Μετοχής)</a:t>
            </a:r>
            <a:endParaRPr lang="el-GR" smtClean="0"/>
          </a:p>
          <a:p>
            <a:pPr marL="609600" indent="-609600" algn="just" eaLnBrk="1" hangingPunct="1">
              <a:buFont typeface="Wingdings" pitchFamily="2" charset="2"/>
              <a:buAutoNum type="arabicPeriod" startAt="7"/>
            </a:pPr>
            <a:r>
              <a:rPr lang="el-GR" smtClean="0">
                <a:cs typeface="Times New Roman" pitchFamily="18" charset="0"/>
              </a:rPr>
              <a:t>Άθροιση για τον υπολογισμό του νέου σταθμισμένου ΒΕΤΑ του χαρτοφυλακίου </a:t>
            </a:r>
            <a:endParaRPr lang="el-GR" smtClean="0"/>
          </a:p>
          <a:p>
            <a:pPr marL="609600" indent="-609600" algn="just" eaLnBrk="1" hangingPunct="1">
              <a:buFont typeface="Wingdings" pitchFamily="2" charset="2"/>
              <a:buAutoNum type="arabicPeriod" startAt="7"/>
            </a:pPr>
            <a:r>
              <a:rPr lang="el-GR" smtClean="0">
                <a:cs typeface="Times New Roman" pitchFamily="18" charset="0"/>
              </a:rPr>
              <a:t>Υπολογισμός του αριθμού των συμβολαίων που χρειάζονται για αντιστάθμιση </a:t>
            </a:r>
            <a:endParaRPr lang="en-GB" smtClean="0">
              <a:cs typeface="Times New Roman" pitchFamily="18" charset="0"/>
            </a:endParaRPr>
          </a:p>
          <a:p>
            <a:pPr marL="609600" indent="-609600" algn="just" eaLnBrk="1" hangingPunct="1">
              <a:buFont typeface="Wingdings" pitchFamily="2" charset="2"/>
              <a:buNone/>
            </a:pPr>
            <a:endParaRPr lang="en-GB" smtClean="0">
              <a:cs typeface="Times New Roman" pitchFamily="18" charset="0"/>
            </a:endParaRPr>
          </a:p>
          <a:p>
            <a:pPr marL="609600" indent="-609600" algn="just" eaLnBrk="1" hangingPunct="1"/>
            <a:endParaRPr lang="el-GR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438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1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21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21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1891" grpId="0" build="p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94183F-01C9-45FE-9E8E-38EA96ADC8AC}" type="slidenum">
              <a:rPr lang="en-US" sz="1400" u="none"/>
              <a:pPr eaLnBrk="1" hangingPunct="1"/>
              <a:t>64</a:t>
            </a:fld>
            <a:endParaRPr lang="en-US" sz="1400" u="none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b="1" smtClean="0">
                <a:solidFill>
                  <a:schemeClr val="tx1"/>
                </a:solidFill>
                <a:cs typeface="Times New Roman" pitchFamily="18" charset="0"/>
              </a:rPr>
              <a:t>Αντισταθμιστική θέση πώλησης (</a:t>
            </a:r>
            <a:r>
              <a:rPr lang="en-GB" b="1" smtClean="0">
                <a:solidFill>
                  <a:schemeClr val="tx1"/>
                </a:solidFill>
                <a:cs typeface="Times New Roman" pitchFamily="18" charset="0"/>
              </a:rPr>
              <a:t>short</a:t>
            </a:r>
            <a:r>
              <a:rPr lang="el-GR" b="1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GB" b="1" smtClean="0">
                <a:solidFill>
                  <a:schemeClr val="tx1"/>
                </a:solidFill>
                <a:cs typeface="Times New Roman" pitchFamily="18" charset="0"/>
              </a:rPr>
              <a:t>hedge</a:t>
            </a:r>
            <a:r>
              <a:rPr lang="el-GR" b="1" smtClean="0">
                <a:solidFill>
                  <a:schemeClr val="tx1"/>
                </a:solidFill>
              </a:rPr>
              <a:t>)</a:t>
            </a:r>
            <a:endParaRPr lang="en-GB" b="1" smtClean="0">
              <a:solidFill>
                <a:schemeClr val="tx1"/>
              </a:solidFill>
            </a:endParaRPr>
          </a:p>
        </p:txBody>
      </p:sp>
      <p:graphicFrame>
        <p:nvGraphicFramePr>
          <p:cNvPr id="422915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0" y="2514600"/>
          <a:ext cx="91440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547" name="Εξίσωση" r:id="rId3" imgW="8394480" imgH="1320480" progId="Equation.3">
                  <p:embed/>
                </p:oleObj>
              </mc:Choice>
              <mc:Fallback>
                <p:oleObj name="Εξίσωση" r:id="rId3" imgW="8394480" imgH="1320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514600"/>
                        <a:ext cx="91440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5521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2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6CE3C21-36B0-41BB-AFD9-864F431B6230}" type="slidenum">
              <a:rPr lang="en-US" sz="1400" u="none"/>
              <a:pPr eaLnBrk="1" hangingPunct="1"/>
              <a:t>65</a:t>
            </a:fld>
            <a:endParaRPr lang="en-US" sz="1400" u="none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b="1" smtClean="0">
                <a:solidFill>
                  <a:schemeClr val="tx1"/>
                </a:solidFill>
                <a:cs typeface="Times New Roman" pitchFamily="18" charset="0"/>
              </a:rPr>
              <a:t>Αντισταθμιστική θέση πώλησης (</a:t>
            </a:r>
            <a:r>
              <a:rPr lang="en-GB" b="1" smtClean="0">
                <a:solidFill>
                  <a:schemeClr val="tx1"/>
                </a:solidFill>
                <a:cs typeface="Times New Roman" pitchFamily="18" charset="0"/>
              </a:rPr>
              <a:t>short</a:t>
            </a:r>
            <a:r>
              <a:rPr lang="el-GR" b="1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GB" b="1" smtClean="0">
                <a:solidFill>
                  <a:schemeClr val="tx1"/>
                </a:solidFill>
                <a:cs typeface="Times New Roman" pitchFamily="18" charset="0"/>
              </a:rPr>
              <a:t>hedge</a:t>
            </a:r>
            <a:r>
              <a:rPr lang="el-GR" b="1" smtClean="0">
                <a:solidFill>
                  <a:schemeClr val="tx1"/>
                </a:solidFill>
              </a:rPr>
              <a:t>)</a:t>
            </a:r>
            <a:endParaRPr lang="en-GB" b="1" smtClean="0">
              <a:solidFill>
                <a:schemeClr val="tx1"/>
              </a:solidFill>
            </a:endParaRPr>
          </a:p>
        </p:txBody>
      </p:sp>
      <p:sp>
        <p:nvSpPr>
          <p:cNvPr id="42393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017713"/>
            <a:ext cx="8421688" cy="4114800"/>
          </a:xfrm>
        </p:spPr>
        <p:txBody>
          <a:bodyPr/>
          <a:lstStyle/>
          <a:p>
            <a:pPr algn="just" eaLnBrk="1" hangingPunct="1"/>
            <a:r>
              <a:rPr lang="el-GR" smtClean="0">
                <a:cs typeface="Times New Roman" pitchFamily="18" charset="0"/>
              </a:rPr>
              <a:t>Παράδειγμα</a:t>
            </a:r>
            <a:endParaRPr lang="en-GB" smtClean="0">
              <a:cs typeface="Times New Roman" pitchFamily="18" charset="0"/>
            </a:endParaRPr>
          </a:p>
          <a:p>
            <a:pPr algn="just" eaLnBrk="1" hangingPunct="1"/>
            <a:r>
              <a:rPr lang="el-GR" smtClean="0">
                <a:cs typeface="Times New Roman" pitchFamily="18" charset="0"/>
              </a:rPr>
              <a:t>Τ/Μ = Τιμή ανά μετοχή</a:t>
            </a:r>
            <a:endParaRPr lang="en-GB" smtClean="0">
              <a:cs typeface="Times New Roman" pitchFamily="18" charset="0"/>
            </a:endParaRPr>
          </a:p>
          <a:p>
            <a:pPr algn="just" eaLnBrk="1" hangingPunct="1"/>
            <a:r>
              <a:rPr lang="el-GR" smtClean="0">
                <a:cs typeface="Times New Roman" pitchFamily="18" charset="0"/>
              </a:rPr>
              <a:t>ΧΑ = Χρηματιστηριακή Αξία</a:t>
            </a:r>
            <a:endParaRPr lang="en-GB" smtClean="0">
              <a:cs typeface="Times New Roman" pitchFamily="18" charset="0"/>
            </a:endParaRPr>
          </a:p>
          <a:p>
            <a:pPr eaLnBrk="1" hangingPunct="1"/>
            <a:r>
              <a:rPr lang="el-GR" smtClean="0">
                <a:cs typeface="Times New Roman" pitchFamily="18" charset="0"/>
              </a:rPr>
              <a:t>ΒΒ = Βάρος ΒΕΤΑ</a:t>
            </a:r>
            <a:r>
              <a:rPr lang="en-GB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0816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3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23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23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23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3939" grpId="0" build="p" autoUpdateAnimBg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A53E1F2-389E-44E5-A30D-7FA0819AB505}" type="slidenum">
              <a:rPr lang="en-US" sz="1400" u="none"/>
              <a:pPr eaLnBrk="1" hangingPunct="1"/>
              <a:t>66</a:t>
            </a:fld>
            <a:endParaRPr lang="en-US" sz="1400" u="none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b="1" smtClean="0">
                <a:solidFill>
                  <a:schemeClr val="tx1"/>
                </a:solidFill>
                <a:cs typeface="Times New Roman" pitchFamily="18" charset="0"/>
              </a:rPr>
              <a:t>Αντισταθμιστική θέση πώλησης (</a:t>
            </a:r>
            <a:r>
              <a:rPr lang="en-GB" b="1" smtClean="0">
                <a:solidFill>
                  <a:schemeClr val="tx1"/>
                </a:solidFill>
                <a:cs typeface="Times New Roman" pitchFamily="18" charset="0"/>
              </a:rPr>
              <a:t>short</a:t>
            </a:r>
            <a:r>
              <a:rPr lang="el-GR" b="1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GB" b="1" smtClean="0">
                <a:solidFill>
                  <a:schemeClr val="tx1"/>
                </a:solidFill>
                <a:cs typeface="Times New Roman" pitchFamily="18" charset="0"/>
              </a:rPr>
              <a:t>hedge</a:t>
            </a:r>
            <a:r>
              <a:rPr lang="el-GR" b="1" smtClean="0">
                <a:solidFill>
                  <a:schemeClr val="tx1"/>
                </a:solidFill>
              </a:rPr>
              <a:t>)</a:t>
            </a:r>
            <a:endParaRPr lang="en-GB" b="1" smtClean="0">
              <a:solidFill>
                <a:schemeClr val="tx1"/>
              </a:solidFill>
            </a:endParaRPr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0" y="2209800"/>
          <a:ext cx="9144000" cy="373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71" name="Φύλλο εργασίας" r:id="rId3" imgW="4791546" imgH="1448265" progId="Excel.Sheet.8">
                  <p:embed/>
                </p:oleObj>
              </mc:Choice>
              <mc:Fallback>
                <p:oleObj name="Φύλλο εργασίας" r:id="rId3" imgW="4791546" imgH="1448265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209800"/>
                        <a:ext cx="9144000" cy="3733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8206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4FB9BC6-727D-4DF1-B272-B28FFF25D3A9}" type="slidenum">
              <a:rPr lang="en-US" sz="1400" u="none"/>
              <a:pPr eaLnBrk="1" hangingPunct="1"/>
              <a:t>67</a:t>
            </a:fld>
            <a:endParaRPr lang="en-US" sz="1400" u="none"/>
          </a:p>
        </p:txBody>
      </p:sp>
      <p:sp>
        <p:nvSpPr>
          <p:cNvPr id="4259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14400"/>
            <a:ext cx="8310563" cy="5486400"/>
          </a:xfrm>
          <a:solidFill>
            <a:schemeClr val="bg1"/>
          </a:solidFill>
        </p:spPr>
        <p:txBody>
          <a:bodyPr/>
          <a:lstStyle/>
          <a:p>
            <a:pPr algn="just" eaLnBrk="1" hangingPunct="1"/>
            <a:r>
              <a:rPr lang="el-GR" sz="3000" smtClean="0">
                <a:cs typeface="Times New Roman" pitchFamily="18" charset="0"/>
              </a:rPr>
              <a:t>Επομένως το σταθμισμένο ΒΕΤΑ του χαρτοφυλακίου είναι 1,125</a:t>
            </a:r>
            <a:endParaRPr lang="en-GB" sz="3000" smtClean="0">
              <a:cs typeface="Times New Roman" pitchFamily="18" charset="0"/>
            </a:endParaRPr>
          </a:p>
          <a:p>
            <a:pPr algn="just" eaLnBrk="1" hangingPunct="1"/>
            <a:r>
              <a:rPr lang="el-GR" sz="3000" smtClean="0">
                <a:cs typeface="Times New Roman" pitchFamily="18" charset="0"/>
              </a:rPr>
              <a:t>Η συνολική Χρηματιστηριακή Αξία του χαρτοφυλακίου 291.600</a:t>
            </a:r>
            <a:endParaRPr lang="en-GB" sz="3000" smtClean="0">
              <a:cs typeface="Times New Roman" pitchFamily="18" charset="0"/>
            </a:endParaRPr>
          </a:p>
          <a:p>
            <a:pPr algn="just" eaLnBrk="1" hangingPunct="1"/>
            <a:r>
              <a:rPr lang="el-GR" sz="3000" smtClean="0">
                <a:cs typeface="Times New Roman" pitchFamily="18" charset="0"/>
              </a:rPr>
              <a:t>Μέγεθος Συμβολαίου = (Τιμή συμβολαίου </a:t>
            </a:r>
            <a:r>
              <a:rPr lang="en-US" sz="3000" smtClean="0">
                <a:cs typeface="Times New Roman" pitchFamily="18" charset="0"/>
              </a:rPr>
              <a:t>FTSE</a:t>
            </a:r>
            <a:r>
              <a:rPr lang="el-GR" sz="3000" smtClean="0">
                <a:cs typeface="Times New Roman" pitchFamily="18" charset="0"/>
              </a:rPr>
              <a:t>/</a:t>
            </a:r>
            <a:r>
              <a:rPr lang="en-US" sz="3000" smtClean="0">
                <a:cs typeface="Times New Roman" pitchFamily="18" charset="0"/>
              </a:rPr>
              <a:t>ASE</a:t>
            </a:r>
            <a:r>
              <a:rPr lang="el-GR" sz="3000" smtClean="0">
                <a:cs typeface="Times New Roman" pitchFamily="18" charset="0"/>
              </a:rPr>
              <a:t> 20) 2560 * 5 = 12800</a:t>
            </a:r>
            <a:endParaRPr lang="en-GB" sz="3000" smtClean="0">
              <a:cs typeface="Times New Roman" pitchFamily="18" charset="0"/>
            </a:endParaRPr>
          </a:p>
          <a:p>
            <a:pPr algn="just" eaLnBrk="1" hangingPunct="1"/>
            <a:r>
              <a:rPr lang="el-GR" sz="3000" smtClean="0">
                <a:cs typeface="Times New Roman" pitchFamily="18" charset="0"/>
              </a:rPr>
              <a:t>Αριθμός Συμβολαίων Αντιστάθμισης = 291.600* 1,125 / 12800 =25,6 </a:t>
            </a:r>
            <a:endParaRPr lang="en-GB" sz="3000" smtClean="0">
              <a:cs typeface="Times New Roman" pitchFamily="18" charset="0"/>
            </a:endParaRPr>
          </a:p>
          <a:p>
            <a:pPr algn="just" eaLnBrk="1" hangingPunct="1"/>
            <a:r>
              <a:rPr lang="el-GR" sz="3000" smtClean="0">
                <a:cs typeface="Times New Roman" pitchFamily="18" charset="0"/>
              </a:rPr>
              <a:t>Άρα 25 ή 26 ΣΜΕ στον </a:t>
            </a:r>
            <a:r>
              <a:rPr lang="en-US" sz="3000" smtClean="0">
                <a:cs typeface="Times New Roman" pitchFamily="18" charset="0"/>
              </a:rPr>
              <a:t>FTSE</a:t>
            </a:r>
            <a:r>
              <a:rPr lang="el-GR" sz="3000" smtClean="0">
                <a:cs typeface="Times New Roman" pitchFamily="18" charset="0"/>
              </a:rPr>
              <a:t>/</a:t>
            </a:r>
            <a:r>
              <a:rPr lang="en-US" sz="3000" smtClean="0">
                <a:cs typeface="Times New Roman" pitchFamily="18" charset="0"/>
              </a:rPr>
              <a:t>ASE</a:t>
            </a:r>
            <a:r>
              <a:rPr lang="el-GR" sz="3000" smtClean="0">
                <a:cs typeface="Times New Roman" pitchFamily="18" charset="0"/>
              </a:rPr>
              <a:t> – 20 χρειάζεται να πουληθούν για να γίνει αντιστάθμιση </a:t>
            </a:r>
            <a:endParaRPr lang="en-GB" sz="300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428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5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25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25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25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25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5987" grpId="0" build="p" autoUpdateAnimBg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F9116A17-5107-44B6-AAC9-4241F506EECC}" type="slidenum">
              <a:rPr lang="en-US" sz="1400" u="none"/>
              <a:pPr eaLnBrk="1" hangingPunct="1"/>
              <a:t>68</a:t>
            </a:fld>
            <a:endParaRPr lang="en-US" sz="1400" u="none"/>
          </a:p>
        </p:txBody>
      </p:sp>
      <p:sp>
        <p:nvSpPr>
          <p:cNvPr id="42701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/>
          <a:lstStyle/>
          <a:p>
            <a:pPr algn="just" eaLnBrk="1" hangingPunct="1"/>
            <a:r>
              <a:rPr lang="el-GR" sz="2800" dirty="0" smtClean="0">
                <a:cs typeface="Times New Roman" pitchFamily="18" charset="0"/>
              </a:rPr>
              <a:t>Ας υποθέσουμε ότι η αρχικά η τρέχουσα  τιμή του δείκτη βρισκόταν στις 2500 και μετά από 50 μέρες είναι στις 1500 μονάδες δείκτη. </a:t>
            </a:r>
            <a:endParaRPr lang="en-US" sz="2800" dirty="0" smtClean="0">
              <a:cs typeface="Times New Roman" pitchFamily="18" charset="0"/>
            </a:endParaRPr>
          </a:p>
          <a:p>
            <a:pPr algn="just" eaLnBrk="1" hangingPunct="1"/>
            <a:r>
              <a:rPr lang="el-GR" sz="2800" dirty="0" smtClean="0">
                <a:cs typeface="Times New Roman" pitchFamily="18" charset="0"/>
              </a:rPr>
              <a:t>Η συνολική αποτίμηση του χαρτοφυλακίου είναι:</a:t>
            </a:r>
            <a:endParaRPr lang="en-GB" sz="2800" dirty="0" smtClean="0">
              <a:cs typeface="Times New Roman" pitchFamily="18" charset="0"/>
            </a:endParaRPr>
          </a:p>
          <a:p>
            <a:pPr algn="just" eaLnBrk="1" hangingPunct="1"/>
            <a:r>
              <a:rPr lang="el-GR" sz="2800" dirty="0" smtClean="0">
                <a:cs typeface="Times New Roman" pitchFamily="18" charset="0"/>
              </a:rPr>
              <a:t>Μετοχικό χαρτοφυλάκιο: Η μεταβολή του δείκτη είναι (</a:t>
            </a:r>
            <a:r>
              <a:rPr lang="en-US" sz="2800" dirty="0" smtClean="0">
                <a:cs typeface="Times New Roman" pitchFamily="18" charset="0"/>
              </a:rPr>
              <a:t>P</a:t>
            </a:r>
            <a:r>
              <a:rPr lang="el-GR" sz="2800" dirty="0" smtClean="0">
                <a:cs typeface="Times New Roman" pitchFamily="18" charset="0"/>
              </a:rPr>
              <a:t>2-</a:t>
            </a:r>
            <a:r>
              <a:rPr lang="en-US" sz="2800" dirty="0" smtClean="0">
                <a:cs typeface="Times New Roman" pitchFamily="18" charset="0"/>
              </a:rPr>
              <a:t>P</a:t>
            </a:r>
            <a:r>
              <a:rPr lang="el-GR" sz="2800" dirty="0" smtClean="0">
                <a:cs typeface="Times New Roman" pitchFamily="18" charset="0"/>
              </a:rPr>
              <a:t>1)/</a:t>
            </a:r>
            <a:r>
              <a:rPr lang="en-US" sz="2800" dirty="0" smtClean="0">
                <a:cs typeface="Times New Roman" pitchFamily="18" charset="0"/>
              </a:rPr>
              <a:t>P</a:t>
            </a:r>
            <a:r>
              <a:rPr lang="el-GR" sz="2800" dirty="0" smtClean="0">
                <a:cs typeface="Times New Roman" pitchFamily="18" charset="0"/>
              </a:rPr>
              <a:t>1 δηλαδή (1500-2500)/2500= - 40 %. </a:t>
            </a:r>
            <a:endParaRPr lang="en-US" sz="2800" dirty="0" smtClean="0">
              <a:cs typeface="Times New Roman" pitchFamily="18" charset="0"/>
            </a:endParaRPr>
          </a:p>
          <a:p>
            <a:pPr algn="just" eaLnBrk="1" hangingPunct="1"/>
            <a:r>
              <a:rPr lang="el-GR" sz="2800" dirty="0" smtClean="0">
                <a:cs typeface="Times New Roman" pitchFamily="18" charset="0"/>
              </a:rPr>
              <a:t>Άρα η μεταβολή της αξίας του χαρτοφυλακίου είναι </a:t>
            </a:r>
            <a:r>
              <a:rPr lang="en-US" sz="2800" dirty="0" smtClean="0">
                <a:cs typeface="Times New Roman" pitchFamily="18" charset="0"/>
              </a:rPr>
              <a:t>     </a:t>
            </a:r>
            <a:r>
              <a:rPr lang="el-GR" sz="2800" dirty="0" smtClean="0">
                <a:cs typeface="Times New Roman" pitchFamily="18" charset="0"/>
              </a:rPr>
              <a:t>(-40 %) *1,125 =  -45 %  επομένως   </a:t>
            </a:r>
            <a:r>
              <a:rPr lang="el-GR" sz="2800" b="1" dirty="0" smtClean="0">
                <a:cs typeface="Times New Roman" pitchFamily="18" charset="0"/>
              </a:rPr>
              <a:t>ζημιά</a:t>
            </a:r>
            <a:r>
              <a:rPr lang="el-GR" sz="2800" dirty="0" smtClean="0">
                <a:cs typeface="Times New Roman" pitchFamily="18" charset="0"/>
              </a:rPr>
              <a:t>/291.600=-0,45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</a:t>
            </a:r>
            <a:r>
              <a:rPr lang="el-GR" sz="2800" dirty="0" err="1" smtClean="0">
                <a:cs typeface="Times New Roman" pitchFamily="18" charset="0"/>
              </a:rPr>
              <a:t>ζημιά</a:t>
            </a:r>
            <a:r>
              <a:rPr lang="el-GR" sz="2800" dirty="0" smtClean="0">
                <a:cs typeface="Times New Roman" pitchFamily="18" charset="0"/>
              </a:rPr>
              <a:t> = -131220</a:t>
            </a:r>
            <a:endParaRPr lang="en-GB" sz="2800" dirty="0" smtClean="0">
              <a:cs typeface="Times New Roman" pitchFamily="18" charset="0"/>
            </a:endParaRPr>
          </a:p>
          <a:p>
            <a:pPr algn="just" eaLnBrk="1" hangingPunct="1"/>
            <a:r>
              <a:rPr lang="el-GR" sz="2800" dirty="0" smtClean="0">
                <a:cs typeface="Times New Roman" pitchFamily="18" charset="0"/>
              </a:rPr>
              <a:t>ΣΜΕ στον </a:t>
            </a:r>
            <a:r>
              <a:rPr lang="en-US" sz="2800" dirty="0" smtClean="0">
                <a:cs typeface="Times New Roman" pitchFamily="18" charset="0"/>
              </a:rPr>
              <a:t>FTSE</a:t>
            </a:r>
            <a:r>
              <a:rPr lang="el-GR" sz="2800" dirty="0" smtClean="0">
                <a:cs typeface="Times New Roman" pitchFamily="18" charset="0"/>
              </a:rPr>
              <a:t>/</a:t>
            </a:r>
            <a:r>
              <a:rPr lang="en-US" sz="2800" dirty="0" smtClean="0">
                <a:cs typeface="Times New Roman" pitchFamily="18" charset="0"/>
              </a:rPr>
              <a:t>ASE</a:t>
            </a:r>
            <a:r>
              <a:rPr lang="el-GR" sz="2800" dirty="0" smtClean="0">
                <a:cs typeface="Times New Roman" pitchFamily="18" charset="0"/>
              </a:rPr>
              <a:t> – 20: (2560 – 1550) * 26 * 5 = +131.300 ευρώ</a:t>
            </a:r>
            <a:endParaRPr lang="en-GB" sz="2800" dirty="0" smtClean="0"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l-GR" sz="2800" dirty="0" smtClean="0">
                <a:cs typeface="Times New Roman" pitchFamily="18" charset="0"/>
              </a:rPr>
              <a:t>Καθαρό αποτέλεσμα  131.300 – 131.220=80 ευρώ</a:t>
            </a:r>
            <a:endParaRPr lang="en-GB" sz="2800" dirty="0" smtClean="0">
              <a:cs typeface="Times New Roman" pitchFamily="18" charset="0"/>
            </a:endParaRPr>
          </a:p>
          <a:p>
            <a:pPr algn="just" eaLnBrk="1" hangingPunct="1"/>
            <a:endParaRPr lang="en-GB" sz="2800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743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7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27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27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27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27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27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7011" grpId="0" build="p" autoUpdateAnimBg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CBE6474D-4441-4F28-B219-00EA6F3B035B}" type="slidenum">
              <a:rPr lang="en-US" sz="1400" u="none"/>
              <a:pPr eaLnBrk="1" hangingPunct="1"/>
              <a:t>69</a:t>
            </a:fld>
            <a:endParaRPr lang="en-US" sz="1400" u="none"/>
          </a:p>
        </p:txBody>
      </p:sp>
      <p:sp>
        <p:nvSpPr>
          <p:cNvPr id="429059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/>
          <a:lstStyle/>
          <a:p>
            <a:pPr algn="just" eaLnBrk="1" hangingPunct="1">
              <a:buFont typeface="Wingdings" pitchFamily="2" charset="2"/>
              <a:buChar char="ü"/>
            </a:pPr>
            <a:r>
              <a:rPr lang="el-GR" b="1" smtClean="0">
                <a:cs typeface="Times New Roman" pitchFamily="18" charset="0"/>
              </a:rPr>
              <a:t>Το αναμενόμενο αποτέλεσμα μπορεί να μην έχει θετική απόδοση ίση με αυτή του επιτοκίου χωρίς κίνδυνο για τους ακόλουθους λόγους</a:t>
            </a:r>
            <a:endParaRPr lang="en-GB" b="1" smtClean="0"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Blip>
                <a:blip r:embed="rId2"/>
              </a:buBlip>
            </a:pPr>
            <a:r>
              <a:rPr lang="el-GR" b="1" smtClean="0">
                <a:cs typeface="Times New Roman" pitchFamily="18" charset="0"/>
              </a:rPr>
              <a:t>Τα συμβόλαια που χρησιμοποιήθηκαν είχαν τιμές διαφορετικές από τις θεωρητικές </a:t>
            </a:r>
          </a:p>
          <a:p>
            <a:pPr algn="just" eaLnBrk="1" hangingPunct="1">
              <a:buFont typeface="Wingdings" pitchFamily="2" charset="2"/>
              <a:buBlip>
                <a:blip r:embed="rId2"/>
              </a:buBlip>
            </a:pPr>
            <a:r>
              <a:rPr lang="el-GR" b="1" smtClean="0">
                <a:cs typeface="Times New Roman" pitchFamily="18" charset="0"/>
              </a:rPr>
              <a:t>Η βάση δεν παρέμεινε σταθερή</a:t>
            </a:r>
            <a:endParaRPr lang="el-GR" b="1" smtClean="0"/>
          </a:p>
          <a:p>
            <a:pPr algn="just" eaLnBrk="1" hangingPunct="1">
              <a:buFont typeface="Wingdings" pitchFamily="2" charset="2"/>
              <a:buBlip>
                <a:blip r:embed="rId2"/>
              </a:buBlip>
            </a:pPr>
            <a:r>
              <a:rPr lang="el-GR" b="1" smtClean="0">
                <a:cs typeface="Times New Roman" pitchFamily="18" charset="0"/>
              </a:rPr>
              <a:t>Άλλαξε το ΒΕΤΑ του χαρτοφυλακίου στο ενδιάμεσο χρονικό διάστημα</a:t>
            </a:r>
          </a:p>
          <a:p>
            <a:pPr algn="just" eaLnBrk="1" hangingPunct="1">
              <a:buFont typeface="Wingdings" pitchFamily="2" charset="2"/>
              <a:buBlip>
                <a:blip r:embed="rId2"/>
              </a:buBlip>
            </a:pPr>
            <a:r>
              <a:rPr lang="el-GR" b="1" smtClean="0">
                <a:cs typeface="Times New Roman" pitchFamily="18" charset="0"/>
              </a:rPr>
              <a:t>Ο αριθμός των συμβολαίων που έπρεπε να χρησιμοποιηθούν δεν ήταν ακέραιος</a:t>
            </a:r>
          </a:p>
          <a:p>
            <a:pPr algn="just" eaLnBrk="1" hangingPunct="1">
              <a:buFont typeface="Wingdings" pitchFamily="2" charset="2"/>
              <a:buNone/>
            </a:pPr>
            <a:endParaRPr lang="el-GR" b="1" smtClean="0"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l-GR" sz="2800" smtClean="0"/>
              <a:t>      </a:t>
            </a:r>
            <a:endParaRPr lang="en-GB" sz="2800" smtClean="0"/>
          </a:p>
        </p:txBody>
      </p:sp>
    </p:spTree>
    <p:extLst>
      <p:ext uri="{BB962C8B-B14F-4D97-AF65-F5344CB8AC3E}">
        <p14:creationId xmlns:p14="http://schemas.microsoft.com/office/powerpoint/2010/main" val="1664974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9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29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29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29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29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29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905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BF567-0F41-406F-95EA-65BA022EE74D}" type="slidenum">
              <a:rPr lang="en-US"/>
              <a:pPr/>
              <a:t>7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Συμβόλαια 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</a:rPr>
              <a:t>Μ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ελλοντικής 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</a:rPr>
              <a:t>Ε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κπλήρωσης (Σ.Μ.Ε.)</a:t>
            </a:r>
            <a:r>
              <a:rPr lang="en-GB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057400"/>
            <a:ext cx="8534400" cy="3733800"/>
          </a:xfrm>
        </p:spPr>
        <p:txBody>
          <a:bodyPr/>
          <a:lstStyle/>
          <a:p>
            <a:pPr algn="just"/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l-GR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τιμή του Σ.Μ.Ε. κυμαίνεται στην αγορά ανάλογα με την προσφορά και τη ζήτηση</a:t>
            </a:r>
            <a:r>
              <a:rPr lang="en-GB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Τα Σ.Μ.Ε. υπόκεινται σε καθημερινή διαδικασία αποτίμησης</a:t>
            </a:r>
            <a:r>
              <a:rPr lang="en-GB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Οι βασικές θέσεις σε ΣΜΕ  είναι :</a:t>
            </a:r>
            <a:endParaRPr lang="el-GR" sz="2800">
              <a:solidFill>
                <a:srgbClr val="000000"/>
              </a:solidFill>
              <a:latin typeface="Times New Roman" pitchFamily="18" charset="0"/>
            </a:endParaRPr>
          </a:p>
          <a:p>
            <a:pPr lvl="1" algn="just"/>
            <a:r>
              <a:rPr lang="el-G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Αγορά συμβολαίου μελλοντικής εκπλήρωσης (Long Futures)</a:t>
            </a:r>
            <a:r>
              <a:rPr lang="en-GB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l-GR">
              <a:solidFill>
                <a:srgbClr val="000000"/>
              </a:solidFill>
              <a:latin typeface="Times New Roman" pitchFamily="18" charset="0"/>
            </a:endParaRPr>
          </a:p>
          <a:p>
            <a:pPr lvl="1" algn="just"/>
            <a:r>
              <a:rPr lang="el-G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Πώληση συμβολαίου μελλοντικής εκπλήρωσης (Short Futures)</a:t>
            </a:r>
            <a:r>
              <a:rPr lang="en-GB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796654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3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9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3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3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3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 advAuto="200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5102B56E-6544-42D0-BDF7-FDEE31F7CF39}" type="slidenum">
              <a:rPr lang="en-US" sz="1400" u="none"/>
              <a:pPr eaLnBrk="1" hangingPunct="1"/>
              <a:t>70</a:t>
            </a:fld>
            <a:endParaRPr lang="en-US" sz="1400" u="none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95400"/>
          </a:xfrm>
          <a:solidFill>
            <a:schemeClr val="bg1"/>
          </a:solidFill>
        </p:spPr>
        <p:txBody>
          <a:bodyPr/>
          <a:lstStyle/>
          <a:p>
            <a:pPr algn="ctr" eaLnBrk="1" hangingPunct="1"/>
            <a:r>
              <a:rPr lang="el-GR" b="1" smtClean="0">
                <a:solidFill>
                  <a:schemeClr val="tx1"/>
                </a:solidFill>
                <a:cs typeface="Times New Roman" pitchFamily="18" charset="0"/>
              </a:rPr>
              <a:t>Αντισταθμιστική θέση πώλησης (</a:t>
            </a:r>
            <a:r>
              <a:rPr lang="en-GB" b="1" smtClean="0">
                <a:solidFill>
                  <a:schemeClr val="tx1"/>
                </a:solidFill>
                <a:cs typeface="Times New Roman" pitchFamily="18" charset="0"/>
              </a:rPr>
              <a:t>short</a:t>
            </a:r>
            <a:r>
              <a:rPr lang="el-GR" b="1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GB" b="1" smtClean="0">
                <a:solidFill>
                  <a:schemeClr val="tx1"/>
                </a:solidFill>
                <a:cs typeface="Times New Roman" pitchFamily="18" charset="0"/>
              </a:rPr>
              <a:t>hedge</a:t>
            </a:r>
            <a:r>
              <a:rPr lang="el-GR" b="1" smtClean="0">
                <a:solidFill>
                  <a:schemeClr val="tx1"/>
                </a:solidFill>
              </a:rPr>
              <a:t>)</a:t>
            </a:r>
            <a:endParaRPr lang="en-GB" b="1" smtClean="0">
              <a:solidFill>
                <a:schemeClr val="tx1"/>
              </a:solidFill>
            </a:endParaRPr>
          </a:p>
        </p:txBody>
      </p:sp>
      <p:sp>
        <p:nvSpPr>
          <p:cNvPr id="437251" name="Rectangle 3"/>
          <p:cNvSpPr>
            <a:spLocks noGrp="1" noChangeArrowheads="1"/>
          </p:cNvSpPr>
          <p:nvPr>
            <p:ph idx="1"/>
          </p:nvPr>
        </p:nvSpPr>
        <p:spPr>
          <a:xfrm>
            <a:off x="0" y="1905000"/>
            <a:ext cx="9144000" cy="4953000"/>
          </a:xfrm>
          <a:solidFill>
            <a:schemeClr val="bg1"/>
          </a:solidFill>
        </p:spPr>
        <p:txBody>
          <a:bodyPr/>
          <a:lstStyle/>
          <a:p>
            <a:pPr algn="just" eaLnBrk="1" hangingPunct="1">
              <a:buFont typeface="Wingdings" pitchFamily="2" charset="2"/>
              <a:buChar char="q"/>
            </a:pPr>
            <a:r>
              <a:rPr lang="el-GR" smtClean="0">
                <a:cs typeface="Times New Roman" pitchFamily="18" charset="0"/>
              </a:rPr>
              <a:t>Εάν ο επενδυτή πιστέψει πως οι κακές για την αγορά συνθήκες πάψουν να υφίστανται τότε </a:t>
            </a:r>
            <a:endParaRPr lang="el-GR" smtClean="0"/>
          </a:p>
          <a:p>
            <a:pPr lvl="1" algn="just" eaLnBrk="1" hangingPunct="1">
              <a:buFont typeface="Wingdings" pitchFamily="2" charset="2"/>
              <a:buChar char="q"/>
            </a:pPr>
            <a:r>
              <a:rPr lang="el-GR" sz="3200" b="1" smtClean="0">
                <a:cs typeface="Times New Roman" pitchFamily="18" charset="0"/>
              </a:rPr>
              <a:t>μπορεί να κλείσει την θέση του στα ΣΜΕ και </a:t>
            </a:r>
            <a:endParaRPr lang="el-GR" sz="3200" b="1" smtClean="0"/>
          </a:p>
          <a:p>
            <a:pPr lvl="1" algn="just" eaLnBrk="1" hangingPunct="1">
              <a:buFont typeface="Wingdings" pitchFamily="2" charset="2"/>
              <a:buChar char="q"/>
            </a:pPr>
            <a:r>
              <a:rPr lang="el-GR" sz="3200" b="1" smtClean="0">
                <a:cs typeface="Times New Roman" pitchFamily="18" charset="0"/>
              </a:rPr>
              <a:t>να αφήσει ελεύθερο το χαρτοφυλάκιό του να κερδίσει από την επικείμενη άνοδο της αγοράς.</a:t>
            </a:r>
            <a:endParaRPr lang="en-GB" sz="3200" b="1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832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7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37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37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7251" grpId="0" build="p" autoUpdateAnimBg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314F0412-EEF4-4B35-B61E-8C817D0743D7}" type="slidenum">
              <a:rPr lang="en-US" sz="1400" u="none"/>
              <a:pPr eaLnBrk="1" hangingPunct="1"/>
              <a:t>71</a:t>
            </a:fld>
            <a:endParaRPr lang="en-US" sz="1400" u="none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b="1" smtClean="0">
                <a:solidFill>
                  <a:schemeClr val="tx1"/>
                </a:solidFill>
                <a:cs typeface="Times New Roman" pitchFamily="18" charset="0"/>
              </a:rPr>
              <a:t>Αντισταθμιστική θέση πώλησης (</a:t>
            </a:r>
            <a:r>
              <a:rPr lang="en-GB" b="1" smtClean="0">
                <a:solidFill>
                  <a:schemeClr val="tx1"/>
                </a:solidFill>
                <a:cs typeface="Times New Roman" pitchFamily="18" charset="0"/>
              </a:rPr>
              <a:t>short</a:t>
            </a:r>
            <a:r>
              <a:rPr lang="el-GR" b="1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GB" b="1" smtClean="0">
                <a:solidFill>
                  <a:schemeClr val="tx1"/>
                </a:solidFill>
                <a:cs typeface="Times New Roman" pitchFamily="18" charset="0"/>
              </a:rPr>
              <a:t>hedge</a:t>
            </a:r>
            <a:r>
              <a:rPr lang="el-GR" b="1" smtClean="0">
                <a:solidFill>
                  <a:schemeClr val="tx1"/>
                </a:solidFill>
              </a:rPr>
              <a:t>)</a:t>
            </a:r>
            <a:endParaRPr lang="en-GB" b="1" smtClean="0">
              <a:solidFill>
                <a:schemeClr val="tx1"/>
              </a:solidFill>
            </a:endParaRPr>
          </a:p>
        </p:txBody>
      </p:sp>
      <p:sp>
        <p:nvSpPr>
          <p:cNvPr id="438275" name="Rectangle 3"/>
          <p:cNvSpPr>
            <a:spLocks noGrp="1" noChangeArrowheads="1"/>
          </p:cNvSpPr>
          <p:nvPr>
            <p:ph idx="1"/>
          </p:nvPr>
        </p:nvSpPr>
        <p:spPr>
          <a:xfrm>
            <a:off x="0" y="2017713"/>
            <a:ext cx="9144000" cy="4840287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•"/>
            </a:pPr>
            <a:r>
              <a:rPr lang="el-GR" smtClean="0">
                <a:cs typeface="Times New Roman" pitchFamily="18" charset="0"/>
              </a:rPr>
              <a:t>Εάν για κάποιο λόγο η πτώση συνεχιζόταν και πέρα από το χρονικό διάστημα λήξης του συμβολαίου τότε </a:t>
            </a:r>
            <a:endParaRPr lang="en-US" smtClean="0">
              <a:cs typeface="Times New Roman" pitchFamily="18" charset="0"/>
            </a:endParaRPr>
          </a:p>
          <a:p>
            <a:pPr lvl="1" algn="just" eaLnBrk="1" hangingPunct="1">
              <a:buFont typeface="Wingdings" pitchFamily="2" charset="2"/>
              <a:buChar char="•"/>
            </a:pPr>
            <a:r>
              <a:rPr lang="el-GR" b="1" smtClean="0">
                <a:cs typeface="Times New Roman" pitchFamily="18" charset="0"/>
              </a:rPr>
              <a:t>ο διαχειριστής μπορεί να μετακυλήσει τη θέση αντιστάθμισης που έχει </a:t>
            </a:r>
            <a:endParaRPr lang="en-US" b="1" smtClean="0">
              <a:cs typeface="Times New Roman" pitchFamily="18" charset="0"/>
            </a:endParaRPr>
          </a:p>
          <a:p>
            <a:pPr lvl="2" algn="just" eaLnBrk="1" hangingPunct="1">
              <a:buFont typeface="Wingdings" pitchFamily="2" charset="2"/>
              <a:buChar char="•"/>
            </a:pPr>
            <a:r>
              <a:rPr lang="el-GR" sz="2800" b="1" smtClean="0">
                <a:cs typeface="Times New Roman" pitchFamily="18" charset="0"/>
              </a:rPr>
              <a:t>με το να κλείσει τη θέση ΣΜΕ άμεσης λήξης και να ανοίξει θέση στον αμέσως επόμενης λήξης ΣΜΕ</a:t>
            </a:r>
            <a:endParaRPr lang="en-GB" sz="2800" b="1" smtClean="0"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l-GR" sz="2800" b="1" smtClean="0"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GB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89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8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38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38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8275" grpId="0" build="p" autoUpdateAnimBg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5BDC36A9-4551-4870-9C67-C66B49D9E9E8}" type="slidenum">
              <a:rPr lang="en-US" sz="1400" u="none"/>
              <a:pPr eaLnBrk="1" hangingPunct="1"/>
              <a:t>72</a:t>
            </a:fld>
            <a:endParaRPr lang="en-US" sz="1400" u="none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b="1" smtClean="0">
                <a:solidFill>
                  <a:schemeClr val="tx1"/>
                </a:solidFill>
                <a:cs typeface="Times New Roman" pitchFamily="18" charset="0"/>
              </a:rPr>
              <a:t>Αντισταθμιστική θέση πώλησης (</a:t>
            </a:r>
            <a:r>
              <a:rPr lang="en-GB" b="1" smtClean="0">
                <a:solidFill>
                  <a:schemeClr val="tx1"/>
                </a:solidFill>
                <a:cs typeface="Times New Roman" pitchFamily="18" charset="0"/>
              </a:rPr>
              <a:t>short</a:t>
            </a:r>
            <a:r>
              <a:rPr lang="el-GR" b="1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GB" b="1" smtClean="0">
                <a:solidFill>
                  <a:schemeClr val="tx1"/>
                </a:solidFill>
                <a:cs typeface="Times New Roman" pitchFamily="18" charset="0"/>
              </a:rPr>
              <a:t>hedge</a:t>
            </a:r>
            <a:r>
              <a:rPr lang="el-GR" b="1" smtClean="0">
                <a:solidFill>
                  <a:schemeClr val="tx1"/>
                </a:solidFill>
              </a:rPr>
              <a:t>)</a:t>
            </a:r>
            <a:endParaRPr lang="en-GB" b="1" smtClean="0">
              <a:solidFill>
                <a:schemeClr val="tx1"/>
              </a:solidFill>
            </a:endParaRPr>
          </a:p>
        </p:txBody>
      </p:sp>
      <p:sp>
        <p:nvSpPr>
          <p:cNvPr id="439299" name="Rectangle 3"/>
          <p:cNvSpPr>
            <a:spLocks noGrp="1" noChangeArrowheads="1"/>
          </p:cNvSpPr>
          <p:nvPr>
            <p:ph idx="1"/>
          </p:nvPr>
        </p:nvSpPr>
        <p:spPr>
          <a:xfrm>
            <a:off x="0" y="2017713"/>
            <a:ext cx="9144000" cy="4840287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q"/>
            </a:pPr>
            <a:r>
              <a:rPr lang="el-GR" b="1" smtClean="0">
                <a:cs typeface="Times New Roman" pitchFamily="18" charset="0"/>
              </a:rPr>
              <a:t>Εάν αντί για πτώση στο παράδειγμά μας οι αξίες των μετοχών ανερχόταν, τα κέρδη του χαρτοφυλακίου θα αντισταθμιζόταν από την ζημιά από τη θέση μας στα ΣΜΕ  </a:t>
            </a:r>
            <a:endParaRPr lang="en-GB" b="1" smtClean="0"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l-GR" b="1" smtClean="0"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GB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931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9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9299" grpId="0" build="p" autoUpdateAnimBg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4F207860-218C-4B8E-85A7-6B498DE546B9}" type="slidenum">
              <a:rPr lang="en-US" sz="1400" u="none"/>
              <a:pPr eaLnBrk="1" hangingPunct="1"/>
              <a:t>73</a:t>
            </a:fld>
            <a:endParaRPr lang="en-US" sz="1400" u="none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smtClean="0">
                <a:cs typeface="Times New Roman" pitchFamily="18" charset="0"/>
              </a:rPr>
              <a:t>Μεταβολή Βέτα ενός μετοχικού χαρτοφυλακίου</a:t>
            </a:r>
            <a:endParaRPr lang="en-GB" smtClean="0">
              <a:cs typeface="Times New Roman" pitchFamily="18" charset="0"/>
            </a:endParaRPr>
          </a:p>
        </p:txBody>
      </p:sp>
      <p:sp>
        <p:nvSpPr>
          <p:cNvPr id="26628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1200"/>
            <a:ext cx="9144000" cy="4876800"/>
          </a:xfrm>
          <a:solidFill>
            <a:schemeClr val="bg1"/>
          </a:solidFill>
        </p:spPr>
        <p:txBody>
          <a:bodyPr/>
          <a:lstStyle/>
          <a:p>
            <a:pPr algn="just" eaLnBrk="1" hangingPunct="1"/>
            <a:r>
              <a:rPr lang="el-GR" sz="3000" smtClean="0">
                <a:cs typeface="Times New Roman" pitchFamily="18" charset="0"/>
              </a:rPr>
              <a:t>Ας θεωρήσουμε ένα μετοχικό χαρτοφυλάκιο αξίας 1.500.000</a:t>
            </a:r>
            <a:r>
              <a:rPr lang="el-GR" sz="3000" smtClean="0"/>
              <a:t>.000</a:t>
            </a:r>
            <a:r>
              <a:rPr lang="el-GR" sz="3000" smtClean="0">
                <a:cs typeface="Times New Roman" pitchFamily="18" charset="0"/>
              </a:rPr>
              <a:t> Ευρώ και Βέτα = 0,9</a:t>
            </a:r>
          </a:p>
          <a:p>
            <a:pPr algn="just" eaLnBrk="1" hangingPunct="1"/>
            <a:r>
              <a:rPr lang="el-GR" sz="3000" smtClean="0">
                <a:cs typeface="Times New Roman" pitchFamily="18" charset="0"/>
              </a:rPr>
              <a:t>Έστω ότι θέλουμε να μεταβάλλουμε το Βέτα του χαρτοφυλακίου με τη βοήθεια των ΣΜΕ στον </a:t>
            </a:r>
            <a:r>
              <a:rPr lang="en-US" sz="3000" smtClean="0">
                <a:cs typeface="Times New Roman" pitchFamily="18" charset="0"/>
              </a:rPr>
              <a:t>FTSE</a:t>
            </a:r>
            <a:r>
              <a:rPr lang="el-GR" sz="3000" smtClean="0">
                <a:cs typeface="Times New Roman" pitchFamily="18" charset="0"/>
              </a:rPr>
              <a:t>/</a:t>
            </a:r>
            <a:r>
              <a:rPr lang="en-US" sz="3000" smtClean="0">
                <a:cs typeface="Times New Roman" pitchFamily="18" charset="0"/>
              </a:rPr>
              <a:t>ASE</a:t>
            </a:r>
            <a:r>
              <a:rPr lang="el-GR" sz="3000" smtClean="0">
                <a:cs typeface="Times New Roman" pitchFamily="18" charset="0"/>
              </a:rPr>
              <a:t> 20 </a:t>
            </a:r>
            <a:endParaRPr lang="el-GR" sz="3000" smtClean="0"/>
          </a:p>
          <a:p>
            <a:pPr algn="just" eaLnBrk="1" hangingPunct="1"/>
            <a:r>
              <a:rPr lang="el-GR" sz="3000" smtClean="0">
                <a:cs typeface="Times New Roman" pitchFamily="18" charset="0"/>
              </a:rPr>
              <a:t>θα μπορούσαμε να το κάνουμε και με μεταβολή στα βάρη των μετοχών που απαρτίζουν το χαρτοφυλάκιο αλλά αυτό θα απαιτούσε μεγαλύτερα έξοδα προμηθειών και θα ήταν πιο δύσκολο να γίνει.</a:t>
            </a:r>
            <a:endParaRPr lang="el-GR" sz="3000" smtClean="0"/>
          </a:p>
        </p:txBody>
      </p:sp>
    </p:spTree>
    <p:extLst>
      <p:ext uri="{BB962C8B-B14F-4D97-AF65-F5344CB8AC3E}">
        <p14:creationId xmlns:p14="http://schemas.microsoft.com/office/powerpoint/2010/main" val="139581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4FAD61ED-472A-4E6E-AAFF-EBC8D78FCE8A}" type="slidenum">
              <a:rPr lang="en-US" sz="1400" u="none"/>
              <a:pPr eaLnBrk="1" hangingPunct="1"/>
              <a:t>74</a:t>
            </a:fld>
            <a:endParaRPr lang="en-US" sz="1400" u="none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smtClean="0">
                <a:cs typeface="Times New Roman" pitchFamily="18" charset="0"/>
              </a:rPr>
              <a:t>Μεταβολή Βέτα ενός μετοχικού χαρτοφυλακίου</a:t>
            </a:r>
            <a:endParaRPr lang="en-GB" smtClean="0">
              <a:cs typeface="Times New Roman" pitchFamily="18" charset="0"/>
            </a:endParaRPr>
          </a:p>
        </p:txBody>
      </p:sp>
      <p:sp>
        <p:nvSpPr>
          <p:cNvPr id="27652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1200"/>
            <a:ext cx="9144000" cy="4876800"/>
          </a:xfrm>
          <a:solidFill>
            <a:schemeClr val="bg1"/>
          </a:solidFill>
        </p:spPr>
        <p:txBody>
          <a:bodyPr/>
          <a:lstStyle/>
          <a:p>
            <a:pPr algn="just" eaLnBrk="1" hangingPunct="1"/>
            <a:r>
              <a:rPr lang="en-US" smtClean="0">
                <a:cs typeface="Times New Roman" pitchFamily="18" charset="0"/>
              </a:rPr>
              <a:t>FTSE/ASE 20</a:t>
            </a:r>
            <a:r>
              <a:rPr lang="el-GR" smtClean="0">
                <a:cs typeface="Times New Roman" pitchFamily="18" charset="0"/>
              </a:rPr>
              <a:t> </a:t>
            </a:r>
            <a:r>
              <a:rPr lang="el-GR" smtClean="0"/>
              <a:t>έχει</a:t>
            </a:r>
            <a:r>
              <a:rPr lang="el-GR" smtClean="0">
                <a:cs typeface="Times New Roman" pitchFamily="18" charset="0"/>
              </a:rPr>
              <a:t> τιμή πώλησης τις 2600 μονάδες δείκτη. </a:t>
            </a:r>
            <a:endParaRPr lang="el-GR" smtClean="0"/>
          </a:p>
          <a:p>
            <a:pPr algn="just" eaLnBrk="1" hangingPunct="1"/>
            <a:r>
              <a:rPr lang="el-GR" smtClean="0">
                <a:cs typeface="Times New Roman" pitchFamily="18" charset="0"/>
              </a:rPr>
              <a:t>Ο τύπος που μας παρέχει το αποτέλεσμα είναι: </a:t>
            </a:r>
          </a:p>
          <a:p>
            <a:pPr algn="just" eaLnBrk="1" hangingPunct="1"/>
            <a:r>
              <a:rPr lang="el-GR" smtClean="0">
                <a:cs typeface="Times New Roman" pitchFamily="18" charset="0"/>
              </a:rPr>
              <a:t>(Βέτα νέο – Βέτα παλιό) * αξία χαρτοφυλακίου / μέγεθος συμβολαίου</a:t>
            </a:r>
          </a:p>
          <a:p>
            <a:pPr algn="just" eaLnBrk="1" hangingPunct="1"/>
            <a:r>
              <a:rPr lang="el-GR" smtClean="0">
                <a:cs typeface="Times New Roman" pitchFamily="18" charset="0"/>
              </a:rPr>
              <a:t>Αν το αποτέλεσμα είναι θετικός αριθμός τότε θα πρέπει να αγοράσουμε ΣΜΕ ενώ αν είναι αρνητικός θα πρέπει να πουλήσουμε ΣΜΕ.</a:t>
            </a:r>
          </a:p>
          <a:p>
            <a:pPr algn="just" eaLnBrk="1" hangingPunct="1">
              <a:buFont typeface="Wingdings" pitchFamily="2" charset="2"/>
              <a:buNone/>
            </a:pPr>
            <a:endParaRPr lang="el-GR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649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3217246A-8BBF-496C-9AF9-32BC6EA8ABA9}" type="slidenum">
              <a:rPr lang="en-US" sz="1400" u="none"/>
              <a:pPr eaLnBrk="1" hangingPunct="1"/>
              <a:t>75</a:t>
            </a:fld>
            <a:endParaRPr lang="en-US" sz="1400" u="none"/>
          </a:p>
        </p:txBody>
      </p:sp>
      <p:sp>
        <p:nvSpPr>
          <p:cNvPr id="28675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smtClean="0">
                <a:cs typeface="Times New Roman" pitchFamily="18" charset="0"/>
              </a:rPr>
              <a:t>Μεταβολή Βέτα ενός μετοχικού χαρτοφυλακίου</a:t>
            </a:r>
            <a:endParaRPr lang="en-GB" smtClean="0">
              <a:cs typeface="Times New Roman" pitchFamily="18" charset="0"/>
            </a:endParaRPr>
          </a:p>
        </p:txBody>
      </p:sp>
      <p:sp>
        <p:nvSpPr>
          <p:cNvPr id="28676" name="Rectangle 2051"/>
          <p:cNvSpPr>
            <a:spLocks noGrp="1" noChangeArrowheads="1"/>
          </p:cNvSpPr>
          <p:nvPr>
            <p:ph idx="1"/>
          </p:nvPr>
        </p:nvSpPr>
        <p:spPr>
          <a:xfrm>
            <a:off x="0" y="1885950"/>
            <a:ext cx="8636000" cy="4171950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endParaRPr lang="el-GR" smtClean="0"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l-GR" smtClean="0">
                <a:cs typeface="Times New Roman" pitchFamily="18" charset="0"/>
              </a:rPr>
              <a:t> </a:t>
            </a:r>
          </a:p>
          <a:p>
            <a:pPr algn="just" eaLnBrk="1" hangingPunct="1"/>
            <a:r>
              <a:rPr lang="el-GR" smtClean="0">
                <a:cs typeface="Times New Roman" pitchFamily="18" charset="0"/>
              </a:rPr>
              <a:t>Στο παράδειγμα εάν επιθυμούμε να αυξήσουμε το Βέτα σε 1,2 θα πρέπει να αγοράσουμε </a:t>
            </a:r>
            <a:r>
              <a:rPr lang="en-US" smtClean="0">
                <a:cs typeface="Times New Roman" pitchFamily="18" charset="0"/>
              </a:rPr>
              <a:t>34,6</a:t>
            </a:r>
            <a:r>
              <a:rPr lang="el-GR" smtClean="0">
                <a:cs typeface="Times New Roman" pitchFamily="18" charset="0"/>
              </a:rPr>
              <a:t> ΣΜΕ </a:t>
            </a:r>
            <a:endParaRPr lang="el-GR" smtClean="0"/>
          </a:p>
          <a:p>
            <a:pPr algn="just" eaLnBrk="1" hangingPunct="1"/>
            <a:r>
              <a:rPr lang="el-GR" smtClean="0">
                <a:cs typeface="Times New Roman" pitchFamily="18" charset="0"/>
              </a:rPr>
              <a:t>(1,2-0,9) * 1.500.000/2600*</a:t>
            </a:r>
            <a:r>
              <a:rPr lang="en-US" smtClean="0">
                <a:cs typeface="Times New Roman" pitchFamily="18" charset="0"/>
              </a:rPr>
              <a:t>5</a:t>
            </a:r>
            <a:r>
              <a:rPr lang="el-GR" smtClean="0"/>
              <a:t>=</a:t>
            </a:r>
            <a:r>
              <a:rPr lang="en-US" smtClean="0"/>
              <a:t>34,6</a:t>
            </a:r>
            <a:r>
              <a:rPr lang="el-GR" smtClean="0"/>
              <a:t> </a:t>
            </a:r>
            <a:r>
              <a:rPr lang="el-GR" smtClean="0">
                <a:cs typeface="Times New Roman" pitchFamily="18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030607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B7273-6484-4BED-9132-D7BCC36D9C6A}" type="slidenum">
              <a:rPr lang="en-US"/>
              <a:pPr/>
              <a:t>8</a:t>
            </a:fld>
            <a:endParaRPr 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617538"/>
            <a:ext cx="7231062" cy="1143000"/>
          </a:xfrm>
        </p:spPr>
        <p:txBody>
          <a:bodyPr/>
          <a:lstStyle/>
          <a:p>
            <a:pPr algn="ctr"/>
            <a:r>
              <a:rPr lang="el-G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Συμβόλαια 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</a:rPr>
              <a:t>Μ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ελλοντικής 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</a:rPr>
              <a:t>Ε</a:t>
            </a:r>
            <a:r>
              <a:rPr lang="el-G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κπλήρωσης (Σ.Μ.Ε.)</a:t>
            </a:r>
            <a:r>
              <a:rPr lang="en-GB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153400" cy="3733800"/>
          </a:xfrm>
        </p:spPr>
        <p:txBody>
          <a:bodyPr/>
          <a:lstStyle/>
          <a:p>
            <a:pPr algn="just"/>
            <a:r>
              <a:rPr lang="el-G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Το ΣΜΕ με βάση τον δείκτη </a:t>
            </a:r>
            <a:r>
              <a:rPr lang="en-GB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FTSE</a:t>
            </a:r>
            <a:r>
              <a:rPr lang="el-G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ASE</a:t>
            </a:r>
            <a:r>
              <a:rPr lang="el-G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-20 </a:t>
            </a:r>
            <a:r>
              <a:rPr lang="el-GR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είναι </a:t>
            </a:r>
            <a:r>
              <a:rPr lang="el-G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μια δεσμευτική συμφωνία ανάμεσα σε δύο επενδυτές με αντίθετες θέσεις. 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800" dirty="0">
                <a:solidFill>
                  <a:srgbClr val="000000"/>
                </a:solidFill>
                <a:latin typeface="Times New Roman" pitchFamily="18" charset="0"/>
              </a:rPr>
              <a:t>Ο</a:t>
            </a:r>
            <a:r>
              <a:rPr lang="el-G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ένας προβλέπει ότι στη λήξη ενός συγκεκριμένου χρονικού διαστήματος (ενός, δύο, τριών, έξι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l-G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ή 12 μηνών) ο δείκτης θα έχει κινηθεί ανοδικά και ο άλλος ότι θα έχει υποχωρήσει 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922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49E0A-BFBF-4571-B925-116C94B27C99}" type="slidenum">
              <a:rPr lang="en-US"/>
              <a:pPr/>
              <a:t>9</a:t>
            </a:fld>
            <a:endParaRPr 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260648"/>
            <a:ext cx="6850062" cy="1143000"/>
          </a:xfrm>
        </p:spPr>
        <p:txBody>
          <a:bodyPr/>
          <a:lstStyle/>
          <a:p>
            <a:pPr algn="ctr"/>
            <a:r>
              <a:rPr lang="el-GR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Συμβόλαια </a:t>
            </a:r>
            <a:r>
              <a:rPr lang="el-GR" b="1" dirty="0">
                <a:solidFill>
                  <a:srgbClr val="CC3300"/>
                </a:solidFill>
                <a:latin typeface="Times New Roman" pitchFamily="18" charset="0"/>
              </a:rPr>
              <a:t>Μ</a:t>
            </a:r>
            <a:r>
              <a:rPr lang="el-GR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ελλοντικής </a:t>
            </a:r>
            <a:r>
              <a:rPr lang="el-GR" b="1" dirty="0">
                <a:solidFill>
                  <a:srgbClr val="CC3300"/>
                </a:solidFill>
                <a:latin typeface="Times New Roman" pitchFamily="18" charset="0"/>
              </a:rPr>
              <a:t>Ε</a:t>
            </a:r>
            <a:r>
              <a:rPr lang="el-GR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κπλήρωσης (Σ.Μ.Ε.)</a:t>
            </a:r>
            <a:r>
              <a:rPr lang="en-GB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0" y="1772816"/>
            <a:ext cx="9144000" cy="4680520"/>
          </a:xfrm>
        </p:spPr>
        <p:txBody>
          <a:bodyPr/>
          <a:lstStyle/>
          <a:p>
            <a:pPr algn="just"/>
            <a:r>
              <a:rPr lang="el-G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Η αξία των ΣΜΕ </a:t>
            </a:r>
            <a:r>
              <a:rPr lang="el-G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σε μετοχικούς δείκτες εξαρτάται 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από το επιτόκιο, </a:t>
            </a:r>
            <a:endParaRPr lang="en-US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dirty="0">
                <a:solidFill>
                  <a:srgbClr val="000000"/>
                </a:solidFill>
                <a:latin typeface="Times New Roman" pitchFamily="18" charset="0"/>
              </a:rPr>
              <a:t>Η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αγορά για μελλοντική παράδοση σημαίνει ότι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τα κεφάλαια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l-GR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τα 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οποία θα δεσμευόταν αμέσως αν αγοραζόταν το υποκείμενο εργαλείο στην τρέχουσα αγορά, </a:t>
            </a:r>
            <a:endParaRPr lang="el-GR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παραμένουν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διαθέσιμα 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μέχρι την ημερομηνία παράδοσης. </a:t>
            </a:r>
            <a:endParaRPr lang="en-GB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574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 autoUpdateAnimBg="0"/>
    </p:bld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Προεπιλεγμένη σχεδίαση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17031</TotalTime>
  <Words>3180</Words>
  <Application>Microsoft Office PowerPoint</Application>
  <PresentationFormat>Προβολή στην οθόνη (4:3)</PresentationFormat>
  <Paragraphs>451</Paragraphs>
  <Slides>75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75</vt:i4>
      </vt:variant>
    </vt:vector>
  </HeadingPairs>
  <TitlesOfParts>
    <vt:vector size="78" baseType="lpstr">
      <vt:lpstr>Προεπιλεγμένη σχεδίαση</vt:lpstr>
      <vt:lpstr>Φύλλο εργασίας</vt:lpstr>
      <vt:lpstr>Εξίσωση</vt:lpstr>
      <vt:lpstr>Τρέχουσα και Προθεσμιακή Αγορά </vt:lpstr>
      <vt:lpstr>Spot Market – Cash Market</vt:lpstr>
      <vt:lpstr>Προθεσμιακή Αγορά</vt:lpstr>
      <vt:lpstr>Συμβόλαια Μελλοντικής Εκπλήρωσης (Σ.Μ.Ε.) </vt:lpstr>
      <vt:lpstr>Συμβόλαια Μελλοντικής Εκπλήρωσης (Σ.Μ.Ε.) </vt:lpstr>
      <vt:lpstr>Συμβόλαια Μελλοντικής Εκπλήρωσης (Σ.Μ.Ε.) </vt:lpstr>
      <vt:lpstr>Συμβόλαια Μελλοντικής Εκπλήρωσης (Σ.Μ.Ε.) </vt:lpstr>
      <vt:lpstr>Συμβόλαια Μελλοντικής Εκπλήρωσης (Σ.Μ.Ε.) </vt:lpstr>
      <vt:lpstr>Συμβόλαια Μελλοντικής Εκπλήρωσης (Σ.Μ.Ε.) </vt:lpstr>
      <vt:lpstr>Παρουσίαση του PowerPoint</vt:lpstr>
      <vt:lpstr>Θεωρητική Τιμή των (Σ.Μ.Ε.) </vt:lpstr>
      <vt:lpstr>Θεωρητική Τιμή των (Σ.Μ.Ε.) </vt:lpstr>
      <vt:lpstr> Βάση των (Σ.Μ.Ε.) </vt:lpstr>
      <vt:lpstr> Βάση των (Σ.Μ.Ε.) </vt:lpstr>
      <vt:lpstr> Βάση των (Σ.Μ.Ε.) </vt:lpstr>
      <vt:lpstr> Βάση των (Σ.Μ.Ε.) </vt:lpstr>
      <vt:lpstr> Βάση των (Σ.Μ.Ε.) </vt:lpstr>
      <vt:lpstr>Παρουσίαση του PowerPoint</vt:lpstr>
      <vt:lpstr>Θέση Αγοράς Μετοχής</vt:lpstr>
      <vt:lpstr>Θέση Αγοράς Μετοχής</vt:lpstr>
      <vt:lpstr>Παρουσίαση του PowerPoint</vt:lpstr>
      <vt:lpstr>Παρουσίαση του PowerPoint</vt:lpstr>
      <vt:lpstr>Θέση Αγοράς Μετοχής</vt:lpstr>
      <vt:lpstr>Θέση Πώλησης Μετοχής</vt:lpstr>
      <vt:lpstr>Θέση Πώλησης Μετοχής</vt:lpstr>
      <vt:lpstr>Παρουσίαση του PowerPoint</vt:lpstr>
      <vt:lpstr>Παρουσίαση του PowerPoint</vt:lpstr>
      <vt:lpstr>Θέση Πώλησης Μετοχής</vt:lpstr>
      <vt:lpstr>Θέση Αγοράς ΣΜΕ</vt:lpstr>
      <vt:lpstr>Θέση Αγοράς ΣΜΕ</vt:lpstr>
      <vt:lpstr>Θέση Αγοράς ΣΜΕ</vt:lpstr>
      <vt:lpstr>Θέση Αγοράς ΣΜΕ</vt:lpstr>
      <vt:lpstr>Παρουσίαση του PowerPoint</vt:lpstr>
      <vt:lpstr>Θέση Αγοράς ΣΜΕ</vt:lpstr>
      <vt:lpstr>Θέση Αγοράς ΣΜΕ</vt:lpstr>
      <vt:lpstr>Παρουσίαση του PowerPoint</vt:lpstr>
      <vt:lpstr>Θέση Αγοράς ΣΜΕ</vt:lpstr>
      <vt:lpstr>Θέση Αγοράς ΣΜΕ</vt:lpstr>
      <vt:lpstr>Θέση Αγοράς ΣΜΕ</vt:lpstr>
      <vt:lpstr>Θέση Πώλησης ΣΜΕ</vt:lpstr>
      <vt:lpstr>Θέση Πώλησης ΣΜΕ</vt:lpstr>
      <vt:lpstr>Θέση Πώλησης ΣΜΕ</vt:lpstr>
      <vt:lpstr>Παρουσίαση του PowerPoint</vt:lpstr>
      <vt:lpstr>Θέση Πώλησης ΣΜΕ</vt:lpstr>
      <vt:lpstr>Διαδικασία Εκκαθάρισης των Μελλοντικών Συμβολαίων </vt:lpstr>
      <vt:lpstr>Παρουσίαση του PowerPoint</vt:lpstr>
      <vt:lpstr>Παρουσίαση του PowerPoint</vt:lpstr>
      <vt:lpstr>Παρουσίαση του PowerPoint</vt:lpstr>
      <vt:lpstr>Λειτουργία των Λογαριασμών Περιθωρίων </vt:lpstr>
      <vt:lpstr>Ο συντελεστής βήτα  (coefficient beta) </vt:lpstr>
      <vt:lpstr>Παρουσίαση του PowerPoint</vt:lpstr>
      <vt:lpstr>Ο συντελεστής βήτα  (coefficient beta) </vt:lpstr>
      <vt:lpstr>Ο συντελεστής βήτα  (coefficient beta) </vt:lpstr>
      <vt:lpstr>Παρουσίαση του PowerPoint</vt:lpstr>
      <vt:lpstr>Παρουσίαση του PowerPoint</vt:lpstr>
      <vt:lpstr>Ο συντελεστής βήτα  (coefficient beta) </vt:lpstr>
      <vt:lpstr>Παρουσίαση του PowerPoint</vt:lpstr>
      <vt:lpstr>Παρουσίαση του PowerPoint</vt:lpstr>
      <vt:lpstr>Ο συντελεστής βήτα  (coefficient beta) </vt:lpstr>
      <vt:lpstr>Αντισταθμιστική θέση πώλησης (short hedge)</vt:lpstr>
      <vt:lpstr>Αντισταθμιστική θέση πώλησης (short hedge)</vt:lpstr>
      <vt:lpstr>Αντισταθμιστική θέση πώλησης (short hedge)</vt:lpstr>
      <vt:lpstr>Αντισταθμιστική θέση πώλησης (short hedge)</vt:lpstr>
      <vt:lpstr>Αντισταθμιστική θέση πώλησης (short hedge)</vt:lpstr>
      <vt:lpstr>Αντισταθμιστική θέση πώλησης (short hedge)</vt:lpstr>
      <vt:lpstr>Αντισταθμιστική θέση πώλησης (short hedge)</vt:lpstr>
      <vt:lpstr>Παρουσίαση του PowerPoint</vt:lpstr>
      <vt:lpstr>Παρουσίαση του PowerPoint</vt:lpstr>
      <vt:lpstr>Παρουσίαση του PowerPoint</vt:lpstr>
      <vt:lpstr>Αντισταθμιστική θέση πώλησης (short hedge)</vt:lpstr>
      <vt:lpstr>Αντισταθμιστική θέση πώλησης (short hedge)</vt:lpstr>
      <vt:lpstr>Αντισταθμιστική θέση πώλησης (short hedge)</vt:lpstr>
      <vt:lpstr>Μεταβολή Βέτα ενός μετοχικού χαρτοφυλακίου</vt:lpstr>
      <vt:lpstr>Μεταβολή Βέτα ενός μετοχικού χαρτοφυλακίου</vt:lpstr>
      <vt:lpstr>Μεταβολή Βέτα ενός μετοχικού χαρτοφυλακίου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ΔΙΕΘΝΗ ΧΡΗΜΑΤΟΟΙΚΟΝΟΜΙΚΑ</dc:title>
  <dc:creator>admin</dc:creator>
  <cp:lastModifiedBy>user</cp:lastModifiedBy>
  <cp:revision>40</cp:revision>
  <dcterms:created xsi:type="dcterms:W3CDTF">2008-10-13T16:06:29Z</dcterms:created>
  <dcterms:modified xsi:type="dcterms:W3CDTF">2016-11-28T17:22:11Z</dcterms:modified>
</cp:coreProperties>
</file>