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2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F11DD-C408-49B4-9A84-6E3ABBDBFD28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0E94-6B32-4876-B854-475B1FF113F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911F6-C2FC-4AE6-BB3C-672CD110A028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93A52-1060-4AF8-B778-D74E2CFA079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93A52-1060-4AF8-B778-D74E2CFA0796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93A52-1060-4AF8-B778-D74E2CFA0796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EED9CA-A9A2-460D-997E-6410AB3D0490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2BB4F-5860-40DE-AF2C-C1A46D5DE91B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4312E-927E-47B4-846E-3CCF60FE8647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747DC-6873-4EEB-83DE-6294757CDF36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E52C50-4C9B-41DD-BE01-66C825F8CB18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8DCCC-0389-49E2-8A39-3BDDA47D07E8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B916D-44D3-4803-BA9F-29F5F8F2A622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E4E4FE-675B-436B-8129-3A5704FFB821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51B40-0FF1-4943-A5AD-354ED687A6E0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2E063-3B35-4BB9-BBAD-251AC73D2387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42998-5555-4BFA-9966-856F16D8C42A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E077842F-465E-4BE2-968F-53DC76255E85}" type="datetime1">
              <a:rPr lang="en-US" smtClean="0"/>
              <a:pPr algn="r" eaLnBrk="1" latinLnBrk="0" hangingPunct="1"/>
              <a:t>10/22/2018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86482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Οργάνωση και Διοίκηση Αγροτουριστικών επιχειρήσεων</a:t>
            </a:r>
          </a:p>
          <a:p>
            <a:pPr algn="ctr"/>
            <a:endParaRPr lang="el-GR" sz="4000" b="1" dirty="0" smtClean="0"/>
          </a:p>
          <a:p>
            <a:pPr algn="r"/>
            <a:r>
              <a:rPr lang="el-GR" sz="2000" b="1" dirty="0" smtClean="0"/>
              <a:t>Εξάμηνο Ζ</a:t>
            </a:r>
            <a:endParaRPr lang="el-GR" sz="2000" b="1" dirty="0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85728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500166" y="5429264"/>
            <a:ext cx="7406640" cy="1143008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Εισηγητής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Δρ. </a:t>
            </a:r>
            <a:r>
              <a:rPr kumimoji="0" lang="el-GR" sz="20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Καλογερίδης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Νικόλαος </a:t>
            </a:r>
          </a:p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l-GR" sz="2000" b="1" baseline="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Γρεβενά 2018</a:t>
            </a: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000100" y="1643050"/>
            <a:ext cx="8143900" cy="5035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Βασικά χαρακτηριστικά ενός ΒΤ (</a:t>
            </a:r>
            <a:r>
              <a:rPr lang="el-GR" b="1" dirty="0" err="1" smtClean="0"/>
              <a:t>Beccatini</a:t>
            </a:r>
            <a:r>
              <a:rPr lang="el-GR" b="1" dirty="0" smtClean="0"/>
              <a:t> 1990, </a:t>
            </a:r>
            <a:r>
              <a:rPr lang="el-GR" b="1" dirty="0" err="1" smtClean="0"/>
              <a:t>Brusco</a:t>
            </a:r>
            <a:r>
              <a:rPr lang="el-GR" b="1" dirty="0" smtClean="0"/>
              <a:t> 1990):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el-GR" dirty="0" smtClean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ύπαρξη μιας </a:t>
            </a:r>
            <a:r>
              <a:rPr lang="el-GR" b="1" dirty="0" smtClean="0"/>
              <a:t>Προωθητικής Παραγωγικής Μονάδας, που μπορεί να ανήκει στο </a:t>
            </a:r>
            <a:r>
              <a:rPr lang="el-GR" dirty="0" smtClean="0"/>
              <a:t>δευτερογενή ή στον τριτογενή τομέα.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ύπαρξη </a:t>
            </a:r>
            <a:r>
              <a:rPr lang="el-GR" b="1" dirty="0" smtClean="0"/>
              <a:t>πολλών ΜΜΕ, που συνεργάζονται με την Προωθητική Παραγωγική Μονάδα στις </a:t>
            </a:r>
            <a:r>
              <a:rPr lang="el-GR" dirty="0" smtClean="0"/>
              <a:t>διαφορετικές φάσεις της παραγωγικής διαδικασίας.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βιομηχανική οργάνωση, που στηρίζεται στο μίγμα </a:t>
            </a:r>
            <a:r>
              <a:rPr lang="el-GR" b="1" dirty="0" smtClean="0"/>
              <a:t>ανταγωνισμός-συνεργασία.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ανάπτυξη </a:t>
            </a:r>
            <a:r>
              <a:rPr lang="el-GR" b="1" dirty="0" smtClean="0"/>
              <a:t>«επιχειρηματικού κλίματος», που ενισχύεται από την κατάρτιση και τη </a:t>
            </a:r>
            <a:r>
              <a:rPr lang="el-GR" dirty="0" smtClean="0"/>
              <a:t>συσσώρευση ικανοτήτων.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δημιουργία </a:t>
            </a:r>
            <a:r>
              <a:rPr lang="el-GR" b="1" dirty="0" smtClean="0"/>
              <a:t>τοπικής συναίνεσης και η ενίσχυση της συνέργιας επιχειρήσεων και τοπικής </a:t>
            </a:r>
            <a:r>
              <a:rPr lang="el-GR" dirty="0" smtClean="0"/>
              <a:t>κοινωνίας.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000100" y="1502688"/>
            <a:ext cx="81439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Τοπικά Παραγωγικά Συστήματα (ΤΠΣ)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Συγκέντρωση εξειδικευμένων επιχειρήσεων, η χωρική οργάνωση των οποίων εξαρτάται όχι από το παραγόμενο προϊόν, αλλά από το σύστημα παραγωγής (</a:t>
            </a:r>
            <a:r>
              <a:rPr lang="el-GR" dirty="0" err="1" smtClean="0"/>
              <a:t>Scott</a:t>
            </a:r>
            <a:r>
              <a:rPr lang="el-GR" dirty="0" smtClean="0"/>
              <a:t> &amp; </a:t>
            </a:r>
            <a:r>
              <a:rPr lang="el-GR" dirty="0" err="1" smtClean="0"/>
              <a:t>Storper</a:t>
            </a:r>
            <a:r>
              <a:rPr lang="el-GR" dirty="0" smtClean="0"/>
              <a:t> 1989, </a:t>
            </a:r>
            <a:r>
              <a:rPr lang="el-GR" dirty="0" err="1" smtClean="0"/>
              <a:t>Benko</a:t>
            </a:r>
            <a:r>
              <a:rPr lang="el-GR" dirty="0" smtClean="0"/>
              <a:t>, </a:t>
            </a:r>
            <a:r>
              <a:rPr lang="el-GR" dirty="0" err="1" smtClean="0"/>
              <a:t>Dunford</a:t>
            </a:r>
            <a:r>
              <a:rPr lang="el-GR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Heurley</a:t>
            </a:r>
            <a:r>
              <a:rPr lang="en-US" dirty="0" smtClean="0"/>
              <a:t> 1997).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Βασικά χαρακτηριστικά: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Ευελιξία. Αξιοποιεί το μικρό μέγεθος των τοπικών επιχειρήσεων και αφορά τη γρήγορη </a:t>
            </a:r>
            <a:r>
              <a:rPr lang="el-GR" dirty="0" smtClean="0"/>
              <a:t>προσαρμογή στις συνεχείς μεταβολές της ζήτησης και της τεχνολογίας.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Οικονομίες συγκέντρωσης. Προκαλούνται από τη χωρική γειτνίαση των  επιχειρήσεων και </a:t>
            </a:r>
            <a:r>
              <a:rPr lang="el-GR" dirty="0" smtClean="0"/>
              <a:t>ενισχύονται στα ΤΠΣ από την παραγωγική εξειδίκευσή τους.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Η προσαρμογή στις μεταβολές της ζήτησης και η παραγωγική ειδίκευση υποστηρίζονται από Νέα Συστήματα Εφαρμογών της Πληροφορικής και παγιώνονται μέσω μιας διπλής δικτύωσης: των επιχειρήσεων μεταξύ τους και των επιχειρήσεων με τοπικούς φορείς (</a:t>
            </a:r>
            <a:r>
              <a:rPr lang="el-GR" dirty="0" err="1" smtClean="0"/>
              <a:t>Markusen</a:t>
            </a:r>
            <a:r>
              <a:rPr lang="el-GR" dirty="0" smtClean="0"/>
              <a:t>, 1996).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071538" y="1582341"/>
            <a:ext cx="8072462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Συστήματα Καινοτομικού Περιβάλλοντος (ΣΚΠ)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Βασική αρχή: H τοπική ανάπτυξη προκύπτει ως αποτέλεσμα καινοτόμων δράσεων και συνέργιας.</a:t>
            </a:r>
          </a:p>
          <a:p>
            <a:pPr algn="just">
              <a:lnSpc>
                <a:spcPct val="150000"/>
              </a:lnSpc>
            </a:pPr>
            <a:r>
              <a:rPr lang="el-GR" b="1" i="1" dirty="0" smtClean="0"/>
              <a:t>Δεν καινοτομεί η επιχείρηση αλλά το «περιβάλλον» (</a:t>
            </a:r>
            <a:r>
              <a:rPr lang="el-GR" b="1" i="1" dirty="0" err="1" smtClean="0"/>
              <a:t>Aydalot</a:t>
            </a:r>
            <a:r>
              <a:rPr lang="el-GR" b="1" i="1" dirty="0" smtClean="0"/>
              <a:t>, 1986), που ορίζεται ως ένα χωρικό </a:t>
            </a:r>
            <a:r>
              <a:rPr lang="el-GR" dirty="0" smtClean="0"/>
              <a:t>υποσύνολο, σαφώς οριοθετημένο, ανοικτό στο  εξωτερικό αναπτυξιακό περιβάλλον, το οποίο ενσωματώνει τεχνογνωσία, κανόνες λειτουργίας και σύστημα σχέσεων.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928662" y="4572008"/>
            <a:ext cx="20717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 smtClean="0"/>
              <a:t>Τεχνογνωσία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Οργάνωση Επιχείρησης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Παραγωγή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Διανομή</a:t>
            </a:r>
          </a:p>
        </p:txBody>
      </p:sp>
      <p:sp>
        <p:nvSpPr>
          <p:cNvPr id="11" name="10 - Ορθογώνιο"/>
          <p:cNvSpPr/>
          <p:nvPr/>
        </p:nvSpPr>
        <p:spPr>
          <a:xfrm>
            <a:off x="2571736" y="4572008"/>
            <a:ext cx="3071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 smtClean="0"/>
              <a:t>Κανόνες Λειτουργίας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Διεπιχειρησιακή Συνεργασία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Ανταγωνισμός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Αλληλεγγύη-Εμπιστοσύνη-Αμοιβαιότητα</a:t>
            </a:r>
          </a:p>
          <a:p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5572132" y="4643446"/>
            <a:ext cx="33575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 smtClean="0"/>
              <a:t>Σύστημα Σχέσεων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Ενεργοποίηση Επιχειρήσεων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Ενεργοποίηση Αναπτυξιακών, Κοινωνικών Φορέων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Ανάπτυξη Σχέσεων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Δικτυώσεις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000100" y="1571612"/>
            <a:ext cx="8143900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Συστήματα Δημιουργικού Περιβάλλοντος (ΣΔΠ)</a:t>
            </a:r>
          </a:p>
          <a:p>
            <a:pPr algn="just">
              <a:lnSpc>
                <a:spcPct val="150000"/>
              </a:lnSpc>
            </a:pPr>
            <a:endParaRPr lang="el-GR" dirty="0" smtClean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</a:t>
            </a:r>
            <a:r>
              <a:rPr lang="el-GR" b="1" dirty="0" smtClean="0"/>
              <a:t>περιφέρεια-αναπτυξιακό περιβάλλον δεν αρκεί να ενσωματώνει καινοτόμες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δράσεις και προσαρμοσμένη τεχνολογία, αλλά να </a:t>
            </a:r>
            <a:r>
              <a:rPr lang="el-GR" b="1" dirty="0" smtClean="0"/>
              <a:t>βοηθά τις τοπικές επιχειρήσεις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και τους φορείς να παράγουν καινοτόμες ιδέες.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Στο ΔΠ </a:t>
            </a:r>
            <a:r>
              <a:rPr lang="el-GR" b="1" dirty="0" smtClean="0"/>
              <a:t>η καινοτομία διαμορφώνεται και ενδογενώς (</a:t>
            </a:r>
            <a:r>
              <a:rPr lang="el-GR" b="1" dirty="0" err="1" smtClean="0"/>
              <a:t>Maier</a:t>
            </a:r>
            <a:r>
              <a:rPr lang="el-GR" b="1" dirty="0" smtClean="0"/>
              <a:t> </a:t>
            </a:r>
            <a:r>
              <a:rPr lang="el-GR" b="1" dirty="0" err="1" smtClean="0"/>
              <a:t>and</a:t>
            </a:r>
            <a:r>
              <a:rPr lang="el-GR" b="1" dirty="0" smtClean="0"/>
              <a:t> </a:t>
            </a:r>
            <a:r>
              <a:rPr lang="el-GR" b="1" dirty="0" err="1" smtClean="0"/>
              <a:t>Obermaier</a:t>
            </a:r>
            <a:r>
              <a:rPr lang="el-GR" b="1" dirty="0" smtClean="0"/>
              <a:t>, </a:t>
            </a:r>
            <a:r>
              <a:rPr lang="el-GR" dirty="0" smtClean="0"/>
              <a:t>2001).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Η προώθηση του ΔΠ γίνεται μόνο με τη διαμόρφωση μιας κατάλληλα προσαρμοσμένης </a:t>
            </a:r>
            <a:r>
              <a:rPr lang="el-GR" b="1" dirty="0" smtClean="0"/>
              <a:t>πολιτικής κοινωνικής και πολιτιστικής ανάπτυξης.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Πολιτικές και Μέσα για τη διαμόρφωση ΣΔΠ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14</a:t>
            </a:fld>
            <a:endParaRPr kumimoji="0" lang="en-US"/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1000101" y="1714488"/>
          <a:ext cx="8143899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33"/>
                <a:gridCol w="2714633"/>
                <a:gridCol w="27146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Παραδοσιακή Περιφερειακή Πολιτική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Πολιτική Δημιουργίας ΣΚΠ -Δικτυώσεις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Πολιτική Κοινωνικής &amp;</a:t>
                      </a:r>
                    </a:p>
                    <a:p>
                      <a:pPr algn="ctr"/>
                      <a:r>
                        <a:rPr kumimoji="0" lang="el-GR" sz="18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Πολιτιστικής Ανάπτυξης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Υποδομές Μεταφορών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Υποδομές Τηλεπικοινωνιών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Υποδομές Ενέργειας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Πολιτική Περιβάλλοντος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Επιχειρηματικές Υποδομές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Κίνητρα για Επενδύσεις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Θεσμικές Ρυθμίσεις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Κατάρτιση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Μεταφορά Τεχνογνωσίας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Δίκτυα Συνεργασιών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Στήριξη – Δημιουργία Εταιρειών Συμβούλων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Υποστήριξη Νέων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Επιχειρήσεων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Δημιουργία Κεφαλαίων Υψηλού Επιχειρηματικού Κινδύνου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Διαμόρφωση Βιομηχανικών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Τόπων – Συστημάτων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Καινοτομικού Περιβάλλοντος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Ενδυνάμωση Περιφερειακής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Ταυτότητας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Στήριξη Πολιτιστικών Φορέων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Ενίσχυση Υπηρεσιών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Αναψυχής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Ενίσχυση Ποιότητας Ζωής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Αξιοποίηση Τοπικών Ηγετικών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Προσωπικοτήτων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Ανάπτυξη της Κουλτούρας του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ΔΠ στην Τοπική Αυτοδιοίκηση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ΠΛΑΙΣΙΟ ΚΑΙ ΠΡΟΫΠΟΘΕΣΕΙΣ ΔΙΑΜΟΡΦΩΣΗΣ ΚΑΙ ΕΦΑΡΜΟΓΗΣ ΕΝΟΣ ΜΟΝΤΕΛΟΥ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15</a:t>
            </a:fld>
            <a:endParaRPr kumimoji="0" lang="en-US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000100" y="1714488"/>
          <a:ext cx="81439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50"/>
                <a:gridCol w="40719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Συστατικά μοντέλου</a:t>
                      </a:r>
                    </a:p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Τοπικής – Ενδογενούς Ανάπτυξης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Προϋποθέσεις - Μέσα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Θεσμικό Πλαίσιο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Αποκεντρωτικό - «Εκ των κάτω» ανάπτυξη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Οικονομική αυτοδυναμία Τοπικής Αυτοδιοίκησης (ΤΑ)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Ενίσχυση αρμοδιοτήτων ΤΑ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Στελέχωση και εξοπλισμός υπηρεσιών ΤΑ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Ουσιαστική συμμετοχή ΤΑ και τοπικών φορέων στη διαδικασία λήψης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αποφάσεων και προγραμματισμού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Σχεδιασμός και</a:t>
                      </a:r>
                    </a:p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προγραμματισμός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Μικροπεριφέρειες</a:t>
                      </a: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Προγραμματισμού - </a:t>
                      </a:r>
                      <a:r>
                        <a:rPr kumimoji="0" lang="el-GR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Μικροπεριφερειακός</a:t>
                      </a: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Σχεδιασμός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Διαμόρφωση αναπτυξιακής στρατηγικής σε τοπικό επίπεδο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Ενεργοποίηση τοπικών φορέων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ΠΛΑΙΣΙΟ ΚΑΙ ΠΡΟΫΠΟΘΕΣΕΙΣ ΔΙΑΜΟΡΦΩΣΗΣ ΚΑΙ ΕΦΑΡΜΟΓΗΣ ΕΝΟΣ ΜΟΝΤΕΛΟΥ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 συνέχεια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16</a:t>
            </a:fld>
            <a:endParaRPr kumimoji="0" lang="en-US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000100" y="1643050"/>
          <a:ext cx="8143900" cy="454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50"/>
                <a:gridCol w="4071950"/>
              </a:tblGrid>
              <a:tr h="603528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Συστατικά μοντέλου</a:t>
                      </a:r>
                    </a:p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Τοπικής – Ενδογενούς Ανάπτυξης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Προϋποθέσεις - Μέσα</a:t>
                      </a:r>
                      <a:endParaRPr lang="el-GR" dirty="0"/>
                    </a:p>
                  </a:txBody>
                  <a:tcPr/>
                </a:tc>
              </a:tr>
              <a:tr h="1896802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Καινοτομία και τεχνολογία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Ανάπτυξη και διάχυση της καινοτομίας στο τοπικό παραγωγικό κύκλωμα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Σύνδεση έρευνας και παραγωγής σε τοπικό επίπεδο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Τεχνολογικός εκσυγχρονισμός δραστηριοτήτων – ανάπτυξη νέων</a:t>
                      </a:r>
                    </a:p>
                    <a:p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υπηρεσιών</a:t>
                      </a:r>
                      <a:endParaRPr lang="el-GR" dirty="0"/>
                    </a:p>
                  </a:txBody>
                  <a:tcPr/>
                </a:tc>
              </a:tr>
              <a:tr h="1896802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Ανάπτυξη τοπικής επιχειρηματικότητας και τοπικών ΜΜΕ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Δικτύωση - συνεργασία ΜΜΕ και ΜΜΕ με τοπικούς φορείς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Ευελιξία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Ανταγωνιστικότητα και Καινοτομία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ΠΛΑΙΣΙΟ ΚΑΙ ΠΡΟΫΠΟΘΕΣΕΙΣ ΔΙΑΜΟΡΦΩΣΗΣ ΚΑΙ ΕΦΑΡΜΟΓΗΣ ΕΝΟΣ ΜΟΝΤΕΛΟΥ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 συνέχεια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17</a:t>
            </a:fld>
            <a:endParaRPr kumimoji="0" lang="en-US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000100" y="1643050"/>
          <a:ext cx="8143900" cy="5005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5429256"/>
              </a:tblGrid>
              <a:tr h="603528"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Συστατικά μοντέλου</a:t>
                      </a:r>
                    </a:p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Τοπικής – Ενδογενούς Ανάπτυξης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Προϋποθέσεις - Μέσα</a:t>
                      </a:r>
                      <a:endParaRPr lang="el-GR" sz="1600" dirty="0"/>
                    </a:p>
                  </a:txBody>
                  <a:tcPr/>
                </a:tc>
              </a:tr>
              <a:tr h="1896802"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Υποδομές και</a:t>
                      </a:r>
                    </a:p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Υπηρεσίες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Βελτίωση του συστήματος μεταφορών (άρση απομόνωσης, ενδοπεριφερειακή</a:t>
                      </a:r>
                    </a:p>
                    <a:p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συνοχή)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Ενίσχυση τοπικών υποδομών (τεχνικών, κοινωνικών, επιχειρηματικών, υποδομών</a:t>
                      </a:r>
                    </a:p>
                    <a:p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Ε&amp;ΤΑ) - Έμφαση στην ποιότητα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Πολυπυρηνική</a:t>
                      </a: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διάρθρωση και διασπορά του δικτύου υπηρεσιών, μέσα στα όρια</a:t>
                      </a:r>
                    </a:p>
                    <a:p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κάθε διοικητικής μονάδας</a:t>
                      </a:r>
                      <a:endParaRPr lang="el-GR" sz="1600" dirty="0"/>
                    </a:p>
                  </a:txBody>
                  <a:tcPr/>
                </a:tc>
              </a:tr>
              <a:tr h="1896802"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Παραγωγική</a:t>
                      </a:r>
                    </a:p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διάρθρωση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Αξιοποίηση τοπικών πόρων και πλεονεκτημάτων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Ολοκλήρωση τοπικού παραγωγικού κυκλώματος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Διασύνδεση τομέων και κλάδων-διακλαδικές διασυνδέσεις (</a:t>
                      </a:r>
                      <a:r>
                        <a:rPr kumimoji="0" lang="el-GR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α΄γενής</a:t>
                      </a: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τομέας,</a:t>
                      </a:r>
                    </a:p>
                    <a:p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μεταποίηση, υπηρεσίες, </a:t>
                      </a:r>
                      <a:r>
                        <a:rPr kumimoji="0" lang="el-GR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τουρισμός)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Παραγωγική διαφοροποίηση με έμφαση στην ποιότητα και στην καινοτομία</a:t>
                      </a:r>
                      <a:endParaRPr lang="el-G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ΠΛΑΙΣΙΟ ΚΑΙ ΠΡΟΫΠΟΘΕΣΕΙΣ ΔΙΑΜΟΡΦΩΣΗΣ ΚΑΙ ΕΦΑΡΜΟΓΗΣ ΕΝΟΣ ΜΟΝΤΕΛΟΥ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 συνέχεια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18</a:t>
            </a:fld>
            <a:endParaRPr kumimoji="0" lang="en-US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000100" y="1643050"/>
          <a:ext cx="8143900" cy="2719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5429256"/>
              </a:tblGrid>
              <a:tr h="603528"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Συστατικά μοντέλου</a:t>
                      </a:r>
                    </a:p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Τοπικής – Ενδογενούς Ανάπτυξης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Προϋποθέσεις - Μέσα</a:t>
                      </a:r>
                      <a:endParaRPr lang="el-GR" sz="1600" dirty="0"/>
                    </a:p>
                  </a:txBody>
                  <a:tcPr/>
                </a:tc>
              </a:tr>
              <a:tr h="1896802">
                <a:tc>
                  <a:txBody>
                    <a:bodyPr/>
                    <a:lstStyle/>
                    <a:p>
                      <a:pPr algn="ctr"/>
                      <a:r>
                        <a:rPr kumimoji="0" lang="el-G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Ανθρώπινο δυναμικό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Έμφαση στην ποιότητα του ανθρώπινου δυναμικού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Εκπαίδευση και κατάρτιση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l-G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Εξειδίκευση και συνεχής προσαρμογή στις νέες εξελίξεις</a:t>
                      </a:r>
                      <a:endParaRPr lang="el-G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ΤΟΥΡΙΣΤΙΚΗ ΑΝΑΠΤΥΞΗ ΚΑΙ ΠΡΟΤΥΠΑ ΑΝΑΠΤΥΞΗΣ ΤΟΥ ΧΩΡΟΥ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00166" y="1500174"/>
            <a:ext cx="6786610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l-GR" dirty="0" smtClean="0"/>
              <a:t>ΠΟΛΙΚΗ ΑΝΑΠΤΥΞΗ </a:t>
            </a:r>
            <a:r>
              <a:rPr lang="el-GR" dirty="0" smtClean="0"/>
              <a:t>–</a:t>
            </a:r>
            <a:r>
              <a:rPr lang="en-US" dirty="0" smtClean="0"/>
              <a:t> </a:t>
            </a:r>
            <a:r>
              <a:rPr lang="el-GR" dirty="0" smtClean="0"/>
              <a:t>ΥΠΕΡΕΘΝΙΚΗ </a:t>
            </a:r>
            <a:r>
              <a:rPr lang="el-GR" dirty="0" smtClean="0"/>
              <a:t>ΠΟΛΩΣΗ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000100" y="2274838"/>
            <a:ext cx="81439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ΜΕΓΑΛΑ ΤΟΥΡΙΣΤΙΚΑ ΠΡΑΚΤΟΡΕΙΑ </a:t>
            </a:r>
            <a:r>
              <a:rPr lang="el-GR" dirty="0" smtClean="0"/>
              <a:t>-</a:t>
            </a:r>
            <a:r>
              <a:rPr lang="en-US" dirty="0" smtClean="0"/>
              <a:t> </a:t>
            </a:r>
            <a:r>
              <a:rPr lang="el-GR" dirty="0" smtClean="0"/>
              <a:t>ΔΙΕΘΝΕΣ </a:t>
            </a:r>
            <a:r>
              <a:rPr lang="el-GR" dirty="0" smtClean="0"/>
              <a:t>ΤΟΥΡΙΣΤΙΚΟ </a:t>
            </a:r>
            <a:r>
              <a:rPr lang="el-GR" dirty="0" smtClean="0"/>
              <a:t>ΚΥΚΛΩΜΑ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l-GR" dirty="0" smtClean="0"/>
              <a:t>ΕΠΙΛΕΓΜΈΝΟΙ ΤΟΥΡΙΣΤΙΚΟΙ ΠΡΟΟΡΙΣΜΟΙ)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ΣΥΓΚΕΝΤΡΩΣΗ </a:t>
            </a:r>
            <a:r>
              <a:rPr lang="el-GR" dirty="0" smtClean="0"/>
              <a:t>ΤΩΝ </a:t>
            </a:r>
            <a:r>
              <a:rPr lang="el-GR" dirty="0" smtClean="0"/>
              <a:t>ΤΟΥΡΙΣΤΙΚΩΝ</a:t>
            </a:r>
            <a:r>
              <a:rPr lang="en-US" dirty="0" smtClean="0"/>
              <a:t> </a:t>
            </a:r>
            <a:r>
              <a:rPr lang="el-GR" dirty="0" smtClean="0"/>
              <a:t>ΔΡΑΣΤΗΡΙΟΤΗΤΩΝ </a:t>
            </a:r>
            <a:r>
              <a:rPr lang="el-GR" dirty="0" smtClean="0"/>
              <a:t>ΣΕ ΚΕΝΤΡΙΚΕΣ ΠΕΡΙΟΧΕΣ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ΜΑΖΙΚΟΣ </a:t>
            </a:r>
            <a:r>
              <a:rPr lang="el-GR" dirty="0" smtClean="0"/>
              <a:t>ΤΟΥΡΙΣΜΟΣ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«</a:t>
            </a:r>
            <a:r>
              <a:rPr lang="el-GR" dirty="0" smtClean="0"/>
              <a:t>ΕΚ ΤΩΝ ΑΝΩ» ΑΝΑΠΤΥΞΗ</a:t>
            </a:r>
            <a:endParaRPr lang="el-GR" dirty="0"/>
          </a:p>
        </p:txBody>
      </p:sp>
      <p:cxnSp>
        <p:nvCxnSpPr>
          <p:cNvPr id="12" name="11 - Ευθύγραμμο βέλος σύνδεσης"/>
          <p:cNvCxnSpPr>
            <a:stCxn id="8" idx="2"/>
          </p:cNvCxnSpPr>
          <p:nvPr/>
        </p:nvCxnSpPr>
        <p:spPr>
          <a:xfrm rot="5400000">
            <a:off x="4667369" y="2059892"/>
            <a:ext cx="416488" cy="3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el-GR" sz="3200" b="1" dirty="0" smtClean="0"/>
              <a:t>ΧΡΟΝΙΚΕΣ ΠΕΡΙΟΔΟΙ ΤΩΝ ΘΕΩΡΙΩΝ ΚΑΙ ΠΟΛΙΤΙΚΩΝ   ΤΟΠΙΚΗΣ ΑΝΑΠΤΥΞΗΣ</a:t>
            </a:r>
            <a:endParaRPr lang="el-GR" sz="72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214414" y="2071678"/>
            <a:ext cx="71438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l-GR" dirty="0" smtClean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πρώτης γενιάς. </a:t>
            </a:r>
            <a:r>
              <a:rPr lang="el-GR" dirty="0" smtClean="0"/>
              <a:t>Περίοδος </a:t>
            </a:r>
            <a:r>
              <a:rPr lang="el-GR" b="1" dirty="0" smtClean="0"/>
              <a:t>1930-1965. Κυριαρχία του δόγματος </a:t>
            </a:r>
            <a:r>
              <a:rPr lang="el-GR" dirty="0" smtClean="0"/>
              <a:t>της </a:t>
            </a:r>
            <a:r>
              <a:rPr lang="el-GR" b="1" dirty="0" smtClean="0"/>
              <a:t>πολικής ανάπτυξης.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δεύτερης γενιάς. </a:t>
            </a:r>
            <a:r>
              <a:rPr lang="el-GR" dirty="0" smtClean="0"/>
              <a:t>Περίοδος</a:t>
            </a:r>
            <a:r>
              <a:rPr lang="el-GR" b="1" dirty="0" smtClean="0"/>
              <a:t> 1965-1980. Επικράτηση της πολικής ανάπτυξης, αλλά με περιορισμούς- </a:t>
            </a:r>
            <a:r>
              <a:rPr lang="el-GR" b="1" i="1" dirty="0" smtClean="0"/>
              <a:t>σταδιακή εμφάνιση (από τα μέσα της δεκαετίας του 70) </a:t>
            </a:r>
            <a:r>
              <a:rPr lang="el-GR" i="1" dirty="0" smtClean="0"/>
              <a:t>της τοπικής ανάπτυξης.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τρίτης γενιάς. </a:t>
            </a:r>
            <a:r>
              <a:rPr lang="el-GR" dirty="0" smtClean="0"/>
              <a:t>Περίοδος</a:t>
            </a:r>
            <a:r>
              <a:rPr lang="el-GR" b="1" dirty="0" smtClean="0"/>
              <a:t> 1980 και μετά. </a:t>
            </a:r>
            <a:r>
              <a:rPr lang="el-GR" dirty="0" smtClean="0"/>
              <a:t>Πρότυπο </a:t>
            </a:r>
            <a:r>
              <a:rPr lang="el-GR" b="1" dirty="0" smtClean="0"/>
              <a:t>ολοκληρωμένης – τοπικής ανάπτυξης, αλλά και (σε επίπεδο πολιτικής πρακτικής) συνδυασμός πολικής και ολοκληρωμένης ανάπτυξης.-   </a:t>
            </a:r>
            <a:endParaRPr lang="el-G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ΤΟΥΡΙΣΤΙΚΗ ΑΝΑΠΤΥΞΗ ΚΑΙ ΠΡΟΤΥΠΑ ΑΝΑΠΤΥΞΗΣ ΤΟΥ ΧΩΡΟΥ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20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643042" y="1357298"/>
            <a:ext cx="5857916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ΟΛΟΚΛΗΡΩΜΕΝΗ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ΤΟΠΙΚΗ </a:t>
            </a:r>
            <a:r>
              <a:rPr lang="el-GR" dirty="0" smtClean="0"/>
              <a:t>– </a:t>
            </a:r>
            <a:r>
              <a:rPr lang="el-GR" dirty="0" smtClean="0"/>
              <a:t>ΕΝΔΟΓΕΝΗΣ</a:t>
            </a:r>
            <a:r>
              <a:rPr lang="en-US" dirty="0" smtClean="0"/>
              <a:t> </a:t>
            </a:r>
            <a:r>
              <a:rPr lang="el-GR" dirty="0" smtClean="0"/>
              <a:t>ΑΝΑΠΤΥΞΗ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1071538" y="2274838"/>
            <a:ext cx="80724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ΟΛΟΚΛΗΡΩΜΕΝΗ</a:t>
            </a:r>
            <a:r>
              <a:rPr lang="el-GR" dirty="0" smtClean="0"/>
              <a:t>, ΧΩΡΙΚΑ ΚΑΙ ΚΛΑΔΙΚΑ 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ΑΝΑΠΤΥΞΗ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ΑΝΑΠΤΥΞΗ </a:t>
            </a:r>
            <a:r>
              <a:rPr lang="el-GR" dirty="0" smtClean="0"/>
              <a:t>ΠΕΡΙΣΣΟΤΕΡΩΝ </a:t>
            </a:r>
            <a:r>
              <a:rPr lang="el-GR" dirty="0" smtClean="0"/>
              <a:t>ΤΟΜΕΩΝ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l-GR" dirty="0" smtClean="0"/>
              <a:t>ΚΛΑΔΩΝ (ΕΙΔΙΚΕΣ ΜΟΡΦΕΣ </a:t>
            </a:r>
            <a:r>
              <a:rPr lang="el-GR" dirty="0" smtClean="0"/>
              <a:t>ΤΟΥΡΙΣΜΟΥ-</a:t>
            </a:r>
            <a:r>
              <a:rPr lang="en-US" dirty="0" smtClean="0"/>
              <a:t> </a:t>
            </a:r>
            <a:r>
              <a:rPr lang="el-GR" dirty="0" smtClean="0"/>
              <a:t>ΣΥΝΔΕΣΗ </a:t>
            </a:r>
            <a:r>
              <a:rPr lang="el-GR" dirty="0" smtClean="0"/>
              <a:t>ΜΕ ΑΛΛΟΥΣ ΚΛΑΔΟΥΣ)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ΔΙΑΤΗΡΗΣΗ </a:t>
            </a:r>
            <a:r>
              <a:rPr lang="el-GR" dirty="0" smtClean="0"/>
              <a:t>ΟΙΚΙΣΤΙΚΟΥ ΙΣΤΟΥ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«</a:t>
            </a:r>
            <a:r>
              <a:rPr lang="el-GR" dirty="0" smtClean="0"/>
              <a:t>ΕΚ ΤΩΝ ΚΑΤΩ» ΑΝΑΠΤΥΞΗ»</a:t>
            </a:r>
            <a:endParaRPr lang="el-GR" dirty="0"/>
          </a:p>
        </p:txBody>
      </p:sp>
      <p:cxnSp>
        <p:nvCxnSpPr>
          <p:cNvPr id="15" name="14 - Ευθύγραμμο βέλος σύνδεσης"/>
          <p:cNvCxnSpPr>
            <a:stCxn id="11" idx="2"/>
          </p:cNvCxnSpPr>
          <p:nvPr/>
        </p:nvCxnSpPr>
        <p:spPr>
          <a:xfrm rot="5400000">
            <a:off x="4292319" y="2006311"/>
            <a:ext cx="5593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1143000"/>
          </a:xfrm>
        </p:spPr>
        <p:txBody>
          <a:bodyPr>
            <a:noAutofit/>
          </a:bodyPr>
          <a:lstStyle/>
          <a:p>
            <a:pPr lvl="1" algn="ctr"/>
            <a:r>
              <a:rPr lang="el-GR" sz="3200" b="1" dirty="0"/>
              <a:t>ΠΡΟΤΥΠΑ ΑΝΑΠΤΥΞΗΣ ΤΟΥ ΧΩΡΟΥ</a:t>
            </a:r>
            <a:endParaRPr lang="el-GR" sz="32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00166" y="1571612"/>
            <a:ext cx="2187265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l-GR" dirty="0" smtClean="0"/>
              <a:t>ΠΟΛΙΚΗ ΑΝΑΠΤΥΞΗ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285852" y="2500306"/>
            <a:ext cx="7858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ΣΥΓΚΕΝΤΡΩΣΗ ΤΩΝ ΔΡΑΣΤΗΡΙΟΤΗΤΩΝ ΣΕ ΚΕΝΤΡΙΚΕΣ ΠΕΡΙΟΧΕΣ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«</a:t>
            </a:r>
            <a:r>
              <a:rPr lang="el-GR" b="1" dirty="0" smtClean="0"/>
              <a:t>ΕΚ ΤΩΝ ΑΝΩ</a:t>
            </a:r>
            <a:r>
              <a:rPr lang="el-GR" dirty="0" smtClean="0"/>
              <a:t>» ΑΝΑΠΤΥΞΗ</a:t>
            </a:r>
            <a:endParaRPr lang="el-GR" dirty="0"/>
          </a:p>
        </p:txBody>
      </p:sp>
      <p:sp>
        <p:nvSpPr>
          <p:cNvPr id="11" name="10 - Ορθογώνιο"/>
          <p:cNvSpPr/>
          <p:nvPr/>
        </p:nvSpPr>
        <p:spPr>
          <a:xfrm>
            <a:off x="1142976" y="3857628"/>
            <a:ext cx="80010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/>
              <a:t>ΔΕΚΑΕΤΙΕΣ 1950, 1960 </a:t>
            </a:r>
            <a:r>
              <a:rPr lang="el-GR" sz="1600" dirty="0" smtClean="0"/>
              <a:t>(ΕΩΣ ΤΑ ΜΕΣΑ ΤΗΣ ΔΕΚΑΕΤΙΑΣ ΤΟΥ 1970-ΠΕΤΡΕΛΑΪΚΗ ΚΡΙΣΗ)</a:t>
            </a:r>
            <a:endParaRPr lang="el-GR" sz="1600" dirty="0"/>
          </a:p>
        </p:txBody>
      </p:sp>
      <p:cxnSp>
        <p:nvCxnSpPr>
          <p:cNvPr id="16" name="15 - Καμπύλη γραμμή σύνδεσης"/>
          <p:cNvCxnSpPr>
            <a:stCxn id="8" idx="1"/>
            <a:endCxn id="9" idx="1"/>
          </p:cNvCxnSpPr>
          <p:nvPr/>
        </p:nvCxnSpPr>
        <p:spPr>
          <a:xfrm rot="10800000" flipV="1">
            <a:off x="1285852" y="1756278"/>
            <a:ext cx="214314" cy="1067194"/>
          </a:xfrm>
          <a:prstGeom prst="curvedConnector3">
            <a:avLst>
              <a:gd name="adj1" fmla="val 2066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Καμπύλη γραμμή σύνδεσης"/>
          <p:cNvCxnSpPr/>
          <p:nvPr/>
        </p:nvCxnSpPr>
        <p:spPr>
          <a:xfrm rot="10800000" flipV="1">
            <a:off x="1357290" y="1714488"/>
            <a:ext cx="142876" cy="81546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- Ευθύγραμμο βέλος σύνδεσης"/>
          <p:cNvCxnSpPr/>
          <p:nvPr/>
        </p:nvCxnSpPr>
        <p:spPr>
          <a:xfrm rot="5400000">
            <a:off x="1358084" y="349964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1143000"/>
          </a:xfrm>
        </p:spPr>
        <p:txBody>
          <a:bodyPr>
            <a:noAutofit/>
          </a:bodyPr>
          <a:lstStyle/>
          <a:p>
            <a:pPr lvl="1" algn="ctr"/>
            <a:r>
              <a:rPr lang="el-GR" sz="3200" b="1" dirty="0" smtClean="0"/>
              <a:t>ΠΡΟΤΥΠΑ ΑΝΑΠΤΥΞΗΣ ΤΟΥ ΧΩΡΟΥ</a:t>
            </a:r>
            <a:endParaRPr lang="el-GR" sz="32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357290" y="1928802"/>
            <a:ext cx="3000396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ΤΟΠΙΚΗ – ΕΝΔΟΓΕΝΗΣ</a:t>
            </a:r>
          </a:p>
          <a:p>
            <a:pPr algn="ctr"/>
            <a:r>
              <a:rPr lang="el-GR" dirty="0" smtClean="0"/>
              <a:t>ΑΝΑΠΤΥΞΗ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285852" y="3071810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ΔΙΑΣΠΟΡΑ ΤΩΝ ΔΡΑΣΤΗΡΙΟΤΗΤΩΝ – ΔΙΑΤΗΡΗΣΗ ΟΙΚΙΣΤΙΚΟΥ ΙΣΤΟΥ </a:t>
            </a:r>
          </a:p>
          <a:p>
            <a:r>
              <a:rPr lang="el-GR" dirty="0" smtClean="0"/>
              <a:t>(ΙΣΟΡΡΟΠΗ ΑΝΑΠΤΥΞΗ ΟΛΩΝ ΤΩΝ ΟΙΚΙΣΜΩΝ)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«</a:t>
            </a:r>
            <a:r>
              <a:rPr lang="el-GR" b="1" dirty="0" smtClean="0"/>
              <a:t>ΕΚ ΤΩΝ ΚΑΤΩ</a:t>
            </a:r>
            <a:r>
              <a:rPr lang="el-GR" dirty="0" smtClean="0"/>
              <a:t>» ΑΝΑΠΤΥΞΗ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357290" y="4357694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ΑΠΟ ΤΑ ΜΕΣΑ ΤΗΣ ΔΕΚΑΕΤΙΑΣ ΤΟΥ 1970, </a:t>
            </a:r>
            <a:r>
              <a:rPr lang="el-GR" b="1" dirty="0" smtClean="0"/>
              <a:t>ΔΕΚΑΕΤΙΕΣ 1980, 1990 </a:t>
            </a:r>
            <a:r>
              <a:rPr lang="el-GR" dirty="0" smtClean="0"/>
              <a:t>(ΠΑΓΚΟΣΜΙΟΠΟΙΗΣΗ)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1214414" y="550070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/>
              <a:t>ΣΥΓΧΡΟΝΗ ΠΡΑΚΤΙΚΗ</a:t>
            </a:r>
            <a:r>
              <a:rPr lang="el-GR" dirty="0" smtClean="0"/>
              <a:t>: ΣΥΝΔΥΑΣΜΟΣ ΤΩΝ ΔΥΟ ΠΡΟΤΥΠΩΝ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el-GR" sz="2400" b="1" dirty="0" smtClean="0"/>
              <a:t>ΚΥΡΙΑ ΧΑΡΑΚΤΗΡΙΣΤΙΚΑ ΚΑΙ ΣΥΣΤΑΤΙΚΕΣ ΕΝΝΟΙΕΣ ΤΟΥ ΜΟΝΤΕΛΟΥ ΤΗΣ ΤΟΠΙΚΗΣ – ΕΝΔΟΓΕΝΟΥΣ ΑΝΑΠΤΥΞΗΣ</a:t>
            </a:r>
            <a:endParaRPr lang="el-GR" sz="44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857224" y="1357298"/>
            <a:ext cx="8286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(ΤΟΠΙΚΗ -«ΕΚ ΤΩΝ ΚΑΤΩ»-ΕΝΔΟΓΕΝΗΣ–ΟΛΟΚΛΗΡΩΜΕΝΗ–ΒΙΩΣΙΜΗ ΑΝΑΠΤΥΞΗ)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928662" y="1928802"/>
            <a:ext cx="821533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τοπική ανάπτυξη δεν ταυτίζεται μόνο με την ανάπτυξη μιας περιοχής. Είναι μια μορφή ανάπτυξης, </a:t>
            </a:r>
            <a:r>
              <a:rPr lang="el-GR" b="1" dirty="0" smtClean="0"/>
              <a:t>που βασίζεται σε τοπικούς παράγοντες (τοπική  αυτοδιοίκηση, αναπτυξιακές εταιρείες, τοπικές ΜΜΕ, τοπική </a:t>
            </a:r>
            <a:r>
              <a:rPr lang="el-GR" dirty="0" smtClean="0"/>
              <a:t>πρωτοβουλία και επιχειρηματικότητα, εθελοντικές οργανώσεις κ.ά.), οι οποίοι συνιστούν τους βασικούς μοχλούς της αναπτυξιακής διαδικασίας.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Η τοπική ανάπτυξη </a:t>
            </a:r>
            <a:r>
              <a:rPr lang="el-GR" b="1" dirty="0" smtClean="0"/>
              <a:t>δεν προγραμματίζεται αποκλειστικά από κεντρικούς φορείς, δηλαδή «από τα πάνω». </a:t>
            </a:r>
            <a:r>
              <a:rPr lang="el-GR" dirty="0" smtClean="0"/>
              <a:t>Είναι μια διαδικασία που διαμορφώνεται και ασκείται </a:t>
            </a:r>
            <a:r>
              <a:rPr lang="el-GR" b="1" dirty="0" smtClean="0"/>
              <a:t>«από τα κάτω» της </a:t>
            </a:r>
            <a:r>
              <a:rPr lang="el-GR" b="1" dirty="0" err="1" smtClean="0"/>
              <a:t>πολιτικο</a:t>
            </a:r>
            <a:r>
              <a:rPr lang="el-GR" b="1" dirty="0" smtClean="0"/>
              <a:t>-διοικητικής πυραμίδας. </a:t>
            </a:r>
            <a:r>
              <a:rPr lang="el-GR" dirty="0" smtClean="0"/>
              <a:t>Στηρίζεται πρωταρχικά στο </a:t>
            </a:r>
            <a:r>
              <a:rPr lang="el-GR" b="1" dirty="0" smtClean="0"/>
              <a:t>ενδογενές δυναμικό των περιοχών (φυσικά και επίκτητα χαρακτηριστικά, </a:t>
            </a:r>
            <a:r>
              <a:rPr lang="el-GR" dirty="0" smtClean="0"/>
              <a:t>τοπικοί πόροι, ανθρώπινο κεφάλαιο). 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Για το λόγο αυτό, προωθεί την </a:t>
            </a:r>
            <a:r>
              <a:rPr lang="el-GR" b="1" dirty="0" smtClean="0"/>
              <a:t>ισόρροπη-ολοκληρωμένη, χωρικά και κλαδικά, ανάπτυξη (αξιοποίηση όλων </a:t>
            </a:r>
            <a:r>
              <a:rPr lang="el-GR" dirty="0" smtClean="0"/>
              <a:t>των κλάδων και περιοχών - διατήρηση παραγωγικού και οικιστικού ιστού), μέσα από παρεμβάσεις μικρής κλίμακας, που εναρμονίζονται πλήρως (και αναδεικνύουν) το φυσικό και ανθρωπογενές περιβάλλον – </a:t>
            </a:r>
            <a:r>
              <a:rPr lang="el-GR" b="1" dirty="0" smtClean="0"/>
              <a:t>αειφόρος ή βιώσιμη τοπική ανάπτυξη.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lvl="1" algn="ctr"/>
            <a:r>
              <a:rPr lang="el-GR" sz="3200" b="1" dirty="0"/>
              <a:t>ΔΙΑΦΟΡΕΣ ΠΟΛΙΤΙΚΩΝ «ΕΚ ΤΩΝ ΑΝΩ» &amp; «ΕΚ ΤΩΝ ΚΑΤΩ» ΑΝΑΠΤΥΞΗΣ</a:t>
            </a:r>
            <a:endParaRPr lang="el-GR" sz="32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071538" y="1582341"/>
            <a:ext cx="80724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Ως προς τους φορείς λήψης αποφάσεων</a:t>
            </a:r>
          </a:p>
          <a:p>
            <a:r>
              <a:rPr lang="el-GR" dirty="0" smtClean="0"/>
              <a:t>•οι πρώτες ασκούνται σχεδόν αποκλειστικά από το κεντρικό κράτος (εκ των άνω)</a:t>
            </a:r>
          </a:p>
          <a:p>
            <a:r>
              <a:rPr lang="el-GR" dirty="0" smtClean="0"/>
              <a:t>• οι δεύτερες είναι πολιτικές που ασκούνται από περιφερειακές ή τοπικές αρχές (εκ των κάτω), με συμμετοχή τοπικών φορέων</a:t>
            </a:r>
          </a:p>
          <a:p>
            <a:r>
              <a:rPr lang="el-GR" b="1" dirty="0" smtClean="0"/>
              <a:t>Ως προς το χώρο αναφοράς</a:t>
            </a:r>
          </a:p>
          <a:p>
            <a:r>
              <a:rPr lang="el-GR" dirty="0" smtClean="0"/>
              <a:t>•οι πρώτες αναφέρονται στο σύνολο του εθνικού χώρου και στην κατάτμησή του σε περιφερειακές ενότητες</a:t>
            </a:r>
          </a:p>
          <a:p>
            <a:r>
              <a:rPr lang="el-GR" dirty="0" smtClean="0"/>
              <a:t>•οι δεύτερες επικεντρώνονται στη συγκεκριμένη περιοχή - </a:t>
            </a:r>
            <a:r>
              <a:rPr lang="el-GR" dirty="0" err="1" smtClean="0"/>
              <a:t>μικροπεριφέρεια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000100" y="4143380"/>
            <a:ext cx="8001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Ως προς το σκοπό</a:t>
            </a:r>
          </a:p>
          <a:p>
            <a:r>
              <a:rPr lang="el-GR" dirty="0" smtClean="0"/>
              <a:t>•οι πρώτες αποσκοπούν στην εξισορρόπηση των διαπεριφερειακών ανισοτήτων</a:t>
            </a:r>
          </a:p>
          <a:p>
            <a:r>
              <a:rPr lang="el-GR" dirty="0" smtClean="0"/>
              <a:t>•οι δεύτερες αποσκοπούν στην κινητοποίηση της τοπικής ανάπτυξης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000100" y="5000636"/>
            <a:ext cx="79295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Ως προς τον προσανατολισμό των παρεμβάσεων</a:t>
            </a:r>
          </a:p>
          <a:p>
            <a:pPr algn="just"/>
            <a:r>
              <a:rPr lang="el-GR" dirty="0" smtClean="0"/>
              <a:t>•οι πρώτες προσανατολίζονται στην περιφερειακή ανακατανομή της ανάπτυξης και στην αποκέντρωση των πόρων</a:t>
            </a:r>
          </a:p>
          <a:p>
            <a:pPr algn="just"/>
            <a:r>
              <a:rPr lang="el-GR" dirty="0" smtClean="0"/>
              <a:t>•οι δεύτερες προσανατολίζονται στην κινητοποίηση των τοπικών πρωτοβουλιών και στην ενεργοποίηση της τοπικής επιχειρηματικότητας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lvl="1" algn="ctr"/>
            <a:r>
              <a:rPr lang="el-GR" sz="3200" b="1" dirty="0"/>
              <a:t>ΔΙΑΦΟΡΕΣ ΠΟΛΙΤΙΚΩΝ «ΕΚ ΤΩΝ ΑΝΩ» &amp; «ΕΚ ΤΩΝ ΚΑΤΩ» ΑΝΑΠΤΥΞΗΣ</a:t>
            </a:r>
            <a:endParaRPr lang="el-GR" sz="32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071538" y="1582341"/>
            <a:ext cx="80724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Ως προς τη σχέση δημοσίου/ιδιωτικού τομέα</a:t>
            </a:r>
          </a:p>
          <a:p>
            <a:pPr algn="just"/>
            <a:r>
              <a:rPr lang="el-GR" dirty="0" smtClean="0"/>
              <a:t>•οι πρώτες προσπαθούν να κατευθύνουν κεντρικά τον ιδιωτικό τομέα,  επιδιώκοντας να επηρεάσουν τις αποφάσεις για τον τόπο εγκατάστασης</a:t>
            </a:r>
          </a:p>
          <a:p>
            <a:pPr algn="just"/>
            <a:r>
              <a:rPr lang="el-GR" dirty="0" smtClean="0"/>
              <a:t>•οι δεύτερες επιδιώκουν πρωταρχικά να προωθήσουν το τοπικό παραγωγικό δυναμικό και την τοπική επιχειρηματικότητα</a:t>
            </a:r>
            <a:endParaRPr lang="el-GR" dirty="0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3214686"/>
            <a:ext cx="81439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Ως προς την κλαδική διάσταση και την κλίμακα (μέγεθος) των δραστηριοτήτων</a:t>
            </a:r>
          </a:p>
          <a:p>
            <a:pPr algn="just"/>
            <a:r>
              <a:rPr lang="el-GR" dirty="0" smtClean="0"/>
              <a:t>•οι πρώτες στηρίζονται σε συγκεκριμένους κλάδους-κλειδιά («προωθητικές» δραστηριότητες), κυρίως μεγάλης κλίμακας και στην αξιοποίηση των οικονομιών κλίμακας και συγκέντρωσης</a:t>
            </a:r>
          </a:p>
          <a:p>
            <a:pPr algn="just"/>
            <a:r>
              <a:rPr lang="el-GR" dirty="0" smtClean="0"/>
              <a:t>•οι δεύτερες στηρίζονται στην αξιοποίηση όλων των κλάδων της τοπικής οικονομίας, στις δραστηριότητες μικρής κλίμακας (ΜΜΕ) και στις δικτυώσεις μεταξύ τους</a:t>
            </a:r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00100" y="5380672"/>
            <a:ext cx="8143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Ως προς το χωρικό προσανατολισμό της αναπτυξιακής προσπάθειας</a:t>
            </a:r>
          </a:p>
          <a:p>
            <a:pPr algn="just"/>
            <a:r>
              <a:rPr lang="el-GR" dirty="0" smtClean="0"/>
              <a:t>•οι πρώτες στηρίζονται στα αστικά κέντρα-πόλους ανάπτυξης - </a:t>
            </a:r>
            <a:r>
              <a:rPr lang="el-GR" i="1" dirty="0" smtClean="0"/>
              <a:t>Πολική Ανάπτυξη</a:t>
            </a:r>
          </a:p>
          <a:p>
            <a:pPr algn="just"/>
            <a:r>
              <a:rPr lang="el-GR" dirty="0" smtClean="0"/>
              <a:t>•οι δεύτερες διατηρώντας τον οικιστικό ιστό, αξιοποιούν τα πλεονεκτήματα όλων των περιοχών – </a:t>
            </a:r>
            <a:r>
              <a:rPr lang="el-GR" i="1" dirty="0" smtClean="0"/>
              <a:t>Ολοκληρωμένη Ανάπτυξη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071538" y="2136339"/>
            <a:ext cx="78581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Βιομηχανικοί Τόποι (</a:t>
            </a:r>
            <a:r>
              <a:rPr lang="el-GR" b="1" dirty="0" err="1" smtClean="0"/>
              <a:t>Industrial</a:t>
            </a:r>
            <a:r>
              <a:rPr lang="el-GR" b="1" dirty="0" smtClean="0"/>
              <a:t> </a:t>
            </a:r>
            <a:r>
              <a:rPr lang="el-GR" b="1" dirty="0" err="1" smtClean="0"/>
              <a:t>Districts</a:t>
            </a:r>
            <a:r>
              <a:rPr lang="el-GR" b="1" dirty="0" smtClean="0"/>
              <a:t>) - Ιταλική Σχολή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Τοπικά Παραγωγικά Συστήματα (</a:t>
            </a:r>
            <a:r>
              <a:rPr lang="el-GR" b="1" dirty="0" err="1" smtClean="0"/>
              <a:t>Local</a:t>
            </a:r>
            <a:r>
              <a:rPr lang="el-GR" b="1" dirty="0" smtClean="0"/>
              <a:t> </a:t>
            </a:r>
            <a:r>
              <a:rPr lang="el-GR" b="1" dirty="0" err="1" smtClean="0"/>
              <a:t>Productive</a:t>
            </a:r>
            <a:r>
              <a:rPr lang="el-GR" b="1" dirty="0" smtClean="0"/>
              <a:t> </a:t>
            </a:r>
            <a:r>
              <a:rPr lang="el-GR" b="1" dirty="0" err="1" smtClean="0"/>
              <a:t>Systems</a:t>
            </a:r>
            <a:r>
              <a:rPr lang="el-GR" b="1" dirty="0" smtClean="0"/>
              <a:t>) – Γαλλική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και Αμερικανική Σχολή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Συστήματα Καινοτομικού Περιβάλλοντος (</a:t>
            </a:r>
            <a:r>
              <a:rPr lang="el-GR" b="1" dirty="0" err="1" smtClean="0"/>
              <a:t>Innovative</a:t>
            </a:r>
            <a:r>
              <a:rPr lang="el-GR" b="1" dirty="0" smtClean="0"/>
              <a:t> </a:t>
            </a:r>
            <a:r>
              <a:rPr lang="el-GR" b="1" dirty="0" err="1" smtClean="0"/>
              <a:t>Milieu</a:t>
            </a:r>
            <a:r>
              <a:rPr lang="el-GR" b="1" dirty="0" smtClean="0"/>
              <a:t> </a:t>
            </a:r>
            <a:r>
              <a:rPr lang="el-GR" b="1" dirty="0" err="1" smtClean="0"/>
              <a:t>Systems</a:t>
            </a:r>
            <a:r>
              <a:rPr lang="el-GR" b="1" dirty="0" smtClean="0"/>
              <a:t>)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Συστήματα Δημιουργικού Περιβάλλοντος (</a:t>
            </a:r>
            <a:r>
              <a:rPr lang="el-GR" b="1" dirty="0" err="1" smtClean="0"/>
              <a:t>Creative</a:t>
            </a:r>
            <a:r>
              <a:rPr lang="el-GR" b="1" dirty="0" smtClean="0"/>
              <a:t> </a:t>
            </a:r>
            <a:r>
              <a:rPr lang="el-GR" b="1" dirty="0" err="1" smtClean="0"/>
              <a:t>Milieu</a:t>
            </a:r>
            <a:r>
              <a:rPr lang="el-GR" b="1" dirty="0" smtClean="0"/>
              <a:t> </a:t>
            </a:r>
            <a:r>
              <a:rPr lang="el-GR" b="1" dirty="0" err="1" smtClean="0"/>
              <a:t>Systems</a:t>
            </a:r>
            <a:r>
              <a:rPr lang="el-GR" b="1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/>
              <a:t>ΟΙ ΚΥΡΙΕΣ ΠΡΑΚΤΙΚΕΣ ΕΦΑΡΜΟΓΕΣ ΤΟΥ ΠΡΟΤΥΠΟΥ ΤΗΣ</a:t>
            </a:r>
            <a:br>
              <a:rPr lang="el-GR" sz="2800" b="1" dirty="0" smtClean="0"/>
            </a:br>
            <a:r>
              <a:rPr lang="el-GR" sz="2800" b="1" dirty="0" smtClean="0"/>
              <a:t>ΤΟΠΙΚΗΣ – ΕΝΔΟΓΕΝΟΥΣ ΑΝΑΠΤΥΞΗΣ</a:t>
            </a:r>
            <a:endParaRPr lang="el-GR" sz="4000" b="1" dirty="0" smtClean="0">
              <a:latin typeface="+mj-lt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000100" y="1857364"/>
            <a:ext cx="8143900" cy="4896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Βιομηχανικοί Τόποι (ΒΤ)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Βασίστηκαν στη </a:t>
            </a:r>
            <a:r>
              <a:rPr lang="el-GR" dirty="0" err="1" smtClean="0"/>
              <a:t>Μαρσαλλιανή</a:t>
            </a:r>
            <a:r>
              <a:rPr lang="el-GR" dirty="0" smtClean="0"/>
              <a:t> άποψη: οι οικονομίες κλίμακας δεν αποτελούν προνόμιο της μεγάλης επιχείρησης. Μπορούν να προέλθουν και από τη συγκέντρωση σ’ ένα τόπο πολλών ΜΜΕ (η συγκέντρωση διευρύνει την αγορά εργασίας, μειώνει το χρόνο &amp; κόστος προμήθειας εξειδικευμένων εισροών, αυξάνει τη διάχυση πληροφορίας &amp; τεχνολογίας).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Ο ΒΤ ορίζεται ως η </a:t>
            </a:r>
            <a:r>
              <a:rPr lang="el-GR" b="1" dirty="0" smtClean="0"/>
              <a:t>χωρική συγκέντρωση ΜΜΕ, που επικεντρώνουν τη δραστηριότητά τους σ’ ένα κλάδο και εξειδικεύονται σε διαφορετικές φάσεις της παραγωγικής διαδικασίας </a:t>
            </a:r>
            <a:r>
              <a:rPr lang="el-GR" dirty="0" smtClean="0"/>
              <a:t>(</a:t>
            </a:r>
            <a:r>
              <a:rPr lang="el-GR" dirty="0" err="1" smtClean="0"/>
              <a:t>Paniccia</a:t>
            </a:r>
            <a:r>
              <a:rPr lang="el-GR" dirty="0" smtClean="0"/>
              <a:t>, 2002). Οι ΜΜΕ διαμορφώνουν μία ενιαία ομάδα, με κοινή αντίληψη στην οργάνωση της παραγωγής και κοινές αξίες, κυρίως οικονομικές. Σημαντικό ρόλο παίζουν επίσης το </a:t>
            </a:r>
            <a:r>
              <a:rPr lang="el-GR" b="1" dirty="0" smtClean="0"/>
              <a:t>κοινωνικό κεφάλαιο και οι θεσμοί (</a:t>
            </a:r>
            <a:r>
              <a:rPr lang="el-GR" b="1" dirty="0" err="1" smtClean="0"/>
              <a:t>Amin</a:t>
            </a:r>
            <a:r>
              <a:rPr lang="el-GR" b="1" dirty="0" smtClean="0"/>
              <a:t> </a:t>
            </a:r>
            <a:r>
              <a:rPr lang="el-GR" b="1" dirty="0" err="1" smtClean="0"/>
              <a:t>and</a:t>
            </a:r>
            <a:r>
              <a:rPr lang="el-GR" b="1" dirty="0" smtClean="0"/>
              <a:t> </a:t>
            </a:r>
            <a:r>
              <a:rPr lang="el-GR" b="1" dirty="0" err="1" smtClean="0"/>
              <a:t>Thrift</a:t>
            </a:r>
            <a:r>
              <a:rPr lang="el-GR" b="1" dirty="0" smtClean="0"/>
              <a:t>, 1995).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2045</TotalTime>
  <Words>1710</Words>
  <Application>Microsoft Office PowerPoint</Application>
  <PresentationFormat>Προβολή στην οθόνη (4:3)</PresentationFormat>
  <Paragraphs>245</Paragraphs>
  <Slides>20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Solstice</vt:lpstr>
      <vt:lpstr>Διαφάνεια 1</vt:lpstr>
      <vt:lpstr>ΧΡΟΝΙΚΕΣ ΠΕΡΙΟΔΟΙ ΤΩΝ ΘΕΩΡΙΩΝ ΚΑΙ ΠΟΛΙΤΙΚΩΝ   ΤΟΠΙΚΗΣ ΑΝΑΠΤΥΞΗΣ</vt:lpstr>
      <vt:lpstr>ΠΡΟΤΥΠΑ ΑΝΑΠΤΥΞΗΣ ΤΟΥ ΧΩΡΟΥ</vt:lpstr>
      <vt:lpstr>ΠΡΟΤΥΠΑ ΑΝΑΠΤΥΞΗΣ ΤΟΥ ΧΩΡΟΥ</vt:lpstr>
      <vt:lpstr>ΚΥΡΙΑ ΧΑΡΑΚΤΗΡΙΣΤΙΚΑ ΚΑΙ ΣΥΣΤΑΤΙΚΕΣ ΕΝΝΟΙΕΣ ΤΟΥ ΜΟΝΤΕΛΟΥ ΤΗΣ ΤΟΠΙΚΗΣ – ΕΝΔΟΓΕΝΟΥΣ ΑΝΑΠΤΥΞΗΣ</vt:lpstr>
      <vt:lpstr>ΔΙΑΦΟΡΕΣ ΠΟΛΙΤΙΚΩΝ «ΕΚ ΤΩΝ ΑΝΩ» &amp; «ΕΚ ΤΩΝ ΚΑΤΩ» ΑΝΑΠΤΥΞΗΣ</vt:lpstr>
      <vt:lpstr>ΔΙΑΦΟΡΕΣ ΠΟΛΙΤΙΚΩΝ «ΕΚ ΤΩΝ ΑΝΩ» &amp; «ΕΚ ΤΩΝ ΚΑΤΩ» ΑΝΑΠΤΥΞΗΣ</vt:lpstr>
      <vt:lpstr>ΟΙ ΚΥΡΙΕΣ ΠΡΑΚΤΙΚΕΣ ΕΦΑΡΜΟΓΕΣ ΤΟΥ ΠΡΟΤΥΠΟΥ ΤΗΣ ΤΟΠΙΚΗΣ – ΕΝΔΟΓΕΝΟΥΣ ΑΝΑΠΤΥΞΗΣ</vt:lpstr>
      <vt:lpstr>ΟΙ ΚΥΡΙΕΣ ΠΡΑΚΤΙΚΕΣ ΕΦΑΡΜΟΓΕΣ ΤΟΥ ΠΡΟΤΥΠΟΥ ΤΗΣ ΤΟΠΙΚΗΣ – ΕΝΔΟΓΕΝΟΥΣ ΑΝΑΠΤΥΞΗΣ</vt:lpstr>
      <vt:lpstr>ΟΙ ΚΥΡΙΕΣ ΠΡΑΚΤΙΚΕΣ ΕΦΑΡΜΟΓΕΣ ΤΟΥ ΠΡΟΤΥΠΟΥ ΤΗΣ ΤΟΠΙΚΗΣ – ΕΝΔΟΓΕΝΟΥΣ ΑΝΑΠΤΥΞΗΣ</vt:lpstr>
      <vt:lpstr>ΟΙ ΚΥΡΙΕΣ ΠΡΑΚΤΙΚΕΣ ΕΦΑΡΜΟΓΕΣ ΤΟΥ ΠΡΟΤΥΠΟΥ ΤΗΣ ΤΟΠΙΚΗΣ – ΕΝΔΟΓΕΝΟΥΣ ΑΝΑΠΤΥΞΗΣ</vt:lpstr>
      <vt:lpstr>ΟΙ ΚΥΡΙΕΣ ΠΡΑΚΤΙΚΕΣ ΕΦΑΡΜΟΓΕΣ ΤΟΥ ΠΡΟΤΥΠΟΥ ΤΗΣ ΤΟΠΙΚΗΣ – ΕΝΔΟΓΕΝΟΥΣ ΑΝΑΠΤΥΞΗΣ</vt:lpstr>
      <vt:lpstr>ΟΙ ΚΥΡΙΕΣ ΠΡΑΚΤΙΚΕΣ ΕΦΑΡΜΟΓΕΣ ΤΟΥ ΠΡΟΤΥΠΟΥ ΤΗΣ ΤΟΠΙΚΗΣ – ΕΝΔΟΓΕΝΟΥΣ ΑΝΑΠΤΥΞΗΣ</vt:lpstr>
      <vt:lpstr>Πολιτικές και Μέσα για τη διαμόρφωση ΣΔΠ</vt:lpstr>
      <vt:lpstr>ΠΛΑΙΣΙΟ ΚΑΙ ΠΡΟΫΠΟΘΕΣΕΙΣ ΔΙΑΜΟΡΦΩΣΗΣ ΚΑΙ ΕΦΑΡΜΟΓΗΣ ΕΝΟΣ ΜΟΝΤΕΛΟΥ ΤΟΠΙΚΗΣ – ΕΝΔΟΓΕΝΟΥΣ ΑΝΑΠΤΥΞΗΣ</vt:lpstr>
      <vt:lpstr>ΠΛΑΙΣΙΟ ΚΑΙ ΠΡΟΫΠΟΘΕΣΕΙΣ ΔΙΑΜΟΡΦΩΣΗΣ ΚΑΙ ΕΦΑΡΜΟΓΗΣ ΕΝΟΣ ΜΟΝΤΕΛΟΥ ΤΟΠΙΚΗΣ – ΕΝΔΟΓΕΝΟΥΣ ΑΝΑΠΤΥΞΗΣ συνέχεια</vt:lpstr>
      <vt:lpstr>ΠΛΑΙΣΙΟ ΚΑΙ ΠΡΟΫΠΟΘΕΣΕΙΣ ΔΙΑΜΟΡΦΩΣΗΣ ΚΑΙ ΕΦΑΡΜΟΓΗΣ ΕΝΟΣ ΜΟΝΤΕΛΟΥ ΤΟΠΙΚΗΣ – ΕΝΔΟΓΕΝΟΥΣ ΑΝΑΠΤΥΞΗΣ συνέχεια</vt:lpstr>
      <vt:lpstr>ΠΛΑΙΣΙΟ ΚΑΙ ΠΡΟΫΠΟΘΕΣΕΙΣ ΔΙΑΜΟΡΦΩΣΗΣ ΚΑΙ ΕΦΑΡΜΟΓΗΣ ΕΝΟΣ ΜΟΝΤΕΛΟΥ ΤΟΠΙΚΗΣ – ΕΝΔΟΓΕΝΟΥΣ ΑΝΑΠΤΥΞΗΣ συνέχεια</vt:lpstr>
      <vt:lpstr>ΤΟΥΡΙΣΤΙΚΗ ΑΝΑΠΤΥΞΗ ΚΑΙ ΠΡΟΤΥΠΑ ΑΝΑΠΤΥΞΗΣ ΤΟΥ ΧΩΡΟΥ</vt:lpstr>
      <vt:lpstr>ΤΟΥΡΙΣΤΙΚΗ ΑΝΑΠΤΥΞΗ ΚΑΙ ΠΡΟΤΥΠΑ ΑΝΑΠΤΥΞΗΣ ΤΟΥ ΧΩΡΟΥ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87</cp:revision>
  <dcterms:created xsi:type="dcterms:W3CDTF">2018-10-07T15:22:31Z</dcterms:created>
  <dcterms:modified xsi:type="dcterms:W3CDTF">2018-10-22T23:27:58Z</dcterms:modified>
</cp:coreProperties>
</file>