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0"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24" d="100"/>
          <a:sy n="124"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l-GR"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DF20FAE8-C810-704B-8C37-C5A7376EBD8E}" type="datetimeFigureOut">
              <a:rPr lang="en-US" smtClean="0"/>
              <a:t>2/11/19</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848017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l-GR"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DF20FAE8-C810-704B-8C37-C5A7376EBD8E}" type="datetimeFigureOut">
              <a:rPr lang="en-US" smtClean="0"/>
              <a:t>2/11/19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352197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l-GR"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DF20FAE8-C810-704B-8C37-C5A7376EBD8E}" type="datetimeFigureOut">
              <a:rPr lang="en-US" smtClean="0"/>
              <a:t>2/11/19</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916098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l-GR"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DF20FAE8-C810-704B-8C37-C5A7376EBD8E}" type="datetimeFigureOut">
              <a:rPr lang="en-US" smtClean="0"/>
              <a:t>2/11/19</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1E50EE0-FDC7-1944-A540-5EDBC06BFDA8}"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5553417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l-GR"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DF20FAE8-C810-704B-8C37-C5A7376EBD8E}" type="datetimeFigureOut">
              <a:rPr lang="en-US" smtClean="0"/>
              <a:t>2/11/19</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14582275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l-GR"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3" name="Date Placeholder 2"/>
          <p:cNvSpPr>
            <a:spLocks noGrp="1"/>
          </p:cNvSpPr>
          <p:nvPr>
            <p:ph type="dt" sz="half" idx="10"/>
          </p:nvPr>
        </p:nvSpPr>
        <p:spPr/>
        <p:txBody>
          <a:bodyPr/>
          <a:lstStyle/>
          <a:p>
            <a:fld id="{DF20FAE8-C810-704B-8C37-C5A7376EBD8E}" type="datetimeFigureOut">
              <a:rPr lang="en-US" smtClean="0"/>
              <a:t>2/11/19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1346666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l-GR"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3" name="Date Placeholder 2"/>
          <p:cNvSpPr>
            <a:spLocks noGrp="1"/>
          </p:cNvSpPr>
          <p:nvPr>
            <p:ph type="dt" sz="half" idx="10"/>
          </p:nvPr>
        </p:nvSpPr>
        <p:spPr/>
        <p:txBody>
          <a:bodyPr/>
          <a:lstStyle/>
          <a:p>
            <a:fld id="{DF20FAE8-C810-704B-8C37-C5A7376EBD8E}" type="datetimeFigureOut">
              <a:rPr lang="en-US" smtClean="0"/>
              <a:t>2/11/19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10974913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DF20FAE8-C810-704B-8C37-C5A7376EBD8E}" type="datetimeFigureOut">
              <a:rPr lang="en-US" smtClean="0"/>
              <a:t>2/11/19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799940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DF20FAE8-C810-704B-8C37-C5A7376EBD8E}" type="datetimeFigureOut">
              <a:rPr lang="en-US" smtClean="0"/>
              <a:t>2/11/19</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1359260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DF20FAE8-C810-704B-8C37-C5A7376EBD8E}" type="datetimeFigureOut">
              <a:rPr lang="en-US" smtClean="0"/>
              <a:t>2/11/19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1924640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l-GR"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DF20FAE8-C810-704B-8C37-C5A7376EBD8E}" type="datetimeFigureOut">
              <a:rPr lang="en-US" smtClean="0"/>
              <a:t>2/11/19</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2041621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fld id="{DF20FAE8-C810-704B-8C37-C5A7376EBD8E}" type="datetimeFigureOut">
              <a:rPr lang="en-US" smtClean="0"/>
              <a:t>2/11/19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1031779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l-GR"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7" name="Date Placeholder 6"/>
          <p:cNvSpPr>
            <a:spLocks noGrp="1"/>
          </p:cNvSpPr>
          <p:nvPr>
            <p:ph type="dt" sz="half" idx="10"/>
          </p:nvPr>
        </p:nvSpPr>
        <p:spPr/>
        <p:txBody>
          <a:bodyPr/>
          <a:lstStyle/>
          <a:p>
            <a:fld id="{DF20FAE8-C810-704B-8C37-C5A7376EBD8E}" type="datetimeFigureOut">
              <a:rPr lang="en-US" smtClean="0"/>
              <a:t>2/11/19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192548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Date Placeholder 2"/>
          <p:cNvSpPr>
            <a:spLocks noGrp="1"/>
          </p:cNvSpPr>
          <p:nvPr>
            <p:ph type="dt" sz="half" idx="10"/>
          </p:nvPr>
        </p:nvSpPr>
        <p:spPr/>
        <p:txBody>
          <a:bodyPr/>
          <a:lstStyle/>
          <a:p>
            <a:fld id="{DF20FAE8-C810-704B-8C37-C5A7376EBD8E}" type="datetimeFigureOut">
              <a:rPr lang="en-US" smtClean="0"/>
              <a:t>2/11/19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2047779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20FAE8-C810-704B-8C37-C5A7376EBD8E}" type="datetimeFigureOut">
              <a:rPr lang="en-US" smtClean="0"/>
              <a:t>2/11/19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1459633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l-GR"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DF20FAE8-C810-704B-8C37-C5A7376EBD8E}" type="datetimeFigureOut">
              <a:rPr lang="en-US" smtClean="0"/>
              <a:t>2/11/19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1361610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l-GR"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DF20FAE8-C810-704B-8C37-C5A7376EBD8E}" type="datetimeFigureOut">
              <a:rPr lang="en-US" smtClean="0"/>
              <a:t>2/11/19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50EE0-FDC7-1944-A540-5EDBC06BFDA8}" type="slidenum">
              <a:rPr lang="en-US" smtClean="0"/>
              <a:t>‹#›</a:t>
            </a:fld>
            <a:endParaRPr lang="en-US"/>
          </a:p>
        </p:txBody>
      </p:sp>
    </p:spTree>
    <p:extLst>
      <p:ext uri="{BB962C8B-B14F-4D97-AF65-F5344CB8AC3E}">
        <p14:creationId xmlns:p14="http://schemas.microsoft.com/office/powerpoint/2010/main" val="100304033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l-GR"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F20FAE8-C810-704B-8C37-C5A7376EBD8E}" type="datetimeFigureOut">
              <a:rPr lang="en-US" smtClean="0"/>
              <a:t>2/11/19</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1E50EE0-FDC7-1944-A540-5EDBC06BFDA8}" type="slidenum">
              <a:rPr lang="en-US" smtClean="0"/>
              <a:t>‹#›</a:t>
            </a:fld>
            <a:endParaRPr lang="en-US"/>
          </a:p>
        </p:txBody>
      </p:sp>
    </p:spTree>
    <p:extLst>
      <p:ext uri="{BB962C8B-B14F-4D97-AF65-F5344CB8AC3E}">
        <p14:creationId xmlns:p14="http://schemas.microsoft.com/office/powerpoint/2010/main" val="1046384935"/>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30849" y="1982912"/>
            <a:ext cx="9739902" cy="3873358"/>
          </a:xfrm>
        </p:spPr>
        <p:txBody>
          <a:bodyPr>
            <a:normAutofit/>
          </a:bodyPr>
          <a:lstStyle/>
          <a:p>
            <a:pPr algn="just"/>
            <a:r>
              <a:rPr lang="el-GR" sz="2800" dirty="0" smtClean="0">
                <a:latin typeface="Times New Roman" charset="0"/>
                <a:ea typeface="Times New Roman" charset="0"/>
                <a:cs typeface="Times New Roman" charset="0"/>
              </a:rPr>
              <a:t>Αρκετή συζήτηση γίνεται τα τελευταία χρόνια στην Ελλάδα σχετικά με τα άτομα που μεσολαβούν στη διάρκεια της επικοινωνίας προσφύγων και μεταναστών με ελληνικές δημόσιες αρχές και υπηρεσίες (όπως δημόσιες υπηρεσίες, νοσοκομεία, σχολεία </a:t>
            </a:r>
            <a:r>
              <a:rPr lang="el-GR" sz="2800" dirty="0" err="1" smtClean="0">
                <a:latin typeface="Times New Roman" charset="0"/>
                <a:ea typeface="Times New Roman" charset="0"/>
                <a:cs typeface="Times New Roman" charset="0"/>
              </a:rPr>
              <a:t>κτλ</a:t>
            </a:r>
            <a:r>
              <a:rPr lang="el-GR" sz="2800" dirty="0" smtClean="0">
                <a:latin typeface="Times New Roman" charset="0"/>
                <a:ea typeface="Times New Roman" charset="0"/>
                <a:cs typeface="Times New Roman" charset="0"/>
              </a:rPr>
              <a:t>). Στους χώρους της μετάφρασης και της διερμηνείας, τόσο στην Ελλάδα όσο και διεθνώς έχει τεθεί το ερώτημα εάν τα άτομα αυτά μπορούν να καλούνται διερμηνείς ή όχι, εάν πρέπει ή μπορούν να είναι καταρτισμένοι επαγγελματίες και εάν μπορούν να μετέχουν στη σύγχρονη αγορά μετάφρασης και διερμηνείας. </a:t>
            </a:r>
            <a:endParaRPr lang="en-US" sz="2800" dirty="0" smtClean="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465905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099335" y="1674688"/>
            <a:ext cx="10171416" cy="4448710"/>
          </a:xfrm>
        </p:spPr>
        <p:txBody>
          <a:bodyPr>
            <a:noAutofit/>
          </a:bodyPr>
          <a:lstStyle/>
          <a:p>
            <a:pPr marL="457200" indent="-457200" algn="just">
              <a:buFont typeface="Wingdings" charset="2"/>
              <a:buChar char="Ø"/>
            </a:pPr>
            <a:r>
              <a:rPr lang="el-GR" sz="2800" dirty="0" smtClean="0">
                <a:latin typeface="Times New Roman" charset="0"/>
                <a:ea typeface="Times New Roman" charset="0"/>
                <a:cs typeface="Times New Roman" charset="0"/>
              </a:rPr>
              <a:t>Λειτουργούν ως συνήγοροι ασθενών που ανήκουν σε εθνοτικές μειονότητες, όταν αυτοί αντιμετωπίζουν ρατσισμό ή διακρίσεις ή όταν διακυβεύεται η ευημερία ή η αξιοπρέπεια του ασθενή, </a:t>
            </a:r>
          </a:p>
          <a:p>
            <a:pPr marL="457200" indent="-457200" algn="just">
              <a:buFont typeface="Wingdings" charset="2"/>
              <a:buChar char="Ø"/>
            </a:pPr>
            <a:r>
              <a:rPr lang="el-GR" sz="2800" dirty="0" smtClean="0">
                <a:latin typeface="Times New Roman" charset="0"/>
                <a:ea typeface="Times New Roman" charset="0"/>
                <a:cs typeface="Times New Roman" charset="0"/>
              </a:rPr>
              <a:t>Επισκέπτονται  ασθενείς που ανήκουν σε εθνοτικές μειονότητες στους θαλάμους τους, για να ελέγξουν αν χρειάζονται βοήθεια (σε συνεργασία με τις υπηρεσίες υγειονομικής περίθαλψης), </a:t>
            </a:r>
          </a:p>
          <a:p>
            <a:pPr marL="457200" indent="-457200" algn="just">
              <a:buFont typeface="Wingdings" charset="2"/>
              <a:buChar char="Ø"/>
            </a:pPr>
            <a:r>
              <a:rPr lang="el-GR" sz="2800" dirty="0">
                <a:latin typeface="Times New Roman" charset="0"/>
                <a:ea typeface="Times New Roman" charset="0"/>
                <a:cs typeface="Times New Roman" charset="0"/>
              </a:rPr>
              <a:t>Τ</a:t>
            </a:r>
            <a:r>
              <a:rPr lang="el-GR" sz="2800" dirty="0" smtClean="0">
                <a:latin typeface="Times New Roman" charset="0"/>
                <a:ea typeface="Times New Roman" charset="0"/>
                <a:cs typeface="Times New Roman" charset="0"/>
              </a:rPr>
              <a:t>ονίζουν τα προβλήματα που αντιμετωπίζουν οι ασθενείς που ανήκουν σε εθνοτικές μειονότητες στο νοσοκομειακό προσωπικό και στη διοίκηση του νοσοκομείου, </a:t>
            </a:r>
          </a:p>
          <a:p>
            <a:pPr marL="457200" indent="-457200" algn="just">
              <a:buFont typeface="Wingdings" charset="2"/>
              <a:buChar char="Ø"/>
            </a:pPr>
            <a:r>
              <a:rPr lang="el-GR" sz="2800" dirty="0">
                <a:latin typeface="Times New Roman" charset="0"/>
                <a:ea typeface="Times New Roman" charset="0"/>
                <a:cs typeface="Times New Roman" charset="0"/>
              </a:rPr>
              <a:t>Π</a:t>
            </a:r>
            <a:r>
              <a:rPr lang="el-GR" sz="2800" dirty="0" smtClean="0">
                <a:latin typeface="Times New Roman" charset="0"/>
                <a:ea typeface="Times New Roman" charset="0"/>
                <a:cs typeface="Times New Roman" charset="0"/>
              </a:rPr>
              <a:t>αρέχουν υγειονομική εκπαίδευση στους ασθενείς.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59419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30849" y="1982912"/>
            <a:ext cx="9739902" cy="3873358"/>
          </a:xfrm>
        </p:spPr>
        <p:txBody>
          <a:bodyPr>
            <a:normAutofit/>
          </a:bodyPr>
          <a:lstStyle/>
          <a:p>
            <a:pPr algn="just"/>
            <a:r>
              <a:rPr lang="el-GR" sz="2800" dirty="0" smtClean="0">
                <a:latin typeface="Times New Roman" charset="0"/>
                <a:ea typeface="Times New Roman" charset="0"/>
                <a:cs typeface="Times New Roman" charset="0"/>
              </a:rPr>
              <a:t>Δημιουργείται ένα σύνολο οκτώ διαφορετικών δραστηριοτήτων που αναλαμβάνει ο διερμηνέας σ᾽ ένα νοσοκομείο. Μεταξύ όλων παρέχουν πρακτική βοήθεια και ψυχολογική υποστήριξη στους ασθενείς, τους βοηθούν με γραφειοκρατικά ζητήματα, αναλαμβάνουν μεσολάβηση διαφορών σε διαφορές που έχουν βαθύτερα πολιτισμικά αίτια, υπερασπίζονται τους ασθενείς, όταν κρίνουν ότι αντιμετωπίζονται με ρατσισμό κ.ά. Τους παρέχονται </a:t>
            </a:r>
            <a:r>
              <a:rPr lang="el-GR" sz="2800" dirty="0" err="1" smtClean="0">
                <a:latin typeface="Times New Roman" charset="0"/>
                <a:ea typeface="Times New Roman" charset="0"/>
                <a:cs typeface="Times New Roman" charset="0"/>
              </a:rPr>
              <a:t>υπερ</a:t>
            </a:r>
            <a:r>
              <a:rPr lang="el-GR" sz="2800" dirty="0" smtClean="0">
                <a:latin typeface="Times New Roman" charset="0"/>
                <a:ea typeface="Times New Roman" charset="0"/>
                <a:cs typeface="Times New Roman" charset="0"/>
              </a:rPr>
              <a:t>-καθήκοντα αλλά και υπερεξουσίες, που είναι αμφίβολο αν και πώς μπορούν να διαχειριστούν.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63867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30849" y="1982912"/>
            <a:ext cx="9739902" cy="3873358"/>
          </a:xfrm>
        </p:spPr>
        <p:txBody>
          <a:bodyPr>
            <a:normAutofit/>
          </a:bodyPr>
          <a:lstStyle/>
          <a:p>
            <a:pPr algn="just"/>
            <a:r>
              <a:rPr lang="el-GR" sz="2800" dirty="0" smtClean="0">
                <a:latin typeface="Times New Roman" charset="0"/>
                <a:ea typeface="Times New Roman" charset="0"/>
                <a:cs typeface="Times New Roman" charset="0"/>
              </a:rPr>
              <a:t>Συνεπώς, το μοντέλο της πολιτισμικής εγγύτητας δεν θεωρείται επιτυχημένο σε αυτές τις χώρες και προτείνεται η αποφυγή του, σε ορισμένες περιπτώσεις. </a:t>
            </a:r>
          </a:p>
          <a:p>
            <a:pPr algn="just"/>
            <a:r>
              <a:rPr lang="el-GR" sz="2800" dirty="0" smtClean="0">
                <a:latin typeface="Times New Roman" charset="0"/>
                <a:ea typeface="Times New Roman" charset="0"/>
                <a:cs typeface="Times New Roman" charset="0"/>
              </a:rPr>
              <a:t>Πολλές χώρες εμμένουν στη χρήση του όρου «διερμηνέας» και αποφεύγουν εντελώς τη χρήση «διαπολιτισμικών μεσολαβητών» που μπορεί να οδηγήσει σε επικίνδυνες οδούς.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48592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30849" y="1982912"/>
            <a:ext cx="9739902" cy="3873358"/>
          </a:xfrm>
        </p:spPr>
        <p:txBody>
          <a:bodyPr>
            <a:normAutofit fontScale="92500" lnSpcReduction="20000"/>
          </a:bodyPr>
          <a:lstStyle/>
          <a:p>
            <a:pPr algn="just"/>
            <a:r>
              <a:rPr lang="el-GR" sz="3000" b="1" dirty="0" smtClean="0">
                <a:latin typeface="Times New Roman" charset="0"/>
                <a:ea typeface="Times New Roman" charset="0"/>
                <a:cs typeface="Times New Roman" charset="0"/>
              </a:rPr>
              <a:t>Τι σημαίνει Διαπολιτισμική Μεσολάβηση</a:t>
            </a:r>
            <a:r>
              <a:rPr lang="en-US" sz="3000" b="1" dirty="0" smtClean="0">
                <a:latin typeface="Times New Roman" charset="0"/>
                <a:ea typeface="Times New Roman" charset="0"/>
                <a:cs typeface="Times New Roman" charset="0"/>
              </a:rPr>
              <a:t>:</a:t>
            </a:r>
          </a:p>
          <a:p>
            <a:pPr algn="just"/>
            <a:r>
              <a:rPr lang="el-GR" sz="2800" dirty="0" smtClean="0">
                <a:latin typeface="Times New Roman" charset="0"/>
                <a:ea typeface="Times New Roman" charset="0"/>
                <a:cs typeface="Times New Roman" charset="0"/>
              </a:rPr>
              <a:t>Σήμερα περισσότερο από άλλοτε καθίσταται επιτακτική η ανάγκη της αποτελεσματικής διαπολιτισμικής επικοινωνίας, καθώς ένας μεγάλος αριθμός προσφύγων και μεταναστών εγκαθίστανται στη χώρα και προσπαθούν να προσαρμοστούν και να επικοινωνήσουν για να μπορέσουν να καλύψουν βασικές τους ανάγκες αλλά και να μπορέσουν να χρησιμοποιήσουν τα δικαιώματά τους. </a:t>
            </a:r>
          </a:p>
          <a:p>
            <a:pPr algn="just"/>
            <a:r>
              <a:rPr lang="el-GR" sz="2800" dirty="0" smtClean="0">
                <a:latin typeface="Times New Roman" charset="0"/>
                <a:ea typeface="Times New Roman" charset="0"/>
                <a:cs typeface="Times New Roman" charset="0"/>
              </a:rPr>
              <a:t>Στο ίδιο πλαίσιο το κράτος προσπαθεί να λειτουργήσει με τρόπο δημοκρατικό σύμφωνα με τις Ευρωπαϊκές νομοθεσίες και λαμβάνει μέτρα, που αποβλέπουν στην εξασφάλιση της ορθής επικοινωνίας μεταξύ των προσφύγων και των μεταναστών και του ελληνικού κράτους.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664110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30849" y="1982912"/>
            <a:ext cx="9739902" cy="3873358"/>
          </a:xfrm>
        </p:spPr>
        <p:txBody>
          <a:bodyPr>
            <a:normAutofit/>
          </a:bodyPr>
          <a:lstStyle/>
          <a:p>
            <a:pPr algn="just"/>
            <a:r>
              <a:rPr lang="el-GR" sz="2800" dirty="0">
                <a:latin typeface="Times New Roman" charset="0"/>
                <a:ea typeface="Times New Roman" charset="0"/>
                <a:cs typeface="Times New Roman" charset="0"/>
              </a:rPr>
              <a:t>Ο</a:t>
            </a:r>
            <a:r>
              <a:rPr lang="el-GR" sz="2800" dirty="0" smtClean="0">
                <a:latin typeface="Times New Roman" charset="0"/>
                <a:ea typeface="Times New Roman" charset="0"/>
                <a:cs typeface="Times New Roman" charset="0"/>
              </a:rPr>
              <a:t> όρος διαμεσολαβητής παραπέμπει σε άτομα τα οποία κατέχουν γλώσσα και επικοινωνιακές δεξιότητες, ώστε να λειτουργήσουν ως </a:t>
            </a:r>
            <a:r>
              <a:rPr lang="el-GR" sz="2800" dirty="0" smtClean="0">
                <a:latin typeface="Times New Roman" charset="0"/>
                <a:ea typeface="Times New Roman" charset="0"/>
                <a:cs typeface="Times New Roman" charset="0"/>
              </a:rPr>
              <a:t>συνδετικός κρίκος </a:t>
            </a:r>
            <a:r>
              <a:rPr lang="el-GR" sz="2800" dirty="0" smtClean="0">
                <a:latin typeface="Times New Roman" charset="0"/>
                <a:ea typeface="Times New Roman" charset="0"/>
                <a:cs typeface="Times New Roman" charset="0"/>
              </a:rPr>
              <a:t>μεταξύ ατόμων που δεν έχουν γνώση της γλώσσας, είτε γνωρίζουν τις κοινωνικές και πολιτισμικές ιδιαιτερότητες, ανάμεσα σε δύο πλευρές και επιδιώκουν να γεφυρώσουν τις διαφορές που υπάρχουν, οποίες μπορούν να λειτουργούν ανασταλτικά σε επίπεδο </a:t>
            </a:r>
            <a:r>
              <a:rPr lang="el-GR" sz="2800" dirty="0" smtClean="0">
                <a:latin typeface="Times New Roman" charset="0"/>
                <a:ea typeface="Times New Roman" charset="0"/>
                <a:cs typeface="Times New Roman" charset="0"/>
              </a:rPr>
              <a:t>επικοινωνίας.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128458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3735" y="246580"/>
            <a:ext cx="8209052" cy="636998"/>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934948" y="1366463"/>
            <a:ext cx="10407722" cy="5013789"/>
          </a:xfrm>
        </p:spPr>
        <p:txBody>
          <a:bodyPr>
            <a:noAutofit/>
          </a:bodyPr>
          <a:lstStyle/>
          <a:p>
            <a:pPr algn="just"/>
            <a:r>
              <a:rPr lang="el-GR" sz="2800" dirty="0" smtClean="0">
                <a:latin typeface="Times New Roman" charset="0"/>
                <a:ea typeface="Times New Roman" charset="0"/>
                <a:cs typeface="Times New Roman" charset="0"/>
              </a:rPr>
              <a:t>Ο ρόλος του διαπολιτισμικού μεσολαβητή στο σχολικό περιβάλλον είναι σημαντικός, καθώς βοηθάει το μαθητή αποτελεσματικά να ξεπεράσει τα προβλήματα που ανακύπτουν στη διαδικασία προσαρμογής του στο νέο περιβάλλον στο οποίο βρίσκεται και το οποίο είναι άγνωστο. Οι μαθητές μικρής ηλικίας συνήθως έρχονται αντιμέτωποι με αισθήματα φόβου σχετικά με το καινούργιο περιβάλλον. Ο διαπολιτισμικός μεσολαβητής θα πρέπει να ενδυναμώσει την αυτοεκτίμησή του μαθητή, αξιοποιώντας τις γνώσεις και εμπειρίες που διαθέτει, καθώς και να αναζητήσει μέσα από συζητήσεις τις επικοινωνιακές δεξιότητες που διαθέτει. Έτσι, εξασφαλίζεται η ομαλή ένταξη του μαθητή στο καινούριο μαθησιακό περιβάλλον, και επιπλέον εξασφαλίζεται η αποδοχή και η μαθησιακή συνεργασία.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35095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3735" y="246580"/>
            <a:ext cx="8209052" cy="636998"/>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934948" y="1366463"/>
            <a:ext cx="10407722" cy="5013789"/>
          </a:xfrm>
        </p:spPr>
        <p:txBody>
          <a:bodyPr>
            <a:noAutofit/>
          </a:bodyPr>
          <a:lstStyle/>
          <a:p>
            <a:pPr algn="just"/>
            <a:r>
              <a:rPr lang="el-GR" sz="2800" dirty="0" smtClean="0">
                <a:latin typeface="Times New Roman" charset="0"/>
                <a:ea typeface="Times New Roman" charset="0"/>
                <a:cs typeface="Times New Roman" charset="0"/>
              </a:rPr>
              <a:t>Ο εκπαιδευτικός ως διαπολιτισμικός μεσολαβητής θα πρέπει να υιοθετήσει αξίες, όπως είναι η ευελιξία ώστε να είναι σε θέση να διαισθανθεί και να κινηθεί ανάμεσα στις διαφορετικές πολιτισμικές αξίες που χαρακτηρίζουν τους μαθητές, δείχνοντας σεβασμό και δημιουργικότητα. Ο σεβασμός έχει θεμελιώδη θέση στη διαπολιτισμική μεσολάβηση, διότι η διαδικασία αυτή </a:t>
            </a:r>
            <a:r>
              <a:rPr lang="el-GR" sz="2800" dirty="0" smtClean="0">
                <a:latin typeface="Times New Roman" charset="0"/>
                <a:ea typeface="Times New Roman" charset="0"/>
                <a:cs typeface="Times New Roman" charset="0"/>
              </a:rPr>
              <a:t>ενέχει </a:t>
            </a:r>
            <a:r>
              <a:rPr lang="el-GR" sz="2800" dirty="0" smtClean="0">
                <a:latin typeface="Times New Roman" charset="0"/>
                <a:ea typeface="Times New Roman" charset="0"/>
                <a:cs typeface="Times New Roman" charset="0"/>
              </a:rPr>
              <a:t>διαπραγμάτευση και αμοιβαιότητα στο διάλογο που διεξάγεται, με σκοπό την κατανόηση διαφορετικών απόψεων και τη δημιουργία κανόνων επικοινωνίας. Επίσης, σημαντικό είναι το ζήτημα της ανοχής στις διαφορετικές οπτικές και αξίες, όπως και το ζήτημα της ενδυνάμωσης των μαθητών με πρότυπα θετικά, ώστε να είναι </a:t>
            </a:r>
            <a:r>
              <a:rPr lang="el-GR" sz="2800" dirty="0" smtClean="0">
                <a:latin typeface="Times New Roman" charset="0"/>
                <a:ea typeface="Times New Roman" charset="0"/>
                <a:cs typeface="Times New Roman" charset="0"/>
              </a:rPr>
              <a:t>δυνατ</a:t>
            </a:r>
            <a:r>
              <a:rPr lang="el-GR" sz="2800" dirty="0" smtClean="0">
                <a:latin typeface="Times New Roman" charset="0"/>
                <a:ea typeface="Times New Roman" charset="0"/>
                <a:cs typeface="Times New Roman" charset="0"/>
              </a:rPr>
              <a:t>ό</a:t>
            </a:r>
            <a:r>
              <a:rPr lang="el-GR" sz="2800" dirty="0" smtClean="0">
                <a:latin typeface="Times New Roman" charset="0"/>
                <a:ea typeface="Times New Roman" charset="0"/>
                <a:cs typeface="Times New Roman" charset="0"/>
              </a:rPr>
              <a:t>ς </a:t>
            </a:r>
            <a:r>
              <a:rPr lang="el-GR" sz="2800" dirty="0" smtClean="0">
                <a:latin typeface="Times New Roman" charset="0"/>
                <a:ea typeface="Times New Roman" charset="0"/>
                <a:cs typeface="Times New Roman" charset="0"/>
              </a:rPr>
              <a:t>ο πολιτισμικός </a:t>
            </a:r>
            <a:r>
              <a:rPr lang="el-GR" sz="2800" dirty="0" smtClean="0">
                <a:latin typeface="Times New Roman" charset="0"/>
                <a:ea typeface="Times New Roman" charset="0"/>
                <a:cs typeface="Times New Roman" charset="0"/>
              </a:rPr>
              <a:t>μετασχηματισμός.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625616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30849" y="2013735"/>
            <a:ext cx="9739902" cy="3873358"/>
          </a:xfrm>
        </p:spPr>
        <p:txBody>
          <a:bodyPr>
            <a:normAutofit fontScale="70000" lnSpcReduction="20000"/>
          </a:bodyPr>
          <a:lstStyle/>
          <a:p>
            <a:r>
              <a:rPr lang="el-GR" sz="2800" b="1" dirty="0" smtClean="0">
                <a:latin typeface="Times New Roman" charset="0"/>
                <a:ea typeface="Times New Roman" charset="0"/>
                <a:cs typeface="Times New Roman" charset="0"/>
              </a:rPr>
              <a:t>ΒΙΒΛΙΟΓΡΑΦΙΑ</a:t>
            </a:r>
          </a:p>
          <a:p>
            <a:pPr algn="just"/>
            <a:r>
              <a:rPr lang="en-US" sz="3100" dirty="0" err="1" smtClean="0">
                <a:latin typeface="Times New Roman" charset="0"/>
                <a:ea typeface="Times New Roman" charset="0"/>
                <a:cs typeface="Times New Roman" charset="0"/>
              </a:rPr>
              <a:t>Mikkelson</a:t>
            </a:r>
            <a:r>
              <a:rPr lang="en-US" sz="3100" dirty="0" smtClean="0">
                <a:latin typeface="Times New Roman" charset="0"/>
                <a:ea typeface="Times New Roman" charset="0"/>
                <a:cs typeface="Times New Roman" charset="0"/>
              </a:rPr>
              <a:t>, H. (2008), “Evolving views of the court interpreters’ role: Between Scylla and Charybdis” in C. Valero-</a:t>
            </a:r>
            <a:r>
              <a:rPr lang="en-US" sz="3100" dirty="0" err="1" smtClean="0">
                <a:latin typeface="Times New Roman" charset="0"/>
                <a:ea typeface="Times New Roman" charset="0"/>
                <a:cs typeface="Times New Roman" charset="0"/>
              </a:rPr>
              <a:t>Garcés</a:t>
            </a:r>
            <a:r>
              <a:rPr lang="en-US" sz="3100" dirty="0" smtClean="0">
                <a:latin typeface="Times New Roman" charset="0"/>
                <a:ea typeface="Times New Roman" charset="0"/>
                <a:cs typeface="Times New Roman" charset="0"/>
              </a:rPr>
              <a:t> &amp; A. Martin (eds.) Crossing Borders in Community Interpreting: Definitions and dilemmas, Amsterdam &amp; Philadelphia: John </a:t>
            </a:r>
            <a:r>
              <a:rPr lang="en-US" sz="3100" dirty="0" err="1" smtClean="0">
                <a:latin typeface="Times New Roman" charset="0"/>
                <a:ea typeface="Times New Roman" charset="0"/>
                <a:cs typeface="Times New Roman" charset="0"/>
              </a:rPr>
              <a:t>Benjamins</a:t>
            </a:r>
            <a:r>
              <a:rPr lang="en-US" sz="3100" dirty="0" smtClean="0">
                <a:latin typeface="Times New Roman" charset="0"/>
                <a:ea typeface="Times New Roman" charset="0"/>
                <a:cs typeface="Times New Roman" charset="0"/>
              </a:rPr>
              <a:t>, pp. 81-97. </a:t>
            </a:r>
            <a:endParaRPr lang="el-GR" sz="3100" dirty="0" smtClean="0">
              <a:latin typeface="Times New Roman" charset="0"/>
              <a:ea typeface="Times New Roman" charset="0"/>
              <a:cs typeface="Times New Roman" charset="0"/>
            </a:endParaRPr>
          </a:p>
          <a:p>
            <a:pPr algn="just"/>
            <a:r>
              <a:rPr lang="en-US" sz="3100" dirty="0" err="1" smtClean="0">
                <a:latin typeface="Times New Roman" charset="0"/>
                <a:ea typeface="Times New Roman" charset="0"/>
                <a:cs typeface="Times New Roman" charset="0"/>
              </a:rPr>
              <a:t>Niska</a:t>
            </a:r>
            <a:r>
              <a:rPr lang="en-US" sz="3100" dirty="0" smtClean="0">
                <a:latin typeface="Times New Roman" charset="0"/>
                <a:ea typeface="Times New Roman" charset="0"/>
                <a:cs typeface="Times New Roman" charset="0"/>
              </a:rPr>
              <a:t>, H. (2002) “Community interpreter training: Past, present, future”, in G. </a:t>
            </a:r>
            <a:r>
              <a:rPr lang="en-US" sz="3100" dirty="0" err="1" smtClean="0">
                <a:latin typeface="Times New Roman" charset="0"/>
                <a:ea typeface="Times New Roman" charset="0"/>
                <a:cs typeface="Times New Roman" charset="0"/>
              </a:rPr>
              <a:t>Garzone</a:t>
            </a:r>
            <a:r>
              <a:rPr lang="en-US" sz="3100" dirty="0" smtClean="0">
                <a:latin typeface="Times New Roman" charset="0"/>
                <a:ea typeface="Times New Roman" charset="0"/>
                <a:cs typeface="Times New Roman" charset="0"/>
              </a:rPr>
              <a:t> &amp; M. </a:t>
            </a:r>
            <a:r>
              <a:rPr lang="en-US" sz="3100" dirty="0" err="1" smtClean="0">
                <a:latin typeface="Times New Roman" charset="0"/>
                <a:ea typeface="Times New Roman" charset="0"/>
                <a:cs typeface="Times New Roman" charset="0"/>
              </a:rPr>
              <a:t>Viezzi</a:t>
            </a:r>
            <a:r>
              <a:rPr lang="en-US" sz="3100" dirty="0" smtClean="0">
                <a:latin typeface="Times New Roman" charset="0"/>
                <a:ea typeface="Times New Roman" charset="0"/>
                <a:cs typeface="Times New Roman" charset="0"/>
              </a:rPr>
              <a:t> (eds.) Interpreting in the 21st century: Challenges and Opportunities, Amsterdam &amp; Philadelphia: John </a:t>
            </a:r>
            <a:r>
              <a:rPr lang="en-US" sz="3100" dirty="0" err="1" smtClean="0">
                <a:latin typeface="Times New Roman" charset="0"/>
                <a:ea typeface="Times New Roman" charset="0"/>
                <a:cs typeface="Times New Roman" charset="0"/>
              </a:rPr>
              <a:t>Benjamins</a:t>
            </a:r>
            <a:r>
              <a:rPr lang="en-US" sz="3100" dirty="0" smtClean="0">
                <a:latin typeface="Times New Roman" charset="0"/>
                <a:ea typeface="Times New Roman" charset="0"/>
                <a:cs typeface="Times New Roman" charset="0"/>
              </a:rPr>
              <a:t>, pp.133-144. </a:t>
            </a:r>
            <a:endParaRPr lang="el-GR" sz="3100" dirty="0" smtClean="0">
              <a:latin typeface="Times New Roman" charset="0"/>
              <a:ea typeface="Times New Roman" charset="0"/>
              <a:cs typeface="Times New Roman" charset="0"/>
            </a:endParaRPr>
          </a:p>
          <a:p>
            <a:pPr algn="just"/>
            <a:r>
              <a:rPr lang="en-US" sz="3100" dirty="0" err="1" smtClean="0">
                <a:latin typeface="Times New Roman" charset="0"/>
                <a:ea typeface="Times New Roman" charset="0"/>
                <a:cs typeface="Times New Roman" charset="0"/>
              </a:rPr>
              <a:t>Pignataro</a:t>
            </a:r>
            <a:r>
              <a:rPr lang="en-US" sz="3100" dirty="0" smtClean="0">
                <a:latin typeface="Times New Roman" charset="0"/>
                <a:ea typeface="Times New Roman" charset="0"/>
                <a:cs typeface="Times New Roman" charset="0"/>
              </a:rPr>
              <a:t>, C. (2012) “</a:t>
            </a:r>
            <a:r>
              <a:rPr lang="en-US" sz="3100" dirty="0" err="1" smtClean="0">
                <a:latin typeface="Times New Roman" charset="0"/>
                <a:ea typeface="Times New Roman" charset="0"/>
                <a:cs typeface="Times New Roman" charset="0"/>
              </a:rPr>
              <a:t>Interlinguistic</a:t>
            </a:r>
            <a:r>
              <a:rPr lang="en-US" sz="3100" dirty="0" smtClean="0">
                <a:latin typeface="Times New Roman" charset="0"/>
                <a:ea typeface="Times New Roman" charset="0"/>
                <a:cs typeface="Times New Roman" charset="0"/>
              </a:rPr>
              <a:t> and intercultural mediation in healthcare settings”, The Interpreters’ Newsletter, Vol. 17, pp. 71-82. </a:t>
            </a:r>
            <a:endParaRPr lang="el-GR" sz="3100" dirty="0" smtClean="0">
              <a:latin typeface="Times New Roman" charset="0"/>
              <a:ea typeface="Times New Roman" charset="0"/>
              <a:cs typeface="Times New Roman" charset="0"/>
            </a:endParaRPr>
          </a:p>
          <a:p>
            <a:pPr algn="just"/>
            <a:r>
              <a:rPr lang="en-US" sz="3100" dirty="0" err="1" smtClean="0">
                <a:latin typeface="Times New Roman" charset="0"/>
                <a:ea typeface="Times New Roman" charset="0"/>
                <a:cs typeface="Times New Roman" charset="0"/>
              </a:rPr>
              <a:t>Pöchhacker</a:t>
            </a:r>
            <a:r>
              <a:rPr lang="en-US" sz="3100" dirty="0" smtClean="0">
                <a:latin typeface="Times New Roman" charset="0"/>
                <a:ea typeface="Times New Roman" charset="0"/>
                <a:cs typeface="Times New Roman" charset="0"/>
              </a:rPr>
              <a:t>, F. (2007) “Critical Linking up: Kinship and convergence in interpreting studies” in C. </a:t>
            </a:r>
            <a:r>
              <a:rPr lang="en-US" sz="3100" dirty="0" err="1" smtClean="0">
                <a:latin typeface="Times New Roman" charset="0"/>
                <a:ea typeface="Times New Roman" charset="0"/>
                <a:cs typeface="Times New Roman" charset="0"/>
              </a:rPr>
              <a:t>Wadensjö</a:t>
            </a:r>
            <a:r>
              <a:rPr lang="en-US" sz="3100" dirty="0" smtClean="0">
                <a:latin typeface="Times New Roman" charset="0"/>
                <a:ea typeface="Times New Roman" charset="0"/>
                <a:cs typeface="Times New Roman" charset="0"/>
              </a:rPr>
              <a:t>, B. </a:t>
            </a:r>
            <a:r>
              <a:rPr lang="en-US" sz="3100" dirty="0" err="1" smtClean="0">
                <a:latin typeface="Times New Roman" charset="0"/>
                <a:ea typeface="Times New Roman" charset="0"/>
                <a:cs typeface="Times New Roman" charset="0"/>
              </a:rPr>
              <a:t>Englund</a:t>
            </a:r>
            <a:r>
              <a:rPr lang="en-US" sz="3100" dirty="0" smtClean="0">
                <a:latin typeface="Times New Roman" charset="0"/>
                <a:ea typeface="Times New Roman" charset="0"/>
                <a:cs typeface="Times New Roman" charset="0"/>
              </a:rPr>
              <a:t> </a:t>
            </a:r>
            <a:r>
              <a:rPr lang="en-US" sz="3100" dirty="0" err="1" smtClean="0">
                <a:latin typeface="Times New Roman" charset="0"/>
                <a:ea typeface="Times New Roman" charset="0"/>
                <a:cs typeface="Times New Roman" charset="0"/>
              </a:rPr>
              <a:t>Dimitrova</a:t>
            </a:r>
            <a:r>
              <a:rPr lang="en-US" sz="3100" dirty="0" smtClean="0">
                <a:latin typeface="Times New Roman" charset="0"/>
                <a:ea typeface="Times New Roman" charset="0"/>
                <a:cs typeface="Times New Roman" charset="0"/>
              </a:rPr>
              <a:t>, A. Nilsson (eds.) The Critical Link 4: </a:t>
            </a:r>
            <a:r>
              <a:rPr lang="en-US" sz="3100" dirty="0" err="1" smtClean="0">
                <a:latin typeface="Times New Roman" charset="0"/>
                <a:ea typeface="Times New Roman" charset="0"/>
                <a:cs typeface="Times New Roman" charset="0"/>
              </a:rPr>
              <a:t>Professionalisation</a:t>
            </a:r>
            <a:r>
              <a:rPr lang="en-US" sz="3100" dirty="0" smtClean="0">
                <a:latin typeface="Times New Roman" charset="0"/>
                <a:ea typeface="Times New Roman" charset="0"/>
                <a:cs typeface="Times New Roman" charset="0"/>
              </a:rPr>
              <a:t> of interpreting in the community, Amsterdam &amp; Philadelphia: John </a:t>
            </a:r>
            <a:r>
              <a:rPr lang="en-US" sz="3100" dirty="0" err="1" smtClean="0">
                <a:latin typeface="Times New Roman" charset="0"/>
                <a:ea typeface="Times New Roman" charset="0"/>
                <a:cs typeface="Times New Roman" charset="0"/>
              </a:rPr>
              <a:t>Benjamins</a:t>
            </a:r>
            <a:r>
              <a:rPr lang="en-US" sz="3100" dirty="0" smtClean="0">
                <a:latin typeface="Times New Roman" charset="0"/>
                <a:ea typeface="Times New Roman" charset="0"/>
                <a:cs typeface="Times New Roman" charset="0"/>
              </a:rPr>
              <a:t>, pp. 11-23.</a:t>
            </a:r>
            <a:endParaRPr lang="en-US" sz="31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4868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30849" y="2013735"/>
            <a:ext cx="9739902" cy="3873358"/>
          </a:xfrm>
        </p:spPr>
        <p:txBody>
          <a:bodyPr>
            <a:normAutofit lnSpcReduction="10000"/>
          </a:bodyPr>
          <a:lstStyle/>
          <a:p>
            <a:r>
              <a:rPr lang="el-GR" sz="2800" b="1" dirty="0" smtClean="0">
                <a:latin typeface="Times New Roman" charset="0"/>
                <a:ea typeface="Times New Roman" charset="0"/>
                <a:cs typeface="Times New Roman" charset="0"/>
              </a:rPr>
              <a:t>ΒΙΒΛΙΟΓΡΑΦΙΑ</a:t>
            </a:r>
          </a:p>
          <a:p>
            <a:pPr algn="just"/>
            <a:r>
              <a:rPr lang="en-US" sz="2600" dirty="0" smtClean="0">
                <a:latin typeface="Times New Roman" charset="0"/>
                <a:ea typeface="Times New Roman" charset="0"/>
                <a:cs typeface="Times New Roman" charset="0"/>
              </a:rPr>
              <a:t>Major, E. (2006). Secondary teachers as Cultural Mediators for Language Minority Students. The Clearing House: A Journal of Educational Strategies, Issues and Ideas. 80(1), 29-32</a:t>
            </a:r>
            <a:r>
              <a:rPr lang="el-GR" sz="2600" dirty="0" smtClean="0">
                <a:latin typeface="Times New Roman" charset="0"/>
                <a:ea typeface="Times New Roman" charset="0"/>
                <a:cs typeface="Times New Roman" charset="0"/>
              </a:rPr>
              <a:t>.</a:t>
            </a:r>
          </a:p>
          <a:p>
            <a:pPr algn="just"/>
            <a:r>
              <a:rPr lang="el-GR" sz="2600" dirty="0" err="1" smtClean="0">
                <a:latin typeface="Times New Roman" charset="0"/>
                <a:ea typeface="Times New Roman" charset="0"/>
                <a:cs typeface="Times New Roman" charset="0"/>
              </a:rPr>
              <a:t>Γκόβαρης</a:t>
            </a:r>
            <a:r>
              <a:rPr lang="el-GR" sz="2600" dirty="0" smtClean="0">
                <a:latin typeface="Times New Roman" charset="0"/>
                <a:ea typeface="Times New Roman" charset="0"/>
                <a:cs typeface="Times New Roman" charset="0"/>
              </a:rPr>
              <a:t>, Χ. (2001). Εισαγωγή στην διαπολιτισμική εκπαίδευση, Ατραπός.</a:t>
            </a:r>
          </a:p>
          <a:p>
            <a:pPr algn="just"/>
            <a:r>
              <a:rPr lang="el-GR" sz="2600" dirty="0" smtClean="0">
                <a:latin typeface="Times New Roman" charset="0"/>
                <a:ea typeface="Times New Roman" charset="0"/>
                <a:cs typeface="Times New Roman" charset="0"/>
              </a:rPr>
              <a:t>Μπίκος Κ. (2008). Κοινωνικές σχέσεις στην τάξη εφήβων με πολιτισμικές ιδιαιτερότητες. Στο </a:t>
            </a:r>
            <a:r>
              <a:rPr lang="el-GR" sz="2600" dirty="0" err="1" smtClean="0">
                <a:latin typeface="Times New Roman" charset="0"/>
                <a:ea typeface="Times New Roman" charset="0"/>
                <a:cs typeface="Times New Roman" charset="0"/>
              </a:rPr>
              <a:t>Παπαναούμ</a:t>
            </a:r>
            <a:r>
              <a:rPr lang="el-GR" sz="2600" dirty="0" smtClean="0">
                <a:latin typeface="Times New Roman" charset="0"/>
                <a:ea typeface="Times New Roman" charset="0"/>
                <a:cs typeface="Times New Roman" charset="0"/>
              </a:rPr>
              <a:t> Ζ. (επιστημονική υπεύθυνος), Διαπολιτισμική Εκπαίδευση και Αγωγή-Οδηγός Επιμόρφωσης. Θεσσαλονίκη</a:t>
            </a:r>
            <a:r>
              <a:rPr lang="el-GR" sz="2600" smtClean="0">
                <a:latin typeface="Times New Roman" charset="0"/>
                <a:ea typeface="Times New Roman" charset="0"/>
                <a:cs typeface="Times New Roman" charset="0"/>
              </a:rPr>
              <a:t>: ΑΠΘ.</a:t>
            </a:r>
            <a:endParaRPr lang="el-GR" sz="2600" b="1" dirty="0" smtClean="0">
              <a:latin typeface="Times New Roman" charset="0"/>
              <a:ea typeface="Times New Roman" charset="0"/>
              <a:cs typeface="Times New Roman" charset="0"/>
            </a:endParaRPr>
          </a:p>
        </p:txBody>
      </p:sp>
    </p:spTree>
    <p:extLst>
      <p:ext uri="{BB962C8B-B14F-4D97-AF65-F5344CB8AC3E}">
        <p14:creationId xmlns:p14="http://schemas.microsoft.com/office/powerpoint/2010/main" val="1543814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10301" y="1623317"/>
            <a:ext cx="9760449" cy="4530903"/>
          </a:xfrm>
        </p:spPr>
        <p:txBody>
          <a:bodyPr>
            <a:noAutofit/>
          </a:bodyPr>
          <a:lstStyle/>
          <a:p>
            <a:pPr algn="just"/>
            <a:r>
              <a:rPr lang="el-GR" sz="2800" dirty="0" smtClean="0">
                <a:latin typeface="Times New Roman" charset="0"/>
                <a:ea typeface="Times New Roman" charset="0"/>
                <a:cs typeface="Times New Roman" charset="0"/>
              </a:rPr>
              <a:t>Ωστόσο στη διαδικασία της επικοινωνίας σ᾽ ένα εντελώς νέο και διαφορετικό εργασιακό και κοινωνικό πλαίσιο θα πρέπει να ιδωθεί το νέο επάγγελμα του </a:t>
            </a:r>
            <a:r>
              <a:rPr lang="el-GR" sz="2800" b="1" dirty="0" smtClean="0">
                <a:latin typeface="Times New Roman" charset="0"/>
                <a:ea typeface="Times New Roman" charset="0"/>
                <a:cs typeface="Times New Roman" charset="0"/>
              </a:rPr>
              <a:t>κοινοτικού διερμηνέα ή διαμεσολαβητή</a:t>
            </a:r>
            <a:r>
              <a:rPr lang="el-GR" sz="2800" dirty="0" smtClean="0">
                <a:latin typeface="Times New Roman" charset="0"/>
                <a:ea typeface="Times New Roman" charset="0"/>
                <a:cs typeface="Times New Roman" charset="0"/>
              </a:rPr>
              <a:t>.</a:t>
            </a:r>
          </a:p>
          <a:p>
            <a:pPr algn="just"/>
            <a:r>
              <a:rPr lang="el-GR" sz="2800" dirty="0" smtClean="0">
                <a:latin typeface="Times New Roman" charset="0"/>
                <a:ea typeface="Times New Roman" charset="0"/>
                <a:cs typeface="Times New Roman" charset="0"/>
              </a:rPr>
              <a:t>Ο </a:t>
            </a:r>
            <a:r>
              <a:rPr lang="el-GR" sz="2800" b="1" dirty="0">
                <a:latin typeface="Times New Roman" charset="0"/>
                <a:ea typeface="Times New Roman" charset="0"/>
                <a:cs typeface="Times New Roman" charset="0"/>
              </a:rPr>
              <a:t>κοινοτικός διερμηνέας/διαμεσολαβητής </a:t>
            </a:r>
            <a:r>
              <a:rPr lang="el-GR" sz="2800" u="sng" dirty="0">
                <a:latin typeface="Times New Roman" charset="0"/>
                <a:ea typeface="Times New Roman" charset="0"/>
                <a:cs typeface="Times New Roman" charset="0"/>
              </a:rPr>
              <a:t>μπορεί και πρέπει να παρεμβαίνει για να προλαμβάνει ή να επιλύει συγκρούσεις ή παρεξηγήσεις λόγω διαπολιτισμικών </a:t>
            </a:r>
            <a:r>
              <a:rPr lang="el-GR" sz="2800" u="sng" dirty="0" smtClean="0">
                <a:latin typeface="Times New Roman" charset="0"/>
                <a:ea typeface="Times New Roman" charset="0"/>
                <a:cs typeface="Times New Roman" charset="0"/>
              </a:rPr>
              <a:t>διαφορών, χωρίς </a:t>
            </a:r>
            <a:r>
              <a:rPr lang="el-GR" sz="2800" u="sng" dirty="0">
                <a:latin typeface="Times New Roman" charset="0"/>
                <a:ea typeface="Times New Roman" charset="0"/>
                <a:cs typeface="Times New Roman" charset="0"/>
              </a:rPr>
              <a:t>να μεροληπτήσει υπέρ ή κατά μιας κατάστασης ή για να εκφράσει έμμεσα </a:t>
            </a:r>
            <a:r>
              <a:rPr lang="el-GR" sz="2800" u="sng" dirty="0" smtClean="0">
                <a:latin typeface="Times New Roman" charset="0"/>
                <a:ea typeface="Times New Roman" charset="0"/>
                <a:cs typeface="Times New Roman" charset="0"/>
              </a:rPr>
              <a:t>τις πεποιθήσεις του</a:t>
            </a:r>
            <a:r>
              <a:rPr lang="el-GR" sz="2800" dirty="0" smtClean="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Στην </a:t>
            </a:r>
            <a:r>
              <a:rPr lang="el-GR" sz="2800" dirty="0" smtClean="0">
                <a:latin typeface="Times New Roman" charset="0"/>
                <a:ea typeface="Times New Roman" charset="0"/>
                <a:cs typeface="Times New Roman" charset="0"/>
              </a:rPr>
              <a:t>Ελλάδα άρχισε να </a:t>
            </a:r>
            <a:r>
              <a:rPr lang="el-GR" sz="2800" dirty="0">
                <a:latin typeface="Times New Roman" charset="0"/>
                <a:ea typeface="Times New Roman" charset="0"/>
                <a:cs typeface="Times New Roman" charset="0"/>
              </a:rPr>
              <a:t>καθιερώνεται τα τελευταία χρόνια η ονομασία </a:t>
            </a:r>
            <a:r>
              <a:rPr lang="el-GR" sz="2800" b="1" dirty="0">
                <a:latin typeface="Times New Roman" charset="0"/>
                <a:ea typeface="Times New Roman" charset="0"/>
                <a:cs typeface="Times New Roman" charset="0"/>
              </a:rPr>
              <a:t>«Διαπολιτισμικοί Μεσολαβητές» ή «Κοινοτικοί Διερμηνείς»</a:t>
            </a:r>
            <a:r>
              <a:rPr lang="el-GR" sz="2800"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2311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30849" y="1982912"/>
            <a:ext cx="9739902" cy="3873358"/>
          </a:xfrm>
        </p:spPr>
        <p:txBody>
          <a:bodyPr>
            <a:normAutofit/>
          </a:bodyPr>
          <a:lstStyle/>
          <a:p>
            <a:pPr algn="just"/>
            <a:r>
              <a:rPr lang="el-GR" sz="2800" b="1" dirty="0" smtClean="0">
                <a:latin typeface="Times New Roman" charset="0"/>
                <a:ea typeface="Times New Roman" charset="0"/>
                <a:cs typeface="Times New Roman" charset="0"/>
              </a:rPr>
              <a:t>Το πρόβλημα</a:t>
            </a:r>
            <a:r>
              <a:rPr lang="en-US" sz="2800" b="1" dirty="0" smtClean="0">
                <a:latin typeface="Times New Roman" charset="0"/>
                <a:ea typeface="Times New Roman" charset="0"/>
                <a:cs typeface="Times New Roman" charset="0"/>
              </a:rPr>
              <a:t>:</a:t>
            </a:r>
          </a:p>
          <a:p>
            <a:pPr algn="just"/>
            <a:r>
              <a:rPr lang="el-GR" sz="2800" dirty="0">
                <a:latin typeface="Times New Roman" charset="0"/>
                <a:ea typeface="Times New Roman" charset="0"/>
                <a:cs typeface="Times New Roman" charset="0"/>
              </a:rPr>
              <a:t>Από τη μία οι χιλιάδες πρόσφυγες και μετανάστες που φτάνουν στη χώρα μας θέλουν </a:t>
            </a:r>
            <a:r>
              <a:rPr lang="el-GR" sz="2800" dirty="0" smtClean="0">
                <a:latin typeface="Times New Roman" charset="0"/>
                <a:ea typeface="Times New Roman" charset="0"/>
                <a:cs typeface="Times New Roman" charset="0"/>
              </a:rPr>
              <a:t>με κάθε τρόπο </a:t>
            </a:r>
            <a:r>
              <a:rPr lang="el-GR" sz="2800" dirty="0">
                <a:latin typeface="Times New Roman" charset="0"/>
                <a:ea typeface="Times New Roman" charset="0"/>
                <a:cs typeface="Times New Roman" charset="0"/>
              </a:rPr>
              <a:t>να </a:t>
            </a:r>
            <a:r>
              <a:rPr lang="el-GR" sz="2800" dirty="0" smtClean="0">
                <a:latin typeface="Times New Roman" charset="0"/>
                <a:ea typeface="Times New Roman" charset="0"/>
                <a:cs typeface="Times New Roman" charset="0"/>
              </a:rPr>
              <a:t>επικοινωνήσουν, </a:t>
            </a:r>
            <a:r>
              <a:rPr lang="el-GR" sz="2800" dirty="0">
                <a:latin typeface="Times New Roman" charset="0"/>
                <a:ea typeface="Times New Roman" charset="0"/>
                <a:cs typeface="Times New Roman" charset="0"/>
              </a:rPr>
              <a:t>για να καλύψουν τις φυσικές τους ανάγκες (τροφή, νερό, υγιεινή </a:t>
            </a:r>
            <a:r>
              <a:rPr lang="el-GR" sz="2800" dirty="0" smtClean="0">
                <a:latin typeface="Times New Roman" charset="0"/>
                <a:ea typeface="Times New Roman" charset="0"/>
                <a:cs typeface="Times New Roman" charset="0"/>
              </a:rPr>
              <a:t>κ.</a:t>
            </a:r>
            <a:r>
              <a:rPr lang="el-GR" sz="2800" dirty="0" smtClean="0">
                <a:latin typeface="Times New Roman" charset="0"/>
                <a:ea typeface="Times New Roman" charset="0"/>
                <a:cs typeface="Times New Roman" charset="0"/>
              </a:rPr>
              <a:t>ά</a:t>
            </a:r>
            <a:r>
              <a:rPr lang="el-GR" sz="2800"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και </a:t>
            </a:r>
            <a:r>
              <a:rPr lang="el-GR" sz="2800" dirty="0">
                <a:latin typeface="Times New Roman" charset="0"/>
                <a:ea typeface="Times New Roman" charset="0"/>
                <a:cs typeface="Times New Roman" charset="0"/>
              </a:rPr>
              <a:t>για να κάνουν χρήση των δικαιωμάτων τους (αίτηση ασύλου, συζήτηση για ένα πρόβλημα υγείας με τον γιατρό </a:t>
            </a:r>
            <a:r>
              <a:rPr lang="el-GR" sz="2800" dirty="0" smtClean="0">
                <a:latin typeface="Times New Roman" charset="0"/>
                <a:ea typeface="Times New Roman" charset="0"/>
                <a:cs typeface="Times New Roman" charset="0"/>
              </a:rPr>
              <a:t>κ.</a:t>
            </a:r>
            <a:r>
              <a:rPr lang="el-GR" sz="2800" dirty="0" smtClean="0">
                <a:latin typeface="Times New Roman" charset="0"/>
                <a:ea typeface="Times New Roman" charset="0"/>
                <a:cs typeface="Times New Roman" charset="0"/>
              </a:rPr>
              <a:t>ά</a:t>
            </a:r>
            <a:r>
              <a:rPr lang="el-GR" sz="2800" dirty="0" smtClean="0">
                <a:latin typeface="Times New Roman" charset="0"/>
                <a:ea typeface="Times New Roman" charset="0"/>
                <a:cs typeface="Times New Roman" charset="0"/>
              </a:rPr>
              <a:t>.). </a:t>
            </a:r>
            <a:endParaRPr lang="el-GR" sz="2800" dirty="0" smtClean="0">
              <a:latin typeface="Times New Roman" charset="0"/>
              <a:ea typeface="Times New Roman" charset="0"/>
              <a:cs typeface="Times New Roman" charset="0"/>
            </a:endParaRPr>
          </a:p>
          <a:p>
            <a:pPr algn="just"/>
            <a:r>
              <a:rPr lang="el-GR" sz="2800" dirty="0" smtClean="0">
                <a:latin typeface="Times New Roman" charset="0"/>
                <a:ea typeface="Times New Roman" charset="0"/>
                <a:cs typeface="Times New Roman" charset="0"/>
              </a:rPr>
              <a:t>Από </a:t>
            </a:r>
            <a:r>
              <a:rPr lang="el-GR" sz="2800" dirty="0">
                <a:latin typeface="Times New Roman" charset="0"/>
                <a:ea typeface="Times New Roman" charset="0"/>
                <a:cs typeface="Times New Roman" charset="0"/>
              </a:rPr>
              <a:t>την άλλη, το ελληνικό κράτος </a:t>
            </a:r>
            <a:r>
              <a:rPr lang="el-GR" sz="2800" dirty="0" smtClean="0">
                <a:latin typeface="Times New Roman" charset="0"/>
                <a:ea typeface="Times New Roman" charset="0"/>
                <a:cs typeface="Times New Roman" charset="0"/>
              </a:rPr>
              <a:t>έχει την υποχρέωση </a:t>
            </a:r>
            <a:r>
              <a:rPr lang="el-GR" sz="2800" dirty="0">
                <a:latin typeface="Times New Roman" charset="0"/>
                <a:ea typeface="Times New Roman" charset="0"/>
                <a:cs typeface="Times New Roman" charset="0"/>
              </a:rPr>
              <a:t>να λειτουργεί δημοκρατικά και σύμφωνα με τις εθνικές, ευρωπαϊκές και διεθνείς νομοθεσίες που το δεσμεύουν.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65509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30849" y="1982912"/>
            <a:ext cx="9739902" cy="3873358"/>
          </a:xfrm>
        </p:spPr>
        <p:txBody>
          <a:bodyPr>
            <a:normAutofit/>
          </a:bodyPr>
          <a:lstStyle/>
          <a:p>
            <a:pPr algn="just"/>
            <a:r>
              <a:rPr lang="el-GR" sz="2800" dirty="0" smtClean="0">
                <a:latin typeface="Times New Roman" charset="0"/>
                <a:ea typeface="Times New Roman" charset="0"/>
                <a:cs typeface="Times New Roman" charset="0"/>
              </a:rPr>
              <a:t>Έτσι θα πρέπει να εξασφαλίσει </a:t>
            </a:r>
            <a:r>
              <a:rPr lang="el-GR" sz="2800" dirty="0">
                <a:latin typeface="Times New Roman" charset="0"/>
                <a:ea typeface="Times New Roman" charset="0"/>
                <a:cs typeface="Times New Roman" charset="0"/>
              </a:rPr>
              <a:t>την ορθή επικοινωνία </a:t>
            </a:r>
            <a:r>
              <a:rPr lang="el-GR" sz="2800" dirty="0" smtClean="0">
                <a:latin typeface="Times New Roman" charset="0"/>
                <a:ea typeface="Times New Roman" charset="0"/>
                <a:cs typeface="Times New Roman" charset="0"/>
              </a:rPr>
              <a:t>ανάμεσα σε αυτούς που </a:t>
            </a:r>
            <a:r>
              <a:rPr lang="el-GR" sz="2800" dirty="0">
                <a:latin typeface="Times New Roman" charset="0"/>
                <a:ea typeface="Times New Roman" charset="0"/>
                <a:cs typeface="Times New Roman" charset="0"/>
              </a:rPr>
              <a:t>προσφέρουν και </a:t>
            </a:r>
            <a:r>
              <a:rPr lang="el-GR" sz="2800" dirty="0" smtClean="0">
                <a:latin typeface="Times New Roman" charset="0"/>
                <a:ea typeface="Times New Roman" charset="0"/>
                <a:cs typeface="Times New Roman" charset="0"/>
              </a:rPr>
              <a:t>σ᾽ εκείνους που </a:t>
            </a:r>
            <a:r>
              <a:rPr lang="el-GR" sz="2800" dirty="0">
                <a:latin typeface="Times New Roman" charset="0"/>
                <a:ea typeface="Times New Roman" charset="0"/>
                <a:cs typeface="Times New Roman" charset="0"/>
              </a:rPr>
              <a:t>λαμβάνουν τις υπηρεσίες του. </a:t>
            </a:r>
            <a:endParaRPr lang="el-GR" sz="2800" dirty="0" smtClean="0">
              <a:latin typeface="Times New Roman" charset="0"/>
              <a:ea typeface="Times New Roman" charset="0"/>
              <a:cs typeface="Times New Roman" charset="0"/>
            </a:endParaRPr>
          </a:p>
          <a:p>
            <a:pPr algn="just"/>
            <a:r>
              <a:rPr lang="el-GR" sz="2800" dirty="0" smtClean="0">
                <a:latin typeface="Times New Roman" charset="0"/>
                <a:ea typeface="Times New Roman" charset="0"/>
                <a:cs typeface="Times New Roman" charset="0"/>
              </a:rPr>
              <a:t>Στο </a:t>
            </a:r>
            <a:r>
              <a:rPr lang="el-GR" sz="2800" dirty="0">
                <a:latin typeface="Times New Roman" charset="0"/>
                <a:ea typeface="Times New Roman" charset="0"/>
                <a:cs typeface="Times New Roman" charset="0"/>
              </a:rPr>
              <a:t>πλαίσιο της εντεινόμενης προσφυγικής κρίσης, </a:t>
            </a:r>
            <a:r>
              <a:rPr lang="el-GR" sz="2800" dirty="0" smtClean="0">
                <a:latin typeface="Times New Roman" charset="0"/>
                <a:ea typeface="Times New Roman" charset="0"/>
                <a:cs typeface="Times New Roman" charset="0"/>
              </a:rPr>
              <a:t>γίνεται εύκολα αντιληπτό ότι η </a:t>
            </a:r>
            <a:r>
              <a:rPr lang="el-GR" sz="2800" dirty="0">
                <a:latin typeface="Times New Roman" charset="0"/>
                <a:ea typeface="Times New Roman" charset="0"/>
                <a:cs typeface="Times New Roman" charset="0"/>
              </a:rPr>
              <a:t>ανάγκη για αποτελεσματική διαπολιτισμική επικοινωνία γίνεται </a:t>
            </a:r>
            <a:r>
              <a:rPr lang="el-GR" sz="2800" dirty="0" smtClean="0">
                <a:latin typeface="Times New Roman" charset="0"/>
                <a:ea typeface="Times New Roman" charset="0"/>
                <a:cs typeface="Times New Roman" charset="0"/>
              </a:rPr>
              <a:t>ολοένα </a:t>
            </a:r>
            <a:r>
              <a:rPr lang="el-GR" sz="2800" dirty="0">
                <a:latin typeface="Times New Roman" charset="0"/>
                <a:ea typeface="Times New Roman" charset="0"/>
                <a:cs typeface="Times New Roman" charset="0"/>
              </a:rPr>
              <a:t>και πιο επιτακτική</a:t>
            </a:r>
            <a:r>
              <a:rPr lang="el-GR" sz="2800" dirty="0" smtClean="0">
                <a:latin typeface="Times New Roman" charset="0"/>
                <a:ea typeface="Times New Roman" charset="0"/>
                <a:cs typeface="Times New Roman" charset="0"/>
              </a:rPr>
              <a:t>.</a:t>
            </a: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26585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30849" y="1982912"/>
            <a:ext cx="9739902" cy="3873358"/>
          </a:xfrm>
        </p:spPr>
        <p:txBody>
          <a:bodyPr>
            <a:normAutofit/>
          </a:bodyPr>
          <a:lstStyle/>
          <a:p>
            <a:pPr algn="just"/>
            <a:r>
              <a:rPr lang="el-GR" sz="2800" b="1" dirty="0" smtClean="0">
                <a:latin typeface="Times New Roman" charset="0"/>
                <a:ea typeface="Times New Roman" charset="0"/>
                <a:cs typeface="Times New Roman" charset="0"/>
              </a:rPr>
              <a:t>Παρατήρηση</a:t>
            </a:r>
            <a:r>
              <a:rPr lang="en-US" sz="2800" b="1" dirty="0" smtClean="0">
                <a:latin typeface="Times New Roman" charset="0"/>
                <a:ea typeface="Times New Roman" charset="0"/>
                <a:cs typeface="Times New Roman" charset="0"/>
              </a:rPr>
              <a:t>:</a:t>
            </a:r>
          </a:p>
          <a:p>
            <a:pPr algn="just"/>
            <a:r>
              <a:rPr lang="el-GR" sz="2800" dirty="0" smtClean="0">
                <a:latin typeface="Times New Roman" charset="0"/>
                <a:ea typeface="Times New Roman" charset="0"/>
                <a:cs typeface="Times New Roman" charset="0"/>
              </a:rPr>
              <a:t>Το </a:t>
            </a:r>
            <a:r>
              <a:rPr lang="el-GR" sz="2800" dirty="0">
                <a:latin typeface="Times New Roman" charset="0"/>
                <a:ea typeface="Times New Roman" charset="0"/>
                <a:cs typeface="Times New Roman" charset="0"/>
              </a:rPr>
              <a:t>2016 στην Ελλάδα </a:t>
            </a:r>
            <a:r>
              <a:rPr lang="el-GR" sz="2800" dirty="0" smtClean="0">
                <a:latin typeface="Times New Roman" charset="0"/>
                <a:ea typeface="Times New Roman" charset="0"/>
                <a:cs typeface="Times New Roman" charset="0"/>
              </a:rPr>
              <a:t>διεξάχθηκε μια έρευνα, όπου προέκυψε ότι στη </a:t>
            </a:r>
            <a:r>
              <a:rPr lang="el-GR" sz="2800" dirty="0">
                <a:latin typeface="Times New Roman" charset="0"/>
                <a:ea typeface="Times New Roman" charset="0"/>
                <a:cs typeface="Times New Roman" charset="0"/>
              </a:rPr>
              <a:t>χώρα προσφέρονται </a:t>
            </a:r>
            <a:r>
              <a:rPr lang="el-GR" sz="2800" dirty="0" smtClean="0">
                <a:latin typeface="Times New Roman" charset="0"/>
                <a:ea typeface="Times New Roman" charset="0"/>
                <a:cs typeface="Times New Roman" charset="0"/>
              </a:rPr>
              <a:t>ελάχιστα </a:t>
            </a:r>
            <a:r>
              <a:rPr lang="el-GR" sz="2800" dirty="0">
                <a:latin typeface="Times New Roman" charset="0"/>
                <a:ea typeface="Times New Roman" charset="0"/>
                <a:cs typeface="Times New Roman" charset="0"/>
              </a:rPr>
              <a:t>και πολύ σύντομα προγράμματα εκπαίδευσης, στο πλαίσιο ΜΚΟ </a:t>
            </a:r>
            <a:r>
              <a:rPr lang="el-GR" sz="2800" dirty="0" smtClean="0">
                <a:latin typeface="Times New Roman" charset="0"/>
                <a:ea typeface="Times New Roman" charset="0"/>
                <a:cs typeface="Times New Roman" charset="0"/>
              </a:rPr>
              <a:t>και δεν προέρχονται από επίσημους εκπαιδευτικούς φορείς, </a:t>
            </a:r>
            <a:r>
              <a:rPr lang="el-GR" sz="2800" dirty="0">
                <a:latin typeface="Times New Roman" charset="0"/>
                <a:ea typeface="Times New Roman" charset="0"/>
                <a:cs typeface="Times New Roman" charset="0"/>
              </a:rPr>
              <a:t>με </a:t>
            </a:r>
            <a:r>
              <a:rPr lang="el-GR" sz="2800" dirty="0" smtClean="0">
                <a:latin typeface="Times New Roman" charset="0"/>
                <a:ea typeface="Times New Roman" charset="0"/>
                <a:cs typeface="Times New Roman" charset="0"/>
              </a:rPr>
              <a:t>αποτέλεσμα όσοι </a:t>
            </a:r>
            <a:r>
              <a:rPr lang="el-GR" sz="2800" dirty="0">
                <a:latin typeface="Times New Roman" charset="0"/>
                <a:ea typeface="Times New Roman" charset="0"/>
                <a:cs typeface="Times New Roman" charset="0"/>
              </a:rPr>
              <a:t>απασχολούνται ως κοινοτικοί διερμηνείς/διαπολιτισμικοί μεσολαβητές να μην είναι εξειδικευμένα καταρτισμένοι.</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23552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489753" y="1479479"/>
            <a:ext cx="9780998" cy="4962417"/>
          </a:xfrm>
        </p:spPr>
        <p:txBody>
          <a:bodyPr>
            <a:noAutofit/>
          </a:bodyPr>
          <a:lstStyle/>
          <a:p>
            <a:pPr algn="just"/>
            <a:r>
              <a:rPr lang="el-GR" sz="2800" dirty="0">
                <a:latin typeface="Times New Roman" charset="0"/>
                <a:ea typeface="Times New Roman" charset="0"/>
                <a:cs typeface="Times New Roman" charset="0"/>
              </a:rPr>
              <a:t>Όσοι εργάζονται σε αυτές τις θέσεις δεν επιλέγονται </a:t>
            </a:r>
            <a:r>
              <a:rPr lang="el-GR" sz="2800" dirty="0" smtClean="0">
                <a:latin typeface="Times New Roman" charset="0"/>
                <a:ea typeface="Times New Roman" charset="0"/>
                <a:cs typeface="Times New Roman" charset="0"/>
              </a:rPr>
              <a:t>με βάση </a:t>
            </a:r>
            <a:r>
              <a:rPr lang="el-GR" sz="2800" dirty="0">
                <a:latin typeface="Times New Roman" charset="0"/>
                <a:ea typeface="Times New Roman" charset="0"/>
                <a:cs typeface="Times New Roman" charset="0"/>
              </a:rPr>
              <a:t>τις σπουδές τους και την επαγγελματική τους εμπειρία, άλλα </a:t>
            </a:r>
            <a:r>
              <a:rPr lang="el-GR" sz="2800" dirty="0" smtClean="0">
                <a:latin typeface="Times New Roman" charset="0"/>
                <a:ea typeface="Times New Roman" charset="0"/>
                <a:cs typeface="Times New Roman" charset="0"/>
              </a:rPr>
              <a:t>ως </a:t>
            </a:r>
            <a:r>
              <a:rPr lang="el-GR" sz="2800" dirty="0">
                <a:latin typeface="Times New Roman" charset="0"/>
                <a:ea typeface="Times New Roman" charset="0"/>
                <a:cs typeface="Times New Roman" charset="0"/>
              </a:rPr>
              <a:t>κριτήριο </a:t>
            </a:r>
            <a:r>
              <a:rPr lang="el-GR" sz="2800" dirty="0" smtClean="0">
                <a:latin typeface="Times New Roman" charset="0"/>
                <a:ea typeface="Times New Roman" charset="0"/>
                <a:cs typeface="Times New Roman" charset="0"/>
              </a:rPr>
              <a:t>την </a:t>
            </a:r>
            <a:r>
              <a:rPr lang="el-GR" sz="2800" dirty="0">
                <a:latin typeface="Times New Roman" charset="0"/>
                <a:ea typeface="Times New Roman" charset="0"/>
                <a:cs typeface="Times New Roman" charset="0"/>
              </a:rPr>
              <a:t>καταγωγή τους ή το </a:t>
            </a:r>
            <a:r>
              <a:rPr lang="el-GR" sz="2800" dirty="0" smtClean="0">
                <a:latin typeface="Times New Roman" charset="0"/>
                <a:ea typeface="Times New Roman" charset="0"/>
                <a:cs typeface="Times New Roman" charset="0"/>
              </a:rPr>
              <a:t>εξωτερικευμένο ενδιαφέρον </a:t>
            </a:r>
            <a:r>
              <a:rPr lang="el-GR" sz="2800" dirty="0">
                <a:latin typeface="Times New Roman" charset="0"/>
                <a:ea typeface="Times New Roman" charset="0"/>
                <a:cs typeface="Times New Roman" charset="0"/>
              </a:rPr>
              <a:t>να απασχοληθούν ως διερμηνείς.  </a:t>
            </a:r>
            <a:endParaRPr lang="el-GR" sz="2800" dirty="0" smtClean="0">
              <a:latin typeface="Times New Roman" charset="0"/>
              <a:ea typeface="Times New Roman" charset="0"/>
              <a:cs typeface="Times New Roman" charset="0"/>
            </a:endParaRPr>
          </a:p>
          <a:p>
            <a:pPr algn="just"/>
            <a:r>
              <a:rPr lang="el-GR" sz="2800" dirty="0" smtClean="0">
                <a:latin typeface="Times New Roman" charset="0"/>
                <a:ea typeface="Times New Roman" charset="0"/>
                <a:cs typeface="Times New Roman" charset="0"/>
              </a:rPr>
              <a:t>Μέχρι </a:t>
            </a:r>
            <a:r>
              <a:rPr lang="el-GR" sz="2800" dirty="0">
                <a:latin typeface="Times New Roman" charset="0"/>
                <a:ea typeface="Times New Roman" charset="0"/>
                <a:cs typeface="Times New Roman" charset="0"/>
              </a:rPr>
              <a:t>τον Σεπτέμβρη του 2016 δεν υπήρχε σχετική επαγγελματική ένωση ώστε να </a:t>
            </a:r>
            <a:r>
              <a:rPr lang="el-GR" sz="2800" dirty="0" smtClean="0">
                <a:latin typeface="Times New Roman" charset="0"/>
                <a:ea typeface="Times New Roman" charset="0"/>
                <a:cs typeface="Times New Roman" charset="0"/>
              </a:rPr>
              <a:t>προσδιοριστεί η </a:t>
            </a:r>
            <a:r>
              <a:rPr lang="el-GR" sz="2800" dirty="0">
                <a:latin typeface="Times New Roman" charset="0"/>
                <a:ea typeface="Times New Roman" charset="0"/>
                <a:cs typeface="Times New Roman" charset="0"/>
              </a:rPr>
              <a:t>αθρόα πρόσληψη ατόμων χωρίς καμία –έστω στοιχειώδη− σχετική εκπαίδευση ή προϋπηρεσία σε θέσεις εργασίας με τόσο μεγάλη βαρύτητα </a:t>
            </a:r>
            <a:endParaRPr lang="el-GR" sz="2800" dirty="0" smtClean="0">
              <a:latin typeface="Times New Roman" charset="0"/>
              <a:ea typeface="Times New Roman" charset="0"/>
              <a:cs typeface="Times New Roman" charset="0"/>
            </a:endParaRPr>
          </a:p>
          <a:p>
            <a:pPr algn="just"/>
            <a:r>
              <a:rPr lang="el-GR" sz="2800" dirty="0" smtClean="0">
                <a:latin typeface="Times New Roman" charset="0"/>
                <a:ea typeface="Times New Roman" charset="0"/>
                <a:cs typeface="Times New Roman" charset="0"/>
              </a:rPr>
              <a:t>Τώρα </a:t>
            </a:r>
            <a:r>
              <a:rPr lang="el-GR" sz="2800" dirty="0">
                <a:latin typeface="Times New Roman" charset="0"/>
                <a:ea typeface="Times New Roman" charset="0"/>
                <a:cs typeface="Times New Roman" charset="0"/>
              </a:rPr>
              <a:t>υπάρχει η </a:t>
            </a:r>
            <a:r>
              <a:rPr lang="el-GR" sz="2800" dirty="0" smtClean="0">
                <a:latin typeface="Times New Roman" charset="0"/>
                <a:ea typeface="Times New Roman" charset="0"/>
                <a:cs typeface="Times New Roman" charset="0"/>
              </a:rPr>
              <a:t>νεοσύστατη Ελληνική Ένωση Διερμηνέων</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Μεταφραστών</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Διαπολιτισμικών Μεσολαβητών Σπάνιων Γλωσσών </a:t>
            </a:r>
          </a:p>
          <a:p>
            <a:pPr algn="just"/>
            <a:r>
              <a:rPr lang="el-GR" sz="2800" dirty="0">
                <a:latin typeface="Times New Roman" charset="0"/>
                <a:ea typeface="Times New Roman" charset="0"/>
                <a:cs typeface="Times New Roman" charset="0"/>
              </a:rPr>
              <a:t>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9962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2912" y="431515"/>
            <a:ext cx="8239875" cy="84248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616449" y="1417834"/>
            <a:ext cx="11342670" cy="5250094"/>
          </a:xfrm>
        </p:spPr>
        <p:txBody>
          <a:bodyPr>
            <a:noAutofit/>
          </a:bodyPr>
          <a:lstStyle/>
          <a:p>
            <a:pPr algn="just"/>
            <a:r>
              <a:rPr lang="el-GR" sz="2800" dirty="0" smtClean="0">
                <a:latin typeface="Times New Roman" charset="0"/>
                <a:ea typeface="Times New Roman" charset="0"/>
                <a:cs typeface="Times New Roman" charset="0"/>
              </a:rPr>
              <a:t>Ο όρος </a:t>
            </a:r>
            <a:r>
              <a:rPr lang="el-GR" sz="2800" b="1" dirty="0" smtClean="0">
                <a:latin typeface="Times New Roman" charset="0"/>
                <a:ea typeface="Times New Roman" charset="0"/>
                <a:cs typeface="Times New Roman" charset="0"/>
              </a:rPr>
              <a:t>διαπολιτισμικός μεσολαβητής </a:t>
            </a:r>
            <a:r>
              <a:rPr lang="el-GR" sz="2800" dirty="0" smtClean="0">
                <a:latin typeface="Times New Roman" charset="0"/>
                <a:ea typeface="Times New Roman" charset="0"/>
                <a:cs typeface="Times New Roman" charset="0"/>
              </a:rPr>
              <a:t>εισήλθε τα τελευταία επτά χρόνια στην ορολογία της διερμηνείας. Είναι η μετάφραση στα ελληνικά του όρου </a:t>
            </a:r>
            <a:r>
              <a:rPr lang="el-GR" sz="2800" dirty="0" err="1" smtClean="0">
                <a:latin typeface="Times New Roman" charset="0"/>
                <a:ea typeface="Times New Roman" charset="0"/>
                <a:cs typeface="Times New Roman" charset="0"/>
              </a:rPr>
              <a:t>intercultural</a:t>
            </a:r>
            <a:r>
              <a:rPr lang="el-GR" sz="2800" dirty="0" smtClean="0">
                <a:latin typeface="Times New Roman" charset="0"/>
                <a:ea typeface="Times New Roman" charset="0"/>
                <a:cs typeface="Times New Roman" charset="0"/>
              </a:rPr>
              <a:t> </a:t>
            </a:r>
            <a:r>
              <a:rPr lang="el-GR" sz="2800" dirty="0" err="1" smtClean="0">
                <a:latin typeface="Times New Roman" charset="0"/>
                <a:ea typeface="Times New Roman" charset="0"/>
                <a:cs typeface="Times New Roman" charset="0"/>
              </a:rPr>
              <a:t>mediator</a:t>
            </a:r>
            <a:r>
              <a:rPr lang="el-GR" sz="2800" dirty="0" smtClean="0">
                <a:latin typeface="Times New Roman" charset="0"/>
                <a:ea typeface="Times New Roman" charset="0"/>
                <a:cs typeface="Times New Roman" charset="0"/>
              </a:rPr>
              <a:t> και αφορά σε άτομα που βοηθούν τους αλλοδαπούς (μετανάστες και πρόσφυγες) στην επικοινωνία τους με τις δημόσιες υπηρεσίες (μεταξύ αυτών φορείς περίθαλψης, εκπαίδευσης κ.ά.). </a:t>
            </a:r>
          </a:p>
          <a:p>
            <a:pPr algn="just"/>
            <a:r>
              <a:rPr lang="el-GR" sz="2800" dirty="0" smtClean="0">
                <a:latin typeface="Times New Roman" charset="0"/>
                <a:ea typeface="Times New Roman" charset="0"/>
                <a:cs typeface="Times New Roman" charset="0"/>
              </a:rPr>
              <a:t>Οι διαπολιτισμικοί μεσολαβητές αποτελούν κυρίαρχο δίαυλο επικοινωνίας μεταξύ των υπηκόων τρίτων χωρών και της κοινωνίας υποδοχής. Τα προγράμματα αποσκοπούν τόσο στη βελτίωση των παρεχόμενων υπηρεσιών της δημόσιας διοίκησης, όσο και στην απόκτηση των απαιτούμενων δεξιοτήτων για τη στήριξη των μεταναστών, ώστε να διευκολυνθεί η επικοινωνία και η κατανόηση μεταξύ των τελευταίων και του προσωπικού των δημοσίων υπηρεσιών καθώς και η παροχή κοινωνικών υπηρεσιών προς το μεταναστευτικό πληθυσμό.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693448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5380" y="164387"/>
            <a:ext cx="8147407" cy="472611"/>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089061" y="904126"/>
            <a:ext cx="10602930" cy="5496674"/>
          </a:xfrm>
        </p:spPr>
        <p:txBody>
          <a:bodyPr>
            <a:noAutofit/>
          </a:bodyPr>
          <a:lstStyle/>
          <a:p>
            <a:pPr algn="just"/>
            <a:r>
              <a:rPr lang="el-GR" sz="2800" dirty="0" smtClean="0">
                <a:latin typeface="Times New Roman" charset="0"/>
                <a:ea typeface="Times New Roman" charset="0"/>
                <a:cs typeface="Times New Roman" charset="0"/>
              </a:rPr>
              <a:t>Πολλοί από τους όρους </a:t>
            </a:r>
            <a:r>
              <a:rPr lang="el-GR" sz="2800" dirty="0" smtClean="0">
                <a:latin typeface="Times New Roman" charset="0"/>
                <a:ea typeface="Times New Roman" charset="0"/>
                <a:cs typeface="Times New Roman" charset="0"/>
              </a:rPr>
              <a:t>εστιάζουν </a:t>
            </a:r>
            <a:r>
              <a:rPr lang="el-GR" sz="2800" dirty="0" smtClean="0">
                <a:latin typeface="Times New Roman" charset="0"/>
                <a:ea typeface="Times New Roman" charset="0"/>
                <a:cs typeface="Times New Roman" charset="0"/>
              </a:rPr>
              <a:t>στην πολιτισμική εγγύτητα μεταξύ του μεταφραστή και του «πελάτη». Η έμφαση δεν είναι στη γλώσσα και στην επικοινωνία, όσο στη μεσολάβηση μεταξύ διαφορετικών πολιτισμών. Δεν είναι η γλωσσική επικοινωνία για την οποία απασχολούμε αυτό το άτομο όσο η </a:t>
            </a:r>
            <a:r>
              <a:rPr lang="el-GR" sz="2800" u="sng" dirty="0" smtClean="0">
                <a:latin typeface="Times New Roman" charset="0"/>
                <a:ea typeface="Times New Roman" charset="0"/>
                <a:cs typeface="Times New Roman" charset="0"/>
              </a:rPr>
              <a:t>πολιτισμική επικοινωνία</a:t>
            </a:r>
            <a:r>
              <a:rPr lang="el-GR" sz="2800" dirty="0" smtClean="0">
                <a:latin typeface="Times New Roman" charset="0"/>
                <a:ea typeface="Times New Roman" charset="0"/>
                <a:cs typeface="Times New Roman" charset="0"/>
              </a:rPr>
              <a:t>, κάτι ενδεχομένως που οδηγεί σε σοβαρό επικοινωνιακό έλλειμμα. Αίτιο του προβλήματος είναι ότι το επικοινωνιακό πρόβλημα των μεταναστών αποτελεί κυρίως κοινωνικό πρόβλημα, ώστε η λύση να βρίσκεται στη μίξη κοινωνικού λειτουργού και διερμηνέα. Η μίξη αυτή διερμηνείας και κοινωνικής εργασίας, σε συνάφεια και με τις συγκρούσεις ρόλων που προκύπτουν, αποτέλεσαν σοβαρό εμπόδιο στην ανάπτυξη μιας σαφούς επαγγελματικής εικόνας των κοινοτικών διερμηνέων, οι οποίοι φάνηκε να ασχολούνται με τους «απόκληρους της κοινωνίας» όπως θεωρούνται οι μεταναστευτικοί πληθυσμοί (</a:t>
            </a:r>
            <a:r>
              <a:rPr lang="el-GR" sz="2800" dirty="0" err="1" smtClean="0">
                <a:latin typeface="Times New Roman" charset="0"/>
                <a:ea typeface="Times New Roman" charset="0"/>
                <a:cs typeface="Times New Roman" charset="0"/>
              </a:rPr>
              <a:t>Prunč</a:t>
            </a:r>
            <a:r>
              <a:rPr lang="el-GR" sz="2800" dirty="0" smtClean="0">
                <a:latin typeface="Times New Roman" charset="0"/>
                <a:ea typeface="Times New Roman" charset="0"/>
                <a:cs typeface="Times New Roman" charset="0"/>
              </a:rPr>
              <a:t>, 2012: 4).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64636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88396" y="184935"/>
            <a:ext cx="8034391" cy="739739"/>
          </a:xfrm>
        </p:spPr>
        <p:txBody>
          <a:bodyPr>
            <a:normAutofit fontScale="90000"/>
          </a:bodyPr>
          <a:lstStyle/>
          <a:p>
            <a:r>
              <a:rPr lang="el-GR" sz="4000" b="1" dirty="0" smtClean="0">
                <a:latin typeface="Times New Roman" charset="0"/>
                <a:ea typeface="Times New Roman" charset="0"/>
                <a:cs typeface="Times New Roman" charset="0"/>
              </a:rPr>
              <a:t>ΔΙΑΠΟΛΙΤΙΣΜΙΚΗ ΜΕΣΟΛΑΒΗΣΗ</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852755" y="1859621"/>
            <a:ext cx="10839235" cy="3996649"/>
          </a:xfrm>
        </p:spPr>
        <p:txBody>
          <a:bodyPr>
            <a:noAutofit/>
          </a:bodyPr>
          <a:lstStyle/>
          <a:p>
            <a:pPr algn="just"/>
            <a:r>
              <a:rPr lang="el-GR" sz="2800" dirty="0" smtClean="0">
                <a:latin typeface="Times New Roman" charset="0"/>
                <a:ea typeface="Times New Roman" charset="0"/>
                <a:cs typeface="Times New Roman" charset="0"/>
              </a:rPr>
              <a:t>Παράδειγμα διαμεσολαβητή στα νοσοκομεία του Βελγίου</a:t>
            </a:r>
            <a:r>
              <a:rPr lang="en-US" sz="2800" dirty="0" smtClean="0">
                <a:latin typeface="Times New Roman" charset="0"/>
                <a:ea typeface="Times New Roman" charset="0"/>
                <a:cs typeface="Times New Roman" charset="0"/>
              </a:rPr>
              <a:t>:</a:t>
            </a:r>
          </a:p>
          <a:p>
            <a:pPr marL="457200" indent="-457200" algn="just">
              <a:buFont typeface="Wingdings" charset="2"/>
              <a:buChar char="Ø"/>
            </a:pPr>
            <a:r>
              <a:rPr lang="el-GR" sz="2800" dirty="0">
                <a:latin typeface="Times New Roman" charset="0"/>
                <a:ea typeface="Times New Roman" charset="0"/>
                <a:cs typeface="Times New Roman" charset="0"/>
              </a:rPr>
              <a:t>Κ</a:t>
            </a:r>
            <a:r>
              <a:rPr lang="el-GR" sz="2800" dirty="0" smtClean="0">
                <a:latin typeface="Times New Roman" charset="0"/>
                <a:ea typeface="Times New Roman" charset="0"/>
                <a:cs typeface="Times New Roman" charset="0"/>
              </a:rPr>
              <a:t>άνουν διερμηνεία, λειτουργούν ως μεσάζοντες πολιτισμού. Δεν διαθέτουν εθνογραφικές γνώσεις όπως οι πολιτισμικοί ανθρωπολόγοι. </a:t>
            </a:r>
          </a:p>
          <a:p>
            <a:pPr marL="457200" indent="-457200" algn="just">
              <a:buFont typeface="Wingdings" charset="2"/>
              <a:buChar char="Ø"/>
            </a:pPr>
            <a:r>
              <a:rPr lang="el-GR" sz="2800" dirty="0">
                <a:latin typeface="Times New Roman" charset="0"/>
                <a:ea typeface="Times New Roman" charset="0"/>
                <a:cs typeface="Times New Roman" charset="0"/>
              </a:rPr>
              <a:t>Π</a:t>
            </a:r>
            <a:r>
              <a:rPr lang="el-GR" sz="2800" dirty="0" smtClean="0">
                <a:latin typeface="Times New Roman" charset="0"/>
                <a:ea typeface="Times New Roman" charset="0"/>
                <a:cs typeface="Times New Roman" charset="0"/>
              </a:rPr>
              <a:t>ροσφέρουν πρακτική βοήθεια στους ασθενείς και συναισθηματική υποστήριξη. </a:t>
            </a:r>
          </a:p>
          <a:p>
            <a:pPr marL="457200" indent="-457200" algn="just">
              <a:buFont typeface="Wingdings" charset="2"/>
              <a:buChar char="Ø"/>
            </a:pPr>
            <a:r>
              <a:rPr lang="el-GR" sz="2800" dirty="0" smtClean="0">
                <a:latin typeface="Times New Roman" charset="0"/>
                <a:ea typeface="Times New Roman" charset="0"/>
                <a:cs typeface="Times New Roman" charset="0"/>
              </a:rPr>
              <a:t>Εμπλέκονται στη μεσολάβηση διαφορών, όταν οι γλωσσικές ή πολιτισμικές παρανοήσεις είναι η αιτία αυτών των διαφορών </a:t>
            </a:r>
          </a:p>
        </p:txBody>
      </p:sp>
    </p:spTree>
    <p:extLst>
      <p:ext uri="{BB962C8B-B14F-4D97-AF65-F5344CB8AC3E}">
        <p14:creationId xmlns:p14="http://schemas.microsoft.com/office/powerpoint/2010/main" val="1287992757"/>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Vapor Trail</Template>
  <TotalTime>141</TotalTime>
  <Words>1532</Words>
  <Application>Microsoft Macintosh PowerPoint</Application>
  <PresentationFormat>Widescreen</PresentationFormat>
  <Paragraphs>61</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Century Gothic</vt:lpstr>
      <vt:lpstr>Times New Roman</vt:lpstr>
      <vt:lpstr>Wingdings</vt:lpstr>
      <vt:lpstr>Arial</vt:lpstr>
      <vt:lpstr>Vapor Trail</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lpstr>ΔΙΑΠΟΛΙΤΙΣΜΙΚΗ ΜΕΣΟΛΑΒΗΣΗ</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ΔΙΑΠΟΛΙΤΙΣΜΙΚΗ ΜΕΣΟΛΑΒΗΣΗ</dc:title>
  <dc:creator>SOTIRIA TRIANTARI</dc:creator>
  <cp:lastModifiedBy>SOTIRIA TRIANTARI</cp:lastModifiedBy>
  <cp:revision>42</cp:revision>
  <dcterms:created xsi:type="dcterms:W3CDTF">2019-01-04T08:23:41Z</dcterms:created>
  <dcterms:modified xsi:type="dcterms:W3CDTF">2019-02-11T14:21:01Z</dcterms:modified>
</cp:coreProperties>
</file>