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8" r:id="rId3"/>
    <p:sldId id="260" r:id="rId4"/>
    <p:sldId id="261" r:id="rId5"/>
    <p:sldId id="264" r:id="rId6"/>
    <p:sldId id="265" r:id="rId7"/>
    <p:sldId id="266" r:id="rId8"/>
    <p:sldId id="267" r:id="rId9"/>
    <p:sldId id="268" r:id="rId10"/>
    <p:sldId id="270" r:id="rId11"/>
    <p:sldId id="272" r:id="rId12"/>
    <p:sldId id="274" r:id="rId13"/>
    <p:sldId id="275"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303016-EEC0-4A4D-8AD7-FBFF6CF4498A}" v="2" dt="2020-10-18T20:40:04.0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0" d="100"/>
          <a:sy n="80" d="100"/>
        </p:scale>
        <p:origin x="13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ΧΡΗΣΤΟΣ ΣΤΑΜΠΟΥΛΗΣ" userId="49e95bbdedea2cd2" providerId="LiveId" clId="{6B303016-EEC0-4A4D-8AD7-FBFF6CF4498A}"/>
    <pc:docChg chg="undo custSel mod addSld delSld modSld">
      <pc:chgData name="ΧΡΗΣΤΟΣ ΣΤΑΜΠΟΥΛΗΣ" userId="49e95bbdedea2cd2" providerId="LiveId" clId="{6B303016-EEC0-4A4D-8AD7-FBFF6CF4498A}" dt="2020-10-21T16:37:29.632" v="35" actId="47"/>
      <pc:docMkLst>
        <pc:docMk/>
      </pc:docMkLst>
      <pc:sldChg chg="addSp delSp modSp mod setBg setClrOvrMap delDesignElem">
        <pc:chgData name="ΧΡΗΣΤΟΣ ΣΤΑΜΠΟΥΛΗΣ" userId="49e95bbdedea2cd2" providerId="LiveId" clId="{6B303016-EEC0-4A4D-8AD7-FBFF6CF4498A}" dt="2020-10-18T20:39:43.658" v="16"/>
        <pc:sldMkLst>
          <pc:docMk/>
          <pc:sldMk cId="2799631744" sldId="256"/>
        </pc:sldMkLst>
        <pc:spChg chg="mod">
          <ac:chgData name="ΧΡΗΣΤΟΣ ΣΤΑΜΠΟΥΛΗΣ" userId="49e95bbdedea2cd2" providerId="LiveId" clId="{6B303016-EEC0-4A4D-8AD7-FBFF6CF4498A}" dt="2020-10-18T20:39:10.928" v="14" actId="26606"/>
          <ac:spMkLst>
            <pc:docMk/>
            <pc:sldMk cId="2799631744" sldId="256"/>
            <ac:spMk id="2" creationId="{2C08BD76-500B-4787-A673-74CC1986AAF0}"/>
          </ac:spMkLst>
        </pc:spChg>
        <pc:spChg chg="mod">
          <ac:chgData name="ΧΡΗΣΤΟΣ ΣΤΑΜΠΟΥΛΗΣ" userId="49e95bbdedea2cd2" providerId="LiveId" clId="{6B303016-EEC0-4A4D-8AD7-FBFF6CF4498A}" dt="2020-10-18T20:39:10.928" v="14" actId="26606"/>
          <ac:spMkLst>
            <pc:docMk/>
            <pc:sldMk cId="2799631744" sldId="256"/>
            <ac:spMk id="3" creationId="{E9A9F362-59CD-48E2-89B5-4FF894531DE7}"/>
          </ac:spMkLst>
        </pc:spChg>
        <pc:spChg chg="add del">
          <ac:chgData name="ΧΡΗΣΤΟΣ ΣΤΑΜΠΟΥΛΗΣ" userId="49e95bbdedea2cd2" providerId="LiveId" clId="{6B303016-EEC0-4A4D-8AD7-FBFF6CF4498A}" dt="2020-10-18T20:39:43.658" v="16"/>
          <ac:spMkLst>
            <pc:docMk/>
            <pc:sldMk cId="2799631744" sldId="256"/>
            <ac:spMk id="9" creationId="{0671A8AE-40A1-4631-A6B8-581AFF065482}"/>
          </ac:spMkLst>
        </pc:spChg>
        <pc:spChg chg="add del">
          <ac:chgData name="ΧΡΗΣΤΟΣ ΣΤΑΜΠΟΥΛΗΣ" userId="49e95bbdedea2cd2" providerId="LiveId" clId="{6B303016-EEC0-4A4D-8AD7-FBFF6CF4498A}" dt="2020-10-18T20:39:43.658" v="16"/>
          <ac:spMkLst>
            <pc:docMk/>
            <pc:sldMk cId="2799631744" sldId="256"/>
            <ac:spMk id="11" creationId="{AB58EF07-17C2-48CF-ABB0-EEF1F17CB8F0}"/>
          </ac:spMkLst>
        </pc:spChg>
        <pc:spChg chg="add del">
          <ac:chgData name="ΧΡΗΣΤΟΣ ΣΤΑΜΠΟΥΛΗΣ" userId="49e95bbdedea2cd2" providerId="LiveId" clId="{6B303016-EEC0-4A4D-8AD7-FBFF6CF4498A}" dt="2020-10-18T20:39:43.658" v="16"/>
          <ac:spMkLst>
            <pc:docMk/>
            <pc:sldMk cId="2799631744" sldId="256"/>
            <ac:spMk id="13" creationId="{AF2F604E-43BE-4DC3-B983-E071523364F8}"/>
          </ac:spMkLst>
        </pc:spChg>
        <pc:spChg chg="add del">
          <ac:chgData name="ΧΡΗΣΤΟΣ ΣΤΑΜΠΟΥΛΗΣ" userId="49e95bbdedea2cd2" providerId="LiveId" clId="{6B303016-EEC0-4A4D-8AD7-FBFF6CF4498A}" dt="2020-10-18T20:39:43.658" v="16"/>
          <ac:spMkLst>
            <pc:docMk/>
            <pc:sldMk cId="2799631744" sldId="256"/>
            <ac:spMk id="15" creationId="{08C9B587-E65E-4B52-B37C-ABEBB6E87928}"/>
          </ac:spMkLst>
        </pc:spChg>
        <pc:spChg chg="add del">
          <ac:chgData name="ΧΡΗΣΤΟΣ ΣΤΑΜΠΟΥΛΗΣ" userId="49e95bbdedea2cd2" providerId="LiveId" clId="{6B303016-EEC0-4A4D-8AD7-FBFF6CF4498A}" dt="2020-10-18T20:39:10.928" v="14" actId="26606"/>
          <ac:spMkLst>
            <pc:docMk/>
            <pc:sldMk cId="2799631744" sldId="256"/>
            <ac:spMk id="20" creationId="{E20EB187-900F-4AF5-813B-101456D9FD39}"/>
          </ac:spMkLst>
        </pc:spChg>
        <pc:picChg chg="add mod">
          <ac:chgData name="ΧΡΗΣΤΟΣ ΣΤΑΜΠΟΥΛΗΣ" userId="49e95bbdedea2cd2" providerId="LiveId" clId="{6B303016-EEC0-4A4D-8AD7-FBFF6CF4498A}" dt="2020-10-18T20:39:10.928" v="14" actId="26606"/>
          <ac:picMkLst>
            <pc:docMk/>
            <pc:sldMk cId="2799631744" sldId="256"/>
            <ac:picMk id="5" creationId="{7750E0CF-6014-453A-A0FA-6CC32B50FCD2}"/>
          </ac:picMkLst>
        </pc:picChg>
        <pc:cxnChg chg="add del">
          <ac:chgData name="ΧΡΗΣΤΟΣ ΣΤΑΜΠΟΥΛΗΣ" userId="49e95bbdedea2cd2" providerId="LiveId" clId="{6B303016-EEC0-4A4D-8AD7-FBFF6CF4498A}" dt="2020-10-18T20:39:10.928" v="14" actId="26606"/>
          <ac:cxnSpMkLst>
            <pc:docMk/>
            <pc:sldMk cId="2799631744" sldId="256"/>
            <ac:cxnSpMk id="22" creationId="{624D17C8-E9C2-48A4-AA36-D7048A6CCC41}"/>
          </ac:cxnSpMkLst>
        </pc:cxnChg>
      </pc:sldChg>
      <pc:sldChg chg="addSp delSp modSp mod setBg">
        <pc:chgData name="ΧΡΗΣΤΟΣ ΣΤΑΜΠΟΥΛΗΣ" userId="49e95bbdedea2cd2" providerId="LiveId" clId="{6B303016-EEC0-4A4D-8AD7-FBFF6CF4498A}" dt="2020-10-18T20:38:16.936" v="10" actId="26606"/>
        <pc:sldMkLst>
          <pc:docMk/>
          <pc:sldMk cId="2142281432" sldId="258"/>
        </pc:sldMkLst>
        <pc:spChg chg="mod">
          <ac:chgData name="ΧΡΗΣΤΟΣ ΣΤΑΜΠΟΥΛΗΣ" userId="49e95bbdedea2cd2" providerId="LiveId" clId="{6B303016-EEC0-4A4D-8AD7-FBFF6CF4498A}" dt="2020-10-18T20:38:16.936" v="10" actId="26606"/>
          <ac:spMkLst>
            <pc:docMk/>
            <pc:sldMk cId="2142281432" sldId="258"/>
            <ac:spMk id="2" creationId="{DFA3DD29-31B2-4830-B300-3677095875DB}"/>
          </ac:spMkLst>
        </pc:spChg>
        <pc:spChg chg="add del">
          <ac:chgData name="ΧΡΗΣΤΟΣ ΣΤΑΜΠΟΥΛΗΣ" userId="49e95bbdedea2cd2" providerId="LiveId" clId="{6B303016-EEC0-4A4D-8AD7-FBFF6CF4498A}" dt="2020-10-18T20:38:16.936" v="10" actId="26606"/>
          <ac:spMkLst>
            <pc:docMk/>
            <pc:sldMk cId="2142281432" sldId="258"/>
            <ac:spMk id="7" creationId="{23962611-DFD5-4092-AAFD-559E3DFCE2C9}"/>
          </ac:spMkLst>
        </pc:spChg>
        <pc:picChg chg="add del">
          <ac:chgData name="ΧΡΗΣΤΟΣ ΣΤΑΜΠΟΥΛΗΣ" userId="49e95bbdedea2cd2" providerId="LiveId" clId="{6B303016-EEC0-4A4D-8AD7-FBFF6CF4498A}" dt="2020-10-18T20:38:16.936" v="10" actId="26606"/>
          <ac:picMkLst>
            <pc:docMk/>
            <pc:sldMk cId="2142281432" sldId="258"/>
            <ac:picMk id="9" creationId="{2270F1FA-0425-408F-9861-80BF5AFB276D}"/>
          </ac:picMkLst>
        </pc:picChg>
      </pc:sldChg>
      <pc:sldChg chg="modSp">
        <pc:chgData name="ΧΡΗΣΤΟΣ ΣΤΑΜΠΟΥΛΗΣ" userId="49e95bbdedea2cd2" providerId="LiveId" clId="{6B303016-EEC0-4A4D-8AD7-FBFF6CF4498A}" dt="2020-10-18T20:40:04.043" v="22"/>
        <pc:sldMkLst>
          <pc:docMk/>
          <pc:sldMk cId="1508489326" sldId="264"/>
        </pc:sldMkLst>
        <pc:spChg chg="mod">
          <ac:chgData name="ΧΡΗΣΤΟΣ ΣΤΑΜΠΟΥΛΗΣ" userId="49e95bbdedea2cd2" providerId="LiveId" clId="{6B303016-EEC0-4A4D-8AD7-FBFF6CF4498A}" dt="2020-10-18T20:40:04.043" v="22"/>
          <ac:spMkLst>
            <pc:docMk/>
            <pc:sldMk cId="1508489326" sldId="264"/>
            <ac:spMk id="2" creationId="{BDDED8DD-F813-4143-B209-F8D1B1E2BBD9}"/>
          </ac:spMkLst>
        </pc:spChg>
        <pc:spChg chg="mod">
          <ac:chgData name="ΧΡΗΣΤΟΣ ΣΤΑΜΠΟΥΛΗΣ" userId="49e95bbdedea2cd2" providerId="LiveId" clId="{6B303016-EEC0-4A4D-8AD7-FBFF6CF4498A}" dt="2020-10-18T20:40:04.043" v="22"/>
          <ac:spMkLst>
            <pc:docMk/>
            <pc:sldMk cId="1508489326" sldId="264"/>
            <ac:spMk id="3" creationId="{FFC59E98-A608-48BE-94EF-06B14617B327}"/>
          </ac:spMkLst>
        </pc:spChg>
      </pc:sldChg>
      <pc:sldChg chg="modSp mod">
        <pc:chgData name="ΧΡΗΣΤΟΣ ΣΤΑΜΠΟΥΛΗΣ" userId="49e95bbdedea2cd2" providerId="LiveId" clId="{6B303016-EEC0-4A4D-8AD7-FBFF6CF4498A}" dt="2020-10-18T20:41:33.454" v="33" actId="14100"/>
        <pc:sldMkLst>
          <pc:docMk/>
          <pc:sldMk cId="108933101" sldId="265"/>
        </pc:sldMkLst>
        <pc:spChg chg="mod">
          <ac:chgData name="ΧΡΗΣΤΟΣ ΣΤΑΜΠΟΥΛΗΣ" userId="49e95bbdedea2cd2" providerId="LiveId" clId="{6B303016-EEC0-4A4D-8AD7-FBFF6CF4498A}" dt="2020-10-18T20:40:04.043" v="22"/>
          <ac:spMkLst>
            <pc:docMk/>
            <pc:sldMk cId="108933101" sldId="265"/>
            <ac:spMk id="2" creationId="{3E1C46B0-C893-4FB2-B19B-54F06B6CAD9A}"/>
          </ac:spMkLst>
        </pc:spChg>
        <pc:spChg chg="mod">
          <ac:chgData name="ΧΡΗΣΤΟΣ ΣΤΑΜΠΟΥΛΗΣ" userId="49e95bbdedea2cd2" providerId="LiveId" clId="{6B303016-EEC0-4A4D-8AD7-FBFF6CF4498A}" dt="2020-10-18T20:41:33.454" v="33" actId="14100"/>
          <ac:spMkLst>
            <pc:docMk/>
            <pc:sldMk cId="108933101" sldId="265"/>
            <ac:spMk id="3" creationId="{5DE08152-3929-4277-B8E9-9C21FAC70032}"/>
          </ac:spMkLst>
        </pc:spChg>
      </pc:sldChg>
      <pc:sldChg chg="modSp mod">
        <pc:chgData name="ΧΡΗΣΤΟΣ ΣΤΑΜΠΟΥΛΗΣ" userId="49e95bbdedea2cd2" providerId="LiveId" clId="{6B303016-EEC0-4A4D-8AD7-FBFF6CF4498A}" dt="2020-10-18T20:40:04.159" v="24" actId="27636"/>
        <pc:sldMkLst>
          <pc:docMk/>
          <pc:sldMk cId="3671448174" sldId="266"/>
        </pc:sldMkLst>
        <pc:spChg chg="mod">
          <ac:chgData name="ΧΡΗΣΤΟΣ ΣΤΑΜΠΟΥΛΗΣ" userId="49e95bbdedea2cd2" providerId="LiveId" clId="{6B303016-EEC0-4A4D-8AD7-FBFF6CF4498A}" dt="2020-10-18T20:40:04.159" v="24" actId="27636"/>
          <ac:spMkLst>
            <pc:docMk/>
            <pc:sldMk cId="3671448174" sldId="266"/>
            <ac:spMk id="3" creationId="{998C36F4-4206-4A81-9F97-DAF8986648E4}"/>
          </ac:spMkLst>
        </pc:spChg>
        <pc:spChg chg="mod">
          <ac:chgData name="ΧΡΗΣΤΟΣ ΣΤΑΜΠΟΥΛΗΣ" userId="49e95bbdedea2cd2" providerId="LiveId" clId="{6B303016-EEC0-4A4D-8AD7-FBFF6CF4498A}" dt="2020-10-18T20:40:04.043" v="22"/>
          <ac:spMkLst>
            <pc:docMk/>
            <pc:sldMk cId="3671448174" sldId="266"/>
            <ac:spMk id="4" creationId="{3FFC71F5-8578-4D17-9B9E-703020A01A60}"/>
          </ac:spMkLst>
        </pc:spChg>
      </pc:sldChg>
      <pc:sldChg chg="modSp mod">
        <pc:chgData name="ΧΡΗΣΤΟΣ ΣΤΑΜΠΟΥΛΗΣ" userId="49e95bbdedea2cd2" providerId="LiveId" clId="{6B303016-EEC0-4A4D-8AD7-FBFF6CF4498A}" dt="2020-10-18T20:40:04.174" v="25" actId="27636"/>
        <pc:sldMkLst>
          <pc:docMk/>
          <pc:sldMk cId="3358271477" sldId="267"/>
        </pc:sldMkLst>
        <pc:spChg chg="mod">
          <ac:chgData name="ΧΡΗΣΤΟΣ ΣΤΑΜΠΟΥΛΗΣ" userId="49e95bbdedea2cd2" providerId="LiveId" clId="{6B303016-EEC0-4A4D-8AD7-FBFF6CF4498A}" dt="2020-10-18T20:40:04.043" v="22"/>
          <ac:spMkLst>
            <pc:docMk/>
            <pc:sldMk cId="3358271477" sldId="267"/>
            <ac:spMk id="2" creationId="{9E01E5B0-B67F-48BA-A834-8D47025C72D9}"/>
          </ac:spMkLst>
        </pc:spChg>
        <pc:spChg chg="mod">
          <ac:chgData name="ΧΡΗΣΤΟΣ ΣΤΑΜΠΟΥΛΗΣ" userId="49e95bbdedea2cd2" providerId="LiveId" clId="{6B303016-EEC0-4A4D-8AD7-FBFF6CF4498A}" dt="2020-10-18T20:40:04.174" v="25" actId="27636"/>
          <ac:spMkLst>
            <pc:docMk/>
            <pc:sldMk cId="3358271477" sldId="267"/>
            <ac:spMk id="3" creationId="{158AE9C0-EE96-44FC-910A-FA423317566A}"/>
          </ac:spMkLst>
        </pc:spChg>
      </pc:sldChg>
      <pc:sldChg chg="modSp mod">
        <pc:chgData name="ΧΡΗΣΤΟΣ ΣΤΑΜΠΟΥΛΗΣ" userId="49e95bbdedea2cd2" providerId="LiveId" clId="{6B303016-EEC0-4A4D-8AD7-FBFF6CF4498A}" dt="2020-10-18T20:40:04.181" v="26" actId="27636"/>
        <pc:sldMkLst>
          <pc:docMk/>
          <pc:sldMk cId="724738925" sldId="268"/>
        </pc:sldMkLst>
        <pc:spChg chg="mod">
          <ac:chgData name="ΧΡΗΣΤΟΣ ΣΤΑΜΠΟΥΛΗΣ" userId="49e95bbdedea2cd2" providerId="LiveId" clId="{6B303016-EEC0-4A4D-8AD7-FBFF6CF4498A}" dt="2020-10-18T20:40:04.043" v="22"/>
          <ac:spMkLst>
            <pc:docMk/>
            <pc:sldMk cId="724738925" sldId="268"/>
            <ac:spMk id="2" creationId="{3679FB64-2345-4D0B-B57F-D29F0821C831}"/>
          </ac:spMkLst>
        </pc:spChg>
        <pc:spChg chg="mod">
          <ac:chgData name="ΧΡΗΣΤΟΣ ΣΤΑΜΠΟΥΛΗΣ" userId="49e95bbdedea2cd2" providerId="LiveId" clId="{6B303016-EEC0-4A4D-8AD7-FBFF6CF4498A}" dt="2020-10-18T20:40:04.181" v="26" actId="27636"/>
          <ac:spMkLst>
            <pc:docMk/>
            <pc:sldMk cId="724738925" sldId="268"/>
            <ac:spMk id="3" creationId="{CF410032-93F0-4812-93F2-43232A58D457}"/>
          </ac:spMkLst>
        </pc:spChg>
      </pc:sldChg>
      <pc:sldChg chg="modSp mod">
        <pc:chgData name="ΧΡΗΣΤΟΣ ΣΤΑΜΠΟΥΛΗΣ" userId="49e95bbdedea2cd2" providerId="LiveId" clId="{6B303016-EEC0-4A4D-8AD7-FBFF6CF4498A}" dt="2020-10-18T20:42:11.897" v="34" actId="14100"/>
        <pc:sldMkLst>
          <pc:docMk/>
          <pc:sldMk cId="482162640" sldId="270"/>
        </pc:sldMkLst>
        <pc:spChg chg="mod">
          <ac:chgData name="ΧΡΗΣΤΟΣ ΣΤΑΜΠΟΥΛΗΣ" userId="49e95bbdedea2cd2" providerId="LiveId" clId="{6B303016-EEC0-4A4D-8AD7-FBFF6CF4498A}" dt="2020-10-18T20:42:11.897" v="34" actId="14100"/>
          <ac:spMkLst>
            <pc:docMk/>
            <pc:sldMk cId="482162640" sldId="270"/>
            <ac:spMk id="3" creationId="{CE7E645F-300E-425C-9240-638CEAF1554A}"/>
          </ac:spMkLst>
        </pc:spChg>
      </pc:sldChg>
      <pc:sldChg chg="modSp mod">
        <pc:chgData name="ΧΡΗΣΤΟΣ ΣΤΑΜΠΟΥΛΗΣ" userId="49e95bbdedea2cd2" providerId="LiveId" clId="{6B303016-EEC0-4A4D-8AD7-FBFF6CF4498A}" dt="2020-10-18T20:40:04.196" v="27" actId="27636"/>
        <pc:sldMkLst>
          <pc:docMk/>
          <pc:sldMk cId="419107613" sldId="272"/>
        </pc:sldMkLst>
        <pc:spChg chg="mod">
          <ac:chgData name="ΧΡΗΣΤΟΣ ΣΤΑΜΠΟΥΛΗΣ" userId="49e95bbdedea2cd2" providerId="LiveId" clId="{6B303016-EEC0-4A4D-8AD7-FBFF6CF4498A}" dt="2020-10-18T20:40:04.043" v="22"/>
          <ac:spMkLst>
            <pc:docMk/>
            <pc:sldMk cId="419107613" sldId="272"/>
            <ac:spMk id="2" creationId="{35D353B3-4162-421D-A7DC-7017A6A28E10}"/>
          </ac:spMkLst>
        </pc:spChg>
        <pc:spChg chg="mod">
          <ac:chgData name="ΧΡΗΣΤΟΣ ΣΤΑΜΠΟΥΛΗΣ" userId="49e95bbdedea2cd2" providerId="LiveId" clId="{6B303016-EEC0-4A4D-8AD7-FBFF6CF4498A}" dt="2020-10-18T20:40:04.196" v="27" actId="27636"/>
          <ac:spMkLst>
            <pc:docMk/>
            <pc:sldMk cId="419107613" sldId="272"/>
            <ac:spMk id="3" creationId="{0FCCD995-D05A-48F6-9F5E-42965EDF5298}"/>
          </ac:spMkLst>
        </pc:spChg>
      </pc:sldChg>
      <pc:sldChg chg="del">
        <pc:chgData name="ΧΡΗΣΤΟΣ ΣΤΑΜΠΟΥΛΗΣ" userId="49e95bbdedea2cd2" providerId="LiveId" clId="{6B303016-EEC0-4A4D-8AD7-FBFF6CF4498A}" dt="2020-10-21T16:37:29.632" v="35" actId="47"/>
        <pc:sldMkLst>
          <pc:docMk/>
          <pc:sldMk cId="71248315" sldId="276"/>
        </pc:sldMkLst>
      </pc:sldChg>
      <pc:sldChg chg="new del">
        <pc:chgData name="ΧΡΗΣΤΟΣ ΣΤΑΜΠΟΥΛΗΣ" userId="49e95bbdedea2cd2" providerId="LiveId" clId="{6B303016-EEC0-4A4D-8AD7-FBFF6CF4498A}" dt="2020-10-18T20:38:43.513" v="12" actId="680"/>
        <pc:sldMkLst>
          <pc:docMk/>
          <pc:sldMk cId="2316288233" sldId="27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2F996138-C01D-4186-AC06-219E621E4CCC}" type="datetimeFigureOut">
              <a:rPr lang="el-GR" smtClean="0"/>
              <a:t>21/10/2020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CF1EF82-286E-49E7-9F3A-1F0A607C6568}" type="slidenum">
              <a:rPr lang="el-GR" smtClean="0"/>
              <a:t>‹#›</a:t>
            </a:fld>
            <a:endParaRPr lang="el-G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54301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2F996138-C01D-4186-AC06-219E621E4CCC}" type="datetimeFigureOut">
              <a:rPr lang="el-GR" smtClean="0"/>
              <a:t>21/10/2020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CF1EF82-286E-49E7-9F3A-1F0A607C6568}" type="slidenum">
              <a:rPr lang="el-GR" smtClean="0"/>
              <a:t>‹#›</a:t>
            </a:fld>
            <a:endParaRPr lang="el-GR"/>
          </a:p>
        </p:txBody>
      </p:sp>
    </p:spTree>
    <p:extLst>
      <p:ext uri="{BB962C8B-B14F-4D97-AF65-F5344CB8AC3E}">
        <p14:creationId xmlns:p14="http://schemas.microsoft.com/office/powerpoint/2010/main" val="4059785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2F996138-C01D-4186-AC06-219E621E4CCC}" type="datetimeFigureOut">
              <a:rPr lang="el-GR" smtClean="0"/>
              <a:t>21/10/2020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CF1EF82-286E-49E7-9F3A-1F0A607C6568}" type="slidenum">
              <a:rPr lang="el-GR" smtClean="0"/>
              <a:t>‹#›</a:t>
            </a:fld>
            <a:endParaRPr lang="el-GR"/>
          </a:p>
        </p:txBody>
      </p:sp>
    </p:spTree>
    <p:extLst>
      <p:ext uri="{BB962C8B-B14F-4D97-AF65-F5344CB8AC3E}">
        <p14:creationId xmlns:p14="http://schemas.microsoft.com/office/powerpoint/2010/main" val="2458697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2F996138-C01D-4186-AC06-219E621E4CCC}" type="datetimeFigureOut">
              <a:rPr lang="el-GR" smtClean="0"/>
              <a:t>21/10/2020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CF1EF82-286E-49E7-9F3A-1F0A607C6568}" type="slidenum">
              <a:rPr lang="el-GR" smtClean="0"/>
              <a:t>‹#›</a:t>
            </a:fld>
            <a:endParaRPr lang="el-GR"/>
          </a:p>
        </p:txBody>
      </p:sp>
    </p:spTree>
    <p:extLst>
      <p:ext uri="{BB962C8B-B14F-4D97-AF65-F5344CB8AC3E}">
        <p14:creationId xmlns:p14="http://schemas.microsoft.com/office/powerpoint/2010/main" val="1881281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2F996138-C01D-4186-AC06-219E621E4CCC}" type="datetimeFigureOut">
              <a:rPr lang="el-GR" smtClean="0"/>
              <a:t>21/10/2020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CF1EF82-286E-49E7-9F3A-1F0A607C6568}" type="slidenum">
              <a:rPr lang="el-GR" smtClean="0"/>
              <a:t>‹#›</a:t>
            </a:fld>
            <a:endParaRPr lang="el-G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1973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2F996138-C01D-4186-AC06-219E621E4CCC}" type="datetimeFigureOut">
              <a:rPr lang="el-GR" smtClean="0"/>
              <a:t>21/10/2020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9CF1EF82-286E-49E7-9F3A-1F0A607C6568}" type="slidenum">
              <a:rPr lang="el-GR" smtClean="0"/>
              <a:t>‹#›</a:t>
            </a:fld>
            <a:endParaRPr lang="el-GR"/>
          </a:p>
        </p:txBody>
      </p:sp>
    </p:spTree>
    <p:extLst>
      <p:ext uri="{BB962C8B-B14F-4D97-AF65-F5344CB8AC3E}">
        <p14:creationId xmlns:p14="http://schemas.microsoft.com/office/powerpoint/2010/main" val="316108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097280" y="2582334"/>
            <a:ext cx="4937760" cy="337820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217920" y="2582334"/>
            <a:ext cx="4937760" cy="337820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2F996138-C01D-4186-AC06-219E621E4CCC}" type="datetimeFigureOut">
              <a:rPr lang="el-GR" smtClean="0"/>
              <a:t>21/10/2020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9CF1EF82-286E-49E7-9F3A-1F0A607C6568}" type="slidenum">
              <a:rPr lang="el-GR" smtClean="0"/>
              <a:t>‹#›</a:t>
            </a:fld>
            <a:endParaRPr lang="el-GR"/>
          </a:p>
        </p:txBody>
      </p:sp>
    </p:spTree>
    <p:extLst>
      <p:ext uri="{BB962C8B-B14F-4D97-AF65-F5344CB8AC3E}">
        <p14:creationId xmlns:p14="http://schemas.microsoft.com/office/powerpoint/2010/main" val="4015264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2F996138-C01D-4186-AC06-219E621E4CCC}" type="datetimeFigureOut">
              <a:rPr lang="el-GR" smtClean="0"/>
              <a:t>21/10/2020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9CF1EF82-286E-49E7-9F3A-1F0A607C6568}" type="slidenum">
              <a:rPr lang="el-GR" smtClean="0"/>
              <a:t>‹#›</a:t>
            </a:fld>
            <a:endParaRPr lang="el-GR"/>
          </a:p>
        </p:txBody>
      </p:sp>
    </p:spTree>
    <p:extLst>
      <p:ext uri="{BB962C8B-B14F-4D97-AF65-F5344CB8AC3E}">
        <p14:creationId xmlns:p14="http://schemas.microsoft.com/office/powerpoint/2010/main" val="4280606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ό">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F996138-C01D-4186-AC06-219E621E4CCC}" type="datetimeFigureOut">
              <a:rPr lang="el-GR" smtClean="0"/>
              <a:t>21/10/2020</a:t>
            </a:fld>
            <a:endParaRPr lang="el-G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l-GR"/>
          </a:p>
        </p:txBody>
      </p:sp>
      <p:sp>
        <p:nvSpPr>
          <p:cNvPr id="9" name="Slide Number Placeholder 8"/>
          <p:cNvSpPr>
            <a:spLocks noGrp="1"/>
          </p:cNvSpPr>
          <p:nvPr>
            <p:ph type="sldNum" sz="quarter" idx="12"/>
          </p:nvPr>
        </p:nvSpPr>
        <p:spPr/>
        <p:txBody>
          <a:bodyPr/>
          <a:lstStyle/>
          <a:p>
            <a:fld id="{9CF1EF82-286E-49E7-9F3A-1F0A607C6568}" type="slidenum">
              <a:rPr lang="el-GR" smtClean="0"/>
              <a:t>‹#›</a:t>
            </a:fld>
            <a:endParaRPr lang="el-GR"/>
          </a:p>
        </p:txBody>
      </p:sp>
    </p:spTree>
    <p:extLst>
      <p:ext uri="{BB962C8B-B14F-4D97-AF65-F5344CB8AC3E}">
        <p14:creationId xmlns:p14="http://schemas.microsoft.com/office/powerpoint/2010/main" val="96201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F996138-C01D-4186-AC06-219E621E4CCC}" type="datetimeFigureOut">
              <a:rPr lang="el-GR" smtClean="0"/>
              <a:t>21/10/2020</a:t>
            </a:fld>
            <a:endParaRPr lang="el-G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l-G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CF1EF82-286E-49E7-9F3A-1F0A607C6568}" type="slidenum">
              <a:rPr lang="el-GR" smtClean="0"/>
              <a:t>‹#›</a:t>
            </a:fld>
            <a:endParaRPr lang="el-GR"/>
          </a:p>
        </p:txBody>
      </p:sp>
    </p:spTree>
    <p:extLst>
      <p:ext uri="{BB962C8B-B14F-4D97-AF65-F5344CB8AC3E}">
        <p14:creationId xmlns:p14="http://schemas.microsoft.com/office/powerpoint/2010/main" val="2045979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2F996138-C01D-4186-AC06-219E621E4CCC}" type="datetimeFigureOut">
              <a:rPr lang="el-GR" smtClean="0"/>
              <a:t>21/10/2020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9CF1EF82-286E-49E7-9F3A-1F0A607C6568}" type="slidenum">
              <a:rPr lang="el-GR" smtClean="0"/>
              <a:t>‹#›</a:t>
            </a:fld>
            <a:endParaRPr lang="el-GR"/>
          </a:p>
        </p:txBody>
      </p:sp>
    </p:spTree>
    <p:extLst>
      <p:ext uri="{BB962C8B-B14F-4D97-AF65-F5344CB8AC3E}">
        <p14:creationId xmlns:p14="http://schemas.microsoft.com/office/powerpoint/2010/main" val="3566599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F996138-C01D-4186-AC06-219E621E4CCC}" type="datetimeFigureOut">
              <a:rPr lang="el-GR" smtClean="0"/>
              <a:t>21/10/2020</a:t>
            </a:fld>
            <a:endParaRPr lang="el-G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l-G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CF1EF82-286E-49E7-9F3A-1F0A607C6568}" type="slidenum">
              <a:rPr lang="el-GR" smtClean="0"/>
              <a:t>‹#›</a:t>
            </a:fld>
            <a:endParaRPr lang="el-G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29348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750E0CF-6014-453A-A0FA-6CC32B50FCD2}"/>
              </a:ext>
            </a:extLst>
          </p:cNvPr>
          <p:cNvPicPr>
            <a:picLocks noChangeAspect="1"/>
          </p:cNvPicPr>
          <p:nvPr/>
        </p:nvPicPr>
        <p:blipFill rotWithShape="1">
          <a:blip r:embed="rId2"/>
          <a:srcRect r="15627" b="-1"/>
          <a:stretch/>
        </p:blipFill>
        <p:spPr>
          <a:xfrm>
            <a:off x="3523488" y="10"/>
            <a:ext cx="8668512" cy="6857990"/>
          </a:xfrm>
          <a:prstGeom prst="rect">
            <a:avLst/>
          </a:prstGeom>
        </p:spPr>
      </p:pic>
      <p:sp>
        <p:nvSpPr>
          <p:cNvPr id="2" name="Τίτλος 1">
            <a:extLst>
              <a:ext uri="{FF2B5EF4-FFF2-40B4-BE49-F238E27FC236}">
                <a16:creationId xmlns:a16="http://schemas.microsoft.com/office/drawing/2014/main" id="{2C08BD76-500B-4787-A673-74CC1986AAF0}"/>
              </a:ext>
            </a:extLst>
          </p:cNvPr>
          <p:cNvSpPr>
            <a:spLocks noGrp="1"/>
          </p:cNvSpPr>
          <p:nvPr>
            <p:ph type="ctrTitle"/>
          </p:nvPr>
        </p:nvSpPr>
        <p:spPr>
          <a:xfrm>
            <a:off x="477981" y="1122363"/>
            <a:ext cx="4023360" cy="3204134"/>
          </a:xfrm>
        </p:spPr>
        <p:txBody>
          <a:bodyPr anchor="b">
            <a:normAutofit/>
          </a:bodyPr>
          <a:lstStyle/>
          <a:p>
            <a:pPr algn="l"/>
            <a:r>
              <a:rPr lang="el-GR" sz="4800" b="1" spc="100">
                <a:effectLst/>
                <a:latin typeface="Arial" panose="020B0604020202020204" pitchFamily="34" charset="0"/>
                <a:ea typeface="Calibri" panose="020F0502020204030204" pitchFamily="34" charset="0"/>
                <a:cs typeface="Times New Roman" panose="02020603050405020304" pitchFamily="18" charset="0"/>
              </a:rPr>
              <a:t>ΜΑΘΗΜΑ 1</a:t>
            </a:r>
            <a:r>
              <a:rPr lang="el-GR" sz="4800" b="1" spc="100" baseline="30000">
                <a:effectLst/>
                <a:latin typeface="Arial" panose="020B0604020202020204" pitchFamily="34" charset="0"/>
                <a:ea typeface="Calibri" panose="020F0502020204030204" pitchFamily="34" charset="0"/>
                <a:cs typeface="Times New Roman" panose="02020603050405020304" pitchFamily="18" charset="0"/>
              </a:rPr>
              <a:t>ο</a:t>
            </a:r>
            <a:br>
              <a:rPr lang="el-GR" sz="4800">
                <a:effectLst/>
                <a:latin typeface="Calibri" panose="020F0502020204030204" pitchFamily="34" charset="0"/>
                <a:ea typeface="Calibri" panose="020F0502020204030204" pitchFamily="34" charset="0"/>
                <a:cs typeface="Times New Roman" panose="02020603050405020304" pitchFamily="18" charset="0"/>
              </a:rPr>
            </a:br>
            <a:r>
              <a:rPr lang="el-GR" sz="4800" b="1" spc="100">
                <a:effectLst/>
                <a:latin typeface="Arial" panose="020B0604020202020204" pitchFamily="34" charset="0"/>
                <a:ea typeface="Calibri" panose="020F0502020204030204" pitchFamily="34" charset="0"/>
                <a:cs typeface="Times New Roman" panose="02020603050405020304" pitchFamily="18" charset="0"/>
              </a:rPr>
              <a:t>Γενικά περί επενδύσεων</a:t>
            </a:r>
            <a:br>
              <a:rPr lang="el-GR" sz="4800">
                <a:effectLst/>
                <a:latin typeface="Calibri" panose="020F0502020204030204" pitchFamily="34" charset="0"/>
                <a:ea typeface="Calibri" panose="020F0502020204030204" pitchFamily="34" charset="0"/>
                <a:cs typeface="Times New Roman" panose="02020603050405020304" pitchFamily="18" charset="0"/>
              </a:rPr>
            </a:br>
            <a:endParaRPr lang="el-GR" sz="4800"/>
          </a:p>
        </p:txBody>
      </p:sp>
      <p:sp>
        <p:nvSpPr>
          <p:cNvPr id="3" name="Υπότιτλος 2">
            <a:extLst>
              <a:ext uri="{FF2B5EF4-FFF2-40B4-BE49-F238E27FC236}">
                <a16:creationId xmlns:a16="http://schemas.microsoft.com/office/drawing/2014/main" id="{E9A9F362-59CD-48E2-89B5-4FF894531DE7}"/>
              </a:ext>
            </a:extLst>
          </p:cNvPr>
          <p:cNvSpPr>
            <a:spLocks noGrp="1"/>
          </p:cNvSpPr>
          <p:nvPr>
            <p:ph type="subTitle" idx="1"/>
          </p:nvPr>
        </p:nvSpPr>
        <p:spPr>
          <a:xfrm>
            <a:off x="477980" y="4872922"/>
            <a:ext cx="4023359" cy="1208141"/>
          </a:xfrm>
        </p:spPr>
        <p:txBody>
          <a:bodyPr>
            <a:normAutofit/>
          </a:bodyPr>
          <a:lstStyle/>
          <a:p>
            <a:pPr algn="l"/>
            <a:r>
              <a:rPr lang="el-GR" sz="2000"/>
              <a:t>ΣΤΑΜΠΟΥΛΗΣ ΧΡΗΣΤΟΣ </a:t>
            </a:r>
            <a:r>
              <a:rPr lang="en-US" sz="2000"/>
              <a:t>Ph.D.</a:t>
            </a:r>
            <a:endParaRPr lang="el-GR" sz="2000"/>
          </a:p>
          <a:p>
            <a:pPr algn="l"/>
            <a:r>
              <a:rPr lang="en-US" sz="2000"/>
              <a:t>cstamp@agro.auth.gr</a:t>
            </a:r>
            <a:endParaRPr lang="el-GR" sz="2000" dirty="0"/>
          </a:p>
        </p:txBody>
      </p:sp>
    </p:spTree>
    <p:extLst>
      <p:ext uri="{BB962C8B-B14F-4D97-AF65-F5344CB8AC3E}">
        <p14:creationId xmlns:p14="http://schemas.microsoft.com/office/powerpoint/2010/main" val="279963174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E7E645F-300E-425C-9240-638CEAF1554A}"/>
              </a:ext>
            </a:extLst>
          </p:cNvPr>
          <p:cNvSpPr txBox="1"/>
          <p:nvPr/>
        </p:nvSpPr>
        <p:spPr>
          <a:xfrm>
            <a:off x="866775" y="2158717"/>
            <a:ext cx="11122025" cy="1709571"/>
          </a:xfrm>
          <a:prstGeom prst="rect">
            <a:avLst/>
          </a:prstGeom>
          <a:noFill/>
        </p:spPr>
        <p:txBody>
          <a:bodyPr wrap="square">
            <a:spAutoFit/>
          </a:bodyPr>
          <a:lstStyle/>
          <a:p>
            <a:pPr marL="457200" indent="457200" algn="just">
              <a:lnSpc>
                <a:spcPct val="150000"/>
              </a:lnSpc>
            </a:pPr>
            <a:r>
              <a:rPr lang="el-GR" sz="1800" b="1" spc="100" dirty="0">
                <a:effectLst/>
                <a:latin typeface="Arial" panose="020B0604020202020204" pitchFamily="34" charset="0"/>
                <a:ea typeface="Calibri" panose="020F0502020204030204" pitchFamily="34" charset="0"/>
                <a:cs typeface="Times New Roman" panose="02020603050405020304" pitchFamily="18" charset="0"/>
              </a:rPr>
              <a:t>Προβληματισμοί επί των επενδύσεων</a:t>
            </a:r>
            <a:endParaRPr lang="en-US" sz="1800" spc="100" dirty="0">
              <a:effectLst/>
              <a:latin typeface="Arial" panose="020B0604020202020204" pitchFamily="34" charset="0"/>
              <a:ea typeface="Calibri" panose="020F0502020204030204" pitchFamily="34" charset="0"/>
              <a:cs typeface="Times New Roman" panose="02020603050405020304" pitchFamily="18" charset="0"/>
            </a:endParaRPr>
          </a:p>
          <a:p>
            <a:pPr marL="457200" indent="457200" algn="just">
              <a:lnSpc>
                <a:spcPct val="150000"/>
              </a:lnSpc>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Στις επενδυτικές αποφάσεις εκτός των άλλων μπαίνει και ο εξής προβληματισμός: Να υλοποιηθεί η επένδυση με αυτοχρηματοδότηση, με μίσθωση κεφαλαίου (</a:t>
            </a:r>
            <a:r>
              <a:rPr lang="en-US" sz="1800" spc="100" dirty="0">
                <a:effectLst/>
                <a:latin typeface="Arial" panose="020B0604020202020204" pitchFamily="34" charset="0"/>
                <a:ea typeface="Calibri" panose="020F0502020204030204" pitchFamily="34" charset="0"/>
                <a:cs typeface="Times New Roman" panose="02020603050405020304" pitchFamily="18" charset="0"/>
              </a:rPr>
              <a:t>leasing</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ή με τη σύναψη δανείου. Με ποια κριτήρια θα κάνουμε τη </a:t>
            </a:r>
            <a:r>
              <a:rPr lang="el-GR" sz="1800" spc="100" dirty="0" err="1">
                <a:effectLst/>
                <a:latin typeface="Arial" panose="020B0604020202020204" pitchFamily="34" charset="0"/>
                <a:ea typeface="Calibri" panose="020F0502020204030204" pitchFamily="34" charset="0"/>
                <a:cs typeface="Times New Roman" panose="02020603050405020304" pitchFamily="18" charset="0"/>
              </a:rPr>
              <a:t>συμφερότερη</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επιλογή;</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82162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D353B3-4162-421D-A7DC-7017A6A28E10}"/>
              </a:ext>
            </a:extLst>
          </p:cNvPr>
          <p:cNvSpPr>
            <a:spLocks noGrp="1"/>
          </p:cNvSpPr>
          <p:nvPr>
            <p:ph type="title"/>
          </p:nvPr>
        </p:nvSpPr>
        <p:spPr/>
        <p:txBody>
          <a:bodyPr>
            <a:normAutofit fontScale="90000"/>
          </a:bodyPr>
          <a:lstStyle/>
          <a:p>
            <a:r>
              <a:rPr lang="el-GR" sz="4400" b="1" spc="100" dirty="0">
                <a:effectLst/>
                <a:latin typeface="Arial" panose="020B0604020202020204" pitchFamily="34" charset="0"/>
                <a:ea typeface="Calibri" panose="020F0502020204030204" pitchFamily="34" charset="0"/>
                <a:cs typeface="Times New Roman" panose="02020603050405020304" pitchFamily="18" charset="0"/>
              </a:rPr>
              <a:t>Κατηγορίες μεθόδων αξιολόγησης επενδύσεων</a:t>
            </a:r>
            <a:br>
              <a:rPr lang="el-GR" sz="4400" dirty="0">
                <a:effectLst/>
                <a:latin typeface="Calibri" panose="020F0502020204030204" pitchFamily="34" charset="0"/>
                <a:ea typeface="Calibri" panose="020F050202020403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0FCCD995-D05A-48F6-9F5E-42965EDF5298}"/>
              </a:ext>
            </a:extLst>
          </p:cNvPr>
          <p:cNvSpPr>
            <a:spLocks noGrp="1"/>
          </p:cNvSpPr>
          <p:nvPr>
            <p:ph idx="1"/>
          </p:nvPr>
        </p:nvSpPr>
        <p:spPr/>
        <p:txBody>
          <a:bodyPr>
            <a:normAutofit fontScale="70000" lnSpcReduction="20000"/>
          </a:bodyPr>
          <a:lstStyle/>
          <a:p>
            <a:pPr marL="457200" indent="0" algn="just">
              <a:lnSpc>
                <a:spcPct val="150000"/>
              </a:lnSpc>
              <a:buNone/>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Οι μέθοδοι αξιολόγησης επενδύσεων που θα παρουσιαστούν, αφορούν επενδύσεις σε πάγια περιουσιακά στοιχεία (π.χ. μηχανολογικό εξοπλισμό, κτιριακές εγκαταστήσεις, μεταφορικά μέσα) τα οποία παρουσιάζουν συνήθως τα εξής χαρακτηριστικά:</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arenR"/>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Έχουν διάρκεια ζωής μεγαλύτερη του ενός έτους και αποφέρουν οικονομικά οφέλη για περισσότερες από μια οικονομικές χρήσεις.</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arenR"/>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Απαιτούν δέσμευση μεγάλου ύψους χρηματικών κεφαλαίων, τα οποία ποικίλουν αναλόγως του κλάδου στον οποίο ανήκει η επιχείρηση, καθώς επίσης και του βαθμού εκσυγχρονισμού των εγκαταστάσεων αυτής.</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arenR"/>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Η </a:t>
            </a:r>
            <a:r>
              <a:rPr lang="el-GR" sz="1800" spc="100" dirty="0" err="1">
                <a:effectLst/>
                <a:latin typeface="Arial" panose="020B0604020202020204" pitchFamily="34" charset="0"/>
                <a:ea typeface="Calibri" panose="020F0502020204030204" pitchFamily="34" charset="0"/>
                <a:cs typeface="Times New Roman" panose="02020603050405020304" pitchFamily="18" charset="0"/>
              </a:rPr>
              <a:t>επανείσπραξη</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των χρημάτων που επενδύονται σε πάγια περιουσιακά στοιχεία απαιτεί μεγάλο χρονικό διάστημα (μακροχρόνια απόσβεση).</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arenR"/>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Τέλος; το αντικείμενο της συγκεκριμένης επένδυσης (πάγια περιουσιακά στοιχεία δεν είναι το βασικό αντικείμενο πώλησης της οικονομικής μονάδα σε αντίθεση με τις επενδύσεις σε </a:t>
            </a:r>
            <a:r>
              <a:rPr lang="el-GR" sz="1800" spc="100" dirty="0" err="1">
                <a:effectLst/>
                <a:latin typeface="Arial" panose="020B0604020202020204" pitchFamily="34" charset="0"/>
                <a:ea typeface="Calibri" panose="020F0502020204030204" pitchFamily="34" charset="0"/>
                <a:cs typeface="Times New Roman" panose="02020603050405020304" pitchFamily="18" charset="0"/>
              </a:rPr>
              <a:t>κυκλοφορούντα</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περιουσιακά στοιχεία. Π.χ. εμπορεύματα.</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4191076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EA021E2-73F0-48F6-88B2-07D22D16F65E}"/>
              </a:ext>
            </a:extLst>
          </p:cNvPr>
          <p:cNvSpPr txBox="1"/>
          <p:nvPr/>
        </p:nvSpPr>
        <p:spPr>
          <a:xfrm>
            <a:off x="1382233" y="1351331"/>
            <a:ext cx="10260418" cy="4904997"/>
          </a:xfrm>
          <a:prstGeom prst="rect">
            <a:avLst/>
          </a:prstGeom>
          <a:noFill/>
        </p:spPr>
        <p:txBody>
          <a:bodyPr wrap="square">
            <a:spAutoFit/>
          </a:bodyPr>
          <a:lstStyle/>
          <a:p>
            <a:pPr marL="457200" indent="457200" algn="just">
              <a:lnSpc>
                <a:spcPct val="150000"/>
              </a:lnSpc>
            </a:pPr>
            <a:r>
              <a:rPr lang="el-GR" sz="1400" spc="100" dirty="0">
                <a:effectLst/>
                <a:latin typeface="Arial" panose="020B0604020202020204" pitchFamily="34" charset="0"/>
                <a:ea typeface="Calibri" panose="020F0502020204030204" pitchFamily="34" charset="0"/>
                <a:cs typeface="Times New Roman" panose="02020603050405020304" pitchFamily="18" charset="0"/>
              </a:rPr>
              <a:t>Οι κατηγορίες λοιπόν που εφαρμόζονται για την αξιολόγηση των πάγιων είναι δύο:</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50000"/>
              </a:lnSpc>
            </a:pPr>
            <a:r>
              <a:rPr lang="el-GR" sz="1400" spc="100" dirty="0">
                <a:effectLst/>
                <a:latin typeface="Arial" panose="020B0604020202020204" pitchFamily="34" charset="0"/>
                <a:ea typeface="Calibri" panose="020F0502020204030204" pitchFamily="34" charset="0"/>
                <a:cs typeface="Times New Roman" panose="02020603050405020304" pitchFamily="18" charset="0"/>
              </a:rPr>
              <a:t>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Calibri" panose="020F0502020204030204" pitchFamily="34" charset="0"/>
              <a:buChar char="-"/>
            </a:pPr>
            <a:br>
              <a:rPr lang="el-GR" sz="1400" u="sng" spc="100" dirty="0">
                <a:effectLst/>
                <a:latin typeface="Arial" panose="020B0604020202020204" pitchFamily="34" charset="0"/>
                <a:ea typeface="Calibri" panose="020F0502020204030204" pitchFamily="34" charset="0"/>
              </a:rPr>
            </a:br>
            <a:r>
              <a:rPr lang="el-GR" sz="1400" u="sng" spc="100" dirty="0">
                <a:latin typeface="Arial" panose="020B0604020202020204" pitchFamily="34" charset="0"/>
                <a:ea typeface="Calibri" panose="020F0502020204030204" pitchFamily="34" charset="0"/>
              </a:rPr>
              <a:t>Α) </a:t>
            </a:r>
            <a:r>
              <a:rPr lang="el-GR" sz="1400" u="sng" spc="100" dirty="0">
                <a:effectLst/>
                <a:latin typeface="Arial" panose="020B0604020202020204" pitchFamily="34" charset="0"/>
                <a:ea typeface="Calibri" panose="020F0502020204030204" pitchFamily="34" charset="0"/>
                <a:cs typeface="Times New Roman" panose="02020603050405020304" pitchFamily="18" charset="0"/>
              </a:rPr>
              <a:t>Μέθοδοι αξιολόγησης επενδύσεων υπό καθεστώς βεβαιότητας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50000"/>
              </a:lnSpc>
            </a:pPr>
            <a:r>
              <a:rPr lang="el-GR" sz="1400" spc="100" dirty="0">
                <a:effectLst/>
                <a:latin typeface="Arial" panose="020B0604020202020204" pitchFamily="34" charset="0"/>
                <a:ea typeface="Calibri" panose="020F0502020204030204" pitchFamily="34" charset="0"/>
                <a:cs typeface="Times New Roman" panose="02020603050405020304" pitchFamily="18" charset="0"/>
              </a:rPr>
              <a:t>Με τον όρο αξιολόγηση επενδύσεων υπό καθεστώς βεβαιότητας εννοούμε ότι οι υπεύθυνοι για την αξιολόγηση μιας συγκεκριμένης επένδυσης είναι απόλυτα σίγουροι για την πραγματοποίηση των διαφόρων ροών (κυρίως εισροών) που θα προκύψουν από αυτήν.</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50000"/>
              </a:lnSpc>
            </a:pPr>
            <a:r>
              <a:rPr lang="el-GR" sz="1400" spc="100" dirty="0">
                <a:effectLst/>
                <a:latin typeface="Arial" panose="020B0604020202020204" pitchFamily="34" charset="0"/>
                <a:ea typeface="Calibri" panose="020F0502020204030204" pitchFamily="34" charset="0"/>
                <a:cs typeface="Times New Roman" panose="02020603050405020304" pitchFamily="18" charset="0"/>
              </a:rPr>
              <a:t>Στην εν λόγω κατηγορία ανήκουν οι ακόλουθες μέθοδοι αξιολόγησης επενδύσεων:</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arenR"/>
            </a:pPr>
            <a:r>
              <a:rPr lang="el-GR" sz="1400" spc="100" dirty="0">
                <a:effectLst/>
                <a:latin typeface="Arial" panose="020B0604020202020204" pitchFamily="34" charset="0"/>
                <a:ea typeface="Calibri" panose="020F0502020204030204" pitchFamily="34" charset="0"/>
                <a:cs typeface="Times New Roman" panose="02020603050405020304" pitchFamily="18" charset="0"/>
              </a:rPr>
              <a:t>Μέθοδος του χρόνου </a:t>
            </a:r>
            <a:r>
              <a:rPr lang="el-GR" sz="1400" spc="100" dirty="0" err="1">
                <a:effectLst/>
                <a:latin typeface="Arial" panose="020B0604020202020204" pitchFamily="34" charset="0"/>
                <a:ea typeface="Calibri" panose="020F0502020204030204" pitchFamily="34" charset="0"/>
                <a:cs typeface="Times New Roman" panose="02020603050405020304" pitchFamily="18" charset="0"/>
              </a:rPr>
              <a:t>επανείσπραξης</a:t>
            </a:r>
            <a:r>
              <a:rPr lang="el-GR" sz="1400" spc="100" dirty="0">
                <a:effectLst/>
                <a:latin typeface="Arial" panose="020B0604020202020204" pitchFamily="34" charset="0"/>
                <a:ea typeface="Calibri" panose="020F0502020204030204" pitchFamily="34" charset="0"/>
                <a:cs typeface="Times New Roman" panose="02020603050405020304" pitchFamily="18" charset="0"/>
              </a:rPr>
              <a:t> της επένδυσης (</a:t>
            </a:r>
            <a:r>
              <a:rPr lang="en-US" sz="1400" spc="100" dirty="0">
                <a:effectLst/>
                <a:latin typeface="Arial" panose="020B0604020202020204" pitchFamily="34" charset="0"/>
                <a:ea typeface="Calibri" panose="020F0502020204030204" pitchFamily="34" charset="0"/>
                <a:cs typeface="Times New Roman" panose="02020603050405020304" pitchFamily="18" charset="0"/>
              </a:rPr>
              <a:t>Payback Period Method</a:t>
            </a:r>
            <a:r>
              <a:rPr lang="el-GR" sz="1400" spc="100" dirty="0">
                <a:effectLst/>
                <a:latin typeface="Arial" panose="020B0604020202020204" pitchFamily="34" charset="0"/>
                <a:ea typeface="Calibri" panose="020F0502020204030204" pitchFamily="34" charset="0"/>
                <a:cs typeface="Times New Roman" panose="02020603050405020304" pitchFamily="18" charset="0"/>
              </a:rPr>
              <a:t>)</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arenR"/>
            </a:pPr>
            <a:r>
              <a:rPr lang="el-GR" sz="1400" spc="100" dirty="0">
                <a:effectLst/>
                <a:latin typeface="Arial" panose="020B0604020202020204" pitchFamily="34" charset="0"/>
                <a:ea typeface="Calibri" panose="020F0502020204030204" pitchFamily="34" charset="0"/>
                <a:cs typeface="Times New Roman" panose="02020603050405020304" pitchFamily="18" charset="0"/>
              </a:rPr>
              <a:t>Μέθοδος της μέσης ετήσιας αποδοτικότητας (</a:t>
            </a:r>
            <a:r>
              <a:rPr lang="en-US" sz="1400" spc="100" dirty="0">
                <a:effectLst/>
                <a:latin typeface="Arial" panose="020B0604020202020204" pitchFamily="34" charset="0"/>
                <a:ea typeface="Calibri" panose="020F0502020204030204" pitchFamily="34" charset="0"/>
                <a:cs typeface="Times New Roman" panose="02020603050405020304" pitchFamily="18" charset="0"/>
              </a:rPr>
              <a:t>AROR</a:t>
            </a:r>
            <a:r>
              <a:rPr lang="el-GR" sz="1400" spc="100" dirty="0">
                <a:effectLst/>
                <a:latin typeface="Arial" panose="020B0604020202020204" pitchFamily="34" charset="0"/>
                <a:ea typeface="Calibri" panose="020F0502020204030204" pitchFamily="34" charset="0"/>
                <a:cs typeface="Times New Roman" panose="02020603050405020304" pitchFamily="18" charset="0"/>
              </a:rPr>
              <a:t>)</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arenR"/>
            </a:pPr>
            <a:r>
              <a:rPr lang="el-GR" sz="1400" spc="100" dirty="0">
                <a:effectLst/>
                <a:latin typeface="Arial" panose="020B0604020202020204" pitchFamily="34" charset="0"/>
                <a:ea typeface="Calibri" panose="020F0502020204030204" pitchFamily="34" charset="0"/>
                <a:cs typeface="Times New Roman" panose="02020603050405020304" pitchFamily="18" charset="0"/>
              </a:rPr>
              <a:t>Μέθοδος αναγωγής σε παρούσες αξίες (</a:t>
            </a:r>
            <a:r>
              <a:rPr lang="en-US" sz="1400" spc="100" dirty="0">
                <a:effectLst/>
                <a:latin typeface="Arial" panose="020B0604020202020204" pitchFamily="34" charset="0"/>
                <a:ea typeface="Calibri" panose="020F0502020204030204" pitchFamily="34" charset="0"/>
                <a:cs typeface="Times New Roman" panose="02020603050405020304" pitchFamily="18" charset="0"/>
              </a:rPr>
              <a:t>Method of present values</a:t>
            </a:r>
            <a:r>
              <a:rPr lang="el-GR" sz="1400" spc="100" dirty="0">
                <a:effectLst/>
                <a:latin typeface="Arial" panose="020B0604020202020204" pitchFamily="34" charset="0"/>
                <a:ea typeface="Calibri" panose="020F0502020204030204" pitchFamily="34" charset="0"/>
                <a:cs typeface="Times New Roman" panose="02020603050405020304" pitchFamily="18" charset="0"/>
              </a:rPr>
              <a:t>)</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685800" algn="just">
              <a:lnSpc>
                <a:spcPct val="150000"/>
              </a:lnSpc>
            </a:pPr>
            <a:r>
              <a:rPr lang="el-GR" sz="1400" spc="100" dirty="0">
                <a:effectLst/>
                <a:latin typeface="Arial" panose="020B0604020202020204" pitchFamily="34" charset="0"/>
                <a:ea typeface="Calibri" panose="020F0502020204030204" pitchFamily="34" charset="0"/>
                <a:cs typeface="Times New Roman" panose="02020603050405020304" pitchFamily="18" charset="0"/>
              </a:rPr>
              <a:t>Η μέθοδος αναγωγής σε παρούσες αξίες διακρίνεται περαιτέρω σε:</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p>
            <a:pPr marL="810260" algn="just">
              <a:lnSpc>
                <a:spcPct val="150000"/>
              </a:lnSpc>
            </a:pPr>
            <a:r>
              <a:rPr lang="el-GR" sz="1400" spc="100" dirty="0">
                <a:effectLst/>
                <a:latin typeface="Arial" panose="020B0604020202020204" pitchFamily="34" charset="0"/>
                <a:ea typeface="Calibri" panose="020F0502020204030204" pitchFamily="34" charset="0"/>
                <a:cs typeface="Times New Roman" panose="02020603050405020304" pitchFamily="18" charset="0"/>
              </a:rPr>
              <a:t>3.1. Μέθοδος καθαρής παρούσας αξίας (</a:t>
            </a:r>
            <a:r>
              <a:rPr lang="en-US" sz="1400" spc="100" dirty="0">
                <a:effectLst/>
                <a:latin typeface="Arial" panose="020B0604020202020204" pitchFamily="34" charset="0"/>
                <a:ea typeface="Calibri" panose="020F0502020204030204" pitchFamily="34" charset="0"/>
                <a:cs typeface="Times New Roman" panose="02020603050405020304" pitchFamily="18" charset="0"/>
              </a:rPr>
              <a:t>Net present value method</a:t>
            </a:r>
            <a:r>
              <a:rPr lang="el-GR" sz="1400" spc="100" dirty="0">
                <a:effectLst/>
                <a:latin typeface="Arial" panose="020B0604020202020204" pitchFamily="34" charset="0"/>
                <a:ea typeface="Calibri" panose="020F0502020204030204" pitchFamily="34" charset="0"/>
                <a:cs typeface="Times New Roman" panose="02020603050405020304" pitchFamily="18" charset="0"/>
              </a:rPr>
              <a:t>)</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p>
            <a:pPr marL="810260" algn="just">
              <a:lnSpc>
                <a:spcPct val="150000"/>
              </a:lnSpc>
            </a:pPr>
            <a:r>
              <a:rPr lang="el-GR" sz="1400" spc="100" dirty="0">
                <a:effectLst/>
                <a:latin typeface="Arial" panose="020B0604020202020204" pitchFamily="34" charset="0"/>
                <a:ea typeface="Calibri" panose="020F0502020204030204" pitchFamily="34" charset="0"/>
                <a:cs typeface="Times New Roman" panose="02020603050405020304" pitchFamily="18" charset="0"/>
              </a:rPr>
              <a:t>3.2. Μέθοδος εσωτερικού βαθμού ή συντελεστή απόδοσης (</a:t>
            </a:r>
            <a:r>
              <a:rPr lang="en-US" sz="1400" spc="100" dirty="0">
                <a:effectLst/>
                <a:latin typeface="Arial" panose="020B0604020202020204" pitchFamily="34" charset="0"/>
                <a:ea typeface="Calibri" panose="020F0502020204030204" pitchFamily="34" charset="0"/>
                <a:cs typeface="Times New Roman" panose="02020603050405020304" pitchFamily="18" charset="0"/>
              </a:rPr>
              <a:t>Internal rate of return method</a:t>
            </a:r>
            <a:r>
              <a:rPr lang="el-GR" sz="1400" spc="100" dirty="0">
                <a:effectLst/>
                <a:latin typeface="Arial" panose="020B0604020202020204" pitchFamily="34" charset="0"/>
                <a:ea typeface="Calibri" panose="020F0502020204030204" pitchFamily="34" charset="0"/>
                <a:cs typeface="Times New Roman" panose="02020603050405020304" pitchFamily="18" charset="0"/>
              </a:rPr>
              <a:t>)</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p>
            <a:pPr marL="810260" algn="just">
              <a:lnSpc>
                <a:spcPct val="150000"/>
              </a:lnSpc>
            </a:pPr>
            <a:r>
              <a:rPr lang="el-GR" sz="1400" spc="100" dirty="0">
                <a:effectLst/>
                <a:latin typeface="Arial" panose="020B0604020202020204" pitchFamily="34" charset="0"/>
                <a:ea typeface="Calibri" panose="020F0502020204030204" pitchFamily="34" charset="0"/>
                <a:cs typeface="Times New Roman" panose="02020603050405020304" pitchFamily="18" charset="0"/>
              </a:rPr>
              <a:t>3.3. Μέθοδος δείκτη αποδοτικότητας (</a:t>
            </a:r>
            <a:r>
              <a:rPr lang="en-US" sz="1400" spc="100" dirty="0">
                <a:effectLst/>
                <a:latin typeface="Arial" panose="020B0604020202020204" pitchFamily="34" charset="0"/>
                <a:ea typeface="Calibri" panose="020F0502020204030204" pitchFamily="34" charset="0"/>
                <a:cs typeface="Times New Roman" panose="02020603050405020304" pitchFamily="18" charset="0"/>
              </a:rPr>
              <a:t>Profitability index method</a:t>
            </a:r>
            <a:r>
              <a:rPr lang="el-GR" sz="1400" spc="100" dirty="0">
                <a:effectLst/>
                <a:latin typeface="Arial" panose="020B0604020202020204" pitchFamily="34" charset="0"/>
                <a:ea typeface="Calibri" panose="020F0502020204030204" pitchFamily="34" charset="0"/>
                <a:cs typeface="Times New Roman" panose="02020603050405020304" pitchFamily="18" charset="0"/>
              </a:rPr>
              <a:t>)</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75102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C7144FB-DD21-4EBE-8A5A-892F8D3BBB3C}"/>
              </a:ext>
            </a:extLst>
          </p:cNvPr>
          <p:cNvSpPr txBox="1"/>
          <p:nvPr/>
        </p:nvSpPr>
        <p:spPr>
          <a:xfrm>
            <a:off x="457200" y="1327720"/>
            <a:ext cx="10706986" cy="2540567"/>
          </a:xfrm>
          <a:prstGeom prst="rect">
            <a:avLst/>
          </a:prstGeom>
          <a:noFill/>
        </p:spPr>
        <p:txBody>
          <a:bodyPr wrap="square">
            <a:spAutoFit/>
          </a:bodyPr>
          <a:lstStyle/>
          <a:p>
            <a:pPr lvl="0" algn="just">
              <a:lnSpc>
                <a:spcPct val="150000"/>
              </a:lnSpc>
            </a:pPr>
            <a:r>
              <a:rPr lang="el-GR" sz="1800" u="sng" spc="100" dirty="0">
                <a:effectLst/>
                <a:latin typeface="Arial" panose="020B0604020202020204" pitchFamily="34" charset="0"/>
                <a:ea typeface="Calibri" panose="020F0502020204030204" pitchFamily="34" charset="0"/>
                <a:cs typeface="Times New Roman" panose="02020603050405020304" pitchFamily="18" charset="0"/>
              </a:rPr>
              <a:t>Β)Μέθοδοι αξιολόγησης επενδύσεων υπό καθεστώς κινδύνου</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50000"/>
              </a:lnSpc>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Με τον όρο αξιολόγηση επενδύσεων υπό καθεστώς κινδύνου εννοούμε ότι οι υπεύθυνοι για την αξιολόγηση μιας συγκεκριμένης επένδυσης δεν είναι απόλυτα σίγουροι για την πραγματοποίηση των διαφόρων ταμειακών ροών (κυρίως εισροών) που θα προκύψουν από αυτή.</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50000"/>
              </a:lnSpc>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 </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62457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A3DD29-31B2-4830-B300-3677095875DB}"/>
              </a:ext>
            </a:extLst>
          </p:cNvPr>
          <p:cNvSpPr>
            <a:spLocks noGrp="1"/>
          </p:cNvSpPr>
          <p:nvPr>
            <p:ph type="title"/>
          </p:nvPr>
        </p:nvSpPr>
        <p:spPr>
          <a:xfrm>
            <a:off x="1362075" y="2403475"/>
            <a:ext cx="10515600" cy="1325563"/>
          </a:xfrm>
        </p:spPr>
        <p:txBody>
          <a:bodyPr>
            <a:normAutofit/>
          </a:bodyPr>
          <a:lstStyle/>
          <a:p>
            <a:r>
              <a:rPr lang="el-GR" sz="3600" b="1" spc="100">
                <a:effectLst/>
                <a:latin typeface="Arial" panose="020B0604020202020204" pitchFamily="34" charset="0"/>
                <a:ea typeface="Calibri" panose="020F0502020204030204" pitchFamily="34" charset="0"/>
                <a:cs typeface="Times New Roman" panose="02020603050405020304" pitchFamily="18" charset="0"/>
              </a:rPr>
              <a:t>Τι είναι επένδυση κατά τη γνώμη σας;</a:t>
            </a:r>
            <a:br>
              <a:rPr lang="el-GR" sz="3600">
                <a:effectLst/>
                <a:latin typeface="Calibri" panose="020F0502020204030204" pitchFamily="34" charset="0"/>
                <a:ea typeface="Calibri" panose="020F0502020204030204" pitchFamily="34" charset="0"/>
                <a:cs typeface="Times New Roman" panose="02020603050405020304" pitchFamily="18" charset="0"/>
              </a:rPr>
            </a:br>
            <a:endParaRPr lang="el-GR" sz="3600" dirty="0"/>
          </a:p>
        </p:txBody>
      </p:sp>
    </p:spTree>
    <p:extLst>
      <p:ext uri="{BB962C8B-B14F-4D97-AF65-F5344CB8AC3E}">
        <p14:creationId xmlns:p14="http://schemas.microsoft.com/office/powerpoint/2010/main" val="21422814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3BC8E18-7538-4DDC-9A33-20D311FB357C}"/>
              </a:ext>
            </a:extLst>
          </p:cNvPr>
          <p:cNvSpPr txBox="1"/>
          <p:nvPr/>
        </p:nvSpPr>
        <p:spPr>
          <a:xfrm>
            <a:off x="3048000" y="496723"/>
            <a:ext cx="6096000" cy="5864554"/>
          </a:xfrm>
          <a:prstGeom prst="rect">
            <a:avLst/>
          </a:prstGeom>
          <a:noFill/>
        </p:spPr>
        <p:txBody>
          <a:bodyPr wrap="square">
            <a:spAutoFit/>
          </a:bodyPr>
          <a:lstStyle/>
          <a:p>
            <a:pPr algn="just">
              <a:lnSpc>
                <a:spcPct val="150000"/>
              </a:lnSpc>
            </a:pPr>
            <a:r>
              <a:rPr lang="el-GR" sz="1800" b="1" spc="100" dirty="0">
                <a:effectLst/>
                <a:latin typeface="Arial" panose="020B0604020202020204" pitchFamily="34" charset="0"/>
                <a:ea typeface="Calibri" panose="020F0502020204030204" pitchFamily="34" charset="0"/>
                <a:cs typeface="Times New Roman" panose="02020603050405020304" pitchFamily="18" charset="0"/>
              </a:rPr>
              <a:t>Επένδυση (στενή έννοια του όρου)</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καλείται η δέσμευση κεφαλαίου μιας οικονομικής μονάδας για την απόκτηση περιουσιακών στοιχείων, τα οποία προορίζονται να μείνουν στην επιχείρηση για μεγάλο σχετικά χρονικό διάστημα και συνδέονται με την ομαλή λειτουργία αυτής. Κατ’ αυτήν την έννοια ως επένδυση νοείται:</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arenR"/>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Η απόκτηση πάγιων περιουσιακών στοιχείων. Παραδείγματα;;;;;;</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arenR"/>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Η δημιουργία αποθέματος (πρώτων υλών, </a:t>
            </a:r>
            <a:r>
              <a:rPr lang="el-GR" sz="1800" spc="100" dirty="0" err="1">
                <a:effectLst/>
                <a:latin typeface="Arial" panose="020B0604020202020204" pitchFamily="34" charset="0"/>
                <a:ea typeface="Calibri" panose="020F0502020204030204" pitchFamily="34" charset="0"/>
                <a:cs typeface="Times New Roman" panose="02020603050405020304" pitchFamily="18" charset="0"/>
              </a:rPr>
              <a:t>ημιεπεξεργασμένων</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προϊόντων </a:t>
            </a:r>
            <a:r>
              <a:rPr lang="el-GR" sz="1800" spc="100" dirty="0" err="1">
                <a:effectLst/>
                <a:latin typeface="Arial" panose="020B0604020202020204" pitchFamily="34" charset="0"/>
                <a:ea typeface="Calibri" panose="020F0502020204030204" pitchFamily="34" charset="0"/>
                <a:cs typeface="Times New Roman" panose="02020603050405020304" pitchFamily="18" charset="0"/>
              </a:rPr>
              <a:t>κ.λ.π</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arenR"/>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Η χορήγηση πιστώσεων σε πελάτες;;;;; Πιθανός λόγος;;;; Εμπεριέχεται και το κέρδος ή τόκος αντίστοιχα.</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9009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E87B5CE-2278-4E5A-91BE-4F0C8757167F}"/>
              </a:ext>
            </a:extLst>
          </p:cNvPr>
          <p:cNvSpPr txBox="1"/>
          <p:nvPr/>
        </p:nvSpPr>
        <p:spPr>
          <a:xfrm>
            <a:off x="3048000" y="704472"/>
            <a:ext cx="6096000" cy="5449056"/>
          </a:xfrm>
          <a:prstGeom prst="rect">
            <a:avLst/>
          </a:prstGeom>
          <a:noFill/>
        </p:spPr>
        <p:txBody>
          <a:bodyPr wrap="square">
            <a:spAutoFit/>
          </a:bodyPr>
          <a:lstStyle/>
          <a:p>
            <a:pPr marL="457200" indent="228600" algn="just">
              <a:lnSpc>
                <a:spcPct val="150000"/>
              </a:lnSpc>
            </a:pPr>
            <a:r>
              <a:rPr lang="el-GR" sz="1800" b="1" spc="100" dirty="0">
                <a:effectLst/>
                <a:latin typeface="Arial" panose="020B0604020202020204" pitchFamily="34" charset="0"/>
                <a:ea typeface="Calibri" panose="020F0502020204030204" pitchFamily="34" charset="0"/>
                <a:cs typeface="Times New Roman" panose="02020603050405020304" pitchFamily="18" charset="0"/>
              </a:rPr>
              <a:t>Επένδυση (ευρεία έννοια του όρου)</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καλείται η δέσμευση κεφαλαίου μιας οικονομικής μονάδας για την απόκτηση του συνόλου των περιουσιακών στοιχείων αυτής (πάγιων και </a:t>
            </a:r>
            <a:r>
              <a:rPr lang="el-GR" sz="1800" spc="100" dirty="0" err="1">
                <a:effectLst/>
                <a:latin typeface="Arial" panose="020B0604020202020204" pitchFamily="34" charset="0"/>
                <a:ea typeface="Calibri" panose="020F0502020204030204" pitchFamily="34" charset="0"/>
                <a:cs typeface="Times New Roman" panose="02020603050405020304" pitchFamily="18" charset="0"/>
              </a:rPr>
              <a:t>κυκλοφορούντων</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τα οποία συνδέονται με την ομαλή λειτουργία αυτής. Κατ’ αυτήν την έννοια ως «επένδυση» νοείται και η δέσμευση κεφαλαίων για την απόκτηση αξιόγραφων, καθώς και οι τραπεζικές καταθέσεις (γενικά τα χρηματικά διαθέσιμα) εφ’ όσον συνδέονται με την ομαλή λειτουργία της επιχείρησης.</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50000"/>
              </a:lnSpc>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 </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20721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DDED8DD-F813-4143-B209-F8D1B1E2BBD9}"/>
              </a:ext>
            </a:extLst>
          </p:cNvPr>
          <p:cNvSpPr>
            <a:spLocks noGrp="1"/>
          </p:cNvSpPr>
          <p:nvPr>
            <p:ph type="title"/>
          </p:nvPr>
        </p:nvSpPr>
        <p:spPr/>
        <p:txBody>
          <a:bodyPr/>
          <a:lstStyle/>
          <a:p>
            <a:r>
              <a:rPr lang="el-GR" sz="1800" b="1" u="sng" spc="100" dirty="0">
                <a:effectLst/>
                <a:latin typeface="Arial" panose="020B0604020202020204" pitchFamily="34" charset="0"/>
                <a:ea typeface="Calibri" panose="020F0502020204030204" pitchFamily="34" charset="0"/>
                <a:cs typeface="Times New Roman" panose="02020603050405020304" pitchFamily="18" charset="0"/>
              </a:rPr>
              <a:t>Διακρίσεις επενδύσεων</a:t>
            </a:r>
            <a:r>
              <a:rPr lang="en-US" sz="1800" b="1" u="sng" spc="100" dirty="0">
                <a:effectLst/>
                <a:latin typeface="Arial" panose="020B0604020202020204" pitchFamily="34" charset="0"/>
                <a:ea typeface="Calibri" panose="020F0502020204030204" pitchFamily="34" charset="0"/>
                <a:cs typeface="Times New Roman" panose="02020603050405020304" pitchFamily="18" charset="0"/>
              </a:rPr>
              <a:t> (1/3)</a:t>
            </a:r>
            <a:br>
              <a:rPr lang="el-GR" sz="1800" dirty="0">
                <a:effectLst/>
                <a:latin typeface="Calibri" panose="020F0502020204030204" pitchFamily="34" charset="0"/>
                <a:ea typeface="Calibri" panose="020F050202020403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FFC59E98-A608-48BE-94EF-06B14617B327}"/>
              </a:ext>
            </a:extLst>
          </p:cNvPr>
          <p:cNvSpPr>
            <a:spLocks noGrp="1"/>
          </p:cNvSpPr>
          <p:nvPr>
            <p:ph idx="1"/>
          </p:nvPr>
        </p:nvSpPr>
        <p:spPr/>
        <p:txBody>
          <a:bodyPr/>
          <a:lstStyle/>
          <a:p>
            <a:pPr marL="457200" algn="just">
              <a:lnSpc>
                <a:spcPct val="150000"/>
              </a:lnSpc>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Με βάση τα προαναφερθέντα μπορούμε να υποστηρίξουμε πως οι επενδύσεις διακρίνονται κατ’ αρχήν σε: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arenR"/>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Επενδύσεις πάγιων περιουσιακών στοιχείων. Παραδείγματα: κτίρια, οικόπεδα, μηχανήματα, μεταφορικά μέσα.</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arenR"/>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Επενδύσεις </a:t>
            </a:r>
            <a:r>
              <a:rPr lang="el-GR" sz="1800" spc="100" dirty="0" err="1">
                <a:effectLst/>
                <a:latin typeface="Arial" panose="020B0604020202020204" pitchFamily="34" charset="0"/>
                <a:ea typeface="Calibri" panose="020F0502020204030204" pitchFamily="34" charset="0"/>
                <a:cs typeface="Times New Roman" panose="02020603050405020304" pitchFamily="18" charset="0"/>
              </a:rPr>
              <a:t>κυκλοφορούντων</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περιουσιακών στοιχείων. Παραδείγματα: απαιτήσεις, χρηματικά διαθέσιμα, χρεόγραφα ≠ αξιόγραφα, αποθέματα.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50000"/>
              </a:lnSpc>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Μια άλλη διάκριση θα μπορούσε να είναι η ακόλουθη:</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l-GR" dirty="0"/>
          </a:p>
        </p:txBody>
      </p:sp>
    </p:spTree>
    <p:extLst>
      <p:ext uri="{BB962C8B-B14F-4D97-AF65-F5344CB8AC3E}">
        <p14:creationId xmlns:p14="http://schemas.microsoft.com/office/powerpoint/2010/main" val="1508489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1C46B0-C893-4FB2-B19B-54F06B6CAD9A}"/>
              </a:ext>
            </a:extLst>
          </p:cNvPr>
          <p:cNvSpPr>
            <a:spLocks noGrp="1"/>
          </p:cNvSpPr>
          <p:nvPr>
            <p:ph type="title"/>
          </p:nvPr>
        </p:nvSpPr>
        <p:spPr/>
        <p:txBody>
          <a:bodyPr/>
          <a:lstStyle/>
          <a:p>
            <a:r>
              <a:rPr lang="el-GR" sz="4400" b="1" u="sng" spc="100" dirty="0">
                <a:effectLst/>
                <a:latin typeface="Arial" panose="020B0604020202020204" pitchFamily="34" charset="0"/>
                <a:ea typeface="Calibri" panose="020F0502020204030204" pitchFamily="34" charset="0"/>
                <a:cs typeface="Times New Roman" panose="02020603050405020304" pitchFamily="18" charset="0"/>
              </a:rPr>
              <a:t>Διακρίσεις επενδύσεων</a:t>
            </a:r>
            <a:r>
              <a:rPr lang="en-US" sz="4400" b="1" u="sng" spc="100" dirty="0">
                <a:effectLst/>
                <a:latin typeface="Arial" panose="020B0604020202020204" pitchFamily="34" charset="0"/>
                <a:ea typeface="Calibri" panose="020F0502020204030204" pitchFamily="34" charset="0"/>
                <a:cs typeface="Times New Roman" panose="02020603050405020304" pitchFamily="18" charset="0"/>
              </a:rPr>
              <a:t> (2/3)</a:t>
            </a:r>
            <a:br>
              <a:rPr lang="el-GR" sz="4400" dirty="0">
                <a:effectLst/>
                <a:latin typeface="Calibri" panose="020F0502020204030204" pitchFamily="34" charset="0"/>
                <a:ea typeface="Calibri" panose="020F050202020403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5DE08152-3929-4277-B8E9-9C21FAC70032}"/>
              </a:ext>
            </a:extLst>
          </p:cNvPr>
          <p:cNvSpPr>
            <a:spLocks noGrp="1"/>
          </p:cNvSpPr>
          <p:nvPr>
            <p:ph idx="1"/>
          </p:nvPr>
        </p:nvSpPr>
        <p:spPr>
          <a:xfrm>
            <a:off x="1097280" y="1148080"/>
            <a:ext cx="10058400" cy="7061200"/>
          </a:xfrm>
        </p:spPr>
        <p:txBody>
          <a:bodyPr>
            <a:noAutofit/>
          </a:bodyPr>
          <a:lstStyle/>
          <a:p>
            <a:pPr marL="342900" lvl="0" indent="-342900" algn="just">
              <a:lnSpc>
                <a:spcPct val="150000"/>
              </a:lnSpc>
              <a:buFont typeface="Wingdings" panose="05000000000000000000" pitchFamily="2" charset="2"/>
              <a:buChar char=""/>
            </a:pPr>
            <a:r>
              <a:rPr lang="el-GR" sz="1600" spc="100" dirty="0">
                <a:effectLst/>
                <a:latin typeface="Arial" panose="020B0604020202020204" pitchFamily="34" charset="0"/>
                <a:ea typeface="Calibri" panose="020F0502020204030204" pitchFamily="34" charset="0"/>
                <a:cs typeface="Times New Roman" panose="02020603050405020304" pitchFamily="18" charset="0"/>
              </a:rPr>
              <a:t>Με κριτήρια τον προορισμό του:</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l-GR" sz="1600" spc="100" dirty="0">
                <a:effectLst/>
                <a:latin typeface="Arial" panose="020B0604020202020204" pitchFamily="34" charset="0"/>
                <a:ea typeface="Calibri" panose="020F0502020204030204" pitchFamily="34" charset="0"/>
                <a:cs typeface="Times New Roman" panose="02020603050405020304" pitchFamily="18" charset="0"/>
              </a:rPr>
              <a:t>Υποχρεωτικές</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l-GR" sz="1600" spc="100" dirty="0">
                <a:effectLst/>
                <a:latin typeface="Arial" panose="020B0604020202020204" pitchFamily="34" charset="0"/>
                <a:ea typeface="Calibri" panose="020F0502020204030204" pitchFamily="34" charset="0"/>
                <a:cs typeface="Times New Roman" panose="02020603050405020304" pitchFamily="18" charset="0"/>
              </a:rPr>
              <a:t>Αντικατάστασης</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l-GR" sz="1600" spc="100" dirty="0">
                <a:effectLst/>
                <a:latin typeface="Arial" panose="020B0604020202020204" pitchFamily="34" charset="0"/>
                <a:ea typeface="Calibri" panose="020F0502020204030204" pitchFamily="34" charset="0"/>
                <a:cs typeface="Times New Roman" panose="02020603050405020304" pitchFamily="18" charset="0"/>
              </a:rPr>
              <a:t>Επέκτασης</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50000"/>
              </a:lnSpc>
            </a:pPr>
            <a:r>
              <a:rPr lang="el-GR" sz="1600" spc="100" dirty="0">
                <a:effectLst/>
                <a:latin typeface="Arial" panose="020B0604020202020204" pitchFamily="34" charset="0"/>
                <a:ea typeface="Calibri" panose="020F0502020204030204" pitchFamily="34" charset="0"/>
                <a:cs typeface="Times New Roman" panose="02020603050405020304" pitchFamily="18" charset="0"/>
              </a:rPr>
              <a:t>Με τον όρο υποχρεωτικές εννοούμε εκείνες τις επενδύσεις, οι οποίες είναι απολύτως απαραίτητες για τη λειτουργία μιας συγκεκριμένης οικονομικής μονάδας.</a:t>
            </a:r>
            <a:endParaRPr lang="en-US" sz="1600" spc="100" dirty="0">
              <a:effectLst/>
              <a:latin typeface="Arial" panose="020B0604020202020204" pitchFamily="34" charset="0"/>
              <a:ea typeface="Calibri" panose="020F0502020204030204" pitchFamily="34" charset="0"/>
              <a:cs typeface="Times New Roman" panose="02020603050405020304" pitchFamily="18" charset="0"/>
            </a:endParaRPr>
          </a:p>
          <a:p>
            <a:pPr marL="457200" indent="457200" algn="just">
              <a:lnSpc>
                <a:spcPct val="150000"/>
              </a:lnSpc>
            </a:pPr>
            <a:r>
              <a:rPr lang="el-GR" sz="1600" spc="100" dirty="0">
                <a:effectLst/>
                <a:latin typeface="Arial" panose="020B0604020202020204" pitchFamily="34" charset="0"/>
                <a:ea typeface="Calibri" panose="020F0502020204030204" pitchFamily="34" charset="0"/>
                <a:cs typeface="Times New Roman" panose="02020603050405020304" pitchFamily="18" charset="0"/>
              </a:rPr>
              <a:t> Με τον όρο επενδύσεις αντικατάστασης εννοούμε εκείνες τις δεσμεύσεις κεφαλαίου, οι οποίες έχουν ως στόχο τη μείωση του κόστους της συγκεκριμένης οικονομικής μονάδας. Παραδείγματα;;;;;</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50000"/>
              </a:lnSpc>
            </a:pPr>
            <a:r>
              <a:rPr lang="el-GR" sz="1600" spc="100" dirty="0">
                <a:effectLst/>
                <a:latin typeface="Arial" panose="020B0604020202020204" pitchFamily="34" charset="0"/>
                <a:ea typeface="Calibri" panose="020F0502020204030204" pitchFamily="34" charset="0"/>
                <a:cs typeface="Times New Roman" panose="02020603050405020304" pitchFamily="18" charset="0"/>
              </a:rPr>
              <a:t>Με τον όρο επενδύσεις επέκτασης εννοούμε εκείνες τις δεσμεύσεις κεφαλαίου, οι οποίες έχουν ως στόχο την αύξηση των εσόδων της συγκεκριμένης οικονομικής μονάδας.</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0" algn="just">
              <a:lnSpc>
                <a:spcPct val="150000"/>
              </a:lnSpc>
              <a:buNone/>
            </a:pPr>
            <a:r>
              <a:rPr lang="el-GR" sz="1600" spc="100" dirty="0">
                <a:effectLst/>
                <a:latin typeface="Arial" panose="020B0604020202020204" pitchFamily="34" charset="0"/>
                <a:ea typeface="Calibri" panose="020F0502020204030204" pitchFamily="34" charset="0"/>
                <a:cs typeface="Times New Roman" panose="02020603050405020304" pitchFamily="18" charset="0"/>
              </a:rPr>
              <a:t>Ουσιαστικά θα μπορούσε να ειπωθεί πως ο όρος επένδυση αφορά τα στοιχεία του ενεργητικού μιας οικονομικής μονάδας, τα οποία όμως ουσιαστικά χρηματοδοτούνται από τα στοιχεία του παθητικού αυτής. </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0" algn="ctr">
              <a:lnSpc>
                <a:spcPct val="150000"/>
              </a:lnSpc>
              <a:buNone/>
            </a:pPr>
            <a:r>
              <a:rPr lang="el-GR" sz="1600" spc="100" dirty="0">
                <a:effectLst/>
                <a:latin typeface="Arial" panose="020B0604020202020204" pitchFamily="34" charset="0"/>
                <a:ea typeface="Calibri" panose="020F0502020204030204" pitchFamily="34" charset="0"/>
                <a:cs typeface="Times New Roman" panose="02020603050405020304" pitchFamily="18" charset="0"/>
              </a:rPr>
              <a:t>(ΠΑΡΑΔΕΙΓΜΑ ΙΣΟΛΟΓΙΣΜΟΥ – ΒΑΣΙΚΗ ΛΟΓΙΣΤΙΚΗ ΙΣΟΤΗΤΑ)</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sz="1600" dirty="0"/>
          </a:p>
        </p:txBody>
      </p:sp>
    </p:spTree>
    <p:extLst>
      <p:ext uri="{BB962C8B-B14F-4D97-AF65-F5344CB8AC3E}">
        <p14:creationId xmlns:p14="http://schemas.microsoft.com/office/powerpoint/2010/main" val="108933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a:extLst>
              <a:ext uri="{FF2B5EF4-FFF2-40B4-BE49-F238E27FC236}">
                <a16:creationId xmlns:a16="http://schemas.microsoft.com/office/drawing/2014/main" id="{3FFC71F5-8578-4D17-9B9E-703020A01A60}"/>
              </a:ext>
            </a:extLst>
          </p:cNvPr>
          <p:cNvSpPr>
            <a:spLocks noGrp="1"/>
          </p:cNvSpPr>
          <p:nvPr>
            <p:ph type="title"/>
          </p:nvPr>
        </p:nvSpPr>
        <p:spPr/>
        <p:txBody>
          <a:bodyPr/>
          <a:lstStyle/>
          <a:p>
            <a:r>
              <a:rPr lang="el-GR" sz="4400" b="1" u="sng" spc="100" dirty="0">
                <a:effectLst/>
                <a:latin typeface="Arial" panose="020B0604020202020204" pitchFamily="34" charset="0"/>
                <a:ea typeface="Calibri" panose="020F0502020204030204" pitchFamily="34" charset="0"/>
                <a:cs typeface="Times New Roman" panose="02020603050405020304" pitchFamily="18" charset="0"/>
              </a:rPr>
              <a:t>Διακρίσεις επενδύσεων</a:t>
            </a:r>
            <a:r>
              <a:rPr lang="en-US" sz="4400" b="1" u="sng" spc="100" dirty="0">
                <a:effectLst/>
                <a:latin typeface="Arial" panose="020B0604020202020204" pitchFamily="34" charset="0"/>
                <a:ea typeface="Calibri" panose="020F0502020204030204" pitchFamily="34" charset="0"/>
                <a:cs typeface="Times New Roman" panose="02020603050405020304" pitchFamily="18" charset="0"/>
              </a:rPr>
              <a:t> (3/3)</a:t>
            </a:r>
            <a:br>
              <a:rPr lang="el-GR" sz="4400" dirty="0">
                <a:effectLst/>
                <a:latin typeface="Calibri" panose="020F0502020204030204" pitchFamily="34" charset="0"/>
                <a:ea typeface="Calibri" panose="020F050202020403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998C36F4-4206-4A81-9F97-DAF8986648E4}"/>
              </a:ext>
            </a:extLst>
          </p:cNvPr>
          <p:cNvSpPr>
            <a:spLocks noGrp="1"/>
          </p:cNvSpPr>
          <p:nvPr>
            <p:ph idx="1"/>
          </p:nvPr>
        </p:nvSpPr>
        <p:spPr/>
        <p:txBody>
          <a:bodyPr>
            <a:normAutofit fontScale="92500"/>
          </a:bodyPr>
          <a:lstStyle/>
          <a:p>
            <a:pPr marL="342900" lvl="0" indent="-342900" algn="just">
              <a:lnSpc>
                <a:spcPct val="150000"/>
              </a:lnSpc>
              <a:buFont typeface="Wingdings" panose="05000000000000000000" pitchFamily="2" charset="2"/>
              <a:buChar char=""/>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Με κριτήριο τη συσχέτιση που παρουσιάζουν μεταξύ τους οι επενδύσεις διακρίνονται σε:</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l-GR" sz="1800" spc="100" dirty="0" err="1">
                <a:effectLst/>
                <a:latin typeface="Arial" panose="020B0604020202020204" pitchFamily="34" charset="0"/>
                <a:ea typeface="Calibri" panose="020F0502020204030204" pitchFamily="34" charset="0"/>
                <a:cs typeface="Times New Roman" panose="02020603050405020304" pitchFamily="18" charset="0"/>
              </a:rPr>
              <a:t>Αποκλειόμενες</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αμοιβαίως</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Ανεξάρτητες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50000"/>
              </a:lnSpc>
            </a:pPr>
            <a:r>
              <a:rPr lang="el-GR" sz="1800" b="1" spc="100" dirty="0">
                <a:effectLst/>
                <a:latin typeface="Arial" panose="020B0604020202020204" pitchFamily="34" charset="0"/>
                <a:ea typeface="Calibri" panose="020F0502020204030204" pitchFamily="34" charset="0"/>
                <a:cs typeface="Times New Roman" panose="02020603050405020304" pitchFamily="18" charset="0"/>
              </a:rPr>
              <a:t>Αμοιβαίως </a:t>
            </a:r>
            <a:r>
              <a:rPr lang="el-GR" sz="1800" b="1" spc="100" dirty="0" err="1">
                <a:effectLst/>
                <a:latin typeface="Arial" panose="020B0604020202020204" pitchFamily="34" charset="0"/>
                <a:ea typeface="Calibri" panose="020F0502020204030204" pitchFamily="34" charset="0"/>
                <a:cs typeface="Times New Roman" panose="02020603050405020304" pitchFamily="18" charset="0"/>
              </a:rPr>
              <a:t>αποκλειόμενες</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ονομάζονται εκείνες οι επενδύσεις, όπου η πραγματοποίηση της μιας αποκλείει την πραγματοποίηση της άλλης. Π.χ. δεδομένο κεφάλαιο είτε στην Α είτε στην Β.</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50000"/>
              </a:lnSpc>
            </a:pPr>
            <a:r>
              <a:rPr lang="el-GR" sz="1800" b="1" spc="100" dirty="0">
                <a:effectLst/>
                <a:latin typeface="Arial" panose="020B0604020202020204" pitchFamily="34" charset="0"/>
                <a:ea typeface="Calibri" panose="020F0502020204030204" pitchFamily="34" charset="0"/>
                <a:cs typeface="Times New Roman" panose="02020603050405020304" pitchFamily="18" charset="0"/>
              </a:rPr>
              <a:t>Ανεξάρτητες</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εννοούμε εκείνες τις επενδύσεις, όπου η πραγματοποίηση της μιας δεν επηρεάζει την υλοποίηση της άλλης.</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671448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E01E5B0-B67F-48BA-A834-8D47025C72D9}"/>
              </a:ext>
            </a:extLst>
          </p:cNvPr>
          <p:cNvSpPr>
            <a:spLocks noGrp="1"/>
          </p:cNvSpPr>
          <p:nvPr>
            <p:ph type="title"/>
          </p:nvPr>
        </p:nvSpPr>
        <p:spPr/>
        <p:txBody>
          <a:bodyPr/>
          <a:lstStyle/>
          <a:p>
            <a:r>
              <a:rPr lang="el-GR" sz="1800" b="1" spc="100" dirty="0">
                <a:effectLst/>
                <a:latin typeface="Arial" panose="020B0604020202020204" pitchFamily="34" charset="0"/>
                <a:ea typeface="Calibri" panose="020F0502020204030204" pitchFamily="34" charset="0"/>
                <a:cs typeface="Times New Roman" panose="02020603050405020304" pitchFamily="18" charset="0"/>
              </a:rPr>
              <a:t>Προβληματισμοί επί των επενδύσεων</a:t>
            </a:r>
            <a:br>
              <a:rPr lang="el-GR" sz="1800" dirty="0">
                <a:effectLst/>
                <a:latin typeface="Calibri" panose="020F0502020204030204" pitchFamily="34" charset="0"/>
                <a:ea typeface="Calibri" panose="020F050202020403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158AE9C0-EE96-44FC-910A-FA423317566A}"/>
              </a:ext>
            </a:extLst>
          </p:cNvPr>
          <p:cNvSpPr>
            <a:spLocks noGrp="1"/>
          </p:cNvSpPr>
          <p:nvPr>
            <p:ph idx="1"/>
          </p:nvPr>
        </p:nvSpPr>
        <p:spPr/>
        <p:txBody>
          <a:bodyPr>
            <a:normAutofit/>
          </a:bodyPr>
          <a:lstStyle/>
          <a:p>
            <a:pPr marL="457200" indent="0" algn="just">
              <a:lnSpc>
                <a:spcPct val="150000"/>
              </a:lnSpc>
              <a:buNone/>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Οι επενδυτικές αποφάσεις είναι προϊόν οικονομικού προβληματισμού του ανθρώπου/φορέα/επιχειρηματία και απαιτούν ανάλυση των διαθέσιμων στοιχείων. Η διενέργεια επένδυσης με μόνο στοιχείο τη διαίσθηση του ανθρώπινου παράγοντα επαφίεται αποκλειστικά στην τύχη. Αν τελικά πετύχει η επένδυση, τότε δοξάζεται η τόλμη και η αποφασιστικότητα του ανθρώπινου παράγοντα.</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50000"/>
              </a:lnSpc>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Πως ορίζεται η διαίσθηση;</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50000"/>
              </a:lnSpc>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Σχετίζεται η επιχειρηματικότητα με τη μόρφωση ή θεωρείται πως είναι περισσότερο ζήτημα </a:t>
            </a:r>
            <a:r>
              <a:rPr lang="el-GR" sz="1800" spc="100" dirty="0" err="1">
                <a:effectLst/>
                <a:latin typeface="Arial" panose="020B0604020202020204" pitchFamily="34" charset="0"/>
                <a:ea typeface="Calibri" panose="020F0502020204030204" pitchFamily="34" charset="0"/>
                <a:cs typeface="Times New Roman" panose="02020603050405020304" pitchFamily="18" charset="0"/>
              </a:rPr>
              <a:t>ενσυναισθησης</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358271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679FB64-2345-4D0B-B57F-D29F0821C831}"/>
              </a:ext>
            </a:extLst>
          </p:cNvPr>
          <p:cNvSpPr>
            <a:spLocks noGrp="1"/>
          </p:cNvSpPr>
          <p:nvPr>
            <p:ph type="title"/>
          </p:nvPr>
        </p:nvSpPr>
        <p:spPr/>
        <p:txBody>
          <a:bodyPr/>
          <a:lstStyle/>
          <a:p>
            <a:r>
              <a:rPr lang="el-GR" sz="4400" b="1" spc="100" dirty="0">
                <a:effectLst/>
                <a:latin typeface="Arial" panose="020B0604020202020204" pitchFamily="34" charset="0"/>
                <a:ea typeface="Calibri" panose="020F0502020204030204" pitchFamily="34" charset="0"/>
                <a:cs typeface="Times New Roman" panose="02020603050405020304" pitchFamily="18" charset="0"/>
              </a:rPr>
              <a:t>Προβληματισμοί επί των επενδύσεων</a:t>
            </a:r>
            <a:endParaRPr lang="el-GR" dirty="0"/>
          </a:p>
        </p:txBody>
      </p:sp>
      <p:sp>
        <p:nvSpPr>
          <p:cNvPr id="3" name="Θέση περιεχομένου 2">
            <a:extLst>
              <a:ext uri="{FF2B5EF4-FFF2-40B4-BE49-F238E27FC236}">
                <a16:creationId xmlns:a16="http://schemas.microsoft.com/office/drawing/2014/main" id="{CF410032-93F0-4812-93F2-43232A58D457}"/>
              </a:ext>
            </a:extLst>
          </p:cNvPr>
          <p:cNvSpPr>
            <a:spLocks noGrp="1"/>
          </p:cNvSpPr>
          <p:nvPr>
            <p:ph idx="1"/>
          </p:nvPr>
        </p:nvSpPr>
        <p:spPr/>
        <p:txBody>
          <a:bodyPr>
            <a:normAutofit fontScale="55000" lnSpcReduction="20000"/>
          </a:bodyPr>
          <a:lstStyle/>
          <a:p>
            <a:pPr marL="457200" indent="457200" algn="just">
              <a:lnSpc>
                <a:spcPct val="150000"/>
              </a:lnSpc>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Αν όμως αποτύχει η επένδυση, τότε εκτός των οικονομικών συνεπειών, αδικείται η χρηματοοικονομική ανάλυση πεδίο στο οποίο εμπίπτει και το αντικείμενο της αξιολόγησης επενδύσεων, η οποία προσφέρει τεχνικές και μεθόδους ελαχιστοποίησης ή πρόβλεψης του πιθανού κινδύνου αποτυχίας μιας επένδυσης.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50000"/>
              </a:lnSpc>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Θα επιχειρήσουμε λοιπόν στα πλαίσια του παρόντος μαθήματος να δώσουμε απαντήσεις σε ζητήματα όπως: Τι μας συμφέρει. Να εισπράξουμε ένα ποσό σήμερα ή μήπως το ίδιο ποσό να το εισπράξουμε αύριο. </a:t>
            </a:r>
            <a:r>
              <a:rPr lang="el-GR" sz="1800" spc="100" dirty="0" err="1">
                <a:effectLst/>
                <a:latin typeface="Arial" panose="020B0604020202020204" pitchFamily="34" charset="0"/>
                <a:ea typeface="Calibri" panose="020F0502020204030204" pitchFamily="34" charset="0"/>
                <a:cs typeface="Times New Roman" panose="02020603050405020304" pitchFamily="18" charset="0"/>
              </a:rPr>
              <a:t>Σημειωτέον</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η αξία του χρήματος δεν είναι διαχρονική, αλλά αντίθετα είναι χρονική, δηλαδή εξαρτάται από τη χρονική στιγμή την οποία καταβάλλεται ή εισπράττεται.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50000"/>
              </a:lnSpc>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Με ποιο επιτόκιο μας συμφέρει να δανειστούμε; Το επιτόκιο πρέπει να είναι ετήσιο ή π.χ. εξαμηνιαίο; Ο πληθωρισμός παίζει ρόλο στη διαμόρφωση του επιτοκίου;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50000"/>
              </a:lnSpc>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Αντιλαμβάνεστε πως ο κίνδυνος απώλειας του κεφαλαίου μιας τράπεζας όταν δανείζει μια επιχείρηση, οδηγεί στον υπολογισμό τόκου.</a:t>
            </a:r>
            <a:endParaRPr lang="en-US" sz="1800" spc="100" dirty="0">
              <a:effectLst/>
              <a:latin typeface="Arial" panose="020B0604020202020204" pitchFamily="34" charset="0"/>
              <a:ea typeface="Calibri" panose="020F0502020204030204" pitchFamily="34" charset="0"/>
              <a:cs typeface="Times New Roman" panose="02020603050405020304" pitchFamily="18" charset="0"/>
            </a:endParaRPr>
          </a:p>
          <a:p>
            <a:pPr indent="0" algn="just">
              <a:lnSpc>
                <a:spcPct val="150000"/>
              </a:lnSpc>
              <a:buNone/>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 </a:t>
            </a:r>
            <a:r>
              <a:rPr lang="el-GR" sz="1800" b="1" spc="100" dirty="0">
                <a:effectLst/>
                <a:latin typeface="Arial" panose="020B0604020202020204" pitchFamily="34" charset="0"/>
                <a:ea typeface="Calibri" panose="020F0502020204030204" pitchFamily="34" charset="0"/>
                <a:cs typeface="Times New Roman" panose="02020603050405020304" pitchFamily="18" charset="0"/>
              </a:rPr>
              <a:t>Συζήτηση</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50000"/>
              </a:lnSpc>
              <a:buNone/>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Τι πουλάει μια τράπεζα; Πως έχει κέρδη;</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50000"/>
              </a:lnSpc>
              <a:buNone/>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Παράδειγμα ενέγγυου πίστεως σε εισαγωγή</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0" algn="just">
              <a:lnSpc>
                <a:spcPct val="150000"/>
              </a:lnSpc>
              <a:buNone/>
            </a:pP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724738925"/>
      </p:ext>
    </p:extLst>
  </p:cSld>
  <p:clrMapOvr>
    <a:masterClrMapping/>
  </p:clrMapOvr>
</p:sld>
</file>

<file path=ppt/theme/theme1.xml><?xml version="1.0" encoding="utf-8"?>
<a:theme xmlns:a="http://schemas.openxmlformats.org/drawingml/2006/main" name="Ανασκόπηση">
  <a:themeElements>
    <a:clrScheme name="Ανασκόπηση">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Ανασκόπηση">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Ανασκόπηση">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38</TotalTime>
  <Words>1092</Words>
  <Application>Microsoft Office PowerPoint</Application>
  <PresentationFormat>Ευρεία οθόνη</PresentationFormat>
  <Paragraphs>66</Paragraphs>
  <Slides>13</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13</vt:i4>
      </vt:variant>
    </vt:vector>
  </HeadingPairs>
  <TitlesOfParts>
    <vt:vector size="18" baseType="lpstr">
      <vt:lpstr>Arial</vt:lpstr>
      <vt:lpstr>Calibri</vt:lpstr>
      <vt:lpstr>Calibri Light</vt:lpstr>
      <vt:lpstr>Wingdings</vt:lpstr>
      <vt:lpstr>Ανασκόπηση</vt:lpstr>
      <vt:lpstr>ΜΑΘΗΜΑ 1ο Γενικά περί επενδύσεων </vt:lpstr>
      <vt:lpstr>Τι είναι επένδυση κατά τη γνώμη σας; </vt:lpstr>
      <vt:lpstr>Παρουσίαση του PowerPoint</vt:lpstr>
      <vt:lpstr>Παρουσίαση του PowerPoint</vt:lpstr>
      <vt:lpstr>Διακρίσεις επενδύσεων (1/3) </vt:lpstr>
      <vt:lpstr>Διακρίσεις επενδύσεων (2/3) </vt:lpstr>
      <vt:lpstr>Διακρίσεις επενδύσεων (3/3) </vt:lpstr>
      <vt:lpstr>Προβληματισμοί επί των επενδύσεων </vt:lpstr>
      <vt:lpstr>Προβληματισμοί επί των επενδύσεων</vt:lpstr>
      <vt:lpstr>Παρουσίαση του PowerPoint</vt:lpstr>
      <vt:lpstr>Κατηγορίες μεθόδων αξιολόγησης επενδύσεων </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ΜΑΘΗΜΑ 1ο Γενικά περί επενδύσεων</dc:title>
  <dc:creator>ΧΡΗΣΤΟΣ ΣΤΑΜΠΟΥΛΗΣ</dc:creator>
  <cp:lastModifiedBy>ΧΡΗΣΤΟΣ ΣΤΑΜΠΟΥΛΗΣ</cp:lastModifiedBy>
  <cp:revision>4</cp:revision>
  <dcterms:created xsi:type="dcterms:W3CDTF">2020-10-11T11:20:09Z</dcterms:created>
  <dcterms:modified xsi:type="dcterms:W3CDTF">2020-10-21T16:37:33Z</dcterms:modified>
</cp:coreProperties>
</file>