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60" r:id="rId4"/>
    <p:sldId id="261" r:id="rId5"/>
    <p:sldId id="264" r:id="rId6"/>
    <p:sldId id="265" r:id="rId7"/>
    <p:sldId id="266" r:id="rId8"/>
    <p:sldId id="267" r:id="rId9"/>
    <p:sldId id="268" r:id="rId10"/>
    <p:sldId id="270" r:id="rId11"/>
    <p:sldId id="272" r:id="rId12"/>
    <p:sldId id="274" r:id="rId13"/>
    <p:sldId id="27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303016-EEC0-4A4D-8AD7-FBFF6CF4498A}" v="2" dt="2020-10-18T20:40:04.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6B303016-EEC0-4A4D-8AD7-FBFF6CF4498A}"/>
    <pc:docChg chg="undo custSel mod addSld delSld modSld">
      <pc:chgData name="ΧΡΗΣΤΟΣ ΣΤΑΜΠΟΥΛΗΣ" userId="49e95bbdedea2cd2" providerId="LiveId" clId="{6B303016-EEC0-4A4D-8AD7-FBFF6CF4498A}" dt="2020-10-21T16:37:29.632" v="35" actId="47"/>
      <pc:docMkLst>
        <pc:docMk/>
      </pc:docMkLst>
      <pc:sldChg chg="addSp delSp modSp mod setBg setClrOvrMap delDesignElem">
        <pc:chgData name="ΧΡΗΣΤΟΣ ΣΤΑΜΠΟΥΛΗΣ" userId="49e95bbdedea2cd2" providerId="LiveId" clId="{6B303016-EEC0-4A4D-8AD7-FBFF6CF4498A}" dt="2020-10-18T20:39:43.658" v="16"/>
        <pc:sldMkLst>
          <pc:docMk/>
          <pc:sldMk cId="2799631744" sldId="256"/>
        </pc:sldMkLst>
        <pc:spChg chg="mod">
          <ac:chgData name="ΧΡΗΣΤΟΣ ΣΤΑΜΠΟΥΛΗΣ" userId="49e95bbdedea2cd2" providerId="LiveId" clId="{6B303016-EEC0-4A4D-8AD7-FBFF6CF4498A}" dt="2020-10-18T20:39:10.928" v="14" actId="26606"/>
          <ac:spMkLst>
            <pc:docMk/>
            <pc:sldMk cId="2799631744" sldId="256"/>
            <ac:spMk id="2" creationId="{2C08BD76-500B-4787-A673-74CC1986AAF0}"/>
          </ac:spMkLst>
        </pc:spChg>
        <pc:spChg chg="mod">
          <ac:chgData name="ΧΡΗΣΤΟΣ ΣΤΑΜΠΟΥΛΗΣ" userId="49e95bbdedea2cd2" providerId="LiveId" clId="{6B303016-EEC0-4A4D-8AD7-FBFF6CF4498A}" dt="2020-10-18T20:39:10.928" v="14" actId="26606"/>
          <ac:spMkLst>
            <pc:docMk/>
            <pc:sldMk cId="2799631744" sldId="256"/>
            <ac:spMk id="3" creationId="{E9A9F362-59CD-48E2-89B5-4FF894531DE7}"/>
          </ac:spMkLst>
        </pc:spChg>
        <pc:spChg chg="add del">
          <ac:chgData name="ΧΡΗΣΤΟΣ ΣΤΑΜΠΟΥΛΗΣ" userId="49e95bbdedea2cd2" providerId="LiveId" clId="{6B303016-EEC0-4A4D-8AD7-FBFF6CF4498A}" dt="2020-10-18T20:39:43.658" v="16"/>
          <ac:spMkLst>
            <pc:docMk/>
            <pc:sldMk cId="2799631744" sldId="256"/>
            <ac:spMk id="9" creationId="{0671A8AE-40A1-4631-A6B8-581AFF065482}"/>
          </ac:spMkLst>
        </pc:spChg>
        <pc:spChg chg="add del">
          <ac:chgData name="ΧΡΗΣΤΟΣ ΣΤΑΜΠΟΥΛΗΣ" userId="49e95bbdedea2cd2" providerId="LiveId" clId="{6B303016-EEC0-4A4D-8AD7-FBFF6CF4498A}" dt="2020-10-18T20:39:43.658" v="16"/>
          <ac:spMkLst>
            <pc:docMk/>
            <pc:sldMk cId="2799631744" sldId="256"/>
            <ac:spMk id="11" creationId="{AB58EF07-17C2-48CF-ABB0-EEF1F17CB8F0}"/>
          </ac:spMkLst>
        </pc:spChg>
        <pc:spChg chg="add del">
          <ac:chgData name="ΧΡΗΣΤΟΣ ΣΤΑΜΠΟΥΛΗΣ" userId="49e95bbdedea2cd2" providerId="LiveId" clId="{6B303016-EEC0-4A4D-8AD7-FBFF6CF4498A}" dt="2020-10-18T20:39:43.658" v="16"/>
          <ac:spMkLst>
            <pc:docMk/>
            <pc:sldMk cId="2799631744" sldId="256"/>
            <ac:spMk id="13" creationId="{AF2F604E-43BE-4DC3-B983-E071523364F8}"/>
          </ac:spMkLst>
        </pc:spChg>
        <pc:spChg chg="add del">
          <ac:chgData name="ΧΡΗΣΤΟΣ ΣΤΑΜΠΟΥΛΗΣ" userId="49e95bbdedea2cd2" providerId="LiveId" clId="{6B303016-EEC0-4A4D-8AD7-FBFF6CF4498A}" dt="2020-10-18T20:39:43.658" v="16"/>
          <ac:spMkLst>
            <pc:docMk/>
            <pc:sldMk cId="2799631744" sldId="256"/>
            <ac:spMk id="15" creationId="{08C9B587-E65E-4B52-B37C-ABEBB6E87928}"/>
          </ac:spMkLst>
        </pc:spChg>
        <pc:spChg chg="add del">
          <ac:chgData name="ΧΡΗΣΤΟΣ ΣΤΑΜΠΟΥΛΗΣ" userId="49e95bbdedea2cd2" providerId="LiveId" clId="{6B303016-EEC0-4A4D-8AD7-FBFF6CF4498A}" dt="2020-10-18T20:39:10.928" v="14" actId="26606"/>
          <ac:spMkLst>
            <pc:docMk/>
            <pc:sldMk cId="2799631744" sldId="256"/>
            <ac:spMk id="20" creationId="{E20EB187-900F-4AF5-813B-101456D9FD39}"/>
          </ac:spMkLst>
        </pc:spChg>
        <pc:picChg chg="add mod">
          <ac:chgData name="ΧΡΗΣΤΟΣ ΣΤΑΜΠΟΥΛΗΣ" userId="49e95bbdedea2cd2" providerId="LiveId" clId="{6B303016-EEC0-4A4D-8AD7-FBFF6CF4498A}" dt="2020-10-18T20:39:10.928" v="14" actId="26606"/>
          <ac:picMkLst>
            <pc:docMk/>
            <pc:sldMk cId="2799631744" sldId="256"/>
            <ac:picMk id="5" creationId="{7750E0CF-6014-453A-A0FA-6CC32B50FCD2}"/>
          </ac:picMkLst>
        </pc:picChg>
        <pc:cxnChg chg="add del">
          <ac:chgData name="ΧΡΗΣΤΟΣ ΣΤΑΜΠΟΥΛΗΣ" userId="49e95bbdedea2cd2" providerId="LiveId" clId="{6B303016-EEC0-4A4D-8AD7-FBFF6CF4498A}" dt="2020-10-18T20:39:10.928" v="14" actId="26606"/>
          <ac:cxnSpMkLst>
            <pc:docMk/>
            <pc:sldMk cId="2799631744" sldId="256"/>
            <ac:cxnSpMk id="22" creationId="{624D17C8-E9C2-48A4-AA36-D7048A6CCC41}"/>
          </ac:cxnSpMkLst>
        </pc:cxnChg>
      </pc:sldChg>
      <pc:sldChg chg="addSp delSp modSp mod setBg">
        <pc:chgData name="ΧΡΗΣΤΟΣ ΣΤΑΜΠΟΥΛΗΣ" userId="49e95bbdedea2cd2" providerId="LiveId" clId="{6B303016-EEC0-4A4D-8AD7-FBFF6CF4498A}" dt="2020-10-18T20:38:16.936" v="10" actId="26606"/>
        <pc:sldMkLst>
          <pc:docMk/>
          <pc:sldMk cId="2142281432" sldId="258"/>
        </pc:sldMkLst>
        <pc:spChg chg="mod">
          <ac:chgData name="ΧΡΗΣΤΟΣ ΣΤΑΜΠΟΥΛΗΣ" userId="49e95bbdedea2cd2" providerId="LiveId" clId="{6B303016-EEC0-4A4D-8AD7-FBFF6CF4498A}" dt="2020-10-18T20:38:16.936" v="10" actId="26606"/>
          <ac:spMkLst>
            <pc:docMk/>
            <pc:sldMk cId="2142281432" sldId="258"/>
            <ac:spMk id="2" creationId="{DFA3DD29-31B2-4830-B300-3677095875DB}"/>
          </ac:spMkLst>
        </pc:spChg>
        <pc:spChg chg="add del">
          <ac:chgData name="ΧΡΗΣΤΟΣ ΣΤΑΜΠΟΥΛΗΣ" userId="49e95bbdedea2cd2" providerId="LiveId" clId="{6B303016-EEC0-4A4D-8AD7-FBFF6CF4498A}" dt="2020-10-18T20:38:16.936" v="10" actId="26606"/>
          <ac:spMkLst>
            <pc:docMk/>
            <pc:sldMk cId="2142281432" sldId="258"/>
            <ac:spMk id="7" creationId="{23962611-DFD5-4092-AAFD-559E3DFCE2C9}"/>
          </ac:spMkLst>
        </pc:spChg>
        <pc:picChg chg="add del">
          <ac:chgData name="ΧΡΗΣΤΟΣ ΣΤΑΜΠΟΥΛΗΣ" userId="49e95bbdedea2cd2" providerId="LiveId" clId="{6B303016-EEC0-4A4D-8AD7-FBFF6CF4498A}" dt="2020-10-18T20:38:16.936" v="10" actId="26606"/>
          <ac:picMkLst>
            <pc:docMk/>
            <pc:sldMk cId="2142281432" sldId="258"/>
            <ac:picMk id="9" creationId="{2270F1FA-0425-408F-9861-80BF5AFB276D}"/>
          </ac:picMkLst>
        </pc:picChg>
      </pc:sldChg>
      <pc:sldChg chg="modSp">
        <pc:chgData name="ΧΡΗΣΤΟΣ ΣΤΑΜΠΟΥΛΗΣ" userId="49e95bbdedea2cd2" providerId="LiveId" clId="{6B303016-EEC0-4A4D-8AD7-FBFF6CF4498A}" dt="2020-10-18T20:40:04.043" v="22"/>
        <pc:sldMkLst>
          <pc:docMk/>
          <pc:sldMk cId="1508489326" sldId="264"/>
        </pc:sldMkLst>
        <pc:spChg chg="mod">
          <ac:chgData name="ΧΡΗΣΤΟΣ ΣΤΑΜΠΟΥΛΗΣ" userId="49e95bbdedea2cd2" providerId="LiveId" clId="{6B303016-EEC0-4A4D-8AD7-FBFF6CF4498A}" dt="2020-10-18T20:40:04.043" v="22"/>
          <ac:spMkLst>
            <pc:docMk/>
            <pc:sldMk cId="1508489326" sldId="264"/>
            <ac:spMk id="2" creationId="{BDDED8DD-F813-4143-B209-F8D1B1E2BBD9}"/>
          </ac:spMkLst>
        </pc:spChg>
        <pc:spChg chg="mod">
          <ac:chgData name="ΧΡΗΣΤΟΣ ΣΤΑΜΠΟΥΛΗΣ" userId="49e95bbdedea2cd2" providerId="LiveId" clId="{6B303016-EEC0-4A4D-8AD7-FBFF6CF4498A}" dt="2020-10-18T20:40:04.043" v="22"/>
          <ac:spMkLst>
            <pc:docMk/>
            <pc:sldMk cId="1508489326" sldId="264"/>
            <ac:spMk id="3" creationId="{FFC59E98-A608-48BE-94EF-06B14617B327}"/>
          </ac:spMkLst>
        </pc:spChg>
      </pc:sldChg>
      <pc:sldChg chg="modSp mod">
        <pc:chgData name="ΧΡΗΣΤΟΣ ΣΤΑΜΠΟΥΛΗΣ" userId="49e95bbdedea2cd2" providerId="LiveId" clId="{6B303016-EEC0-4A4D-8AD7-FBFF6CF4498A}" dt="2020-10-18T20:41:33.454" v="33" actId="14100"/>
        <pc:sldMkLst>
          <pc:docMk/>
          <pc:sldMk cId="108933101" sldId="265"/>
        </pc:sldMkLst>
        <pc:spChg chg="mod">
          <ac:chgData name="ΧΡΗΣΤΟΣ ΣΤΑΜΠΟΥΛΗΣ" userId="49e95bbdedea2cd2" providerId="LiveId" clId="{6B303016-EEC0-4A4D-8AD7-FBFF6CF4498A}" dt="2020-10-18T20:40:04.043" v="22"/>
          <ac:spMkLst>
            <pc:docMk/>
            <pc:sldMk cId="108933101" sldId="265"/>
            <ac:spMk id="2" creationId="{3E1C46B0-C893-4FB2-B19B-54F06B6CAD9A}"/>
          </ac:spMkLst>
        </pc:spChg>
        <pc:spChg chg="mod">
          <ac:chgData name="ΧΡΗΣΤΟΣ ΣΤΑΜΠΟΥΛΗΣ" userId="49e95bbdedea2cd2" providerId="LiveId" clId="{6B303016-EEC0-4A4D-8AD7-FBFF6CF4498A}" dt="2020-10-18T20:41:33.454" v="33" actId="14100"/>
          <ac:spMkLst>
            <pc:docMk/>
            <pc:sldMk cId="108933101" sldId="265"/>
            <ac:spMk id="3" creationId="{5DE08152-3929-4277-B8E9-9C21FAC70032}"/>
          </ac:spMkLst>
        </pc:spChg>
      </pc:sldChg>
      <pc:sldChg chg="modSp mod">
        <pc:chgData name="ΧΡΗΣΤΟΣ ΣΤΑΜΠΟΥΛΗΣ" userId="49e95bbdedea2cd2" providerId="LiveId" clId="{6B303016-EEC0-4A4D-8AD7-FBFF6CF4498A}" dt="2020-10-18T20:40:04.159" v="24" actId="27636"/>
        <pc:sldMkLst>
          <pc:docMk/>
          <pc:sldMk cId="3671448174" sldId="266"/>
        </pc:sldMkLst>
        <pc:spChg chg="mod">
          <ac:chgData name="ΧΡΗΣΤΟΣ ΣΤΑΜΠΟΥΛΗΣ" userId="49e95bbdedea2cd2" providerId="LiveId" clId="{6B303016-EEC0-4A4D-8AD7-FBFF6CF4498A}" dt="2020-10-18T20:40:04.159" v="24" actId="27636"/>
          <ac:spMkLst>
            <pc:docMk/>
            <pc:sldMk cId="3671448174" sldId="266"/>
            <ac:spMk id="3" creationId="{998C36F4-4206-4A81-9F97-DAF8986648E4}"/>
          </ac:spMkLst>
        </pc:spChg>
        <pc:spChg chg="mod">
          <ac:chgData name="ΧΡΗΣΤΟΣ ΣΤΑΜΠΟΥΛΗΣ" userId="49e95bbdedea2cd2" providerId="LiveId" clId="{6B303016-EEC0-4A4D-8AD7-FBFF6CF4498A}" dt="2020-10-18T20:40:04.043" v="22"/>
          <ac:spMkLst>
            <pc:docMk/>
            <pc:sldMk cId="3671448174" sldId="266"/>
            <ac:spMk id="4" creationId="{3FFC71F5-8578-4D17-9B9E-703020A01A60}"/>
          </ac:spMkLst>
        </pc:spChg>
      </pc:sldChg>
      <pc:sldChg chg="modSp mod">
        <pc:chgData name="ΧΡΗΣΤΟΣ ΣΤΑΜΠΟΥΛΗΣ" userId="49e95bbdedea2cd2" providerId="LiveId" clId="{6B303016-EEC0-4A4D-8AD7-FBFF6CF4498A}" dt="2020-10-18T20:40:04.174" v="25" actId="27636"/>
        <pc:sldMkLst>
          <pc:docMk/>
          <pc:sldMk cId="3358271477" sldId="267"/>
        </pc:sldMkLst>
        <pc:spChg chg="mod">
          <ac:chgData name="ΧΡΗΣΤΟΣ ΣΤΑΜΠΟΥΛΗΣ" userId="49e95bbdedea2cd2" providerId="LiveId" clId="{6B303016-EEC0-4A4D-8AD7-FBFF6CF4498A}" dt="2020-10-18T20:40:04.043" v="22"/>
          <ac:spMkLst>
            <pc:docMk/>
            <pc:sldMk cId="3358271477" sldId="267"/>
            <ac:spMk id="2" creationId="{9E01E5B0-B67F-48BA-A834-8D47025C72D9}"/>
          </ac:spMkLst>
        </pc:spChg>
        <pc:spChg chg="mod">
          <ac:chgData name="ΧΡΗΣΤΟΣ ΣΤΑΜΠΟΥΛΗΣ" userId="49e95bbdedea2cd2" providerId="LiveId" clId="{6B303016-EEC0-4A4D-8AD7-FBFF6CF4498A}" dt="2020-10-18T20:40:04.174" v="25" actId="27636"/>
          <ac:spMkLst>
            <pc:docMk/>
            <pc:sldMk cId="3358271477" sldId="267"/>
            <ac:spMk id="3" creationId="{158AE9C0-EE96-44FC-910A-FA423317566A}"/>
          </ac:spMkLst>
        </pc:spChg>
      </pc:sldChg>
      <pc:sldChg chg="modSp mod">
        <pc:chgData name="ΧΡΗΣΤΟΣ ΣΤΑΜΠΟΥΛΗΣ" userId="49e95bbdedea2cd2" providerId="LiveId" clId="{6B303016-EEC0-4A4D-8AD7-FBFF6CF4498A}" dt="2020-10-18T20:40:04.181" v="26" actId="27636"/>
        <pc:sldMkLst>
          <pc:docMk/>
          <pc:sldMk cId="724738925" sldId="268"/>
        </pc:sldMkLst>
        <pc:spChg chg="mod">
          <ac:chgData name="ΧΡΗΣΤΟΣ ΣΤΑΜΠΟΥΛΗΣ" userId="49e95bbdedea2cd2" providerId="LiveId" clId="{6B303016-EEC0-4A4D-8AD7-FBFF6CF4498A}" dt="2020-10-18T20:40:04.043" v="22"/>
          <ac:spMkLst>
            <pc:docMk/>
            <pc:sldMk cId="724738925" sldId="268"/>
            <ac:spMk id="2" creationId="{3679FB64-2345-4D0B-B57F-D29F0821C831}"/>
          </ac:spMkLst>
        </pc:spChg>
        <pc:spChg chg="mod">
          <ac:chgData name="ΧΡΗΣΤΟΣ ΣΤΑΜΠΟΥΛΗΣ" userId="49e95bbdedea2cd2" providerId="LiveId" clId="{6B303016-EEC0-4A4D-8AD7-FBFF6CF4498A}" dt="2020-10-18T20:40:04.181" v="26" actId="27636"/>
          <ac:spMkLst>
            <pc:docMk/>
            <pc:sldMk cId="724738925" sldId="268"/>
            <ac:spMk id="3" creationId="{CF410032-93F0-4812-93F2-43232A58D457}"/>
          </ac:spMkLst>
        </pc:spChg>
      </pc:sldChg>
      <pc:sldChg chg="modSp mod">
        <pc:chgData name="ΧΡΗΣΤΟΣ ΣΤΑΜΠΟΥΛΗΣ" userId="49e95bbdedea2cd2" providerId="LiveId" clId="{6B303016-EEC0-4A4D-8AD7-FBFF6CF4498A}" dt="2020-10-18T20:42:11.897" v="34" actId="14100"/>
        <pc:sldMkLst>
          <pc:docMk/>
          <pc:sldMk cId="482162640" sldId="270"/>
        </pc:sldMkLst>
        <pc:spChg chg="mod">
          <ac:chgData name="ΧΡΗΣΤΟΣ ΣΤΑΜΠΟΥΛΗΣ" userId="49e95bbdedea2cd2" providerId="LiveId" clId="{6B303016-EEC0-4A4D-8AD7-FBFF6CF4498A}" dt="2020-10-18T20:42:11.897" v="34" actId="14100"/>
          <ac:spMkLst>
            <pc:docMk/>
            <pc:sldMk cId="482162640" sldId="270"/>
            <ac:spMk id="3" creationId="{CE7E645F-300E-425C-9240-638CEAF1554A}"/>
          </ac:spMkLst>
        </pc:spChg>
      </pc:sldChg>
      <pc:sldChg chg="modSp mod">
        <pc:chgData name="ΧΡΗΣΤΟΣ ΣΤΑΜΠΟΥΛΗΣ" userId="49e95bbdedea2cd2" providerId="LiveId" clId="{6B303016-EEC0-4A4D-8AD7-FBFF6CF4498A}" dt="2020-10-18T20:40:04.196" v="27" actId="27636"/>
        <pc:sldMkLst>
          <pc:docMk/>
          <pc:sldMk cId="419107613" sldId="272"/>
        </pc:sldMkLst>
        <pc:spChg chg="mod">
          <ac:chgData name="ΧΡΗΣΤΟΣ ΣΤΑΜΠΟΥΛΗΣ" userId="49e95bbdedea2cd2" providerId="LiveId" clId="{6B303016-EEC0-4A4D-8AD7-FBFF6CF4498A}" dt="2020-10-18T20:40:04.043" v="22"/>
          <ac:spMkLst>
            <pc:docMk/>
            <pc:sldMk cId="419107613" sldId="272"/>
            <ac:spMk id="2" creationId="{35D353B3-4162-421D-A7DC-7017A6A28E10}"/>
          </ac:spMkLst>
        </pc:spChg>
        <pc:spChg chg="mod">
          <ac:chgData name="ΧΡΗΣΤΟΣ ΣΤΑΜΠΟΥΛΗΣ" userId="49e95bbdedea2cd2" providerId="LiveId" clId="{6B303016-EEC0-4A4D-8AD7-FBFF6CF4498A}" dt="2020-10-18T20:40:04.196" v="27" actId="27636"/>
          <ac:spMkLst>
            <pc:docMk/>
            <pc:sldMk cId="419107613" sldId="272"/>
            <ac:spMk id="3" creationId="{0FCCD995-D05A-48F6-9F5E-42965EDF5298}"/>
          </ac:spMkLst>
        </pc:spChg>
      </pc:sldChg>
      <pc:sldChg chg="del">
        <pc:chgData name="ΧΡΗΣΤΟΣ ΣΤΑΜΠΟΥΛΗΣ" userId="49e95bbdedea2cd2" providerId="LiveId" clId="{6B303016-EEC0-4A4D-8AD7-FBFF6CF4498A}" dt="2020-10-21T16:37:29.632" v="35" actId="47"/>
        <pc:sldMkLst>
          <pc:docMk/>
          <pc:sldMk cId="71248315" sldId="276"/>
        </pc:sldMkLst>
      </pc:sldChg>
      <pc:sldChg chg="new del">
        <pc:chgData name="ΧΡΗΣΤΟΣ ΣΤΑΜΠΟΥΛΗΣ" userId="49e95bbdedea2cd2" providerId="LiveId" clId="{6B303016-EEC0-4A4D-8AD7-FBFF6CF4498A}" dt="2020-10-18T20:38:43.513" v="12" actId="680"/>
        <pc:sldMkLst>
          <pc:docMk/>
          <pc:sldMk cId="2316288233"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F996138-C01D-4186-AC06-219E621E4CCC}" type="datetimeFigureOut">
              <a:rPr lang="el-GR" smtClean="0"/>
              <a:t>21/10/2020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F1EF82-286E-49E7-9F3A-1F0A607C656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5430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F996138-C01D-4186-AC06-219E621E4CCC}" type="datetimeFigureOut">
              <a:rPr lang="el-GR" smtClean="0"/>
              <a:t>21/10/2020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405978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F996138-C01D-4186-AC06-219E621E4CCC}" type="datetimeFigureOut">
              <a:rPr lang="el-GR" smtClean="0"/>
              <a:t>21/10/2020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2458697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2F996138-C01D-4186-AC06-219E621E4CCC}" type="datetimeFigureOut">
              <a:rPr lang="el-GR" smtClean="0"/>
              <a:t>21/10/2020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188128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2F996138-C01D-4186-AC06-219E621E4CCC}" type="datetimeFigureOut">
              <a:rPr lang="el-GR" smtClean="0"/>
              <a:t>21/10/2020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F1EF82-286E-49E7-9F3A-1F0A607C6568}"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973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2F996138-C01D-4186-AC06-219E621E4CCC}" type="datetimeFigureOut">
              <a:rPr lang="el-GR" smtClean="0"/>
              <a:t>21/10/2020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31610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2F996138-C01D-4186-AC06-219E621E4CCC}" type="datetimeFigureOut">
              <a:rPr lang="el-GR" smtClean="0"/>
              <a:t>21/10/2020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401526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2F996138-C01D-4186-AC06-219E621E4CCC}" type="datetimeFigureOut">
              <a:rPr lang="el-GR" smtClean="0"/>
              <a:t>21/10/2020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428060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F996138-C01D-4186-AC06-219E621E4CCC}" type="datetimeFigureOut">
              <a:rPr lang="el-GR" smtClean="0"/>
              <a:t>21/10/2020</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96201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F996138-C01D-4186-AC06-219E621E4CCC}" type="datetimeFigureOut">
              <a:rPr lang="el-GR" smtClean="0"/>
              <a:t>21/10/2020</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CF1EF82-286E-49E7-9F3A-1F0A607C6568}" type="slidenum">
              <a:rPr lang="el-GR" smtClean="0"/>
              <a:t>‹#›</a:t>
            </a:fld>
            <a:endParaRPr lang="el-GR"/>
          </a:p>
        </p:txBody>
      </p:sp>
    </p:spTree>
    <p:extLst>
      <p:ext uri="{BB962C8B-B14F-4D97-AF65-F5344CB8AC3E}">
        <p14:creationId xmlns:p14="http://schemas.microsoft.com/office/powerpoint/2010/main" val="2045979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2F996138-C01D-4186-AC06-219E621E4CCC}" type="datetimeFigureOut">
              <a:rPr lang="el-GR" smtClean="0"/>
              <a:t>21/10/2020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F1EF82-286E-49E7-9F3A-1F0A607C6568}" type="slidenum">
              <a:rPr lang="el-GR" smtClean="0"/>
              <a:t>‹#›</a:t>
            </a:fld>
            <a:endParaRPr lang="el-GR"/>
          </a:p>
        </p:txBody>
      </p:sp>
    </p:spTree>
    <p:extLst>
      <p:ext uri="{BB962C8B-B14F-4D97-AF65-F5344CB8AC3E}">
        <p14:creationId xmlns:p14="http://schemas.microsoft.com/office/powerpoint/2010/main" val="3566599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F996138-C01D-4186-AC06-219E621E4CCC}" type="datetimeFigureOut">
              <a:rPr lang="el-GR" smtClean="0"/>
              <a:t>21/10/2020</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CF1EF82-286E-49E7-9F3A-1F0A607C6568}"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29348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50E0CF-6014-453A-A0FA-6CC32B50FCD2}"/>
              </a:ext>
            </a:extLst>
          </p:cNvPr>
          <p:cNvPicPr>
            <a:picLocks noChangeAspect="1"/>
          </p:cNvPicPr>
          <p:nvPr/>
        </p:nvPicPr>
        <p:blipFill rotWithShape="1">
          <a:blip r:embed="rId2"/>
          <a:srcRect r="15627" b="-1"/>
          <a:stretch/>
        </p:blipFill>
        <p:spPr>
          <a:xfrm>
            <a:off x="3523488" y="10"/>
            <a:ext cx="8668512" cy="6857990"/>
          </a:xfrm>
          <a:prstGeom prst="rect">
            <a:avLst/>
          </a:prstGeom>
        </p:spPr>
      </p:pic>
      <p:sp>
        <p:nvSpPr>
          <p:cNvPr id="2" name="Τίτλος 1">
            <a:extLst>
              <a:ext uri="{FF2B5EF4-FFF2-40B4-BE49-F238E27FC236}">
                <a16:creationId xmlns:a16="http://schemas.microsoft.com/office/drawing/2014/main" id="{2C08BD76-500B-4787-A673-74CC1986AAF0}"/>
              </a:ext>
            </a:extLst>
          </p:cNvPr>
          <p:cNvSpPr>
            <a:spLocks noGrp="1"/>
          </p:cNvSpPr>
          <p:nvPr>
            <p:ph type="ctrTitle"/>
          </p:nvPr>
        </p:nvSpPr>
        <p:spPr>
          <a:xfrm>
            <a:off x="477981" y="1122363"/>
            <a:ext cx="4023360" cy="3204134"/>
          </a:xfrm>
        </p:spPr>
        <p:txBody>
          <a:bodyPr anchor="b">
            <a:normAutofit/>
          </a:bodyPr>
          <a:lstStyle/>
          <a:p>
            <a:pPr algn="l"/>
            <a:r>
              <a:rPr lang="el-GR" sz="4800" b="1" spc="100">
                <a:effectLst/>
                <a:latin typeface="Arial" panose="020B0604020202020204" pitchFamily="34" charset="0"/>
                <a:ea typeface="Calibri" panose="020F0502020204030204" pitchFamily="34" charset="0"/>
                <a:cs typeface="Times New Roman" panose="02020603050405020304" pitchFamily="18" charset="0"/>
              </a:rPr>
              <a:t>ΜΑΘΗΜΑ 1</a:t>
            </a:r>
            <a:r>
              <a:rPr lang="el-GR" sz="4800" b="1" spc="100" baseline="30000">
                <a:effectLst/>
                <a:latin typeface="Arial" panose="020B0604020202020204" pitchFamily="34" charset="0"/>
                <a:ea typeface="Calibri" panose="020F0502020204030204" pitchFamily="34" charset="0"/>
                <a:cs typeface="Times New Roman" panose="02020603050405020304" pitchFamily="18" charset="0"/>
              </a:rPr>
              <a:t>ο</a:t>
            </a:r>
            <a:br>
              <a:rPr lang="el-GR" sz="4800">
                <a:effectLst/>
                <a:latin typeface="Calibri" panose="020F0502020204030204" pitchFamily="34" charset="0"/>
                <a:ea typeface="Calibri" panose="020F0502020204030204" pitchFamily="34" charset="0"/>
                <a:cs typeface="Times New Roman" panose="02020603050405020304" pitchFamily="18" charset="0"/>
              </a:rPr>
            </a:br>
            <a:r>
              <a:rPr lang="el-GR" sz="4800" b="1" spc="100">
                <a:effectLst/>
                <a:latin typeface="Arial" panose="020B0604020202020204" pitchFamily="34" charset="0"/>
                <a:ea typeface="Calibri" panose="020F0502020204030204" pitchFamily="34" charset="0"/>
                <a:cs typeface="Times New Roman" panose="02020603050405020304" pitchFamily="18" charset="0"/>
              </a:rPr>
              <a:t>Γενικά περί επενδύσεων</a:t>
            </a:r>
            <a:br>
              <a:rPr lang="el-GR" sz="4800">
                <a:effectLst/>
                <a:latin typeface="Calibri" panose="020F0502020204030204" pitchFamily="34" charset="0"/>
                <a:ea typeface="Calibri" panose="020F0502020204030204" pitchFamily="34" charset="0"/>
                <a:cs typeface="Times New Roman" panose="02020603050405020304" pitchFamily="18" charset="0"/>
              </a:rPr>
            </a:br>
            <a:endParaRPr lang="el-GR" sz="4800"/>
          </a:p>
        </p:txBody>
      </p:sp>
      <p:sp>
        <p:nvSpPr>
          <p:cNvPr id="3" name="Υπότιτλος 2">
            <a:extLst>
              <a:ext uri="{FF2B5EF4-FFF2-40B4-BE49-F238E27FC236}">
                <a16:creationId xmlns:a16="http://schemas.microsoft.com/office/drawing/2014/main" id="{E9A9F362-59CD-48E2-89B5-4FF894531DE7}"/>
              </a:ext>
            </a:extLst>
          </p:cNvPr>
          <p:cNvSpPr>
            <a:spLocks noGrp="1"/>
          </p:cNvSpPr>
          <p:nvPr>
            <p:ph type="subTitle" idx="1"/>
          </p:nvPr>
        </p:nvSpPr>
        <p:spPr>
          <a:xfrm>
            <a:off x="477980" y="4872922"/>
            <a:ext cx="4023359" cy="1208141"/>
          </a:xfrm>
        </p:spPr>
        <p:txBody>
          <a:bodyPr>
            <a:normAutofit/>
          </a:bodyPr>
          <a:lstStyle/>
          <a:p>
            <a:pPr algn="l"/>
            <a:r>
              <a:rPr lang="el-GR" sz="2000"/>
              <a:t>ΣΤΑΜΠΟΥΛΗΣ ΧΡΗΣΤΟΣ </a:t>
            </a:r>
            <a:r>
              <a:rPr lang="en-US" sz="2000"/>
              <a:t>Ph.D.</a:t>
            </a:r>
            <a:endParaRPr lang="el-GR" sz="2000"/>
          </a:p>
          <a:p>
            <a:pPr algn="l"/>
            <a:r>
              <a:rPr lang="en-US" sz="2000"/>
              <a:t>cstamp@agro.auth.gr</a:t>
            </a:r>
            <a:endParaRPr lang="el-GR" sz="2000" dirty="0"/>
          </a:p>
        </p:txBody>
      </p:sp>
    </p:spTree>
    <p:extLst>
      <p:ext uri="{BB962C8B-B14F-4D97-AF65-F5344CB8AC3E}">
        <p14:creationId xmlns:p14="http://schemas.microsoft.com/office/powerpoint/2010/main" val="279963174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7E645F-300E-425C-9240-638CEAF1554A}"/>
              </a:ext>
            </a:extLst>
          </p:cNvPr>
          <p:cNvSpPr txBox="1"/>
          <p:nvPr/>
        </p:nvSpPr>
        <p:spPr>
          <a:xfrm>
            <a:off x="866775" y="2158717"/>
            <a:ext cx="11122025" cy="1709571"/>
          </a:xfrm>
          <a:prstGeom prst="rect">
            <a:avLst/>
          </a:prstGeom>
          <a:noFill/>
        </p:spPr>
        <p:txBody>
          <a:bodyPr wrap="square">
            <a:spAutoFit/>
          </a:bodyPr>
          <a:lstStyle/>
          <a:p>
            <a:pPr marL="457200" indent="457200"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Προβληματισμοί επί των επενδύσεων</a:t>
            </a:r>
            <a:endParaRPr lang="en-US" sz="1800" spc="100"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Στις επενδυτικές αποφάσεις εκτός των άλλων μπαίνει και ο εξής προβληματισμός: Να υλοποιηθεί η επένδυση με αυτοχρηματοδότηση, με μίσθωση κεφαλαίου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leasing</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ή με τη σύναψη δανείου. Με ποια κριτήρια θα κάνουμε τη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συμφερότερη</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επιλογή;</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216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353B3-4162-421D-A7DC-7017A6A28E10}"/>
              </a:ext>
            </a:extLst>
          </p:cNvPr>
          <p:cNvSpPr>
            <a:spLocks noGrp="1"/>
          </p:cNvSpPr>
          <p:nvPr>
            <p:ph type="title"/>
          </p:nvPr>
        </p:nvSpPr>
        <p:spPr/>
        <p:txBody>
          <a:bodyPr>
            <a:normAutofit fontScale="90000"/>
          </a:bodyPr>
          <a:lstStyle/>
          <a:p>
            <a:r>
              <a:rPr lang="el-GR" sz="4400" b="1" spc="100" dirty="0">
                <a:effectLst/>
                <a:latin typeface="Arial" panose="020B0604020202020204" pitchFamily="34" charset="0"/>
                <a:ea typeface="Calibri" panose="020F0502020204030204" pitchFamily="34" charset="0"/>
                <a:cs typeface="Times New Roman" panose="02020603050405020304" pitchFamily="18" charset="0"/>
              </a:rPr>
              <a:t>Κατηγορίες μεθόδων αξιολόγησης επενδύσεων</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0FCCD995-D05A-48F6-9F5E-42965EDF5298}"/>
              </a:ext>
            </a:extLst>
          </p:cNvPr>
          <p:cNvSpPr>
            <a:spLocks noGrp="1"/>
          </p:cNvSpPr>
          <p:nvPr>
            <p:ph idx="1"/>
          </p:nvPr>
        </p:nvSpPr>
        <p:spPr/>
        <p:txBody>
          <a:bodyPr>
            <a:normAutofit fontScale="70000" lnSpcReduction="20000"/>
          </a:bodyPr>
          <a:lstStyle/>
          <a:p>
            <a:pPr marL="45720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Οι μέθοδοι αξιολόγησης επενδύσεων που θα παρουσιαστούν, αφορούν επενδύσεις σε πάγια περιουσιακά στοιχεία (π.χ. μηχανολογικό εξοπλισμό, κτιριακές εγκαταστήσεις, μεταφορικά μέσα) τα οποία παρουσιάζουν συνήθως τα εξής χαρακτηριστικά:</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Έχουν διάρκεια ζωής μεγαλύτερη του ενός έτους και αποφέρουν οικονομικά οφέλη για περισσότερες από μια οικονομικές χρήσεις.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Απαιτούν δέσμευση μεγάλου ύψους χρηματικών κεφαλαίων, τα οποία ποικίλουν αναλόγως του κλάδου στον οποίο ανήκει η επιχείρηση, καθώς επίσης και του βαθμού εκσυγχρονισμού των εγκαταστάσεων αυτής.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Η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επανείσπραξη</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των χρημάτων που επενδύονται σε πάγια περιουσιακά στοιχεία απαιτεί μεγάλο χρονικό διάστημα (μακροχρόνια απόσβεση).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Τέλος; το αντικείμενο της συγκεκριμένης επένδυσης (πάγια περιουσιακά στοιχεία δεν είναι το βασικό αντικείμενο πώλησης της οικονομικής μονάδα σε αντίθεση με τις επενδύσεις σε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κυκλοφορούντα</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περιουσιακά στοιχεία. Π.χ. εμπορεύματα.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19107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021E2-73F0-48F6-88B2-07D22D16F65E}"/>
              </a:ext>
            </a:extLst>
          </p:cNvPr>
          <p:cNvSpPr txBox="1"/>
          <p:nvPr/>
        </p:nvSpPr>
        <p:spPr>
          <a:xfrm>
            <a:off x="1382233" y="1351331"/>
            <a:ext cx="10260418" cy="4904997"/>
          </a:xfrm>
          <a:prstGeom prst="rect">
            <a:avLst/>
          </a:prstGeom>
          <a:noFill/>
        </p:spPr>
        <p:txBody>
          <a:bodyPr wrap="square">
            <a:spAutoFit/>
          </a:bodyPr>
          <a:lstStyle/>
          <a:p>
            <a:pPr marL="457200" indent="45720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Οι κατηγορίες λοιπόν που εφαρμόζονται για την αξιολόγηση των πάγιων είναι δύο:</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Calibri" panose="020F0502020204030204" pitchFamily="34" charset="0"/>
              <a:buChar char="-"/>
            </a:pPr>
            <a:br>
              <a:rPr lang="el-GR" sz="1400" u="sng" spc="100" dirty="0">
                <a:effectLst/>
                <a:latin typeface="Arial" panose="020B0604020202020204" pitchFamily="34" charset="0"/>
                <a:ea typeface="Calibri" panose="020F0502020204030204" pitchFamily="34" charset="0"/>
              </a:rPr>
            </a:br>
            <a:r>
              <a:rPr lang="el-GR" sz="1400" u="sng" spc="100" dirty="0">
                <a:latin typeface="Arial" panose="020B0604020202020204" pitchFamily="34" charset="0"/>
                <a:ea typeface="Calibri" panose="020F0502020204030204" pitchFamily="34" charset="0"/>
              </a:rPr>
              <a:t>Α) </a:t>
            </a:r>
            <a:r>
              <a:rPr lang="el-GR" sz="1400" u="sng" spc="100" dirty="0">
                <a:effectLst/>
                <a:latin typeface="Arial" panose="020B0604020202020204" pitchFamily="34" charset="0"/>
                <a:ea typeface="Calibri" panose="020F0502020204030204" pitchFamily="34" charset="0"/>
                <a:cs typeface="Times New Roman" panose="02020603050405020304" pitchFamily="18" charset="0"/>
              </a:rPr>
              <a:t>Μέθοδοι αξιολόγησης επενδύσεων υπό καθεστώς βεβαιότητας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Με τον όρο αξιολόγηση επενδύσεων υπό καθεστώς βεβαιότητας εννοούμε ότι οι υπεύθυνοι για την αξιολόγηση μιας συγκεκριμένης επένδυσης είναι απόλυτα σίγουροι για την πραγματοποίηση των διαφόρων ροών (κυρίως εισροών) που θα προκύψουν από αυτήν.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Στην εν λόγω κατηγορία ανήκουν οι ακόλουθες μέθοδοι αξιολόγησης επενδύσεων: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Μέθοδος του χρόνου </a:t>
            </a:r>
            <a:r>
              <a:rPr lang="el-GR" sz="1400" spc="100" dirty="0" err="1">
                <a:effectLst/>
                <a:latin typeface="Arial" panose="020B0604020202020204" pitchFamily="34" charset="0"/>
                <a:ea typeface="Calibri" panose="020F0502020204030204" pitchFamily="34" charset="0"/>
                <a:cs typeface="Times New Roman" panose="02020603050405020304" pitchFamily="18" charset="0"/>
              </a:rPr>
              <a:t>επανείσπραξης</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 της επένδυσης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Payback Period Method</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Μέθοδος της μέσης ετήσιας αποδοτικότητας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AROR</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Μέθοδος αναγωγής σε παρούσες αξίες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Method of present values</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68580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Η μέθοδος αναγωγής σε παρούσες αξίες διακρίνεται περαιτέρω σε:</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81026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3.1. Μέθοδος καθαρής παρούσας αξίας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Net present value method</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81026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3.2. Μέθοδος εσωτερικού βαθμού ή συντελεστή απόδοσης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Internal rate of return method</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810260" algn="just">
              <a:lnSpc>
                <a:spcPct val="150000"/>
              </a:lnSpc>
            </a:pPr>
            <a:r>
              <a:rPr lang="el-GR" sz="1400" spc="100" dirty="0">
                <a:effectLst/>
                <a:latin typeface="Arial" panose="020B0604020202020204" pitchFamily="34" charset="0"/>
                <a:ea typeface="Calibri" panose="020F0502020204030204" pitchFamily="34" charset="0"/>
                <a:cs typeface="Times New Roman" panose="02020603050405020304" pitchFamily="18" charset="0"/>
              </a:rPr>
              <a:t>3.3. Μέθοδος δείκτη αποδοτικότητας (</a:t>
            </a:r>
            <a:r>
              <a:rPr lang="en-US" sz="1400" spc="100" dirty="0">
                <a:effectLst/>
                <a:latin typeface="Arial" panose="020B0604020202020204" pitchFamily="34" charset="0"/>
                <a:ea typeface="Calibri" panose="020F0502020204030204" pitchFamily="34" charset="0"/>
                <a:cs typeface="Times New Roman" panose="02020603050405020304" pitchFamily="18" charset="0"/>
              </a:rPr>
              <a:t>Profitability index method</a:t>
            </a:r>
            <a:r>
              <a:rPr lang="el-GR" sz="14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7510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7144FB-DD21-4EBE-8A5A-892F8D3BBB3C}"/>
              </a:ext>
            </a:extLst>
          </p:cNvPr>
          <p:cNvSpPr txBox="1"/>
          <p:nvPr/>
        </p:nvSpPr>
        <p:spPr>
          <a:xfrm>
            <a:off x="457200" y="1327720"/>
            <a:ext cx="10706986" cy="2540567"/>
          </a:xfrm>
          <a:prstGeom prst="rect">
            <a:avLst/>
          </a:prstGeom>
          <a:noFill/>
        </p:spPr>
        <p:txBody>
          <a:bodyPr wrap="square">
            <a:spAutoFit/>
          </a:bodyPr>
          <a:lstStyle/>
          <a:p>
            <a:pPr lvl="0" algn="just">
              <a:lnSpc>
                <a:spcPct val="150000"/>
              </a:lnSpc>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Β)Μέθοδοι αξιολόγησης επενδύσεων υπό καθεστώς κινδύνου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Με τον όρο αξιολόγηση επενδύσεων υπό καθεστώς κινδύνου εννοούμε ότι οι υπεύθυνοι για την αξιολόγηση μιας συγκεκριμένης επένδυσης δεν είναι απόλυτα σίγουροι για την πραγματοποίηση των διαφόρων ταμειακών ροών (κυρίως εισροών) που θα προκύψουν από αυτή.</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2457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A3DD29-31B2-4830-B300-3677095875DB}"/>
              </a:ext>
            </a:extLst>
          </p:cNvPr>
          <p:cNvSpPr>
            <a:spLocks noGrp="1"/>
          </p:cNvSpPr>
          <p:nvPr>
            <p:ph type="title"/>
          </p:nvPr>
        </p:nvSpPr>
        <p:spPr>
          <a:xfrm>
            <a:off x="1362075" y="2403475"/>
            <a:ext cx="10515600" cy="1325563"/>
          </a:xfrm>
        </p:spPr>
        <p:txBody>
          <a:bodyPr>
            <a:normAutofit/>
          </a:bodyPr>
          <a:lstStyle/>
          <a:p>
            <a:r>
              <a:rPr lang="el-GR" sz="3600" b="1" spc="100">
                <a:effectLst/>
                <a:latin typeface="Arial" panose="020B0604020202020204" pitchFamily="34" charset="0"/>
                <a:ea typeface="Calibri" panose="020F0502020204030204" pitchFamily="34" charset="0"/>
                <a:cs typeface="Times New Roman" panose="02020603050405020304" pitchFamily="18" charset="0"/>
              </a:rPr>
              <a:t>Τι είναι επένδυση κατά τη γνώμη σας;</a:t>
            </a:r>
            <a:br>
              <a:rPr lang="el-GR" sz="3600">
                <a:effectLst/>
                <a:latin typeface="Calibri" panose="020F0502020204030204" pitchFamily="34" charset="0"/>
                <a:ea typeface="Calibri" panose="020F0502020204030204" pitchFamily="34" charset="0"/>
                <a:cs typeface="Times New Roman" panose="02020603050405020304" pitchFamily="18" charset="0"/>
              </a:rPr>
            </a:br>
            <a:endParaRPr lang="el-GR" sz="3600" dirty="0"/>
          </a:p>
        </p:txBody>
      </p:sp>
    </p:spTree>
    <p:extLst>
      <p:ext uri="{BB962C8B-B14F-4D97-AF65-F5344CB8AC3E}">
        <p14:creationId xmlns:p14="http://schemas.microsoft.com/office/powerpoint/2010/main" val="2142281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BC8E18-7538-4DDC-9A33-20D311FB357C}"/>
              </a:ext>
            </a:extLst>
          </p:cNvPr>
          <p:cNvSpPr txBox="1"/>
          <p:nvPr/>
        </p:nvSpPr>
        <p:spPr>
          <a:xfrm>
            <a:off x="3048000" y="496723"/>
            <a:ext cx="6096000" cy="5864554"/>
          </a:xfrm>
          <a:prstGeom prst="rect">
            <a:avLst/>
          </a:prstGeom>
          <a:noFill/>
        </p:spPr>
        <p:txBody>
          <a:bodyPr wrap="square">
            <a:spAutoFit/>
          </a:bodyPr>
          <a:lstStyle/>
          <a:p>
            <a:pPr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Επένδυση (στενή έννοια του όρου)</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καλείται η δέσμευση κεφαλαίου μιας οικονομικής μονάδας για την απόκτηση περιουσιακών στοιχείων, τα οποία προορίζονται να μείνουν στην επιχείρηση για μεγάλο σχετικά χρονικό διάστημα και συνδέονται με την ομαλή λειτουργία αυτής. Κατ’ αυτήν την έννοια ως επένδυση νοείται: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Η απόκτηση πάγιων περιουσιακών στοιχείων. Παραδείγματα;;;;;;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Η δημιουργία αποθέματος (πρώτων υλών,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ημιεπεξεργασμένων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προϊόντων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κ.λ.π</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Η χορήγηση πιστώσεων σε πελάτες;;;;; Πιθανός λόγος;;;; Εμπεριέχεται και το κέρδος ή τόκος αντίστοιχα.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9009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87B5CE-2278-4E5A-91BE-4F0C8757167F}"/>
              </a:ext>
            </a:extLst>
          </p:cNvPr>
          <p:cNvSpPr txBox="1"/>
          <p:nvPr/>
        </p:nvSpPr>
        <p:spPr>
          <a:xfrm>
            <a:off x="3048000" y="704472"/>
            <a:ext cx="6096000" cy="5449056"/>
          </a:xfrm>
          <a:prstGeom prst="rect">
            <a:avLst/>
          </a:prstGeom>
          <a:noFill/>
        </p:spPr>
        <p:txBody>
          <a:bodyPr wrap="square">
            <a:spAutoFit/>
          </a:bodyPr>
          <a:lstStyle/>
          <a:p>
            <a:pPr marL="457200" indent="228600"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Επένδυση (ευρεία έννοια του όρου)</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καλείται η δέσμευση κεφαλαίου μιας οικονομικής μονάδας για την απόκτηση του συνόλου των περιουσιακών στοιχείων αυτής (πάγιων και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κυκλοφορούντων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τα οποία συνδέονται με την ομαλή λειτουργία αυτής. Κατ’ αυτήν την έννοια ως «επένδυση» νοείται και η δέσμευση κεφαλαίων για την απόκτηση αξιόγραφων, καθώς και οι τραπεζικές καταθέσεις (γενικά τα χρηματικά διαθέσιμα) εφ’ όσον συνδέονται με την ομαλή λειτουργία της επιχείρησης.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0721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DED8DD-F813-4143-B209-F8D1B1E2BBD9}"/>
              </a:ext>
            </a:extLst>
          </p:cNvPr>
          <p:cNvSpPr>
            <a:spLocks noGrp="1"/>
          </p:cNvSpPr>
          <p:nvPr>
            <p:ph type="title"/>
          </p:nvPr>
        </p:nvSpPr>
        <p:spPr/>
        <p:txBody>
          <a:bodyPr/>
          <a:lstStyle/>
          <a:p>
            <a:r>
              <a:rPr lang="el-GR" sz="1800" b="1" u="sng" spc="100" dirty="0">
                <a:effectLst/>
                <a:latin typeface="Arial" panose="020B0604020202020204" pitchFamily="34" charset="0"/>
                <a:ea typeface="Calibri" panose="020F0502020204030204" pitchFamily="34" charset="0"/>
                <a:cs typeface="Times New Roman" panose="02020603050405020304" pitchFamily="18" charset="0"/>
              </a:rPr>
              <a:t>Διακρίσεις επενδύσεων</a:t>
            </a:r>
            <a:r>
              <a:rPr lang="en-US" sz="1800" b="1" u="sng" spc="100" dirty="0">
                <a:effectLst/>
                <a:latin typeface="Arial" panose="020B0604020202020204" pitchFamily="34" charset="0"/>
                <a:ea typeface="Calibri" panose="020F0502020204030204" pitchFamily="34" charset="0"/>
                <a:cs typeface="Times New Roman" panose="02020603050405020304" pitchFamily="18" charset="0"/>
              </a:rPr>
              <a:t> (1/3)</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FC59E98-A608-48BE-94EF-06B14617B327}"/>
              </a:ext>
            </a:extLst>
          </p:cNvPr>
          <p:cNvSpPr>
            <a:spLocks noGrp="1"/>
          </p:cNvSpPr>
          <p:nvPr>
            <p:ph idx="1"/>
          </p:nvPr>
        </p:nvSpPr>
        <p:spPr/>
        <p:txBody>
          <a:bodyPr/>
          <a:lstStyle/>
          <a:p>
            <a:pPr marL="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Με βάση τα προαναφερθέντα μπορούμε να υποστηρίξουμε πως οι επενδύσεις διακρίνονται κατ’ αρχήν σε: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Επενδύσεις πάγιων περιουσιακών στοιχείων. Παραδείγματα: κτίρια, οικόπεδα, μηχανήματα, μεταφορικά μέσα.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Επενδύσεις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κυκλοφορούντων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περιουσιακών στοιχείων. Παραδείγματα: απαιτήσεις, χρηματικά διαθέσιμα, χρεόγραφα ≠ αξιόγραφα, αποθέματα.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Μια άλλη διάκριση θα μπορούσε να είναι η ακόλουθη: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508489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1C46B0-C893-4FB2-B19B-54F06B6CAD9A}"/>
              </a:ext>
            </a:extLst>
          </p:cNvPr>
          <p:cNvSpPr>
            <a:spLocks noGrp="1"/>
          </p:cNvSpPr>
          <p:nvPr>
            <p:ph type="title"/>
          </p:nvPr>
        </p:nvSpPr>
        <p:spPr/>
        <p:txBody>
          <a:bodyPr/>
          <a:lstStyle/>
          <a:p>
            <a:r>
              <a:rPr lang="el-GR" sz="4400" b="1" u="sng" spc="100" dirty="0">
                <a:effectLst/>
                <a:latin typeface="Arial" panose="020B0604020202020204" pitchFamily="34" charset="0"/>
                <a:ea typeface="Calibri" panose="020F0502020204030204" pitchFamily="34" charset="0"/>
                <a:cs typeface="Times New Roman" panose="02020603050405020304" pitchFamily="18" charset="0"/>
              </a:rPr>
              <a:t>Διακρίσεις επενδύσεων</a:t>
            </a:r>
            <a:r>
              <a:rPr lang="en-US" sz="4400" b="1" u="sng" spc="100" dirty="0">
                <a:effectLst/>
                <a:latin typeface="Arial" panose="020B0604020202020204" pitchFamily="34" charset="0"/>
                <a:ea typeface="Calibri" panose="020F0502020204030204" pitchFamily="34" charset="0"/>
                <a:cs typeface="Times New Roman" panose="02020603050405020304" pitchFamily="18" charset="0"/>
              </a:rPr>
              <a:t> (2/3)</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5DE08152-3929-4277-B8E9-9C21FAC70032}"/>
              </a:ext>
            </a:extLst>
          </p:cNvPr>
          <p:cNvSpPr>
            <a:spLocks noGrp="1"/>
          </p:cNvSpPr>
          <p:nvPr>
            <p:ph idx="1"/>
          </p:nvPr>
        </p:nvSpPr>
        <p:spPr>
          <a:xfrm>
            <a:off x="1097280" y="1148080"/>
            <a:ext cx="10058400" cy="7061200"/>
          </a:xfrm>
        </p:spPr>
        <p:txBody>
          <a:bodyPr>
            <a:noAutofit/>
          </a:bodyPr>
          <a:lstStyle/>
          <a:p>
            <a:pPr marL="342900" lvl="0" indent="-342900" algn="just">
              <a:lnSpc>
                <a:spcPct val="150000"/>
              </a:lnSpc>
              <a:buFont typeface="Wingdings" panose="05000000000000000000" pitchFamily="2" charset="2"/>
              <a:buChar char=""/>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Με κριτήρια τον προορισμό του: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Υποχρεωτικές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Αντικατάστασης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Επέκτασης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Με τον όρο υποχρεωτικές εννοούμε εκείνες τις επενδύσεις, οι οποίες είναι απολύτως απαραίτητες για τη λειτουργία μιας συγκεκριμένης οικονομικής μονάδας.</a:t>
            </a:r>
            <a:endParaRPr lang="en-US" sz="1600" spc="100" dirty="0">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 Με τον όρο επενδύσεις αντικατάστασης εννοούμε εκείνες τις δεσμεύσεις κεφαλαίου, οι οποίες έχουν ως στόχο τη μείωση του κόστους της συγκεκριμένης οικονομικής μονάδας. Παραδείγματα;;;;;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Με τον όρο επενδύσεις επέκτασης εννοούμε εκείνες τις δεσμεύσεις κεφαλαίου, οι οποίες έχουν ως στόχο την αύξηση των εσόδων της συγκεκριμένης οικονομικής μονάδας.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Ουσιαστικά θα μπορούσε να ειπωθεί πως ο όρος επένδυση αφορά τα στοιχεία του ενεργητικού μιας οικονομικής μονάδας, τα οποία όμως ουσιαστικά χρηματοδοτούνται από τα στοιχεία του παθητικού αυτής.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ctr">
              <a:lnSpc>
                <a:spcPct val="150000"/>
              </a:lnSpc>
              <a:buNone/>
            </a:pPr>
            <a:r>
              <a:rPr lang="el-GR" sz="1600" spc="100" dirty="0">
                <a:effectLst/>
                <a:latin typeface="Arial" panose="020B0604020202020204" pitchFamily="34" charset="0"/>
                <a:ea typeface="Calibri" panose="020F0502020204030204" pitchFamily="34" charset="0"/>
                <a:cs typeface="Times New Roman" panose="02020603050405020304" pitchFamily="18" charset="0"/>
              </a:rPr>
              <a:t>(ΠΑΡΑΔΕΙΓΜΑ ΙΣΟΛΟΓΙΣΜΟΥ – ΒΑΣΙΚΗ ΛΟΓΙΣΤΙΚΗ ΙΣΟΤΗΤΑ)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1600" dirty="0"/>
          </a:p>
        </p:txBody>
      </p:sp>
    </p:spTree>
    <p:extLst>
      <p:ext uri="{BB962C8B-B14F-4D97-AF65-F5344CB8AC3E}">
        <p14:creationId xmlns:p14="http://schemas.microsoft.com/office/powerpoint/2010/main" val="108933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3FFC71F5-8578-4D17-9B9E-703020A01A60}"/>
              </a:ext>
            </a:extLst>
          </p:cNvPr>
          <p:cNvSpPr>
            <a:spLocks noGrp="1"/>
          </p:cNvSpPr>
          <p:nvPr>
            <p:ph type="title"/>
          </p:nvPr>
        </p:nvSpPr>
        <p:spPr/>
        <p:txBody>
          <a:bodyPr/>
          <a:lstStyle/>
          <a:p>
            <a:r>
              <a:rPr lang="el-GR" sz="4400" b="1" u="sng" spc="100" dirty="0">
                <a:effectLst/>
                <a:latin typeface="Arial" panose="020B0604020202020204" pitchFamily="34" charset="0"/>
                <a:ea typeface="Calibri" panose="020F0502020204030204" pitchFamily="34" charset="0"/>
                <a:cs typeface="Times New Roman" panose="02020603050405020304" pitchFamily="18" charset="0"/>
              </a:rPr>
              <a:t>Διακρίσεις επενδύσεων</a:t>
            </a:r>
            <a:r>
              <a:rPr lang="en-US" sz="4400" b="1" u="sng" spc="100" dirty="0">
                <a:effectLst/>
                <a:latin typeface="Arial" panose="020B0604020202020204" pitchFamily="34" charset="0"/>
                <a:ea typeface="Calibri" panose="020F0502020204030204" pitchFamily="34" charset="0"/>
                <a:cs typeface="Times New Roman" panose="02020603050405020304" pitchFamily="18" charset="0"/>
              </a:rPr>
              <a:t> (3/3)</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98C36F4-4206-4A81-9F97-DAF8986648E4}"/>
              </a:ext>
            </a:extLst>
          </p:cNvPr>
          <p:cNvSpPr>
            <a:spLocks noGrp="1"/>
          </p:cNvSpPr>
          <p:nvPr>
            <p:ph idx="1"/>
          </p:nvPr>
        </p:nvSpPr>
        <p:spPr/>
        <p:txBody>
          <a:bodyPr>
            <a:normAutofit fontScale="92500"/>
          </a:bodyPr>
          <a:lstStyle/>
          <a:p>
            <a:pPr marL="342900" lvl="0" indent="-342900" algn="just">
              <a:lnSpc>
                <a:spcPct val="150000"/>
              </a:lnSpc>
              <a:buFont typeface="Wingdings" panose="05000000000000000000" pitchFamily="2" charset="2"/>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Με κριτήριο τη συσχέτιση που παρουσιάζουν μεταξύ τους οι επενδύσεις διακρίνονται σε: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Αποκλειόμενες</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αμοιβαίως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Wingdings" panose="05000000000000000000" pitchFamily="2" charset="2"/>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Ανεξάρτητες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Αμοιβαίως </a:t>
            </a:r>
            <a:r>
              <a:rPr lang="el-GR" sz="1800" b="1" spc="100" dirty="0" err="1">
                <a:effectLst/>
                <a:latin typeface="Arial" panose="020B0604020202020204" pitchFamily="34" charset="0"/>
                <a:ea typeface="Calibri" panose="020F0502020204030204" pitchFamily="34" charset="0"/>
                <a:cs typeface="Times New Roman" panose="02020603050405020304" pitchFamily="18" charset="0"/>
              </a:rPr>
              <a:t>αποκλειόμενες</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ονομάζονται εκείνες οι επενδύσεις, όπου η πραγματοποίηση της μιας αποκλείει την πραγματοποίηση της άλλης. Π.χ. δεδομένο κεφάλαιο είτε στην Α είτε στην Β.</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Ανεξάρτητες</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εννοούμε εκείνες τις επενδύσεις, όπου η πραγματοποίηση της μιας δεν επηρεάζει την υλοποίηση της άλλης.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71448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01E5B0-B67F-48BA-A834-8D47025C72D9}"/>
              </a:ext>
            </a:extLst>
          </p:cNvPr>
          <p:cNvSpPr>
            <a:spLocks noGrp="1"/>
          </p:cNvSpPr>
          <p:nvPr>
            <p:ph type="title"/>
          </p:nvPr>
        </p:nvSpPr>
        <p:spPr/>
        <p:txBody>
          <a:bodyPr/>
          <a:lstStyle/>
          <a:p>
            <a:r>
              <a:rPr lang="el-GR" sz="1800" b="1" spc="100" dirty="0">
                <a:effectLst/>
                <a:latin typeface="Arial" panose="020B0604020202020204" pitchFamily="34" charset="0"/>
                <a:ea typeface="Calibri" panose="020F0502020204030204" pitchFamily="34" charset="0"/>
                <a:cs typeface="Times New Roman" panose="02020603050405020304" pitchFamily="18" charset="0"/>
              </a:rPr>
              <a:t>Προβληματισμοί επί των επενδύσεων</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158AE9C0-EE96-44FC-910A-FA423317566A}"/>
              </a:ext>
            </a:extLst>
          </p:cNvPr>
          <p:cNvSpPr>
            <a:spLocks noGrp="1"/>
          </p:cNvSpPr>
          <p:nvPr>
            <p:ph idx="1"/>
          </p:nvPr>
        </p:nvSpPr>
        <p:spPr/>
        <p:txBody>
          <a:bodyPr>
            <a:normAutofit/>
          </a:bodyPr>
          <a:lstStyle/>
          <a:p>
            <a:pPr marL="45720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Οι επενδυτικές αποφάσεις είναι προϊόν οικονομικού προβληματισμού του ανθρώπου/φορέα/επιχειρηματία και απαιτούν ανάλυση των διαθέσιμων στοιχείων. Η διενέργεια επένδυσης με μόνο στοιχείο τη διαίσθηση του ανθρώπινου παράγοντα επαφίεται αποκλειστικά στην τύχη. Αν τελικά πετύχει η επένδυση, τότε δοξάζεται η τόλμη και η αποφασιστικότητα του ανθρώπινου παράγοντα.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Πως ορίζεται η διαίσθηση;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Σχετίζεται η επιχειρηματικότητα με τη μόρφωση ή θεωρείται πως είναι περισσότερο ζήτημα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ενσυναισθησης</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58271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79FB64-2345-4D0B-B57F-D29F0821C831}"/>
              </a:ext>
            </a:extLst>
          </p:cNvPr>
          <p:cNvSpPr>
            <a:spLocks noGrp="1"/>
          </p:cNvSpPr>
          <p:nvPr>
            <p:ph type="title"/>
          </p:nvPr>
        </p:nvSpPr>
        <p:spPr/>
        <p:txBody>
          <a:bodyPr/>
          <a:lstStyle/>
          <a:p>
            <a:r>
              <a:rPr lang="el-GR" sz="4400" b="1" spc="100" dirty="0">
                <a:effectLst/>
                <a:latin typeface="Arial" panose="020B0604020202020204" pitchFamily="34" charset="0"/>
                <a:ea typeface="Calibri" panose="020F0502020204030204" pitchFamily="34" charset="0"/>
                <a:cs typeface="Times New Roman" panose="02020603050405020304" pitchFamily="18" charset="0"/>
              </a:rPr>
              <a:t>Προβληματισμοί επί των επενδύσεων</a:t>
            </a:r>
            <a:endParaRPr lang="el-GR" dirty="0"/>
          </a:p>
        </p:txBody>
      </p:sp>
      <p:sp>
        <p:nvSpPr>
          <p:cNvPr id="3" name="Θέση περιεχομένου 2">
            <a:extLst>
              <a:ext uri="{FF2B5EF4-FFF2-40B4-BE49-F238E27FC236}">
                <a16:creationId xmlns:a16="http://schemas.microsoft.com/office/drawing/2014/main" id="{CF410032-93F0-4812-93F2-43232A58D457}"/>
              </a:ext>
            </a:extLst>
          </p:cNvPr>
          <p:cNvSpPr>
            <a:spLocks noGrp="1"/>
          </p:cNvSpPr>
          <p:nvPr>
            <p:ph idx="1"/>
          </p:nvPr>
        </p:nvSpPr>
        <p:spPr/>
        <p:txBody>
          <a:bodyPr>
            <a:normAutofit fontScale="55000" lnSpcReduction="20000"/>
          </a:bodyPr>
          <a:lstStyle/>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Αν όμως αποτύχει η επένδυση, τότε εκτός των οικονομικών συνεπειών, αδικείται η χρηματοοικονομική ανάλυση πεδίο στο οποίο εμπίπτει και το αντικείμενο της αξιολόγησης επενδύσεων, η οποία προσφέρει τεχνικές και μεθόδους ελαχιστοποίησης ή πρόβλεψης του πιθανού κινδύνου αποτυχίας μιας επένδυσης.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Θα επιχειρήσουμε λοιπόν στα πλαίσια του παρόντος μαθήματος να δώσουμε απαντήσεις σε ζητήματα όπως: Τι μας συμφέρει. Να εισπράξουμε ένα ποσό σήμερα ή μήπως το ίδιο ποσό να το εισπράξουμε αύριο.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Σημειωτέον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η αξία του χρήματος δεν είναι διαχρονική, αλλά αντίθετα είναι χρονική, δηλαδή εξαρτάται από τη χρονική στιγμή την οποία καταβάλλεται ή εισπράττεται.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Με ποιο επιτόκιο μας συμφέρει να δανειστούμε; Το επιτόκιο πρέπει να είναι ετήσιο ή π.χ. εξαμηνιαίο; Ο πληθωρισμός παίζει ρόλο στη διαμόρφωση του επιτοκίου;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50000"/>
              </a:lnSpc>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Αντιλαμβάνεστε πως ο κίνδυνος απώλειας του κεφαλαίου μιας τράπεζας όταν δανείζει μια επιχείρηση, οδηγεί στον υπολογισμό τόκου.</a:t>
            </a:r>
            <a:endParaRPr lang="en-US" sz="1800" spc="100" dirty="0">
              <a:effectLst/>
              <a:latin typeface="Arial" panose="020B060402020202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r>
              <a:rPr lang="el-GR" sz="1800" b="1" spc="100" dirty="0">
                <a:effectLst/>
                <a:latin typeface="Arial" panose="020B0604020202020204" pitchFamily="34" charset="0"/>
                <a:ea typeface="Calibri" panose="020F0502020204030204" pitchFamily="34" charset="0"/>
                <a:cs typeface="Times New Roman" panose="02020603050405020304" pitchFamily="18" charset="0"/>
              </a:rPr>
              <a:t>Συζήτηση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Τι πουλάει μια τράπεζα; Πως έχει κέρδη;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Παράδειγμα ενέγγυου πίστεως σε εισαγωγή</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0" algn="just">
              <a:lnSpc>
                <a:spcPct val="150000"/>
              </a:lnSpc>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724738925"/>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38</TotalTime>
  <Words>1092</Words>
  <Application>Microsoft Office PowerPoint</Application>
  <PresentationFormat>Ευρεία οθόνη</PresentationFormat>
  <Paragraphs>66</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Wingdings</vt:lpstr>
      <vt:lpstr>Ανασκόπηση</vt:lpstr>
      <vt:lpstr>ΜΑΘΗΜΑ 1ο Γενικά περί επενδύσεων </vt:lpstr>
      <vt:lpstr>Τι είναι επένδυση κατά τη γνώμη σας; </vt:lpstr>
      <vt:lpstr>Παρουσίαση του PowerPoint</vt:lpstr>
      <vt:lpstr>Παρουσίαση του PowerPoint</vt:lpstr>
      <vt:lpstr>Διακρίσεις επενδύσεων (1/3) </vt:lpstr>
      <vt:lpstr>Διακρίσεις επενδύσεων (2/3) </vt:lpstr>
      <vt:lpstr>Διακρίσεις επενδύσεων (3/3) </vt:lpstr>
      <vt:lpstr>Προβληματισμοί επί των επενδύσεων </vt:lpstr>
      <vt:lpstr>Προβληματισμοί επί των επενδύσεων</vt:lpstr>
      <vt:lpstr>Παρουσίαση του PowerPoint</vt:lpstr>
      <vt:lpstr>Κατηγορίες μεθόδων αξιολόγησης επενδύσεων </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1ο Γενικά περί επενδύσεων</dc:title>
  <dc:creator>ΧΡΗΣΤΟΣ ΣΤΑΜΠΟΥΛΗΣ</dc:creator>
  <cp:lastModifiedBy>ΧΡΗΣΤΟΣ ΣΤΑΜΠΟΥΛΗΣ</cp:lastModifiedBy>
  <cp:revision>4</cp:revision>
  <dcterms:created xsi:type="dcterms:W3CDTF">2020-10-11T11:20:09Z</dcterms:created>
  <dcterms:modified xsi:type="dcterms:W3CDTF">2020-10-21T16:37:33Z</dcterms:modified>
</cp:coreProperties>
</file>