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25"/>
  </p:notesMasterIdLst>
  <p:sldIdLst>
    <p:sldId id="256" r:id="rId2"/>
    <p:sldId id="306" r:id="rId3"/>
    <p:sldId id="257" r:id="rId4"/>
    <p:sldId id="258" r:id="rId5"/>
    <p:sldId id="259" r:id="rId6"/>
    <p:sldId id="260" r:id="rId7"/>
    <p:sldId id="293" r:id="rId8"/>
    <p:sldId id="280" r:id="rId9"/>
    <p:sldId id="281" r:id="rId10"/>
    <p:sldId id="283" r:id="rId11"/>
    <p:sldId id="284" r:id="rId12"/>
    <p:sldId id="285" r:id="rId13"/>
    <p:sldId id="286" r:id="rId14"/>
    <p:sldId id="287" r:id="rId15"/>
    <p:sldId id="288" r:id="rId16"/>
    <p:sldId id="289" r:id="rId17"/>
    <p:sldId id="305" r:id="rId18"/>
    <p:sldId id="290" r:id="rId19"/>
    <p:sldId id="291" r:id="rId20"/>
    <p:sldId id="292" r:id="rId21"/>
    <p:sldId id="302" r:id="rId22"/>
    <p:sldId id="303" r:id="rId23"/>
    <p:sldId id="304" r:id="rId24"/>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02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A1C1AF-2047-4208-A9D3-E3C7D0271925}" type="datetimeFigureOut">
              <a:rPr lang="el-GR" smtClean="0"/>
              <a:pPr/>
              <a:t>16/3/2021</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E17BE1-A5E1-4B59-8EF2-63BC084A3712}"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endParaRPr lang="el-GR" altLang="en-US"/>
          </a:p>
        </p:txBody>
      </p:sp>
      <p:sp>
        <p:nvSpPr>
          <p:cNvPr id="17" name="16 - Θέση υποσέλιδου"/>
          <p:cNvSpPr>
            <a:spLocks noGrp="1"/>
          </p:cNvSpPr>
          <p:nvPr>
            <p:ph type="ftr" sz="quarter" idx="11"/>
          </p:nvPr>
        </p:nvSpPr>
        <p:spPr/>
        <p:txBody>
          <a:bodyPr/>
          <a:lstStyle/>
          <a:p>
            <a:r>
              <a:rPr lang="el-GR" altLang="en-US" smtClean="0"/>
              <a:t>Α. ΝΟΥΛΑΣ</a:t>
            </a:r>
            <a:endParaRPr lang="el-GR" altLang="en-US"/>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135C3044-EABB-484B-9372-F4FD25DC89E0}" type="slidenum">
              <a:rPr lang="el-GR" altLang="en-US" smtClean="0"/>
              <a:pPr/>
              <a:t>‹#›</a:t>
            </a:fld>
            <a:endParaRPr lang="el-GR" altLang="en-US"/>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ppt_x</p:attrName>
                                        </p:attrNameLst>
                                      </p:cBhvr>
                                      <p:tavLst>
                                        <p:tav tm="0">
                                          <p:val>
                                            <p:strVal val="#ppt_x-.2"/>
                                          </p:val>
                                        </p:tav>
                                        <p:tav tm="100000">
                                          <p:val>
                                            <p:strVal val="#ppt_x"/>
                                          </p:val>
                                        </p:tav>
                                      </p:tavLst>
                                    </p:anim>
                                    <p:anim calcmode="lin" valueType="num">
                                      <p:cBhvr>
                                        <p:cTn id="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500"/>
                                        <p:tgtEl>
                                          <p:spTgt spid="9">
                                            <p:txEl>
                                              <p:pRg st="0" end="0"/>
                                            </p:txEl>
                                          </p:spTgt>
                                        </p:tgtEl>
                                      </p:cBhvr>
                                    </p:animEffect>
                                    <p:anim calcmode="lin" valueType="num">
                                      <p:cBhvr>
                                        <p:cTn id="15"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9">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8"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ltLang="en-US"/>
          </a:p>
        </p:txBody>
      </p:sp>
      <p:sp>
        <p:nvSpPr>
          <p:cNvPr id="5" name="4 - Θέση υποσέλιδου"/>
          <p:cNvSpPr>
            <a:spLocks noGrp="1"/>
          </p:cNvSpPr>
          <p:nvPr>
            <p:ph type="ftr" sz="quarter" idx="11"/>
          </p:nvPr>
        </p:nvSpPr>
        <p:spPr/>
        <p:txBody>
          <a:bodyPr/>
          <a:lstStyle/>
          <a:p>
            <a:r>
              <a:rPr lang="el-GR" altLang="en-US" smtClean="0"/>
              <a:t>Α. ΝΟΥΛΑΣ</a:t>
            </a:r>
            <a:endParaRPr lang="el-GR" altLang="en-US"/>
          </a:p>
        </p:txBody>
      </p:sp>
      <p:sp>
        <p:nvSpPr>
          <p:cNvPr id="6" name="5 - Θέση αριθμού διαφάνειας"/>
          <p:cNvSpPr>
            <a:spLocks noGrp="1"/>
          </p:cNvSpPr>
          <p:nvPr>
            <p:ph type="sldNum" sz="quarter" idx="12"/>
          </p:nvPr>
        </p:nvSpPr>
        <p:spPr/>
        <p:txBody>
          <a:bodyPr/>
          <a:lstStyle/>
          <a:p>
            <a:fld id="{07B2D403-F9F8-431A-8D50-6FE7E0B41E5B}" type="slidenum">
              <a:rPr lang="el-GR" altLang="en-US" smtClean="0"/>
              <a:pPr/>
              <a:t>‹#›</a:t>
            </a:fld>
            <a:endParaRPr lang="el-GR" alt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ltLang="en-US"/>
          </a:p>
        </p:txBody>
      </p:sp>
      <p:sp>
        <p:nvSpPr>
          <p:cNvPr id="5" name="4 - Θέση υποσέλιδου"/>
          <p:cNvSpPr>
            <a:spLocks noGrp="1"/>
          </p:cNvSpPr>
          <p:nvPr>
            <p:ph type="ftr" sz="quarter" idx="11"/>
          </p:nvPr>
        </p:nvSpPr>
        <p:spPr/>
        <p:txBody>
          <a:bodyPr/>
          <a:lstStyle/>
          <a:p>
            <a:r>
              <a:rPr lang="el-GR" altLang="en-US" smtClean="0"/>
              <a:t>Α. ΝΟΥΛΑΣ</a:t>
            </a:r>
            <a:endParaRPr lang="el-GR" altLang="en-US"/>
          </a:p>
        </p:txBody>
      </p:sp>
      <p:sp>
        <p:nvSpPr>
          <p:cNvPr id="6" name="5 - Θέση αριθμού διαφάνειας"/>
          <p:cNvSpPr>
            <a:spLocks noGrp="1"/>
          </p:cNvSpPr>
          <p:nvPr>
            <p:ph type="sldNum" sz="quarter" idx="12"/>
          </p:nvPr>
        </p:nvSpPr>
        <p:spPr/>
        <p:txBody>
          <a:bodyPr/>
          <a:lstStyle/>
          <a:p>
            <a:fld id="{F26791F1-ADF1-4EF9-A664-7BDD8F48A269}" type="slidenum">
              <a:rPr lang="el-GR" altLang="en-US" smtClean="0"/>
              <a:pPr/>
              <a:t>‹#›</a:t>
            </a:fld>
            <a:endParaRPr lang="el-GR" alt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endParaRPr lang="el-GR" altLang="en-US"/>
          </a:p>
        </p:txBody>
      </p:sp>
      <p:sp>
        <p:nvSpPr>
          <p:cNvPr id="5" name="4 - Θέση υποσέλιδου"/>
          <p:cNvSpPr>
            <a:spLocks noGrp="1"/>
          </p:cNvSpPr>
          <p:nvPr>
            <p:ph type="ftr" sz="quarter" idx="11"/>
          </p:nvPr>
        </p:nvSpPr>
        <p:spPr/>
        <p:txBody>
          <a:bodyPr/>
          <a:lstStyle/>
          <a:p>
            <a:r>
              <a:rPr lang="el-GR" altLang="en-US" smtClean="0"/>
              <a:t>Α. ΝΟΥΛΑΣ</a:t>
            </a:r>
            <a:endParaRPr lang="el-GR" altLang="en-US"/>
          </a:p>
        </p:txBody>
      </p:sp>
      <p:sp>
        <p:nvSpPr>
          <p:cNvPr id="6" name="5 - Θέση αριθμού διαφάνειας"/>
          <p:cNvSpPr>
            <a:spLocks noGrp="1"/>
          </p:cNvSpPr>
          <p:nvPr>
            <p:ph type="sldNum" sz="quarter" idx="12"/>
          </p:nvPr>
        </p:nvSpPr>
        <p:spPr/>
        <p:txBody>
          <a:bodyPr/>
          <a:lstStyle/>
          <a:p>
            <a:fld id="{C5BA4EB8-EA55-45CC-B469-FB429A1EAA5F}" type="slidenum">
              <a:rPr lang="el-GR" altLang="en-US" smtClean="0"/>
              <a:pPr/>
              <a:t>‹#›</a:t>
            </a:fld>
            <a:endParaRPr lang="el-GR" altLang="en-US"/>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l-GR" altLang="en-US"/>
          </a:p>
        </p:txBody>
      </p:sp>
      <p:sp>
        <p:nvSpPr>
          <p:cNvPr id="5" name="4 - Θέση υποσέλιδου"/>
          <p:cNvSpPr>
            <a:spLocks noGrp="1"/>
          </p:cNvSpPr>
          <p:nvPr>
            <p:ph type="ftr" sz="quarter" idx="11"/>
          </p:nvPr>
        </p:nvSpPr>
        <p:spPr>
          <a:xfrm>
            <a:off x="800100" y="6172200"/>
            <a:ext cx="4000500" cy="457200"/>
          </a:xfrm>
        </p:spPr>
        <p:txBody>
          <a:bodyPr/>
          <a:lstStyle/>
          <a:p>
            <a:r>
              <a:rPr lang="el-GR" altLang="en-US" smtClean="0"/>
              <a:t>Α. ΝΟΥΛΑΣ</a:t>
            </a:r>
            <a:endParaRPr lang="el-GR" altLang="en-US"/>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91B02F44-9C88-41F6-B9F7-692894D0490F}" type="slidenum">
              <a:rPr lang="el-GR" altLang="en-US" smtClean="0"/>
              <a:pPr/>
              <a:t>‹#›</a:t>
            </a:fld>
            <a:endParaRPr lang="el-GR" altLang="en-US"/>
          </a:p>
        </p:txBody>
      </p:sp>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endParaRPr lang="el-GR" altLang="en-US"/>
          </a:p>
        </p:txBody>
      </p:sp>
      <p:sp>
        <p:nvSpPr>
          <p:cNvPr id="6" name="5 - Θέση υποσέλιδου"/>
          <p:cNvSpPr>
            <a:spLocks noGrp="1"/>
          </p:cNvSpPr>
          <p:nvPr>
            <p:ph type="ftr" sz="quarter" idx="11"/>
          </p:nvPr>
        </p:nvSpPr>
        <p:spPr/>
        <p:txBody>
          <a:bodyPr/>
          <a:lstStyle/>
          <a:p>
            <a:r>
              <a:rPr lang="el-GR" altLang="en-US" smtClean="0"/>
              <a:t>Α. ΝΟΥΛΑΣ</a:t>
            </a:r>
            <a:endParaRPr lang="el-GR" altLang="en-US"/>
          </a:p>
        </p:txBody>
      </p:sp>
      <p:sp>
        <p:nvSpPr>
          <p:cNvPr id="7" name="6 - Θέση αριθμού διαφάνειας"/>
          <p:cNvSpPr>
            <a:spLocks noGrp="1"/>
          </p:cNvSpPr>
          <p:nvPr>
            <p:ph type="sldNum" sz="quarter" idx="12"/>
          </p:nvPr>
        </p:nvSpPr>
        <p:spPr/>
        <p:txBody>
          <a:bodyPr/>
          <a:lstStyle/>
          <a:p>
            <a:fld id="{EEB5F9DE-0DAB-4E2E-AC16-B340906694A2}" type="slidenum">
              <a:rPr lang="el-GR" altLang="en-US" smtClean="0"/>
              <a:pPr/>
              <a:t>‹#›</a:t>
            </a:fld>
            <a:endParaRPr lang="el-GR" altLang="en-US"/>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endParaRPr lang="el-GR" altLang="en-US"/>
          </a:p>
        </p:txBody>
      </p:sp>
      <p:sp>
        <p:nvSpPr>
          <p:cNvPr id="8" name="7 - Θέση υποσέλιδου"/>
          <p:cNvSpPr>
            <a:spLocks noGrp="1"/>
          </p:cNvSpPr>
          <p:nvPr>
            <p:ph type="ftr" sz="quarter" idx="11"/>
          </p:nvPr>
        </p:nvSpPr>
        <p:spPr/>
        <p:txBody>
          <a:bodyPr/>
          <a:lstStyle/>
          <a:p>
            <a:r>
              <a:rPr lang="el-GR" altLang="en-US" smtClean="0"/>
              <a:t>Α. ΝΟΥΛΑΣ</a:t>
            </a:r>
            <a:endParaRPr lang="el-GR" altLang="en-US"/>
          </a:p>
        </p:txBody>
      </p:sp>
      <p:sp>
        <p:nvSpPr>
          <p:cNvPr id="9" name="8 - Θέση αριθμού διαφάνειας"/>
          <p:cNvSpPr>
            <a:spLocks noGrp="1"/>
          </p:cNvSpPr>
          <p:nvPr>
            <p:ph type="sldNum" sz="quarter" idx="12"/>
          </p:nvPr>
        </p:nvSpPr>
        <p:spPr/>
        <p:txBody>
          <a:bodyPr/>
          <a:lstStyle/>
          <a:p>
            <a:fld id="{377E6F72-DDBD-432B-8C84-FCCF831EACD1}" type="slidenum">
              <a:rPr lang="el-GR" altLang="en-US" smtClean="0"/>
              <a:pPr/>
              <a:t>‹#›</a:t>
            </a:fld>
            <a:endParaRPr lang="el-GR" altLang="en-US"/>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endParaRPr lang="el-GR" altLang="en-US"/>
          </a:p>
        </p:txBody>
      </p:sp>
      <p:sp>
        <p:nvSpPr>
          <p:cNvPr id="4" name="3 - Θέση υποσέλιδου"/>
          <p:cNvSpPr>
            <a:spLocks noGrp="1"/>
          </p:cNvSpPr>
          <p:nvPr>
            <p:ph type="ftr" sz="quarter" idx="11"/>
          </p:nvPr>
        </p:nvSpPr>
        <p:spPr/>
        <p:txBody>
          <a:bodyPr/>
          <a:lstStyle/>
          <a:p>
            <a:r>
              <a:rPr lang="el-GR" altLang="en-US" smtClean="0"/>
              <a:t>Α. ΝΟΥΛΑΣ</a:t>
            </a:r>
            <a:endParaRPr lang="el-GR" altLang="en-US"/>
          </a:p>
        </p:txBody>
      </p:sp>
      <p:sp>
        <p:nvSpPr>
          <p:cNvPr id="5" name="4 - Θέση αριθμού διαφάνειας"/>
          <p:cNvSpPr>
            <a:spLocks noGrp="1"/>
          </p:cNvSpPr>
          <p:nvPr>
            <p:ph type="sldNum" sz="quarter" idx="12"/>
          </p:nvPr>
        </p:nvSpPr>
        <p:spPr/>
        <p:txBody>
          <a:bodyPr/>
          <a:lstStyle/>
          <a:p>
            <a:fld id="{19B8F1AF-B8C9-4F0E-ADB6-BF700C54F5DD}" type="slidenum">
              <a:rPr lang="el-GR" altLang="en-US" smtClean="0"/>
              <a:pPr/>
              <a:t>‹#›</a:t>
            </a:fld>
            <a:endParaRPr lang="el-GR" alt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l-GR" altLang="en-US"/>
          </a:p>
        </p:txBody>
      </p:sp>
      <p:sp>
        <p:nvSpPr>
          <p:cNvPr id="3" name="2 - Θέση υποσέλιδου"/>
          <p:cNvSpPr>
            <a:spLocks noGrp="1"/>
          </p:cNvSpPr>
          <p:nvPr>
            <p:ph type="ftr" sz="quarter" idx="11"/>
          </p:nvPr>
        </p:nvSpPr>
        <p:spPr/>
        <p:txBody>
          <a:bodyPr/>
          <a:lstStyle/>
          <a:p>
            <a:r>
              <a:rPr lang="el-GR" altLang="en-US" smtClean="0"/>
              <a:t>Α. ΝΟΥΛΑΣ</a:t>
            </a:r>
            <a:endParaRPr lang="el-GR" altLang="en-US"/>
          </a:p>
        </p:txBody>
      </p:sp>
      <p:sp>
        <p:nvSpPr>
          <p:cNvPr id="4" name="3 - Θέση αριθμού διαφάνειας"/>
          <p:cNvSpPr>
            <a:spLocks noGrp="1"/>
          </p:cNvSpPr>
          <p:nvPr>
            <p:ph type="sldNum" sz="quarter" idx="12"/>
          </p:nvPr>
        </p:nvSpPr>
        <p:spPr/>
        <p:txBody>
          <a:bodyPr/>
          <a:lstStyle/>
          <a:p>
            <a:fld id="{67677A2D-A065-4F67-A3BE-DCA9A57F058D}" type="slidenum">
              <a:rPr lang="el-GR" altLang="en-US" smtClean="0"/>
              <a:pPr/>
              <a:t>‹#›</a:t>
            </a:fld>
            <a:endParaRPr lang="el-GR" alt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ltLang="en-US"/>
          </a:p>
        </p:txBody>
      </p:sp>
      <p:sp>
        <p:nvSpPr>
          <p:cNvPr id="6" name="5 - Θέση υποσέλιδου"/>
          <p:cNvSpPr>
            <a:spLocks noGrp="1"/>
          </p:cNvSpPr>
          <p:nvPr>
            <p:ph type="ftr" sz="quarter" idx="11"/>
          </p:nvPr>
        </p:nvSpPr>
        <p:spPr/>
        <p:txBody>
          <a:bodyPr/>
          <a:lstStyle/>
          <a:p>
            <a:r>
              <a:rPr lang="el-GR" altLang="en-US" smtClean="0"/>
              <a:t>Α. ΝΟΥΛΑΣ</a:t>
            </a:r>
            <a:endParaRPr lang="el-GR" altLang="en-US"/>
          </a:p>
        </p:txBody>
      </p:sp>
      <p:sp>
        <p:nvSpPr>
          <p:cNvPr id="7" name="6 - Θέση αριθμού διαφάνειας"/>
          <p:cNvSpPr>
            <a:spLocks noGrp="1"/>
          </p:cNvSpPr>
          <p:nvPr>
            <p:ph type="sldNum" sz="quarter" idx="12"/>
          </p:nvPr>
        </p:nvSpPr>
        <p:spPr/>
        <p:txBody>
          <a:bodyPr/>
          <a:lstStyle/>
          <a:p>
            <a:fld id="{1E825636-8995-4280-8E47-5B07557E9089}" type="slidenum">
              <a:rPr lang="el-GR" altLang="en-US" smtClean="0"/>
              <a:pPr/>
              <a:t>‹#›</a:t>
            </a:fld>
            <a:endParaRPr lang="el-GR" altLang="en-US"/>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l-GR" altLang="en-US"/>
          </a:p>
        </p:txBody>
      </p:sp>
      <p:sp>
        <p:nvSpPr>
          <p:cNvPr id="6" name="5 - Θέση υποσέλιδου"/>
          <p:cNvSpPr>
            <a:spLocks noGrp="1"/>
          </p:cNvSpPr>
          <p:nvPr>
            <p:ph type="ftr" sz="quarter" idx="11"/>
          </p:nvPr>
        </p:nvSpPr>
        <p:spPr>
          <a:xfrm>
            <a:off x="914400" y="6172200"/>
            <a:ext cx="3886200" cy="457200"/>
          </a:xfrm>
        </p:spPr>
        <p:txBody>
          <a:bodyPr/>
          <a:lstStyle/>
          <a:p>
            <a:r>
              <a:rPr lang="el-GR" altLang="en-US" smtClean="0"/>
              <a:t>Α. ΝΟΥΛΑΣ</a:t>
            </a:r>
            <a:endParaRPr lang="el-GR" altLang="en-US"/>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0E7B2F8F-3422-4B84-B321-E1BF57824FF0}" type="slidenum">
              <a:rPr lang="el-GR" altLang="en-US" smtClean="0"/>
              <a:pPr/>
              <a:t>‹#›</a:t>
            </a:fld>
            <a:endParaRPr lang="el-GR" altLang="en-US"/>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l-GR" altLang="en-US"/>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l-GR" altLang="en-US" smtClean="0"/>
              <a:t>Α. ΝΟΥΛΑΣ</a:t>
            </a:r>
            <a:endParaRPr lang="el-GR" altLang="en-US"/>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0F1EE56B-E106-47A6-B31B-631D5ABFF451}" type="slidenum">
              <a:rPr lang="el-GR" altLang="en-US" smtClean="0"/>
              <a:pPr/>
              <a:t>‹#›</a:t>
            </a:fld>
            <a:endParaRPr lang="el-GR" altLang="en-US"/>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ppt_x</p:attrName>
                                        </p:attrNameLst>
                                      </p:cBhvr>
                                      <p:tavLst>
                                        <p:tav tm="0">
                                          <p:val>
                                            <p:strVal val="#ppt_x-.2"/>
                                          </p:val>
                                        </p:tav>
                                        <p:tav tm="100000">
                                          <p:val>
                                            <p:strVal val="#ppt_x"/>
                                          </p:val>
                                        </p:tav>
                                      </p:tavLst>
                                    </p:anim>
                                    <p:anim calcmode="lin" valueType="num">
                                      <p:cBhvr>
                                        <p:cTn id="8" dur="1000" fill="hold"/>
                                        <p:tgtEl>
                                          <p:spTgt spid="2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Effect transition="in" filter="fade">
                                      <p:cBhvr>
                                        <p:cTn id="14" dur="500"/>
                                        <p:tgtEl>
                                          <p:spTgt spid="13">
                                            <p:txEl>
                                              <p:pRg st="0" end="0"/>
                                            </p:txEl>
                                          </p:spTgt>
                                        </p:tgtEl>
                                      </p:cBhvr>
                                    </p:animEffect>
                                    <p:anim calcmode="lin" valueType="num">
                                      <p:cBhvr>
                                        <p:cTn id="15"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3">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13">
                                            <p:txEl>
                                              <p:pRg st="1" end="1"/>
                                            </p:txEl>
                                          </p:spTgt>
                                        </p:tgtEl>
                                        <p:attrNameLst>
                                          <p:attrName>style.visibility</p:attrName>
                                        </p:attrNameLst>
                                      </p:cBhvr>
                                      <p:to>
                                        <p:strVal val="visible"/>
                                      </p:to>
                                    </p:set>
                                    <p:animEffect transition="in" filter="fade">
                                      <p:cBhvr>
                                        <p:cTn id="19" dur="500"/>
                                        <p:tgtEl>
                                          <p:spTgt spid="13">
                                            <p:txEl>
                                              <p:pRg st="1" end="1"/>
                                            </p:txEl>
                                          </p:spTgt>
                                        </p:tgtEl>
                                      </p:cBhvr>
                                    </p:animEffect>
                                    <p:anim calcmode="lin" valueType="num">
                                      <p:cBhvr>
                                        <p:cTn id="20"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13">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13">
                                            <p:txEl>
                                              <p:pRg st="2" end="2"/>
                                            </p:txEl>
                                          </p:spTgt>
                                        </p:tgtEl>
                                        <p:attrNameLst>
                                          <p:attrName>style.visibility</p:attrName>
                                        </p:attrNameLst>
                                      </p:cBhvr>
                                      <p:to>
                                        <p:strVal val="visible"/>
                                      </p:to>
                                    </p:set>
                                    <p:animEffect transition="in" filter="fade">
                                      <p:cBhvr>
                                        <p:cTn id="24" dur="500"/>
                                        <p:tgtEl>
                                          <p:spTgt spid="13">
                                            <p:txEl>
                                              <p:pRg st="2" end="2"/>
                                            </p:txEl>
                                          </p:spTgt>
                                        </p:tgtEl>
                                      </p:cBhvr>
                                    </p:animEffect>
                                    <p:anim calcmode="lin" valueType="num">
                                      <p:cBhvr>
                                        <p:cTn id="25"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13">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13">
                                            <p:txEl>
                                              <p:pRg st="3" end="3"/>
                                            </p:txEl>
                                          </p:spTgt>
                                        </p:tgtEl>
                                        <p:attrNameLst>
                                          <p:attrName>style.visibility</p:attrName>
                                        </p:attrNameLst>
                                      </p:cBhvr>
                                      <p:to>
                                        <p:strVal val="visible"/>
                                      </p:to>
                                    </p:set>
                                    <p:animEffect transition="in" filter="fade">
                                      <p:cBhvr>
                                        <p:cTn id="29" dur="500"/>
                                        <p:tgtEl>
                                          <p:spTgt spid="13">
                                            <p:txEl>
                                              <p:pRg st="3" end="3"/>
                                            </p:txEl>
                                          </p:spTgt>
                                        </p:tgtEl>
                                      </p:cBhvr>
                                    </p:animEffect>
                                    <p:anim calcmode="lin" valueType="num">
                                      <p:cBhvr>
                                        <p:cTn id="30"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13">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13">
                                            <p:txEl>
                                              <p:pRg st="4" end="4"/>
                                            </p:txEl>
                                          </p:spTgt>
                                        </p:tgtEl>
                                        <p:attrNameLst>
                                          <p:attrName>style.visibility</p:attrName>
                                        </p:attrNameLst>
                                      </p:cBhvr>
                                      <p:to>
                                        <p:strVal val="visible"/>
                                      </p:to>
                                    </p:set>
                                    <p:animEffect transition="in" filter="fade">
                                      <p:cBhvr>
                                        <p:cTn id="34" dur="500"/>
                                        <p:tgtEl>
                                          <p:spTgt spid="13">
                                            <p:txEl>
                                              <p:pRg st="4" end="4"/>
                                            </p:txEl>
                                          </p:spTgt>
                                        </p:tgtEl>
                                      </p:cBhvr>
                                    </p:animEffect>
                                    <p:anim calcmode="lin" valueType="num">
                                      <p:cBhvr>
                                        <p:cTn id="35"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13">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13" grpId="0" build="p"/>
    </p:bld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package" Target="../embeddings/____________Microsoft_Office_Word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euretirio.com/wp-content/uploads/2011/06/pistoliptiki-ikanotita-oikoi-axiologisis-credit-ratings-euretirio.jp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package" Target="../embeddings/____________Microsoft_Office_Word2.docx"/><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23.xml.rels><?xml version="1.0" encoding="UTF-8" standalone="yes"?>
<Relationships xmlns="http://schemas.openxmlformats.org/package/2006/relationships"><Relationship Id="rId3" Type="http://schemas.openxmlformats.org/officeDocument/2006/relationships/package" Target="../embeddings/____________Microsoft_Office_Word3.docx"/><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00113" y="1557338"/>
            <a:ext cx="7623175" cy="1752600"/>
          </a:xfrm>
        </p:spPr>
        <p:txBody>
          <a:bodyPr/>
          <a:lstStyle/>
          <a:p>
            <a:pPr algn="ctr"/>
            <a:r>
              <a:rPr lang="el-GR" sz="4000" b="1"/>
              <a:t>ΕΙΔΗ ΟΜΟΛΟΓΩΝ</a:t>
            </a:r>
          </a:p>
        </p:txBody>
      </p:sp>
      <p:sp>
        <p:nvSpPr>
          <p:cNvPr id="5" name="4 - Θέση αριθμού διαφάνειας"/>
          <p:cNvSpPr>
            <a:spLocks noGrp="1"/>
          </p:cNvSpPr>
          <p:nvPr>
            <p:ph type="sldNum" sz="quarter" idx="12"/>
          </p:nvPr>
        </p:nvSpPr>
        <p:spPr/>
        <p:txBody>
          <a:bodyPr/>
          <a:lstStyle/>
          <a:p>
            <a:fld id="{135C3044-EABB-484B-9372-F4FD25DC89E0}" type="slidenum">
              <a:rPr lang="el-GR" altLang="en-US" smtClean="0"/>
              <a:pPr/>
              <a:t>1</a:t>
            </a:fld>
            <a:endParaRPr lang="el-GR" altLang="en-US"/>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922114"/>
          </a:xfrm>
        </p:spPr>
        <p:txBody>
          <a:bodyPr>
            <a:normAutofit fontScale="90000"/>
          </a:bodyPr>
          <a:lstStyle/>
          <a:p>
            <a:r>
              <a:rPr lang="el-GR" sz="2800" b="1" dirty="0" smtClean="0"/>
              <a:t/>
            </a:r>
            <a:br>
              <a:rPr lang="el-GR" sz="2800" b="1" dirty="0" smtClean="0"/>
            </a:br>
            <a:r>
              <a:rPr lang="el-GR" sz="2800" b="1" dirty="0" smtClean="0"/>
              <a:t/>
            </a:r>
            <a:br>
              <a:rPr lang="el-GR" sz="2800" b="1" dirty="0" smtClean="0"/>
            </a:br>
            <a:r>
              <a:rPr lang="el-GR" sz="2800" b="1" dirty="0" smtClean="0"/>
              <a:t>Ομόλογα  </a:t>
            </a:r>
            <a:r>
              <a:rPr lang="el-GR" sz="2800" b="1" dirty="0" smtClean="0"/>
              <a:t>με δικαίωμα πώλησης (</a:t>
            </a:r>
            <a:r>
              <a:rPr lang="en-US" sz="2800" b="1" dirty="0" smtClean="0"/>
              <a:t>Putable bonds</a:t>
            </a:r>
            <a:r>
              <a:rPr lang="el-GR" sz="2800" b="1" dirty="0" smtClean="0"/>
              <a:t>)</a:t>
            </a:r>
            <a:br>
              <a:rPr lang="el-GR" sz="2800" b="1" dirty="0" smtClean="0"/>
            </a:br>
            <a:r>
              <a:rPr lang="el-GR" sz="2800" b="1" dirty="0" smtClean="0"/>
              <a:t>του κατόχου</a:t>
            </a:r>
            <a:endParaRPr lang="el-GR" sz="2800" dirty="0"/>
          </a:p>
        </p:txBody>
      </p:sp>
      <p:sp>
        <p:nvSpPr>
          <p:cNvPr id="3" name="2 - Θέση περιεχομένου"/>
          <p:cNvSpPr>
            <a:spLocks noGrp="1"/>
          </p:cNvSpPr>
          <p:nvPr>
            <p:ph sz="quarter" idx="1"/>
          </p:nvPr>
        </p:nvSpPr>
        <p:spPr>
          <a:xfrm>
            <a:off x="457200" y="1357298"/>
            <a:ext cx="8229600" cy="4768865"/>
          </a:xfrm>
        </p:spPr>
        <p:txBody>
          <a:bodyPr>
            <a:normAutofit fontScale="92500" lnSpcReduction="20000"/>
          </a:bodyPr>
          <a:lstStyle/>
          <a:p>
            <a:r>
              <a:rPr lang="el-GR" sz="2000" dirty="0" smtClean="0"/>
              <a:t>Δικαίωμα </a:t>
            </a:r>
            <a:r>
              <a:rPr lang="el-GR" sz="2000" dirty="0"/>
              <a:t>πώλησης</a:t>
            </a:r>
            <a:r>
              <a:rPr lang="el-GR" sz="2000" b="1" dirty="0"/>
              <a:t> </a:t>
            </a:r>
            <a:r>
              <a:rPr lang="el-GR" sz="2000" dirty="0"/>
              <a:t>ορίζεται ως </a:t>
            </a:r>
            <a:r>
              <a:rPr lang="el-GR" sz="2000" dirty="0">
                <a:solidFill>
                  <a:srgbClr val="FF0000"/>
                </a:solidFill>
              </a:rPr>
              <a:t>το δικαίωμα που έχει ο κάτοχος του ομολόγου για να ζητήσει αποπληρωμή </a:t>
            </a:r>
            <a:r>
              <a:rPr lang="el-GR" sz="2000" dirty="0"/>
              <a:t>των ομολόγων του από τον εκδότη και να τα αποσύρει νωρίτερα από τη λήξη τους. Τυπικά, η τιμή αποπληρωμής είναι η ονομαστική αξία του ομολόγου και υπάρχουν συγκεκριμένες ημερομηνίες – που περιγράφονται αναλυτικά στους όρους του ομολόγου – στις οποίες μπορεί ο ομολογιούχος να ζητήσει επιστροφή.</a:t>
            </a:r>
          </a:p>
          <a:p>
            <a:endParaRPr lang="el-GR" sz="2000" dirty="0" smtClean="0"/>
          </a:p>
          <a:p>
            <a:r>
              <a:rPr lang="el-GR" sz="2000" dirty="0" smtClean="0"/>
              <a:t>Το </a:t>
            </a:r>
            <a:r>
              <a:rPr lang="el-GR" sz="2000" dirty="0"/>
              <a:t>πλεονέκτημα για τον ομολογιούχο είναι ότι αν ανέβει η απόδοση του ομολόγου με συνέπεια να υποχωρήσει η τιμή του κάτω από την ονομαστική αξία, ο ομολογιούχος μπορεί να ζητήσει άσκηση του δικαιώματός του. </a:t>
            </a:r>
            <a:endParaRPr lang="el-GR" sz="2000" dirty="0" smtClean="0"/>
          </a:p>
          <a:p>
            <a:endParaRPr lang="el-GR" sz="2000" dirty="0" smtClean="0"/>
          </a:p>
          <a:p>
            <a:r>
              <a:rPr lang="el-GR" sz="2000" dirty="0" smtClean="0"/>
              <a:t>Αυτό </a:t>
            </a:r>
            <a:r>
              <a:rPr lang="el-GR" sz="2000" dirty="0"/>
              <a:t>σημαίνει, ότι στην περίπτωση που η τιμή επιστροφής (</a:t>
            </a:r>
            <a:r>
              <a:rPr lang="el-GR" sz="2000" dirty="0" err="1"/>
              <a:t>put</a:t>
            </a:r>
            <a:r>
              <a:rPr lang="el-GR" sz="2000" dirty="0"/>
              <a:t> </a:t>
            </a:r>
            <a:r>
              <a:rPr lang="el-GR" sz="2000" dirty="0" err="1"/>
              <a:t>price</a:t>
            </a:r>
            <a:r>
              <a:rPr lang="el-GR" sz="2000" dirty="0"/>
              <a:t>) είναι η ονομαστική τιμή του ομολόγου, τότε αν η απόδοση του ομολόγου ξεπερνά το κουπόνι του θα συμφέρει να ασκήσει. Για αυτόν το λόγο, ομόλογα που εκδίδονται με δικαίωμα </a:t>
            </a:r>
            <a:r>
              <a:rPr lang="el-GR" sz="2000" dirty="0" smtClean="0"/>
              <a:t>πώλησης μπορεί </a:t>
            </a:r>
            <a:r>
              <a:rPr lang="el-GR" sz="2000" dirty="0"/>
              <a:t>να έχουν χαμηλότερο κουπόνι από τα αντίστοιχα ομόλογα που δεν έχουν το δικαίωμα αυτό. </a:t>
            </a:r>
          </a:p>
          <a:p>
            <a:endParaRPr lang="el-GR" sz="20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10</a:t>
            </a:fld>
            <a:endParaRPr lang="el-GR" altLang="en-US"/>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Παράδειγμα:  </a:t>
            </a:r>
            <a:r>
              <a:rPr lang="en-US" sz="2800" b="1" dirty="0" smtClean="0"/>
              <a:t>Putable Bonds</a:t>
            </a:r>
            <a:r>
              <a:rPr lang="el-GR" sz="2800" dirty="0" smtClean="0"/>
              <a:t/>
            </a:r>
            <a:br>
              <a:rPr lang="el-GR" sz="2800" dirty="0" smtClean="0"/>
            </a:br>
            <a:endParaRPr lang="el-GR" sz="2800" dirty="0"/>
          </a:p>
        </p:txBody>
      </p:sp>
      <p:sp>
        <p:nvSpPr>
          <p:cNvPr id="3" name="2 - Θέση περιεχομένου"/>
          <p:cNvSpPr>
            <a:spLocks noGrp="1"/>
          </p:cNvSpPr>
          <p:nvPr>
            <p:ph sz="quarter" idx="1"/>
          </p:nvPr>
        </p:nvSpPr>
        <p:spPr/>
        <p:txBody>
          <a:bodyPr>
            <a:normAutofit/>
          </a:bodyPr>
          <a:lstStyle/>
          <a:p>
            <a:r>
              <a:rPr lang="el-GR" sz="2000" dirty="0" smtClean="0"/>
              <a:t>Έστω </a:t>
            </a:r>
            <a:r>
              <a:rPr lang="el-GR" sz="2000" dirty="0"/>
              <a:t>μια εταιρία εκδίδει σήμερα ένα εικοσαετές ομόλογο που δίνει το δικαίωμα στον επενδυτή να το πουλήσει μετά από πέντε έτη στην ονομαστική του τιμή (€1.000).  Η απόδοση του ομολόγου στη λήξη είναι 5</a:t>
            </a:r>
            <a:r>
              <a:rPr lang="el-GR" sz="2000" dirty="0" smtClean="0"/>
              <a:t>%.</a:t>
            </a:r>
          </a:p>
          <a:p>
            <a:r>
              <a:rPr lang="el-GR" sz="2000" dirty="0" smtClean="0"/>
              <a:t>Εάν </a:t>
            </a:r>
            <a:r>
              <a:rPr lang="el-GR" sz="2000" dirty="0"/>
              <a:t>τα επιτόκια στην αγορά αυξηθούν στο 6% την ημέρα που το δικαίωμα λήγει, ο επενδυτής έχει κάθε λόγο να πουλήσει το ομόλογο και να επενδύσει σε νέα ομόλογα που τώρα έχουν μεγαλύτερη απόδοση από αυτό που έχει τώρα.  Εάν τα επιτόκια έχουν μειωθεί την ημέρα που το δικαίωμα λήγει, ο επενδυτής δεν θα κάνει χρήση του δικαιώματος και θα εξακολουθήσει να κρατά το ομόλογο.</a:t>
            </a:r>
          </a:p>
          <a:p>
            <a:r>
              <a:rPr lang="el-GR" sz="2000" dirty="0"/>
              <a:t>Δεδομένου ότι το δικαίωμα πώλησης είναι υπέρ του επενδυτή τα ομόλογα αυτής της κατηγορίας είναι ακριβότερα (μικρότερη απόδοση) από άλλα ομόλογα που δεν έχουν την ρήτρα </a:t>
            </a:r>
            <a:r>
              <a:rPr lang="el-GR" sz="2000" dirty="0" smtClean="0"/>
              <a:t>πώλησης.</a:t>
            </a:r>
            <a:endParaRPr lang="el-GR" sz="2000" dirty="0"/>
          </a:p>
          <a:p>
            <a:endParaRPr lang="el-GR" sz="20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11</a:t>
            </a:fld>
            <a:endParaRPr lang="el-GR" altLang="en-US"/>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2800" b="1" dirty="0" smtClean="0"/>
              <a:t>Ομόλογα με δικαίωμα μετατροπής (</a:t>
            </a:r>
            <a:r>
              <a:rPr lang="en-US" sz="2800" b="1" dirty="0" smtClean="0"/>
              <a:t>Convertible bonds</a:t>
            </a:r>
            <a:r>
              <a:rPr lang="el-GR" sz="2800" b="1" dirty="0" smtClean="0"/>
              <a:t>)</a:t>
            </a:r>
            <a:br>
              <a:rPr lang="el-GR" sz="2800" b="1" dirty="0" smtClean="0"/>
            </a:br>
            <a:endParaRPr lang="el-GR" sz="2800" dirty="0"/>
          </a:p>
        </p:txBody>
      </p:sp>
      <p:sp>
        <p:nvSpPr>
          <p:cNvPr id="3" name="2 - Θέση περιεχομένου"/>
          <p:cNvSpPr>
            <a:spLocks noGrp="1"/>
          </p:cNvSpPr>
          <p:nvPr>
            <p:ph sz="quarter" idx="1"/>
          </p:nvPr>
        </p:nvSpPr>
        <p:spPr/>
        <p:txBody>
          <a:bodyPr>
            <a:normAutofit/>
          </a:bodyPr>
          <a:lstStyle/>
          <a:p>
            <a:pPr>
              <a:buNone/>
            </a:pPr>
            <a:r>
              <a:rPr lang="el-GR" sz="2000" b="1" dirty="0" smtClean="0"/>
              <a:t>Χαρακτηριστικά </a:t>
            </a:r>
            <a:endParaRPr lang="el-GR" sz="2000" dirty="0"/>
          </a:p>
          <a:p>
            <a:pPr lvl="0"/>
            <a:r>
              <a:rPr lang="el-GR" sz="2000" dirty="0" smtClean="0"/>
              <a:t>Ομόλογο  </a:t>
            </a:r>
            <a:r>
              <a:rPr lang="el-GR" sz="2000" dirty="0"/>
              <a:t>το οποίο δίνει το δικαίωμα στον ομολογιούχο να μετατρέψει το ομόλογό του σε νέες </a:t>
            </a:r>
            <a:r>
              <a:rPr lang="el-GR" sz="2000" dirty="0" smtClean="0">
                <a:solidFill>
                  <a:srgbClr val="FF0000"/>
                </a:solidFill>
              </a:rPr>
              <a:t>ΕΙΣΗΓΜΕΝΕΣ </a:t>
            </a:r>
            <a:r>
              <a:rPr lang="el-GR" sz="2000" dirty="0" smtClean="0"/>
              <a:t> μετοχές</a:t>
            </a:r>
            <a:r>
              <a:rPr lang="el-GR" sz="2000" dirty="0"/>
              <a:t>. </a:t>
            </a:r>
          </a:p>
          <a:p>
            <a:pPr lvl="0"/>
            <a:r>
              <a:rPr lang="el-GR" sz="2000" dirty="0"/>
              <a:t>Σε περίπτωση που κατά τη διάρκεια της ζωής του ομολόγου η τρέχουσα τιμή της μετοχής φτάσει ή ξεπεράσει την τιμή έκδοσης του ομολόγου, ο ομολογιούχος δύναται να μετατρέψει το ομόλογο και να επωφεληθεί από τυχόν κεφαλαιακά κέρδη. </a:t>
            </a:r>
          </a:p>
          <a:p>
            <a:pPr lvl="0"/>
            <a:r>
              <a:rPr lang="el-GR" sz="2000" dirty="0"/>
              <a:t>Διαρθρώνεται κατά τρόπο που εξυπηρετεί την ταμειακή ροή και τις χρηματοδοτικές ανάγκες της εταιρίας. </a:t>
            </a:r>
          </a:p>
          <a:p>
            <a:pPr lvl="0"/>
            <a:endParaRPr lang="el-GR" sz="2000" dirty="0" smtClean="0"/>
          </a:p>
          <a:p>
            <a:pPr lvl="0"/>
            <a:r>
              <a:rPr lang="el-GR" sz="2000" dirty="0" smtClean="0"/>
              <a:t>Κατά </a:t>
            </a:r>
            <a:r>
              <a:rPr lang="el-GR" sz="2000" dirty="0"/>
              <a:t>την μετατροπή του σε μετοχές επιφέρει αύξηση του μετοχικού κεφαλαίου της εταιρίας. </a:t>
            </a:r>
          </a:p>
          <a:p>
            <a:pPr lvl="0">
              <a:buNone/>
            </a:pPr>
            <a:r>
              <a:rPr lang="el-GR" sz="2000" dirty="0" smtClean="0"/>
              <a:t> </a:t>
            </a:r>
            <a:endParaRPr lang="el-GR" sz="2000" dirty="0"/>
          </a:p>
          <a:p>
            <a:endParaRPr lang="el-GR" sz="20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12</a:t>
            </a:fld>
            <a:endParaRPr lang="el-GR" altLang="en-US"/>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Αναλογία μετατροπής (</a:t>
            </a:r>
            <a:r>
              <a:rPr lang="el-GR" sz="2400" b="1" dirty="0" err="1" smtClean="0"/>
              <a:t>conversion</a:t>
            </a:r>
            <a:r>
              <a:rPr lang="el-GR" sz="2400" b="1" dirty="0" smtClean="0"/>
              <a:t> </a:t>
            </a:r>
            <a:r>
              <a:rPr lang="en-US" sz="2400" b="1" dirty="0" smtClean="0"/>
              <a:t>ratio</a:t>
            </a:r>
            <a:r>
              <a:rPr lang="el-GR" sz="2400" b="1" dirty="0" smtClean="0"/>
              <a:t>) και τιμή μετατροπής (</a:t>
            </a:r>
            <a:r>
              <a:rPr lang="el-GR" sz="2400" b="1" dirty="0" err="1" smtClean="0"/>
              <a:t>conversion</a:t>
            </a:r>
            <a:r>
              <a:rPr lang="el-GR" sz="2400" b="1" dirty="0" smtClean="0"/>
              <a:t> </a:t>
            </a:r>
            <a:r>
              <a:rPr lang="en-US" sz="2400" b="1" dirty="0" smtClean="0"/>
              <a:t>price</a:t>
            </a:r>
            <a:r>
              <a:rPr lang="el-GR" sz="2400" b="1" dirty="0" smtClean="0"/>
              <a:t>)</a:t>
            </a:r>
            <a:r>
              <a:rPr lang="el-GR" sz="2400" dirty="0" smtClean="0"/>
              <a:t> </a:t>
            </a:r>
            <a:endParaRPr lang="el-GR" sz="2400" dirty="0"/>
          </a:p>
        </p:txBody>
      </p:sp>
      <p:sp>
        <p:nvSpPr>
          <p:cNvPr id="3" name="2 - Θέση περιεχομένου"/>
          <p:cNvSpPr>
            <a:spLocks noGrp="1"/>
          </p:cNvSpPr>
          <p:nvPr>
            <p:ph sz="quarter" idx="1"/>
          </p:nvPr>
        </p:nvSpPr>
        <p:spPr/>
        <p:txBody>
          <a:bodyPr>
            <a:normAutofit fontScale="92500" lnSpcReduction="20000"/>
          </a:bodyPr>
          <a:lstStyle/>
          <a:p>
            <a:r>
              <a:rPr lang="el-GR" sz="2400" dirty="0"/>
              <a:t>Δικαίωμα μετατροπής</a:t>
            </a:r>
            <a:r>
              <a:rPr lang="el-GR" sz="2400" b="1" dirty="0"/>
              <a:t> </a:t>
            </a:r>
            <a:r>
              <a:rPr lang="el-GR" sz="2400" dirty="0"/>
              <a:t>ορίζεται η δυνατότητα που παρέχεται μέσω των όρων του ομολόγου στον εκδότη να διαθέσει στον ομολογιούχο αντί μετρητών </a:t>
            </a:r>
            <a:r>
              <a:rPr lang="el-GR" sz="2400" i="1" u="sng" dirty="0"/>
              <a:t>εισηγμένες μετοχές</a:t>
            </a:r>
            <a:r>
              <a:rPr lang="el-GR" sz="2400" dirty="0"/>
              <a:t> αντί για μετρητά κατά την αποπληρωμή του ομολόγου πριν (σε συγκεκριμένες χρονικές στιγμές) ή κατά την ημερομηνία λήξης. </a:t>
            </a:r>
            <a:endParaRPr lang="el-GR" sz="2400" dirty="0" smtClean="0"/>
          </a:p>
          <a:p>
            <a:endParaRPr lang="el-GR" sz="2400" dirty="0" smtClean="0"/>
          </a:p>
          <a:p>
            <a:r>
              <a:rPr lang="el-GR" sz="2400" dirty="0" smtClean="0"/>
              <a:t>Ο </a:t>
            </a:r>
            <a:r>
              <a:rPr lang="el-GR" sz="2400" dirty="0"/>
              <a:t>αριθμός των μετοχών που μπορεί να αγοράσει  ο ομολογιούχος με ένα ομόλογο ασκώντας το δικαίωμα λέγεται </a:t>
            </a:r>
            <a:r>
              <a:rPr lang="el-GR" sz="2400" b="1" dirty="0"/>
              <a:t>αναλογία μετατροπής (</a:t>
            </a:r>
            <a:r>
              <a:rPr lang="el-GR" sz="2400" b="1" dirty="0" err="1"/>
              <a:t>conversion</a:t>
            </a:r>
            <a:r>
              <a:rPr lang="el-GR" sz="2400" b="1" dirty="0"/>
              <a:t> </a:t>
            </a:r>
            <a:r>
              <a:rPr lang="en-US" sz="2400" b="1" dirty="0"/>
              <a:t>ratio</a:t>
            </a:r>
            <a:r>
              <a:rPr lang="el-GR" sz="2400" b="1" dirty="0"/>
              <a:t>)</a:t>
            </a:r>
            <a:r>
              <a:rPr lang="el-GR" sz="2400" dirty="0"/>
              <a:t> είναι γνωστή εκ των προτέρων (</a:t>
            </a:r>
            <a:r>
              <a:rPr lang="el-GR" sz="2400" dirty="0" err="1"/>
              <a:t>π.χ</a:t>
            </a:r>
            <a:r>
              <a:rPr lang="el-GR" sz="2400" dirty="0"/>
              <a:t> 10 μετοχές ανά ομόλογο</a:t>
            </a:r>
            <a:r>
              <a:rPr lang="el-GR" sz="2400" dirty="0" smtClean="0"/>
              <a:t>).</a:t>
            </a:r>
          </a:p>
          <a:p>
            <a:r>
              <a:rPr lang="el-GR" sz="2400" dirty="0" smtClean="0"/>
              <a:t>Μέσω </a:t>
            </a:r>
            <a:r>
              <a:rPr lang="el-GR" sz="2400" dirty="0"/>
              <a:t>της αναλογίας μετατροπής ο εκδότης έχει δώσει το δικαίωμα στον ομολογιούχο να αγοράσει τη μετοχή στο μέλλον σε μια συγκεκριμένη τιμή η οποία λέγεται </a:t>
            </a:r>
            <a:r>
              <a:rPr lang="el-GR" sz="2400" b="1" dirty="0"/>
              <a:t>τιμή μετατροπής (</a:t>
            </a:r>
            <a:r>
              <a:rPr lang="el-GR" sz="2400" b="1" dirty="0" err="1"/>
              <a:t>conversion</a:t>
            </a:r>
            <a:r>
              <a:rPr lang="el-GR" sz="2400" b="1" dirty="0"/>
              <a:t> </a:t>
            </a:r>
            <a:r>
              <a:rPr lang="en-US" sz="2400" b="1" dirty="0"/>
              <a:t>price</a:t>
            </a:r>
            <a:r>
              <a:rPr lang="el-GR" sz="2400" b="1" dirty="0"/>
              <a:t>)</a:t>
            </a:r>
            <a:r>
              <a:rPr lang="el-GR" sz="2400" dirty="0"/>
              <a:t> και  είναι ίση με:</a:t>
            </a:r>
          </a:p>
          <a:p>
            <a:endParaRPr lang="el-GR" sz="24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13</a:t>
            </a:fld>
            <a:endParaRPr lang="el-GR" altLang="en-US"/>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ΤΙΜΗ ΜΕΤΑΤΡΟΠΗΣ</a:t>
            </a:r>
            <a:endParaRPr lang="el-GR" dirty="0"/>
          </a:p>
        </p:txBody>
      </p:sp>
      <p:sp>
        <p:nvSpPr>
          <p:cNvPr id="3" name="2 - Θέση περιεχομένου"/>
          <p:cNvSpPr>
            <a:spLocks noGrp="1"/>
          </p:cNvSpPr>
          <p:nvPr>
            <p:ph sz="quarter" idx="1"/>
          </p:nvPr>
        </p:nvSpPr>
        <p:spPr/>
        <p:txBody>
          <a:bodyPr/>
          <a:lstStyle/>
          <a:p>
            <a:r>
              <a:rPr lang="el-GR" dirty="0" smtClean="0"/>
              <a:t>ΤΙΜΗ ΜΕΤΑΤΡΟΠΗΣ</a:t>
            </a:r>
            <a:endParaRPr lang="el-GR" dirty="0"/>
          </a:p>
        </p:txBody>
      </p:sp>
      <p:graphicFrame>
        <p:nvGraphicFramePr>
          <p:cNvPr id="53250" name="Object 2"/>
          <p:cNvGraphicFramePr>
            <a:graphicFrameLocks noChangeAspect="1"/>
          </p:cNvGraphicFramePr>
          <p:nvPr/>
        </p:nvGraphicFramePr>
        <p:xfrm>
          <a:off x="1071538" y="2428869"/>
          <a:ext cx="7215237" cy="1143008"/>
        </p:xfrm>
        <a:graphic>
          <a:graphicData uri="http://schemas.openxmlformats.org/presentationml/2006/ole">
            <p:oleObj spid="_x0000_s53250" name="Έγγραφο" r:id="rId3" imgW="4689826" imgH="633307" progId="Word.Document.12">
              <p:embed/>
            </p:oleObj>
          </a:graphicData>
        </a:graphic>
      </p:graphicFrame>
      <p:sp>
        <p:nvSpPr>
          <p:cNvPr id="6" name="5 - Θέση αριθμού διαφάνειας"/>
          <p:cNvSpPr>
            <a:spLocks noGrp="1"/>
          </p:cNvSpPr>
          <p:nvPr>
            <p:ph type="sldNum" sz="quarter" idx="12"/>
          </p:nvPr>
        </p:nvSpPr>
        <p:spPr/>
        <p:txBody>
          <a:bodyPr/>
          <a:lstStyle/>
          <a:p>
            <a:fld id="{C5BA4EB8-EA55-45CC-B469-FB429A1EAA5F}" type="slidenum">
              <a:rPr lang="el-GR" altLang="en-US" smtClean="0"/>
              <a:pPr/>
              <a:t>14</a:t>
            </a:fld>
            <a:endParaRPr lang="el-GR" altLang="en-US"/>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μετατρέψιμο ομόλογο</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sz="2400" dirty="0"/>
              <a:t>Όταν εκδίδεται ένα μετατρέψιμο ομόλογο μπορεί να καθορίσει είτε την αναλογία μετατροπής είτε την τιμή μετατροπής. Συνήθως κατά την έκδοση του ομολόγου η τιμή μετατροπής είναι μεγαλύτερη της τρέχουσας τιμής της μετοχής. Η </a:t>
            </a:r>
            <a:r>
              <a:rPr lang="el-GR" sz="2400" b="1" dirty="0"/>
              <a:t>αξία μετατροπής</a:t>
            </a:r>
            <a:r>
              <a:rPr lang="el-GR" sz="2400" dirty="0"/>
              <a:t> είναι η αξία του μετατρέψιμου ομολόγου μετρούμενη σε όρους της τρέχουσας τιμής της μετοχής. Δηλαδή,</a:t>
            </a:r>
          </a:p>
          <a:p>
            <a:pPr>
              <a:buNone/>
            </a:pPr>
            <a:r>
              <a:rPr lang="el-GR" sz="2400" dirty="0"/>
              <a:t> </a:t>
            </a:r>
          </a:p>
          <a:p>
            <a:r>
              <a:rPr lang="el-GR" sz="2400" b="1" dirty="0"/>
              <a:t>Αξία μετατροπής</a:t>
            </a:r>
            <a:r>
              <a:rPr lang="el-GR" sz="2400" dirty="0"/>
              <a:t>= αναλογία  μετατροπής χ τρέχουσα τιμή της μετοχής.</a:t>
            </a:r>
          </a:p>
          <a:p>
            <a:pPr>
              <a:buNone/>
            </a:pPr>
            <a:r>
              <a:rPr lang="el-GR" sz="2400" dirty="0"/>
              <a:t> </a:t>
            </a:r>
          </a:p>
          <a:p>
            <a:r>
              <a:rPr lang="el-GR" sz="2400" dirty="0"/>
              <a:t>Οι ομολογιούχοι θα μετατρέψουν τα ομόλογα σε κοινές μετοχές μόνο όταν η τιμή της μετοχής είναι μεγαλύτερη από την τιμή μετατροπής.</a:t>
            </a:r>
          </a:p>
          <a:p>
            <a:endParaRPr lang="el-GR" sz="24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15</a:t>
            </a:fld>
            <a:endParaRPr lang="el-GR" altLang="en-US"/>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Παραδείγματα δικαιώματος μετατροπής</a:t>
            </a:r>
            <a:endParaRPr lang="el-GR" sz="2800" dirty="0"/>
          </a:p>
        </p:txBody>
      </p:sp>
      <p:sp>
        <p:nvSpPr>
          <p:cNvPr id="3" name="2 - Θέση περιεχομένου"/>
          <p:cNvSpPr>
            <a:spLocks noGrp="1"/>
          </p:cNvSpPr>
          <p:nvPr>
            <p:ph sz="quarter" idx="1"/>
          </p:nvPr>
        </p:nvSpPr>
        <p:spPr/>
        <p:txBody>
          <a:bodyPr>
            <a:normAutofit/>
          </a:bodyPr>
          <a:lstStyle/>
          <a:p>
            <a:pPr>
              <a:buNone/>
            </a:pPr>
            <a:r>
              <a:rPr lang="el-GR" sz="2400" b="1" dirty="0" smtClean="0"/>
              <a:t>Παράδειγμα </a:t>
            </a:r>
            <a:r>
              <a:rPr lang="el-GR" sz="2400" b="1" dirty="0"/>
              <a:t>1 </a:t>
            </a:r>
            <a:endParaRPr lang="el-GR" sz="2400" dirty="0"/>
          </a:p>
          <a:p>
            <a:r>
              <a:rPr lang="el-GR" sz="2400" dirty="0"/>
              <a:t>Έστω η εταιρία Χ έχει εκδώσει μετατρέψιμα ομόλογα ονομαστικής αξίας €1.000 με αναλογία μετατροπής </a:t>
            </a:r>
            <a:r>
              <a:rPr lang="el-GR" sz="2400" dirty="0">
                <a:solidFill>
                  <a:srgbClr val="FF0000"/>
                </a:solidFill>
              </a:rPr>
              <a:t>40:1</a:t>
            </a:r>
            <a:r>
              <a:rPr lang="el-GR" sz="2400" dirty="0"/>
              <a:t>, δηλαδή κάθε ομόλογο μπορεί να μετατραπεί σε 40 κοινές μετοχές. </a:t>
            </a:r>
            <a:endParaRPr lang="en-US" sz="2400" dirty="0" smtClean="0"/>
          </a:p>
          <a:p>
            <a:endParaRPr lang="en-US" sz="2400" dirty="0" smtClean="0"/>
          </a:p>
          <a:p>
            <a:r>
              <a:rPr lang="el-GR" sz="2400" dirty="0" smtClean="0"/>
              <a:t>Συνεπώς </a:t>
            </a:r>
            <a:r>
              <a:rPr lang="el-GR" sz="2400" dirty="0"/>
              <a:t>ο επενδυτής έχει το δικαίωμα να αγοράσει την κάθε μετοχή του εκδότη με τιμή μετατροπής €25 (=1.000/40).</a:t>
            </a:r>
          </a:p>
          <a:p>
            <a:pPr>
              <a:buNone/>
            </a:pPr>
            <a:r>
              <a:rPr lang="el-GR" sz="2400" dirty="0"/>
              <a:t>	</a:t>
            </a:r>
          </a:p>
          <a:p>
            <a:endParaRPr lang="el-GR" sz="24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16</a:t>
            </a:fld>
            <a:endParaRPr lang="el-GR" altLang="en-US"/>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Παράδειγμα 2</a:t>
            </a:r>
            <a:r>
              <a:rPr lang="el-GR" sz="2800" dirty="0" smtClean="0"/>
              <a:t/>
            </a:r>
            <a:br>
              <a:rPr lang="el-GR" sz="2800" dirty="0" smtClean="0"/>
            </a:br>
            <a:endParaRPr lang="el-GR" sz="2800" dirty="0"/>
          </a:p>
        </p:txBody>
      </p:sp>
      <p:sp>
        <p:nvSpPr>
          <p:cNvPr id="4" name="3 - Θέση αριθμού διαφάνειας"/>
          <p:cNvSpPr>
            <a:spLocks noGrp="1"/>
          </p:cNvSpPr>
          <p:nvPr>
            <p:ph type="sldNum" sz="quarter" idx="12"/>
          </p:nvPr>
        </p:nvSpPr>
        <p:spPr/>
        <p:txBody>
          <a:bodyPr/>
          <a:lstStyle/>
          <a:p>
            <a:fld id="{C5BA4EB8-EA55-45CC-B469-FB429A1EAA5F}" type="slidenum">
              <a:rPr lang="el-GR" altLang="en-US" smtClean="0"/>
              <a:pPr/>
              <a:t>17</a:t>
            </a:fld>
            <a:endParaRPr lang="el-GR" altLang="en-US"/>
          </a:p>
        </p:txBody>
      </p:sp>
      <p:sp>
        <p:nvSpPr>
          <p:cNvPr id="5" name="4 - Θέση περιεχομένου"/>
          <p:cNvSpPr>
            <a:spLocks noGrp="1"/>
          </p:cNvSpPr>
          <p:nvPr>
            <p:ph sz="quarter" idx="1"/>
          </p:nvPr>
        </p:nvSpPr>
        <p:spPr/>
        <p:txBody>
          <a:bodyPr>
            <a:normAutofit fontScale="92500" lnSpcReduction="20000"/>
          </a:bodyPr>
          <a:lstStyle/>
          <a:p>
            <a:r>
              <a:rPr lang="el-GR" sz="2800" dirty="0" smtClean="0"/>
              <a:t>Η εταιρία ‘</a:t>
            </a:r>
            <a:r>
              <a:rPr lang="el-GR" sz="2800" dirty="0" err="1" smtClean="0"/>
              <a:t>ΧΥ</a:t>
            </a:r>
            <a:r>
              <a:rPr lang="el-GR" sz="2800" dirty="0" smtClean="0"/>
              <a:t>’ έχει εκδώσει ομόλογα ονομαστικής αξίας €1.000 που μπορούν να μετατραπούν σε κοινές μετοχές στην τιμή των €8.  </a:t>
            </a:r>
            <a:endParaRPr lang="en-US" sz="2800" dirty="0" smtClean="0"/>
          </a:p>
          <a:p>
            <a:endParaRPr lang="el-GR" sz="2800" dirty="0" smtClean="0"/>
          </a:p>
          <a:p>
            <a:r>
              <a:rPr lang="el-GR" sz="2800" dirty="0" smtClean="0"/>
              <a:t>Η αναλογία μετατροπής συνεπώς είναι 125:1 (=1.000/8).</a:t>
            </a:r>
            <a:endParaRPr lang="en-US" sz="2800" dirty="0" smtClean="0"/>
          </a:p>
          <a:p>
            <a:endParaRPr lang="el-GR" sz="2800" dirty="0" smtClean="0"/>
          </a:p>
          <a:p>
            <a:r>
              <a:rPr lang="el-GR" sz="2800" dirty="0" smtClean="0"/>
              <a:t>Έστω ότι μετά από κάποιο διάστημα η τιμή της μετοχής είναι €10 και άρα η αξία μετατροπής είναι €1.250 (=125</a:t>
            </a:r>
            <a:r>
              <a:rPr lang="en-US" sz="2800" dirty="0" smtClean="0"/>
              <a:t>x</a:t>
            </a:r>
            <a:r>
              <a:rPr lang="el-GR" sz="2800" dirty="0" smtClean="0"/>
              <a:t>10). Σε αυτή την περίπτωση η αξία μετατροπής είναι μεγαλύτερη της αξίας του ομολόγου.</a:t>
            </a:r>
          </a:p>
          <a:p>
            <a:endParaRPr lang="el-GR" dirty="0"/>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Παράδειγμα 3</a:t>
            </a:r>
            <a:r>
              <a:rPr lang="el-GR" sz="3200" dirty="0" smtClean="0"/>
              <a:t/>
            </a:r>
            <a:br>
              <a:rPr lang="el-GR" sz="3200" dirty="0" smtClean="0"/>
            </a:br>
            <a:endParaRPr lang="el-GR" sz="3200" dirty="0"/>
          </a:p>
        </p:txBody>
      </p:sp>
      <p:sp>
        <p:nvSpPr>
          <p:cNvPr id="3" name="2 - Θέση περιεχομένου"/>
          <p:cNvSpPr>
            <a:spLocks noGrp="1"/>
          </p:cNvSpPr>
          <p:nvPr>
            <p:ph sz="quarter" idx="1"/>
          </p:nvPr>
        </p:nvSpPr>
        <p:spPr/>
        <p:txBody>
          <a:bodyPr>
            <a:normAutofit fontScale="85000" lnSpcReduction="20000"/>
          </a:bodyPr>
          <a:lstStyle/>
          <a:p>
            <a:r>
              <a:rPr lang="el-GR" sz="2400" dirty="0" smtClean="0"/>
              <a:t>Η </a:t>
            </a:r>
            <a:r>
              <a:rPr lang="el-GR" sz="2400" dirty="0"/>
              <a:t>εταιρία Α χρειάζεται €120.000.000 για την χρηματοδότηση ενός επενδυτικού έργου.  Η χρηματοδότηση μπορεί να προέλθει είτε από την έκδοση ομολόγων ή την έκδοση κοινών μετοχών η τρέχουσα τιμή των οποίων θα είναι €4.  Η εταιρία αποφασίζει να εκδώσει μετατρέψιμα ομόλογα με </a:t>
            </a:r>
            <a:r>
              <a:rPr lang="el-GR" sz="2400" dirty="0">
                <a:solidFill>
                  <a:srgbClr val="FF0000"/>
                </a:solidFill>
              </a:rPr>
              <a:t>τιμή μετατροπής €8 </a:t>
            </a:r>
            <a:r>
              <a:rPr lang="el-GR" sz="2400" dirty="0"/>
              <a:t>ανά μετοχή.  </a:t>
            </a:r>
            <a:endParaRPr lang="en-US" sz="2400" dirty="0" smtClean="0"/>
          </a:p>
          <a:p>
            <a:endParaRPr lang="en-US" sz="2400" dirty="0" smtClean="0"/>
          </a:p>
          <a:p>
            <a:r>
              <a:rPr lang="el-GR" sz="2400" dirty="0" smtClean="0"/>
              <a:t>Έστω </a:t>
            </a:r>
            <a:r>
              <a:rPr lang="el-GR" sz="2400" dirty="0"/>
              <a:t>ότι μετά από κάποιο χρονικό διάστημα η τιμή της μετοχής ανέρχεται στα €10 και οι ομολογιούχοι μετατρέπουν τα ομόλογα σε μετοχές.  </a:t>
            </a:r>
            <a:r>
              <a:rPr lang="el-GR" sz="2400" dirty="0" smtClean="0"/>
              <a:t>Θα </a:t>
            </a:r>
            <a:r>
              <a:rPr lang="el-GR" sz="2400" dirty="0"/>
              <a:t>έχουμε:</a:t>
            </a:r>
          </a:p>
          <a:p>
            <a:pPr>
              <a:buFont typeface="Wingdings" pitchFamily="2" charset="2"/>
              <a:buChar char="Ø"/>
            </a:pPr>
            <a:r>
              <a:rPr lang="el-GR" sz="2400" dirty="0"/>
              <a:t>Αριθμός νέων μετοχών = 120.000.000 / 8 = 15.000.000.</a:t>
            </a:r>
          </a:p>
          <a:p>
            <a:pPr>
              <a:buFont typeface="Wingdings" pitchFamily="2" charset="2"/>
              <a:buChar char="Ø"/>
            </a:pPr>
            <a:r>
              <a:rPr lang="el-GR" sz="2400" dirty="0"/>
              <a:t>Αξία μετατροπής = 15.000.000 </a:t>
            </a:r>
            <a:r>
              <a:rPr lang="en-US" sz="2400" dirty="0"/>
              <a:t>x</a:t>
            </a:r>
            <a:r>
              <a:rPr lang="el-GR" sz="2400" dirty="0"/>
              <a:t> 10 = €150.000.000 που σημαίνει ότι οι ομολογιούχοι έχουν ένα όφελος €30.000.000.</a:t>
            </a:r>
          </a:p>
          <a:p>
            <a:pPr>
              <a:buFont typeface="Wingdings" pitchFamily="2" charset="2"/>
              <a:buChar char="Ø"/>
            </a:pPr>
            <a:r>
              <a:rPr lang="el-GR" sz="2400" dirty="0"/>
              <a:t>Αν η εταιρία είχε εκδώσει από την αρχή τις κοινές μετοχές ο αριθμός τους θα ήταν 30.000.000 και το κέρδος ανά μετοχή θα ήταν μικρότερο.</a:t>
            </a:r>
          </a:p>
          <a:p>
            <a:endParaRPr lang="el-GR" sz="24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18</a:t>
            </a:fld>
            <a:endParaRPr lang="el-GR" altLang="en-US"/>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solidFill>
                  <a:srgbClr val="0070C0"/>
                </a:solidFill>
              </a:rPr>
              <a:t>Διάκριση Ομολόγων με Βάση </a:t>
            </a:r>
            <a:br>
              <a:rPr lang="el-GR" sz="2800" b="1" dirty="0" smtClean="0">
                <a:solidFill>
                  <a:srgbClr val="0070C0"/>
                </a:solidFill>
              </a:rPr>
            </a:br>
            <a:r>
              <a:rPr lang="el-GR" sz="2800" b="1" dirty="0" smtClean="0">
                <a:solidFill>
                  <a:srgbClr val="0070C0"/>
                </a:solidFill>
              </a:rPr>
              <a:t>τον Πιστωτικό Κίνδυνο</a:t>
            </a:r>
            <a:endParaRPr lang="el-GR" sz="2800" dirty="0">
              <a:solidFill>
                <a:srgbClr val="0070C0"/>
              </a:solidFill>
            </a:endParaRPr>
          </a:p>
        </p:txBody>
      </p:sp>
      <p:sp>
        <p:nvSpPr>
          <p:cNvPr id="3" name="2 - Θέση περιεχομένου"/>
          <p:cNvSpPr>
            <a:spLocks noGrp="1"/>
          </p:cNvSpPr>
          <p:nvPr>
            <p:ph sz="quarter" idx="1"/>
          </p:nvPr>
        </p:nvSpPr>
        <p:spPr/>
        <p:txBody>
          <a:bodyPr>
            <a:normAutofit fontScale="70000" lnSpcReduction="20000"/>
          </a:bodyPr>
          <a:lstStyle/>
          <a:p>
            <a:r>
              <a:rPr lang="el-GR" sz="2400" dirty="0" smtClean="0"/>
              <a:t>Τα </a:t>
            </a:r>
            <a:r>
              <a:rPr lang="el-GR" sz="2400" dirty="0"/>
              <a:t>ομόλογα ανάλογα του πιστωτικού κινδύνου κατατάσσονται στις ακόλουθες κατηγορίες:</a:t>
            </a:r>
          </a:p>
          <a:p>
            <a:pPr>
              <a:buNone/>
            </a:pPr>
            <a:r>
              <a:rPr lang="el-GR" sz="2400" b="1" dirty="0"/>
              <a:t> </a:t>
            </a:r>
            <a:endParaRPr lang="el-GR" sz="2400" dirty="0"/>
          </a:p>
          <a:p>
            <a:r>
              <a:rPr lang="el-GR" sz="2400" b="1" dirty="0"/>
              <a:t>Ομόλογα με εγγύηση (</a:t>
            </a:r>
            <a:r>
              <a:rPr lang="el-GR" sz="2400" b="1" dirty="0" err="1"/>
              <a:t>secured</a:t>
            </a:r>
            <a:r>
              <a:rPr lang="el-GR" sz="2400" b="1" dirty="0"/>
              <a:t> </a:t>
            </a:r>
            <a:r>
              <a:rPr lang="el-GR" sz="2400" b="1" dirty="0" err="1"/>
              <a:t>bonds</a:t>
            </a:r>
            <a:r>
              <a:rPr lang="el-GR" sz="2400" dirty="0"/>
              <a:t>) ονομάζονται ομόλογα έναντι των οποίων ο εκδότης έχει </a:t>
            </a:r>
            <a:r>
              <a:rPr lang="el-GR" sz="2400" dirty="0">
                <a:solidFill>
                  <a:srgbClr val="FF0000"/>
                </a:solidFill>
              </a:rPr>
              <a:t>παράσχει επαρκή περιουσιακά στοιχεία </a:t>
            </a:r>
            <a:r>
              <a:rPr lang="el-GR" sz="2400" dirty="0"/>
              <a:t>για τη διασφάλιση των ομολογιούχων σε περίπτωση μη εξόφλησης. </a:t>
            </a:r>
          </a:p>
          <a:p>
            <a:pPr>
              <a:buNone/>
            </a:pPr>
            <a:r>
              <a:rPr lang="el-GR" sz="2400" b="1" dirty="0"/>
              <a:t> </a:t>
            </a:r>
            <a:endParaRPr lang="el-GR" sz="2400" dirty="0"/>
          </a:p>
          <a:p>
            <a:r>
              <a:rPr lang="el-GR" sz="2400" b="1" dirty="0"/>
              <a:t>Ομόλογα Υψηλής εξασφάλισης (</a:t>
            </a:r>
            <a:r>
              <a:rPr lang="en-US" sz="2400" b="1" dirty="0"/>
              <a:t>Senior bonds</a:t>
            </a:r>
            <a:r>
              <a:rPr lang="el-GR" sz="2400" b="1" dirty="0"/>
              <a:t>)</a:t>
            </a:r>
            <a:endParaRPr lang="el-GR" sz="2400" dirty="0"/>
          </a:p>
          <a:p>
            <a:r>
              <a:rPr lang="el-GR" sz="2400" dirty="0"/>
              <a:t>Ομόλογα τα οποία </a:t>
            </a:r>
            <a:r>
              <a:rPr lang="el-GR" sz="2400" dirty="0">
                <a:solidFill>
                  <a:srgbClr val="FF0000"/>
                </a:solidFill>
              </a:rPr>
              <a:t>έρχονται πρώτα σε προτεραιότητα ικανοποίησης </a:t>
            </a:r>
            <a:r>
              <a:rPr lang="el-GR" sz="2400" dirty="0"/>
              <a:t>σε περίπτωση ρευστοποίησης μιας εταιρείας, σε σχέση με άλλους τίτλους που αποτελούν συστατικό μέρος της διάρθρωσης κεφαλαίου της εταιρείας. Εξαιτίας της υψηλότερης εξασφάλισης που δίνει σε ομολογιούχους έχει χαμηλότερο κουπόνι.</a:t>
            </a:r>
          </a:p>
          <a:p>
            <a:pPr>
              <a:buNone/>
            </a:pPr>
            <a:r>
              <a:rPr lang="el-GR" sz="2400" b="1" dirty="0"/>
              <a:t> </a:t>
            </a:r>
            <a:endParaRPr lang="el-GR" sz="2400" dirty="0"/>
          </a:p>
          <a:p>
            <a:r>
              <a:rPr lang="el-GR" sz="2400" b="1" dirty="0"/>
              <a:t>Ομόλογα χωρίς εγγύηση (</a:t>
            </a:r>
            <a:r>
              <a:rPr lang="el-GR" sz="2400" b="1" dirty="0" err="1"/>
              <a:t>unsecured</a:t>
            </a:r>
            <a:r>
              <a:rPr lang="el-GR" sz="2400" b="1" dirty="0"/>
              <a:t> </a:t>
            </a:r>
            <a:r>
              <a:rPr lang="el-GR" sz="2400" b="1" dirty="0" err="1"/>
              <a:t>bonds</a:t>
            </a:r>
            <a:r>
              <a:rPr lang="el-GR" sz="2400" dirty="0"/>
              <a:t>) ονομάζονται ομόλογα έναντι των οποίων ο </a:t>
            </a:r>
            <a:r>
              <a:rPr lang="el-GR" sz="2400" dirty="0">
                <a:solidFill>
                  <a:srgbClr val="FF0000"/>
                </a:solidFill>
              </a:rPr>
              <a:t>εκδότης δεν έχει παράσχει εγγυήσεις </a:t>
            </a:r>
            <a:r>
              <a:rPr lang="el-GR" sz="2400" dirty="0"/>
              <a:t>- όπως για παράδειγμα περιουσιακά στοιχεία - για τη διασφάλιση των ομολογιούχων σε περίπτωση μη εξόφλησης. </a:t>
            </a:r>
          </a:p>
          <a:p>
            <a:endParaRPr lang="el-GR" sz="24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19</a:t>
            </a:fld>
            <a:endParaRPr lang="el-GR" altLang="en-US"/>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Ομόλογα ανάλογα της μορφής του τοκομεριδίου</a:t>
            </a:r>
            <a:endParaRPr lang="el-GR" sz="3200" dirty="0"/>
          </a:p>
        </p:txBody>
      </p:sp>
      <p:sp>
        <p:nvSpPr>
          <p:cNvPr id="4" name="3 - Θέση αριθμού διαφάνειας"/>
          <p:cNvSpPr>
            <a:spLocks noGrp="1"/>
          </p:cNvSpPr>
          <p:nvPr>
            <p:ph type="sldNum" sz="quarter" idx="12"/>
          </p:nvPr>
        </p:nvSpPr>
        <p:spPr/>
        <p:txBody>
          <a:bodyPr/>
          <a:lstStyle/>
          <a:p>
            <a:fld id="{C5BA4EB8-EA55-45CC-B469-FB429A1EAA5F}" type="slidenum">
              <a:rPr lang="el-GR" altLang="en-US" smtClean="0"/>
              <a:pPr/>
              <a:t>2</a:t>
            </a:fld>
            <a:endParaRPr lang="el-GR" altLang="en-US"/>
          </a:p>
        </p:txBody>
      </p:sp>
      <p:sp>
        <p:nvSpPr>
          <p:cNvPr id="5" name="4 - Θέση περιεχομένου"/>
          <p:cNvSpPr>
            <a:spLocks noGrp="1"/>
          </p:cNvSpPr>
          <p:nvPr>
            <p:ph sz="quarter" idx="1"/>
          </p:nvPr>
        </p:nvSpPr>
        <p:spPr/>
        <p:txBody>
          <a:bodyPr/>
          <a:lstStyle/>
          <a:p>
            <a:pPr algn="just">
              <a:buFont typeface="Wingdings" pitchFamily="2" charset="2"/>
              <a:buChar char="n"/>
            </a:pPr>
            <a:r>
              <a:rPr lang="el-GR" sz="2800" b="1" dirty="0" smtClean="0"/>
              <a:t>Ομόλογα με Σταθερό Επιτόκιο</a:t>
            </a:r>
          </a:p>
          <a:p>
            <a:pPr algn="just">
              <a:buFont typeface="Wingdings" pitchFamily="2" charset="2"/>
              <a:buChar char="n"/>
            </a:pPr>
            <a:endParaRPr lang="el-GR" sz="2800" b="1" dirty="0" smtClean="0"/>
          </a:p>
          <a:p>
            <a:pPr algn="just">
              <a:buFont typeface="Wingdings" pitchFamily="2" charset="2"/>
              <a:buChar char="n"/>
            </a:pPr>
            <a:r>
              <a:rPr lang="el-GR" sz="2800" b="1" dirty="0" smtClean="0"/>
              <a:t>Ομόλογα</a:t>
            </a:r>
            <a:r>
              <a:rPr lang="en-US" sz="2800" b="1" dirty="0" smtClean="0"/>
              <a:t> </a:t>
            </a:r>
            <a:r>
              <a:rPr lang="el-GR" sz="2800" b="1" dirty="0" smtClean="0"/>
              <a:t>Κυμαινόμενου Επιτοκίου</a:t>
            </a:r>
            <a:endParaRPr lang="en-US" sz="2800" b="1" dirty="0" smtClean="0"/>
          </a:p>
          <a:p>
            <a:pPr algn="just">
              <a:buFont typeface="Wingdings" pitchFamily="2" charset="2"/>
              <a:buChar char="n"/>
            </a:pPr>
            <a:endParaRPr lang="el-GR" sz="2800" b="1" dirty="0" smtClean="0"/>
          </a:p>
          <a:p>
            <a:pPr algn="just">
              <a:buFont typeface="Wingdings" pitchFamily="2" charset="2"/>
              <a:buChar char="n"/>
            </a:pPr>
            <a:r>
              <a:rPr lang="el-GR" sz="2800" b="1" dirty="0" err="1" smtClean="0"/>
              <a:t>Τιμαριθμοποιημένα</a:t>
            </a:r>
            <a:r>
              <a:rPr lang="el-GR" sz="2800" b="1" dirty="0" smtClean="0"/>
              <a:t> Ομόλογα</a:t>
            </a:r>
            <a:endParaRPr lang="en-US" sz="2800" b="1" dirty="0" smtClean="0"/>
          </a:p>
          <a:p>
            <a:pPr algn="just">
              <a:buFont typeface="Wingdings" pitchFamily="2" charset="2"/>
              <a:buChar char="n"/>
            </a:pPr>
            <a:endParaRPr lang="el-GR" sz="2800" b="1" dirty="0" smtClean="0"/>
          </a:p>
          <a:p>
            <a:pPr algn="just">
              <a:buFont typeface="Wingdings" pitchFamily="2" charset="2"/>
              <a:buChar char="n"/>
            </a:pPr>
            <a:r>
              <a:rPr lang="el-GR" sz="2800" b="1" dirty="0" smtClean="0"/>
              <a:t>Ομόλογα Χωρίς Τοκομερίδιο</a:t>
            </a:r>
          </a:p>
          <a:p>
            <a:endParaRPr lang="el-GR" dirty="0"/>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Ομόλογα….</a:t>
            </a:r>
            <a:endParaRPr lang="el-GR" dirty="0"/>
          </a:p>
        </p:txBody>
      </p:sp>
      <p:sp>
        <p:nvSpPr>
          <p:cNvPr id="3" name="2 - Θέση περιεχομένου"/>
          <p:cNvSpPr>
            <a:spLocks noGrp="1"/>
          </p:cNvSpPr>
          <p:nvPr>
            <p:ph sz="quarter" idx="1"/>
          </p:nvPr>
        </p:nvSpPr>
        <p:spPr/>
        <p:txBody>
          <a:bodyPr>
            <a:normAutofit fontScale="92500"/>
          </a:bodyPr>
          <a:lstStyle/>
          <a:p>
            <a:r>
              <a:rPr lang="el-GR" sz="2400" b="1" dirty="0"/>
              <a:t>Ομόλογα Χαμηλής εξασφάλισης (</a:t>
            </a:r>
            <a:r>
              <a:rPr lang="en-US" sz="2400" b="1" dirty="0"/>
              <a:t>Subordinated bonds</a:t>
            </a:r>
            <a:r>
              <a:rPr lang="el-GR" sz="2400" b="1" dirty="0"/>
              <a:t>)</a:t>
            </a:r>
            <a:endParaRPr lang="el-GR" sz="2400" dirty="0"/>
          </a:p>
          <a:p>
            <a:r>
              <a:rPr lang="el-GR" sz="2400" dirty="0"/>
              <a:t>Ομόλογα τα οποία </a:t>
            </a:r>
            <a:r>
              <a:rPr lang="el-GR" sz="2400" dirty="0">
                <a:solidFill>
                  <a:srgbClr val="FF0000"/>
                </a:solidFill>
              </a:rPr>
              <a:t>έρχονται τελευταία σε προτεραιότητα </a:t>
            </a:r>
            <a:r>
              <a:rPr lang="el-GR" sz="2400" dirty="0"/>
              <a:t>ικανοποίησης σε περίπτωση ρευστοποίησης μιας εταιρείας</a:t>
            </a:r>
            <a:r>
              <a:rPr lang="el-GR" sz="2400" dirty="0" smtClean="0"/>
              <a:t>. </a:t>
            </a:r>
            <a:r>
              <a:rPr lang="el-GR" sz="2400" dirty="0"/>
              <a:t>Εξαιτίας της χαμηλότερης εξασφάλισης που </a:t>
            </a:r>
            <a:r>
              <a:rPr lang="el-GR" sz="2400" dirty="0" smtClean="0"/>
              <a:t>δίνουν αυτά τα ομόλογα στους ομολογιούχους έχουν υψηλότερο </a:t>
            </a:r>
            <a:r>
              <a:rPr lang="el-GR" sz="2400" dirty="0"/>
              <a:t>κουπόνι.</a:t>
            </a:r>
          </a:p>
          <a:p>
            <a:pPr>
              <a:buNone/>
            </a:pPr>
            <a:endParaRPr lang="el-GR" sz="2400" dirty="0"/>
          </a:p>
          <a:p>
            <a:r>
              <a:rPr lang="el-GR" sz="2400" b="1" dirty="0"/>
              <a:t>Ομόλογα υψηλού κινδύνου (</a:t>
            </a:r>
            <a:r>
              <a:rPr lang="en-US" sz="2400" b="1" dirty="0"/>
              <a:t>Junk bonds</a:t>
            </a:r>
            <a:r>
              <a:rPr lang="el-GR" sz="2400" b="1" dirty="0"/>
              <a:t>)</a:t>
            </a:r>
            <a:endParaRPr lang="el-GR" sz="2400" dirty="0"/>
          </a:p>
          <a:p>
            <a:r>
              <a:rPr lang="el-GR" sz="2400" dirty="0"/>
              <a:t>Ομόλογα που έχουν </a:t>
            </a:r>
            <a:r>
              <a:rPr lang="el-GR" sz="2400" dirty="0">
                <a:solidFill>
                  <a:srgbClr val="FF0000"/>
                </a:solidFill>
              </a:rPr>
              <a:t>βαθμολογηθεί στην κατηγορία χαμηλής πιστοληπτικής ικανότητας </a:t>
            </a:r>
            <a:r>
              <a:rPr lang="el-GR" sz="2400" dirty="0"/>
              <a:t>(</a:t>
            </a:r>
            <a:r>
              <a:rPr lang="en-US" sz="2400" dirty="0"/>
              <a:t>below investment grade</a:t>
            </a:r>
            <a:r>
              <a:rPr lang="el-GR" sz="2400" dirty="0"/>
              <a:t>) από τους δύο κύριους φορείς διαχείρισης και αξιολόγησης επενδύσεων, τη </a:t>
            </a:r>
            <a:r>
              <a:rPr lang="en-US" sz="2400" dirty="0"/>
              <a:t>Moody</a:t>
            </a:r>
            <a:r>
              <a:rPr lang="el-GR" sz="2400" dirty="0"/>
              <a:t>’</a:t>
            </a:r>
            <a:r>
              <a:rPr lang="en-US" sz="2400" dirty="0"/>
              <a:t>s</a:t>
            </a:r>
            <a:r>
              <a:rPr lang="el-GR" sz="2400" dirty="0"/>
              <a:t> (με βαθμό κάτω του </a:t>
            </a:r>
            <a:r>
              <a:rPr lang="en-US" sz="2400" dirty="0" smtClean="0"/>
              <a:t>Baa3</a:t>
            </a:r>
            <a:r>
              <a:rPr lang="el-GR" sz="2400" dirty="0" smtClean="0"/>
              <a:t>) </a:t>
            </a:r>
            <a:r>
              <a:rPr lang="el-GR" sz="2400" dirty="0"/>
              <a:t>και τη </a:t>
            </a:r>
            <a:r>
              <a:rPr lang="en-US" sz="2400" dirty="0"/>
              <a:t>Standard and Poor</a:t>
            </a:r>
            <a:r>
              <a:rPr lang="el-GR" sz="2400" dirty="0"/>
              <a:t>’</a:t>
            </a:r>
            <a:r>
              <a:rPr lang="en-US" sz="2400" dirty="0"/>
              <a:t>s</a:t>
            </a:r>
            <a:r>
              <a:rPr lang="el-GR" sz="2400" dirty="0"/>
              <a:t> (με βαθμό κάτω του </a:t>
            </a:r>
            <a:r>
              <a:rPr lang="en-US" sz="2400" dirty="0" smtClean="0"/>
              <a:t>BBB-</a:t>
            </a:r>
            <a:r>
              <a:rPr lang="el-GR" sz="2400" dirty="0" smtClean="0"/>
              <a:t>).</a:t>
            </a:r>
            <a:endParaRPr lang="el-GR" sz="24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20</a:t>
            </a:fld>
            <a:endParaRPr lang="el-GR" altLang="en-US"/>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274638"/>
            <a:ext cx="8280920" cy="562074"/>
          </a:xfrm>
        </p:spPr>
        <p:txBody>
          <a:bodyPr>
            <a:normAutofit fontScale="90000"/>
          </a:bodyPr>
          <a:lstStyle/>
          <a:p>
            <a:r>
              <a:rPr lang="el-GR" sz="2800" dirty="0" smtClean="0"/>
              <a:t> ΟΡΓΑΝΙΣΜΟΙ ΠΙΣΤΟΛΗΠΤΙΚΗΣ ΑΞΙΟΛΟΓΗΣΗΣ- Διαβάθμιση </a:t>
            </a:r>
            <a:endParaRPr lang="el-GR" sz="2800" dirty="0"/>
          </a:p>
        </p:txBody>
      </p:sp>
      <p:sp>
        <p:nvSpPr>
          <p:cNvPr id="4" name="3 - Θέση αριθμού διαφάνειας"/>
          <p:cNvSpPr>
            <a:spLocks noGrp="1"/>
          </p:cNvSpPr>
          <p:nvPr>
            <p:ph type="sldNum" sz="quarter" idx="12"/>
          </p:nvPr>
        </p:nvSpPr>
        <p:spPr/>
        <p:txBody>
          <a:bodyPr/>
          <a:lstStyle/>
          <a:p>
            <a:fld id="{C5BA4EB8-EA55-45CC-B469-FB429A1EAA5F}" type="slidenum">
              <a:rPr lang="el-GR" altLang="en-US" smtClean="0"/>
              <a:pPr/>
              <a:t>21</a:t>
            </a:fld>
            <a:endParaRPr lang="el-GR" altLang="en-US"/>
          </a:p>
        </p:txBody>
      </p:sp>
      <p:sp>
        <p:nvSpPr>
          <p:cNvPr id="5" name="4 - Θέση περιεχομένου"/>
          <p:cNvSpPr>
            <a:spLocks noGrp="1"/>
          </p:cNvSpPr>
          <p:nvPr>
            <p:ph sz="quarter" idx="1"/>
          </p:nvPr>
        </p:nvSpPr>
        <p:spPr/>
        <p:txBody>
          <a:bodyPr/>
          <a:lstStyle/>
          <a:p>
            <a:endParaRPr lang="el-GR" dirty="0"/>
          </a:p>
        </p:txBody>
      </p:sp>
      <p:pic>
        <p:nvPicPr>
          <p:cNvPr id="6" name="5 - Εικόνα" descr="Diavathmiseis pistoliptikis ikanotitas apo tous oikous axiologisis">
            <a:hlinkClick r:id="rId2"/>
          </p:cNvPr>
          <p:cNvPicPr/>
          <p:nvPr/>
        </p:nvPicPr>
        <p:blipFill>
          <a:blip r:embed="rId3" cstate="print"/>
          <a:srcRect/>
          <a:stretch>
            <a:fillRect/>
          </a:stretch>
        </p:blipFill>
        <p:spPr bwMode="auto">
          <a:xfrm>
            <a:off x="611560" y="836712"/>
            <a:ext cx="8280920" cy="5616624"/>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αριθμού διαφάνειας"/>
          <p:cNvSpPr>
            <a:spLocks noGrp="1"/>
          </p:cNvSpPr>
          <p:nvPr>
            <p:ph type="sldNum" sz="quarter" idx="12"/>
          </p:nvPr>
        </p:nvSpPr>
        <p:spPr/>
        <p:txBody>
          <a:bodyPr/>
          <a:lstStyle/>
          <a:p>
            <a:fld id="{C5BA4EB8-EA55-45CC-B469-FB429A1EAA5F}" type="slidenum">
              <a:rPr lang="el-GR" altLang="en-US" smtClean="0"/>
              <a:pPr/>
              <a:t>22</a:t>
            </a:fld>
            <a:endParaRPr lang="el-GR" altLang="en-US"/>
          </a:p>
        </p:txBody>
      </p:sp>
      <p:sp>
        <p:nvSpPr>
          <p:cNvPr id="5" name="4 - Θέση περιεχομένου"/>
          <p:cNvSpPr>
            <a:spLocks noGrp="1"/>
          </p:cNvSpPr>
          <p:nvPr>
            <p:ph sz="quarter" idx="1"/>
          </p:nvPr>
        </p:nvSpPr>
        <p:spPr>
          <a:xfrm>
            <a:off x="467544" y="764704"/>
            <a:ext cx="8219256" cy="5255096"/>
          </a:xfrm>
        </p:spPr>
        <p:txBody>
          <a:bodyPr/>
          <a:lstStyle/>
          <a:p>
            <a:r>
              <a:rPr lang="el-GR" dirty="0" smtClean="0"/>
              <a:t>ΔΙΑΒΑΘΜΙΣΗ  ΟΜΟΛΟΓΩΝ</a:t>
            </a:r>
            <a:endParaRPr lang="el-GR" dirty="0"/>
          </a:p>
        </p:txBody>
      </p:sp>
      <p:graphicFrame>
        <p:nvGraphicFramePr>
          <p:cNvPr id="119812" name="Object 4"/>
          <p:cNvGraphicFramePr>
            <a:graphicFrameLocks noChangeAspect="1"/>
          </p:cNvGraphicFramePr>
          <p:nvPr/>
        </p:nvGraphicFramePr>
        <p:xfrm>
          <a:off x="755576" y="1268759"/>
          <a:ext cx="7704856" cy="5184577"/>
        </p:xfrm>
        <a:graphic>
          <a:graphicData uri="http://schemas.openxmlformats.org/presentationml/2006/ole">
            <p:oleObj spid="_x0000_s119812" name="Έγγραφο" r:id="rId3" imgW="4833406" imgH="3761338" progId="Word.Document.12">
              <p:embed/>
            </p:oleObj>
          </a:graphicData>
        </a:graphic>
      </p:graphicFrame>
      <p:sp>
        <p:nvSpPr>
          <p:cNvPr id="8" name="1 - Τίτλος"/>
          <p:cNvSpPr>
            <a:spLocks noGrp="1"/>
          </p:cNvSpPr>
          <p:nvPr>
            <p:ph type="title"/>
          </p:nvPr>
        </p:nvSpPr>
        <p:spPr>
          <a:xfrm>
            <a:off x="971550" y="274639"/>
            <a:ext cx="7715250" cy="562074"/>
          </a:xfrm>
        </p:spPr>
        <p:txBody>
          <a:bodyPr>
            <a:normAutofit fontScale="90000"/>
          </a:bodyPr>
          <a:lstStyle/>
          <a:p>
            <a:r>
              <a:rPr lang="en-US" sz="3200" dirty="0" smtClean="0">
                <a:solidFill>
                  <a:srgbClr val="0070C0"/>
                </a:solidFill>
              </a:rPr>
              <a:t>Investment grade bonds</a:t>
            </a:r>
            <a:endParaRPr lang="el-GR" sz="3200" dirty="0">
              <a:solidFill>
                <a:srgbClr val="0070C0"/>
              </a:solidFill>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634082"/>
          </a:xfrm>
        </p:spPr>
        <p:txBody>
          <a:bodyPr>
            <a:normAutofit/>
          </a:bodyPr>
          <a:lstStyle/>
          <a:p>
            <a:r>
              <a:rPr lang="en-US" sz="3200" dirty="0" smtClean="0">
                <a:solidFill>
                  <a:srgbClr val="FF0000"/>
                </a:solidFill>
              </a:rPr>
              <a:t>Non</a:t>
            </a:r>
            <a:r>
              <a:rPr lang="el-GR" sz="3200" dirty="0" smtClean="0">
                <a:solidFill>
                  <a:srgbClr val="FF0000"/>
                </a:solidFill>
              </a:rPr>
              <a:t>  </a:t>
            </a:r>
            <a:r>
              <a:rPr lang="en-US" sz="3200" dirty="0" smtClean="0">
                <a:solidFill>
                  <a:srgbClr val="FF0000"/>
                </a:solidFill>
              </a:rPr>
              <a:t>investment grade bonds</a:t>
            </a:r>
            <a:endParaRPr lang="el-GR" sz="3200" dirty="0">
              <a:solidFill>
                <a:srgbClr val="FF0000"/>
              </a:solidFill>
            </a:endParaRPr>
          </a:p>
        </p:txBody>
      </p:sp>
      <p:sp>
        <p:nvSpPr>
          <p:cNvPr id="4" name="3 - Θέση αριθμού διαφάνειας"/>
          <p:cNvSpPr>
            <a:spLocks noGrp="1"/>
          </p:cNvSpPr>
          <p:nvPr>
            <p:ph type="sldNum" sz="quarter" idx="12"/>
          </p:nvPr>
        </p:nvSpPr>
        <p:spPr/>
        <p:txBody>
          <a:bodyPr/>
          <a:lstStyle/>
          <a:p>
            <a:fld id="{C5BA4EB8-EA55-45CC-B469-FB429A1EAA5F}" type="slidenum">
              <a:rPr lang="el-GR" altLang="en-US" smtClean="0"/>
              <a:pPr/>
              <a:t>23</a:t>
            </a:fld>
            <a:endParaRPr lang="el-GR" altLang="en-US"/>
          </a:p>
        </p:txBody>
      </p:sp>
      <p:sp>
        <p:nvSpPr>
          <p:cNvPr id="5" name="4 - Θέση περιεχομένου"/>
          <p:cNvSpPr>
            <a:spLocks noGrp="1"/>
          </p:cNvSpPr>
          <p:nvPr>
            <p:ph sz="quarter" idx="1"/>
          </p:nvPr>
        </p:nvSpPr>
        <p:spPr>
          <a:xfrm>
            <a:off x="755576" y="908720"/>
            <a:ext cx="7772400" cy="5256584"/>
          </a:xfrm>
        </p:spPr>
        <p:txBody>
          <a:bodyPr>
            <a:normAutofit/>
          </a:bodyPr>
          <a:lstStyle/>
          <a:p>
            <a:r>
              <a:rPr lang="el-GR" sz="1770" dirty="0" smtClean="0"/>
              <a:t>ΔΙΑΒΑΘΜΙΣΗ</a:t>
            </a:r>
            <a:endParaRPr lang="el-GR" sz="1770" dirty="0"/>
          </a:p>
        </p:txBody>
      </p:sp>
      <p:graphicFrame>
        <p:nvGraphicFramePr>
          <p:cNvPr id="120839" name="Object 7"/>
          <p:cNvGraphicFramePr>
            <a:graphicFrameLocks noChangeAspect="1"/>
          </p:cNvGraphicFramePr>
          <p:nvPr/>
        </p:nvGraphicFramePr>
        <p:xfrm>
          <a:off x="1357290" y="1447800"/>
          <a:ext cx="6572296" cy="4338654"/>
        </p:xfrm>
        <a:graphic>
          <a:graphicData uri="http://schemas.openxmlformats.org/presentationml/2006/ole">
            <p:oleObj spid="_x0000_s120839" name="Έγγραφο" r:id="rId3" imgW="4833406" imgH="3960326" progId="Word.Document.12">
              <p:embed/>
            </p:oleObj>
          </a:graphicData>
        </a:graphic>
      </p:graphicFrame>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r>
              <a:rPr lang="el-GR" sz="3800" b="1"/>
              <a:t>Ομόλογα με Σταθερό Επιτόκιο</a:t>
            </a:r>
            <a:br>
              <a:rPr lang="el-GR" sz="3800" b="1"/>
            </a:br>
            <a:endParaRPr lang="el-GR" sz="3800" b="1"/>
          </a:p>
        </p:txBody>
      </p:sp>
      <p:sp>
        <p:nvSpPr>
          <p:cNvPr id="26627" name="Rectangle 3"/>
          <p:cNvSpPr>
            <a:spLocks noGrp="1" noChangeArrowheads="1"/>
          </p:cNvSpPr>
          <p:nvPr>
            <p:ph sz="quarter" idx="1"/>
          </p:nvPr>
        </p:nvSpPr>
        <p:spPr/>
        <p:txBody>
          <a:bodyPr/>
          <a:lstStyle/>
          <a:p>
            <a:pPr>
              <a:lnSpc>
                <a:spcPct val="90000"/>
              </a:lnSpc>
            </a:pPr>
            <a:r>
              <a:rPr lang="el-GR" sz="2600" dirty="0" smtClean="0"/>
              <a:t>Τα </a:t>
            </a:r>
            <a:r>
              <a:rPr lang="el-GR" sz="2600" dirty="0"/>
              <a:t>ομόλογα αυτά  πωλούνται στην ονομαστική τους αξία και φέρουν τοκομερίδια και διατίθενται μέσω δημοπρασιών. </a:t>
            </a:r>
          </a:p>
          <a:p>
            <a:pPr>
              <a:lnSpc>
                <a:spcPct val="90000"/>
              </a:lnSpc>
            </a:pPr>
            <a:endParaRPr lang="el-GR" sz="2600" dirty="0" smtClean="0"/>
          </a:p>
          <a:p>
            <a:pPr>
              <a:lnSpc>
                <a:spcPct val="90000"/>
              </a:lnSpc>
            </a:pPr>
            <a:r>
              <a:rPr lang="el-GR" sz="2600" dirty="0" smtClean="0"/>
              <a:t>Οι </a:t>
            </a:r>
            <a:r>
              <a:rPr lang="el-GR" sz="2600" dirty="0"/>
              <a:t>τόκοι των ομολόγων υπόκεινται σε φορολόγηση βάσει συντελεστού </a:t>
            </a:r>
            <a:r>
              <a:rPr lang="el-GR" sz="2600" dirty="0" smtClean="0"/>
              <a:t>φορολόγησης. </a:t>
            </a:r>
            <a:r>
              <a:rPr lang="el-GR" sz="2600" dirty="0"/>
              <a:t>Η παρακράτηση του φόρου γίνεται κατά την εξαργύρωση των τοκομεριδίων. Στη λήξη του τίτλου ο επενδυτής εισπράττει την ονομαστική αξία.</a:t>
            </a:r>
          </a:p>
          <a:p>
            <a:pPr>
              <a:lnSpc>
                <a:spcPct val="90000"/>
              </a:lnSpc>
            </a:pPr>
            <a:endParaRPr lang="el-GR" sz="2600" dirty="0" smtClean="0"/>
          </a:p>
          <a:p>
            <a:pPr>
              <a:lnSpc>
                <a:spcPct val="90000"/>
              </a:lnSpc>
            </a:pPr>
            <a:r>
              <a:rPr lang="el-GR" sz="2600" dirty="0" smtClean="0"/>
              <a:t>Διαπραγματεύονται </a:t>
            </a:r>
            <a:r>
              <a:rPr lang="el-GR" sz="2600" dirty="0"/>
              <a:t>στη δευτερογενή αγορά</a:t>
            </a:r>
            <a:r>
              <a:rPr lang="el-GR" sz="2600" b="1" dirty="0"/>
              <a:t>.</a:t>
            </a:r>
          </a:p>
          <a:p>
            <a:pPr>
              <a:lnSpc>
                <a:spcPct val="90000"/>
              </a:lnSpc>
            </a:pPr>
            <a:endParaRPr lang="el-GR" sz="26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3</a:t>
            </a:fld>
            <a:endParaRPr lang="el-GR" altLang="en-US"/>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fontScale="90000"/>
          </a:bodyPr>
          <a:lstStyle/>
          <a:p>
            <a:r>
              <a:rPr lang="el-GR" sz="3800" b="1"/>
              <a:t>Ομόλογα Κυμαινόμενου Επιτοκίου</a:t>
            </a:r>
            <a:br>
              <a:rPr lang="el-GR" sz="3800" b="1"/>
            </a:br>
            <a:endParaRPr lang="el-GR" sz="3800" b="1"/>
          </a:p>
        </p:txBody>
      </p:sp>
      <p:sp>
        <p:nvSpPr>
          <p:cNvPr id="27651" name="Rectangle 3"/>
          <p:cNvSpPr>
            <a:spLocks noGrp="1" noChangeArrowheads="1"/>
          </p:cNvSpPr>
          <p:nvPr>
            <p:ph sz="quarter" idx="1"/>
          </p:nvPr>
        </p:nvSpPr>
        <p:spPr/>
        <p:txBody>
          <a:bodyPr/>
          <a:lstStyle/>
          <a:p>
            <a:pPr>
              <a:lnSpc>
                <a:spcPct val="90000"/>
              </a:lnSpc>
            </a:pPr>
            <a:r>
              <a:rPr lang="el-GR" sz="2100" dirty="0"/>
              <a:t>Τα ομόλογα </a:t>
            </a:r>
            <a:r>
              <a:rPr lang="el-GR" sz="2100" dirty="0" smtClean="0"/>
              <a:t>αυτά έχουν </a:t>
            </a:r>
            <a:r>
              <a:rPr lang="el-GR" sz="2100" dirty="0"/>
              <a:t>μεταβλητό επιτόκιο που γίνεται γνωστό στη αρχή της κάθε τοκοφόρου περιόδου και ισούται με το εκάστοτε  ισχύον επιτόκιο των ετήσιων εντόκων γραμματίων  συν  ένα περιθώριο. </a:t>
            </a:r>
          </a:p>
          <a:p>
            <a:pPr>
              <a:lnSpc>
                <a:spcPct val="90000"/>
              </a:lnSpc>
            </a:pPr>
            <a:endParaRPr lang="el-GR" sz="2100" dirty="0" smtClean="0"/>
          </a:p>
          <a:p>
            <a:pPr>
              <a:lnSpc>
                <a:spcPct val="90000"/>
              </a:lnSpc>
            </a:pPr>
            <a:r>
              <a:rPr lang="el-GR" sz="2100" dirty="0" smtClean="0"/>
              <a:t>Αν </a:t>
            </a:r>
            <a:r>
              <a:rPr lang="el-GR" sz="2100" dirty="0"/>
              <a:t>για παράδειγμα το επιτόκιο για το ετήσιο έντοκο γραμμάτιο είναι </a:t>
            </a:r>
            <a:r>
              <a:rPr lang="en-US" sz="2100" dirty="0"/>
              <a:t>3</a:t>
            </a:r>
            <a:r>
              <a:rPr lang="el-GR" sz="2100" dirty="0"/>
              <a:t>%, τότε το επιτόκιο για τα τριετή, τα πενταετή και τα επταετή ομόλογα θα είναι </a:t>
            </a:r>
            <a:r>
              <a:rPr lang="en-US" sz="2100" dirty="0"/>
              <a:t>3</a:t>
            </a:r>
            <a:r>
              <a:rPr lang="el-GR" sz="2100" dirty="0"/>
              <a:t>,20%, </a:t>
            </a:r>
            <a:r>
              <a:rPr lang="en-US" sz="2100" dirty="0"/>
              <a:t>3</a:t>
            </a:r>
            <a:r>
              <a:rPr lang="el-GR" sz="2100" dirty="0"/>
              <a:t>,40% και </a:t>
            </a:r>
            <a:r>
              <a:rPr lang="en-US" sz="2100" dirty="0"/>
              <a:t>3</a:t>
            </a:r>
            <a:r>
              <a:rPr lang="el-GR" sz="2100" dirty="0"/>
              <a:t>,80%, αντίστοιχα.</a:t>
            </a:r>
          </a:p>
          <a:p>
            <a:pPr>
              <a:lnSpc>
                <a:spcPct val="90000"/>
              </a:lnSpc>
            </a:pPr>
            <a:endParaRPr lang="el-GR" sz="2100" dirty="0" smtClean="0"/>
          </a:p>
          <a:p>
            <a:pPr>
              <a:lnSpc>
                <a:spcPct val="90000"/>
              </a:lnSpc>
            </a:pPr>
            <a:r>
              <a:rPr lang="el-GR" sz="2100" dirty="0" smtClean="0"/>
              <a:t>Οι </a:t>
            </a:r>
            <a:r>
              <a:rPr lang="el-GR" sz="2100" dirty="0"/>
              <a:t>τίτλοι αυτοί πωλούνται στην ονομαστική τους αξία και φέρουν τοκομερίδια ή κουπόνια. Ο τόκος εισπράττεται στο τέλος κάθε τοκοφόρου περιόδου. Στη λήξη τους, ο  επενδυτής εισπράττει το κεφάλαιό του, δηλαδή την ονομαστική αξία.</a:t>
            </a:r>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4</a:t>
            </a:fld>
            <a:endParaRPr lang="el-GR" altLang="en-US"/>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el-GR" sz="3800" b="1"/>
              <a:t>Τιμαριθμοποιημένα Ομόλογα</a:t>
            </a:r>
            <a:r>
              <a:rPr lang="el-GR" sz="3800"/>
              <a:t/>
            </a:r>
            <a:br>
              <a:rPr lang="el-GR" sz="3800"/>
            </a:br>
            <a:endParaRPr lang="el-GR" sz="3800"/>
          </a:p>
        </p:txBody>
      </p:sp>
      <p:sp>
        <p:nvSpPr>
          <p:cNvPr id="28675" name="Rectangle 3"/>
          <p:cNvSpPr>
            <a:spLocks noGrp="1" noChangeArrowheads="1"/>
          </p:cNvSpPr>
          <p:nvPr>
            <p:ph sz="quarter" idx="1"/>
          </p:nvPr>
        </p:nvSpPr>
        <p:spPr/>
        <p:txBody>
          <a:bodyPr>
            <a:normAutofit lnSpcReduction="10000"/>
          </a:bodyPr>
          <a:lstStyle/>
          <a:p>
            <a:pPr>
              <a:lnSpc>
                <a:spcPct val="80000"/>
              </a:lnSpc>
            </a:pPr>
            <a:r>
              <a:rPr lang="el-GR" sz="1900" dirty="0"/>
              <a:t>Είναι ομόλογα  των οποίων η απόδοση συνδέεται άμεσα με την εξέλιξη του πληθωρισμού. </a:t>
            </a:r>
          </a:p>
          <a:p>
            <a:pPr>
              <a:lnSpc>
                <a:spcPct val="80000"/>
              </a:lnSpc>
            </a:pPr>
            <a:endParaRPr lang="el-GR" sz="1900" dirty="0" smtClean="0"/>
          </a:p>
          <a:p>
            <a:pPr>
              <a:lnSpc>
                <a:spcPct val="80000"/>
              </a:lnSpc>
            </a:pPr>
            <a:r>
              <a:rPr lang="el-GR" sz="1900" dirty="0" smtClean="0"/>
              <a:t>Φέρουν τοκομερίδιο </a:t>
            </a:r>
            <a:r>
              <a:rPr lang="el-GR" sz="1900" dirty="0"/>
              <a:t>το επιτόκιο των οποίων ισούται με την ετήσια σταθερή </a:t>
            </a:r>
            <a:r>
              <a:rPr lang="el-GR" sz="1900" b="1" dirty="0"/>
              <a:t>πραγματική</a:t>
            </a:r>
            <a:r>
              <a:rPr lang="el-GR" sz="1900" dirty="0"/>
              <a:t> απόδοση που είναι γνωστή από την ημερομηνία έκδοσης. </a:t>
            </a:r>
          </a:p>
          <a:p>
            <a:pPr>
              <a:lnSpc>
                <a:spcPct val="80000"/>
              </a:lnSpc>
            </a:pPr>
            <a:endParaRPr lang="el-GR" sz="1900" dirty="0" smtClean="0"/>
          </a:p>
          <a:p>
            <a:pPr>
              <a:lnSpc>
                <a:spcPct val="80000"/>
              </a:lnSpc>
            </a:pPr>
            <a:r>
              <a:rPr lang="el-GR" sz="1900" dirty="0" smtClean="0"/>
              <a:t>Ο </a:t>
            </a:r>
            <a:r>
              <a:rPr lang="el-GR" sz="1900" dirty="0"/>
              <a:t>βασικός παράγοντας που επηρεάζει την απόδοσή τους είναι η ποσοστιαία μεταβολή του δείκτη τιμών καταναλωτή μεταξύ της περιόδου αγοράς και λήξης του τίτλου. </a:t>
            </a:r>
          </a:p>
          <a:p>
            <a:pPr>
              <a:lnSpc>
                <a:spcPct val="80000"/>
              </a:lnSpc>
            </a:pPr>
            <a:endParaRPr lang="el-GR" sz="1900" dirty="0" smtClean="0"/>
          </a:p>
          <a:p>
            <a:pPr>
              <a:lnSpc>
                <a:spcPct val="80000"/>
              </a:lnSpc>
            </a:pPr>
            <a:r>
              <a:rPr lang="el-GR" sz="1900" dirty="0" smtClean="0"/>
              <a:t>Ο </a:t>
            </a:r>
            <a:r>
              <a:rPr lang="el-GR" sz="1900" dirty="0"/>
              <a:t>τόκος που λαμβάνει ο επενδυτής κάθε χρόνο υπολογίζεται επί της αναπροσαρμοζόμενης κάθε χρόνο αξίας του, σύμφωνα με την εξέλιξη του πληθωρισμού.</a:t>
            </a:r>
          </a:p>
          <a:p>
            <a:pPr>
              <a:lnSpc>
                <a:spcPct val="80000"/>
              </a:lnSpc>
            </a:pPr>
            <a:endParaRPr lang="el-GR" sz="1900" dirty="0" smtClean="0"/>
          </a:p>
          <a:p>
            <a:pPr>
              <a:lnSpc>
                <a:spcPct val="80000"/>
              </a:lnSpc>
            </a:pPr>
            <a:r>
              <a:rPr lang="el-GR" sz="1900" dirty="0" smtClean="0"/>
              <a:t>Στη </a:t>
            </a:r>
            <a:r>
              <a:rPr lang="el-GR" sz="1900" dirty="0"/>
              <a:t>λήξη τους εξοφλούνται στην αξία που προκύπτει από την εξέλιξη του πληθωρισμού. Σε περίπτωση αρνητικού πληθωρισμού, ο επενδυτής εισπράττει την ονομαστική αξία.</a:t>
            </a:r>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5</a:t>
            </a:fld>
            <a:endParaRPr lang="el-GR" altLang="en-US"/>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l-GR" b="1"/>
              <a:t>Ομόλογα Χωρίς Τοκομερίδιο</a:t>
            </a:r>
          </a:p>
        </p:txBody>
      </p:sp>
      <p:sp>
        <p:nvSpPr>
          <p:cNvPr id="29699" name="Rectangle 3"/>
          <p:cNvSpPr>
            <a:spLocks noGrp="1" noChangeArrowheads="1"/>
          </p:cNvSpPr>
          <p:nvPr>
            <p:ph sz="quarter" idx="1"/>
          </p:nvPr>
        </p:nvSpPr>
        <p:spPr/>
        <p:txBody>
          <a:bodyPr/>
          <a:lstStyle/>
          <a:p>
            <a:r>
              <a:rPr lang="el-GR"/>
              <a:t>Είναι ομόλογα χωρίς τοκομερίδιο.</a:t>
            </a:r>
          </a:p>
          <a:p>
            <a:endParaRPr lang="en-US"/>
          </a:p>
          <a:p>
            <a:r>
              <a:rPr lang="el-GR"/>
              <a:t>Αγοράζονται με έκπτωση και εξοφλούνται στη λήξη τους στην ονομαστική τους αξία όπως και τα έντοκα γραμμάτια.</a:t>
            </a:r>
          </a:p>
          <a:p>
            <a:endParaRPr lang="en-US"/>
          </a:p>
          <a:p>
            <a:r>
              <a:rPr lang="el-GR"/>
              <a:t>Στα ομόλογα αυτά ο φόρος παρακρατείται στη λήξη τους ενώ στα έντοκα στην αρχή.</a:t>
            </a:r>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6</a:t>
            </a:fld>
            <a:endParaRPr lang="el-GR" altLang="en-US"/>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dirty="0" smtClean="0">
                <a:solidFill>
                  <a:srgbClr val="0070C0"/>
                </a:solidFill>
              </a:rPr>
              <a:t>Ομόλογα με ρήτρες</a:t>
            </a:r>
            <a:endParaRPr lang="el-GR" sz="3600" b="1" dirty="0">
              <a:solidFill>
                <a:srgbClr val="0070C0"/>
              </a:solidFill>
            </a:endParaRPr>
          </a:p>
        </p:txBody>
      </p:sp>
      <p:sp>
        <p:nvSpPr>
          <p:cNvPr id="3" name="2 - Θέση περιεχομένου"/>
          <p:cNvSpPr>
            <a:spLocks noGrp="1"/>
          </p:cNvSpPr>
          <p:nvPr>
            <p:ph sz="quarter" idx="1"/>
          </p:nvPr>
        </p:nvSpPr>
        <p:spPr/>
        <p:txBody>
          <a:bodyPr/>
          <a:lstStyle/>
          <a:p>
            <a:r>
              <a:rPr lang="el-GR" sz="2400" b="1" dirty="0" smtClean="0"/>
              <a:t>ΜΕ ΔΙΚΑΙΩΜΑ ΑΝΑΚΛΗΣΗΣ (</a:t>
            </a:r>
            <a:r>
              <a:rPr lang="el-GR" sz="2400" b="1" dirty="0" err="1" smtClean="0"/>
              <a:t>Call</a:t>
            </a:r>
            <a:r>
              <a:rPr lang="en-US" sz="2400" b="1" dirty="0" smtClean="0"/>
              <a:t>able bonds</a:t>
            </a:r>
            <a:r>
              <a:rPr lang="el-GR" sz="2400" b="1" dirty="0" smtClean="0"/>
              <a:t> )</a:t>
            </a:r>
          </a:p>
          <a:p>
            <a:endParaRPr lang="el-GR" sz="2400" b="1" dirty="0" smtClean="0"/>
          </a:p>
          <a:p>
            <a:r>
              <a:rPr lang="el-GR" sz="2400" b="1" dirty="0" smtClean="0"/>
              <a:t>ΜΕ ΔΙΚΑΙΩΜΑ ΠΩΛΗΣΗΣ (</a:t>
            </a:r>
            <a:r>
              <a:rPr lang="en-US" sz="2400" b="1" dirty="0" smtClean="0"/>
              <a:t>Putable bonds</a:t>
            </a:r>
            <a:r>
              <a:rPr lang="el-GR" sz="2400" b="1" dirty="0" smtClean="0"/>
              <a:t>)</a:t>
            </a:r>
          </a:p>
          <a:p>
            <a:endParaRPr lang="el-GR" sz="2400" b="1" dirty="0" smtClean="0"/>
          </a:p>
          <a:p>
            <a:r>
              <a:rPr lang="el-GR" sz="2400" b="1" dirty="0" smtClean="0"/>
              <a:t>ΜΕ ΔΙΚΑΙΩΜΑ ΜΕΤΑΤΡΟΠΗΣ (</a:t>
            </a:r>
            <a:r>
              <a:rPr lang="en-US" sz="2400" b="1" dirty="0" smtClean="0"/>
              <a:t>Convertible bonds</a:t>
            </a:r>
            <a:r>
              <a:rPr lang="el-GR" sz="2400" b="1" dirty="0" smtClean="0"/>
              <a:t>)</a:t>
            </a:r>
            <a:endParaRPr lang="el-GR"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7</a:t>
            </a:fld>
            <a:endParaRPr lang="el-GR" altLang="en-US"/>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Ομόλογα με δικαίωμα ανάκλησης (</a:t>
            </a:r>
            <a:r>
              <a:rPr lang="el-GR" sz="2800" b="1" dirty="0" err="1" smtClean="0"/>
              <a:t>Call</a:t>
            </a:r>
            <a:r>
              <a:rPr lang="en-US" sz="2800" b="1" dirty="0" smtClean="0"/>
              <a:t>able bonds</a:t>
            </a:r>
            <a:r>
              <a:rPr lang="el-GR" sz="2800" b="1" dirty="0" smtClean="0"/>
              <a:t>)</a:t>
            </a:r>
            <a:br>
              <a:rPr lang="el-GR" sz="2800" b="1" dirty="0" smtClean="0"/>
            </a:br>
            <a:endParaRPr lang="el-GR" sz="2800" dirty="0"/>
          </a:p>
        </p:txBody>
      </p:sp>
      <p:sp>
        <p:nvSpPr>
          <p:cNvPr id="3" name="2 - Θέση περιεχομένου"/>
          <p:cNvSpPr>
            <a:spLocks noGrp="1"/>
          </p:cNvSpPr>
          <p:nvPr>
            <p:ph sz="quarter" idx="1"/>
          </p:nvPr>
        </p:nvSpPr>
        <p:spPr/>
        <p:txBody>
          <a:bodyPr>
            <a:normAutofit/>
          </a:bodyPr>
          <a:lstStyle/>
          <a:p>
            <a:r>
              <a:rPr lang="el-GR" sz="2000" dirty="0" smtClean="0"/>
              <a:t>Το </a:t>
            </a:r>
            <a:r>
              <a:rPr lang="el-GR" sz="2000" dirty="0"/>
              <a:t>δικαίωμα ανάκλησης</a:t>
            </a:r>
            <a:r>
              <a:rPr lang="el-GR" sz="2000" b="1" dirty="0"/>
              <a:t> </a:t>
            </a:r>
            <a:r>
              <a:rPr lang="el-GR" sz="2000" dirty="0"/>
              <a:t>ορίζεται ως το </a:t>
            </a:r>
            <a:r>
              <a:rPr lang="el-GR" sz="2000" dirty="0">
                <a:solidFill>
                  <a:srgbClr val="FF0000"/>
                </a:solidFill>
              </a:rPr>
              <a:t>δικαίωμα που έχει ο εκδότης του ομολόγου </a:t>
            </a:r>
            <a:r>
              <a:rPr lang="el-GR" sz="2000" dirty="0" smtClean="0"/>
              <a:t>να </a:t>
            </a:r>
            <a:r>
              <a:rPr lang="el-GR" sz="2000" dirty="0"/>
              <a:t>αποπληρώσει και να αποσύρει νωρίτερα από τη λήξη του ένα ομόλογο</a:t>
            </a:r>
            <a:r>
              <a:rPr lang="el-GR" sz="2000" dirty="0" smtClean="0"/>
              <a:t>.</a:t>
            </a:r>
          </a:p>
          <a:p>
            <a:endParaRPr lang="el-GR" sz="2000" dirty="0" smtClean="0"/>
          </a:p>
          <a:p>
            <a:r>
              <a:rPr lang="el-GR" sz="2000" dirty="0" smtClean="0"/>
              <a:t>Η </a:t>
            </a:r>
            <a:r>
              <a:rPr lang="el-GR" sz="2000" dirty="0"/>
              <a:t>αποπληρωμή αυτή μπορεί να είναι είτε ολική – δηλαδή μπορεί να αποπληρώσει όλο το οφειλόμενο ποσό είτε μερική – δηλαδή να αποπληρώσει ένα μέρος από το οφειλόμενο ποσό. </a:t>
            </a:r>
            <a:endParaRPr lang="el-GR" sz="2000" dirty="0" smtClean="0"/>
          </a:p>
          <a:p>
            <a:endParaRPr lang="el-GR" sz="2000" dirty="0" smtClean="0"/>
          </a:p>
          <a:p>
            <a:r>
              <a:rPr lang="el-GR" sz="2000" dirty="0" smtClean="0"/>
              <a:t>Σε </a:t>
            </a:r>
            <a:r>
              <a:rPr lang="el-GR" sz="2000" dirty="0"/>
              <a:t>κάθε περίπτωση, οι όροι του δικαιώματος ανάκλησης, το προβλεπόμενο χρονοδιάγραμμα όπου είναι εφικτό να γίνει πρόωρη αποπληρωμή και τα ποσά αποπληρωμής ορίζονται ρητά και αναλυτικά στους όρους του ομολόγου ώστε να είναι γνωστοί στον ομολογιούχο. </a:t>
            </a:r>
          </a:p>
          <a:p>
            <a:endParaRPr lang="el-GR" sz="20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8</a:t>
            </a:fld>
            <a:endParaRPr lang="el-GR" altLang="en-US"/>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smtClean="0"/>
              <a:t>Παράδειγμα (</a:t>
            </a:r>
            <a:r>
              <a:rPr lang="el-GR" sz="2800" dirty="0" err="1" smtClean="0"/>
              <a:t>Callable</a:t>
            </a:r>
            <a:r>
              <a:rPr lang="el-GR" sz="2800" dirty="0" smtClean="0"/>
              <a:t> </a:t>
            </a:r>
            <a:r>
              <a:rPr lang="el-GR" sz="2800" dirty="0" err="1" smtClean="0"/>
              <a:t>bonds</a:t>
            </a:r>
            <a:r>
              <a:rPr lang="el-GR" sz="2800" dirty="0" smtClean="0"/>
              <a:t>)</a:t>
            </a:r>
            <a:r>
              <a:rPr lang="el-GR" sz="2800" b="1" dirty="0" smtClean="0"/>
              <a:t/>
            </a:r>
            <a:br>
              <a:rPr lang="el-GR" sz="2800" b="1" dirty="0" smtClean="0"/>
            </a:br>
            <a:endParaRPr lang="el-GR" sz="2800" dirty="0"/>
          </a:p>
        </p:txBody>
      </p:sp>
      <p:sp>
        <p:nvSpPr>
          <p:cNvPr id="3" name="2 - Θέση περιεχομένου"/>
          <p:cNvSpPr>
            <a:spLocks noGrp="1"/>
          </p:cNvSpPr>
          <p:nvPr>
            <p:ph sz="quarter" idx="1"/>
          </p:nvPr>
        </p:nvSpPr>
        <p:spPr/>
        <p:txBody>
          <a:bodyPr>
            <a:normAutofit/>
          </a:bodyPr>
          <a:lstStyle/>
          <a:p>
            <a:r>
              <a:rPr lang="el-GR" sz="2000" dirty="0" smtClean="0"/>
              <a:t>Η εταιρία ΧΥ εκδίδει 10 </a:t>
            </a:r>
            <a:r>
              <a:rPr lang="el-GR" sz="2000" dirty="0" err="1" smtClean="0"/>
              <a:t>ετή</a:t>
            </a:r>
            <a:r>
              <a:rPr lang="el-GR" sz="2000" dirty="0" smtClean="0"/>
              <a:t> ομόλογα αξίας €10 εκατ. με τοκομερίδιο 10% και με ρήτρα ανάκλησης μετά το τρίτο έτος διότι πιστεύει ότι τα επιτόκια θα μειωθούν στο μέλλον.</a:t>
            </a:r>
          </a:p>
          <a:p>
            <a:endParaRPr lang="el-GR" sz="2000" dirty="0" smtClean="0"/>
          </a:p>
          <a:p>
            <a:r>
              <a:rPr lang="el-GR" sz="2000" dirty="0" smtClean="0"/>
              <a:t>Έστω ότι στο πέμπτο έτος τα επιτόκια πέφτουν στο 7% και η εταιρία αποφασίζει να ανακαλέσει τα ομόλογα. Η εταιρία δανείζεται από μια τράπεζα με 7% και  πληρώνει τους ομολογιούχους  1.100 ευρώ για κάθε ομόλογο ονομαστικής αξίας  €1.000.</a:t>
            </a:r>
          </a:p>
          <a:p>
            <a:pPr>
              <a:buNone/>
            </a:pPr>
            <a:endParaRPr lang="el-GR" sz="2000" dirty="0" smtClean="0"/>
          </a:p>
          <a:p>
            <a:r>
              <a:rPr lang="el-GR" sz="2000" dirty="0" smtClean="0"/>
              <a:t>Η εταιρία ωφελείται διότι οι μελλοντικές ετήσιες πληρωμές θα είναι 770.000 (=11.000.000χ0,07) έναντι €1.000.000 που ήταν πριν την ανάκληση του ομολόγου.  </a:t>
            </a:r>
          </a:p>
          <a:p>
            <a:endParaRPr lang="el-GR" sz="2000" dirty="0"/>
          </a:p>
        </p:txBody>
      </p:sp>
      <p:sp>
        <p:nvSpPr>
          <p:cNvPr id="5" name="4 - Θέση αριθμού διαφάνειας"/>
          <p:cNvSpPr>
            <a:spLocks noGrp="1"/>
          </p:cNvSpPr>
          <p:nvPr>
            <p:ph type="sldNum" sz="quarter" idx="12"/>
          </p:nvPr>
        </p:nvSpPr>
        <p:spPr/>
        <p:txBody>
          <a:bodyPr/>
          <a:lstStyle/>
          <a:p>
            <a:fld id="{C5BA4EB8-EA55-45CC-B469-FB429A1EAA5F}" type="slidenum">
              <a:rPr lang="el-GR" altLang="en-US" smtClean="0"/>
              <a:pPr/>
              <a:t>9</a:t>
            </a:fld>
            <a:endParaRPr lang="el-GR" altLang="en-US"/>
          </a:p>
        </p:txBody>
      </p:sp>
    </p:spTree>
  </p:cSld>
  <p:clrMapOvr>
    <a:masterClrMapping/>
  </p:clrMapOvr>
  <p:transition>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571</TotalTime>
  <Words>1583</Words>
  <Application>Microsoft Office PowerPoint</Application>
  <PresentationFormat>Προβολή στην οθόνη (4:3)</PresentationFormat>
  <Paragraphs>148</Paragraphs>
  <Slides>23</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23</vt:i4>
      </vt:variant>
    </vt:vector>
  </HeadingPairs>
  <TitlesOfParts>
    <vt:vector size="25" baseType="lpstr">
      <vt:lpstr>Δικαιοσύνη</vt:lpstr>
      <vt:lpstr>Έγγραφο</vt:lpstr>
      <vt:lpstr>ΕΙΔΗ ΟΜΟΛΟΓΩΝ</vt:lpstr>
      <vt:lpstr>Ομόλογα ανάλογα της μορφής του τοκομεριδίου</vt:lpstr>
      <vt:lpstr>Ομόλογα με Σταθερό Επιτόκιο </vt:lpstr>
      <vt:lpstr>Ομόλογα Κυμαινόμενου Επιτοκίου </vt:lpstr>
      <vt:lpstr>Τιμαριθμοποιημένα Ομόλογα </vt:lpstr>
      <vt:lpstr>Ομόλογα Χωρίς Τοκομερίδιο</vt:lpstr>
      <vt:lpstr>Ομόλογα με ρήτρες</vt:lpstr>
      <vt:lpstr>Ομόλογα με δικαίωμα ανάκλησης (Callable bonds) </vt:lpstr>
      <vt:lpstr>Παράδειγμα (Callable bonds) </vt:lpstr>
      <vt:lpstr>  Ομόλογα  με δικαίωμα πώλησης (Putable bonds) του κατόχου</vt:lpstr>
      <vt:lpstr>Παράδειγμα:  Putable Bonds </vt:lpstr>
      <vt:lpstr>Ομόλογα με δικαίωμα μετατροπής (Convertible bonds) </vt:lpstr>
      <vt:lpstr>Αναλογία μετατροπής (conversion ratio) και τιμή μετατροπής (conversion price) </vt:lpstr>
      <vt:lpstr>ΤΙΜΗ ΜΕΤΑΤΡΟΠΗΣ</vt:lpstr>
      <vt:lpstr>μετατρέψιμο ομόλογο</vt:lpstr>
      <vt:lpstr>Παραδείγματα δικαιώματος μετατροπής</vt:lpstr>
      <vt:lpstr>Παράδειγμα 2 </vt:lpstr>
      <vt:lpstr>Παράδειγμα 3 </vt:lpstr>
      <vt:lpstr>Διάκριση Ομολόγων με Βάση  τον Πιστωτικό Κίνδυνο</vt:lpstr>
      <vt:lpstr>Ομόλογα….</vt:lpstr>
      <vt:lpstr> ΟΡΓΑΝΙΣΜΟΙ ΠΙΣΤΟΛΗΠΤΙΚΗΣ ΑΞΙΟΛΟΓΗΣΗΣ- Διαβάθμιση </vt:lpstr>
      <vt:lpstr>Investment grade bonds</vt:lpstr>
      <vt:lpstr>Non  investment grade bonds</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ΠΡΟΪΟΝΤΑ ΚΕΦΑΛΑΙΑΓΟΡΑΣ</dc:title>
  <dc:creator>user</dc:creator>
  <cp:lastModifiedBy>Αργυρώ Δημητογλου</cp:lastModifiedBy>
  <cp:revision>71</cp:revision>
  <dcterms:created xsi:type="dcterms:W3CDTF">2006-10-08T15:14:06Z</dcterms:created>
  <dcterms:modified xsi:type="dcterms:W3CDTF">2021-03-16T15:27:05Z</dcterms:modified>
</cp:coreProperties>
</file>