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65" r:id="rId14"/>
    <p:sldId id="272" r:id="rId15"/>
    <p:sldId id="273" r:id="rId16"/>
    <p:sldId id="275" r:id="rId17"/>
    <p:sldId id="271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4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13D55-5228-4F25-879E-15254C7EC9DE}" type="datetimeFigureOut">
              <a:rPr lang="el-GR" smtClean="0"/>
              <a:t>23/5/2016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F5848-EEE8-44AC-A360-829BF91E305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3600" b="1" dirty="0"/>
              <a:t>Έλεγχος της διακύμανσης</a:t>
            </a: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l-GR" dirty="0" smtClean="0"/>
                  <a:t>Χ</a:t>
                </a:r>
                <a:r>
                  <a:rPr lang="en-US" dirty="0"/>
                  <a:t>: 102,   </a:t>
                </a:r>
                <a:r>
                  <a:rPr lang="en-US" dirty="0" smtClean="0"/>
                  <a:t>10</a:t>
                </a:r>
                <a:r>
                  <a:rPr lang="el-GR" dirty="0" smtClean="0"/>
                  <a:t>6</a:t>
                </a:r>
                <a:r>
                  <a:rPr lang="en-US" dirty="0" smtClean="0"/>
                  <a:t>,  </a:t>
                </a:r>
                <a:r>
                  <a:rPr lang="en-US" dirty="0"/>
                  <a:t>99,   98,  100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=5-1=4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02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106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99+98+100</m:t>
                        </m:r>
                      </m:num>
                      <m:den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/>
                      </a:rPr>
                      <m:t>101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b="0" i="1" smtClean="0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10</m:t>
                    </m:r>
                    <m:r>
                      <a:rPr lang="el-GR" i="1">
                        <a:latin typeface="Cambria Math"/>
                      </a:rPr>
                      <m:t>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3,16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2"/>
                <a:stretch>
                  <a:fillRect l="-1467" t="-17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91090396"/>
                  </p:ext>
                </p:extLst>
              </p:nvPr>
            </p:nvGraphicFramePr>
            <p:xfrm>
              <a:off x="18144" y="3212976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102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106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5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25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99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98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100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40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91090396"/>
                  </p:ext>
                </p:extLst>
              </p:nvPr>
            </p:nvGraphicFramePr>
            <p:xfrm>
              <a:off x="18144" y="3212976"/>
              <a:ext cx="6696743" cy="309245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81701" t="-23457" r="-101804" b="-570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178481" t="-23457" b="-570370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102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106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5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25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99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-2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4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98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-3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100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>
                              <a:effectLst/>
                              <a:latin typeface="Arial"/>
                            </a:rPr>
                            <a:t>-1</a:t>
                          </a: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1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40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691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5301208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l-GR" dirty="0" smtClean="0"/>
                  <a:t>Χ</a:t>
                </a:r>
                <a:r>
                  <a:rPr lang="en-US" dirty="0"/>
                  <a:t>: 102,   10</a:t>
                </a:r>
                <a:r>
                  <a:rPr lang="el-GR" dirty="0"/>
                  <a:t>6</a:t>
                </a:r>
                <a:r>
                  <a:rPr lang="en-US" dirty="0"/>
                  <a:t>,  99,   98,  100</a:t>
                </a:r>
              </a:p>
              <a:p>
                <a:pPr algn="just"/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 =5-1=4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02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106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99+98+100</m:t>
                        </m:r>
                      </m:num>
                      <m:den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101</m:t>
                    </m:r>
                  </m:oMath>
                </a14:m>
                <a:endParaRPr lang="el-GR" i="1" dirty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40</m:t>
                        </m:r>
                      </m:num>
                      <m:den>
                        <m:r>
                          <a:rPr lang="el-GR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=10     </m:t>
                    </m:r>
                    <m:r>
                      <a:rPr lang="en-US" i="1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=3,16</m:t>
                    </m:r>
                  </m:oMath>
                </a14:m>
                <a:endParaRPr lang="el-GR" b="1" dirty="0"/>
              </a:p>
              <a:p>
                <a:r>
                  <a:rPr lang="el-GR" b="1" dirty="0" smtClean="0"/>
                  <a:t>Η συνάρτηση ελέγχου ισούται με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0" smtClean="0">
                              <a:latin typeface="Cambria Math"/>
                            </a:rPr>
                            <m:t>𝚾</m:t>
                          </m:r>
                        </m:e>
                        <m:sup>
                          <m:r>
                            <a:rPr lang="el-GR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r>
                            <a:rPr lang="el-GR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0" i="1" smtClean="0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l-GR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l-G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0" i="1" smtClean="0">
                              <a:latin typeface="Cambria Math"/>
                            </a:rPr>
                            <m:t>4∗10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b="0" i="1" smtClean="0">
                          <a:latin typeface="Cambria Math"/>
                        </a:rPr>
                        <m:t>=20</m:t>
                      </m:r>
                    </m:oMath>
                  </m:oMathPara>
                </a14:m>
                <a:endParaRPr lang="el-GR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5301208"/>
              </a:xfrm>
              <a:blipFill rotWithShape="1">
                <a:blip r:embed="rId2"/>
                <a:stretch>
                  <a:fillRect l="-1467" t="-14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83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2 - Θέση περιεχομένου"/>
              <p:cNvSpPr txBox="1">
                <a:spLocks/>
              </p:cNvSpPr>
              <p:nvPr/>
            </p:nvSpPr>
            <p:spPr>
              <a:xfrm>
                <a:off x="32234" y="2636912"/>
                <a:ext cx="9144000" cy="25202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l-GR" dirty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0,05    και  </a:t>
                </a:r>
                <a:r>
                  <a:rPr lang="en-US" dirty="0" smtClean="0"/>
                  <a:t>n-1=4</a:t>
                </a:r>
                <a:endParaRPr lang="el-GR" dirty="0"/>
              </a:p>
              <a:p>
                <a:pPr algn="just"/>
                <a:r>
                  <a:rPr lang="el-GR" sz="2800" dirty="0" smtClean="0"/>
                  <a:t>Οπότε για την πάνω κριτική τιμή</a:t>
                </a:r>
                <a:r>
                  <a:rPr lang="en-US" sz="2800" dirty="0" smtClean="0"/>
                  <a:t> </a:t>
                </a:r>
                <a:r>
                  <a:rPr lang="el-GR" sz="2800" dirty="0" smtClean="0"/>
                  <a:t>είναι </a:t>
                </a:r>
                <a:r>
                  <a:rPr lang="el-GR" sz="2800" b="1" dirty="0" smtClean="0">
                    <a:solidFill>
                      <a:srgbClr val="FF0000"/>
                    </a:solidFill>
                  </a:rPr>
                  <a:t>9,448</a:t>
                </a:r>
              </a:p>
              <a:p>
                <a:pPr algn="just"/>
                <a14:m>
                  <m:oMath xmlns:m="http://schemas.openxmlformats.org/officeDocument/2006/math">
                    <m:sSup>
                      <m:sSupPr>
                        <m:ctrlPr>
                          <a:rPr lang="el-GR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2800" b="1">
                            <a:latin typeface="Cambria Math"/>
                          </a:rPr>
                          <m:t>𝚾</m:t>
                        </m:r>
                      </m:e>
                      <m:sup>
                        <m:r>
                          <a:rPr lang="el-GR" sz="2800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l-GR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sz="2800" i="1">
                            <a:latin typeface="Cambria Math"/>
                          </a:rPr>
                          <m:t>(</m:t>
                        </m:r>
                        <m:r>
                          <a:rPr lang="en-US" sz="2800" i="1">
                            <a:latin typeface="Cambria Math"/>
                          </a:rPr>
                          <m:t>𝑛</m:t>
                        </m:r>
                        <m:r>
                          <a:rPr lang="el-GR" sz="2800" i="1">
                            <a:latin typeface="Cambria Math"/>
                          </a:rPr>
                          <m:t>−1)</m:t>
                        </m:r>
                        <m:sSup>
                          <m:sSup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𝑆</m:t>
                            </m:r>
                          </m:e>
                          <m:sup>
                            <m:r>
                              <a:rPr lang="el-GR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2800" i="1">
                                <a:latin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l-GR" sz="2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l-GR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800" i="1">
                            <a:latin typeface="Cambria Math"/>
                          </a:rPr>
                          <m:t>4∗10</m:t>
                        </m:r>
                      </m:num>
                      <m:den>
                        <m:r>
                          <a:rPr lang="el-GR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sz="2800" i="1" smtClean="0">
                        <a:latin typeface="Cambria Math"/>
                      </a:rPr>
                      <m:t>=</m:t>
                    </m:r>
                    <m:r>
                      <a:rPr lang="el-GR" sz="2800" b="1" i="1" smtClean="0">
                        <a:solidFill>
                          <a:srgbClr val="FF0000"/>
                        </a:solidFill>
                        <a:latin typeface="Cambria Math"/>
                      </a:rPr>
                      <m:t>𝟐𝟎</m:t>
                    </m:r>
                  </m:oMath>
                </a14:m>
                <a:r>
                  <a:rPr lang="el-GR" sz="2800" b="1" dirty="0" smtClean="0"/>
                  <a:t> ξεπερνά την τιμή 9,448 συνεπώς η βασική υπόθεση απορρίπτεται </a:t>
                </a:r>
                <a:endParaRPr lang="el-GR" sz="2800" b="1" dirty="0"/>
              </a:p>
              <a:p>
                <a:pPr algn="just"/>
                <a:endParaRPr lang="el-GR" sz="2800" dirty="0"/>
              </a:p>
            </p:txBody>
          </p:sp>
        </mc:Choice>
        <mc:Fallback xmlns="">
          <p:sp>
            <p:nvSpPr>
              <p:cNvPr id="8" name="2 - Θέση περιεχομένου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4" y="2636912"/>
                <a:ext cx="9144000" cy="2520279"/>
              </a:xfrm>
              <a:prstGeom prst="rect">
                <a:avLst/>
              </a:prstGeom>
              <a:blipFill rotWithShape="1">
                <a:blip r:embed="rId2"/>
                <a:stretch>
                  <a:fillRect l="-1467" t="-3148" r="-14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370767"/>
              </p:ext>
            </p:extLst>
          </p:nvPr>
        </p:nvGraphicFramePr>
        <p:xfrm>
          <a:off x="32234" y="-1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0,99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0,975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0,95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0,10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0,025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0,01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0,005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0,072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0,115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6,251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12,83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0,207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0,297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0,484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0,711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9,448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13,277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14,86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0,412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1,145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1,610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9,236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11,070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 smtClean="0"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458" name="Picture 2" descr="http://www.di-mgt.com.au/images/chisquare-pvalu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68" y="4861105"/>
            <a:ext cx="9144000" cy="2028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3131840" y="6237312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/>
              <a:t>9,448</a:t>
            </a:r>
          </a:p>
        </p:txBody>
      </p:sp>
    </p:spTree>
    <p:extLst>
      <p:ext uri="{BB962C8B-B14F-4D97-AF65-F5344CB8AC3E}">
        <p14:creationId xmlns:p14="http://schemas.microsoft.com/office/powerpoint/2010/main" val="92241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- Θέση περιεχομένου"/>
              <p:cNvSpPr>
                <a:spLocks noGrp="1"/>
              </p:cNvSpPr>
              <p:nvPr>
                <p:ph idx="1"/>
              </p:nvPr>
            </p:nvSpPr>
            <p:spPr>
              <a:xfrm>
                <a:off x="0" y="1"/>
                <a:ext cx="9144000" cy="342900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l-GR" sz="2800" dirty="0" smtClean="0"/>
                  <a:t>Άσκηση</a:t>
                </a:r>
                <a:r>
                  <a:rPr lang="en-US" sz="2800" dirty="0" smtClean="0"/>
                  <a:t>: </a:t>
                </a:r>
                <a:r>
                  <a:rPr lang="el-GR" sz="2800" dirty="0" smtClean="0"/>
                  <a:t>Με βάση το παρακάτω δείγμα, το οποίο προέρχεται από έναν κανονικό πληθυσμό, μπορούμε να απορρίψουμε την υπόθεση </a:t>
                </a:r>
                <a:r>
                  <a:rPr lang="en-US" sz="2800" dirty="0"/>
                  <a:t>H</a:t>
                </a:r>
                <a:r>
                  <a:rPr lang="en-US" sz="2800" baseline="-25000" dirty="0"/>
                  <a:t>0</a:t>
                </a:r>
                <a:r>
                  <a:rPr lang="en-US" sz="2800" dirty="0"/>
                  <a:t> </a:t>
                </a:r>
                <a:r>
                  <a:rPr lang="el-GR" sz="2800" dirty="0" smtClean="0"/>
                  <a:t>έναντι της εναλλακτικής </a:t>
                </a:r>
                <a:r>
                  <a:rPr lang="en-US" sz="2800" dirty="0" smtClean="0"/>
                  <a:t>H</a:t>
                </a:r>
                <a:r>
                  <a:rPr lang="el-GR" sz="2800" baseline="-25000" dirty="0" smtClean="0"/>
                  <a:t>1</a:t>
                </a:r>
                <a:r>
                  <a:rPr lang="en-US" sz="2800" dirty="0" smtClean="0"/>
                  <a:t>;</a:t>
                </a:r>
              </a:p>
              <a:p>
                <a:pPr algn="just"/>
                <a:r>
                  <a:rPr lang="el-GR" sz="2800" dirty="0" smtClean="0"/>
                  <a:t>α=1 %</a:t>
                </a:r>
                <a:endParaRPr lang="en-US" sz="2800" dirty="0" smtClean="0"/>
              </a:p>
              <a:p>
                <a:pPr algn="just"/>
                <a:r>
                  <a:rPr lang="el-GR" sz="2800" dirty="0" smtClean="0"/>
                  <a:t>Χ</a:t>
                </a:r>
                <a:r>
                  <a:rPr lang="en-US" sz="2800" dirty="0" smtClean="0"/>
                  <a:t>: 1,    3,    5,     7    </a:t>
                </a:r>
                <a:endParaRPr lang="el-GR" sz="2800" dirty="0" smtClean="0"/>
              </a:p>
              <a:p>
                <a:pPr algn="just"/>
                <a:r>
                  <a:rPr lang="en-US" sz="2800" dirty="0" smtClean="0"/>
                  <a:t>H</a:t>
                </a:r>
                <a:r>
                  <a:rPr lang="en-US" sz="2800" baseline="-25000" dirty="0" smtClean="0"/>
                  <a:t>0</a:t>
                </a:r>
                <a:r>
                  <a:rPr lang="en-US" sz="2800" dirty="0" smtClean="0"/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l-GR" sz="2800" b="0" i="1" smtClean="0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2</m:t>
                    </m:r>
                  </m:oMath>
                </a14:m>
                <a:endParaRPr lang="el-GR" sz="2800" dirty="0" smtClean="0"/>
              </a:p>
              <a:p>
                <a:pPr algn="just"/>
                <a:r>
                  <a:rPr lang="en-US" sz="2800" dirty="0" smtClean="0"/>
                  <a:t>H</a:t>
                </a:r>
                <a:r>
                  <a:rPr lang="el-GR" sz="2800" baseline="-25000" dirty="0" smtClean="0"/>
                  <a:t>1</a:t>
                </a:r>
                <a:r>
                  <a:rPr lang="en-US" sz="2800" dirty="0" smtClean="0"/>
                  <a:t> </a:t>
                </a:r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l-GR" sz="28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sz="280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3" name="2 - Θέση περιεχομένου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"/>
                <a:ext cx="9144000" cy="3429000"/>
              </a:xfrm>
              <a:blipFill rotWithShape="1">
                <a:blip r:embed="rId2"/>
                <a:stretch>
                  <a:fillRect l="-1133" t="-1599" r="-1333" b="-479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5006284"/>
            <a:ext cx="18473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Θέση περιεχομένου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201681"/>
              </p:ext>
            </p:extLst>
          </p:nvPr>
        </p:nvGraphicFramePr>
        <p:xfrm>
          <a:off x="0" y="3353592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0,975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0,10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0,025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0,005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0,072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0,115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6,251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12,83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0,207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0,297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0,484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0,711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9,448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13,277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14,86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0,412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1,145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1,610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9,236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11,070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19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l-GR" dirty="0" smtClean="0"/>
                  <a:t>Χ</a:t>
                </a:r>
                <a:r>
                  <a:rPr lang="en-US" dirty="0"/>
                  <a:t>: </a:t>
                </a:r>
                <a:r>
                  <a:rPr lang="en-US" dirty="0" smtClean="0"/>
                  <a:t>1,   3,    5,    7</a:t>
                </a:r>
                <a:endParaRPr lang="en-US" dirty="0"/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>
                    <a:solidFill>
                      <a:srgbClr val="0000FF"/>
                    </a:solidFill>
                    <a:cs typeface="Times New Roman" pitchFamily="18" charset="0"/>
                  </a:rPr>
                  <a:t>n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=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4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-1=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3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 smtClean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1+3+5</m:t>
                        </m:r>
                        <m:r>
                          <a:rPr lang="el-GR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=4</m:t>
                    </m:r>
                  </m:oMath>
                </a14:m>
                <a:endParaRPr lang="el-GR" b="0" i="1" dirty="0" smtClean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l-GR" b="0" i="1" smtClean="0">
                            <a:latin typeface="Cambria Math"/>
                          </a:rPr>
                          <m:t>0</m:t>
                        </m:r>
                      </m:num>
                      <m:den>
                        <m:r>
                          <a:rPr lang="el-GR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b="0" i="1" smtClean="0">
                        <a:latin typeface="Cambria Math"/>
                      </a:rPr>
                      <m:t>6,66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2"/>
                <a:stretch>
                  <a:fillRect l="-1467" t="-17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1807531"/>
                  </p:ext>
                </p:extLst>
              </p:nvPr>
            </p:nvGraphicFramePr>
            <p:xfrm>
              <a:off x="18144" y="3212976"/>
              <a:ext cx="6696743" cy="265938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-3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9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-1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5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7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1807531"/>
                  </p:ext>
                </p:extLst>
              </p:nvPr>
            </p:nvGraphicFramePr>
            <p:xfrm>
              <a:off x="18144" y="3212976"/>
              <a:ext cx="6696743" cy="265938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49403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81701" t="-23457" r="-101804" b="-4827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3"/>
                          <a:stretch>
                            <a:fillRect l="-178481" t="-23457" b="-482716"/>
                          </a:stretch>
                        </a:blipFill>
                      </a:tcPr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-3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9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-1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5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1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7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0" i="0" u="none" strike="noStrike" dirty="0" smtClean="0">
                              <a:effectLst/>
                              <a:latin typeface="Arial"/>
                            </a:rPr>
                            <a:t>3</a:t>
                          </a:r>
                          <a:endParaRPr lang="el-GR" sz="2800" b="0" i="0" u="none" strike="noStrike" dirty="0">
                            <a:effectLst/>
                            <a:latin typeface="Arial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0" i="0" u="none" strike="noStrike" dirty="0">
                              <a:effectLst/>
                              <a:latin typeface="Arial"/>
                            </a:rPr>
                            <a:t>9</a:t>
                          </a:r>
                        </a:p>
                      </a:txBody>
                      <a:tcPr marL="6350" marR="6350" marT="6350" marB="0" anchor="b"/>
                    </a:tc>
                  </a:tr>
                  <a:tr h="433070">
                    <a:tc>
                      <a:txBody>
                        <a:bodyPr/>
                        <a:lstStyle/>
                        <a:p>
                          <a:pPr algn="ctr" fontAlgn="b"/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l-GR" sz="2800" b="1" i="0" u="none" strike="noStrike" dirty="0" smtClean="0">
                              <a:solidFill>
                                <a:srgbClr val="FF0000"/>
                              </a:solidFill>
                              <a:effectLst/>
                              <a:latin typeface="+mn-lt"/>
                            </a:rPr>
                            <a:t>0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9295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5301208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el-GR" dirty="0" smtClean="0"/>
                  <a:t>Χ</a:t>
                </a:r>
                <a:r>
                  <a:rPr lang="en-US" dirty="0"/>
                  <a:t>: 1,   3,    5,    7</a:t>
                </a:r>
              </a:p>
              <a:p>
                <a:pPr algn="just"/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 =</a:t>
                </a:r>
                <a:r>
                  <a:rPr lang="en-US" b="1" dirty="0">
                    <a:solidFill>
                      <a:srgbClr val="0000FF"/>
                    </a:solidFill>
                    <a:cs typeface="Times New Roman" pitchFamily="18" charset="0"/>
                  </a:rPr>
                  <a:t>4</a:t>
                </a:r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-1=</a:t>
                </a:r>
                <a:r>
                  <a:rPr lang="en-US" b="1" dirty="0">
                    <a:solidFill>
                      <a:srgbClr val="0000FF"/>
                    </a:solidFill>
                    <a:cs typeface="Times New Roman" pitchFamily="18" charset="0"/>
                  </a:rPr>
                  <a:t>3</a:t>
                </a:r>
                <a:r>
                  <a:rPr lang="el-GR" b="1" dirty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Η μέση τιμή</a:t>
                </a:r>
                <a:r>
                  <a:rPr lang="en-US" dirty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1+3+5</m:t>
                        </m:r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i="1">
                        <a:solidFill>
                          <a:srgbClr val="000000"/>
                        </a:solidFill>
                        <a:latin typeface="Cambria Math"/>
                      </a:rPr>
                      <m:t>=4</m:t>
                    </m:r>
                  </m:oMath>
                </a14:m>
                <a:endParaRPr lang="el-GR" i="1" dirty="0">
                  <a:solidFill>
                    <a:srgbClr val="000000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r>
                      <a:rPr lang="el-GR" i="1" smtClean="0">
                        <a:latin typeface="Cambria Math"/>
                      </a:rPr>
                      <m:t>6</m:t>
                    </m:r>
                    <m:r>
                      <a:rPr lang="el-GR" b="0" i="1" smtClean="0">
                        <a:latin typeface="Cambria Math"/>
                      </a:rPr>
                      <m:t>,66 </m:t>
                    </m:r>
                  </m:oMath>
                </a14:m>
                <a:endParaRPr lang="el-GR" b="0" dirty="0" smtClean="0"/>
              </a:p>
              <a:p>
                <a:endParaRPr lang="el-GR" b="1" dirty="0" smtClean="0"/>
              </a:p>
              <a:p>
                <a:r>
                  <a:rPr lang="el-GR" b="1" dirty="0" smtClean="0"/>
                  <a:t>Η </a:t>
                </a:r>
                <a:r>
                  <a:rPr lang="el-GR" b="1" dirty="0" smtClean="0"/>
                  <a:t>συνάρτηση ελέγχου ισούται με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b="1" i="0" smtClean="0">
                              <a:latin typeface="Cambria Math"/>
                            </a:rPr>
                            <m:t>𝚾</m:t>
                          </m:r>
                        </m:e>
                        <m:sup>
                          <m:r>
                            <a:rPr lang="el-GR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𝑛</m:t>
                          </m:r>
                          <m:r>
                            <a:rPr lang="el-GR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b="0" i="1" smtClean="0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l-GR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l-GR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l-GR" b="0" i="1" smtClean="0">
                              <a:latin typeface="Cambria Math"/>
                            </a:rPr>
                            <m:t>∗</m:t>
                          </m:r>
                          <m:r>
                            <a:rPr lang="el-GR" b="0" i="1" smtClean="0">
                              <a:latin typeface="Cambria Math"/>
                            </a:rPr>
                            <m:t>6,66</m:t>
                          </m:r>
                        </m:num>
                        <m:den>
                          <m:r>
                            <a:rPr lang="el-GR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b="0" i="1" smtClean="0">
                          <a:latin typeface="Cambria Math"/>
                        </a:rPr>
                        <m:t>=</m:t>
                      </m:r>
                      <m:r>
                        <a:rPr lang="el-GR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5301208"/>
              </a:xfrm>
              <a:blipFill rotWithShape="1">
                <a:blip r:embed="rId2"/>
                <a:stretch>
                  <a:fillRect l="-1467" t="-149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7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2 - Θέση περιεχομένου"/>
              <p:cNvSpPr txBox="1">
                <a:spLocks/>
              </p:cNvSpPr>
              <p:nvPr/>
            </p:nvSpPr>
            <p:spPr>
              <a:xfrm>
                <a:off x="32234" y="2636912"/>
                <a:ext cx="9144000" cy="42210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l-GR" dirty="0" smtClean="0"/>
                  <a:t>α</a:t>
                </a:r>
                <a:r>
                  <a:rPr lang="en-US" dirty="0"/>
                  <a:t>=</a:t>
                </a:r>
                <a:r>
                  <a:rPr lang="el-GR" dirty="0" smtClean="0"/>
                  <a:t>0,01      α/2=0,005</a:t>
                </a:r>
                <a:r>
                  <a:rPr lang="en-US" dirty="0" smtClean="0"/>
                  <a:t> </a:t>
                </a:r>
                <a:r>
                  <a:rPr lang="el-GR" dirty="0" smtClean="0"/>
                  <a:t>    1-α/2=1-0,005=0,995</a:t>
                </a:r>
                <a:endParaRPr lang="el-GR" dirty="0"/>
              </a:p>
              <a:p>
                <a:pPr algn="just"/>
                <a:r>
                  <a:rPr lang="el-GR" sz="2800" dirty="0" smtClean="0"/>
                  <a:t>Η περιοχή αποδοχής είναι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l-GR" sz="28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l-GR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𝐿</m:t>
                        </m:r>
                      </m:sub>
                      <m:sup>
                        <m:r>
                          <a:rPr lang="el-GR" sz="28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l-GR" sz="2800" b="0" i="1" smtClean="0">
                        <a:latin typeface="Cambria Math"/>
                      </a:rPr>
                      <m:t>=0,072</m:t>
                    </m:r>
                    <m:r>
                      <a:rPr lang="el-GR" sz="2800" b="0" i="0" smtClean="0"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l-GR" sz="2800" b="0" i="0" smtClean="0">
                        <a:latin typeface="Cambria Math"/>
                      </a:rPr>
                      <m:t>έως</m:t>
                    </m:r>
                    <m:r>
                      <a:rPr lang="el-GR" sz="2800" b="0" i="0" smtClean="0">
                        <a:latin typeface="Cambria Math"/>
                      </a:rPr>
                      <m:t> 12,83=</m:t>
                    </m:r>
                    <m:sSubSup>
                      <m:sSubSupPr>
                        <m:ctrlPr>
                          <a:rPr lang="el-GR" sz="28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l-GR" sz="2800" i="1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l-GR" sz="2800" i="1">
                            <a:latin typeface="Cambria Math"/>
                          </a:rPr>
                          <m:t>𝑈</m:t>
                        </m:r>
                      </m:sub>
                      <m:sup>
                        <m:r>
                          <a:rPr lang="el-GR" sz="2800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l-GR" sz="2800" dirty="0" smtClean="0"/>
              </a:p>
              <a:p>
                <a:pPr algn="just"/>
                <a:endParaRPr lang="el-GR" sz="2800" dirty="0"/>
              </a:p>
              <a:p>
                <a:pPr algn="just"/>
                <a:endParaRPr lang="el-GR" sz="2800" dirty="0" smtClean="0"/>
              </a:p>
              <a:p>
                <a:pPr algn="just"/>
                <a:endParaRPr lang="el-GR" sz="2800" dirty="0"/>
              </a:p>
              <a:p>
                <a:pPr algn="just"/>
                <a:endParaRPr lang="el-GR" sz="2800" dirty="0" smtClean="0"/>
              </a:p>
              <a:p>
                <a:pPr algn="just"/>
                <a:r>
                  <a:rPr lang="el-GR" sz="2800" dirty="0" smtClean="0"/>
                  <a:t>Δεν απορρίπτεται η βασική υπόθεση </a:t>
                </a:r>
                <a:endParaRPr lang="el-GR" sz="2800" dirty="0"/>
              </a:p>
            </p:txBody>
          </p:sp>
        </mc:Choice>
        <mc:Fallback xmlns="">
          <p:sp>
            <p:nvSpPr>
              <p:cNvPr id="8" name="2 - Θέση περιεχομένου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34" y="2636912"/>
                <a:ext cx="9144000" cy="4221088"/>
              </a:xfrm>
              <a:prstGeom prst="rect">
                <a:avLst/>
              </a:prstGeom>
              <a:blipFill rotWithShape="1">
                <a:blip r:embed="rId2"/>
                <a:stretch>
                  <a:fillRect l="-1467" t="-187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Θέση περιεχομένου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259701"/>
              </p:ext>
            </p:extLst>
          </p:nvPr>
        </p:nvGraphicFramePr>
        <p:xfrm>
          <a:off x="32234" y="-1"/>
          <a:ext cx="9004262" cy="2636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9326"/>
                <a:gridCol w="967956"/>
                <a:gridCol w="773641"/>
                <a:gridCol w="773641"/>
                <a:gridCol w="773641"/>
                <a:gridCol w="773641"/>
                <a:gridCol w="773641"/>
                <a:gridCol w="924070"/>
                <a:gridCol w="924070"/>
                <a:gridCol w="924070"/>
                <a:gridCol w="816565"/>
              </a:tblGrid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rgbClr val="FFFF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Ο Πίνακας δίνει τα άνω α -ποσοστιαία σημεία της κατανομής Χ</a:t>
                      </a:r>
                      <a:r>
                        <a:rPr lang="el-GR" sz="2400" u="none" strike="noStrike" baseline="30000" dirty="0">
                          <a:effectLst/>
                        </a:rPr>
                        <a:t>2</a:t>
                      </a:r>
                      <a:r>
                        <a:rPr lang="el-GR" sz="2400" u="none" strike="noStrike" dirty="0">
                          <a:effectLst/>
                        </a:rPr>
                        <a:t>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38146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 dirty="0">
                          <a:effectLst/>
                        </a:rPr>
                        <a:t> 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0,975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0,90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0,10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0,025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0,005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3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0,072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0,115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0,216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0,352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0,584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6,251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7,815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9,348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11,345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12,83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 dirty="0">
                          <a:effectLst/>
                        </a:rPr>
                        <a:t>4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0,207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0,297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0,484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0,711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1,064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7,779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9,448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11,143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13,277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14,86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  <a:tr h="520207"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u="none" strike="noStrike">
                          <a:effectLst/>
                        </a:rPr>
                        <a:t>5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0,412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0,554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0,831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1,145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>
                          <a:solidFill>
                            <a:schemeClr val="tx1"/>
                          </a:solidFill>
                          <a:effectLst/>
                        </a:rPr>
                        <a:t>1,610</a:t>
                      </a:r>
                      <a:endParaRPr lang="el-GR" sz="24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9,236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11,070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12,833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15,086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16,75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Ορθογώνιο 1"/>
              <p:cNvSpPr/>
              <p:nvPr/>
            </p:nvSpPr>
            <p:spPr>
              <a:xfrm>
                <a:off x="1547664" y="4437112"/>
                <a:ext cx="5905784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b="1">
                              <a:latin typeface="Cambria Math"/>
                            </a:rPr>
                            <m:t>𝚾</m:t>
                          </m:r>
                        </m:e>
                        <m:sup>
                          <m:r>
                            <a:rPr lang="el-GR" sz="32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32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3200" i="1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𝑛</m:t>
                          </m:r>
                          <m:r>
                            <a:rPr lang="el-GR" sz="3200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3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sz="3200" i="1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l-GR" sz="3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l-GR" sz="3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3</m:t>
                          </m:r>
                          <m:r>
                            <a:rPr lang="el-GR" sz="3200" i="1">
                              <a:latin typeface="Cambria Math"/>
                            </a:rPr>
                            <m:t>∗</m:t>
                          </m:r>
                          <m:r>
                            <a:rPr lang="el-GR" sz="3200" b="0" i="1" smtClean="0">
                              <a:latin typeface="Cambria Math"/>
                            </a:rPr>
                            <m:t>6,66</m:t>
                          </m:r>
                        </m:num>
                        <m:den>
                          <m:r>
                            <a:rPr lang="el-GR" sz="32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l-GR" sz="3200" i="1">
                          <a:latin typeface="Cambria Math"/>
                        </a:rPr>
                        <m:t>=</m:t>
                      </m:r>
                      <m:r>
                        <a:rPr lang="el-GR" sz="3200" b="0" i="1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l-GR" sz="3200" b="1" dirty="0"/>
              </a:p>
            </p:txBody>
          </p:sp>
        </mc:Choice>
        <mc:Fallback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4437112"/>
                <a:ext cx="5905784" cy="108048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Ευθύγραμμο βέλος σύνδεσης 5"/>
          <p:cNvCxnSpPr/>
          <p:nvPr/>
        </p:nvCxnSpPr>
        <p:spPr>
          <a:xfrm flipV="1">
            <a:off x="6660232" y="3645024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01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"/>
            <a:ext cx="9144000" cy="3429000"/>
          </a:xfrm>
        </p:spPr>
        <p:txBody>
          <a:bodyPr>
            <a:normAutofit/>
          </a:bodyPr>
          <a:lstStyle/>
          <a:p>
            <a:pPr algn="just"/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Κάποιοι </a:t>
            </a:r>
            <a:r>
              <a:rPr lang="el-GR" sz="2800" dirty="0"/>
              <a:t>πελάτες της </a:t>
            </a:r>
            <a:r>
              <a:rPr lang="en-US" sz="2800" dirty="0"/>
              <a:t>Amazon </a:t>
            </a:r>
            <a:r>
              <a:rPr lang="el-GR" sz="2800" dirty="0"/>
              <a:t>διαμαρτύρονται ότι ο χρόνος αποστολής των παραγγελιών διαφέρει πολύ από πελάτη σε πελάτη. </a:t>
            </a:r>
            <a:r>
              <a:rPr lang="en-US" sz="2800" dirty="0"/>
              <a:t>H</a:t>
            </a:r>
            <a:r>
              <a:rPr lang="en-US" sz="2800" b="1" dirty="0"/>
              <a:t> </a:t>
            </a:r>
            <a:r>
              <a:rPr lang="en-US" sz="2800" dirty="0"/>
              <a:t>Amazon </a:t>
            </a:r>
            <a:r>
              <a:rPr lang="el-GR" sz="2800" dirty="0"/>
              <a:t>ωστόσο υποστηρίζει ότι στέλνει τις παραγγελίες της στην Ελλάδα με τυπική απόκλιση το πολύ 3 ημερών. Σε δείγμα 7 παραγγελιών ο χρόνος αποστολής </a:t>
            </a:r>
            <a:r>
              <a:rPr lang="el-GR" sz="2800" dirty="0" smtClean="0"/>
              <a:t>ήταν</a:t>
            </a:r>
            <a:endParaRPr lang="el-GR" sz="28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" y="2714620"/>
          <a:ext cx="9143998" cy="1261872"/>
        </p:xfrm>
        <a:graphic>
          <a:graphicData uri="http://schemas.openxmlformats.org/drawingml/2006/table">
            <a:tbl>
              <a:tblPr/>
              <a:tblGrid>
                <a:gridCol w="1899504"/>
                <a:gridCol w="1035493"/>
                <a:gridCol w="1035493"/>
                <a:gridCol w="1034174"/>
                <a:gridCol w="1034174"/>
                <a:gridCol w="1034174"/>
                <a:gridCol w="1035493"/>
                <a:gridCol w="103549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Παραγγελία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1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6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mbria Math"/>
                          <a:ea typeface="Times New Roman"/>
                          <a:cs typeface="Calibri"/>
                        </a:rPr>
                        <a:t>7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Χρόνος αποστολής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16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solidFill>
                            <a:srgbClr val="000000"/>
                          </a:solidFill>
                          <a:latin typeface="Cambria Math"/>
                          <a:ea typeface="Calibri"/>
                          <a:cs typeface="Calibri"/>
                        </a:rPr>
                        <a:t>13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3929066"/>
            <a:ext cx="893533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Να ελεγχθεί σε επίπεδο σημαντικότητας 5% εάν οι πελάτες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έχουν δίκιο να διαμαρτύρονται.</a:t>
            </a:r>
            <a:endParaRPr kumimoji="0" lang="el-GR" sz="2800" b="1" i="0" u="none" strike="noStrike" cap="none" normalizeH="0" baseline="0" dirty="0" smtClean="0">
              <a:ln>
                <a:noFill/>
              </a:ln>
              <a:solidFill>
                <a:srgbClr val="215868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rgbClr val="215868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Απάντηση: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Η διακύμανση είναι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857760"/>
            <a:ext cx="1714512" cy="449039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5357826"/>
            <a:ext cx="30296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Οι υποθέσεις είναι:</a:t>
            </a:r>
            <a:endParaRPr kumimoji="0" lang="el-G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5429264"/>
            <a:ext cx="1714512" cy="523879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1" y="6072206"/>
            <a:ext cx="1870377" cy="571504"/>
          </a:xfrm>
          <a:prstGeom prst="rect">
            <a:avLst/>
          </a:prstGeom>
          <a:noFill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42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Μπορούμε να </a:t>
            </a:r>
            <a:r>
              <a:rPr lang="el-GR" dirty="0"/>
              <a:t>δούμε τη μεταβλητότητα σε ένα δείγμα και να κάνουμε έλεγχο έναντι της επιθυμητής μεταβλητότητας στον πληθυσμό.</a:t>
            </a:r>
          </a:p>
          <a:p>
            <a:pPr algn="just"/>
            <a:r>
              <a:rPr lang="el-GR" dirty="0"/>
              <a:t>Ο </a:t>
            </a:r>
            <a:r>
              <a:rPr lang="el-GR" b="1" i="1" dirty="0"/>
              <a:t>έλεγχος της διακύμανσης</a:t>
            </a:r>
            <a:r>
              <a:rPr lang="el-GR" dirty="0"/>
              <a:t> γίνεται με την </a:t>
            </a:r>
            <a:r>
              <a:rPr lang="el-GR" b="1" i="1" dirty="0" smtClean="0"/>
              <a:t>κατανομή </a:t>
            </a:r>
            <a:r>
              <a:rPr lang="en-US" b="1" i="1" dirty="0" smtClean="0"/>
              <a:t>X</a:t>
            </a:r>
            <a:r>
              <a:rPr lang="en-US" b="1" i="1" baseline="30000" dirty="0" smtClean="0"/>
              <a:t>2</a:t>
            </a:r>
            <a:r>
              <a:rPr lang="el-GR" dirty="0" smtClean="0"/>
              <a:t>. </a:t>
            </a:r>
            <a:endParaRPr lang="en-US" dirty="0" smtClean="0"/>
          </a:p>
          <a:p>
            <a:pPr algn="just"/>
            <a:r>
              <a:rPr lang="el-GR" dirty="0" smtClean="0"/>
              <a:t>Όπως </a:t>
            </a:r>
            <a:r>
              <a:rPr lang="el-GR" dirty="0"/>
              <a:t>και με την </a:t>
            </a:r>
            <a:r>
              <a:rPr lang="el-GR" dirty="0" smtClean="0"/>
              <a:t>κατανομή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l-GR" dirty="0" smtClean="0"/>
              <a:t>, </a:t>
            </a:r>
            <a:r>
              <a:rPr lang="el-GR" dirty="0"/>
              <a:t>έτσι και η κατανομή </a:t>
            </a:r>
            <a:r>
              <a:rPr lang="en-US" b="1" i="1" dirty="0">
                <a:solidFill>
                  <a:prstClr val="black"/>
                </a:solidFill>
              </a:rPr>
              <a:t>X</a:t>
            </a:r>
            <a:r>
              <a:rPr lang="en-US" b="1" i="1" baseline="30000" dirty="0">
                <a:solidFill>
                  <a:prstClr val="black"/>
                </a:solidFill>
              </a:rPr>
              <a:t>2 </a:t>
            </a:r>
            <a:r>
              <a:rPr lang="el-GR" dirty="0" smtClean="0"/>
              <a:t>ουσιαστικά </a:t>
            </a:r>
            <a:r>
              <a:rPr lang="el-GR" dirty="0"/>
              <a:t>δεν είναι μία κατανομή </a:t>
            </a:r>
            <a:endParaRPr lang="en-US" dirty="0" smtClean="0"/>
          </a:p>
          <a:p>
            <a:pPr lvl="1" algn="just"/>
            <a:r>
              <a:rPr lang="el-GR" dirty="0" smtClean="0"/>
              <a:t>αλλά </a:t>
            </a:r>
            <a:r>
              <a:rPr lang="el-GR" dirty="0"/>
              <a:t>οικογένεια κατανομών, </a:t>
            </a:r>
            <a:endParaRPr lang="en-US" dirty="0" smtClean="0"/>
          </a:p>
          <a:p>
            <a:pPr lvl="2" algn="just"/>
            <a:r>
              <a:rPr lang="el-GR" sz="2800" dirty="0" smtClean="0"/>
              <a:t>που </a:t>
            </a:r>
            <a:r>
              <a:rPr lang="el-GR" sz="2800" dirty="0"/>
              <a:t>διακρίνονται μεταξύ τους από τους βαθμούς ελευθερίας</a:t>
            </a:r>
            <a:r>
              <a:rPr lang="el-G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l-GR" dirty="0"/>
              <a:t>Η στατιστική ελέγχου υπολογίζεται από τον τύπο</a:t>
            </a:r>
            <a:r>
              <a:rPr lang="el-GR" dirty="0" smtClean="0"/>
              <a:t>: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r>
              <a:rPr lang="en-US" b="1" dirty="0" smtClean="0"/>
              <a:t>n </a:t>
            </a:r>
            <a:r>
              <a:rPr lang="el-GR" b="1" dirty="0"/>
              <a:t>είναι το μέγεθος του δείγματος, </a:t>
            </a:r>
            <a:endParaRPr lang="en-US" b="1" dirty="0" smtClean="0"/>
          </a:p>
          <a:p>
            <a:r>
              <a:rPr lang="en-US" b="1" dirty="0" smtClean="0"/>
              <a:t>S</a:t>
            </a:r>
            <a:r>
              <a:rPr lang="en-US" b="1" baseline="30000" dirty="0" smtClean="0"/>
              <a:t>2</a:t>
            </a:r>
            <a:r>
              <a:rPr lang="el-GR" b="1" dirty="0" smtClean="0"/>
              <a:t> </a:t>
            </a:r>
            <a:r>
              <a:rPr lang="el-GR" b="1" dirty="0"/>
              <a:t>είναι η διακύμανση στο δείγμα και  </a:t>
            </a:r>
            <a:endParaRPr lang="en-US" b="1" dirty="0" smtClean="0"/>
          </a:p>
          <a:p>
            <a:r>
              <a:rPr lang="el-GR" b="1" dirty="0" smtClean="0"/>
              <a:t>σ</a:t>
            </a:r>
            <a:r>
              <a:rPr lang="el-GR" b="1" baseline="30000" dirty="0" smtClean="0"/>
              <a:t>2</a:t>
            </a:r>
            <a:r>
              <a:rPr lang="en-US" b="1" dirty="0" smtClean="0"/>
              <a:t>  </a:t>
            </a:r>
            <a:r>
              <a:rPr lang="el-GR" b="1" dirty="0" smtClean="0"/>
              <a:t>είναι </a:t>
            </a:r>
            <a:r>
              <a:rPr lang="el-GR" b="1" dirty="0"/>
              <a:t>η διακύμανση στον πληθυσμό. </a:t>
            </a:r>
          </a:p>
          <a:p>
            <a:pPr algn="just"/>
            <a:r>
              <a:rPr lang="el-GR" dirty="0"/>
              <a:t>Ο </a:t>
            </a:r>
            <a:r>
              <a:rPr lang="el-GR" dirty="0" smtClean="0"/>
              <a:t>έλεγχος </a:t>
            </a:r>
            <a:r>
              <a:rPr lang="el-GR" dirty="0"/>
              <a:t>γίνεται με τη σύγκριση της στατιστικής ελέγχου με την κριτική τιμή της </a:t>
            </a:r>
            <a:r>
              <a:rPr lang="el-GR" b="1" dirty="0" smtClean="0"/>
              <a:t>Χ</a:t>
            </a:r>
            <a:r>
              <a:rPr lang="el-GR" b="1" baseline="30000" dirty="0" smtClean="0"/>
              <a:t>2</a:t>
            </a:r>
            <a:r>
              <a:rPr lang="el-GR" b="1" dirty="0" smtClean="0"/>
              <a:t> κατανομής  </a:t>
            </a:r>
            <a:r>
              <a:rPr lang="el-GR" dirty="0"/>
              <a:t>για  </a:t>
            </a:r>
            <a:r>
              <a:rPr lang="en-US" b="1" dirty="0" smtClean="0"/>
              <a:t>n</a:t>
            </a:r>
            <a:r>
              <a:rPr lang="el-GR" b="1" dirty="0" smtClean="0"/>
              <a:t>-1 βαθμούς </a:t>
            </a:r>
            <a:r>
              <a:rPr lang="el-GR" b="1" dirty="0"/>
              <a:t>ελευθερίας</a:t>
            </a:r>
            <a:r>
              <a:rPr lang="el-GR" dirty="0"/>
              <a:t>, ενώ υποθέτουμε κανονική κατανομή για τον πληθυσμό. </a:t>
            </a:r>
          </a:p>
          <a:p>
            <a:endParaRPr lang="el-GR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857232"/>
            <a:ext cx="2786082" cy="110728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7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2357430"/>
            <a:ext cx="9144000" cy="3500462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Η τράπεζα ισχυρίζεται ότι η τυπική απόκλιση του χρόνου αναμονής είναι το πολύ 2 λεπτά. Να ελεγχθεί αυτός ο ισχυρισμός σε επίπεδο σημαντικότητας 5%. </a:t>
            </a:r>
          </a:p>
          <a:p>
            <a:pPr algn="just"/>
            <a:r>
              <a:rPr lang="el-GR" sz="2800" b="1" dirty="0"/>
              <a:t>Απάντηση:</a:t>
            </a:r>
            <a:r>
              <a:rPr lang="el-GR" sz="2800" dirty="0"/>
              <a:t> Καταρχήν θα πρέπει να σημειώσουμε ότι μας δίνεται η τυπική απόκλιση, οπότε τη μετατρέπουμε σε διακύμανση. Επομένως  </a:t>
            </a:r>
            <a:r>
              <a:rPr lang="en-US" sz="2800" dirty="0" smtClean="0"/>
              <a:t>                           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/>
              <a:t>Οι υποθέσεις είναι:</a:t>
            </a:r>
          </a:p>
          <a:p>
            <a:pPr algn="just"/>
            <a:endParaRPr lang="el-GR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0" y="928670"/>
          <a:ext cx="9144002" cy="1373031"/>
        </p:xfrm>
        <a:graphic>
          <a:graphicData uri="http://schemas.openxmlformats.org/drawingml/2006/table">
            <a:tbl>
              <a:tblPr/>
              <a:tblGrid>
                <a:gridCol w="1486998"/>
                <a:gridCol w="957583"/>
                <a:gridCol w="957583"/>
                <a:gridCol w="956363"/>
                <a:gridCol w="956363"/>
                <a:gridCol w="956363"/>
                <a:gridCol w="957583"/>
                <a:gridCol w="957583"/>
                <a:gridCol w="957583"/>
              </a:tblGrid>
              <a:tr h="531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 dirty="0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Πελάτης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5317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b="1">
                          <a:solidFill>
                            <a:srgbClr val="215868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Χρόνος αναμονής</a:t>
                      </a:r>
                      <a:endParaRPr lang="el-GR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l-GR" sz="2400" dirty="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l-G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</a:tbl>
          </a:graphicData>
        </a:graphic>
      </p:graphicFrame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0" y="1"/>
            <a:ext cx="9144000" cy="9286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Σε </a:t>
            </a:r>
            <a:r>
              <a:rPr lang="el-GR" sz="2800" dirty="0"/>
              <a:t>μία τράπεζα μετρήθηκε ο χρόνος αναμονής σε δείγμα 8 πελατών και βρέθηκε ως εξής </a:t>
            </a:r>
            <a:endParaRPr kumimoji="0" lang="el-G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4714884"/>
            <a:ext cx="1785950" cy="467749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5357826"/>
            <a:ext cx="1857388" cy="567535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6099987"/>
            <a:ext cx="1785950" cy="545707"/>
          </a:xfrm>
          <a:prstGeom prst="rect">
            <a:avLst/>
          </a:prstGeom>
          <a:noFill/>
        </p:spPr>
      </p:pic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l-GR" sz="3000" dirty="0"/>
              <a:t>Η διακύμανση του δείγματος είναι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 smtClean="0"/>
          </a:p>
          <a:p>
            <a:r>
              <a:rPr lang="el-GR" sz="3000" dirty="0" smtClean="0"/>
              <a:t>Η </a:t>
            </a:r>
            <a:r>
              <a:rPr lang="el-GR" sz="3000" dirty="0"/>
              <a:t>στατιστική ελέγχου είναι</a:t>
            </a:r>
            <a:r>
              <a:rPr lang="el-GR" sz="3000" dirty="0" smtClean="0"/>
              <a:t>:</a:t>
            </a:r>
            <a:endParaRPr lang="en-US" sz="3000" dirty="0" smtClean="0"/>
          </a:p>
          <a:p>
            <a:endParaRPr lang="en-US" sz="3000" dirty="0"/>
          </a:p>
          <a:p>
            <a:endParaRPr lang="en-US" sz="3000" dirty="0" smtClean="0"/>
          </a:p>
          <a:p>
            <a:endParaRPr lang="en-US" sz="3000" dirty="0"/>
          </a:p>
          <a:p>
            <a:pPr algn="just"/>
            <a:r>
              <a:rPr lang="el-GR" sz="3000" dirty="0"/>
              <a:t>Η </a:t>
            </a:r>
            <a:r>
              <a:rPr lang="el-GR" sz="3000" dirty="0" smtClean="0"/>
              <a:t>κατανομή</a:t>
            </a:r>
            <a:r>
              <a:rPr lang="en-US" sz="3000" dirty="0" smtClean="0"/>
              <a:t> X</a:t>
            </a:r>
            <a:r>
              <a:rPr lang="en-US" sz="3000" baseline="30000" dirty="0" smtClean="0"/>
              <a:t>2</a:t>
            </a:r>
            <a:r>
              <a:rPr lang="el-GR" sz="3000" dirty="0" smtClean="0"/>
              <a:t>  </a:t>
            </a:r>
            <a:r>
              <a:rPr lang="el-GR" sz="3000" dirty="0"/>
              <a:t>δεν είναι συμμετρική κατανομή, οπότε θα πρέπει να προσέξουμε ιδιαίτερα τόσο προς ποια πλευρά είναι ο έλεγχος όσο και ποια ακριβώς θα είναι η κριτική τιμή. </a:t>
            </a:r>
            <a:endParaRPr lang="en-US" sz="3000" dirty="0" smtClean="0"/>
          </a:p>
          <a:p>
            <a:pPr algn="just"/>
            <a:r>
              <a:rPr lang="el-GR" sz="3000" dirty="0" smtClean="0"/>
              <a:t>Κάθε </a:t>
            </a:r>
            <a:r>
              <a:rPr lang="el-GR" sz="3000" dirty="0"/>
              <a:t>ουρά έχει δικές της κριτικές τιμές.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000108"/>
            <a:ext cx="4918894" cy="107157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12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357562"/>
            <a:ext cx="6166713" cy="857256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107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0" y="0"/>
          <a:ext cx="9144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r:id="rId3" imgW="4193261" imgH="2126537" progId="Visio.Drawing.11">
                  <p:embed/>
                </p:oleObj>
              </mc:Choice>
              <mc:Fallback>
                <p:oleObj r:id="rId3" imgW="4193261" imgH="2126537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3429000"/>
                      </a:xfrm>
                      <a:prstGeom prst="rect">
                        <a:avLst/>
                      </a:prstGeom>
                      <a:solidFill>
                        <a:srgbClr val="FAFAE6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-142908" y="3786190"/>
            <a:ext cx="9144000" cy="9286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2800" dirty="0" smtClean="0"/>
              <a:t>Άσκηση</a:t>
            </a:r>
            <a:r>
              <a:rPr lang="en-US" sz="2800" dirty="0" smtClean="0"/>
              <a:t>: </a:t>
            </a:r>
            <a:r>
              <a:rPr lang="el-GR" sz="2800" dirty="0" smtClean="0"/>
              <a:t>Σε </a:t>
            </a:r>
            <a:r>
              <a:rPr lang="el-GR" sz="2800" dirty="0"/>
              <a:t>μία τράπεζα μετρήθηκε ο χρόνος αναμονής σε δείγμα 8 πελατών και βρέθηκε ως εξής </a:t>
            </a:r>
            <a:endParaRPr kumimoji="0" lang="el-G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>
            <a:normAutofit/>
          </a:bodyPr>
          <a:lstStyle/>
          <a:p>
            <a:pPr algn="just"/>
            <a:r>
              <a:rPr lang="el-GR" sz="2800" b="1" dirty="0">
                <a:solidFill>
                  <a:srgbClr val="FF0000"/>
                </a:solidFill>
              </a:rPr>
              <a:t>Σ</a:t>
            </a:r>
            <a:r>
              <a:rPr lang="el-GR" sz="2800" b="1" dirty="0" smtClean="0">
                <a:solidFill>
                  <a:srgbClr val="FF0000"/>
                </a:solidFill>
              </a:rPr>
              <a:t>τις </a:t>
            </a:r>
            <a:r>
              <a:rPr lang="el-GR" sz="2800" b="1" dirty="0">
                <a:solidFill>
                  <a:srgbClr val="FF0000"/>
                </a:solidFill>
              </a:rPr>
              <a:t>πρώτες πέντε στήλες αριστερά περιλαμβάνονται οι κριτικές τιμές για </a:t>
            </a:r>
            <a:r>
              <a:rPr lang="el-GR" sz="2800" b="1" dirty="0" err="1">
                <a:solidFill>
                  <a:srgbClr val="FF0000"/>
                </a:solidFill>
              </a:rPr>
              <a:t>αριστερόπλευρο</a:t>
            </a:r>
            <a:r>
              <a:rPr lang="el-GR" sz="2800" b="1" dirty="0">
                <a:solidFill>
                  <a:srgbClr val="FF0000"/>
                </a:solidFill>
              </a:rPr>
              <a:t> έλεγχο</a:t>
            </a:r>
            <a:r>
              <a:rPr lang="el-GR" sz="2800" dirty="0"/>
              <a:t>, </a:t>
            </a:r>
            <a:endParaRPr lang="el-GR" sz="2800" dirty="0" smtClean="0"/>
          </a:p>
          <a:p>
            <a:pPr lvl="1" algn="just"/>
            <a:r>
              <a:rPr lang="el-GR" b="1" dirty="0" smtClean="0">
                <a:solidFill>
                  <a:srgbClr val="0070C0"/>
                </a:solidFill>
              </a:rPr>
              <a:t>ενώ </a:t>
            </a:r>
            <a:r>
              <a:rPr lang="el-GR" b="1" dirty="0">
                <a:solidFill>
                  <a:srgbClr val="0070C0"/>
                </a:solidFill>
              </a:rPr>
              <a:t>οι πέντε στήλες δεξιά περιλαμβάνουν κριτικές τιμές για </a:t>
            </a:r>
            <a:r>
              <a:rPr lang="el-GR" b="1" dirty="0" err="1">
                <a:solidFill>
                  <a:srgbClr val="0070C0"/>
                </a:solidFill>
              </a:rPr>
              <a:t>δεξιόπλευρο</a:t>
            </a:r>
            <a:r>
              <a:rPr lang="el-GR" b="1" dirty="0">
                <a:solidFill>
                  <a:srgbClr val="0070C0"/>
                </a:solidFill>
              </a:rPr>
              <a:t> έλεγχο. </a:t>
            </a:r>
          </a:p>
          <a:p>
            <a:pPr algn="just"/>
            <a:r>
              <a:rPr lang="el-GR" sz="2800" dirty="0"/>
              <a:t>Στο παράδειγμά μας έχουμε </a:t>
            </a:r>
            <a:r>
              <a:rPr lang="el-GR" sz="2800" dirty="0" err="1"/>
              <a:t>δεξιόπλευρο</a:t>
            </a:r>
            <a:r>
              <a:rPr lang="el-GR" sz="2800" dirty="0"/>
              <a:t> έλεγχο, οπότε βρίσκουμε την κριτική τιμή της κατανομής </a:t>
            </a:r>
            <a:r>
              <a:rPr lang="el-GR" sz="2800" b="1" dirty="0"/>
              <a:t>για 7 βαθμούς </a:t>
            </a:r>
            <a:r>
              <a:rPr lang="el-GR" sz="2800" dirty="0"/>
              <a:t>ελευθερίας και </a:t>
            </a:r>
            <a:r>
              <a:rPr lang="el-GR" sz="2800" b="1" dirty="0"/>
              <a:t>5% επίπεδο σημαντικότητας </a:t>
            </a:r>
            <a:r>
              <a:rPr lang="el-GR" sz="2800" dirty="0"/>
              <a:t>στη διασταύρωση γραμμής και στήλης που φαίνονται σκιασμένες στον παρακάτω </a:t>
            </a:r>
            <a:r>
              <a:rPr lang="el-GR" sz="2800" dirty="0" smtClean="0"/>
              <a:t>Πίνακα</a:t>
            </a:r>
            <a:endParaRPr lang="el-GR" sz="2800" dirty="0"/>
          </a:p>
          <a:p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4643446"/>
          <a:ext cx="9144001" cy="1500199"/>
        </p:xfrm>
        <a:graphic>
          <a:graphicData uri="http://schemas.openxmlformats.org/drawingml/2006/table">
            <a:tbl>
              <a:tblPr/>
              <a:tblGrid>
                <a:gridCol w="254921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  <a:gridCol w="888908"/>
              </a:tblGrid>
              <a:tr h="50568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Περιοχή στη δεξιά πλευρά της κατανομής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505685">
                <a:tc>
                  <a:txBody>
                    <a:bodyPr/>
                    <a:lstStyle/>
                    <a:p>
                      <a:pPr algn="l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0,995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0,10</a:t>
                      </a:r>
                    </a:p>
                  </a:txBody>
                  <a:tcPr marL="6350" marR="6350" marT="635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488829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0,989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1,239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1,690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14,067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16,013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18,475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20,278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0"/>
            <a:ext cx="9144000" cy="5072074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/>
              <a:t>Συγκρίνοντας τη στατιστική ελέγχου με την κριτική τιμή έχουμε</a:t>
            </a:r>
            <a:r>
              <a:rPr lang="el-GR" dirty="0" smtClean="0"/>
              <a:t>:</a:t>
            </a:r>
          </a:p>
          <a:p>
            <a:pPr algn="just"/>
            <a:endParaRPr lang="el-GR" dirty="0"/>
          </a:p>
          <a:p>
            <a:pPr algn="just"/>
            <a:endParaRPr lang="el-GR" dirty="0" smtClean="0"/>
          </a:p>
          <a:p>
            <a:pPr algn="just"/>
            <a:endParaRPr lang="el-GR" dirty="0"/>
          </a:p>
          <a:p>
            <a:pPr algn="just"/>
            <a:r>
              <a:rPr lang="el-GR" dirty="0"/>
              <a:t>επομένως δεν μπορούμε να απορρίψουμε </a:t>
            </a:r>
            <a:r>
              <a:rPr lang="el-GR" dirty="0" smtClean="0"/>
              <a:t>την Η</a:t>
            </a:r>
            <a:r>
              <a:rPr lang="el-GR" baseline="-25000" dirty="0" smtClean="0"/>
              <a:t>0</a:t>
            </a:r>
            <a:r>
              <a:rPr lang="el-GR" dirty="0" smtClean="0"/>
              <a:t> </a:t>
            </a:r>
            <a:r>
              <a:rPr lang="el-GR" dirty="0"/>
              <a:t>, </a:t>
            </a:r>
            <a:r>
              <a:rPr lang="el-GR" b="1" dirty="0"/>
              <a:t>δηλαδή σύμφωνα με τα δεδομένα από το δείγμα μας δεν υπάρχουν ενδείξεις για να απορρίψουμε τον ισχυρισμό της Τράπεζας ότι ο χρόνος αναμονής στα ταμεία έχει τυπική απόκλιση 2 λεπτά. </a:t>
            </a:r>
          </a:p>
          <a:p>
            <a:endParaRPr lang="el-GR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1" y="1428736"/>
            <a:ext cx="4762533" cy="571504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3000" dirty="0"/>
              <a:t>Μια μηχανή </a:t>
            </a:r>
            <a:r>
              <a:rPr lang="el-GR" sz="3000" dirty="0" smtClean="0"/>
              <a:t>χρησιμοποιείται για </a:t>
            </a:r>
            <a:r>
              <a:rPr lang="el-GR" sz="3000" dirty="0"/>
              <a:t>να γεμίζει </a:t>
            </a:r>
            <a:r>
              <a:rPr lang="el-GR" sz="3000" dirty="0" smtClean="0"/>
              <a:t>κουτιά με λεμονάδα. Η μηχανή θα </a:t>
            </a:r>
            <a:r>
              <a:rPr lang="el-GR" sz="3000" dirty="0"/>
              <a:t>πρέπει να λειτουργεί με </a:t>
            </a:r>
            <a:r>
              <a:rPr lang="el-GR" sz="3000" dirty="0" smtClean="0"/>
              <a:t>σχετική σταθερότητα, καθώς αν τοποθετηθεί </a:t>
            </a:r>
            <a:r>
              <a:rPr lang="el-GR" sz="3000" dirty="0"/>
              <a:t>περισσότερη </a:t>
            </a:r>
            <a:r>
              <a:rPr lang="el-GR" sz="3000" dirty="0" smtClean="0"/>
              <a:t>λεμονάδα από </a:t>
            </a:r>
            <a:r>
              <a:rPr lang="el-GR" sz="3000" dirty="0"/>
              <a:t>την </a:t>
            </a:r>
            <a:r>
              <a:rPr lang="el-GR" sz="3000" dirty="0" smtClean="0"/>
              <a:t>κανονική, </a:t>
            </a:r>
            <a:r>
              <a:rPr lang="el-GR" sz="3000" dirty="0"/>
              <a:t>τότε τα </a:t>
            </a:r>
            <a:r>
              <a:rPr lang="el-GR" sz="3000" dirty="0" smtClean="0"/>
              <a:t>κουτιά ξεχειλίζουν</a:t>
            </a:r>
            <a:r>
              <a:rPr lang="el-GR" sz="3000" dirty="0"/>
              <a:t>, ενώ αντίθετα, αν τοποθετηθεί </a:t>
            </a:r>
            <a:r>
              <a:rPr lang="el-GR" sz="3000" dirty="0" smtClean="0"/>
              <a:t>λιγότερη, </a:t>
            </a:r>
            <a:r>
              <a:rPr lang="el-GR" sz="3000" dirty="0"/>
              <a:t>θα </a:t>
            </a:r>
            <a:r>
              <a:rPr lang="el-GR" sz="3000" dirty="0" smtClean="0"/>
              <a:t>παραπονεθούν οι καταναλωτές</a:t>
            </a:r>
            <a:r>
              <a:rPr lang="el-GR" sz="3000" dirty="0"/>
              <a:t>.</a:t>
            </a:r>
          </a:p>
          <a:p>
            <a:pPr algn="just"/>
            <a:r>
              <a:rPr lang="el-GR" sz="3000" dirty="0" smtClean="0"/>
              <a:t>Εάν η διακύμανση της ποσότητα είναι  μικρότερη η ίση των 2 </a:t>
            </a:r>
            <a:r>
              <a:rPr lang="en-US" sz="3000" dirty="0" smtClean="0"/>
              <a:t>gr </a:t>
            </a:r>
            <a:r>
              <a:rPr lang="el-GR" sz="3000" dirty="0" smtClean="0"/>
              <a:t>τότε δεν υφίσταται πρόβλημα.  Προκειμένου η εταιρία να ελέγξει την διακύμανση της ποσότητας έλαβε δείγμα 5 κουτιών</a:t>
            </a:r>
          </a:p>
          <a:p>
            <a:pPr algn="just"/>
            <a:r>
              <a:rPr lang="el-GR" sz="3000" dirty="0" smtClean="0"/>
              <a:t>Χ</a:t>
            </a:r>
            <a:r>
              <a:rPr lang="en-US" sz="3000" dirty="0" smtClean="0"/>
              <a:t>: 102,   10</a:t>
            </a:r>
            <a:r>
              <a:rPr lang="el-GR" sz="3000" dirty="0" smtClean="0"/>
              <a:t>6</a:t>
            </a:r>
            <a:r>
              <a:rPr lang="en-US" sz="3000" dirty="0" smtClean="0"/>
              <a:t>,  99,   98,  100</a:t>
            </a:r>
          </a:p>
          <a:p>
            <a:pPr algn="just"/>
            <a:r>
              <a:rPr lang="el-GR" sz="3000" dirty="0" smtClean="0"/>
              <a:t>Να διεξαχθεί ο παρακάτω έλεγχος  για α=0,05</a:t>
            </a:r>
          </a:p>
          <a:p>
            <a:pPr algn="just"/>
            <a:r>
              <a:rPr lang="en-US" sz="2800" dirty="0">
                <a:latin typeface="Tahoma" pitchFamily="34" charset="0"/>
              </a:rPr>
              <a:t>H</a:t>
            </a:r>
            <a:r>
              <a:rPr lang="en-US" sz="2800" baseline="-25000" dirty="0">
                <a:latin typeface="Tahoma" pitchFamily="34" charset="0"/>
              </a:rPr>
              <a:t>0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</a:rPr>
              <a:t>:</a:t>
            </a:r>
            <a:r>
              <a:rPr lang="el-GR" sz="2800" dirty="0" smtClean="0">
                <a:latin typeface="Tahoma" pitchFamily="34" charset="0"/>
              </a:rPr>
              <a:t> σ</a:t>
            </a:r>
            <a:r>
              <a:rPr lang="el-GR" sz="2800" baseline="30000" dirty="0" smtClean="0">
                <a:latin typeface="Tahoma" pitchFamily="34" charset="0"/>
              </a:rPr>
              <a:t>2</a:t>
            </a:r>
            <a:r>
              <a:rPr lang="el-GR" sz="2800" dirty="0" smtClean="0">
                <a:latin typeface="Tahoma" pitchFamily="34" charset="0"/>
              </a:rPr>
              <a:t> =2</a:t>
            </a:r>
            <a:endParaRPr lang="el-GR" sz="2800" dirty="0">
              <a:latin typeface="Tahoma" pitchFamily="34" charset="0"/>
            </a:endParaRPr>
          </a:p>
          <a:p>
            <a:pPr algn="just"/>
            <a:r>
              <a:rPr lang="el-GR" sz="2800" dirty="0">
                <a:latin typeface="Tahoma" pitchFamily="34" charset="0"/>
              </a:rPr>
              <a:t>Η</a:t>
            </a:r>
            <a:r>
              <a:rPr lang="el-GR" sz="2800" baseline="-25000" dirty="0">
                <a:latin typeface="Tahoma" pitchFamily="34" charset="0"/>
              </a:rPr>
              <a:t>1</a:t>
            </a:r>
            <a:r>
              <a:rPr lang="el-GR" sz="2800" dirty="0">
                <a:latin typeface="Tahoma" pitchFamily="34" charset="0"/>
              </a:rPr>
              <a:t> </a:t>
            </a:r>
            <a:r>
              <a:rPr lang="en-US" sz="2800" dirty="0" smtClean="0">
                <a:latin typeface="Tahoma" pitchFamily="34" charset="0"/>
              </a:rPr>
              <a:t>:</a:t>
            </a:r>
            <a:r>
              <a:rPr lang="el-GR" sz="2800" dirty="0" smtClean="0">
                <a:latin typeface="Tahoma" pitchFamily="34" charset="0"/>
              </a:rPr>
              <a:t> σ</a:t>
            </a:r>
            <a:r>
              <a:rPr lang="el-GR" sz="2800" baseline="30000" dirty="0" smtClean="0">
                <a:latin typeface="Tahoma" pitchFamily="34" charset="0"/>
              </a:rPr>
              <a:t>2</a:t>
            </a:r>
            <a:r>
              <a:rPr lang="el-GR" sz="2800" dirty="0" smtClean="0">
                <a:latin typeface="Tahoma" pitchFamily="34" charset="0"/>
              </a:rPr>
              <a:t> </a:t>
            </a:r>
            <a:r>
              <a:rPr lang="el-GR" sz="2800" dirty="0" smtClean="0">
                <a:latin typeface="Tahoma" pitchFamily="34" charset="0"/>
                <a:sym typeface="Symbol" pitchFamily="18" charset="2"/>
              </a:rPr>
              <a:t>&gt;2</a:t>
            </a:r>
            <a:endParaRPr lang="el-GR" sz="2800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95955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2758</TotalTime>
  <Words>1282</Words>
  <Application>Microsoft Office PowerPoint</Application>
  <PresentationFormat>Προβολή στην οθόνη (4:3)</PresentationFormat>
  <Paragraphs>323</Paragraphs>
  <Slides>17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9" baseType="lpstr">
      <vt:lpstr>Θέμα του Office</vt:lpstr>
      <vt:lpstr>Visio.Drawing.11</vt:lpstr>
      <vt:lpstr>Έλεγχος της διακύμανσης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Έλεγχος της διακύμανσης </dc:title>
  <dc:creator>ΝΙΚΟΣ</dc:creator>
  <cp:lastModifiedBy>nikos</cp:lastModifiedBy>
  <cp:revision>28</cp:revision>
  <dcterms:created xsi:type="dcterms:W3CDTF">2014-04-19T14:19:13Z</dcterms:created>
  <dcterms:modified xsi:type="dcterms:W3CDTF">2016-05-24T04:06:27Z</dcterms:modified>
</cp:coreProperties>
</file>