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86" r:id="rId2"/>
    <p:sldId id="257" r:id="rId3"/>
    <p:sldId id="287" r:id="rId4"/>
    <p:sldId id="258" r:id="rId5"/>
    <p:sldId id="259" r:id="rId6"/>
    <p:sldId id="260" r:id="rId7"/>
    <p:sldId id="268" r:id="rId8"/>
    <p:sldId id="261" r:id="rId9"/>
    <p:sldId id="262" r:id="rId10"/>
    <p:sldId id="263" r:id="rId11"/>
    <p:sldId id="264" r:id="rId12"/>
    <p:sldId id="265" r:id="rId13"/>
    <p:sldId id="266" r:id="rId14"/>
    <p:sldId id="289" r:id="rId15"/>
    <p:sldId id="267"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8"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1" d="100"/>
          <a:sy n="51" d="100"/>
        </p:scale>
        <p:origin x="-1243"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551749-A080-4204-95C2-298E242AF323}" type="datetimeFigureOut">
              <a:rPr lang="el-GR" smtClean="0"/>
              <a:pPr/>
              <a:t>5/2/2019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3B3278-E594-4D84-B7F3-578A096857A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smtClean="0"/>
              <a:t>ANSWER</a:t>
            </a:r>
            <a:r>
              <a:rPr lang="en-US" baseline="0" dirty="0" smtClean="0"/>
              <a:t> KEY</a:t>
            </a:r>
            <a:endParaRPr lang="el-GR" dirty="0"/>
          </a:p>
        </p:txBody>
      </p:sp>
      <p:sp>
        <p:nvSpPr>
          <p:cNvPr id="4" name="3 - Θέση αριθμού διαφάνειας"/>
          <p:cNvSpPr>
            <a:spLocks noGrp="1"/>
          </p:cNvSpPr>
          <p:nvPr>
            <p:ph type="sldNum" sz="quarter" idx="10"/>
          </p:nvPr>
        </p:nvSpPr>
        <p:spPr/>
        <p:txBody>
          <a:bodyPr/>
          <a:lstStyle/>
          <a:p>
            <a:fld id="{E821FF37-C3F0-4328-A3C5-9FD66A0BE0C8}" type="slidenum">
              <a:rPr lang="el-GR" smtClean="0"/>
              <a:pPr/>
              <a:t>14</a:t>
            </a:fld>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smtClean="0"/>
              <a:t>BACK TO TOP</a:t>
            </a:r>
            <a:endParaRPr lang="el-GR" dirty="0"/>
          </a:p>
        </p:txBody>
      </p:sp>
      <p:sp>
        <p:nvSpPr>
          <p:cNvPr id="4" name="3 - Θέση αριθμού διαφάνειας"/>
          <p:cNvSpPr>
            <a:spLocks noGrp="1"/>
          </p:cNvSpPr>
          <p:nvPr>
            <p:ph type="sldNum" sz="quarter" idx="10"/>
          </p:nvPr>
        </p:nvSpPr>
        <p:spPr/>
        <p:txBody>
          <a:bodyPr/>
          <a:lstStyle/>
          <a:p>
            <a:fld id="{BB3B3278-E594-4D84-B7F3-578A096857A9}" type="slidenum">
              <a:rPr lang="el-GR" smtClean="0"/>
              <a:pPr/>
              <a:t>30</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smtClean="0"/>
              <a:t>Back to top</a:t>
            </a:r>
            <a:endParaRPr lang="el-GR" dirty="0"/>
          </a:p>
        </p:txBody>
      </p:sp>
      <p:sp>
        <p:nvSpPr>
          <p:cNvPr id="4" name="3 - Θέση αριθμού διαφάνειας"/>
          <p:cNvSpPr>
            <a:spLocks noGrp="1"/>
          </p:cNvSpPr>
          <p:nvPr>
            <p:ph type="sldNum" sz="quarter" idx="10"/>
          </p:nvPr>
        </p:nvSpPr>
        <p:spPr/>
        <p:txBody>
          <a:bodyPr/>
          <a:lstStyle/>
          <a:p>
            <a:fld id="{BB3B3278-E594-4D84-B7F3-578A096857A9}" type="slidenum">
              <a:rPr lang="el-GR" smtClean="0"/>
              <a:pPr/>
              <a:t>31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6A3E754-2F27-4D38-9D84-D8BFDF0A9592}"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3</a:t>
            </a:r>
            <a:endParaRPr lang="el-GR" dirty="0"/>
          </a:p>
        </p:txBody>
      </p:sp>
      <p:sp>
        <p:nvSpPr>
          <p:cNvPr id="6" name="5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E929B2-5E97-4291-B9EE-4E57104C9CAA}"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3</a:t>
            </a:r>
            <a:endParaRPr lang="el-GR" dirty="0"/>
          </a:p>
        </p:txBody>
      </p:sp>
      <p:sp>
        <p:nvSpPr>
          <p:cNvPr id="6" name="5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98C22BB-3E84-41BE-8817-0A6435001FE7}"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3</a:t>
            </a:r>
            <a:endParaRPr lang="el-GR" dirty="0"/>
          </a:p>
        </p:txBody>
      </p:sp>
      <p:sp>
        <p:nvSpPr>
          <p:cNvPr id="6" name="5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8E10F65-C4EE-4A7E-BE51-6044E73104BA}"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3</a:t>
            </a:r>
            <a:endParaRPr lang="el-GR" dirty="0"/>
          </a:p>
        </p:txBody>
      </p:sp>
      <p:sp>
        <p:nvSpPr>
          <p:cNvPr id="6" name="5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06EAB53-9707-49EC-A608-42F84BF1B4E0}"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3</a:t>
            </a:r>
            <a:endParaRPr lang="el-GR" dirty="0"/>
          </a:p>
        </p:txBody>
      </p:sp>
      <p:sp>
        <p:nvSpPr>
          <p:cNvPr id="6" name="5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70ED9D4-DAF4-44C0-8929-E30D44EFFACB}" type="datetime1">
              <a:rPr lang="el-GR" smtClean="0"/>
              <a:pPr/>
              <a:t>5/2/2019</a:t>
            </a:fld>
            <a:endParaRPr lang="el-GR" dirty="0"/>
          </a:p>
        </p:txBody>
      </p:sp>
      <p:sp>
        <p:nvSpPr>
          <p:cNvPr id="6" name="5 - Θέση υποσέλιδου"/>
          <p:cNvSpPr>
            <a:spLocks noGrp="1"/>
          </p:cNvSpPr>
          <p:nvPr>
            <p:ph type="ftr" sz="quarter" idx="11"/>
          </p:nvPr>
        </p:nvSpPr>
        <p:spPr/>
        <p:txBody>
          <a:bodyPr/>
          <a:lstStyle/>
          <a:p>
            <a:r>
              <a:rPr lang="en-US" smtClean="0"/>
              <a:t>Unit 3</a:t>
            </a:r>
            <a:endParaRPr lang="el-GR" dirty="0"/>
          </a:p>
        </p:txBody>
      </p:sp>
      <p:sp>
        <p:nvSpPr>
          <p:cNvPr id="7" name="6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D665E5B2-3A6A-42E7-8629-6528469C4F61}" type="datetime1">
              <a:rPr lang="el-GR" smtClean="0"/>
              <a:pPr/>
              <a:t>5/2/2019</a:t>
            </a:fld>
            <a:endParaRPr lang="el-GR" dirty="0"/>
          </a:p>
        </p:txBody>
      </p:sp>
      <p:sp>
        <p:nvSpPr>
          <p:cNvPr id="8" name="7 - Θέση υποσέλιδου"/>
          <p:cNvSpPr>
            <a:spLocks noGrp="1"/>
          </p:cNvSpPr>
          <p:nvPr>
            <p:ph type="ftr" sz="quarter" idx="11"/>
          </p:nvPr>
        </p:nvSpPr>
        <p:spPr/>
        <p:txBody>
          <a:bodyPr/>
          <a:lstStyle/>
          <a:p>
            <a:r>
              <a:rPr lang="en-US" smtClean="0"/>
              <a:t>Unit 3</a:t>
            </a:r>
            <a:endParaRPr lang="el-GR" dirty="0"/>
          </a:p>
        </p:txBody>
      </p:sp>
      <p:sp>
        <p:nvSpPr>
          <p:cNvPr id="9" name="8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A5E6A6C3-CFAC-4B67-83D0-A17080725F03}" type="datetime1">
              <a:rPr lang="el-GR" smtClean="0"/>
              <a:pPr/>
              <a:t>5/2/2019</a:t>
            </a:fld>
            <a:endParaRPr lang="el-GR" dirty="0"/>
          </a:p>
        </p:txBody>
      </p:sp>
      <p:sp>
        <p:nvSpPr>
          <p:cNvPr id="4" name="3 - Θέση υποσέλιδου"/>
          <p:cNvSpPr>
            <a:spLocks noGrp="1"/>
          </p:cNvSpPr>
          <p:nvPr>
            <p:ph type="ftr" sz="quarter" idx="11"/>
          </p:nvPr>
        </p:nvSpPr>
        <p:spPr/>
        <p:txBody>
          <a:bodyPr/>
          <a:lstStyle/>
          <a:p>
            <a:r>
              <a:rPr lang="en-US" smtClean="0"/>
              <a:t>Unit 3</a:t>
            </a:r>
            <a:endParaRPr lang="el-GR" dirty="0"/>
          </a:p>
        </p:txBody>
      </p:sp>
      <p:sp>
        <p:nvSpPr>
          <p:cNvPr id="5" name="4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020178D-6BA5-4712-ABBA-F5839F4D2588}" type="datetime1">
              <a:rPr lang="el-GR" smtClean="0"/>
              <a:pPr/>
              <a:t>5/2/2019</a:t>
            </a:fld>
            <a:endParaRPr lang="el-GR" dirty="0"/>
          </a:p>
        </p:txBody>
      </p:sp>
      <p:sp>
        <p:nvSpPr>
          <p:cNvPr id="3" name="2 - Θέση υποσέλιδου"/>
          <p:cNvSpPr>
            <a:spLocks noGrp="1"/>
          </p:cNvSpPr>
          <p:nvPr>
            <p:ph type="ftr" sz="quarter" idx="11"/>
          </p:nvPr>
        </p:nvSpPr>
        <p:spPr/>
        <p:txBody>
          <a:bodyPr/>
          <a:lstStyle/>
          <a:p>
            <a:r>
              <a:rPr lang="en-US" smtClean="0"/>
              <a:t>Unit 3</a:t>
            </a:r>
            <a:endParaRPr lang="el-GR" dirty="0"/>
          </a:p>
        </p:txBody>
      </p:sp>
      <p:sp>
        <p:nvSpPr>
          <p:cNvPr id="4" name="3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08A577B-BA53-4F9D-8A65-54F9E799C963}" type="datetime1">
              <a:rPr lang="el-GR" smtClean="0"/>
              <a:pPr/>
              <a:t>5/2/2019</a:t>
            </a:fld>
            <a:endParaRPr lang="el-GR" dirty="0"/>
          </a:p>
        </p:txBody>
      </p:sp>
      <p:sp>
        <p:nvSpPr>
          <p:cNvPr id="6" name="5 - Θέση υποσέλιδου"/>
          <p:cNvSpPr>
            <a:spLocks noGrp="1"/>
          </p:cNvSpPr>
          <p:nvPr>
            <p:ph type="ftr" sz="quarter" idx="11"/>
          </p:nvPr>
        </p:nvSpPr>
        <p:spPr/>
        <p:txBody>
          <a:bodyPr/>
          <a:lstStyle/>
          <a:p>
            <a:r>
              <a:rPr lang="en-US" smtClean="0"/>
              <a:t>Unit 3</a:t>
            </a:r>
            <a:endParaRPr lang="el-GR" dirty="0"/>
          </a:p>
        </p:txBody>
      </p:sp>
      <p:sp>
        <p:nvSpPr>
          <p:cNvPr id="7" name="6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2CA6F29-FF6B-4486-9031-C24A9349FCAE}" type="datetime1">
              <a:rPr lang="el-GR" smtClean="0"/>
              <a:pPr/>
              <a:t>5/2/2019</a:t>
            </a:fld>
            <a:endParaRPr lang="el-GR" dirty="0"/>
          </a:p>
        </p:txBody>
      </p:sp>
      <p:sp>
        <p:nvSpPr>
          <p:cNvPr id="6" name="5 - Θέση υποσέλιδου"/>
          <p:cNvSpPr>
            <a:spLocks noGrp="1"/>
          </p:cNvSpPr>
          <p:nvPr>
            <p:ph type="ftr" sz="quarter" idx="11"/>
          </p:nvPr>
        </p:nvSpPr>
        <p:spPr/>
        <p:txBody>
          <a:bodyPr/>
          <a:lstStyle/>
          <a:p>
            <a:r>
              <a:rPr lang="en-US" smtClean="0"/>
              <a:t>Unit 3</a:t>
            </a:r>
            <a:endParaRPr lang="el-GR" dirty="0"/>
          </a:p>
        </p:txBody>
      </p:sp>
      <p:sp>
        <p:nvSpPr>
          <p:cNvPr id="7" name="6 - Θέση αριθμού διαφάνειας"/>
          <p:cNvSpPr>
            <a:spLocks noGrp="1"/>
          </p:cNvSpPr>
          <p:nvPr>
            <p:ph type="sldNum" sz="quarter" idx="12"/>
          </p:nvPr>
        </p:nvSpPr>
        <p:spPr/>
        <p:txBody>
          <a:bodyPr/>
          <a:lstStyle/>
          <a:p>
            <a:fld id="{0B2EFC6E-3DCE-4265-B2A7-88BBC9D41EEF}" type="slidenum">
              <a:rPr lang="el-GR" smtClean="0"/>
              <a:pPr/>
              <a:t>‹#›</a:t>
            </a:fld>
            <a:endParaRPr lang="el-GR" dirty="0"/>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767536-480D-48F3-80D1-9C54674BC4ED}" type="datetime1">
              <a:rPr lang="el-GR" smtClean="0"/>
              <a:pPr/>
              <a:t>5/2/2019</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Unit 3</a:t>
            </a:r>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2EFC6E-3DCE-4265-B2A7-88BBC9D41EEF}"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UNITS"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24.xml"/><Relationship Id="rId7" Type="http://schemas.openxmlformats.org/officeDocument/2006/relationships/image" Target="../media/image3.jpeg"/><Relationship Id="rId2" Type="http://schemas.openxmlformats.org/officeDocument/2006/relationships/slide" Target="slide23.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slide" Target="slide26.xml"/><Relationship Id="rId4" Type="http://schemas.openxmlformats.org/officeDocument/2006/relationships/slide" Target="slide25.xml"/></Relationships>
</file>

<file path=ppt/slides/_rels/slide11.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27.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slide" Target="slide29.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hyperlink" Target="../ANSWER%20KEY/ANSWER%20KEY%203.pptx"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9.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9.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10.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10.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10.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10.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11.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11.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12.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slide" Target="slide1.xml"/><Relationship Id="rId5" Type="http://schemas.openxmlformats.org/officeDocument/2006/relationships/image" Target="../media/image4.jpeg"/><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slide" Target="slide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 Target="slide16.xml"/><Relationship Id="rId7" Type="http://schemas.openxmlformats.org/officeDocument/2006/relationships/slide" Target="slide20.xml"/><Relationship Id="rId2" Type="http://schemas.openxmlformats.org/officeDocument/2006/relationships/slide" Target="slide15.xml"/><Relationship Id="rId1" Type="http://schemas.openxmlformats.org/officeDocument/2006/relationships/slideLayout" Target="../slideLayouts/slideLayout7.xml"/><Relationship Id="rId6" Type="http://schemas.openxmlformats.org/officeDocument/2006/relationships/slide" Target="slide19.xml"/><Relationship Id="rId5" Type="http://schemas.openxmlformats.org/officeDocument/2006/relationships/slide" Target="slide18.xml"/><Relationship Id="rId4" Type="http://schemas.openxmlformats.org/officeDocument/2006/relationships/slide" Target="slide17.xml"/><Relationship Id="rId9"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2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5" descr="stairs2"/>
          <p:cNvPicPr>
            <a:picLocks noChangeAspect="1" noChangeArrowheads="1"/>
          </p:cNvPicPr>
          <p:nvPr/>
        </p:nvPicPr>
        <p:blipFill>
          <a:blip r:embed="rId2"/>
          <a:srcRect/>
          <a:stretch>
            <a:fillRect/>
          </a:stretch>
        </p:blipFill>
        <p:spPr bwMode="auto">
          <a:xfrm>
            <a:off x="3214678" y="3357562"/>
            <a:ext cx="2871787" cy="2270125"/>
          </a:xfrm>
          <a:prstGeom prst="rect">
            <a:avLst/>
          </a:prstGeom>
          <a:noFill/>
          <a:ln w="9525">
            <a:noFill/>
            <a:miter lim="800000"/>
            <a:headEnd/>
            <a:tailEnd/>
          </a:ln>
        </p:spPr>
      </p:pic>
      <p:sp>
        <p:nvSpPr>
          <p:cNvPr id="2053" name="WordArt 5"/>
          <p:cNvSpPr>
            <a:spLocks noChangeArrowheads="1" noChangeShapeType="1" noTextEdit="1"/>
          </p:cNvSpPr>
          <p:nvPr/>
        </p:nvSpPr>
        <p:spPr bwMode="auto">
          <a:xfrm>
            <a:off x="785786" y="1285860"/>
            <a:ext cx="7929563" cy="862013"/>
          </a:xfrm>
          <a:prstGeom prst="rect">
            <a:avLst/>
          </a:prstGeom>
        </p:spPr>
        <p:txBody>
          <a:bodyPr wrap="none" fromWordArt="1">
            <a:prstTxWarp prst="textPlain">
              <a:avLst>
                <a:gd name="adj" fmla="val 50000"/>
              </a:avLst>
            </a:prstTxWarp>
          </a:bodyPr>
          <a:lstStyle/>
          <a:p>
            <a:pPr algn="ctr"/>
            <a:r>
              <a:rPr lang="en-US" sz="2400" b="1" kern="10" normalizeH="1" dirty="0">
                <a:ln w="12700">
                  <a:solidFill>
                    <a:srgbClr val="EAEAEA"/>
                  </a:solidFill>
                  <a:round/>
                  <a:headEnd/>
                  <a:tailEnd/>
                </a:ln>
                <a:solidFill>
                  <a:schemeClr val="tx2">
                    <a:lumMod val="60000"/>
                    <a:lumOff val="40000"/>
                  </a:schemeClr>
                </a:solidFill>
                <a:effectLst>
                  <a:outerShdw dist="35921" dir="2700000" sy="50000" kx="2115830" algn="bl" rotWithShape="0">
                    <a:srgbClr val="C0C0C0">
                      <a:alpha val="79999"/>
                    </a:srgbClr>
                  </a:outerShdw>
                </a:effectLst>
                <a:latin typeface="Comic Sans MS"/>
              </a:rPr>
              <a:t>BUSINESS ENGLISH</a:t>
            </a:r>
            <a:endParaRPr lang="el-GR" sz="2400" b="1" kern="10" normalizeH="1" dirty="0">
              <a:ln w="12700">
                <a:solidFill>
                  <a:srgbClr val="EAEAEA"/>
                </a:solidFill>
                <a:round/>
                <a:headEnd/>
                <a:tailEnd/>
              </a:ln>
              <a:solidFill>
                <a:schemeClr val="tx2">
                  <a:lumMod val="60000"/>
                  <a:lumOff val="40000"/>
                </a:schemeClr>
              </a:solidFill>
              <a:effectLst>
                <a:outerShdw dist="35921" dir="2700000" sy="50000" kx="2115830" algn="bl" rotWithShape="0">
                  <a:srgbClr val="C0C0C0">
                    <a:alpha val="79999"/>
                  </a:srgbClr>
                </a:outerShdw>
              </a:effectLst>
              <a:latin typeface="Comic Sans MS"/>
            </a:endParaRPr>
          </a:p>
        </p:txBody>
      </p:sp>
      <p:sp>
        <p:nvSpPr>
          <p:cNvPr id="2054" name="WordArt 5"/>
          <p:cNvSpPr>
            <a:spLocks noChangeArrowheads="1" noChangeShapeType="1" noTextEdit="1"/>
          </p:cNvSpPr>
          <p:nvPr/>
        </p:nvSpPr>
        <p:spPr bwMode="auto">
          <a:xfrm>
            <a:off x="2428860" y="2714620"/>
            <a:ext cx="5000625" cy="504825"/>
          </a:xfrm>
          <a:prstGeom prst="rect">
            <a:avLst/>
          </a:prstGeom>
        </p:spPr>
        <p:txBody>
          <a:bodyPr wrap="none" fromWordArt="1">
            <a:prstTxWarp prst="textPlain">
              <a:avLst>
                <a:gd name="adj" fmla="val 50000"/>
              </a:avLst>
            </a:prstTxWarp>
          </a:bodyPr>
          <a:lstStyle/>
          <a:p>
            <a:pPr algn="ctr"/>
            <a:r>
              <a:rPr lang="en-US" sz="2400" b="1" kern="10" normalizeH="1" dirty="0">
                <a:ln w="12700">
                  <a:solidFill>
                    <a:srgbClr val="EAEAEA"/>
                  </a:solidFill>
                  <a:round/>
                  <a:headEnd/>
                  <a:tailEnd/>
                </a:ln>
                <a:solidFill>
                  <a:schemeClr val="tx2">
                    <a:lumMod val="60000"/>
                    <a:lumOff val="40000"/>
                  </a:schemeClr>
                </a:solidFill>
                <a:effectLst>
                  <a:outerShdw dist="35921" dir="2700000" sy="50000" kx="2115830" algn="bl" rotWithShape="0">
                    <a:srgbClr val="C0C0C0">
                      <a:alpha val="79999"/>
                    </a:srgbClr>
                  </a:outerShdw>
                </a:effectLst>
                <a:latin typeface="Comic Sans MS"/>
              </a:rPr>
              <a:t>First Steps at work</a:t>
            </a:r>
            <a:endParaRPr lang="el-GR" sz="2400" b="1" kern="10" normalizeH="1" dirty="0">
              <a:ln w="12700">
                <a:solidFill>
                  <a:srgbClr val="EAEAEA"/>
                </a:solidFill>
                <a:round/>
                <a:headEnd/>
                <a:tailEnd/>
              </a:ln>
              <a:solidFill>
                <a:schemeClr val="tx2">
                  <a:lumMod val="60000"/>
                  <a:lumOff val="40000"/>
                </a:schemeClr>
              </a:solidFill>
              <a:effectLst>
                <a:outerShdw dist="35921" dir="2700000" sy="50000" kx="2115830" algn="bl" rotWithShape="0">
                  <a:srgbClr val="C0C0C0">
                    <a:alpha val="79999"/>
                  </a:srgbClr>
                </a:outerShdw>
              </a:effectLst>
              <a:latin typeface="Comic Sans MS"/>
            </a:endParaRPr>
          </a:p>
        </p:txBody>
      </p:sp>
      <p:pic>
        <p:nvPicPr>
          <p:cNvPr id="8" name="Picture 2">
            <a:hlinkClick r:id="rId3" action="ppaction://hlinkfile"/>
          </p:cNvPr>
          <p:cNvPicPr>
            <a:picLocks noChangeAspect="1" noChangeArrowheads="1"/>
          </p:cNvPicPr>
          <p:nvPr/>
        </p:nvPicPr>
        <p:blipFill>
          <a:blip r:embed="rId4"/>
          <a:srcRect/>
          <a:stretch>
            <a:fillRect/>
          </a:stretch>
        </p:blipFill>
        <p:spPr bwMode="auto">
          <a:xfrm>
            <a:off x="7858148" y="4929198"/>
            <a:ext cx="1019175" cy="828675"/>
          </a:xfrm>
          <a:prstGeom prst="rect">
            <a:avLst/>
          </a:prstGeom>
          <a:noFill/>
          <a:ln w="9525">
            <a:noFill/>
            <a:miter lim="800000"/>
            <a:headEnd/>
            <a:tailEnd/>
          </a:ln>
          <a:effectLst/>
        </p:spPr>
      </p:pic>
      <p:sp>
        <p:nvSpPr>
          <p:cNvPr id="10" name="9 - Θέση αριθμού διαφάνειας"/>
          <p:cNvSpPr>
            <a:spLocks noGrp="1"/>
          </p:cNvSpPr>
          <p:nvPr>
            <p:ph type="sldNum" sz="quarter" idx="12"/>
          </p:nvPr>
        </p:nvSpPr>
        <p:spPr/>
        <p:txBody>
          <a:bodyPr/>
          <a:lstStyle/>
          <a:p>
            <a:fld id="{0B2EFC6E-3DCE-4265-B2A7-88BBC9D41EEF}" type="slidenum">
              <a:rPr lang="el-GR" smtClean="0"/>
              <a:pPr/>
              <a:t>1</a:t>
            </a:fld>
            <a:endParaRPr lang="el-GR" dirty="0"/>
          </a:p>
        </p:txBody>
      </p:sp>
      <p:pic>
        <p:nvPicPr>
          <p:cNvPr id="9" name="8 - Εικόνα" descr="http://www.tradesmartu.com/blog/wp-content/uploads/2015/01/Cartoon-stop.jpeg">
            <a:hlinkClick r:id="" action="ppaction://hlinkshowjump?jump=endshow"/>
          </p:cNvPr>
          <p:cNvPicPr/>
          <p:nvPr/>
        </p:nvPicPr>
        <p:blipFill>
          <a:blip r:embed="rId5" cstate="print"/>
          <a:srcRect/>
          <a:stretch>
            <a:fillRect/>
          </a:stretch>
        </p:blipFill>
        <p:spPr bwMode="auto">
          <a:xfrm>
            <a:off x="5072066" y="6339840"/>
            <a:ext cx="785819" cy="518160"/>
          </a:xfrm>
          <a:prstGeom prst="rect">
            <a:avLst/>
          </a:prstGeom>
          <a:noFill/>
          <a:ln w="9525">
            <a:noFill/>
            <a:miter lim="800000"/>
            <a:headEnd/>
            <a:tailEnd/>
          </a:ln>
        </p:spPr>
      </p:pic>
      <p:sp>
        <p:nvSpPr>
          <p:cNvPr id="11" name="10 - Θέση υποσέλιδου"/>
          <p:cNvSpPr>
            <a:spLocks noGrp="1"/>
          </p:cNvSpPr>
          <p:nvPr>
            <p:ph type="ftr" sz="quarter" idx="11"/>
          </p:nvPr>
        </p:nvSpPr>
        <p:spPr/>
        <p:txBody>
          <a:bodyPr/>
          <a:lstStyle/>
          <a:p>
            <a:r>
              <a:rPr lang="en-US" smtClean="0"/>
              <a:t>Unit 3</a:t>
            </a:r>
            <a:endParaRPr lang="el-GR" dirty="0"/>
          </a:p>
        </p:txBody>
      </p:sp>
      <p:pic>
        <p:nvPicPr>
          <p:cNvPr id="12" name="11 - Εικόνα" descr="or1.jpg">
            <a:hlinkClick r:id="" action="ppaction://hlinkshowjump?jump=nextslide"/>
          </p:cNvPr>
          <p:cNvPicPr>
            <a:picLocks noChangeAspect="1"/>
          </p:cNvPicPr>
          <p:nvPr/>
        </p:nvPicPr>
        <p:blipFill>
          <a:blip r:embed="rId6" cstate="print"/>
          <a:stretch>
            <a:fillRect/>
          </a:stretch>
        </p:blipFill>
        <p:spPr>
          <a:xfrm flipH="1">
            <a:off x="7286644" y="6516884"/>
            <a:ext cx="500066" cy="341116"/>
          </a:xfrm>
          <a:prstGeom prst="rect">
            <a:avLst/>
          </a:prstGeom>
        </p:spPr>
      </p:pic>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85720" y="428604"/>
            <a:ext cx="8358246" cy="6463308"/>
          </a:xfrm>
          <a:prstGeom prst="rect">
            <a:avLst/>
          </a:prstGeom>
          <a:noFill/>
          <a:ln w="9525">
            <a:noFill/>
            <a:miter lim="800000"/>
            <a:headEnd/>
            <a:tailEnd/>
          </a:ln>
          <a:effectLst>
            <a:glow rad="101600">
              <a:schemeClr val="accent1">
                <a:satMod val="175000"/>
                <a:alpha val="40000"/>
              </a:schemeClr>
            </a:glow>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 well structured CV must:</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1.</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be original, not a photocopy.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2.</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be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2" action="ppaction://hlinksldjump"/>
              </a:rPr>
              <a:t>brief</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(no more than two pages long).</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3.</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use high quality paper</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with a matching envelope.</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4.</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be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3" action="ppaction://hlinksldjump"/>
              </a:rPr>
              <a:t>neat</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5.</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use only one font style</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12 is the most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4" action="ppaction://hlinksldjump"/>
              </a:rPr>
              <a:t>popular</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6.</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leave spaces between sections.</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7.</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use capitals and bold only for words you want to  </a:t>
            </a:r>
          </a:p>
          <a:p>
            <a:pPr marL="0" marR="0" lvl="0" indent="0" algn="l" defTabSz="914400" rtl="0" eaLnBrk="0" fontAlgn="base" latinLnBrk="0" hangingPunct="0">
              <a:lnSpc>
                <a:spcPct val="150000"/>
              </a:lnSpc>
              <a:spcBef>
                <a:spcPct val="0"/>
              </a:spcBef>
              <a:spcAft>
                <a:spcPct val="0"/>
              </a:spcAft>
              <a:buClrTx/>
              <a:buSzTx/>
              <a:buFontTx/>
              <a:buNone/>
              <a:tabLst/>
            </a:pPr>
            <a:r>
              <a:rPr lang="en-US" sz="2400" dirty="0" smtClean="0">
                <a:latin typeface="Comic Sans MS" pitchFamily="66" charset="0"/>
                <a:ea typeface="Times New Roman" pitchFamily="18" charset="0"/>
                <a:cs typeface="Arial" pitchFamily="34" charset="0"/>
              </a:rPr>
              <a:t>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emphasize.</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8.</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avoid graphics</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shading</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5" action="ppaction://hlinksldjump"/>
              </a:rPr>
              <a:t>horizontal</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and vertical lines.</a:t>
            </a:r>
          </a:p>
          <a:p>
            <a:pPr marL="0" marR="0" lvl="0" indent="0" algn="l" defTabSz="914400" rtl="0" eaLnBrk="0" fontAlgn="base" latinLnBrk="0" hangingPunct="0">
              <a:lnSpc>
                <a:spcPct val="150000"/>
              </a:lnSpc>
              <a:spcBef>
                <a:spcPct val="0"/>
              </a:spcBef>
              <a:spcAft>
                <a:spcPct val="0"/>
              </a:spcAft>
              <a:buClrTx/>
              <a:buSzTx/>
              <a:buFontTx/>
              <a:buNone/>
              <a:tabLst/>
            </a:pPr>
            <a:r>
              <a:rPr lang="en-US" sz="2400" dirty="0" smtClean="0">
                <a:latin typeface="Comic Sans MS" pitchFamily="66" charset="0"/>
                <a:ea typeface="Times New Roman" pitchFamily="18" charset="0"/>
                <a:cs typeface="Arial" pitchFamily="34" charset="0"/>
              </a:rPr>
              <a:t>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They confuse the reader.</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 Εικόνα" descr="or1.jpg">
            <a:hlinkClick r:id="" action="ppaction://hlinkshowjump?jump=nextslide"/>
          </p:cNvPr>
          <p:cNvPicPr>
            <a:picLocks noChangeAspect="1"/>
          </p:cNvPicPr>
          <p:nvPr/>
        </p:nvPicPr>
        <p:blipFill>
          <a:blip r:embed="rId6" cstate="print"/>
          <a:stretch>
            <a:fillRect/>
          </a:stretch>
        </p:blipFill>
        <p:spPr>
          <a:xfrm flipH="1">
            <a:off x="7858148" y="6516884"/>
            <a:ext cx="500066" cy="341116"/>
          </a:xfrm>
          <a:prstGeom prst="rect">
            <a:avLst/>
          </a:prstGeom>
        </p:spPr>
      </p:pic>
      <p:pic>
        <p:nvPicPr>
          <p:cNvPr id="4" name="3 - Εικόνα" descr="or1.jpg">
            <a:hlinkClick r:id="" action="ppaction://hlinkshowjump?jump=previousslide"/>
          </p:cNvPr>
          <p:cNvPicPr>
            <a:picLocks noChangeAspect="1"/>
          </p:cNvPicPr>
          <p:nvPr/>
        </p:nvPicPr>
        <p:blipFill>
          <a:blip r:embed="rId6" cstate="print"/>
          <a:stretch>
            <a:fillRect/>
          </a:stretch>
        </p:blipFill>
        <p:spPr>
          <a:xfrm>
            <a:off x="7286644" y="6516884"/>
            <a:ext cx="500066" cy="341116"/>
          </a:xfrm>
          <a:prstGeom prst="rect">
            <a:avLst/>
          </a:prstGeom>
        </p:spPr>
      </p:pic>
      <p:sp>
        <p:nvSpPr>
          <p:cNvPr id="5" name="4 - Θέση αριθμού διαφάνειας"/>
          <p:cNvSpPr>
            <a:spLocks noGrp="1"/>
          </p:cNvSpPr>
          <p:nvPr>
            <p:ph type="sldNum" sz="quarter" idx="12"/>
          </p:nvPr>
        </p:nvSpPr>
        <p:spPr/>
        <p:txBody>
          <a:bodyPr/>
          <a:lstStyle/>
          <a:p>
            <a:fld id="{0B2EFC6E-3DCE-4265-B2A7-88BBC9D41EEF}" type="slidenum">
              <a:rPr lang="el-GR" smtClean="0"/>
              <a:pPr/>
              <a:t>10</a:t>
            </a:fld>
            <a:endParaRPr lang="el-GR" dirty="0"/>
          </a:p>
        </p:txBody>
      </p:sp>
      <p:pic>
        <p:nvPicPr>
          <p:cNvPr id="6" name="5 - Εικόνα" descr="http://www.tradesmartu.com/blog/wp-content/uploads/2015/01/Cartoon-stop.jpeg">
            <a:hlinkClick r:id="" action="ppaction://hlinkshowjump?jump=endshow"/>
          </p:cNvPr>
          <p:cNvPicPr/>
          <p:nvPr/>
        </p:nvPicPr>
        <p:blipFill>
          <a:blip r:embed="rId7" cstate="print"/>
          <a:srcRect/>
          <a:stretch>
            <a:fillRect/>
          </a:stretch>
        </p:blipFill>
        <p:spPr bwMode="auto">
          <a:xfrm>
            <a:off x="5500694"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 Διάγραμμα ροής: Εναλλακτική διεργασία"/>
          <p:cNvSpPr/>
          <p:nvPr/>
        </p:nvSpPr>
        <p:spPr>
          <a:xfrm>
            <a:off x="1785918" y="2928934"/>
            <a:ext cx="6072230" cy="1143008"/>
          </a:xfrm>
          <a:prstGeom prst="flowChartAlternateProcess">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2400" dirty="0"/>
          </a:p>
        </p:txBody>
      </p:sp>
      <p:sp>
        <p:nvSpPr>
          <p:cNvPr id="6151" name="Rectangle 7"/>
          <p:cNvSpPr>
            <a:spLocks noChangeArrowheads="1"/>
          </p:cNvSpPr>
          <p:nvPr/>
        </p:nvSpPr>
        <p:spPr bwMode="auto">
          <a:xfrm>
            <a:off x="0" y="285728"/>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 well organized CV includes the following:</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2">
                    <a:lumMod val="60000"/>
                    <a:lumOff val="40000"/>
                  </a:schemeClr>
                </a:solidFill>
                <a:effectLst/>
                <a:latin typeface="Comic Sans MS" pitchFamily="66" charset="0"/>
                <a:ea typeface="Times New Roman" pitchFamily="18" charset="0"/>
                <a:cs typeface="Times New Roman" pitchFamily="18" charset="0"/>
              </a:rPr>
              <a:t>1.</a:t>
            </a:r>
            <a:r>
              <a:rPr kumimoji="0" lang="en-US" sz="24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Personal Information</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Write your name, full address, phone number, e-mail, date of birth, gender and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hlinkClick r:id="rId2" action="ppaction://hlinksldjump"/>
              </a:rPr>
              <a:t>optionally</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nationality and marital status.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15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158" name="Rectangle 14"/>
          <p:cNvSpPr>
            <a:spLocks noChangeArrowheads="1"/>
          </p:cNvSpPr>
          <p:nvPr/>
        </p:nvSpPr>
        <p:spPr bwMode="auto">
          <a:xfrm>
            <a:off x="0" y="4143380"/>
            <a:ext cx="871543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Times New Roman" pitchFamily="18" charset="0"/>
              </a:rPr>
              <a:t>2.</a:t>
            </a:r>
            <a:r>
              <a:rPr kumimoji="0" lang="en-US" sz="2400" b="1" i="0" u="none" strike="noStrike" cap="none" normalizeH="0" baseline="0" dirty="0" smtClean="0">
                <a:ln>
                  <a:noFill/>
                </a:ln>
                <a:effectLst/>
                <a:latin typeface="Comic Sans MS" pitchFamily="66" charset="0"/>
                <a:ea typeface="Times New Roman" pitchFamily="18" charset="0"/>
                <a:cs typeface="Times New Roman" pitchFamily="18" charset="0"/>
              </a:rPr>
              <a:t> Desired Employment</a:t>
            </a:r>
            <a:r>
              <a:rPr kumimoji="0" lang="en-US" sz="2400" b="0" i="0" u="none" strike="noStrike" cap="none" normalizeH="0" baseline="0" dirty="0" smtClean="0">
                <a:ln>
                  <a:noFill/>
                </a:ln>
                <a:effectLst/>
                <a:latin typeface="Comic Sans MS" pitchFamily="66" charset="0"/>
                <a:ea typeface="Times New Roman" pitchFamily="18" charset="0"/>
                <a:cs typeface="Times New Roman" pitchFamily="18" charset="0"/>
              </a:rPr>
              <a:t>: Mention job title if you refer to an advert or write your field of interest.</a:t>
            </a:r>
            <a:endParaRPr kumimoji="0" lang="el-GR" sz="24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Times New Roman" pitchFamily="18" charset="0"/>
              </a:rPr>
              <a:t>3.</a:t>
            </a:r>
            <a:r>
              <a:rPr kumimoji="0" lang="en-US" sz="2400" b="1" i="0" u="none" strike="noStrike" cap="none" normalizeH="0" baseline="0" dirty="0" smtClean="0">
                <a:ln>
                  <a:noFill/>
                </a:ln>
                <a:effectLst/>
                <a:latin typeface="Comic Sans MS" pitchFamily="66" charset="0"/>
                <a:ea typeface="Times New Roman" pitchFamily="18" charset="0"/>
                <a:cs typeface="Times New Roman" pitchFamily="18" charset="0"/>
              </a:rPr>
              <a:t> Education and Training</a:t>
            </a:r>
            <a:r>
              <a:rPr kumimoji="0" lang="en-US" sz="2400" b="0" i="0" u="none" strike="noStrike" cap="none" normalizeH="0" baseline="0" dirty="0" smtClean="0">
                <a:ln>
                  <a:noFill/>
                </a:ln>
                <a:effectLst/>
                <a:latin typeface="Comic Sans MS" pitchFamily="66" charset="0"/>
                <a:ea typeface="Times New Roman" pitchFamily="18" charset="0"/>
                <a:cs typeface="Times New Roman" pitchFamily="18" charset="0"/>
              </a:rPr>
              <a:t>: Most recent education comes first. Mention name of </a:t>
            </a:r>
            <a:r>
              <a:rPr kumimoji="0" lang="en-US" sz="2400" b="0" i="0" u="none" strike="noStrike" cap="none" normalizeH="0" baseline="0" dirty="0" smtClean="0">
                <a:ln>
                  <a:noFill/>
                </a:ln>
                <a:effectLst/>
                <a:latin typeface="Comic Sans MS" pitchFamily="66" charset="0"/>
                <a:ea typeface="Times New Roman" pitchFamily="18" charset="0"/>
                <a:cs typeface="Times New Roman" pitchFamily="18" charset="0"/>
                <a:hlinkClick r:id="rId3" action="ppaction://hlinksldjump"/>
              </a:rPr>
              <a:t>institution</a:t>
            </a:r>
            <a:r>
              <a:rPr kumimoji="0" lang="en-US" sz="2400" b="0" i="0" u="none" strike="noStrike" cap="none" normalizeH="0" baseline="0" dirty="0" smtClean="0">
                <a:ln>
                  <a:noFill/>
                </a:ln>
                <a:effectLst/>
                <a:latin typeface="Comic Sans MS" pitchFamily="66" charset="0"/>
                <a:ea typeface="Times New Roman" pitchFamily="18" charset="0"/>
                <a:cs typeface="Times New Roman" pitchFamily="18" charset="0"/>
              </a:rPr>
              <a:t>, degree and address. </a:t>
            </a:r>
            <a:endParaRPr kumimoji="0" lang="en-US" sz="2400" b="0" i="0" u="none" strike="noStrike" cap="none" normalizeH="0" baseline="0" dirty="0" smtClean="0">
              <a:ln>
                <a:noFill/>
              </a:ln>
              <a:effectLst/>
              <a:latin typeface="Arial" pitchFamily="34" charset="0"/>
              <a:cs typeface="Arial" pitchFamily="34" charset="0"/>
            </a:endParaRPr>
          </a:p>
        </p:txBody>
      </p:sp>
      <p:pic>
        <p:nvPicPr>
          <p:cNvPr id="14" name="13 - Εικόνα" descr="or1.jpg">
            <a:hlinkClick r:id="" action="ppaction://hlinkshowjump?jump=nextslide"/>
          </p:cNvPr>
          <p:cNvPicPr>
            <a:picLocks noChangeAspect="1"/>
          </p:cNvPicPr>
          <p:nvPr/>
        </p:nvPicPr>
        <p:blipFill>
          <a:blip r:embed="rId4" cstate="print"/>
          <a:stretch>
            <a:fillRect/>
          </a:stretch>
        </p:blipFill>
        <p:spPr>
          <a:xfrm flipH="1">
            <a:off x="7786710" y="6516884"/>
            <a:ext cx="500066" cy="341116"/>
          </a:xfrm>
          <a:prstGeom prst="rect">
            <a:avLst/>
          </a:prstGeom>
        </p:spPr>
      </p:pic>
      <p:pic>
        <p:nvPicPr>
          <p:cNvPr id="15" name="14 - Εικόνα" descr="or1.jpg">
            <a:hlinkClick r:id="" action="ppaction://hlinkshowjump?jump=previousslide"/>
          </p:cNvPr>
          <p:cNvPicPr>
            <a:picLocks noChangeAspect="1"/>
          </p:cNvPicPr>
          <p:nvPr/>
        </p:nvPicPr>
        <p:blipFill>
          <a:blip r:embed="rId4" cstate="print"/>
          <a:stretch>
            <a:fillRect/>
          </a:stretch>
        </p:blipFill>
        <p:spPr>
          <a:xfrm>
            <a:off x="7143768" y="6516884"/>
            <a:ext cx="500066" cy="341116"/>
          </a:xfrm>
          <a:prstGeom prst="rect">
            <a:avLst/>
          </a:prstGeom>
        </p:spPr>
      </p:pic>
      <p:sp>
        <p:nvSpPr>
          <p:cNvPr id="9" name="8 - Θέση αριθμού διαφάνειας"/>
          <p:cNvSpPr>
            <a:spLocks noGrp="1"/>
          </p:cNvSpPr>
          <p:nvPr>
            <p:ph type="sldNum" sz="quarter" idx="12"/>
          </p:nvPr>
        </p:nvSpPr>
        <p:spPr/>
        <p:txBody>
          <a:bodyPr/>
          <a:lstStyle/>
          <a:p>
            <a:fld id="{0B2EFC6E-3DCE-4265-B2A7-88BBC9D41EEF}" type="slidenum">
              <a:rPr lang="el-GR" smtClean="0"/>
              <a:pPr/>
              <a:t>11</a:t>
            </a:fld>
            <a:endParaRPr lang="el-GR" dirty="0"/>
          </a:p>
        </p:txBody>
      </p:sp>
      <p:pic>
        <p:nvPicPr>
          <p:cNvPr id="10" name="9 - Εικόνα" descr="http://www.tradesmartu.com/blog/wp-content/uploads/2015/01/Cartoon-stop.jpeg">
            <a:hlinkClick r:id="" action="ppaction://hlinkshowjump?jump=endshow"/>
          </p:cNvPr>
          <p:cNvPicPr/>
          <p:nvPr/>
        </p:nvPicPr>
        <p:blipFill>
          <a:blip r:embed="rId5" cstate="print"/>
          <a:srcRect/>
          <a:stretch>
            <a:fillRect/>
          </a:stretch>
        </p:blipFill>
        <p:spPr bwMode="auto">
          <a:xfrm>
            <a:off x="5572132" y="6339840"/>
            <a:ext cx="785819" cy="518160"/>
          </a:xfrm>
          <a:prstGeom prst="rect">
            <a:avLst/>
          </a:prstGeom>
          <a:noFill/>
          <a:ln w="9525">
            <a:noFill/>
            <a:miter lim="800000"/>
            <a:headEnd/>
            <a:tailEnd/>
          </a:ln>
        </p:spPr>
      </p:pic>
      <p:sp>
        <p:nvSpPr>
          <p:cNvPr id="11" name="10 - Ορθογώνιο"/>
          <p:cNvSpPr/>
          <p:nvPr/>
        </p:nvSpPr>
        <p:spPr>
          <a:xfrm>
            <a:off x="1357290" y="2982724"/>
            <a:ext cx="6929486" cy="1015663"/>
          </a:xfrm>
          <a:prstGeom prst="rect">
            <a:avLst/>
          </a:prstGeom>
        </p:spPr>
        <p:txBody>
          <a:bodyPr wrap="square">
            <a:spAutoFit/>
          </a:bodyPr>
          <a:lstStyle/>
          <a:p>
            <a:pPr lvl="0" algn="ctr" fontAlgn="base">
              <a:spcBef>
                <a:spcPct val="0"/>
              </a:spcBef>
              <a:spcAft>
                <a:spcPct val="0"/>
              </a:spcAft>
            </a:pPr>
            <a:r>
              <a:rPr lang="en-US" sz="2000" b="1" dirty="0" smtClean="0">
                <a:solidFill>
                  <a:srgbClr val="0070C0"/>
                </a:solidFill>
                <a:latin typeface="Comic Sans MS" pitchFamily="66" charset="0"/>
                <a:ea typeface="Times New Roman" pitchFamily="18" charset="0"/>
                <a:cs typeface="Times New Roman" pitchFamily="18" charset="0"/>
              </a:rPr>
              <a:t>MARITAL STATUS</a:t>
            </a:r>
          </a:p>
          <a:p>
            <a:pPr lvl="0" algn="ctr" fontAlgn="base">
              <a:spcBef>
                <a:spcPct val="0"/>
              </a:spcBef>
              <a:spcAft>
                <a:spcPct val="0"/>
              </a:spcAft>
            </a:pPr>
            <a:r>
              <a:rPr lang="en-US" sz="2000" b="1" dirty="0" smtClean="0">
                <a:solidFill>
                  <a:srgbClr val="0070C0"/>
                </a:solidFill>
                <a:latin typeface="Comic Sans MS" pitchFamily="66" charset="0"/>
                <a:ea typeface="Times New Roman" pitchFamily="18" charset="0"/>
                <a:cs typeface="Times New Roman" pitchFamily="18" charset="0"/>
              </a:rPr>
              <a:t>single, engaged, married, separated, divorced,</a:t>
            </a:r>
          </a:p>
          <a:p>
            <a:pPr lvl="0" algn="ctr" fontAlgn="base">
              <a:spcBef>
                <a:spcPct val="0"/>
              </a:spcBef>
              <a:spcAft>
                <a:spcPct val="0"/>
              </a:spcAft>
            </a:pPr>
            <a:r>
              <a:rPr lang="en-US" sz="2000" b="1" dirty="0" smtClean="0">
                <a:solidFill>
                  <a:srgbClr val="0070C0"/>
                </a:solidFill>
                <a:latin typeface="Comic Sans MS" pitchFamily="66" charset="0"/>
                <a:ea typeface="Times New Roman" pitchFamily="18" charset="0"/>
                <a:cs typeface="Times New Roman" pitchFamily="18" charset="0"/>
              </a:rPr>
              <a:t> widow, widower</a:t>
            </a:r>
            <a:endParaRPr lang="el-GR" sz="2000" b="1" dirty="0" smtClean="0">
              <a:solidFill>
                <a:srgbClr val="0070C0"/>
              </a:solidFill>
              <a:latin typeface="Arial" pitchFamily="34" charset="0"/>
              <a:cs typeface="Arial" pitchFamily="34" charset="0"/>
            </a:endParaRPr>
          </a:p>
        </p:txBody>
      </p:sp>
      <p:sp>
        <p:nvSpPr>
          <p:cNvPr id="12" name="11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42844" y="117693"/>
            <a:ext cx="8429684"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Times New Roman" pitchFamily="18" charset="0"/>
              </a:rPr>
              <a:t>4.</a:t>
            </a:r>
            <a:r>
              <a:rPr kumimoji="0" lang="en-US" sz="24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Work Experience</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Most recent comes first. Describe dates, type of business, occupation, position, responsibilities, activities, name and address of employer.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Times New Roman" pitchFamily="18" charset="0"/>
              </a:rPr>
              <a:t>5.</a:t>
            </a:r>
            <a:r>
              <a:rPr kumimoji="0" lang="en-US" sz="24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Personal Skills</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computer, languages, artistic, social skills etc.</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Comic Sans MS" pitchFamily="66" charset="0"/>
                <a:ea typeface="Times New Roman" pitchFamily="18" charset="0"/>
                <a:cs typeface="Times New Roman" pitchFamily="18" charset="0"/>
              </a:rPr>
              <a:t>6.</a:t>
            </a:r>
            <a:r>
              <a:rPr kumimoji="0" lang="en-US" sz="24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Additional Information: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This section may</a:t>
            </a:r>
            <a:r>
              <a:rPr kumimoji="0" lang="en-US" sz="24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include honors</a:t>
            </a:r>
            <a:r>
              <a:rPr kumimoji="0" lang="en-US" sz="24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hlinkClick r:id="rId2" action="ppaction://hlinksldjump"/>
              </a:rPr>
              <a:t>awards</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scholarships), activities, and interests.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hlinkClick r:id="rId3" action="ppaction://hlinksldjump"/>
              </a:rPr>
              <a:t>Finally</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check your CV and correct any mistakes. Grammar and typos raise red flags. Ask someone to read your CV and tell you the impression it gives. Don’t forget to update your CV. You never know when you will need it.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 Εικόνα" descr="or1.jpg">
            <a:hlinkClick r:id="" action="ppaction://hlinkshowjump?jump=nextslide"/>
          </p:cNvPr>
          <p:cNvPicPr>
            <a:picLocks noChangeAspect="1"/>
          </p:cNvPicPr>
          <p:nvPr/>
        </p:nvPicPr>
        <p:blipFill>
          <a:blip r:embed="rId4" cstate="print"/>
          <a:stretch>
            <a:fillRect/>
          </a:stretch>
        </p:blipFill>
        <p:spPr>
          <a:xfrm flipH="1">
            <a:off x="7858148" y="6516884"/>
            <a:ext cx="500066" cy="341116"/>
          </a:xfrm>
          <a:prstGeom prst="rect">
            <a:avLst/>
          </a:prstGeom>
        </p:spPr>
      </p:pic>
      <p:pic>
        <p:nvPicPr>
          <p:cNvPr id="4" name="3 - Εικόνα" descr="or1.jpg">
            <a:hlinkClick r:id="" action="ppaction://hlinkshowjump?jump=previousslide"/>
          </p:cNvPr>
          <p:cNvPicPr>
            <a:picLocks noChangeAspect="1"/>
          </p:cNvPicPr>
          <p:nvPr/>
        </p:nvPicPr>
        <p:blipFill>
          <a:blip r:embed="rId4" cstate="print"/>
          <a:stretch>
            <a:fillRect/>
          </a:stretch>
        </p:blipFill>
        <p:spPr>
          <a:xfrm>
            <a:off x="7286644" y="6516884"/>
            <a:ext cx="500066" cy="341116"/>
          </a:xfrm>
          <a:prstGeom prst="rect">
            <a:avLst/>
          </a:prstGeom>
        </p:spPr>
      </p:pic>
      <p:sp>
        <p:nvSpPr>
          <p:cNvPr id="5" name="4 - Θέση αριθμού διαφάνειας"/>
          <p:cNvSpPr>
            <a:spLocks noGrp="1"/>
          </p:cNvSpPr>
          <p:nvPr>
            <p:ph type="sldNum" sz="quarter" idx="12"/>
          </p:nvPr>
        </p:nvSpPr>
        <p:spPr/>
        <p:txBody>
          <a:bodyPr/>
          <a:lstStyle/>
          <a:p>
            <a:fld id="{0B2EFC6E-3DCE-4265-B2A7-88BBC9D41EEF}" type="slidenum">
              <a:rPr lang="el-GR" smtClean="0"/>
              <a:pPr/>
              <a:t>12</a:t>
            </a:fld>
            <a:endParaRPr lang="el-GR" dirty="0"/>
          </a:p>
        </p:txBody>
      </p:sp>
      <p:pic>
        <p:nvPicPr>
          <p:cNvPr id="6" name="5 - Εικόνα" descr="http://www.tradesmartu.com/blog/wp-content/uploads/2015/01/Cartoon-stop.jpeg">
            <a:hlinkClick r:id="" action="ppaction://hlinkshowjump?jump=endshow"/>
          </p:cNvPr>
          <p:cNvPicPr/>
          <p:nvPr/>
        </p:nvPicPr>
        <p:blipFill>
          <a:blip r:embed="rId5" cstate="print"/>
          <a:srcRect/>
          <a:stretch>
            <a:fillRect/>
          </a:stretch>
        </p:blipFill>
        <p:spPr bwMode="auto">
          <a:xfrm>
            <a:off x="5286380"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214282" y="1357298"/>
          <a:ext cx="8715436" cy="4461539"/>
        </p:xfrm>
        <a:graphic>
          <a:graphicData uri="http://schemas.openxmlformats.org/drawingml/2006/table">
            <a:tbl>
              <a:tblPr/>
              <a:tblGrid>
                <a:gridCol w="4676575"/>
                <a:gridCol w="4038861"/>
              </a:tblGrid>
              <a:tr h="196217">
                <a:tc gridSpan="2">
                  <a:txBody>
                    <a:bodyPr/>
                    <a:lstStyle/>
                    <a:p>
                      <a:pPr>
                        <a:lnSpc>
                          <a:spcPct val="150000"/>
                        </a:lnSpc>
                        <a:spcAft>
                          <a:spcPts val="0"/>
                        </a:spcAft>
                      </a:pPr>
                      <a:r>
                        <a:rPr lang="en-US" sz="1000" dirty="0">
                          <a:latin typeface="Comic Sans MS"/>
                          <a:ea typeface="Times New Roman"/>
                          <a:cs typeface="Times New Roman"/>
                        </a:rPr>
                        <a:t>                                                                  </a:t>
                      </a:r>
                      <a:endParaRPr lang="el-GR" sz="1200" dirty="0">
                        <a:latin typeface="Times New Roman"/>
                        <a:ea typeface="Times New Roman"/>
                        <a:cs typeface="Times New Roman"/>
                      </a:endParaRPr>
                    </a:p>
                  </a:txBody>
                  <a:tcPr marL="68580" marR="68580" marT="0" marB="0">
                    <a:lnL>
                      <a:noFill/>
                    </a:lnL>
                    <a:lnR>
                      <a:noFill/>
                    </a:lnR>
                    <a:lnT>
                      <a:noFill/>
                    </a:lnT>
                    <a:lnB w="38100" cap="flat" cmpd="sng" algn="ctr">
                      <a:solidFill>
                        <a:srgbClr val="0070C0"/>
                      </a:solidFill>
                      <a:prstDash val="sysDashDotDot"/>
                      <a:round/>
                      <a:headEnd type="none" w="med" len="med"/>
                      <a:tailEnd type="none" w="med" len="med"/>
                    </a:lnB>
                  </a:tcPr>
                </a:tc>
                <a:tc hMerge="1">
                  <a:txBody>
                    <a:bodyPr/>
                    <a:lstStyle/>
                    <a:p>
                      <a:endParaRPr lang="el-GR"/>
                    </a:p>
                  </a:txBody>
                  <a:tcPr/>
                </a:tc>
              </a:tr>
              <a:tr h="4232939">
                <a:tc>
                  <a:txBody>
                    <a:bodyPr/>
                    <a:lstStyle/>
                    <a:p>
                      <a:pPr>
                        <a:lnSpc>
                          <a:spcPct val="150000"/>
                        </a:lnSpc>
                        <a:spcAft>
                          <a:spcPts val="0"/>
                        </a:spcAft>
                      </a:pPr>
                      <a:r>
                        <a:rPr lang="en-US" sz="1800" dirty="0" smtClean="0">
                          <a:latin typeface="Comic Sans MS"/>
                          <a:ea typeface="Times New Roman"/>
                          <a:cs typeface="Times New Roman"/>
                        </a:rPr>
                        <a:t>1</a:t>
                      </a:r>
                      <a:r>
                        <a:rPr lang="en-US" sz="1800" dirty="0">
                          <a:latin typeface="Comic Sans MS"/>
                          <a:ea typeface="Times New Roman"/>
                          <a:cs typeface="Times New Roman"/>
                        </a:rPr>
                        <a:t>. Make it short (no more than 2 pages).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2. Include all your personal details.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3. Type it.</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4. Use the "reverse chronological" format.</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5. Stress your relevant achievements.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6.  Stress your relevant skills.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7.  Use white and good quality paper.</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8.  Make it neat.</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9.  Double check for any kind of mistakes.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10.  Enclose an application letter.</a:t>
                      </a:r>
                      <a:endParaRPr lang="el-GR" sz="1800" dirty="0">
                        <a:latin typeface="Times New Roman"/>
                        <a:ea typeface="Times New Roman"/>
                        <a:cs typeface="Times New Roman"/>
                      </a:endParaRPr>
                    </a:p>
                  </a:txBody>
                  <a:tcPr marL="68580" marR="68580" marT="0" marB="0">
                    <a:lnL w="38100" cap="flat" cmpd="sng" algn="ctr">
                      <a:solidFill>
                        <a:srgbClr val="0070C0"/>
                      </a:solidFill>
                      <a:prstDash val="sysDashDotDot"/>
                      <a:round/>
                      <a:headEnd type="none" w="med" len="med"/>
                      <a:tailEnd type="none" w="med" len="med"/>
                    </a:lnL>
                    <a:lnR w="38100" cap="flat" cmpd="sng" algn="ctr">
                      <a:solidFill>
                        <a:srgbClr val="0070C0"/>
                      </a:solidFill>
                      <a:prstDash val="sysDashDotDot"/>
                      <a:round/>
                      <a:headEnd type="none" w="med" len="med"/>
                      <a:tailEnd type="none" w="med" len="med"/>
                    </a:lnR>
                    <a:lnT w="38100" cap="flat" cmpd="sng" algn="ctr">
                      <a:solidFill>
                        <a:srgbClr val="0070C0"/>
                      </a:solidFill>
                      <a:prstDash val="sysDashDotDot"/>
                      <a:round/>
                      <a:headEnd type="none" w="med" len="med"/>
                      <a:tailEnd type="none" w="med" len="med"/>
                    </a:lnT>
                    <a:lnB w="38100" cap="flat" cmpd="sng" algn="ctr">
                      <a:solidFill>
                        <a:srgbClr val="0070C0"/>
                      </a:solidFill>
                      <a:prstDash val="sysDashDotDot"/>
                      <a:round/>
                      <a:headEnd type="none" w="med" len="med"/>
                      <a:tailEnd type="none" w="med" len="med"/>
                    </a:lnB>
                  </a:tcPr>
                </a:tc>
                <a:tc>
                  <a:txBody>
                    <a:bodyPr/>
                    <a:lstStyle/>
                    <a:p>
                      <a:pPr>
                        <a:lnSpc>
                          <a:spcPct val="150000"/>
                        </a:lnSpc>
                        <a:spcAft>
                          <a:spcPts val="0"/>
                        </a:spcAft>
                      </a:pPr>
                      <a:r>
                        <a:rPr lang="en-US" sz="1600" dirty="0" smtClean="0">
                          <a:latin typeface="Comic Sans MS"/>
                          <a:ea typeface="Times New Roman"/>
                          <a:cs typeface="Times New Roman"/>
                        </a:rPr>
                        <a:t>1</a:t>
                      </a:r>
                      <a:r>
                        <a:rPr lang="en-US" sz="1800" dirty="0">
                          <a:latin typeface="Comic Sans MS"/>
                          <a:ea typeface="Times New Roman"/>
                          <a:cs typeface="Times New Roman"/>
                        </a:rPr>
                        <a:t>.  Use coloured paper.</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2.  Use unusual font styles.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3.  Use unusual font sizes (12=best).</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4.  Include irrelevant information.</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5.  Lie about yourself.</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6.  Write long paragraphs.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7.  Use abbreviations.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8.  Use jargon or technical terms.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9.  Include salary expectations.</a:t>
                      </a:r>
                      <a:endParaRPr lang="el-GR" sz="1800" dirty="0">
                        <a:latin typeface="Times New Roman"/>
                        <a:ea typeface="Times New Roman"/>
                        <a:cs typeface="Times New Roman"/>
                      </a:endParaRPr>
                    </a:p>
                    <a:p>
                      <a:pPr>
                        <a:lnSpc>
                          <a:spcPct val="150000"/>
                        </a:lnSpc>
                        <a:spcAft>
                          <a:spcPts val="0"/>
                        </a:spcAft>
                      </a:pPr>
                      <a:r>
                        <a:rPr lang="en-US" sz="1800" dirty="0">
                          <a:latin typeface="Comic Sans MS"/>
                          <a:ea typeface="Times New Roman"/>
                          <a:cs typeface="Times New Roman"/>
                        </a:rPr>
                        <a:t>10. </a:t>
                      </a:r>
                      <a:r>
                        <a:rPr lang="en-US" sz="1800" dirty="0" smtClean="0">
                          <a:latin typeface="Comic Sans MS"/>
                          <a:ea typeface="Times New Roman"/>
                          <a:cs typeface="Times New Roman"/>
                        </a:rPr>
                        <a:t>Ever </a:t>
                      </a:r>
                      <a:r>
                        <a:rPr lang="en-US" sz="1800" dirty="0">
                          <a:latin typeface="Comic Sans MS"/>
                          <a:ea typeface="Times New Roman"/>
                          <a:cs typeface="Times New Roman"/>
                        </a:rPr>
                        <a:t>give up! Believe in yourself.</a:t>
                      </a:r>
                      <a:endParaRPr lang="el-GR" sz="1800" dirty="0">
                        <a:latin typeface="Times New Roman"/>
                        <a:ea typeface="Times New Roman"/>
                        <a:cs typeface="Times New Roman"/>
                      </a:endParaRPr>
                    </a:p>
                  </a:txBody>
                  <a:tcPr marL="68580" marR="68580" marT="0" marB="0">
                    <a:lnL w="38100" cap="flat" cmpd="sng" algn="ctr">
                      <a:solidFill>
                        <a:srgbClr val="0070C0"/>
                      </a:solidFill>
                      <a:prstDash val="sysDashDotDot"/>
                      <a:round/>
                      <a:headEnd type="none" w="med" len="med"/>
                      <a:tailEnd type="none" w="med" len="med"/>
                    </a:lnL>
                    <a:lnR w="38100" cap="flat" cmpd="sng" algn="ctr">
                      <a:solidFill>
                        <a:srgbClr val="0070C0"/>
                      </a:solidFill>
                      <a:prstDash val="sysDashDotDot"/>
                      <a:round/>
                      <a:headEnd type="none" w="med" len="med"/>
                      <a:tailEnd type="none" w="med" len="med"/>
                    </a:lnR>
                    <a:lnT w="38100" cap="flat" cmpd="sng" algn="ctr">
                      <a:solidFill>
                        <a:srgbClr val="0070C0"/>
                      </a:solidFill>
                      <a:prstDash val="sysDashDotDot"/>
                      <a:round/>
                      <a:headEnd type="none" w="med" len="med"/>
                      <a:tailEnd type="none" w="med" len="med"/>
                    </a:lnT>
                    <a:lnB w="38100" cap="flat" cmpd="sng" algn="ctr">
                      <a:solidFill>
                        <a:srgbClr val="0070C0"/>
                      </a:solidFill>
                      <a:prstDash val="sysDashDotDot"/>
                      <a:round/>
                      <a:headEnd type="none" w="med" len="med"/>
                      <a:tailEnd type="none" w="med" len="med"/>
                    </a:lnB>
                  </a:tcPr>
                </a:tc>
              </a:tr>
            </a:tbl>
          </a:graphicData>
        </a:graphic>
      </p:graphicFrame>
      <p:sp>
        <p:nvSpPr>
          <p:cNvPr id="4100" name="WordArt 4"/>
          <p:cNvSpPr>
            <a:spLocks noChangeArrowheads="1" noChangeShapeType="1" noTextEdit="1"/>
          </p:cNvSpPr>
          <p:nvPr/>
        </p:nvSpPr>
        <p:spPr bwMode="auto">
          <a:xfrm>
            <a:off x="285720" y="500042"/>
            <a:ext cx="8858280" cy="571504"/>
          </a:xfrm>
          <a:prstGeom prst="rect">
            <a:avLst/>
          </a:prstGeom>
        </p:spPr>
        <p:txBody>
          <a:bodyPr wrap="none" fromWordArt="1">
            <a:prstTxWarp prst="textArchUp">
              <a:avLst>
                <a:gd name="adj" fmla="val 10800000"/>
              </a:avLst>
            </a:prstTxWarp>
          </a:bodyPr>
          <a:lstStyle/>
          <a:p>
            <a:pPr algn="ctr" rtl="0"/>
            <a:r>
              <a:rPr lang="en-US" sz="1200" b="1" kern="1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63500">
                    <a:schemeClr val="accent1">
                      <a:satMod val="175000"/>
                      <a:alpha val="40000"/>
                    </a:schemeClr>
                  </a:glow>
                  <a:outerShdw blurRad="41275" dist="12700" dir="12000000" algn="tl" rotWithShape="0">
                    <a:srgbClr val="000000">
                      <a:alpha val="40000"/>
                    </a:srgbClr>
                  </a:outerShdw>
                </a:effectLst>
                <a:latin typeface="Arial Black"/>
              </a:rPr>
              <a:t>The ten golden rules of Do’s and Don’ts</a:t>
            </a:r>
            <a:endParaRPr lang="el-GR" sz="12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63500">
                  <a:schemeClr val="accent1">
                    <a:satMod val="175000"/>
                    <a:alpha val="40000"/>
                  </a:schemeClr>
                </a:glow>
                <a:outerShdw blurRad="41275" dist="12700" dir="12000000" algn="tl" rotWithShape="0">
                  <a:srgbClr val="000000">
                    <a:alpha val="40000"/>
                  </a:srgbClr>
                </a:outerShdw>
              </a:effectLst>
              <a:latin typeface="Arial Black"/>
            </a:endParaRPr>
          </a:p>
        </p:txBody>
      </p:sp>
      <p:pic>
        <p:nvPicPr>
          <p:cNvPr id="4099" name="Picture 3" descr="DO"/>
          <p:cNvPicPr>
            <a:picLocks noChangeAspect="1" noChangeArrowheads="1"/>
          </p:cNvPicPr>
          <p:nvPr/>
        </p:nvPicPr>
        <p:blipFill>
          <a:blip r:embed="rId2"/>
          <a:srcRect/>
          <a:stretch>
            <a:fillRect/>
          </a:stretch>
        </p:blipFill>
        <p:spPr bwMode="auto">
          <a:xfrm>
            <a:off x="1500166" y="1000108"/>
            <a:ext cx="1962150" cy="495299"/>
          </a:xfrm>
          <a:prstGeom prst="rect">
            <a:avLst/>
          </a:prstGeom>
          <a:noFill/>
        </p:spPr>
      </p:pic>
      <p:pic>
        <p:nvPicPr>
          <p:cNvPr id="4097" name="Picture 1" descr="images (4)"/>
          <p:cNvPicPr>
            <a:picLocks noChangeAspect="1" noChangeArrowheads="1"/>
          </p:cNvPicPr>
          <p:nvPr/>
        </p:nvPicPr>
        <p:blipFill>
          <a:blip r:embed="rId3"/>
          <a:srcRect/>
          <a:stretch>
            <a:fillRect/>
          </a:stretch>
        </p:blipFill>
        <p:spPr bwMode="auto">
          <a:xfrm>
            <a:off x="5857884" y="928670"/>
            <a:ext cx="2105025" cy="481011"/>
          </a:xfrm>
          <a:prstGeom prst="rect">
            <a:avLst/>
          </a:prstGeom>
          <a:noFill/>
        </p:spPr>
      </p:pic>
      <p:sp>
        <p:nvSpPr>
          <p:cNvPr id="4102" name="Rectangle 6"/>
          <p:cNvSpPr>
            <a:spLocks noChangeArrowheads="1"/>
          </p:cNvSpPr>
          <p:nvPr/>
        </p:nvSpPr>
        <p:spPr bwMode="auto">
          <a:xfrm>
            <a:off x="0" y="676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 name="9 - Εικόνα" descr="or1.jpg">
            <a:hlinkClick r:id="" action="ppaction://hlinkshowjump?jump=nextslide"/>
          </p:cNvPr>
          <p:cNvPicPr>
            <a:picLocks noChangeAspect="1"/>
          </p:cNvPicPr>
          <p:nvPr/>
        </p:nvPicPr>
        <p:blipFill>
          <a:blip r:embed="rId4" cstate="print"/>
          <a:stretch>
            <a:fillRect/>
          </a:stretch>
        </p:blipFill>
        <p:spPr>
          <a:xfrm flipH="1">
            <a:off x="6858016" y="6516884"/>
            <a:ext cx="500066" cy="341116"/>
          </a:xfrm>
          <a:prstGeom prst="rect">
            <a:avLst/>
          </a:prstGeom>
        </p:spPr>
      </p:pic>
      <p:pic>
        <p:nvPicPr>
          <p:cNvPr id="11" name="10 - Εικόνα" descr="or1.jpg">
            <a:hlinkClick r:id="" action="ppaction://hlinkshowjump?jump=previousslide"/>
          </p:cNvPr>
          <p:cNvPicPr>
            <a:picLocks noChangeAspect="1"/>
          </p:cNvPicPr>
          <p:nvPr/>
        </p:nvPicPr>
        <p:blipFill>
          <a:blip r:embed="rId4" cstate="print"/>
          <a:stretch>
            <a:fillRect/>
          </a:stretch>
        </p:blipFill>
        <p:spPr>
          <a:xfrm>
            <a:off x="6215074" y="6516884"/>
            <a:ext cx="500066" cy="341116"/>
          </a:xfrm>
          <a:prstGeom prst="rect">
            <a:avLst/>
          </a:prstGeom>
        </p:spPr>
      </p:pic>
      <p:sp>
        <p:nvSpPr>
          <p:cNvPr id="12" name="11 - Θέση αριθμού διαφάνειας"/>
          <p:cNvSpPr>
            <a:spLocks noGrp="1"/>
          </p:cNvSpPr>
          <p:nvPr>
            <p:ph type="sldNum" sz="quarter" idx="12"/>
          </p:nvPr>
        </p:nvSpPr>
        <p:spPr>
          <a:xfrm>
            <a:off x="7010400" y="6492875"/>
            <a:ext cx="2133600" cy="365125"/>
          </a:xfrm>
        </p:spPr>
        <p:txBody>
          <a:bodyPr/>
          <a:lstStyle/>
          <a:p>
            <a:fld id="{0B2EFC6E-3DCE-4265-B2A7-88BBC9D41EEF}" type="slidenum">
              <a:rPr lang="el-GR" smtClean="0"/>
              <a:pPr/>
              <a:t>13</a:t>
            </a:fld>
            <a:endParaRPr lang="el-GR" dirty="0"/>
          </a:p>
        </p:txBody>
      </p:sp>
      <p:pic>
        <p:nvPicPr>
          <p:cNvPr id="14" name="13 - Εικόνα" descr="http://www.tradesmartu.com/blog/wp-content/uploads/2015/01/Cartoon-stop.jpeg">
            <a:hlinkClick r:id="" action="ppaction://hlinkshowjump?jump=endshow"/>
          </p:cNvPr>
          <p:cNvPicPr/>
          <p:nvPr/>
        </p:nvPicPr>
        <p:blipFill>
          <a:blip r:embed="rId5" cstate="print"/>
          <a:srcRect/>
          <a:stretch>
            <a:fillRect/>
          </a:stretch>
        </p:blipFill>
        <p:spPr bwMode="auto">
          <a:xfrm>
            <a:off x="5072066" y="6339840"/>
            <a:ext cx="785819" cy="518160"/>
          </a:xfrm>
          <a:prstGeom prst="rect">
            <a:avLst/>
          </a:prstGeom>
          <a:noFill/>
          <a:ln w="9525">
            <a:noFill/>
            <a:miter lim="800000"/>
            <a:headEnd/>
            <a:tailEnd/>
          </a:ln>
        </p:spPr>
      </p:pic>
      <p:sp>
        <p:nvSpPr>
          <p:cNvPr id="13" name="12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286380" y="6339840"/>
            <a:ext cx="785818" cy="518160"/>
          </a:xfrm>
          <a:prstGeom prst="rect">
            <a:avLst/>
          </a:prstGeom>
          <a:noFill/>
          <a:ln w="9525">
            <a:noFill/>
            <a:miter lim="800000"/>
            <a:headEnd/>
            <a:tailEnd/>
          </a:ln>
        </p:spPr>
      </p:pic>
      <p:sp>
        <p:nvSpPr>
          <p:cNvPr id="3077" name="Rectangle 5"/>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pitchFamily="34" charset="0"/>
                <a:cs typeface="Arial" pitchFamily="34" charset="0"/>
              </a:rPr>
              <a:t/>
            </a:r>
            <a:br>
              <a:rPr kumimoji="0" lang="el-GR" sz="1800" b="0" i="0" u="none" strike="noStrike" cap="none" normalizeH="0" baseline="0" dirty="0" smtClean="0">
                <a:ln>
                  <a:noFill/>
                </a:ln>
                <a:solidFill>
                  <a:schemeClr val="tx1"/>
                </a:solidFill>
                <a:effectLst/>
                <a:latin typeface="Arial" pitchFamily="34" charset="0"/>
                <a:cs typeface="Arial" pitchFamily="34"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8" name="Rectangle 6"/>
          <p:cNvSpPr>
            <a:spLocks noChangeArrowheads="1"/>
          </p:cNvSpPr>
          <p:nvPr/>
        </p:nvSpPr>
        <p:spPr bwMode="auto">
          <a:xfrm>
            <a:off x="0" y="204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dirty="0"/>
          </a:p>
        </p:txBody>
      </p:sp>
      <p:sp>
        <p:nvSpPr>
          <p:cNvPr id="5128" name="Rectangle 8"/>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r>
            <a:br>
              <a:rPr kumimoji="0" lang="el-GR"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WordArt 2">
            <a:hlinkClick r:id="rId4" action="ppaction://hlinkpres?slideindex=1&amp;slidetitle="/>
          </p:cNvPr>
          <p:cNvSpPr>
            <a:spLocks noChangeArrowheads="1" noChangeShapeType="1" noTextEdit="1"/>
          </p:cNvSpPr>
          <p:nvPr/>
        </p:nvSpPr>
        <p:spPr bwMode="auto">
          <a:xfrm>
            <a:off x="1357290" y="1857364"/>
            <a:ext cx="6000792" cy="2928958"/>
          </a:xfrm>
          <a:prstGeom prst="rect">
            <a:avLst/>
          </a:prstGeom>
        </p:spPr>
        <p:txBody>
          <a:bodyPr wrap="none" fromWordArt="1">
            <a:prstTxWarp prst="textWave1">
              <a:avLst>
                <a:gd name="adj1" fmla="val 13005"/>
                <a:gd name="adj2" fmla="val 0"/>
              </a:avLst>
            </a:prstTxWarp>
          </a:bodyPr>
          <a:lstStyle/>
          <a:p>
            <a:pPr algn="ctr" rtl="0"/>
            <a:r>
              <a:rPr lang="en-US" sz="3600" kern="10" spc="0" dirty="0" smtClean="0">
                <a:ln w="9525">
                  <a:noFill/>
                  <a:round/>
                  <a:headEnd/>
                  <a:tailEnd/>
                </a:ln>
                <a:solidFill>
                  <a:schemeClr val="accent3">
                    <a:lumMod val="75000"/>
                  </a:schemeClr>
                </a:solidFill>
                <a:effectLst>
                  <a:outerShdw dist="53882" dir="2700000" algn="ctr" rotWithShape="0">
                    <a:srgbClr val="C0C0C0">
                      <a:alpha val="80000"/>
                    </a:srgbClr>
                  </a:outerShdw>
                </a:effectLst>
                <a:latin typeface="Times New Roman"/>
                <a:cs typeface="Times New Roman"/>
              </a:rPr>
              <a:t>ANSWER KEY 3</a:t>
            </a:r>
            <a:endParaRPr lang="el-GR" sz="3600" kern="10" spc="0" dirty="0">
              <a:ln w="9525">
                <a:noFill/>
                <a:round/>
                <a:headEnd/>
                <a:tailEnd/>
              </a:ln>
              <a:solidFill>
                <a:schemeClr val="accent3">
                  <a:lumMod val="75000"/>
                </a:schemeClr>
              </a:solidFill>
              <a:effectLst>
                <a:outerShdw dist="53882" dir="2700000" algn="ctr" rotWithShape="0">
                  <a:srgbClr val="C0C0C0">
                    <a:alpha val="80000"/>
                  </a:srgbClr>
                </a:outerShdw>
              </a:effectLst>
              <a:latin typeface="Times New Roman"/>
              <a:cs typeface="Times New Roman"/>
            </a:endParaRPr>
          </a:p>
        </p:txBody>
      </p:sp>
      <p:pic>
        <p:nvPicPr>
          <p:cNvPr id="13" name="12 - Εικόνα" descr="gr16.jpg">
            <a:hlinkClick r:id="" action="ppaction://hlinkshowjump?jump=previousslide"/>
          </p:cNvPr>
          <p:cNvPicPr>
            <a:picLocks noChangeAspect="1"/>
          </p:cNvPicPr>
          <p:nvPr/>
        </p:nvPicPr>
        <p:blipFill>
          <a:blip r:embed="rId5"/>
          <a:stretch>
            <a:fillRect/>
          </a:stretch>
        </p:blipFill>
        <p:spPr>
          <a:xfrm rot="16200000" flipH="1">
            <a:off x="6793717" y="6294977"/>
            <a:ext cx="413008" cy="713038"/>
          </a:xfrm>
          <a:prstGeom prst="rect">
            <a:avLst/>
          </a:prstGeom>
        </p:spPr>
      </p:pic>
      <p:sp>
        <p:nvSpPr>
          <p:cNvPr id="12" name="11 - Θέση αριθμού διαφάνειας"/>
          <p:cNvSpPr>
            <a:spLocks noGrp="1"/>
          </p:cNvSpPr>
          <p:nvPr>
            <p:ph type="sldNum" sz="quarter" idx="12"/>
          </p:nvPr>
        </p:nvSpPr>
        <p:spPr/>
        <p:txBody>
          <a:bodyPr/>
          <a:lstStyle/>
          <a:p>
            <a:fld id="{A3ED75FF-A3C0-499A-9217-1913B52D3B53}" type="slidenum">
              <a:rPr lang="el-GR" smtClean="0"/>
              <a:pPr/>
              <a:t>14</a:t>
            </a:fld>
            <a:endParaRPr lang="el-GR" dirty="0"/>
          </a:p>
        </p:txBody>
      </p:sp>
      <p:sp>
        <p:nvSpPr>
          <p:cNvPr id="14" name="13 - Θέση υποσέλιδου"/>
          <p:cNvSpPr>
            <a:spLocks noGrp="1"/>
          </p:cNvSpPr>
          <p:nvPr>
            <p:ph type="ftr" sz="quarter" idx="11"/>
          </p:nvPr>
        </p:nvSpPr>
        <p:spPr/>
        <p:txBody>
          <a:bodyPr/>
          <a:lstStyle/>
          <a:p>
            <a:r>
              <a:rPr lang="en-US" smtClean="0"/>
              <a:t>Unit 1</a:t>
            </a:r>
            <a:endParaRPr lang="el-GR" dirty="0"/>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428596" y="1571612"/>
            <a:ext cx="8286808" cy="1077218"/>
          </a:xfrm>
          <a:prstGeom prst="rect">
            <a:avLst/>
          </a:prstGeom>
        </p:spPr>
        <p:txBody>
          <a:bodyPr wrap="square">
            <a:spAutoFit/>
          </a:bodyPr>
          <a:lstStyle/>
          <a:p>
            <a:r>
              <a:rPr lang="en-GB" sz="3200" b="1" dirty="0" smtClean="0">
                <a:latin typeface="Comic Sans MS" pitchFamily="66" charset="0"/>
              </a:rPr>
              <a:t>CV = </a:t>
            </a:r>
            <a:r>
              <a:rPr lang="en-GB" sz="3200" b="1" dirty="0" smtClean="0">
                <a:solidFill>
                  <a:srgbClr val="0070C0"/>
                </a:solidFill>
                <a:latin typeface="Comic Sans MS" pitchFamily="66" charset="0"/>
              </a:rPr>
              <a:t>short document of your education,</a:t>
            </a:r>
          </a:p>
          <a:p>
            <a:r>
              <a:rPr lang="en-GB" sz="3200" b="1" dirty="0" smtClean="0">
                <a:solidFill>
                  <a:srgbClr val="0070C0"/>
                </a:solidFill>
                <a:latin typeface="Comic Sans MS" pitchFamily="66" charset="0"/>
              </a:rPr>
              <a:t>      experience, etc. </a:t>
            </a:r>
            <a:endParaRPr lang="el-GR" sz="3200" b="1"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15</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214942"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6929454"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572396"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2500298" y="1571612"/>
            <a:ext cx="3523722" cy="584775"/>
          </a:xfrm>
          <a:prstGeom prst="rect">
            <a:avLst/>
          </a:prstGeom>
        </p:spPr>
        <p:txBody>
          <a:bodyPr wrap="none">
            <a:spAutoFit/>
          </a:bodyPr>
          <a:lstStyle/>
          <a:p>
            <a:r>
              <a:rPr lang="en-GB" sz="3200" b="1" dirty="0" smtClean="0">
                <a:latin typeface="Comic Sans MS" pitchFamily="66" charset="0"/>
              </a:rPr>
              <a:t>personal </a:t>
            </a:r>
            <a:r>
              <a:rPr lang="en-US" sz="3200" b="1" dirty="0" smtClean="0">
                <a:latin typeface="Comic Sans MS" pitchFamily="66" charset="0"/>
              </a:rPr>
              <a:t>≠ </a:t>
            </a:r>
            <a:r>
              <a:rPr lang="en-US" sz="3200" b="1" dirty="0" smtClean="0">
                <a:solidFill>
                  <a:srgbClr val="0070C0"/>
                </a:solidFill>
                <a:latin typeface="Comic Sans MS" pitchFamily="66" charset="0"/>
              </a:rPr>
              <a:t>public</a:t>
            </a:r>
            <a:endParaRPr lang="el-GR" sz="3200" b="1" dirty="0">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16</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357818"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072330"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15272"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2143108" y="1428736"/>
            <a:ext cx="4491935" cy="584775"/>
          </a:xfrm>
          <a:prstGeom prst="rect">
            <a:avLst/>
          </a:prstGeom>
        </p:spPr>
        <p:txBody>
          <a:bodyPr wrap="none">
            <a:spAutoFit/>
          </a:bodyPr>
          <a:lstStyle/>
          <a:p>
            <a:r>
              <a:rPr lang="en-GB" sz="3200" b="1" dirty="0" smtClean="0">
                <a:latin typeface="Comic Sans MS" pitchFamily="66" charset="0"/>
              </a:rPr>
              <a:t>purpose = </a:t>
            </a:r>
            <a:r>
              <a:rPr lang="en-GB" sz="3200" b="1" dirty="0" smtClean="0">
                <a:solidFill>
                  <a:srgbClr val="0070C0"/>
                </a:solidFill>
                <a:latin typeface="Comic Sans MS" pitchFamily="66" charset="0"/>
              </a:rPr>
              <a:t>aim or goal</a:t>
            </a:r>
            <a:endParaRPr lang="el-GR" sz="3200" b="1"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17</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072066"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143768"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15272"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500034" y="1357298"/>
            <a:ext cx="8072494" cy="1077218"/>
          </a:xfrm>
          <a:prstGeom prst="rect">
            <a:avLst/>
          </a:prstGeom>
        </p:spPr>
        <p:txBody>
          <a:bodyPr wrap="square">
            <a:spAutoFit/>
          </a:bodyPr>
          <a:lstStyle/>
          <a:p>
            <a:r>
              <a:rPr lang="en-GB" sz="3200" b="1" dirty="0" smtClean="0">
                <a:latin typeface="Comic Sans MS" pitchFamily="66" charset="0"/>
              </a:rPr>
              <a:t>interview = </a:t>
            </a:r>
            <a:r>
              <a:rPr lang="en-GB" sz="3200" b="1" dirty="0" smtClean="0">
                <a:solidFill>
                  <a:srgbClr val="0070C0"/>
                </a:solidFill>
                <a:latin typeface="Comic Sans MS" pitchFamily="66" charset="0"/>
              </a:rPr>
              <a:t>formal meeting between an</a:t>
            </a:r>
          </a:p>
          <a:p>
            <a:r>
              <a:rPr lang="en-GB" sz="3200" b="1" dirty="0" smtClean="0">
                <a:solidFill>
                  <a:srgbClr val="0070C0"/>
                </a:solidFill>
                <a:latin typeface="Comic Sans MS" pitchFamily="66" charset="0"/>
              </a:rPr>
              <a:t>             employer and a candidate</a:t>
            </a:r>
            <a:endParaRPr lang="el-GR" sz="3200" b="1"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18</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000628"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143768"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86710"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928662" y="1357298"/>
            <a:ext cx="7277954" cy="584775"/>
          </a:xfrm>
          <a:prstGeom prst="rect">
            <a:avLst/>
          </a:prstGeom>
        </p:spPr>
        <p:txBody>
          <a:bodyPr wrap="none">
            <a:spAutoFit/>
          </a:bodyPr>
          <a:lstStyle/>
          <a:p>
            <a:r>
              <a:rPr lang="en-GB" sz="3200" b="1" dirty="0" smtClean="0">
                <a:latin typeface="Comic Sans MS" pitchFamily="66" charset="0"/>
              </a:rPr>
              <a:t>potential = </a:t>
            </a:r>
            <a:r>
              <a:rPr lang="en-GB" sz="3200" b="1" dirty="0" smtClean="0">
                <a:solidFill>
                  <a:srgbClr val="0070C0"/>
                </a:solidFill>
                <a:latin typeface="Comic Sans MS" pitchFamily="66" charset="0"/>
              </a:rPr>
              <a:t>possible to become true</a:t>
            </a:r>
            <a:endParaRPr lang="el-GR" sz="3200" b="1"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19</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929322"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143768"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86710"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WordArt 5"/>
          <p:cNvSpPr>
            <a:spLocks noChangeArrowheads="1" noChangeShapeType="1" noTextEdit="1"/>
          </p:cNvSpPr>
          <p:nvPr/>
        </p:nvSpPr>
        <p:spPr bwMode="auto">
          <a:xfrm>
            <a:off x="2555875" y="765175"/>
            <a:ext cx="4321175" cy="719138"/>
          </a:xfrm>
          <a:prstGeom prst="rect">
            <a:avLst/>
          </a:prstGeom>
        </p:spPr>
        <p:txBody>
          <a:bodyPr wrap="none" fromWordArt="1">
            <a:prstTxWarp prst="textPlain">
              <a:avLst>
                <a:gd name="adj" fmla="val 50000"/>
              </a:avLst>
            </a:prstTxWarp>
          </a:bodyPr>
          <a:lstStyle/>
          <a:p>
            <a:pPr algn="ctr"/>
            <a:r>
              <a:rPr lang="en-US" sz="2400" kern="10" normalizeH="1" dirty="0" smtClean="0">
                <a:ln w="12700">
                  <a:solidFill>
                    <a:srgbClr val="EAEAEA"/>
                  </a:solidFill>
                  <a:round/>
                  <a:headEnd/>
                  <a:tailEnd/>
                </a:ln>
                <a:solidFill>
                  <a:schemeClr val="tx2">
                    <a:lumMod val="60000"/>
                    <a:lumOff val="40000"/>
                  </a:schemeClr>
                </a:solidFill>
                <a:effectLst>
                  <a:outerShdw dist="35921" dir="2700000" sy="50000" kx="2115830" algn="bl" rotWithShape="0">
                    <a:srgbClr val="C0C0C0">
                      <a:alpha val="80000"/>
                    </a:srgbClr>
                  </a:outerShdw>
                </a:effectLst>
                <a:latin typeface="Comic Sans MS" pitchFamily="66" charset="0"/>
              </a:rPr>
              <a:t>UNIT</a:t>
            </a:r>
            <a:r>
              <a:rPr lang="en-US" sz="2400" kern="10" normalizeH="1" dirty="0" smtClean="0">
                <a:ln w="12700">
                  <a:solidFill>
                    <a:srgbClr val="EAEAEA"/>
                  </a:solidFill>
                  <a:round/>
                  <a:headEnd/>
                  <a:tailEnd/>
                </a:ln>
                <a:solidFill>
                  <a:schemeClr val="tx2">
                    <a:lumMod val="60000"/>
                    <a:lumOff val="40000"/>
                  </a:schemeClr>
                </a:solidFill>
                <a:effectLst>
                  <a:outerShdw dist="35921" dir="2700000" sy="50000" kx="2115830" algn="bl" rotWithShape="0">
                    <a:srgbClr val="C0C0C0">
                      <a:alpha val="80000"/>
                    </a:srgbClr>
                  </a:outerShdw>
                </a:effectLst>
                <a:latin typeface="Articulate Extrabold"/>
              </a:rPr>
              <a:t> 3</a:t>
            </a:r>
            <a:endParaRPr lang="el-GR" sz="2400" kern="10" normalizeH="1" dirty="0">
              <a:ln w="12700">
                <a:solidFill>
                  <a:srgbClr val="EAEAEA"/>
                </a:solidFill>
                <a:round/>
                <a:headEnd/>
                <a:tailEnd/>
              </a:ln>
              <a:solidFill>
                <a:schemeClr val="tx2">
                  <a:lumMod val="60000"/>
                  <a:lumOff val="40000"/>
                </a:schemeClr>
              </a:solidFill>
              <a:effectLst>
                <a:outerShdw dist="35921" dir="2700000" sy="50000" kx="2115830" algn="bl" rotWithShape="0">
                  <a:srgbClr val="C0C0C0">
                    <a:alpha val="80000"/>
                  </a:srgbClr>
                </a:outerShdw>
              </a:effectLst>
              <a:latin typeface="Articulate Extrabold"/>
            </a:endParaRPr>
          </a:p>
        </p:txBody>
      </p:sp>
      <p:sp>
        <p:nvSpPr>
          <p:cNvPr id="2054" name="WordArt 6"/>
          <p:cNvSpPr>
            <a:spLocks noChangeArrowheads="1" noChangeShapeType="1" noTextEdit="1"/>
          </p:cNvSpPr>
          <p:nvPr/>
        </p:nvSpPr>
        <p:spPr bwMode="auto">
          <a:xfrm>
            <a:off x="2071671" y="1785926"/>
            <a:ext cx="5429288" cy="790575"/>
          </a:xfrm>
          <a:prstGeom prst="rect">
            <a:avLst/>
          </a:prstGeom>
        </p:spPr>
        <p:txBody>
          <a:bodyPr wrap="none" fromWordArt="1">
            <a:prstTxWarp prst="textPlain">
              <a:avLst>
                <a:gd name="adj" fmla="val 50000"/>
              </a:avLst>
            </a:prstTxWarp>
          </a:bodyPr>
          <a:lstStyle/>
          <a:p>
            <a:pPr algn="ctr"/>
            <a:r>
              <a:rPr lang="en-US" sz="2400" kern="10" dirty="0" smtClean="0">
                <a:ln w="12700">
                  <a:solidFill>
                    <a:srgbClr val="EAEAEA"/>
                  </a:solidFill>
                  <a:round/>
                  <a:headEnd/>
                  <a:tailEnd/>
                </a:ln>
                <a:solidFill>
                  <a:schemeClr val="tx2">
                    <a:lumMod val="60000"/>
                    <a:lumOff val="40000"/>
                  </a:schemeClr>
                </a:solidFill>
                <a:effectLst>
                  <a:outerShdw dist="35921" dir="2700000" sy="50000" kx="2115830" algn="bl" rotWithShape="0">
                    <a:srgbClr val="C0C0C0">
                      <a:alpha val="80000"/>
                    </a:srgbClr>
                  </a:outerShdw>
                </a:effectLst>
                <a:latin typeface="Comic Sans MS" pitchFamily="66" charset="0"/>
                <a:cs typeface="Consolas" pitchFamily="49" charset="0"/>
              </a:rPr>
              <a:t>CV Writing</a:t>
            </a:r>
            <a:endParaRPr lang="el-GR" sz="2400" kern="10" dirty="0">
              <a:ln w="12700">
                <a:solidFill>
                  <a:srgbClr val="EAEAEA"/>
                </a:solidFill>
                <a:round/>
                <a:headEnd/>
                <a:tailEnd/>
              </a:ln>
              <a:solidFill>
                <a:schemeClr val="tx2">
                  <a:lumMod val="60000"/>
                  <a:lumOff val="40000"/>
                </a:schemeClr>
              </a:solidFill>
              <a:effectLst>
                <a:outerShdw dist="35921" dir="2700000" sy="50000" kx="2115830" algn="bl" rotWithShape="0">
                  <a:srgbClr val="C0C0C0">
                    <a:alpha val="80000"/>
                  </a:srgbClr>
                </a:outerShdw>
              </a:effectLst>
              <a:latin typeface="Comic Sans MS" pitchFamily="66" charset="0"/>
              <a:cs typeface="Consolas" pitchFamily="49" charset="0"/>
            </a:endParaRPr>
          </a:p>
        </p:txBody>
      </p:sp>
      <p:pic>
        <p:nvPicPr>
          <p:cNvPr id="11" name="10 - Εικόνα" descr="or1.jpg">
            <a:hlinkClick r:id="" action="ppaction://hlinkshowjump?jump=nextslide"/>
          </p:cNvPr>
          <p:cNvPicPr>
            <a:picLocks noChangeAspect="1"/>
          </p:cNvPicPr>
          <p:nvPr/>
        </p:nvPicPr>
        <p:blipFill>
          <a:blip r:embed="rId2" cstate="print"/>
          <a:stretch>
            <a:fillRect/>
          </a:stretch>
        </p:blipFill>
        <p:spPr>
          <a:xfrm flipH="1">
            <a:off x="7286644" y="6516884"/>
            <a:ext cx="500066" cy="341116"/>
          </a:xfrm>
          <a:prstGeom prst="rect">
            <a:avLst/>
          </a:prstGeom>
        </p:spPr>
      </p:pic>
      <p:pic>
        <p:nvPicPr>
          <p:cNvPr id="1026" name="Picture 2" descr="cv"/>
          <p:cNvPicPr>
            <a:picLocks noChangeAspect="1" noChangeArrowheads="1"/>
          </p:cNvPicPr>
          <p:nvPr/>
        </p:nvPicPr>
        <p:blipFill>
          <a:blip r:embed="rId3"/>
          <a:srcRect/>
          <a:stretch>
            <a:fillRect/>
          </a:stretch>
        </p:blipFill>
        <p:spPr bwMode="auto">
          <a:xfrm>
            <a:off x="2824831" y="2923950"/>
            <a:ext cx="3604557" cy="2933942"/>
          </a:xfrm>
          <a:prstGeom prst="rect">
            <a:avLst/>
          </a:prstGeom>
          <a:noFill/>
          <a:ln w="9525">
            <a:noFill/>
            <a:miter lim="800000"/>
            <a:headEnd/>
            <a:tailEnd/>
          </a:ln>
        </p:spPr>
      </p:pic>
      <p:sp>
        <p:nvSpPr>
          <p:cNvPr id="10" name="9 - Θέση αριθμού διαφάνειας"/>
          <p:cNvSpPr>
            <a:spLocks noGrp="1"/>
          </p:cNvSpPr>
          <p:nvPr>
            <p:ph type="sldNum" sz="quarter" idx="12"/>
          </p:nvPr>
        </p:nvSpPr>
        <p:spPr>
          <a:xfrm>
            <a:off x="7010400" y="6492875"/>
            <a:ext cx="2133600" cy="365125"/>
          </a:xfrm>
        </p:spPr>
        <p:txBody>
          <a:bodyPr/>
          <a:lstStyle/>
          <a:p>
            <a:fld id="{0B2EFC6E-3DCE-4265-B2A7-88BBC9D41EEF}" type="slidenum">
              <a:rPr lang="el-GR" smtClean="0"/>
              <a:pPr/>
              <a:t>2</a:t>
            </a:fld>
            <a:endParaRPr lang="el-GR" dirty="0"/>
          </a:p>
        </p:txBody>
      </p:sp>
      <p:sp>
        <p:nvSpPr>
          <p:cNvPr id="8" name="2 - Θέση υποσέλιδου"/>
          <p:cNvSpPr>
            <a:spLocks noGrp="1"/>
          </p:cNvSpPr>
          <p:nvPr>
            <p:ph type="ftr" sz="quarter" idx="11"/>
          </p:nvPr>
        </p:nvSpPr>
        <p:spPr>
          <a:xfrm>
            <a:off x="3124200" y="6356350"/>
            <a:ext cx="2895600" cy="365125"/>
          </a:xfrm>
        </p:spPr>
        <p:txBody>
          <a:bodyPr/>
          <a:lstStyle/>
          <a:p>
            <a:r>
              <a:rPr lang="en-US" smtClean="0"/>
              <a:t>Unit 3</a:t>
            </a:r>
            <a:endParaRPr lang="el-GR" dirty="0"/>
          </a:p>
        </p:txBody>
      </p:sp>
      <p:pic>
        <p:nvPicPr>
          <p:cNvPr id="12" name="11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429256" y="6339840"/>
            <a:ext cx="785819" cy="518160"/>
          </a:xfrm>
          <a:prstGeom prst="rect">
            <a:avLst/>
          </a:prstGeom>
          <a:noFill/>
          <a:ln w="9525">
            <a:noFill/>
            <a:miter lim="800000"/>
            <a:headEnd/>
            <a:tailEnd/>
          </a:ln>
        </p:spPr>
      </p:pic>
      <p:pic>
        <p:nvPicPr>
          <p:cNvPr id="13" name="12 - Εικόνα" descr="or1.jpg">
            <a:hlinkClick r:id="" action="ppaction://hlinkshowjump?jump=previousslide"/>
          </p:cNvPr>
          <p:cNvPicPr>
            <a:picLocks noChangeAspect="1"/>
          </p:cNvPicPr>
          <p:nvPr/>
        </p:nvPicPr>
        <p:blipFill>
          <a:blip r:embed="rId2" cstate="print"/>
          <a:stretch>
            <a:fillRect/>
          </a:stretch>
        </p:blipFill>
        <p:spPr>
          <a:xfrm>
            <a:off x="6572264" y="6516884"/>
            <a:ext cx="500066" cy="341116"/>
          </a:xfrm>
          <a:prstGeom prst="rect">
            <a:avLst/>
          </a:prstGeom>
        </p:spPr>
      </p:pic>
    </p:spTree>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2714612" y="1285860"/>
            <a:ext cx="3206327" cy="584775"/>
          </a:xfrm>
          <a:prstGeom prst="rect">
            <a:avLst/>
          </a:prstGeom>
        </p:spPr>
        <p:txBody>
          <a:bodyPr wrap="none">
            <a:spAutoFit/>
          </a:bodyPr>
          <a:lstStyle/>
          <a:p>
            <a:r>
              <a:rPr lang="en-GB" sz="3200" b="1" dirty="0" smtClean="0">
                <a:latin typeface="Comic Sans MS" pitchFamily="66" charset="0"/>
              </a:rPr>
              <a:t>primary </a:t>
            </a:r>
            <a:r>
              <a:rPr lang="en-US" sz="3200" b="1" dirty="0" smtClean="0">
                <a:latin typeface="Comic Sans MS" pitchFamily="66" charset="0"/>
              </a:rPr>
              <a:t>≠ </a:t>
            </a:r>
            <a:r>
              <a:rPr lang="en-US" sz="3200" b="1" dirty="0" smtClean="0">
                <a:solidFill>
                  <a:srgbClr val="0070C0"/>
                </a:solidFill>
                <a:latin typeface="Comic Sans MS" pitchFamily="66" charset="0"/>
              </a:rPr>
              <a:t>last </a:t>
            </a:r>
            <a:endParaRPr lang="el-GR" sz="3200" b="1"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20</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929322"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215206"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86710"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1142976" y="1500174"/>
            <a:ext cx="6840334" cy="584775"/>
          </a:xfrm>
          <a:prstGeom prst="rect">
            <a:avLst/>
          </a:prstGeom>
        </p:spPr>
        <p:txBody>
          <a:bodyPr wrap="none">
            <a:spAutoFit/>
          </a:bodyPr>
          <a:lstStyle/>
          <a:p>
            <a:r>
              <a:rPr lang="en-US" sz="3200" b="1" dirty="0" smtClean="0">
                <a:latin typeface="Comic Sans MS" pitchFamily="66" charset="0"/>
              </a:rPr>
              <a:t>t</a:t>
            </a:r>
            <a:r>
              <a:rPr lang="el-GR" sz="3200" b="1" dirty="0" smtClean="0">
                <a:latin typeface="Comic Sans MS" pitchFamily="66" charset="0"/>
              </a:rPr>
              <a:t>o compete </a:t>
            </a:r>
            <a:r>
              <a:rPr lang="en-US" sz="3200" b="1" dirty="0" smtClean="0">
                <a:latin typeface="Comic Sans MS" pitchFamily="66" charset="0"/>
              </a:rPr>
              <a:t>= </a:t>
            </a:r>
            <a:r>
              <a:rPr lang="el-GR" sz="3200" b="1" dirty="0" smtClean="0">
                <a:solidFill>
                  <a:srgbClr val="0070C0"/>
                </a:solidFill>
                <a:latin typeface="Comic Sans MS" pitchFamily="66" charset="0"/>
              </a:rPr>
              <a:t>to try hard to win</a:t>
            </a:r>
            <a:endParaRPr lang="el-GR" sz="3200"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21</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786446"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143768"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86710"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747150" y="1285860"/>
            <a:ext cx="8068234" cy="584775"/>
          </a:xfrm>
          <a:prstGeom prst="rect">
            <a:avLst/>
          </a:prstGeom>
        </p:spPr>
        <p:txBody>
          <a:bodyPr wrap="none">
            <a:spAutoFit/>
          </a:bodyPr>
          <a:lstStyle/>
          <a:p>
            <a:r>
              <a:rPr lang="el-GR" sz="3200" b="1" dirty="0" smtClean="0">
                <a:latin typeface="Comic Sans MS" pitchFamily="66" charset="0"/>
              </a:rPr>
              <a:t>desire </a:t>
            </a:r>
            <a:r>
              <a:rPr lang="en-US" sz="3200" b="1" dirty="0" smtClean="0">
                <a:latin typeface="Comic Sans MS" pitchFamily="66" charset="0"/>
              </a:rPr>
              <a:t>= </a:t>
            </a:r>
            <a:r>
              <a:rPr lang="el-GR" sz="3200" b="1" dirty="0" smtClean="0">
                <a:solidFill>
                  <a:srgbClr val="0070C0"/>
                </a:solidFill>
                <a:latin typeface="Comic Sans MS" pitchFamily="66" charset="0"/>
              </a:rPr>
              <a:t>something you want very much</a:t>
            </a:r>
            <a:endParaRPr lang="el-GR" sz="3200"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22</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000628"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072330"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15272"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3000364" y="1571612"/>
            <a:ext cx="2723823" cy="584775"/>
          </a:xfrm>
          <a:prstGeom prst="rect">
            <a:avLst/>
          </a:prstGeom>
        </p:spPr>
        <p:txBody>
          <a:bodyPr wrap="none">
            <a:spAutoFit/>
          </a:bodyPr>
          <a:lstStyle/>
          <a:p>
            <a:r>
              <a:rPr lang="en-US" sz="3200" b="1" dirty="0" smtClean="0">
                <a:latin typeface="Comic Sans MS" pitchFamily="66" charset="0"/>
              </a:rPr>
              <a:t>brief ≠ </a:t>
            </a:r>
            <a:r>
              <a:rPr lang="en-US" sz="3200" b="1" dirty="0" smtClean="0">
                <a:solidFill>
                  <a:srgbClr val="0070C0"/>
                </a:solidFill>
                <a:latin typeface="Comic Sans MS" pitchFamily="66" charset="0"/>
              </a:rPr>
              <a:t>long</a:t>
            </a:r>
            <a:r>
              <a:rPr lang="en-US" sz="3200" b="1" dirty="0" smtClean="0">
                <a:latin typeface="Comic Sans MS" pitchFamily="66" charset="0"/>
              </a:rPr>
              <a:t> </a:t>
            </a:r>
            <a:endParaRPr lang="el-GR" sz="3200" b="1" dirty="0">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23</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715008"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072330"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15272"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2643174" y="2143116"/>
            <a:ext cx="4044697" cy="584775"/>
          </a:xfrm>
          <a:prstGeom prst="rect">
            <a:avLst/>
          </a:prstGeom>
        </p:spPr>
        <p:txBody>
          <a:bodyPr wrap="none">
            <a:spAutoFit/>
          </a:bodyPr>
          <a:lstStyle/>
          <a:p>
            <a:r>
              <a:rPr lang="en-US" sz="3200" b="1" dirty="0" smtClean="0">
                <a:latin typeface="Comic Sans MS" pitchFamily="66" charset="0"/>
              </a:rPr>
              <a:t>neat ≠ </a:t>
            </a:r>
            <a:r>
              <a:rPr lang="en-US" sz="3200" b="1" dirty="0" smtClean="0">
                <a:solidFill>
                  <a:srgbClr val="0070C0"/>
                </a:solidFill>
                <a:latin typeface="Comic Sans MS" pitchFamily="66" charset="0"/>
              </a:rPr>
              <a:t>disorganised</a:t>
            </a:r>
            <a:endParaRPr lang="el-GR" sz="3200" b="1"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24</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000628"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000892"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643834"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2643174" y="1857364"/>
            <a:ext cx="4030270" cy="584775"/>
          </a:xfrm>
          <a:prstGeom prst="rect">
            <a:avLst/>
          </a:prstGeom>
        </p:spPr>
        <p:txBody>
          <a:bodyPr wrap="none">
            <a:spAutoFit/>
          </a:bodyPr>
          <a:lstStyle/>
          <a:p>
            <a:r>
              <a:rPr lang="en-US" sz="3200" b="1" dirty="0" smtClean="0">
                <a:latin typeface="Comic Sans MS" pitchFamily="66" charset="0"/>
              </a:rPr>
              <a:t>popular ≠ </a:t>
            </a:r>
            <a:r>
              <a:rPr lang="en-US" sz="3200" b="1" dirty="0" smtClean="0">
                <a:solidFill>
                  <a:srgbClr val="0070C0"/>
                </a:solidFill>
                <a:latin typeface="Comic Sans MS" pitchFamily="66" charset="0"/>
              </a:rPr>
              <a:t>unpopular</a:t>
            </a:r>
            <a:endParaRPr lang="el-GR" sz="3200" b="1"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25</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4857752" y="6339840"/>
            <a:ext cx="785819" cy="518160"/>
          </a:xfrm>
          <a:prstGeom prst="rect">
            <a:avLst/>
          </a:prstGeom>
          <a:noFill/>
          <a:ln w="9525">
            <a:noFill/>
            <a:miter lim="800000"/>
            <a:headEnd/>
            <a:tailEnd/>
          </a:ln>
        </p:spPr>
      </p:pic>
      <p:pic>
        <p:nvPicPr>
          <p:cNvPr id="5" name="4 - Εικόνα" descr="or1.jpg">
            <a:hlinkClick r:id="" action="ppaction://hlinkshowjump?jump=nextslide"/>
          </p:cNvPr>
          <p:cNvPicPr>
            <a:picLocks noChangeAspect="1"/>
          </p:cNvPicPr>
          <p:nvPr/>
        </p:nvPicPr>
        <p:blipFill>
          <a:blip r:embed="rId4" cstate="print"/>
          <a:stretch>
            <a:fillRect/>
          </a:stretch>
        </p:blipFill>
        <p:spPr>
          <a:xfrm flipH="1">
            <a:off x="7643834" y="6516884"/>
            <a:ext cx="500066" cy="341116"/>
          </a:xfrm>
          <a:prstGeom prst="rect">
            <a:avLst/>
          </a:prstGeom>
        </p:spPr>
      </p:pic>
      <p:pic>
        <p:nvPicPr>
          <p:cNvPr id="6" name="5 - Εικόνα" descr="or1.jpg">
            <a:hlinkClick r:id="" action="ppaction://hlinkshowjump?jump=previousslide"/>
          </p:cNvPr>
          <p:cNvPicPr>
            <a:picLocks noChangeAspect="1"/>
          </p:cNvPicPr>
          <p:nvPr/>
        </p:nvPicPr>
        <p:blipFill>
          <a:blip r:embed="rId4" cstate="print"/>
          <a:stretch>
            <a:fillRect/>
          </a:stretch>
        </p:blipFill>
        <p:spPr>
          <a:xfrm>
            <a:off x="7000892"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2214546" y="2000240"/>
            <a:ext cx="4230645" cy="584775"/>
          </a:xfrm>
          <a:prstGeom prst="rect">
            <a:avLst/>
          </a:prstGeom>
        </p:spPr>
        <p:txBody>
          <a:bodyPr wrap="none">
            <a:spAutoFit/>
          </a:bodyPr>
          <a:lstStyle/>
          <a:p>
            <a:r>
              <a:rPr lang="en-US" sz="3200" b="1" dirty="0" smtClean="0">
                <a:latin typeface="Comic Sans MS" pitchFamily="66" charset="0"/>
              </a:rPr>
              <a:t>horizontal ≠ </a:t>
            </a:r>
            <a:r>
              <a:rPr lang="en-US" sz="3200" b="1" dirty="0" smtClean="0">
                <a:solidFill>
                  <a:srgbClr val="0070C0"/>
                </a:solidFill>
                <a:latin typeface="Comic Sans MS" pitchFamily="66" charset="0"/>
              </a:rPr>
              <a:t>vertical</a:t>
            </a:r>
            <a:endParaRPr lang="el-GR" sz="3200" b="1"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26</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4857752"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143768"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15272"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1928794" y="1714488"/>
            <a:ext cx="4832886" cy="584775"/>
          </a:xfrm>
          <a:prstGeom prst="rect">
            <a:avLst/>
          </a:prstGeom>
        </p:spPr>
        <p:txBody>
          <a:bodyPr wrap="square">
            <a:spAutoFit/>
          </a:bodyPr>
          <a:lstStyle/>
          <a:p>
            <a:r>
              <a:rPr lang="el-GR" sz="3200" b="1" dirty="0" smtClean="0">
                <a:latin typeface="Comic Sans MS" pitchFamily="66" charset="0"/>
              </a:rPr>
              <a:t> οptional</a:t>
            </a:r>
            <a:r>
              <a:rPr lang="en-US" sz="3200" b="1" dirty="0" smtClean="0">
                <a:latin typeface="Comic Sans MS" pitchFamily="66" charset="0"/>
              </a:rPr>
              <a:t> </a:t>
            </a:r>
            <a:r>
              <a:rPr lang="el-GR" sz="3200" b="1" dirty="0" smtClean="0">
                <a:latin typeface="Comic Sans MS" pitchFamily="66" charset="0"/>
              </a:rPr>
              <a:t>≠</a:t>
            </a:r>
            <a:r>
              <a:rPr lang="en-US" sz="3200" b="1" dirty="0" smtClean="0">
                <a:latin typeface="Comic Sans MS" pitchFamily="66" charset="0"/>
              </a:rPr>
              <a:t> </a:t>
            </a:r>
            <a:r>
              <a:rPr lang="el-GR" sz="3200" b="1" dirty="0" smtClean="0">
                <a:solidFill>
                  <a:srgbClr val="0070C0"/>
                </a:solidFill>
                <a:latin typeface="Comic Sans MS" pitchFamily="66" charset="0"/>
              </a:rPr>
              <a:t>compulsory</a:t>
            </a:r>
            <a:r>
              <a:rPr lang="el-GR" sz="3200" b="1" dirty="0" smtClean="0">
                <a:latin typeface="Comic Sans MS" pitchFamily="66" charset="0"/>
              </a:rPr>
              <a:t> </a:t>
            </a:r>
            <a:endParaRPr lang="el-GR" sz="3200" dirty="0">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27</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000628"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000892"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572396"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1928794" y="1714488"/>
            <a:ext cx="5136342" cy="584775"/>
          </a:xfrm>
          <a:prstGeom prst="rect">
            <a:avLst/>
          </a:prstGeom>
        </p:spPr>
        <p:txBody>
          <a:bodyPr wrap="none">
            <a:spAutoFit/>
          </a:bodyPr>
          <a:lstStyle/>
          <a:p>
            <a:r>
              <a:rPr lang="el-GR" sz="3200" b="1" dirty="0" smtClean="0">
                <a:latin typeface="Comic Sans MS" pitchFamily="66" charset="0"/>
              </a:rPr>
              <a:t>institution = </a:t>
            </a:r>
            <a:r>
              <a:rPr lang="el-GR" sz="3200" b="1" dirty="0" smtClean="0">
                <a:solidFill>
                  <a:srgbClr val="0070C0"/>
                </a:solidFill>
                <a:latin typeface="Comic Sans MS" pitchFamily="66" charset="0"/>
              </a:rPr>
              <a:t>organisation</a:t>
            </a:r>
            <a:endParaRPr lang="el-GR" sz="3200"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28</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rot="21420542">
            <a:off x="4942173" y="6319691"/>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072330"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86710"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2" action="ppaction://hlinksldjump"/>
          </p:cNvPr>
          <p:cNvSpPr/>
          <p:nvPr/>
        </p:nvSpPr>
        <p:spPr>
          <a:xfrm>
            <a:off x="2214546" y="1857364"/>
            <a:ext cx="5088252" cy="584775"/>
          </a:xfrm>
          <a:prstGeom prst="rect">
            <a:avLst/>
          </a:prstGeom>
        </p:spPr>
        <p:txBody>
          <a:bodyPr wrap="none">
            <a:spAutoFit/>
          </a:bodyPr>
          <a:lstStyle/>
          <a:p>
            <a:r>
              <a:rPr lang="el-GR" sz="3200" b="1" dirty="0" smtClean="0">
                <a:latin typeface="Comic Sans MS" pitchFamily="66" charset="0"/>
              </a:rPr>
              <a:t>αward = </a:t>
            </a:r>
            <a:r>
              <a:rPr lang="el-GR" sz="3200" b="1" dirty="0" smtClean="0">
                <a:solidFill>
                  <a:srgbClr val="0070C0"/>
                </a:solidFill>
                <a:latin typeface="Comic Sans MS" pitchFamily="66" charset="0"/>
              </a:rPr>
              <a:t>reward or prize</a:t>
            </a:r>
            <a:endParaRPr lang="el-GR" sz="3200"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29</a:t>
            </a:fld>
            <a:endParaRPr lang="el-GR" dirty="0"/>
          </a:p>
        </p:txBody>
      </p:sp>
      <p:pic>
        <p:nvPicPr>
          <p:cNvPr id="4" name="3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357818"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143768" y="6516884"/>
            <a:ext cx="500066" cy="341116"/>
          </a:xfrm>
          <a:prstGeom prst="rect">
            <a:avLst/>
          </a:prstGeom>
        </p:spPr>
      </p:pic>
      <p:pic>
        <p:nvPicPr>
          <p:cNvPr id="6" name="5 - Εικόνα" descr="or1.jpg">
            <a:hlinkClick r:id="" action="ppaction://hlinkshowjump?jump=nextslide"/>
          </p:cNvPr>
          <p:cNvPicPr>
            <a:picLocks noChangeAspect="1"/>
          </p:cNvPicPr>
          <p:nvPr/>
        </p:nvPicPr>
        <p:blipFill>
          <a:blip r:embed="rId4" cstate="print"/>
          <a:stretch>
            <a:fillRect/>
          </a:stretch>
        </p:blipFill>
        <p:spPr>
          <a:xfrm flipH="1">
            <a:off x="7715272" y="6516884"/>
            <a:ext cx="500066" cy="341116"/>
          </a:xfrm>
          <a:prstGeom prst="rect">
            <a:avLst/>
          </a:prstGeom>
        </p:spPr>
      </p:pic>
      <p:sp>
        <p:nvSpPr>
          <p:cNvPr id="7" name="6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1" name="Rectangle 13"/>
          <p:cNvSpPr>
            <a:spLocks noChangeArrowheads="1"/>
          </p:cNvSpPr>
          <p:nvPr/>
        </p:nvSpPr>
        <p:spPr bwMode="auto">
          <a:xfrm>
            <a:off x="-357222" y="0"/>
            <a:ext cx="91440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GB" sz="2000" b="1" dirty="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rgbClr val="FF6600"/>
              </a:solidFill>
              <a:effectLst/>
              <a:latin typeface="Comic Sans MS" pitchFamily="66" charset="0"/>
              <a:ea typeface="Verdana" pitchFamily="34" charset="0"/>
              <a:cs typeface="Verdana"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lang="en-US" sz="2000" b="1" dirty="0">
              <a:solidFill>
                <a:srgbClr val="FF6600"/>
              </a:solidFill>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cs typeface="Arial" pitchFamily="34" charset="0"/>
            </a:endParaRPr>
          </a:p>
        </p:txBody>
      </p:sp>
      <p:sp>
        <p:nvSpPr>
          <p:cNvPr id="2069"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dirty="0"/>
          </a:p>
        </p:txBody>
      </p:sp>
      <p:sp>
        <p:nvSpPr>
          <p:cNvPr id="2072" name="WordArt 24"/>
          <p:cNvSpPr>
            <a:spLocks noChangeArrowheads="1" noChangeShapeType="1" noTextEdit="1"/>
          </p:cNvSpPr>
          <p:nvPr/>
        </p:nvSpPr>
        <p:spPr bwMode="auto">
          <a:xfrm>
            <a:off x="1142976" y="642918"/>
            <a:ext cx="6858048" cy="928694"/>
          </a:xfrm>
          <a:prstGeom prst="rect">
            <a:avLst/>
          </a:prstGeom>
        </p:spPr>
        <p:txBody>
          <a:bodyPr wrap="none" fromWordArt="1">
            <a:prstTxWarp prst="textPlain">
              <a:avLst>
                <a:gd name="adj" fmla="val 50000"/>
              </a:avLst>
            </a:prstTxWarp>
          </a:bodyPr>
          <a:lstStyle/>
          <a:p>
            <a:pPr algn="ctr" rtl="0"/>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rPr>
              <a:t>A. </a:t>
            </a:r>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rPr>
              <a:t>Exploring</a:t>
            </a:r>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rPr>
              <a:t> Language</a:t>
            </a:r>
            <a:endParaRPr lang="el-GR"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ndParaRPr>
          </a:p>
        </p:txBody>
      </p:sp>
      <p:pic>
        <p:nvPicPr>
          <p:cNvPr id="13" name="12 - Εικόνα" descr="search1.jpg"/>
          <p:cNvPicPr>
            <a:picLocks noChangeAspect="1"/>
          </p:cNvPicPr>
          <p:nvPr/>
        </p:nvPicPr>
        <p:blipFill>
          <a:blip r:embed="rId2"/>
          <a:stretch>
            <a:fillRect/>
          </a:stretch>
        </p:blipFill>
        <p:spPr>
          <a:xfrm>
            <a:off x="3357554" y="3000372"/>
            <a:ext cx="2214578" cy="2483012"/>
          </a:xfrm>
          <a:prstGeom prst="rect">
            <a:avLst/>
          </a:prstGeom>
        </p:spPr>
      </p:pic>
      <p:pic>
        <p:nvPicPr>
          <p:cNvPr id="8" name="7 - Εικόνα" descr="or1.jpg">
            <a:hlinkClick r:id="" action="ppaction://hlinkshowjump?jump=nextslide"/>
          </p:cNvPr>
          <p:cNvPicPr>
            <a:picLocks noChangeAspect="1"/>
          </p:cNvPicPr>
          <p:nvPr/>
        </p:nvPicPr>
        <p:blipFill>
          <a:blip r:embed="rId3" cstate="print"/>
          <a:stretch>
            <a:fillRect/>
          </a:stretch>
        </p:blipFill>
        <p:spPr>
          <a:xfrm flipH="1">
            <a:off x="7000892" y="6516884"/>
            <a:ext cx="500066" cy="341116"/>
          </a:xfrm>
          <a:prstGeom prst="rect">
            <a:avLst/>
          </a:prstGeom>
        </p:spPr>
      </p:pic>
      <p:pic>
        <p:nvPicPr>
          <p:cNvPr id="9" name="8 - Εικόνα" descr="or1.jpg">
            <a:hlinkClick r:id="" action="ppaction://hlinkshowjump?jump=previousslide"/>
          </p:cNvPr>
          <p:cNvPicPr>
            <a:picLocks noChangeAspect="1"/>
          </p:cNvPicPr>
          <p:nvPr/>
        </p:nvPicPr>
        <p:blipFill>
          <a:blip r:embed="rId3" cstate="print"/>
          <a:stretch>
            <a:fillRect/>
          </a:stretch>
        </p:blipFill>
        <p:spPr>
          <a:xfrm>
            <a:off x="6357950" y="6516884"/>
            <a:ext cx="500066" cy="341116"/>
          </a:xfrm>
          <a:prstGeom prst="rect">
            <a:avLst/>
          </a:prstGeom>
        </p:spPr>
      </p:pic>
      <p:sp>
        <p:nvSpPr>
          <p:cNvPr id="10" name="9 - Θέση αριθμού διαφάνειας"/>
          <p:cNvSpPr>
            <a:spLocks noGrp="1"/>
          </p:cNvSpPr>
          <p:nvPr>
            <p:ph type="sldNum" sz="quarter" idx="12"/>
          </p:nvPr>
        </p:nvSpPr>
        <p:spPr/>
        <p:txBody>
          <a:bodyPr/>
          <a:lstStyle/>
          <a:p>
            <a:fld id="{0B2EFC6E-3DCE-4265-B2A7-88BBC9D41EEF}" type="slidenum">
              <a:rPr lang="el-GR" smtClean="0"/>
              <a:pPr/>
              <a:t>3</a:t>
            </a:fld>
            <a:endParaRPr lang="el-GR" dirty="0"/>
          </a:p>
        </p:txBody>
      </p:sp>
      <p:pic>
        <p:nvPicPr>
          <p:cNvPr id="11" name="10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214942" y="6339840"/>
            <a:ext cx="785819" cy="518160"/>
          </a:xfrm>
          <a:prstGeom prst="rect">
            <a:avLst/>
          </a:prstGeom>
          <a:noFill/>
          <a:ln w="9525">
            <a:noFill/>
            <a:miter lim="800000"/>
            <a:headEnd/>
            <a:tailEnd/>
          </a:ln>
        </p:spPr>
      </p:pic>
      <p:sp>
        <p:nvSpPr>
          <p:cNvPr id="12" name="11 - Ορθογώνιο"/>
          <p:cNvSpPr/>
          <p:nvPr/>
        </p:nvSpPr>
        <p:spPr>
          <a:xfrm>
            <a:off x="1285852" y="2000240"/>
            <a:ext cx="6858048" cy="583621"/>
          </a:xfrm>
          <a:prstGeom prst="rect">
            <a:avLst/>
          </a:prstGeom>
        </p:spPr>
        <p:txBody>
          <a:bodyPr wrap="square">
            <a:spAutoFit/>
          </a:bodyPr>
          <a:lstStyle/>
          <a:p>
            <a:pPr lvl="0" algn="ctr" fontAlgn="base">
              <a:lnSpc>
                <a:spcPct val="150000"/>
              </a:lnSpc>
              <a:spcBef>
                <a:spcPct val="0"/>
              </a:spcBef>
              <a:spcAft>
                <a:spcPct val="0"/>
              </a:spcAft>
            </a:pP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Times New Roman" pitchFamily="18" charset="0"/>
                <a:cs typeface="Arial" pitchFamily="34" charset="0"/>
              </a:rPr>
              <a:t>MODALS </a:t>
            </a:r>
            <a:r>
              <a:rPr lang="el-GR"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Times New Roman" pitchFamily="18" charset="0"/>
                <a:cs typeface="Arial" pitchFamily="34" charset="0"/>
              </a:rPr>
              <a:t>(</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Times New Roman" pitchFamily="18" charset="0"/>
                <a:cs typeface="Arial" pitchFamily="34" charset="0"/>
              </a:rPr>
              <a:t>HAVE TO</a:t>
            </a:r>
            <a:r>
              <a:rPr lang="el-GR"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Times New Roman" pitchFamily="18" charset="0"/>
                <a:cs typeface="Arial" pitchFamily="34" charset="0"/>
              </a:rPr>
              <a:t>/</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Times New Roman" pitchFamily="18" charset="0"/>
                <a:cs typeface="Arial" pitchFamily="34" charset="0"/>
              </a:rPr>
              <a:t>SHOULD/OUGHT TO</a:t>
            </a:r>
            <a:r>
              <a:rPr lang="el-GR"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Times New Roman" pitchFamily="18" charset="0"/>
                <a:cs typeface="Arial" pitchFamily="34" charset="0"/>
              </a:rPr>
              <a:t>)</a:t>
            </a:r>
            <a:endParaRPr lang="el-GR"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Arial" pitchFamily="34" charset="0"/>
            </a:endParaRPr>
          </a:p>
        </p:txBody>
      </p:sp>
      <p:sp>
        <p:nvSpPr>
          <p:cNvPr id="14" name="13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a:hlinkClick r:id="rId3" action="ppaction://hlinksldjump"/>
          </p:cNvPr>
          <p:cNvSpPr/>
          <p:nvPr/>
        </p:nvSpPr>
        <p:spPr>
          <a:xfrm>
            <a:off x="3071802" y="1643050"/>
            <a:ext cx="2584362" cy="584775"/>
          </a:xfrm>
          <a:prstGeom prst="rect">
            <a:avLst/>
          </a:prstGeom>
        </p:spPr>
        <p:txBody>
          <a:bodyPr wrap="none">
            <a:spAutoFit/>
          </a:bodyPr>
          <a:lstStyle/>
          <a:p>
            <a:r>
              <a:rPr lang="en-US" sz="3200" b="1" dirty="0" smtClean="0">
                <a:latin typeface="Comic Sans MS" pitchFamily="66" charset="0"/>
              </a:rPr>
              <a:t>f</a:t>
            </a:r>
            <a:r>
              <a:rPr lang="el-GR" sz="3200" b="1" dirty="0" smtClean="0">
                <a:latin typeface="Comic Sans MS" pitchFamily="66" charset="0"/>
              </a:rPr>
              <a:t>inal ≠ </a:t>
            </a:r>
            <a:r>
              <a:rPr lang="el-GR" sz="3200" b="1" dirty="0" smtClean="0">
                <a:solidFill>
                  <a:srgbClr val="0070C0"/>
                </a:solidFill>
                <a:latin typeface="Comic Sans MS" pitchFamily="66" charset="0"/>
              </a:rPr>
              <a:t>first</a:t>
            </a:r>
            <a:endParaRPr lang="el-GR" sz="3200" dirty="0">
              <a:solidFill>
                <a:srgbClr val="0070C0"/>
              </a:solidFill>
              <a:latin typeface="Comic Sans MS" pitchFamily="66" charset="0"/>
            </a:endParaRPr>
          </a:p>
        </p:txBody>
      </p:sp>
      <p:sp>
        <p:nvSpPr>
          <p:cNvPr id="3" name="2 - Θέση αριθμού διαφάνειας"/>
          <p:cNvSpPr>
            <a:spLocks noGrp="1"/>
          </p:cNvSpPr>
          <p:nvPr>
            <p:ph type="sldNum" sz="quarter" idx="12"/>
          </p:nvPr>
        </p:nvSpPr>
        <p:spPr/>
        <p:txBody>
          <a:bodyPr/>
          <a:lstStyle/>
          <a:p>
            <a:fld id="{0B2EFC6E-3DCE-4265-B2A7-88BBC9D41EEF}" type="slidenum">
              <a:rPr lang="el-GR" smtClean="0"/>
              <a:pPr/>
              <a:t>30</a:t>
            </a:fld>
            <a:endParaRPr lang="el-GR" dirty="0"/>
          </a:p>
        </p:txBody>
      </p:sp>
      <p:pic>
        <p:nvPicPr>
          <p:cNvPr id="4" name="3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429256" y="6339840"/>
            <a:ext cx="785819" cy="518160"/>
          </a:xfrm>
          <a:prstGeom prst="rect">
            <a:avLst/>
          </a:prstGeom>
          <a:noFill/>
          <a:ln w="9525">
            <a:noFill/>
            <a:miter lim="800000"/>
            <a:headEnd/>
            <a:tailEnd/>
          </a:ln>
        </p:spPr>
      </p:pic>
      <p:pic>
        <p:nvPicPr>
          <p:cNvPr id="5" name="4 - Εικόνα" descr="or1.jpg">
            <a:hlinkClick r:id="" action="ppaction://hlinkshowjump?jump=previousslide"/>
          </p:cNvPr>
          <p:cNvPicPr>
            <a:picLocks noChangeAspect="1"/>
          </p:cNvPicPr>
          <p:nvPr/>
        </p:nvPicPr>
        <p:blipFill>
          <a:blip r:embed="rId5" cstate="print"/>
          <a:stretch>
            <a:fillRect/>
          </a:stretch>
        </p:blipFill>
        <p:spPr>
          <a:xfrm>
            <a:off x="6858016" y="6516884"/>
            <a:ext cx="500066" cy="341116"/>
          </a:xfrm>
          <a:prstGeom prst="rect">
            <a:avLst/>
          </a:prstGeom>
        </p:spPr>
      </p:pic>
      <p:pic>
        <p:nvPicPr>
          <p:cNvPr id="6" name="5 - Εικόνα" descr="or1.jpg">
            <a:hlinkClick r:id="" action="ppaction://hlinkshowjump?jump=endshow"/>
          </p:cNvPr>
          <p:cNvPicPr>
            <a:picLocks noChangeAspect="1"/>
          </p:cNvPicPr>
          <p:nvPr/>
        </p:nvPicPr>
        <p:blipFill>
          <a:blip r:embed="rId5" cstate="print"/>
          <a:stretch>
            <a:fillRect/>
          </a:stretch>
        </p:blipFill>
        <p:spPr>
          <a:xfrm flipH="1">
            <a:off x="7500958" y="6516884"/>
            <a:ext cx="500066" cy="341116"/>
          </a:xfrm>
          <a:prstGeom prst="rect">
            <a:avLst/>
          </a:prstGeom>
        </p:spPr>
      </p:pic>
      <p:sp>
        <p:nvSpPr>
          <p:cNvPr id="7" name="6 - Ορθογώνιο"/>
          <p:cNvSpPr/>
          <p:nvPr/>
        </p:nvSpPr>
        <p:spPr>
          <a:xfrm>
            <a:off x="7143768" y="5429264"/>
            <a:ext cx="1452898" cy="369332"/>
          </a:xfrm>
          <a:prstGeom prst="rect">
            <a:avLst/>
          </a:prstGeom>
        </p:spPr>
        <p:txBody>
          <a:bodyPr wrap="none">
            <a:spAutoFit/>
          </a:bodyPr>
          <a:lstStyle/>
          <a:p>
            <a:r>
              <a:rPr lang="en-US" b="1" dirty="0" smtClean="0">
                <a:hlinkClick r:id="rId6" action="ppaction://hlinksldjump"/>
              </a:rPr>
              <a:t>BACK TO TOP</a:t>
            </a:r>
            <a:endParaRPr lang="el-GR" b="1" dirty="0"/>
          </a:p>
        </p:txBody>
      </p:sp>
      <p:sp>
        <p:nvSpPr>
          <p:cNvPr id="8" name="7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072066" y="6407296"/>
            <a:ext cx="785818" cy="450704"/>
          </a:xfrm>
          <a:prstGeom prst="rect">
            <a:avLst/>
          </a:prstGeom>
          <a:noFill/>
          <a:ln w="9525">
            <a:noFill/>
            <a:miter lim="800000"/>
            <a:headEnd/>
            <a:tailEnd/>
          </a:ln>
        </p:spPr>
      </p:pic>
      <p:sp>
        <p:nvSpPr>
          <p:cNvPr id="10" name="9 - Θέση αριθμού διαφάνειας"/>
          <p:cNvSpPr>
            <a:spLocks noGrp="1"/>
          </p:cNvSpPr>
          <p:nvPr>
            <p:ph type="sldNum" sz="quarter" idx="12"/>
          </p:nvPr>
        </p:nvSpPr>
        <p:spPr>
          <a:xfrm>
            <a:off x="6500826" y="6215082"/>
            <a:ext cx="2133600" cy="365125"/>
          </a:xfrm>
        </p:spPr>
        <p:txBody>
          <a:bodyPr/>
          <a:lstStyle/>
          <a:p>
            <a:fld id="{D3F1D1C4-C2D9-4231-9FB2-B2D9D97AA41D}" type="slidenum">
              <a:rPr lang="el-GR" smtClean="0"/>
              <a:pPr/>
              <a:t>31</a:t>
            </a:fld>
            <a:endParaRPr lang="el-GR" dirty="0"/>
          </a:p>
        </p:txBody>
      </p:sp>
      <p:sp>
        <p:nvSpPr>
          <p:cNvPr id="3077" name="Rectangle 5"/>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pitchFamily="34" charset="0"/>
                <a:cs typeface="Arial" pitchFamily="34" charset="0"/>
              </a:rPr>
              <a:t/>
            </a:r>
            <a:br>
              <a:rPr kumimoji="0" lang="el-GR" sz="1800" b="0" i="0" u="none" strike="noStrike" cap="none" normalizeH="0" baseline="0" dirty="0" smtClean="0">
                <a:ln>
                  <a:noFill/>
                </a:ln>
                <a:solidFill>
                  <a:schemeClr val="tx1"/>
                </a:solidFill>
                <a:effectLst/>
                <a:latin typeface="Arial" pitchFamily="34" charset="0"/>
                <a:cs typeface="Arial" pitchFamily="34"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8" name="Rectangle 6"/>
          <p:cNvSpPr>
            <a:spLocks noChangeArrowheads="1"/>
          </p:cNvSpPr>
          <p:nvPr/>
        </p:nvSpPr>
        <p:spPr bwMode="auto">
          <a:xfrm>
            <a:off x="0" y="204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dirty="0"/>
          </a:p>
        </p:txBody>
      </p:sp>
      <p:sp>
        <p:nvSpPr>
          <p:cNvPr id="5128" name="Rectangle 8"/>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r>
            <a:br>
              <a:rPr kumimoji="0" lang="el-GR"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WordArt 2"/>
          <p:cNvSpPr>
            <a:spLocks noChangeArrowheads="1" noChangeShapeType="1" noTextEdit="1"/>
          </p:cNvSpPr>
          <p:nvPr/>
        </p:nvSpPr>
        <p:spPr bwMode="auto">
          <a:xfrm>
            <a:off x="1357290" y="1857364"/>
            <a:ext cx="6000792" cy="2928958"/>
          </a:xfrm>
          <a:prstGeom prst="rect">
            <a:avLst/>
          </a:prstGeom>
        </p:spPr>
        <p:txBody>
          <a:bodyPr wrap="none" fromWordArt="1">
            <a:prstTxWarp prst="textWave1">
              <a:avLst>
                <a:gd name="adj1" fmla="val 13005"/>
                <a:gd name="adj2" fmla="val 0"/>
              </a:avLst>
            </a:prstTxWarp>
          </a:bodyPr>
          <a:lstStyle/>
          <a:p>
            <a:pPr algn="ctr" rtl="0"/>
            <a:r>
              <a:rPr lang="en-US" sz="3600" kern="10" spc="0" dirty="0" smtClean="0">
                <a:ln w="9525">
                  <a:noFill/>
                  <a:round/>
                  <a:headEnd/>
                  <a:tailEnd/>
                </a:ln>
                <a:solidFill>
                  <a:srgbClr val="0070C0"/>
                </a:solidFill>
                <a:effectLst>
                  <a:outerShdw dist="53882" dir="2700000" algn="ctr" rotWithShape="0">
                    <a:srgbClr val="C0C0C0">
                      <a:alpha val="80000"/>
                    </a:srgbClr>
                  </a:outerShdw>
                </a:effectLst>
                <a:latin typeface="Times New Roman"/>
                <a:cs typeface="Times New Roman"/>
              </a:rPr>
              <a:t>Thank You</a:t>
            </a:r>
            <a:endParaRPr lang="el-GR" sz="3600" kern="10" spc="0" dirty="0">
              <a:ln w="9525">
                <a:noFill/>
                <a:round/>
                <a:headEnd/>
                <a:tailEnd/>
              </a:ln>
              <a:solidFill>
                <a:srgbClr val="0070C0"/>
              </a:solidFill>
              <a:effectLst>
                <a:outerShdw dist="53882" dir="2700000" algn="ctr" rotWithShape="0">
                  <a:srgbClr val="C0C0C0">
                    <a:alpha val="80000"/>
                  </a:srgbClr>
                </a:outerShdw>
              </a:effectLst>
              <a:latin typeface="Times New Roman"/>
              <a:cs typeface="Times New Roman"/>
            </a:endParaRPr>
          </a:p>
        </p:txBody>
      </p:sp>
      <p:sp>
        <p:nvSpPr>
          <p:cNvPr id="12" name="11 - Θέση υποσέλιδου"/>
          <p:cNvSpPr>
            <a:spLocks noGrp="1"/>
          </p:cNvSpPr>
          <p:nvPr>
            <p:ph type="ftr" sz="quarter" idx="11"/>
          </p:nvPr>
        </p:nvSpPr>
        <p:spPr/>
        <p:txBody>
          <a:bodyPr/>
          <a:lstStyle/>
          <a:p>
            <a:r>
              <a:rPr lang="en-US" smtClean="0"/>
              <a:t>Unit 3</a:t>
            </a:r>
            <a:endParaRPr lang="el-GR" dirty="0"/>
          </a:p>
        </p:txBody>
      </p:sp>
      <p:sp>
        <p:nvSpPr>
          <p:cNvPr id="14" name="13 - Ορθογώνιο"/>
          <p:cNvSpPr/>
          <p:nvPr/>
        </p:nvSpPr>
        <p:spPr>
          <a:xfrm>
            <a:off x="7000892" y="5429264"/>
            <a:ext cx="1386726" cy="400110"/>
          </a:xfrm>
          <a:prstGeom prst="rect">
            <a:avLst/>
          </a:prstGeom>
        </p:spPr>
        <p:txBody>
          <a:bodyPr wrap="none">
            <a:spAutoFit/>
          </a:bodyPr>
          <a:lstStyle/>
          <a:p>
            <a:r>
              <a:rPr lang="en-US" sz="2000" b="1" dirty="0" smtClean="0">
                <a:hlinkClick r:id="rId4" action="ppaction://hlinksldjump"/>
              </a:rPr>
              <a:t>Back to top</a:t>
            </a:r>
            <a:endParaRPr lang="el-GR" sz="2000" b="1" dirty="0"/>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p:cNvSpPr>
            <a:spLocks noChangeArrowheads="1"/>
          </p:cNvSpPr>
          <p:nvPr/>
        </p:nvSpPr>
        <p:spPr bwMode="auto">
          <a:xfrm>
            <a:off x="214282" y="571480"/>
            <a:ext cx="8715436"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lang="en-US" sz="2200" b="1" dirty="0" smtClean="0">
                <a:solidFill>
                  <a:srgbClr val="0070C0"/>
                </a:solidFill>
                <a:latin typeface="Comic Sans MS" pitchFamily="66" charset="0"/>
                <a:ea typeface="Times New Roman" pitchFamily="18" charset="0"/>
                <a:cs typeface="Arial" pitchFamily="34" charset="0"/>
              </a:rPr>
              <a:t>HAVE </a:t>
            </a:r>
            <a:r>
              <a:rPr lang="el-GR" sz="2200" b="1" dirty="0" smtClean="0">
                <a:solidFill>
                  <a:srgbClr val="0070C0"/>
                </a:solidFill>
                <a:latin typeface="Comic Sans MS" pitchFamily="66" charset="0"/>
                <a:ea typeface="Times New Roman" pitchFamily="18" charset="0"/>
                <a:cs typeface="Arial" pitchFamily="34" charset="0"/>
              </a:rPr>
              <a:t>Α</a:t>
            </a:r>
            <a:endParaRPr lang="en-US" sz="2200" b="1" dirty="0" smtClean="0">
              <a:solidFill>
                <a:srgbClr val="0070C0"/>
              </a:solidFill>
              <a:latin typeface="Comic Sans MS" pitchFamily="66" charset="0"/>
              <a:ea typeface="Times New Roman" pitchFamily="18"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Το </a:t>
            </a:r>
            <a:r>
              <a:rPr kumimoji="0" lang="en-US" sz="22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have to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(πρέπει) σχηματίζει όλους τους χρόνους και συμπληρώνει το ελλειπτικό ρήμα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must</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Σχηματίζει την ερώτηση και την άρνηση με το ρήμα </a:t>
            </a:r>
            <a:r>
              <a:rPr kumimoji="0" lang="el-GR" sz="2200" b="0" i="0" u="none" strike="noStrike" cap="none" normalizeH="0" baseline="0" dirty="0" err="1" smtClean="0">
                <a:ln>
                  <a:noFill/>
                </a:ln>
                <a:solidFill>
                  <a:schemeClr val="tx1"/>
                </a:solidFill>
                <a:effectLst/>
                <a:latin typeface="Comic Sans MS" pitchFamily="66" charset="0"/>
                <a:ea typeface="Times New Roman" pitchFamily="18" charset="0"/>
                <a:cs typeface="Arial" pitchFamily="34" charset="0"/>
              </a:rPr>
              <a:t>do</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a:t>
            </a:r>
            <a:r>
              <a:rPr kumimoji="0" lang="en-US" sz="2200" b="0" i="1"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I have to</a:t>
            </a:r>
            <a:r>
              <a:rPr kumimoji="0" lang="en-GB" sz="2200" b="0" i="1"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 </a:t>
            </a:r>
            <a:r>
              <a:rPr kumimoji="0" lang="en-US" sz="2200" b="0" i="1"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Do I have to</a:t>
            </a:r>
            <a:r>
              <a:rPr kumimoji="0" lang="en-GB" sz="2200" b="0" i="1"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 </a:t>
            </a:r>
            <a:r>
              <a:rPr kumimoji="0" lang="en-US" sz="2200" b="0" i="1"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I don</a:t>
            </a:r>
            <a:r>
              <a:rPr kumimoji="0" lang="en-GB" sz="2200" b="0" i="1"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a:t>
            </a:r>
            <a:r>
              <a:rPr kumimoji="0" lang="en-US" sz="2200" b="0" i="1"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t have to</a:t>
            </a:r>
            <a:endParaRPr kumimoji="0" lang="el-GR" sz="2200" b="0" i="1"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Το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have to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όπως και το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must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χρησιμοποιούνται για να εκφράσουν υποχρέωση και αναγκαιότητα. Το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have to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χρησιμοποιείται για να εκφράσει την υποχρέωση που επιβάλλεται, ενώ το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must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την υποχρέωση που νοιώθει ο ομιλητής.  </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I </a:t>
            </a:r>
            <a:r>
              <a:rPr kumimoji="0" lang="en-US" sz="22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must</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stop smoking. It is bad for my health.</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The doctor </a:t>
            </a:r>
            <a:r>
              <a:rPr kumimoji="0" lang="en-GB"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says</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that I </a:t>
            </a:r>
            <a:r>
              <a:rPr kumimoji="0" lang="en-US" sz="22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have to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stop smoking.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 name="10 - Εικόνα" descr="or1.jpg">
            <a:hlinkClick r:id="" action="ppaction://hlinkshowjump?jump=nextslide"/>
          </p:cNvPr>
          <p:cNvPicPr>
            <a:picLocks noChangeAspect="1"/>
          </p:cNvPicPr>
          <p:nvPr/>
        </p:nvPicPr>
        <p:blipFill>
          <a:blip r:embed="rId2" cstate="print"/>
          <a:stretch>
            <a:fillRect/>
          </a:stretch>
        </p:blipFill>
        <p:spPr>
          <a:xfrm flipH="1">
            <a:off x="7858148" y="6516884"/>
            <a:ext cx="500066" cy="341116"/>
          </a:xfrm>
          <a:prstGeom prst="rect">
            <a:avLst/>
          </a:prstGeom>
        </p:spPr>
      </p:pic>
      <p:pic>
        <p:nvPicPr>
          <p:cNvPr id="12" name="11 - Εικόνα" descr="or1.jpg">
            <a:hlinkClick r:id="" action="ppaction://hlinkshowjump?jump=previousslide"/>
          </p:cNvPr>
          <p:cNvPicPr>
            <a:picLocks noChangeAspect="1"/>
          </p:cNvPicPr>
          <p:nvPr/>
        </p:nvPicPr>
        <p:blipFill>
          <a:blip r:embed="rId2" cstate="print"/>
          <a:stretch>
            <a:fillRect/>
          </a:stretch>
        </p:blipFill>
        <p:spPr>
          <a:xfrm>
            <a:off x="7215206" y="6516884"/>
            <a:ext cx="500066" cy="341116"/>
          </a:xfrm>
          <a:prstGeom prst="rect">
            <a:avLst/>
          </a:prstGeom>
        </p:spPr>
      </p:pic>
      <p:sp>
        <p:nvSpPr>
          <p:cNvPr id="7" name="6 - Θέση αριθμού διαφάνειας"/>
          <p:cNvSpPr>
            <a:spLocks noGrp="1"/>
          </p:cNvSpPr>
          <p:nvPr>
            <p:ph type="sldNum" sz="quarter" idx="12"/>
          </p:nvPr>
        </p:nvSpPr>
        <p:spPr>
          <a:xfrm>
            <a:off x="6715140" y="6215082"/>
            <a:ext cx="2133600" cy="365125"/>
          </a:xfrm>
        </p:spPr>
        <p:txBody>
          <a:bodyPr/>
          <a:lstStyle/>
          <a:p>
            <a:fld id="{0B2EFC6E-3DCE-4265-B2A7-88BBC9D41EEF}" type="slidenum">
              <a:rPr lang="el-GR" smtClean="0"/>
              <a:pPr/>
              <a:t>4</a:t>
            </a:fld>
            <a:endParaRPr lang="el-GR" dirty="0"/>
          </a:p>
        </p:txBody>
      </p:sp>
      <p:pic>
        <p:nvPicPr>
          <p:cNvPr id="8" name="7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6357950" y="6339840"/>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214282" y="357166"/>
            <a:ext cx="8929718"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lang="en-US" sz="2200" b="1" dirty="0" smtClean="0">
                <a:solidFill>
                  <a:srgbClr val="0070C0"/>
                </a:solidFill>
                <a:latin typeface="Comic Sans MS" pitchFamily="66" charset="0"/>
                <a:ea typeface="Times New Roman" pitchFamily="18" charset="0"/>
                <a:cs typeface="Arial" pitchFamily="34" charset="0"/>
              </a:rPr>
              <a:t>SHOULD</a:t>
            </a:r>
            <a:r>
              <a:rPr lang="el-GR" sz="2200" b="1" dirty="0" smtClean="0">
                <a:solidFill>
                  <a:srgbClr val="0070C0"/>
                </a:solidFill>
                <a:latin typeface="Comic Sans MS" pitchFamily="66" charset="0"/>
                <a:ea typeface="Times New Roman" pitchFamily="18" charset="0"/>
                <a:cs typeface="Arial" pitchFamily="34" charset="0"/>
              </a:rPr>
              <a:t>/</a:t>
            </a:r>
            <a:r>
              <a:rPr lang="en-US" sz="2200" b="1" dirty="0" smtClean="0">
                <a:solidFill>
                  <a:srgbClr val="0070C0"/>
                </a:solidFill>
                <a:latin typeface="Comic Sans MS" pitchFamily="66" charset="0"/>
                <a:ea typeface="Times New Roman" pitchFamily="18" charset="0"/>
                <a:cs typeface="Arial" pitchFamily="34" charset="0"/>
              </a:rPr>
              <a:t>OUGHT TO</a:t>
            </a:r>
            <a:endParaRPr lang="el-GR" sz="2200" b="1" dirty="0" smtClean="0">
              <a:solidFill>
                <a:srgbClr val="0070C0"/>
              </a:solidFill>
              <a:latin typeface="Comic Sans MS" pitchFamily="66" charset="0"/>
              <a:ea typeface="Times New Roman" pitchFamily="18"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Τα ρήματα </a:t>
            </a:r>
            <a:r>
              <a:rPr kumimoji="0" lang="en-US" sz="22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should</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και </a:t>
            </a:r>
            <a:r>
              <a:rPr kumimoji="0" lang="en-US" sz="2200" b="1"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ought to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είναι ελλειπτικά και έχουν  μόνο Ενεστώτα.  Το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should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ακολουθείται από γυμνό απαρέμφατο.  Η κατάφαση  σχηματίζεται  χωρίς καμία αλλαγή, η ερώτηση σχηματίζεται με απλή αντιστροφή και η άρνηση με την προσθήκη του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not</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I should </a:t>
            </a:r>
            <a:r>
              <a:rPr kumimoji="0" lang="en-GB"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  </a:t>
            </a: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Should I</a:t>
            </a:r>
            <a:r>
              <a:rPr kumimoji="0" lang="en-GB"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 </a:t>
            </a: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I should not</a:t>
            </a:r>
            <a:r>
              <a:rPr kumimoji="0" lang="en-GB"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a:t>
            </a: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shouldn’t</a:t>
            </a:r>
            <a:r>
              <a:rPr kumimoji="0" lang="en-GB"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a:t>
            </a:r>
            <a:endParaRPr kumimoji="0" lang="el-GR" sz="22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I ought to</a:t>
            </a:r>
            <a:r>
              <a:rPr kumimoji="0" lang="en-GB"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 </a:t>
            </a: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Ought I to</a:t>
            </a:r>
            <a:r>
              <a:rPr kumimoji="0" lang="en-GB"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 </a:t>
            </a: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I ought not to</a:t>
            </a:r>
            <a:r>
              <a:rPr kumimoji="0" lang="en-GB"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 (</a:t>
            </a:r>
            <a:r>
              <a:rPr kumimoji="0" lang="en-US"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oughtn’t</a:t>
            </a:r>
            <a:r>
              <a:rPr kumimoji="0" lang="en-GB" sz="2200" b="0" i="0" u="none" strike="noStrike" cap="none" normalizeH="0" baseline="0" dirty="0" smtClean="0">
                <a:ln>
                  <a:noFill/>
                </a:ln>
                <a:solidFill>
                  <a:srgbClr val="0070C0"/>
                </a:solidFill>
                <a:effectLst/>
                <a:latin typeface="Comic Sans MS" pitchFamily="66" charset="0"/>
                <a:ea typeface="Times New Roman" pitchFamily="18" charset="0"/>
                <a:cs typeface="Arial" pitchFamily="34" charset="0"/>
              </a:rPr>
              <a:t>)</a:t>
            </a:r>
            <a:endParaRPr kumimoji="0" lang="el-GR" sz="22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Και τα δύο ρήματα έχουν την ίδια σημασία (θα πρέπει) και χρησιμοποιούνται για να εκφράσουν συμβουλή ή γνώμη. Το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ought to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είναι πιο εμφατικό από το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should </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και χρησιμοποιείται κυρίως  για να  δηλώσει ηθική υποχρέωση.</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4 - Εικόνα" descr="or1.jpg">
            <a:hlinkClick r:id="" action="ppaction://hlinkshowjump?jump=nextslide"/>
          </p:cNvPr>
          <p:cNvPicPr>
            <a:picLocks noChangeAspect="1"/>
          </p:cNvPicPr>
          <p:nvPr/>
        </p:nvPicPr>
        <p:blipFill>
          <a:blip r:embed="rId2" cstate="print"/>
          <a:stretch>
            <a:fillRect/>
          </a:stretch>
        </p:blipFill>
        <p:spPr>
          <a:xfrm flipH="1">
            <a:off x="7643834" y="6516884"/>
            <a:ext cx="500066" cy="341116"/>
          </a:xfrm>
          <a:prstGeom prst="rect">
            <a:avLst/>
          </a:prstGeom>
        </p:spPr>
      </p:pic>
      <p:pic>
        <p:nvPicPr>
          <p:cNvPr id="6" name="5 - Εικόνα" descr="or1.jpg">
            <a:hlinkClick r:id="" action="ppaction://hlinkshowjump?jump=previousslide"/>
          </p:cNvPr>
          <p:cNvPicPr>
            <a:picLocks noChangeAspect="1"/>
          </p:cNvPicPr>
          <p:nvPr/>
        </p:nvPicPr>
        <p:blipFill>
          <a:blip r:embed="rId2" cstate="print"/>
          <a:stretch>
            <a:fillRect/>
          </a:stretch>
        </p:blipFill>
        <p:spPr>
          <a:xfrm>
            <a:off x="7000892" y="6516884"/>
            <a:ext cx="500066" cy="341116"/>
          </a:xfrm>
          <a:prstGeom prst="rect">
            <a:avLst/>
          </a:prstGeom>
        </p:spPr>
      </p:pic>
      <p:sp>
        <p:nvSpPr>
          <p:cNvPr id="7" name="6 - Θέση αριθμού διαφάνειας"/>
          <p:cNvSpPr>
            <a:spLocks noGrp="1"/>
          </p:cNvSpPr>
          <p:nvPr>
            <p:ph type="sldNum" sz="quarter" idx="12"/>
          </p:nvPr>
        </p:nvSpPr>
        <p:spPr/>
        <p:txBody>
          <a:bodyPr/>
          <a:lstStyle/>
          <a:p>
            <a:fld id="{0B2EFC6E-3DCE-4265-B2A7-88BBC9D41EEF}" type="slidenum">
              <a:rPr lang="el-GR" smtClean="0"/>
              <a:pPr/>
              <a:t>5</a:t>
            </a:fld>
            <a:endParaRPr lang="el-GR" dirty="0"/>
          </a:p>
        </p:txBody>
      </p:sp>
      <p:pic>
        <p:nvPicPr>
          <p:cNvPr id="8" name="7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214942" y="6339840"/>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142976" y="4071942"/>
          <a:ext cx="6786606" cy="2071701"/>
        </p:xfrm>
        <a:graphic>
          <a:graphicData uri="http://schemas.openxmlformats.org/drawingml/2006/table">
            <a:tbl>
              <a:tblPr/>
              <a:tblGrid>
                <a:gridCol w="425209"/>
                <a:gridCol w="425209"/>
                <a:gridCol w="424013"/>
                <a:gridCol w="424013"/>
                <a:gridCol w="424013"/>
                <a:gridCol w="424013"/>
                <a:gridCol w="424013"/>
                <a:gridCol w="424013"/>
                <a:gridCol w="1696055"/>
                <a:gridCol w="1696055"/>
              </a:tblGrid>
              <a:tr h="432355">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l-GR" sz="2000" dirty="0">
                        <a:latin typeface="Times New Roman"/>
                        <a:ea typeface="Times New Roman"/>
                      </a:endParaRPr>
                    </a:p>
                  </a:txBody>
                  <a:tcPr marL="68580" marR="68580" marT="0" marB="0">
                    <a:lnL>
                      <a:noFill/>
                    </a:lnL>
                    <a:lnR>
                      <a:noFill/>
                    </a:lnR>
                    <a:lnT>
                      <a:noFill/>
                    </a:lnT>
                    <a:lnB>
                      <a:noFill/>
                    </a:lnB>
                  </a:tcPr>
                </a:tc>
                <a:tc>
                  <a:txBody>
                    <a:bodyPr/>
                    <a:lstStyle/>
                    <a:p>
                      <a:pPr algn="l">
                        <a:spcAft>
                          <a:spcPts val="0"/>
                        </a:spcAft>
                      </a:pPr>
                      <a:r>
                        <a:rPr lang="en-US" sz="2000" b="1" dirty="0">
                          <a:latin typeface="Comic Sans MS"/>
                          <a:ea typeface="Times New Roman"/>
                        </a:rPr>
                        <a:t>   </a:t>
                      </a:r>
                      <a:r>
                        <a:rPr lang="en-US" sz="20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Comic Sans MS"/>
                          <a:ea typeface="Times New Roman"/>
                        </a:rPr>
                        <a:t>MUST</a:t>
                      </a:r>
                      <a:endParaRPr lang="el-GR" sz="20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Times New Roman"/>
                        <a:ea typeface="Times New Roman"/>
                      </a:endParaRPr>
                    </a:p>
                  </a:txBody>
                  <a:tcPr marL="68580" marR="68580" marT="0" marB="0">
                    <a:lnL>
                      <a:noFill/>
                    </a:lnL>
                    <a:lnR>
                      <a:noFill/>
                    </a:lnR>
                    <a:lnT>
                      <a:noFill/>
                    </a:lnT>
                    <a:lnB w="38100" cap="flat" cmpd="sng" algn="ctr">
                      <a:solidFill>
                        <a:srgbClr val="99CCFF"/>
                      </a:solidFill>
                      <a:prstDash val="solid"/>
                      <a:round/>
                      <a:headEnd type="none" w="med" len="med"/>
                      <a:tailEnd type="none" w="med" len="med"/>
                    </a:lnB>
                    <a:solidFill>
                      <a:srgbClr val="FFFFFF"/>
                    </a:solidFill>
                  </a:tcPr>
                </a:tc>
              </a:tr>
              <a:tr h="432355">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ctr">
                        <a:spcAft>
                          <a:spcPts val="0"/>
                        </a:spcAft>
                      </a:pPr>
                      <a:r>
                        <a:rPr lang="en-US" sz="20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Comic Sans MS"/>
                          <a:ea typeface="Times New Roman"/>
                        </a:rPr>
                        <a:t>HAVE TO</a:t>
                      </a:r>
                      <a:endParaRPr lang="el-GR" sz="20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Times New Roman"/>
                        <a:ea typeface="Times New Roman"/>
                      </a:endParaRPr>
                    </a:p>
                  </a:txBody>
                  <a:tcPr marL="68580" marR="68580" marT="0" marB="0">
                    <a:lnL>
                      <a:noFill/>
                    </a:lnL>
                    <a:lnR w="38100" cap="flat" cmpd="sng" algn="ctr">
                      <a:solidFill>
                        <a:srgbClr val="99CCFF"/>
                      </a:solidFill>
                      <a:prstDash val="solid"/>
                      <a:round/>
                      <a:headEnd type="none" w="med" len="med"/>
                      <a:tailEnd type="none" w="med" len="med"/>
                    </a:lnR>
                    <a:lnT>
                      <a:noFill/>
                    </a:lnT>
                    <a:lnB w="38100" cap="flat" cmpd="sng" algn="ctr">
                      <a:solidFill>
                        <a:srgbClr val="99CCFF"/>
                      </a:solidFill>
                      <a:prstDash val="solid"/>
                      <a:round/>
                      <a:headEnd type="none" w="med" len="med"/>
                      <a:tailEnd type="none" w="med" len="med"/>
                    </a:lnB>
                  </a:tcPr>
                </a:tc>
                <a:tc rowSpan="4">
                  <a:txBody>
                    <a:bodyPr/>
                    <a:lstStyle/>
                    <a:p>
                      <a:pPr algn="ctr">
                        <a:spcAft>
                          <a:spcPts val="0"/>
                        </a:spcAft>
                      </a:pPr>
                      <a:endParaRPr lang="en-US" sz="2000" dirty="0">
                        <a:latin typeface="Comic Sans MS"/>
                        <a:ea typeface="Times New Roman"/>
                      </a:endParaRPr>
                    </a:p>
                    <a:p>
                      <a:pPr algn="ctr">
                        <a:spcAft>
                          <a:spcPts val="0"/>
                        </a:spcAft>
                      </a:pPr>
                      <a:r>
                        <a:rPr lang="en-US" sz="2000" dirty="0">
                          <a:latin typeface="Comic Sans MS"/>
                          <a:ea typeface="Times New Roman"/>
                        </a:rPr>
                        <a:t>duty</a:t>
                      </a:r>
                      <a:endParaRPr lang="el-GR" sz="2000" dirty="0">
                        <a:latin typeface="Times New Roman"/>
                        <a:ea typeface="Times New Roman"/>
                      </a:endParaRPr>
                    </a:p>
                  </a:txBody>
                  <a:tcPr marL="68580" marR="68580" marT="0" marB="0">
                    <a:lnL w="38100" cap="flat" cmpd="sng" algn="ctr">
                      <a:solidFill>
                        <a:srgbClr val="99CCFF"/>
                      </a:solidFill>
                      <a:prstDash val="solid"/>
                      <a:round/>
                      <a:headEnd type="none" w="med" len="med"/>
                      <a:tailEnd type="none" w="med" len="med"/>
                    </a:lnL>
                    <a:lnR w="38100" cap="flat" cmpd="sng" algn="ctr">
                      <a:solidFill>
                        <a:srgbClr val="99CCFF"/>
                      </a:solidFill>
                      <a:prstDash val="solid"/>
                      <a:round/>
                      <a:headEnd type="none" w="med" len="med"/>
                      <a:tailEnd type="none" w="med" len="med"/>
                    </a:lnR>
                    <a:lnT w="38100" cap="flat" cmpd="sng" algn="ctr">
                      <a:solidFill>
                        <a:srgbClr val="99CCFF"/>
                      </a:solidFill>
                      <a:prstDash val="solid"/>
                      <a:round/>
                      <a:headEnd type="none" w="med" len="med"/>
                      <a:tailEnd type="none" w="med" len="med"/>
                    </a:lnT>
                    <a:lnB w="38100" cap="flat" cmpd="sng" algn="ctr">
                      <a:solidFill>
                        <a:srgbClr val="99CCFF"/>
                      </a:solidFill>
                      <a:prstDash val="solid"/>
                      <a:round/>
                      <a:headEnd type="none" w="med" len="med"/>
                      <a:tailEnd type="none" w="med" len="med"/>
                    </a:lnB>
                    <a:solidFill>
                      <a:srgbClr val="0070C0"/>
                    </a:solidFill>
                  </a:tcPr>
                </a:tc>
              </a:tr>
              <a:tr h="432355">
                <a:tc>
                  <a:txBody>
                    <a:bodyPr/>
                    <a:lstStyle/>
                    <a:p>
                      <a:pPr algn="l">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l">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l">
                        <a:spcAft>
                          <a:spcPts val="0"/>
                        </a:spcAft>
                      </a:pPr>
                      <a:endParaRPr lang="en-US" sz="2000" dirty="0">
                        <a:latin typeface="Comic Sans MS"/>
                        <a:ea typeface="Times New Roman"/>
                      </a:endParaRPr>
                    </a:p>
                  </a:txBody>
                  <a:tcPr marL="68580" marR="68580" marT="0" marB="0">
                    <a:lnL>
                      <a:noFill/>
                    </a:lnL>
                    <a:lnR>
                      <a:noFill/>
                    </a:lnR>
                    <a:lnT>
                      <a:noFill/>
                    </a:lnT>
                    <a:lnB>
                      <a:noFill/>
                    </a:lnB>
                  </a:tcPr>
                </a:tc>
                <a:tc>
                  <a:txBody>
                    <a:bodyPr/>
                    <a:lstStyle/>
                    <a:p>
                      <a:pPr algn="l">
                        <a:spcAft>
                          <a:spcPts val="0"/>
                        </a:spcAft>
                      </a:pPr>
                      <a:endParaRPr lang="en-US" sz="2000" dirty="0">
                        <a:latin typeface="Comic Sans MS"/>
                        <a:ea typeface="Times New Roman"/>
                      </a:endParaRPr>
                    </a:p>
                  </a:txBody>
                  <a:tcPr marL="68580" marR="68580" marT="0" marB="0">
                    <a:lnL>
                      <a:noFill/>
                    </a:lnL>
                    <a:lnR>
                      <a:noFill/>
                    </a:lnR>
                    <a:lnT>
                      <a:noFill/>
                    </a:lnT>
                    <a:lnB>
                      <a:noFill/>
                    </a:lnB>
                  </a:tcPr>
                </a:tc>
                <a:tc gridSpan="4">
                  <a:txBody>
                    <a:bodyPr/>
                    <a:lstStyle/>
                    <a:p>
                      <a:pPr algn="l">
                        <a:spcAft>
                          <a:spcPts val="0"/>
                        </a:spcAft>
                      </a:pPr>
                      <a:r>
                        <a:rPr lang="en-US" sz="20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Comic Sans MS"/>
                          <a:ea typeface="Times New Roman"/>
                        </a:rPr>
                        <a:t>OUGHT TO</a:t>
                      </a:r>
                      <a:endParaRPr lang="el-GR" sz="20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Times New Roman"/>
                        <a:ea typeface="Times New Roman"/>
                      </a:endParaRPr>
                    </a:p>
                  </a:txBody>
                  <a:tcPr marL="68580" marR="68580" marT="0" marB="0">
                    <a:lnL>
                      <a:noFill/>
                    </a:lnL>
                    <a:lnR w="38100" cap="flat" cmpd="sng" algn="ctr">
                      <a:solidFill>
                        <a:srgbClr val="99CCFF"/>
                      </a:solidFill>
                      <a:prstDash val="solid"/>
                      <a:round/>
                      <a:headEnd type="none" w="med" len="med"/>
                      <a:tailEnd type="none" w="med" len="med"/>
                    </a:lnR>
                    <a:lnT>
                      <a:noFill/>
                    </a:lnT>
                    <a:lnB w="38100" cap="flat" cmpd="sng" algn="ctr">
                      <a:solidFill>
                        <a:srgbClr val="99CCFF"/>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tc rowSpan="3">
                  <a:txBody>
                    <a:bodyPr/>
                    <a:lstStyle/>
                    <a:p>
                      <a:pPr algn="ctr">
                        <a:spcAft>
                          <a:spcPts val="0"/>
                        </a:spcAft>
                      </a:pPr>
                      <a:endParaRPr lang="en-US" sz="2000" dirty="0">
                        <a:latin typeface="Comic Sans MS"/>
                        <a:ea typeface="Times New Roman"/>
                      </a:endParaRPr>
                    </a:p>
                    <a:p>
                      <a:pPr algn="ctr">
                        <a:spcAft>
                          <a:spcPts val="0"/>
                        </a:spcAft>
                      </a:pPr>
                      <a:r>
                        <a:rPr lang="en-US" sz="2000" dirty="0">
                          <a:latin typeface="Comic Sans MS"/>
                          <a:ea typeface="Times New Roman"/>
                        </a:rPr>
                        <a:t>external</a:t>
                      </a:r>
                      <a:endParaRPr lang="el-GR" sz="2000" dirty="0">
                        <a:latin typeface="Times New Roman"/>
                        <a:ea typeface="Times New Roman"/>
                      </a:endParaRPr>
                    </a:p>
                    <a:p>
                      <a:pPr algn="ctr">
                        <a:spcAft>
                          <a:spcPts val="0"/>
                        </a:spcAft>
                      </a:pPr>
                      <a:r>
                        <a:rPr lang="en-US" sz="2000" dirty="0">
                          <a:latin typeface="Comic Sans MS"/>
                          <a:ea typeface="Times New Roman"/>
                        </a:rPr>
                        <a:t>obligation</a:t>
                      </a:r>
                      <a:endParaRPr lang="el-GR" sz="2000" dirty="0">
                        <a:latin typeface="Times New Roman"/>
                        <a:ea typeface="Times New Roman"/>
                      </a:endParaRPr>
                    </a:p>
                  </a:txBody>
                  <a:tcPr marL="68580" marR="68580" marT="0" marB="0">
                    <a:lnL w="38100" cap="flat" cmpd="sng" algn="ctr">
                      <a:solidFill>
                        <a:srgbClr val="99CCFF"/>
                      </a:solidFill>
                      <a:prstDash val="solid"/>
                      <a:round/>
                      <a:headEnd type="none" w="med" len="med"/>
                      <a:tailEnd type="none" w="med" len="med"/>
                    </a:lnL>
                    <a:lnR w="38100" cap="flat" cmpd="sng" algn="ctr">
                      <a:solidFill>
                        <a:srgbClr val="99CCFF"/>
                      </a:solidFill>
                      <a:prstDash val="solid"/>
                      <a:round/>
                      <a:headEnd type="none" w="med" len="med"/>
                      <a:tailEnd type="none" w="med" len="med"/>
                    </a:lnR>
                    <a:lnT w="38100" cap="flat" cmpd="sng" algn="ctr">
                      <a:solidFill>
                        <a:srgbClr val="99CCFF"/>
                      </a:solidFill>
                      <a:prstDash val="solid"/>
                      <a:round/>
                      <a:headEnd type="none" w="med" len="med"/>
                      <a:tailEnd type="none" w="med" len="med"/>
                    </a:lnT>
                    <a:lnB w="38100" cap="flat" cmpd="sng" algn="ctr">
                      <a:solidFill>
                        <a:srgbClr val="99CCFF"/>
                      </a:solidFill>
                      <a:prstDash val="solid"/>
                      <a:round/>
                      <a:headEnd type="none" w="med" len="med"/>
                      <a:tailEnd type="none" w="med" len="med"/>
                    </a:lnB>
                    <a:solidFill>
                      <a:srgbClr val="0070C0"/>
                    </a:solidFill>
                  </a:tcPr>
                </a:tc>
                <a:tc vMerge="1">
                  <a:txBody>
                    <a:bodyPr/>
                    <a:lstStyle/>
                    <a:p>
                      <a:endParaRPr lang="el-GR"/>
                    </a:p>
                  </a:txBody>
                  <a:tcPr/>
                </a:tc>
              </a:tr>
              <a:tr h="360296">
                <a:tc gridSpan="4">
                  <a:txBody>
                    <a:bodyPr/>
                    <a:lstStyle/>
                    <a:p>
                      <a:pPr algn="ctr">
                        <a:spcAft>
                          <a:spcPts val="0"/>
                        </a:spcAft>
                      </a:pPr>
                      <a:r>
                        <a:rPr lang="en-US" sz="20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Comic Sans MS"/>
                          <a:ea typeface="Times New Roman"/>
                        </a:rPr>
                        <a:t>SHOULD</a:t>
                      </a:r>
                      <a:endParaRPr lang="el-GR" sz="20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Times New Roman"/>
                        <a:ea typeface="Times New Roman"/>
                      </a:endParaRPr>
                    </a:p>
                  </a:txBody>
                  <a:tcPr marL="68580" marR="68580" marT="0" marB="0">
                    <a:lnL>
                      <a:noFill/>
                    </a:lnL>
                    <a:lnR w="38100" cap="flat" cmpd="sng" algn="ctr">
                      <a:solidFill>
                        <a:srgbClr val="99CCFF"/>
                      </a:solidFill>
                      <a:prstDash val="solid"/>
                      <a:round/>
                      <a:headEnd type="none" w="med" len="med"/>
                      <a:tailEnd type="none" w="med" len="med"/>
                    </a:lnR>
                    <a:lnT>
                      <a:noFill/>
                    </a:lnT>
                    <a:lnB w="38100" cap="flat" cmpd="sng" algn="ctr">
                      <a:solidFill>
                        <a:srgbClr val="99CCFF"/>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tc rowSpan="2" gridSpan="4">
                  <a:txBody>
                    <a:bodyPr/>
                    <a:lstStyle/>
                    <a:p>
                      <a:pPr algn="ctr">
                        <a:spcAft>
                          <a:spcPts val="0"/>
                        </a:spcAft>
                      </a:pPr>
                      <a:r>
                        <a:rPr lang="en-US" sz="2000" dirty="0">
                          <a:latin typeface="Comic Sans MS"/>
                          <a:ea typeface="Times New Roman"/>
                        </a:rPr>
                        <a:t>moral duty</a:t>
                      </a:r>
                      <a:endParaRPr lang="el-GR" sz="2000" dirty="0">
                        <a:latin typeface="Times New Roman"/>
                        <a:ea typeface="Times New Roman"/>
                      </a:endParaRPr>
                    </a:p>
                    <a:p>
                      <a:pPr algn="ctr">
                        <a:spcAft>
                          <a:spcPts val="0"/>
                        </a:spcAft>
                      </a:pPr>
                      <a:r>
                        <a:rPr lang="en-US" sz="2000" dirty="0">
                          <a:latin typeface="Comic Sans MS"/>
                          <a:ea typeface="Times New Roman"/>
                        </a:rPr>
                        <a:t>opinion</a:t>
                      </a:r>
                      <a:endParaRPr lang="el-GR" sz="2000" dirty="0">
                        <a:latin typeface="Times New Roman"/>
                        <a:ea typeface="Times New Roman"/>
                      </a:endParaRPr>
                    </a:p>
                  </a:txBody>
                  <a:tcPr marL="68580" marR="68580" marT="0" marB="0">
                    <a:lnL w="38100" cap="flat" cmpd="sng" algn="ctr">
                      <a:solidFill>
                        <a:srgbClr val="99CCFF"/>
                      </a:solidFill>
                      <a:prstDash val="solid"/>
                      <a:round/>
                      <a:headEnd type="none" w="med" len="med"/>
                      <a:tailEnd type="none" w="med" len="med"/>
                    </a:lnL>
                    <a:lnR w="38100" cap="flat" cmpd="sng" algn="ctr">
                      <a:solidFill>
                        <a:srgbClr val="99CCFF"/>
                      </a:solidFill>
                      <a:prstDash val="solid"/>
                      <a:round/>
                      <a:headEnd type="none" w="med" len="med"/>
                      <a:tailEnd type="none" w="med" len="med"/>
                    </a:lnR>
                    <a:lnT w="38100" cap="flat" cmpd="sng" algn="ctr">
                      <a:solidFill>
                        <a:srgbClr val="99CCFF"/>
                      </a:solidFill>
                      <a:prstDash val="solid"/>
                      <a:round/>
                      <a:headEnd type="none" w="med" len="med"/>
                      <a:tailEnd type="none" w="med" len="med"/>
                    </a:lnT>
                    <a:lnB w="38100" cap="flat" cmpd="sng" algn="ctr">
                      <a:solidFill>
                        <a:srgbClr val="99CCFF"/>
                      </a:solidFill>
                      <a:prstDash val="solid"/>
                      <a:round/>
                      <a:headEnd type="none" w="med" len="med"/>
                      <a:tailEnd type="none" w="med" len="med"/>
                    </a:lnB>
                    <a:solidFill>
                      <a:srgbClr val="0070C0"/>
                    </a:solidFill>
                  </a:tcPr>
                </a:tc>
                <a:tc rowSpan="2" hMerge="1">
                  <a:txBody>
                    <a:bodyPr/>
                    <a:lstStyle/>
                    <a:p>
                      <a:endParaRPr lang="el-GR"/>
                    </a:p>
                  </a:txBody>
                  <a:tcPr/>
                </a:tc>
                <a:tc rowSpan="2" hMerge="1">
                  <a:txBody>
                    <a:bodyPr/>
                    <a:lstStyle/>
                    <a:p>
                      <a:endParaRPr lang="el-GR"/>
                    </a:p>
                  </a:txBody>
                  <a:tcPr/>
                </a:tc>
                <a:tc rowSpan="2" hMerge="1">
                  <a:txBody>
                    <a:bodyPr/>
                    <a:lstStyle/>
                    <a:p>
                      <a:endParaRPr lang="el-GR"/>
                    </a:p>
                  </a:txBody>
                  <a:tcPr/>
                </a:tc>
                <a:tc vMerge="1">
                  <a:txBody>
                    <a:bodyPr/>
                    <a:lstStyle/>
                    <a:p>
                      <a:endParaRPr lang="el-GR"/>
                    </a:p>
                  </a:txBody>
                  <a:tcPr/>
                </a:tc>
                <a:tc vMerge="1">
                  <a:txBody>
                    <a:bodyPr/>
                    <a:lstStyle/>
                    <a:p>
                      <a:endParaRPr lang="el-GR"/>
                    </a:p>
                  </a:txBody>
                  <a:tcPr/>
                </a:tc>
              </a:tr>
              <a:tr h="414340">
                <a:tc gridSpan="4">
                  <a:txBody>
                    <a:bodyPr/>
                    <a:lstStyle/>
                    <a:p>
                      <a:pPr algn="l">
                        <a:spcAft>
                          <a:spcPts val="0"/>
                        </a:spcAft>
                      </a:pPr>
                      <a:r>
                        <a:rPr lang="en-US" sz="2000" dirty="0">
                          <a:latin typeface="Comic Sans MS"/>
                          <a:ea typeface="Times New Roman"/>
                        </a:rPr>
                        <a:t>    advice</a:t>
                      </a:r>
                      <a:endParaRPr lang="el-GR" sz="2000" dirty="0">
                        <a:latin typeface="Times New Roman"/>
                        <a:ea typeface="Times New Roman"/>
                      </a:endParaRPr>
                    </a:p>
                  </a:txBody>
                  <a:tcPr marL="68580" marR="68580" marT="0" marB="0">
                    <a:lnL w="38100" cap="flat" cmpd="sng" algn="ctr">
                      <a:solidFill>
                        <a:srgbClr val="99CCFF"/>
                      </a:solidFill>
                      <a:prstDash val="solid"/>
                      <a:round/>
                      <a:headEnd type="none" w="med" len="med"/>
                      <a:tailEnd type="none" w="med" len="med"/>
                    </a:lnL>
                    <a:lnR w="38100" cap="flat" cmpd="sng" algn="ctr">
                      <a:solidFill>
                        <a:srgbClr val="99CCFF"/>
                      </a:solidFill>
                      <a:prstDash val="solid"/>
                      <a:round/>
                      <a:headEnd type="none" w="med" len="med"/>
                      <a:tailEnd type="none" w="med" len="med"/>
                    </a:lnR>
                    <a:lnT w="38100" cap="flat" cmpd="sng" algn="ctr">
                      <a:solidFill>
                        <a:srgbClr val="99CCFF"/>
                      </a:solidFill>
                      <a:prstDash val="solid"/>
                      <a:round/>
                      <a:headEnd type="none" w="med" len="med"/>
                      <a:tailEnd type="none" w="med" len="med"/>
                    </a:lnT>
                    <a:lnB w="38100" cap="flat" cmpd="sng" algn="ctr">
                      <a:solidFill>
                        <a:srgbClr val="99CCFF"/>
                      </a:solidFill>
                      <a:prstDash val="solid"/>
                      <a:round/>
                      <a:headEnd type="none" w="med" len="med"/>
                      <a:tailEnd type="none" w="med" len="med"/>
                    </a:lnB>
                    <a:solidFill>
                      <a:srgbClr val="0070C0"/>
                    </a:solidFill>
                  </a:tcPr>
                </a:tc>
                <a:tc hMerge="1">
                  <a:txBody>
                    <a:bodyPr/>
                    <a:lstStyle/>
                    <a:p>
                      <a:endParaRPr lang="el-GR"/>
                    </a:p>
                  </a:txBody>
                  <a:tcPr/>
                </a:tc>
                <a:tc hMerge="1">
                  <a:txBody>
                    <a:bodyPr/>
                    <a:lstStyle/>
                    <a:p>
                      <a:endParaRPr lang="el-GR"/>
                    </a:p>
                  </a:txBody>
                  <a:tcPr/>
                </a:tc>
                <a:tc hMerge="1">
                  <a:txBody>
                    <a:bodyPr/>
                    <a:lstStyle/>
                    <a:p>
                      <a:endParaRPr lang="el-GR"/>
                    </a:p>
                  </a:txBody>
                  <a:tcPr/>
                </a:tc>
                <a:tc gridSpan="4" vMerge="1">
                  <a:txBody>
                    <a:bodyPr/>
                    <a:lstStyle/>
                    <a:p>
                      <a:endParaRPr lang="el-GR"/>
                    </a:p>
                  </a:txBody>
                  <a:tcPr/>
                </a:tc>
                <a:tc hMerge="1" vMerge="1">
                  <a:txBody>
                    <a:bodyPr/>
                    <a:lstStyle/>
                    <a:p>
                      <a:endParaRPr lang="el-GR"/>
                    </a:p>
                  </a:txBody>
                  <a:tcPr/>
                </a:tc>
                <a:tc hMerge="1" vMerge="1">
                  <a:txBody>
                    <a:bodyPr/>
                    <a:lstStyle/>
                    <a:p>
                      <a:endParaRPr lang="el-GR"/>
                    </a:p>
                  </a:txBody>
                  <a:tcPr/>
                </a:tc>
                <a:tc hMerge="1" vMerge="1">
                  <a:txBody>
                    <a:bodyPr/>
                    <a:lstStyle/>
                    <a:p>
                      <a:endParaRPr lang="el-GR"/>
                    </a:p>
                  </a:txBody>
                  <a:tcPr/>
                </a:tc>
                <a:tc vMerge="1">
                  <a:txBody>
                    <a:bodyPr/>
                    <a:lstStyle/>
                    <a:p>
                      <a:endParaRPr lang="el-GR"/>
                    </a:p>
                  </a:txBody>
                  <a:tcPr/>
                </a:tc>
                <a:tc vMerge="1">
                  <a:txBody>
                    <a:bodyPr/>
                    <a:lstStyle/>
                    <a:p>
                      <a:endParaRPr lang="el-GR"/>
                    </a:p>
                  </a:txBody>
                  <a:tcPr/>
                </a:tc>
              </a:tr>
            </a:tbl>
          </a:graphicData>
        </a:graphic>
      </p:graphicFrame>
      <p:sp>
        <p:nvSpPr>
          <p:cNvPr id="10242" name="Rectangle 2"/>
          <p:cNvSpPr>
            <a:spLocks noChangeArrowheads="1"/>
          </p:cNvSpPr>
          <p:nvPr/>
        </p:nvSpPr>
        <p:spPr bwMode="auto">
          <a:xfrm>
            <a:off x="214282" y="214290"/>
            <a:ext cx="8572560"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1. I </a:t>
            </a:r>
            <a:r>
              <a:rPr kumimoji="0" lang="en-US" sz="2200" b="1" i="0" u="none" strike="noStrike" cap="none" normalizeH="0" baseline="0" dirty="0" smtClean="0">
                <a:ln>
                  <a:noFill/>
                </a:ln>
                <a:solidFill>
                  <a:schemeClr val="tx2">
                    <a:lumMod val="60000"/>
                    <a:lumOff val="40000"/>
                  </a:schemeClr>
                </a:solidFill>
                <a:effectLst/>
                <a:latin typeface="Comic Sans MS" pitchFamily="66" charset="0"/>
                <a:ea typeface="Times New Roman" pitchFamily="18" charset="0"/>
                <a:cs typeface="Arial" pitchFamily="34" charset="0"/>
              </a:rPr>
              <a:t>must</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study harder</a:t>
            </a:r>
            <a:r>
              <a:rPr kumimoji="0" lang="el-GR"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(Καθήκον που αντιλαμβάνεται ο ομιλητής)</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2. The director says that I </a:t>
            </a:r>
            <a:r>
              <a:rPr kumimoji="0" lang="en-US" sz="2200" b="1" i="0" u="none" strike="noStrike" cap="none" normalizeH="0" baseline="0" dirty="0" smtClean="0">
                <a:ln>
                  <a:noFill/>
                </a:ln>
                <a:solidFill>
                  <a:schemeClr val="tx2">
                    <a:lumMod val="60000"/>
                    <a:lumOff val="40000"/>
                  </a:schemeClr>
                </a:solidFill>
                <a:effectLst/>
                <a:latin typeface="Comic Sans MS" pitchFamily="66" charset="0"/>
                <a:ea typeface="Times New Roman" pitchFamily="18" charset="0"/>
                <a:cs typeface="Arial" pitchFamily="34" charset="0"/>
              </a:rPr>
              <a:t>have to</a:t>
            </a:r>
            <a:r>
              <a:rPr kumimoji="0" lang="en-US" sz="2200" b="0" i="0" u="none" strike="noStrike" cap="none" normalizeH="0" baseline="0" dirty="0" smtClean="0">
                <a:ln>
                  <a:noFill/>
                </a:ln>
                <a:solidFill>
                  <a:schemeClr val="tx2">
                    <a:lumMod val="60000"/>
                    <a:lumOff val="40000"/>
                  </a:schemeClr>
                </a:solidFill>
                <a:effectLst/>
                <a:latin typeface="Comic Sans MS" pitchFamily="66" charset="0"/>
                <a:ea typeface="Times New Roman" pitchFamily="18" charset="0"/>
                <a:cs typeface="Arial" pitchFamily="34" charset="0"/>
              </a:rPr>
              <a:t>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study harder, or I’ll fail.</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Υποχρέωση</a:t>
            </a: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που</a:t>
            </a: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επιβάλλεται</a:t>
            </a: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3. The teacher says that I </a:t>
            </a:r>
            <a:r>
              <a:rPr kumimoji="0" lang="en-US" sz="2200" b="1" i="0" u="none" strike="noStrike" cap="none" normalizeH="0" baseline="0" dirty="0" smtClean="0">
                <a:ln>
                  <a:noFill/>
                </a:ln>
                <a:solidFill>
                  <a:schemeClr val="tx2">
                    <a:lumMod val="60000"/>
                    <a:lumOff val="40000"/>
                  </a:schemeClr>
                </a:solidFill>
                <a:effectLst/>
                <a:latin typeface="Comic Sans MS" pitchFamily="66" charset="0"/>
                <a:ea typeface="Times New Roman" pitchFamily="18" charset="0"/>
                <a:cs typeface="Arial" pitchFamily="34" charset="0"/>
              </a:rPr>
              <a:t>ought to</a:t>
            </a:r>
            <a:r>
              <a:rPr kumimoji="0" lang="en-US" sz="2200" b="0" i="0" u="none" strike="noStrike" cap="none" normalizeH="0" baseline="0" dirty="0" smtClean="0">
                <a:ln>
                  <a:noFill/>
                </a:ln>
                <a:solidFill>
                  <a:schemeClr val="tx2">
                    <a:lumMod val="60000"/>
                    <a:lumOff val="40000"/>
                  </a:schemeClr>
                </a:solidFill>
                <a:effectLst/>
                <a:latin typeface="Comic Sans MS" pitchFamily="66" charset="0"/>
                <a:ea typeface="Times New Roman" pitchFamily="18" charset="0"/>
                <a:cs typeface="Arial" pitchFamily="34" charset="0"/>
              </a:rPr>
              <a:t>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study harder for the tests. </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Έκφραση</a:t>
            </a: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άποψης</a:t>
            </a:r>
            <a:r>
              <a:rPr kumimoji="0" lang="en-US"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Ηθική</a:t>
            </a: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Υποχρέωση</a:t>
            </a: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US"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4. Mother says that I </a:t>
            </a:r>
            <a:r>
              <a:rPr kumimoji="0" lang="en-US" sz="2200" b="1" i="0" u="none" strike="noStrike" cap="none" normalizeH="0" baseline="0" dirty="0" smtClean="0">
                <a:ln>
                  <a:noFill/>
                </a:ln>
                <a:solidFill>
                  <a:schemeClr val="tx2">
                    <a:lumMod val="60000"/>
                    <a:lumOff val="40000"/>
                  </a:schemeClr>
                </a:solidFill>
                <a:effectLst/>
                <a:latin typeface="Comic Sans MS" pitchFamily="66" charset="0"/>
                <a:ea typeface="Times New Roman" pitchFamily="18" charset="0"/>
                <a:cs typeface="Arial" pitchFamily="34" charset="0"/>
              </a:rPr>
              <a:t>should</a:t>
            </a:r>
            <a:r>
              <a:rPr kumimoji="0" lang="en-US"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US" sz="2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study harder for the tests. </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l-GR"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Συμβουλή</a:t>
            </a:r>
            <a:r>
              <a:rPr kumimoji="0" lang="en-GB" sz="22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3" name="Rectangle 3"/>
          <p:cNvSpPr>
            <a:spLocks noChangeArrowheads="1"/>
          </p:cNvSpPr>
          <p:nvPr/>
        </p:nvSpPr>
        <p:spPr bwMode="auto">
          <a:xfrm>
            <a:off x="0" y="12573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5 - Εικόνα" descr="or1.jpg">
            <a:hlinkClick r:id="" action="ppaction://hlinkshowjump?jump=nextslide"/>
          </p:cNvPr>
          <p:cNvPicPr>
            <a:picLocks noChangeAspect="1"/>
          </p:cNvPicPr>
          <p:nvPr/>
        </p:nvPicPr>
        <p:blipFill>
          <a:blip r:embed="rId2" cstate="print"/>
          <a:stretch>
            <a:fillRect/>
          </a:stretch>
        </p:blipFill>
        <p:spPr>
          <a:xfrm flipH="1">
            <a:off x="6858016" y="6516884"/>
            <a:ext cx="500066" cy="341116"/>
          </a:xfrm>
          <a:prstGeom prst="rect">
            <a:avLst/>
          </a:prstGeom>
        </p:spPr>
      </p:pic>
      <p:pic>
        <p:nvPicPr>
          <p:cNvPr id="7" name="6 - Εικόνα" descr="or1.jpg">
            <a:hlinkClick r:id="" action="ppaction://hlinkshowjump?jump=previousslide"/>
          </p:cNvPr>
          <p:cNvPicPr>
            <a:picLocks noChangeAspect="1"/>
          </p:cNvPicPr>
          <p:nvPr/>
        </p:nvPicPr>
        <p:blipFill>
          <a:blip r:embed="rId2" cstate="print"/>
          <a:stretch>
            <a:fillRect/>
          </a:stretch>
        </p:blipFill>
        <p:spPr>
          <a:xfrm>
            <a:off x="6286512" y="6516884"/>
            <a:ext cx="500066" cy="341116"/>
          </a:xfrm>
          <a:prstGeom prst="rect">
            <a:avLst/>
          </a:prstGeom>
        </p:spPr>
      </p:pic>
      <p:sp>
        <p:nvSpPr>
          <p:cNvPr id="8" name="7 - Θέση αριθμού διαφάνειας"/>
          <p:cNvSpPr>
            <a:spLocks noGrp="1"/>
          </p:cNvSpPr>
          <p:nvPr>
            <p:ph type="sldNum" sz="quarter" idx="12"/>
          </p:nvPr>
        </p:nvSpPr>
        <p:spPr/>
        <p:txBody>
          <a:bodyPr/>
          <a:lstStyle/>
          <a:p>
            <a:fld id="{0B2EFC6E-3DCE-4265-B2A7-88BBC9D41EEF}" type="slidenum">
              <a:rPr lang="el-GR" smtClean="0"/>
              <a:pPr/>
              <a:t>6</a:t>
            </a:fld>
            <a:endParaRPr lang="el-GR" dirty="0"/>
          </a:p>
        </p:txBody>
      </p:sp>
      <p:pic>
        <p:nvPicPr>
          <p:cNvPr id="9" name="8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429256" y="6357934"/>
            <a:ext cx="642910" cy="500066"/>
          </a:xfrm>
          <a:prstGeom prst="rect">
            <a:avLst/>
          </a:prstGeom>
          <a:noFill/>
          <a:ln w="9525">
            <a:noFill/>
            <a:miter lim="800000"/>
            <a:headEnd/>
            <a:tailEnd/>
          </a:ln>
        </p:spPr>
      </p:pic>
      <p:sp>
        <p:nvSpPr>
          <p:cNvPr id="10" name="9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14282" y="4857760"/>
            <a:ext cx="850112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400" b="1" i="0" u="none" strike="noStrike" cap="none" normalizeH="0" baseline="0" dirty="0" smtClean="0">
              <a:ln>
                <a:noFill/>
              </a:ln>
              <a:solidFill>
                <a:schemeClr val="tx2">
                  <a:lumMod val="60000"/>
                  <a:lumOff val="40000"/>
                </a:schemeClr>
              </a:solidFill>
              <a:effectLst/>
              <a:latin typeface="Comic Sans MS" pitchFamily="66"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400" b="1" i="0" u="none" strike="noStrike" cap="none" normalizeH="0" baseline="0" dirty="0" smtClean="0">
              <a:ln>
                <a:noFill/>
              </a:ln>
              <a:solidFill>
                <a:schemeClr val="tx2">
                  <a:lumMod val="60000"/>
                  <a:lumOff val="40000"/>
                </a:schemeClr>
              </a:solidFill>
              <a:effectLst/>
              <a:latin typeface="Comic Sans MS" pitchFamily="66" charset="0"/>
              <a:cs typeface="Arial" pitchFamily="34" charset="0"/>
            </a:endParaRPr>
          </a:p>
        </p:txBody>
      </p:sp>
      <p:sp>
        <p:nvSpPr>
          <p:cNvPr id="7" name="WordArt 1"/>
          <p:cNvSpPr>
            <a:spLocks noChangeArrowheads="1" noChangeShapeType="1" noTextEdit="1"/>
          </p:cNvSpPr>
          <p:nvPr/>
        </p:nvSpPr>
        <p:spPr bwMode="auto">
          <a:xfrm>
            <a:off x="1000100" y="1428736"/>
            <a:ext cx="7072362" cy="928694"/>
          </a:xfrm>
          <a:prstGeom prst="rect">
            <a:avLst/>
          </a:prstGeom>
          <a:effectLst/>
        </p:spPr>
        <p:txBody>
          <a:bodyPr wrap="none" fromWordArt="1">
            <a:prstTxWarp prst="textPlain">
              <a:avLst>
                <a:gd name="adj" fmla="val 50000"/>
              </a:avLst>
            </a:prstTxWarp>
          </a:bodyPr>
          <a:lstStyle/>
          <a:p>
            <a:pPr algn="ctr" rtl="0"/>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a:rPr>
              <a:t>B. Developing Language</a:t>
            </a:r>
            <a:endParaRPr lang="el-GR"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a:endParaRPr>
          </a:p>
        </p:txBody>
      </p:sp>
      <p:pic>
        <p:nvPicPr>
          <p:cNvPr id="8" name="7 - Εικόνα" descr="or1.jpg">
            <a:hlinkClick r:id="" action="ppaction://hlinkshowjump?jump=nextslide"/>
          </p:cNvPr>
          <p:cNvPicPr>
            <a:picLocks noChangeAspect="1"/>
          </p:cNvPicPr>
          <p:nvPr/>
        </p:nvPicPr>
        <p:blipFill>
          <a:blip r:embed="rId2" cstate="print"/>
          <a:stretch>
            <a:fillRect/>
          </a:stretch>
        </p:blipFill>
        <p:spPr>
          <a:xfrm flipH="1">
            <a:off x="7929586" y="6516884"/>
            <a:ext cx="500066" cy="341116"/>
          </a:xfrm>
          <a:prstGeom prst="rect">
            <a:avLst/>
          </a:prstGeom>
        </p:spPr>
      </p:pic>
      <p:pic>
        <p:nvPicPr>
          <p:cNvPr id="10" name="9 - Εικόνα" descr="or1.jpg">
            <a:hlinkClick r:id="" action="ppaction://hlinkshowjump?jump=previousslide"/>
          </p:cNvPr>
          <p:cNvPicPr>
            <a:picLocks noChangeAspect="1"/>
          </p:cNvPicPr>
          <p:nvPr/>
        </p:nvPicPr>
        <p:blipFill>
          <a:blip r:embed="rId2" cstate="print"/>
          <a:stretch>
            <a:fillRect/>
          </a:stretch>
        </p:blipFill>
        <p:spPr>
          <a:xfrm>
            <a:off x="7286644" y="6516884"/>
            <a:ext cx="500066" cy="341116"/>
          </a:xfrm>
          <a:prstGeom prst="rect">
            <a:avLst/>
          </a:prstGeom>
        </p:spPr>
      </p:pic>
      <p:sp>
        <p:nvSpPr>
          <p:cNvPr id="11" name="10 - Θέση αριθμού διαφάνειας"/>
          <p:cNvSpPr>
            <a:spLocks noGrp="1"/>
          </p:cNvSpPr>
          <p:nvPr>
            <p:ph type="sldNum" sz="quarter" idx="12"/>
          </p:nvPr>
        </p:nvSpPr>
        <p:spPr/>
        <p:txBody>
          <a:bodyPr/>
          <a:lstStyle/>
          <a:p>
            <a:fld id="{0B2EFC6E-3DCE-4265-B2A7-88BBC9D41EEF}" type="slidenum">
              <a:rPr lang="el-GR" smtClean="0"/>
              <a:pPr/>
              <a:t>7</a:t>
            </a:fld>
            <a:endParaRPr lang="el-GR" dirty="0"/>
          </a:p>
        </p:txBody>
      </p:sp>
      <p:pic>
        <p:nvPicPr>
          <p:cNvPr id="12" name="11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429256" y="6339840"/>
            <a:ext cx="785819" cy="518160"/>
          </a:xfrm>
          <a:prstGeom prst="rect">
            <a:avLst/>
          </a:prstGeom>
          <a:noFill/>
          <a:ln w="9525">
            <a:noFill/>
            <a:miter lim="800000"/>
            <a:headEnd/>
            <a:tailEnd/>
          </a:ln>
        </p:spPr>
      </p:pic>
      <p:sp>
        <p:nvSpPr>
          <p:cNvPr id="13" name="12 - Ορθογώνιο"/>
          <p:cNvSpPr/>
          <p:nvPr/>
        </p:nvSpPr>
        <p:spPr>
          <a:xfrm>
            <a:off x="1285852" y="2967335"/>
            <a:ext cx="6643734" cy="1313501"/>
          </a:xfrm>
          <a:prstGeom prst="rect">
            <a:avLst/>
          </a:prstGeom>
        </p:spPr>
        <p:txBody>
          <a:bodyPr wrap="square">
            <a:spAutoFit/>
          </a:bodyPr>
          <a:lstStyle/>
          <a:p>
            <a:pPr algn="ctr" fontAlgn="base">
              <a:lnSpc>
                <a:spcPct val="150000"/>
              </a:lnSpc>
              <a:spcBef>
                <a:spcPct val="0"/>
              </a:spcBef>
              <a:spcAft>
                <a:spcPct val="0"/>
              </a:spcAft>
            </a:pPr>
            <a:r>
              <a:rPr lang="en-GB" sz="2800" b="1" dirty="0" smtClean="0">
                <a:solidFill>
                  <a:srgbClr val="0070C0"/>
                </a:solidFill>
                <a:latin typeface="Comic Sans MS" pitchFamily="66" charset="0"/>
              </a:rPr>
              <a:t>SCANNING. Read the text and circle the right answer.</a:t>
            </a:r>
            <a:endParaRPr lang="en-GB" sz="2800" dirty="0" smtClean="0">
              <a:solidFill>
                <a:srgbClr val="0070C0"/>
              </a:solidFill>
              <a:latin typeface="Comic Sans MS" pitchFamily="66" charset="0"/>
              <a:ea typeface="Times New Roman" pitchFamily="18" charset="0"/>
              <a:cs typeface="Arial" pitchFamily="34" charset="0"/>
            </a:endParaRPr>
          </a:p>
        </p:txBody>
      </p:sp>
      <p:sp>
        <p:nvSpPr>
          <p:cNvPr id="9" name="8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ChangeArrowheads="1"/>
          </p:cNvSpPr>
          <p:nvPr/>
        </p:nvSpPr>
        <p:spPr bwMode="auto">
          <a:xfrm>
            <a:off x="214282" y="357166"/>
            <a:ext cx="8572560" cy="50156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2" action="ppaction://hlinksldjump"/>
              </a:rPr>
              <a:t>CV</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is what people use to get jobs, right? Wrong! A CV is a one or two pages summary of your </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3" action="ppaction://hlinksldjump"/>
              </a:rPr>
              <a:t>personal</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education, qualifications and experience. The </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4" action="ppaction://hlinksldjump"/>
              </a:rPr>
              <a:t>purpose</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of a CV is to attract interest and secure an </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5" action="ppaction://hlinksldjump"/>
              </a:rPr>
              <a:t>interview</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with a </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6" action="ppaction://hlinksldjump"/>
              </a:rPr>
              <a:t>potential</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employer. It is the </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hlinkClick r:id="rId7" action="ppaction://hlinksldjump"/>
              </a:rPr>
              <a:t>primary</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tool, the key that opens a door for you, the ticket to an interview where you can “sell” yourself. Many well-qualified people are often not selected for job interviews because of poor CV</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s</a:t>
            </a:r>
            <a:r>
              <a:rPr kumimoji="0" lang="en-GB"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But Remember!! CVs get interviews – not jobs.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4 - Εικόνα" descr="or1.jpg">
            <a:hlinkClick r:id="" action="ppaction://hlinkshowjump?jump=nextslide"/>
          </p:cNvPr>
          <p:cNvPicPr>
            <a:picLocks noChangeAspect="1"/>
          </p:cNvPicPr>
          <p:nvPr/>
        </p:nvPicPr>
        <p:blipFill>
          <a:blip r:embed="rId8" cstate="print"/>
          <a:stretch>
            <a:fillRect/>
          </a:stretch>
        </p:blipFill>
        <p:spPr>
          <a:xfrm flipH="1">
            <a:off x="7858148" y="6516884"/>
            <a:ext cx="500066" cy="341116"/>
          </a:xfrm>
          <a:prstGeom prst="rect">
            <a:avLst/>
          </a:prstGeom>
        </p:spPr>
      </p:pic>
      <p:pic>
        <p:nvPicPr>
          <p:cNvPr id="6" name="5 - Εικόνα" descr="or1.jpg">
            <a:hlinkClick r:id="" action="ppaction://hlinkshowjump?jump=previousslide"/>
          </p:cNvPr>
          <p:cNvPicPr>
            <a:picLocks noChangeAspect="1"/>
          </p:cNvPicPr>
          <p:nvPr/>
        </p:nvPicPr>
        <p:blipFill>
          <a:blip r:embed="rId8" cstate="print"/>
          <a:stretch>
            <a:fillRect/>
          </a:stretch>
        </p:blipFill>
        <p:spPr>
          <a:xfrm>
            <a:off x="7215206" y="6516884"/>
            <a:ext cx="500066" cy="341116"/>
          </a:xfrm>
          <a:prstGeom prst="rect">
            <a:avLst/>
          </a:prstGeom>
        </p:spPr>
      </p:pic>
      <p:sp>
        <p:nvSpPr>
          <p:cNvPr id="7" name="6 - Θέση αριθμού διαφάνειας"/>
          <p:cNvSpPr>
            <a:spLocks noGrp="1"/>
          </p:cNvSpPr>
          <p:nvPr>
            <p:ph type="sldNum" sz="quarter" idx="12"/>
          </p:nvPr>
        </p:nvSpPr>
        <p:spPr/>
        <p:txBody>
          <a:bodyPr/>
          <a:lstStyle/>
          <a:p>
            <a:fld id="{0B2EFC6E-3DCE-4265-B2A7-88BBC9D41EEF}" type="slidenum">
              <a:rPr lang="el-GR" smtClean="0"/>
              <a:pPr/>
              <a:t>8</a:t>
            </a:fld>
            <a:endParaRPr lang="el-GR" dirty="0"/>
          </a:p>
        </p:txBody>
      </p:sp>
      <p:pic>
        <p:nvPicPr>
          <p:cNvPr id="8" name="7 - Εικόνα" descr="http://www.tradesmartu.com/blog/wp-content/uploads/2015/01/Cartoon-stop.jpeg">
            <a:hlinkClick r:id="" action="ppaction://hlinkshowjump?jump=endshow"/>
          </p:cNvPr>
          <p:cNvPicPr/>
          <p:nvPr/>
        </p:nvPicPr>
        <p:blipFill>
          <a:blip r:embed="rId9" cstate="print"/>
          <a:srcRect/>
          <a:stretch>
            <a:fillRect/>
          </a:stretch>
        </p:blipFill>
        <p:spPr bwMode="auto">
          <a:xfrm>
            <a:off x="5357818" y="6339840"/>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357158" y="1000108"/>
            <a:ext cx="857256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To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hlinkClick r:id="rId2" action="ppaction://hlinksldjump"/>
              </a:rPr>
              <a:t>compete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in today’s market, it is important to know how to present YOURSELF. Most employers do not spend more than 30-40 seconds to have a first look at a CV and decide whether to read it or not. Therefore, both the structure and the content of a successful CV must attract attention, stimulate interest, create </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hlinkClick r:id="rId3" action="ppaction://hlinksldjump"/>
              </a:rPr>
              <a:t>desire</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and generate action at a first glance.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3 - Εικόνα" descr="or1.jpg">
            <a:hlinkClick r:id="" action="ppaction://hlinkshowjump?jump=nextslide"/>
          </p:cNvPr>
          <p:cNvPicPr>
            <a:picLocks noChangeAspect="1"/>
          </p:cNvPicPr>
          <p:nvPr/>
        </p:nvPicPr>
        <p:blipFill>
          <a:blip r:embed="rId4" cstate="print"/>
          <a:stretch>
            <a:fillRect/>
          </a:stretch>
        </p:blipFill>
        <p:spPr>
          <a:xfrm flipH="1">
            <a:off x="7858148" y="6516884"/>
            <a:ext cx="500066" cy="341116"/>
          </a:xfrm>
          <a:prstGeom prst="rect">
            <a:avLst/>
          </a:prstGeom>
        </p:spPr>
      </p:pic>
      <p:pic>
        <p:nvPicPr>
          <p:cNvPr id="5" name="4 - Εικόνα" descr="or1.jpg">
            <a:hlinkClick r:id="" action="ppaction://hlinkshowjump?jump=previousslide"/>
          </p:cNvPr>
          <p:cNvPicPr>
            <a:picLocks noChangeAspect="1"/>
          </p:cNvPicPr>
          <p:nvPr/>
        </p:nvPicPr>
        <p:blipFill>
          <a:blip r:embed="rId4" cstate="print"/>
          <a:stretch>
            <a:fillRect/>
          </a:stretch>
        </p:blipFill>
        <p:spPr>
          <a:xfrm>
            <a:off x="7215206" y="6516884"/>
            <a:ext cx="500066" cy="341116"/>
          </a:xfrm>
          <a:prstGeom prst="rect">
            <a:avLst/>
          </a:prstGeom>
        </p:spPr>
      </p:pic>
      <p:sp>
        <p:nvSpPr>
          <p:cNvPr id="6" name="5 - Θέση αριθμού διαφάνειας"/>
          <p:cNvSpPr>
            <a:spLocks noGrp="1"/>
          </p:cNvSpPr>
          <p:nvPr>
            <p:ph type="sldNum" sz="quarter" idx="12"/>
          </p:nvPr>
        </p:nvSpPr>
        <p:spPr/>
        <p:txBody>
          <a:bodyPr/>
          <a:lstStyle/>
          <a:p>
            <a:fld id="{0B2EFC6E-3DCE-4265-B2A7-88BBC9D41EEF}" type="slidenum">
              <a:rPr lang="el-GR" smtClean="0"/>
              <a:pPr/>
              <a:t>9</a:t>
            </a:fld>
            <a:endParaRPr lang="el-GR" dirty="0"/>
          </a:p>
        </p:txBody>
      </p:sp>
      <p:pic>
        <p:nvPicPr>
          <p:cNvPr id="7" name="6 - Εικόνα" descr="http://www.tradesmartu.com/blog/wp-content/uploads/2015/01/Cartoon-stop.jpeg">
            <a:hlinkClick r:id="" action="ppaction://hlinkshowjump?jump=endshow"/>
          </p:cNvPr>
          <p:cNvPicPr/>
          <p:nvPr/>
        </p:nvPicPr>
        <p:blipFill>
          <a:blip r:embed="rId5" cstate="print"/>
          <a:srcRect/>
          <a:stretch>
            <a:fillRect/>
          </a:stretch>
        </p:blipFill>
        <p:spPr bwMode="auto">
          <a:xfrm>
            <a:off x="5286380" y="6339840"/>
            <a:ext cx="785819" cy="518160"/>
          </a:xfrm>
          <a:prstGeom prst="rect">
            <a:avLst/>
          </a:prstGeom>
          <a:noFill/>
          <a:ln w="9525">
            <a:noFill/>
            <a:miter lim="800000"/>
            <a:headEnd/>
            <a:tailEnd/>
          </a:ln>
        </p:spPr>
      </p:pic>
      <p:sp>
        <p:nvSpPr>
          <p:cNvPr id="8" name="7 - Θέση υποσέλιδου"/>
          <p:cNvSpPr>
            <a:spLocks noGrp="1"/>
          </p:cNvSpPr>
          <p:nvPr>
            <p:ph type="ftr" sz="quarter" idx="11"/>
          </p:nvPr>
        </p:nvSpPr>
        <p:spPr/>
        <p:txBody>
          <a:bodyPr/>
          <a:lstStyle/>
          <a:p>
            <a:r>
              <a:rPr lang="en-US" smtClean="0"/>
              <a:t>Unit 3</a:t>
            </a:r>
            <a:endParaRPr lang="el-GR" dirty="0"/>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1246</TotalTime>
  <Words>1188</Words>
  <Application>Microsoft Office PowerPoint</Application>
  <PresentationFormat>Προβολή στην οθόνη (4:3)</PresentationFormat>
  <Paragraphs>184</Paragraphs>
  <Slides>31</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dell-pc</dc:creator>
  <cp:lastModifiedBy>user</cp:lastModifiedBy>
  <cp:revision>87</cp:revision>
  <dcterms:created xsi:type="dcterms:W3CDTF">2016-09-13T17:04:20Z</dcterms:created>
  <dcterms:modified xsi:type="dcterms:W3CDTF">2019-02-05T21:19:41Z</dcterms:modified>
</cp:coreProperties>
</file>