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86" r:id="rId2"/>
    <p:sldId id="257" r:id="rId3"/>
    <p:sldId id="287" r:id="rId4"/>
    <p:sldId id="258" r:id="rId5"/>
    <p:sldId id="259" r:id="rId6"/>
    <p:sldId id="260" r:id="rId7"/>
    <p:sldId id="268" r:id="rId8"/>
    <p:sldId id="261" r:id="rId9"/>
    <p:sldId id="262" r:id="rId10"/>
    <p:sldId id="263" r:id="rId11"/>
    <p:sldId id="264" r:id="rId12"/>
    <p:sldId id="265" r:id="rId13"/>
    <p:sldId id="266" r:id="rId14"/>
    <p:sldId id="289" r:id="rId15"/>
    <p:sldId id="267"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8" r:id="rId3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51" d="100"/>
          <a:sy n="51" d="100"/>
        </p:scale>
        <p:origin x="-1243" y="-8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551749-A080-4204-95C2-298E242AF323}" type="datetimeFigureOut">
              <a:rPr lang="el-GR" smtClean="0"/>
              <a:pPr/>
              <a:t>5/2/2019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3B3278-E594-4D84-B7F3-578A096857A9}"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dirty="0" smtClean="0"/>
              <a:t>ANSWER</a:t>
            </a:r>
            <a:r>
              <a:rPr lang="en-US" baseline="0" dirty="0" smtClean="0"/>
              <a:t> KEY</a:t>
            </a:r>
            <a:endParaRPr lang="el-GR" dirty="0"/>
          </a:p>
        </p:txBody>
      </p:sp>
      <p:sp>
        <p:nvSpPr>
          <p:cNvPr id="4" name="3 - Θέση αριθμού διαφάνειας"/>
          <p:cNvSpPr>
            <a:spLocks noGrp="1"/>
          </p:cNvSpPr>
          <p:nvPr>
            <p:ph type="sldNum" sz="quarter" idx="10"/>
          </p:nvPr>
        </p:nvSpPr>
        <p:spPr/>
        <p:txBody>
          <a:bodyPr/>
          <a:lstStyle/>
          <a:p>
            <a:fld id="{E821FF37-C3F0-4328-A3C5-9FD66A0BE0C8}" type="slidenum">
              <a:rPr lang="el-GR" smtClean="0"/>
              <a:pPr/>
              <a:t>14</a:t>
            </a:fld>
            <a:endParaRPr lang="el-G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dirty="0" smtClean="0"/>
              <a:t>BACK TO TOP</a:t>
            </a:r>
            <a:endParaRPr lang="el-GR" dirty="0"/>
          </a:p>
        </p:txBody>
      </p:sp>
      <p:sp>
        <p:nvSpPr>
          <p:cNvPr id="4" name="3 - Θέση αριθμού διαφάνειας"/>
          <p:cNvSpPr>
            <a:spLocks noGrp="1"/>
          </p:cNvSpPr>
          <p:nvPr>
            <p:ph type="sldNum" sz="quarter" idx="10"/>
          </p:nvPr>
        </p:nvSpPr>
        <p:spPr/>
        <p:txBody>
          <a:bodyPr/>
          <a:lstStyle/>
          <a:p>
            <a:fld id="{BB3B3278-E594-4D84-B7F3-578A096857A9}" type="slidenum">
              <a:rPr lang="el-GR" smtClean="0"/>
              <a:pPr/>
              <a:t>30</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dirty="0" smtClean="0"/>
              <a:t>Back to top</a:t>
            </a:r>
            <a:endParaRPr lang="el-GR" dirty="0"/>
          </a:p>
        </p:txBody>
      </p:sp>
      <p:sp>
        <p:nvSpPr>
          <p:cNvPr id="4" name="3 - Θέση αριθμού διαφάνειας"/>
          <p:cNvSpPr>
            <a:spLocks noGrp="1"/>
          </p:cNvSpPr>
          <p:nvPr>
            <p:ph type="sldNum" sz="quarter" idx="10"/>
          </p:nvPr>
        </p:nvSpPr>
        <p:spPr/>
        <p:txBody>
          <a:bodyPr/>
          <a:lstStyle/>
          <a:p>
            <a:fld id="{BB3B3278-E594-4D84-B7F3-578A096857A9}" type="slidenum">
              <a:rPr lang="el-GR" smtClean="0"/>
              <a:pPr/>
              <a:t>31</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56A3E754-2F27-4D38-9D84-D8BFDF0A9592}" type="datetime1">
              <a:rPr lang="el-GR" smtClean="0"/>
              <a:pPr/>
              <a:t>5/2/2019</a:t>
            </a:fld>
            <a:endParaRPr lang="el-GR" dirty="0"/>
          </a:p>
        </p:txBody>
      </p:sp>
      <p:sp>
        <p:nvSpPr>
          <p:cNvPr id="5" name="4 - Θέση υποσέλιδου"/>
          <p:cNvSpPr>
            <a:spLocks noGrp="1"/>
          </p:cNvSpPr>
          <p:nvPr>
            <p:ph type="ftr" sz="quarter" idx="11"/>
          </p:nvPr>
        </p:nvSpPr>
        <p:spPr/>
        <p:txBody>
          <a:bodyPr/>
          <a:lstStyle/>
          <a:p>
            <a:r>
              <a:rPr lang="en-US" smtClean="0"/>
              <a:t>Unit 3</a:t>
            </a:r>
            <a:endParaRPr lang="el-GR" dirty="0"/>
          </a:p>
        </p:txBody>
      </p:sp>
      <p:sp>
        <p:nvSpPr>
          <p:cNvPr id="6" name="5 - Θέση αριθμού διαφάνειας"/>
          <p:cNvSpPr>
            <a:spLocks noGrp="1"/>
          </p:cNvSpPr>
          <p:nvPr>
            <p:ph type="sldNum" sz="quarter" idx="12"/>
          </p:nvPr>
        </p:nvSpPr>
        <p:spPr/>
        <p:txBody>
          <a:bodyPr/>
          <a:lstStyle/>
          <a:p>
            <a:fld id="{0B2EFC6E-3DCE-4265-B2A7-88BBC9D41EEF}" type="slidenum">
              <a:rPr lang="el-GR" smtClean="0"/>
              <a:pPr/>
              <a:t>‹#›</a:t>
            </a:fld>
            <a:endParaRPr lang="el-GR" dirty="0"/>
          </a:p>
        </p:txBody>
      </p:sp>
    </p:spTree>
  </p:cSld>
  <p:clrMapOvr>
    <a:masterClrMapping/>
  </p:clrMapOvr>
  <p:transition advClick="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B9E929B2-5E97-4291-B9EE-4E57104C9CAA}" type="datetime1">
              <a:rPr lang="el-GR" smtClean="0"/>
              <a:pPr/>
              <a:t>5/2/2019</a:t>
            </a:fld>
            <a:endParaRPr lang="el-GR" dirty="0"/>
          </a:p>
        </p:txBody>
      </p:sp>
      <p:sp>
        <p:nvSpPr>
          <p:cNvPr id="5" name="4 - Θέση υποσέλιδου"/>
          <p:cNvSpPr>
            <a:spLocks noGrp="1"/>
          </p:cNvSpPr>
          <p:nvPr>
            <p:ph type="ftr" sz="quarter" idx="11"/>
          </p:nvPr>
        </p:nvSpPr>
        <p:spPr/>
        <p:txBody>
          <a:bodyPr/>
          <a:lstStyle/>
          <a:p>
            <a:r>
              <a:rPr lang="en-US" smtClean="0"/>
              <a:t>Unit 3</a:t>
            </a:r>
            <a:endParaRPr lang="el-GR" dirty="0"/>
          </a:p>
        </p:txBody>
      </p:sp>
      <p:sp>
        <p:nvSpPr>
          <p:cNvPr id="6" name="5 - Θέση αριθμού διαφάνειας"/>
          <p:cNvSpPr>
            <a:spLocks noGrp="1"/>
          </p:cNvSpPr>
          <p:nvPr>
            <p:ph type="sldNum" sz="quarter" idx="12"/>
          </p:nvPr>
        </p:nvSpPr>
        <p:spPr/>
        <p:txBody>
          <a:bodyPr/>
          <a:lstStyle/>
          <a:p>
            <a:fld id="{0B2EFC6E-3DCE-4265-B2A7-88BBC9D41EEF}" type="slidenum">
              <a:rPr lang="el-GR" smtClean="0"/>
              <a:pPr/>
              <a:t>‹#›</a:t>
            </a:fld>
            <a:endParaRPr lang="el-GR" dirty="0"/>
          </a:p>
        </p:txBody>
      </p:sp>
    </p:spTree>
  </p:cSld>
  <p:clrMapOvr>
    <a:masterClrMapping/>
  </p:clrMapOvr>
  <p:transition advClick="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98C22BB-3E84-41BE-8817-0A6435001FE7}" type="datetime1">
              <a:rPr lang="el-GR" smtClean="0"/>
              <a:pPr/>
              <a:t>5/2/2019</a:t>
            </a:fld>
            <a:endParaRPr lang="el-GR" dirty="0"/>
          </a:p>
        </p:txBody>
      </p:sp>
      <p:sp>
        <p:nvSpPr>
          <p:cNvPr id="5" name="4 - Θέση υποσέλιδου"/>
          <p:cNvSpPr>
            <a:spLocks noGrp="1"/>
          </p:cNvSpPr>
          <p:nvPr>
            <p:ph type="ftr" sz="quarter" idx="11"/>
          </p:nvPr>
        </p:nvSpPr>
        <p:spPr/>
        <p:txBody>
          <a:bodyPr/>
          <a:lstStyle/>
          <a:p>
            <a:r>
              <a:rPr lang="en-US" smtClean="0"/>
              <a:t>Unit 3</a:t>
            </a:r>
            <a:endParaRPr lang="el-GR" dirty="0"/>
          </a:p>
        </p:txBody>
      </p:sp>
      <p:sp>
        <p:nvSpPr>
          <p:cNvPr id="6" name="5 - Θέση αριθμού διαφάνειας"/>
          <p:cNvSpPr>
            <a:spLocks noGrp="1"/>
          </p:cNvSpPr>
          <p:nvPr>
            <p:ph type="sldNum" sz="quarter" idx="12"/>
          </p:nvPr>
        </p:nvSpPr>
        <p:spPr/>
        <p:txBody>
          <a:bodyPr/>
          <a:lstStyle/>
          <a:p>
            <a:fld id="{0B2EFC6E-3DCE-4265-B2A7-88BBC9D41EEF}" type="slidenum">
              <a:rPr lang="el-GR" smtClean="0"/>
              <a:pPr/>
              <a:t>‹#›</a:t>
            </a:fld>
            <a:endParaRPr lang="el-GR" dirty="0"/>
          </a:p>
        </p:txBody>
      </p:sp>
    </p:spTree>
  </p:cSld>
  <p:clrMapOvr>
    <a:masterClrMapping/>
  </p:clrMapOvr>
  <p:transition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8E10F65-C4EE-4A7E-BE51-6044E73104BA}" type="datetime1">
              <a:rPr lang="el-GR" smtClean="0"/>
              <a:pPr/>
              <a:t>5/2/2019</a:t>
            </a:fld>
            <a:endParaRPr lang="el-GR" dirty="0"/>
          </a:p>
        </p:txBody>
      </p:sp>
      <p:sp>
        <p:nvSpPr>
          <p:cNvPr id="5" name="4 - Θέση υποσέλιδου"/>
          <p:cNvSpPr>
            <a:spLocks noGrp="1"/>
          </p:cNvSpPr>
          <p:nvPr>
            <p:ph type="ftr" sz="quarter" idx="11"/>
          </p:nvPr>
        </p:nvSpPr>
        <p:spPr/>
        <p:txBody>
          <a:bodyPr/>
          <a:lstStyle/>
          <a:p>
            <a:r>
              <a:rPr lang="en-US" smtClean="0"/>
              <a:t>Unit 3</a:t>
            </a:r>
            <a:endParaRPr lang="el-GR" dirty="0"/>
          </a:p>
        </p:txBody>
      </p:sp>
      <p:sp>
        <p:nvSpPr>
          <p:cNvPr id="6" name="5 - Θέση αριθμού διαφάνειας"/>
          <p:cNvSpPr>
            <a:spLocks noGrp="1"/>
          </p:cNvSpPr>
          <p:nvPr>
            <p:ph type="sldNum" sz="quarter" idx="12"/>
          </p:nvPr>
        </p:nvSpPr>
        <p:spPr/>
        <p:txBody>
          <a:bodyPr/>
          <a:lstStyle/>
          <a:p>
            <a:fld id="{0B2EFC6E-3DCE-4265-B2A7-88BBC9D41EEF}" type="slidenum">
              <a:rPr lang="el-GR" smtClean="0"/>
              <a:pPr/>
              <a:t>‹#›</a:t>
            </a:fld>
            <a:endParaRPr lang="el-GR" dirty="0"/>
          </a:p>
        </p:txBody>
      </p:sp>
    </p:spTree>
  </p:cSld>
  <p:clrMapOvr>
    <a:masterClrMapping/>
  </p:clrMapOvr>
  <p:transition advClick="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B06EAB53-9707-49EC-A608-42F84BF1B4E0}" type="datetime1">
              <a:rPr lang="el-GR" smtClean="0"/>
              <a:pPr/>
              <a:t>5/2/2019</a:t>
            </a:fld>
            <a:endParaRPr lang="el-GR" dirty="0"/>
          </a:p>
        </p:txBody>
      </p:sp>
      <p:sp>
        <p:nvSpPr>
          <p:cNvPr id="5" name="4 - Θέση υποσέλιδου"/>
          <p:cNvSpPr>
            <a:spLocks noGrp="1"/>
          </p:cNvSpPr>
          <p:nvPr>
            <p:ph type="ftr" sz="quarter" idx="11"/>
          </p:nvPr>
        </p:nvSpPr>
        <p:spPr/>
        <p:txBody>
          <a:bodyPr/>
          <a:lstStyle/>
          <a:p>
            <a:r>
              <a:rPr lang="en-US" smtClean="0"/>
              <a:t>Unit 3</a:t>
            </a:r>
            <a:endParaRPr lang="el-GR" dirty="0"/>
          </a:p>
        </p:txBody>
      </p:sp>
      <p:sp>
        <p:nvSpPr>
          <p:cNvPr id="6" name="5 - Θέση αριθμού διαφάνειας"/>
          <p:cNvSpPr>
            <a:spLocks noGrp="1"/>
          </p:cNvSpPr>
          <p:nvPr>
            <p:ph type="sldNum" sz="quarter" idx="12"/>
          </p:nvPr>
        </p:nvSpPr>
        <p:spPr/>
        <p:txBody>
          <a:bodyPr/>
          <a:lstStyle/>
          <a:p>
            <a:fld id="{0B2EFC6E-3DCE-4265-B2A7-88BBC9D41EEF}" type="slidenum">
              <a:rPr lang="el-GR" smtClean="0"/>
              <a:pPr/>
              <a:t>‹#›</a:t>
            </a:fld>
            <a:endParaRPr lang="el-GR" dirty="0"/>
          </a:p>
        </p:txBody>
      </p:sp>
    </p:spTree>
  </p:cSld>
  <p:clrMapOvr>
    <a:masterClrMapping/>
  </p:clrMapOvr>
  <p:transition advClick="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70ED9D4-DAF4-44C0-8929-E30D44EFFACB}" type="datetime1">
              <a:rPr lang="el-GR" smtClean="0"/>
              <a:pPr/>
              <a:t>5/2/2019</a:t>
            </a:fld>
            <a:endParaRPr lang="el-GR" dirty="0"/>
          </a:p>
        </p:txBody>
      </p:sp>
      <p:sp>
        <p:nvSpPr>
          <p:cNvPr id="6" name="5 - Θέση υποσέλιδου"/>
          <p:cNvSpPr>
            <a:spLocks noGrp="1"/>
          </p:cNvSpPr>
          <p:nvPr>
            <p:ph type="ftr" sz="quarter" idx="11"/>
          </p:nvPr>
        </p:nvSpPr>
        <p:spPr/>
        <p:txBody>
          <a:bodyPr/>
          <a:lstStyle/>
          <a:p>
            <a:r>
              <a:rPr lang="en-US" smtClean="0"/>
              <a:t>Unit 3</a:t>
            </a:r>
            <a:endParaRPr lang="el-GR" dirty="0"/>
          </a:p>
        </p:txBody>
      </p:sp>
      <p:sp>
        <p:nvSpPr>
          <p:cNvPr id="7" name="6 - Θέση αριθμού διαφάνειας"/>
          <p:cNvSpPr>
            <a:spLocks noGrp="1"/>
          </p:cNvSpPr>
          <p:nvPr>
            <p:ph type="sldNum" sz="quarter" idx="12"/>
          </p:nvPr>
        </p:nvSpPr>
        <p:spPr/>
        <p:txBody>
          <a:bodyPr/>
          <a:lstStyle/>
          <a:p>
            <a:fld id="{0B2EFC6E-3DCE-4265-B2A7-88BBC9D41EEF}" type="slidenum">
              <a:rPr lang="el-GR" smtClean="0"/>
              <a:pPr/>
              <a:t>‹#›</a:t>
            </a:fld>
            <a:endParaRPr lang="el-GR" dirty="0"/>
          </a:p>
        </p:txBody>
      </p:sp>
    </p:spTree>
  </p:cSld>
  <p:clrMapOvr>
    <a:masterClrMapping/>
  </p:clrMapOvr>
  <p:transition advClick="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D665E5B2-3A6A-42E7-8629-6528469C4F61}" type="datetime1">
              <a:rPr lang="el-GR" smtClean="0"/>
              <a:pPr/>
              <a:t>5/2/2019</a:t>
            </a:fld>
            <a:endParaRPr lang="el-GR" dirty="0"/>
          </a:p>
        </p:txBody>
      </p:sp>
      <p:sp>
        <p:nvSpPr>
          <p:cNvPr id="8" name="7 - Θέση υποσέλιδου"/>
          <p:cNvSpPr>
            <a:spLocks noGrp="1"/>
          </p:cNvSpPr>
          <p:nvPr>
            <p:ph type="ftr" sz="quarter" idx="11"/>
          </p:nvPr>
        </p:nvSpPr>
        <p:spPr/>
        <p:txBody>
          <a:bodyPr/>
          <a:lstStyle/>
          <a:p>
            <a:r>
              <a:rPr lang="en-US" smtClean="0"/>
              <a:t>Unit 3</a:t>
            </a:r>
            <a:endParaRPr lang="el-GR" dirty="0"/>
          </a:p>
        </p:txBody>
      </p:sp>
      <p:sp>
        <p:nvSpPr>
          <p:cNvPr id="9" name="8 - Θέση αριθμού διαφάνειας"/>
          <p:cNvSpPr>
            <a:spLocks noGrp="1"/>
          </p:cNvSpPr>
          <p:nvPr>
            <p:ph type="sldNum" sz="quarter" idx="12"/>
          </p:nvPr>
        </p:nvSpPr>
        <p:spPr/>
        <p:txBody>
          <a:bodyPr/>
          <a:lstStyle/>
          <a:p>
            <a:fld id="{0B2EFC6E-3DCE-4265-B2A7-88BBC9D41EEF}" type="slidenum">
              <a:rPr lang="el-GR" smtClean="0"/>
              <a:pPr/>
              <a:t>‹#›</a:t>
            </a:fld>
            <a:endParaRPr lang="el-GR" dirty="0"/>
          </a:p>
        </p:txBody>
      </p:sp>
    </p:spTree>
  </p:cSld>
  <p:clrMapOvr>
    <a:masterClrMapping/>
  </p:clrMapOvr>
  <p:transition advClick="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A5E6A6C3-CFAC-4B67-83D0-A17080725F03}" type="datetime1">
              <a:rPr lang="el-GR" smtClean="0"/>
              <a:pPr/>
              <a:t>5/2/2019</a:t>
            </a:fld>
            <a:endParaRPr lang="el-GR" dirty="0"/>
          </a:p>
        </p:txBody>
      </p:sp>
      <p:sp>
        <p:nvSpPr>
          <p:cNvPr id="4" name="3 - Θέση υποσέλιδου"/>
          <p:cNvSpPr>
            <a:spLocks noGrp="1"/>
          </p:cNvSpPr>
          <p:nvPr>
            <p:ph type="ftr" sz="quarter" idx="11"/>
          </p:nvPr>
        </p:nvSpPr>
        <p:spPr/>
        <p:txBody>
          <a:bodyPr/>
          <a:lstStyle/>
          <a:p>
            <a:r>
              <a:rPr lang="en-US" smtClean="0"/>
              <a:t>Unit 3</a:t>
            </a:r>
            <a:endParaRPr lang="el-GR" dirty="0"/>
          </a:p>
        </p:txBody>
      </p:sp>
      <p:sp>
        <p:nvSpPr>
          <p:cNvPr id="5" name="4 - Θέση αριθμού διαφάνειας"/>
          <p:cNvSpPr>
            <a:spLocks noGrp="1"/>
          </p:cNvSpPr>
          <p:nvPr>
            <p:ph type="sldNum" sz="quarter" idx="12"/>
          </p:nvPr>
        </p:nvSpPr>
        <p:spPr/>
        <p:txBody>
          <a:bodyPr/>
          <a:lstStyle/>
          <a:p>
            <a:fld id="{0B2EFC6E-3DCE-4265-B2A7-88BBC9D41EEF}" type="slidenum">
              <a:rPr lang="el-GR" smtClean="0"/>
              <a:pPr/>
              <a:t>‹#›</a:t>
            </a:fld>
            <a:endParaRPr lang="el-GR" dirty="0"/>
          </a:p>
        </p:txBody>
      </p:sp>
    </p:spTree>
  </p:cSld>
  <p:clrMapOvr>
    <a:masterClrMapping/>
  </p:clrMapOvr>
  <p:transition advClick="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A020178D-6BA5-4712-ABBA-F5839F4D2588}" type="datetime1">
              <a:rPr lang="el-GR" smtClean="0"/>
              <a:pPr/>
              <a:t>5/2/2019</a:t>
            </a:fld>
            <a:endParaRPr lang="el-GR" dirty="0"/>
          </a:p>
        </p:txBody>
      </p:sp>
      <p:sp>
        <p:nvSpPr>
          <p:cNvPr id="3" name="2 - Θέση υποσέλιδου"/>
          <p:cNvSpPr>
            <a:spLocks noGrp="1"/>
          </p:cNvSpPr>
          <p:nvPr>
            <p:ph type="ftr" sz="quarter" idx="11"/>
          </p:nvPr>
        </p:nvSpPr>
        <p:spPr/>
        <p:txBody>
          <a:bodyPr/>
          <a:lstStyle/>
          <a:p>
            <a:r>
              <a:rPr lang="en-US" smtClean="0"/>
              <a:t>Unit 3</a:t>
            </a:r>
            <a:endParaRPr lang="el-GR" dirty="0"/>
          </a:p>
        </p:txBody>
      </p:sp>
      <p:sp>
        <p:nvSpPr>
          <p:cNvPr id="4" name="3 - Θέση αριθμού διαφάνειας"/>
          <p:cNvSpPr>
            <a:spLocks noGrp="1"/>
          </p:cNvSpPr>
          <p:nvPr>
            <p:ph type="sldNum" sz="quarter" idx="12"/>
          </p:nvPr>
        </p:nvSpPr>
        <p:spPr/>
        <p:txBody>
          <a:bodyPr/>
          <a:lstStyle/>
          <a:p>
            <a:fld id="{0B2EFC6E-3DCE-4265-B2A7-88BBC9D41EEF}" type="slidenum">
              <a:rPr lang="el-GR" smtClean="0"/>
              <a:pPr/>
              <a:t>‹#›</a:t>
            </a:fld>
            <a:endParaRPr lang="el-GR" dirty="0"/>
          </a:p>
        </p:txBody>
      </p:sp>
    </p:spTree>
  </p:cSld>
  <p:clrMapOvr>
    <a:masterClrMapping/>
  </p:clrMapOvr>
  <p:transition advClick="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908A577B-BA53-4F9D-8A65-54F9E799C963}" type="datetime1">
              <a:rPr lang="el-GR" smtClean="0"/>
              <a:pPr/>
              <a:t>5/2/2019</a:t>
            </a:fld>
            <a:endParaRPr lang="el-GR" dirty="0"/>
          </a:p>
        </p:txBody>
      </p:sp>
      <p:sp>
        <p:nvSpPr>
          <p:cNvPr id="6" name="5 - Θέση υποσέλιδου"/>
          <p:cNvSpPr>
            <a:spLocks noGrp="1"/>
          </p:cNvSpPr>
          <p:nvPr>
            <p:ph type="ftr" sz="quarter" idx="11"/>
          </p:nvPr>
        </p:nvSpPr>
        <p:spPr/>
        <p:txBody>
          <a:bodyPr/>
          <a:lstStyle/>
          <a:p>
            <a:r>
              <a:rPr lang="en-US" smtClean="0"/>
              <a:t>Unit 3</a:t>
            </a:r>
            <a:endParaRPr lang="el-GR" dirty="0"/>
          </a:p>
        </p:txBody>
      </p:sp>
      <p:sp>
        <p:nvSpPr>
          <p:cNvPr id="7" name="6 - Θέση αριθμού διαφάνειας"/>
          <p:cNvSpPr>
            <a:spLocks noGrp="1"/>
          </p:cNvSpPr>
          <p:nvPr>
            <p:ph type="sldNum" sz="quarter" idx="12"/>
          </p:nvPr>
        </p:nvSpPr>
        <p:spPr/>
        <p:txBody>
          <a:bodyPr/>
          <a:lstStyle/>
          <a:p>
            <a:fld id="{0B2EFC6E-3DCE-4265-B2A7-88BBC9D41EEF}" type="slidenum">
              <a:rPr lang="el-GR" smtClean="0"/>
              <a:pPr/>
              <a:t>‹#›</a:t>
            </a:fld>
            <a:endParaRPr lang="el-GR" dirty="0"/>
          </a:p>
        </p:txBody>
      </p:sp>
    </p:spTree>
  </p:cSld>
  <p:clrMapOvr>
    <a:masterClrMapping/>
  </p:clrMapOvr>
  <p:transition advClick="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62CA6F29-FF6B-4486-9031-C24A9349FCAE}" type="datetime1">
              <a:rPr lang="el-GR" smtClean="0"/>
              <a:pPr/>
              <a:t>5/2/2019</a:t>
            </a:fld>
            <a:endParaRPr lang="el-GR" dirty="0"/>
          </a:p>
        </p:txBody>
      </p:sp>
      <p:sp>
        <p:nvSpPr>
          <p:cNvPr id="6" name="5 - Θέση υποσέλιδου"/>
          <p:cNvSpPr>
            <a:spLocks noGrp="1"/>
          </p:cNvSpPr>
          <p:nvPr>
            <p:ph type="ftr" sz="quarter" idx="11"/>
          </p:nvPr>
        </p:nvSpPr>
        <p:spPr/>
        <p:txBody>
          <a:bodyPr/>
          <a:lstStyle/>
          <a:p>
            <a:r>
              <a:rPr lang="en-US" smtClean="0"/>
              <a:t>Unit 3</a:t>
            </a:r>
            <a:endParaRPr lang="el-GR" dirty="0"/>
          </a:p>
        </p:txBody>
      </p:sp>
      <p:sp>
        <p:nvSpPr>
          <p:cNvPr id="7" name="6 - Θέση αριθμού διαφάνειας"/>
          <p:cNvSpPr>
            <a:spLocks noGrp="1"/>
          </p:cNvSpPr>
          <p:nvPr>
            <p:ph type="sldNum" sz="quarter" idx="12"/>
          </p:nvPr>
        </p:nvSpPr>
        <p:spPr/>
        <p:txBody>
          <a:bodyPr/>
          <a:lstStyle/>
          <a:p>
            <a:fld id="{0B2EFC6E-3DCE-4265-B2A7-88BBC9D41EEF}" type="slidenum">
              <a:rPr lang="el-GR" smtClean="0"/>
              <a:pPr/>
              <a:t>‹#›</a:t>
            </a:fld>
            <a:endParaRPr lang="el-GR" dirty="0"/>
          </a:p>
        </p:txBody>
      </p:sp>
    </p:spTree>
  </p:cSld>
  <p:clrMapOvr>
    <a:masterClrMapping/>
  </p:clrMapOvr>
  <p:transition advClick="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767536-480D-48F3-80D1-9C54674BC4ED}" type="datetime1">
              <a:rPr lang="el-GR" smtClean="0"/>
              <a:pPr/>
              <a:t>5/2/2019</a:t>
            </a:fld>
            <a:endParaRPr lang="el-GR" dirty="0"/>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Unit 3</a:t>
            </a:r>
            <a:endParaRPr lang="el-GR" dirty="0"/>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2EFC6E-3DCE-4265-B2A7-88BBC9D41EEF}"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advClick="0"/>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UNITS" TargetMode="Externa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 Target="slide24.xml"/><Relationship Id="rId7" Type="http://schemas.openxmlformats.org/officeDocument/2006/relationships/image" Target="../media/image3.jpeg"/><Relationship Id="rId2" Type="http://schemas.openxmlformats.org/officeDocument/2006/relationships/slide" Target="slide23.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slide" Target="slide26.xml"/><Relationship Id="rId4" Type="http://schemas.openxmlformats.org/officeDocument/2006/relationships/slide" Target="slide25.xml"/></Relationships>
</file>

<file path=ppt/slides/_rels/slide11.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slide" Target="slide27.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slide" Target="slide29.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hyperlink" Target="../ANSWER%20KEY/ANSWER%20KEY%203.pptx"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8.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8.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8.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8.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8.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8.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9.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9.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10.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10.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10.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10.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1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1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1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slide" Target="slide1.xml"/><Relationship Id="rId5" Type="http://schemas.openxmlformats.org/officeDocument/2006/relationships/image" Target="../media/image4.jpeg"/><Relationship Id="rId4" Type="http://schemas.openxmlformats.org/officeDocument/2006/relationships/image" Target="../media/image3.jpeg"/></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slide" Target="slide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 Target="slide16.xml"/><Relationship Id="rId7" Type="http://schemas.openxmlformats.org/officeDocument/2006/relationships/slide" Target="slide20.xml"/><Relationship Id="rId2" Type="http://schemas.openxmlformats.org/officeDocument/2006/relationships/slide" Target="slide15.xml"/><Relationship Id="rId1" Type="http://schemas.openxmlformats.org/officeDocument/2006/relationships/slideLayout" Target="../slideLayouts/slideLayout7.xml"/><Relationship Id="rId6" Type="http://schemas.openxmlformats.org/officeDocument/2006/relationships/slide" Target="slide19.xml"/><Relationship Id="rId5" Type="http://schemas.openxmlformats.org/officeDocument/2006/relationships/slide" Target="slide18.xml"/><Relationship Id="rId4" Type="http://schemas.openxmlformats.org/officeDocument/2006/relationships/slide" Target="slide17.xml"/><Relationship Id="rId9"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slide" Target="slide21.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5" descr="stairs2"/>
          <p:cNvPicPr>
            <a:picLocks noChangeAspect="1" noChangeArrowheads="1"/>
          </p:cNvPicPr>
          <p:nvPr/>
        </p:nvPicPr>
        <p:blipFill>
          <a:blip r:embed="rId2"/>
          <a:srcRect/>
          <a:stretch>
            <a:fillRect/>
          </a:stretch>
        </p:blipFill>
        <p:spPr bwMode="auto">
          <a:xfrm>
            <a:off x="3214678" y="3357562"/>
            <a:ext cx="2871787" cy="2270125"/>
          </a:xfrm>
          <a:prstGeom prst="rect">
            <a:avLst/>
          </a:prstGeom>
          <a:noFill/>
          <a:ln w="9525">
            <a:noFill/>
            <a:miter lim="800000"/>
            <a:headEnd/>
            <a:tailEnd/>
          </a:ln>
        </p:spPr>
      </p:pic>
      <p:sp>
        <p:nvSpPr>
          <p:cNvPr id="2053" name="WordArt 5"/>
          <p:cNvSpPr>
            <a:spLocks noChangeArrowheads="1" noChangeShapeType="1" noTextEdit="1"/>
          </p:cNvSpPr>
          <p:nvPr/>
        </p:nvSpPr>
        <p:spPr bwMode="auto">
          <a:xfrm>
            <a:off x="785786" y="1285860"/>
            <a:ext cx="7929563" cy="862013"/>
          </a:xfrm>
          <a:prstGeom prst="rect">
            <a:avLst/>
          </a:prstGeom>
        </p:spPr>
        <p:txBody>
          <a:bodyPr wrap="none" fromWordArt="1">
            <a:prstTxWarp prst="textPlain">
              <a:avLst>
                <a:gd name="adj" fmla="val 50000"/>
              </a:avLst>
            </a:prstTxWarp>
          </a:bodyPr>
          <a:lstStyle/>
          <a:p>
            <a:pPr algn="ctr"/>
            <a:r>
              <a:rPr lang="en-US" sz="2400" b="1" kern="10" normalizeH="1" dirty="0">
                <a:ln w="12700">
                  <a:solidFill>
                    <a:srgbClr val="EAEAEA"/>
                  </a:solidFill>
                  <a:round/>
                  <a:headEnd/>
                  <a:tailEnd/>
                </a:ln>
                <a:solidFill>
                  <a:schemeClr val="tx2">
                    <a:lumMod val="60000"/>
                    <a:lumOff val="40000"/>
                  </a:schemeClr>
                </a:solidFill>
                <a:effectLst>
                  <a:outerShdw dist="35921" dir="2700000" sy="50000" kx="2115830" algn="bl" rotWithShape="0">
                    <a:srgbClr val="C0C0C0">
                      <a:alpha val="79999"/>
                    </a:srgbClr>
                  </a:outerShdw>
                </a:effectLst>
                <a:latin typeface="Comic Sans MS"/>
              </a:rPr>
              <a:t>BUSINESS ENGLISH</a:t>
            </a:r>
            <a:endParaRPr lang="el-GR" sz="2400" b="1" kern="10" normalizeH="1" dirty="0">
              <a:ln w="12700">
                <a:solidFill>
                  <a:srgbClr val="EAEAEA"/>
                </a:solidFill>
                <a:round/>
                <a:headEnd/>
                <a:tailEnd/>
              </a:ln>
              <a:solidFill>
                <a:schemeClr val="tx2">
                  <a:lumMod val="60000"/>
                  <a:lumOff val="40000"/>
                </a:schemeClr>
              </a:solidFill>
              <a:effectLst>
                <a:outerShdw dist="35921" dir="2700000" sy="50000" kx="2115830" algn="bl" rotWithShape="0">
                  <a:srgbClr val="C0C0C0">
                    <a:alpha val="79999"/>
                  </a:srgbClr>
                </a:outerShdw>
              </a:effectLst>
              <a:latin typeface="Comic Sans MS"/>
            </a:endParaRPr>
          </a:p>
        </p:txBody>
      </p:sp>
      <p:sp>
        <p:nvSpPr>
          <p:cNvPr id="2054" name="WordArt 5"/>
          <p:cNvSpPr>
            <a:spLocks noChangeArrowheads="1" noChangeShapeType="1" noTextEdit="1"/>
          </p:cNvSpPr>
          <p:nvPr/>
        </p:nvSpPr>
        <p:spPr bwMode="auto">
          <a:xfrm>
            <a:off x="2428860" y="2714620"/>
            <a:ext cx="5000625" cy="504825"/>
          </a:xfrm>
          <a:prstGeom prst="rect">
            <a:avLst/>
          </a:prstGeom>
        </p:spPr>
        <p:txBody>
          <a:bodyPr wrap="none" fromWordArt="1">
            <a:prstTxWarp prst="textPlain">
              <a:avLst>
                <a:gd name="adj" fmla="val 50000"/>
              </a:avLst>
            </a:prstTxWarp>
          </a:bodyPr>
          <a:lstStyle/>
          <a:p>
            <a:pPr algn="ctr"/>
            <a:r>
              <a:rPr lang="en-US" sz="2400" b="1" kern="10" normalizeH="1" dirty="0">
                <a:ln w="12700">
                  <a:solidFill>
                    <a:srgbClr val="EAEAEA"/>
                  </a:solidFill>
                  <a:round/>
                  <a:headEnd/>
                  <a:tailEnd/>
                </a:ln>
                <a:solidFill>
                  <a:schemeClr val="tx2">
                    <a:lumMod val="60000"/>
                    <a:lumOff val="40000"/>
                  </a:schemeClr>
                </a:solidFill>
                <a:effectLst>
                  <a:outerShdw dist="35921" dir="2700000" sy="50000" kx="2115830" algn="bl" rotWithShape="0">
                    <a:srgbClr val="C0C0C0">
                      <a:alpha val="79999"/>
                    </a:srgbClr>
                  </a:outerShdw>
                </a:effectLst>
                <a:latin typeface="Comic Sans MS"/>
              </a:rPr>
              <a:t>First Steps at work</a:t>
            </a:r>
            <a:endParaRPr lang="el-GR" sz="2400" b="1" kern="10" normalizeH="1" dirty="0">
              <a:ln w="12700">
                <a:solidFill>
                  <a:srgbClr val="EAEAEA"/>
                </a:solidFill>
                <a:round/>
                <a:headEnd/>
                <a:tailEnd/>
              </a:ln>
              <a:solidFill>
                <a:schemeClr val="tx2">
                  <a:lumMod val="60000"/>
                  <a:lumOff val="40000"/>
                </a:schemeClr>
              </a:solidFill>
              <a:effectLst>
                <a:outerShdw dist="35921" dir="2700000" sy="50000" kx="2115830" algn="bl" rotWithShape="0">
                  <a:srgbClr val="C0C0C0">
                    <a:alpha val="79999"/>
                  </a:srgbClr>
                </a:outerShdw>
              </a:effectLst>
              <a:latin typeface="Comic Sans MS"/>
            </a:endParaRPr>
          </a:p>
        </p:txBody>
      </p:sp>
      <p:pic>
        <p:nvPicPr>
          <p:cNvPr id="8" name="Picture 2">
            <a:hlinkClick r:id="rId3" action="ppaction://hlinkfile"/>
          </p:cNvPr>
          <p:cNvPicPr>
            <a:picLocks noChangeAspect="1" noChangeArrowheads="1"/>
          </p:cNvPicPr>
          <p:nvPr/>
        </p:nvPicPr>
        <p:blipFill>
          <a:blip r:embed="rId4"/>
          <a:srcRect/>
          <a:stretch>
            <a:fillRect/>
          </a:stretch>
        </p:blipFill>
        <p:spPr bwMode="auto">
          <a:xfrm>
            <a:off x="7858148" y="4929198"/>
            <a:ext cx="1019175" cy="828675"/>
          </a:xfrm>
          <a:prstGeom prst="rect">
            <a:avLst/>
          </a:prstGeom>
          <a:noFill/>
          <a:ln w="9525">
            <a:noFill/>
            <a:miter lim="800000"/>
            <a:headEnd/>
            <a:tailEnd/>
          </a:ln>
          <a:effectLst/>
        </p:spPr>
      </p:pic>
      <p:sp>
        <p:nvSpPr>
          <p:cNvPr id="10" name="9 - Θέση αριθμού διαφάνειας"/>
          <p:cNvSpPr>
            <a:spLocks noGrp="1"/>
          </p:cNvSpPr>
          <p:nvPr>
            <p:ph type="sldNum" sz="quarter" idx="12"/>
          </p:nvPr>
        </p:nvSpPr>
        <p:spPr/>
        <p:txBody>
          <a:bodyPr/>
          <a:lstStyle/>
          <a:p>
            <a:fld id="{0B2EFC6E-3DCE-4265-B2A7-88BBC9D41EEF}" type="slidenum">
              <a:rPr lang="el-GR" smtClean="0"/>
              <a:pPr/>
              <a:t>1</a:t>
            </a:fld>
            <a:endParaRPr lang="el-GR" dirty="0"/>
          </a:p>
        </p:txBody>
      </p:sp>
      <p:pic>
        <p:nvPicPr>
          <p:cNvPr id="9" name="8 - Εικόνα" descr="http://www.tradesmartu.com/blog/wp-content/uploads/2015/01/Cartoon-stop.jpeg">
            <a:hlinkClick r:id="" action="ppaction://hlinkshowjump?jump=endshow"/>
          </p:cNvPr>
          <p:cNvPicPr/>
          <p:nvPr/>
        </p:nvPicPr>
        <p:blipFill>
          <a:blip r:embed="rId5" cstate="print"/>
          <a:srcRect/>
          <a:stretch>
            <a:fillRect/>
          </a:stretch>
        </p:blipFill>
        <p:spPr bwMode="auto">
          <a:xfrm>
            <a:off x="5072066" y="6339840"/>
            <a:ext cx="785819" cy="518160"/>
          </a:xfrm>
          <a:prstGeom prst="rect">
            <a:avLst/>
          </a:prstGeom>
          <a:noFill/>
          <a:ln w="9525">
            <a:noFill/>
            <a:miter lim="800000"/>
            <a:headEnd/>
            <a:tailEnd/>
          </a:ln>
        </p:spPr>
      </p:pic>
      <p:sp>
        <p:nvSpPr>
          <p:cNvPr id="11" name="10 - Θέση υποσέλιδου"/>
          <p:cNvSpPr>
            <a:spLocks noGrp="1"/>
          </p:cNvSpPr>
          <p:nvPr>
            <p:ph type="ftr" sz="quarter" idx="11"/>
          </p:nvPr>
        </p:nvSpPr>
        <p:spPr/>
        <p:txBody>
          <a:bodyPr/>
          <a:lstStyle/>
          <a:p>
            <a:r>
              <a:rPr lang="en-US" smtClean="0"/>
              <a:t>Unit 3</a:t>
            </a:r>
            <a:endParaRPr lang="el-GR" dirty="0"/>
          </a:p>
        </p:txBody>
      </p:sp>
      <p:pic>
        <p:nvPicPr>
          <p:cNvPr id="12" name="11 - Εικόνα" descr="or1.jpg">
            <a:hlinkClick r:id="" action="ppaction://hlinkshowjump?jump=nextslide"/>
          </p:cNvPr>
          <p:cNvPicPr>
            <a:picLocks noChangeAspect="1"/>
          </p:cNvPicPr>
          <p:nvPr/>
        </p:nvPicPr>
        <p:blipFill>
          <a:blip r:embed="rId6" cstate="print"/>
          <a:stretch>
            <a:fillRect/>
          </a:stretch>
        </p:blipFill>
        <p:spPr>
          <a:xfrm flipH="1">
            <a:off x="7286644" y="6516884"/>
            <a:ext cx="500066" cy="341116"/>
          </a:xfrm>
          <a:prstGeom prst="rect">
            <a:avLst/>
          </a:prstGeom>
        </p:spPr>
      </p:pic>
    </p:spTree>
  </p:cSld>
  <p:clrMapOvr>
    <a:masterClrMapping/>
  </p:clrMapOvr>
  <p:transition advClick="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ChangeArrowheads="1"/>
          </p:cNvSpPr>
          <p:nvPr/>
        </p:nvSpPr>
        <p:spPr bwMode="auto">
          <a:xfrm>
            <a:off x="285720" y="428604"/>
            <a:ext cx="8358246" cy="6463308"/>
          </a:xfrm>
          <a:prstGeom prst="rect">
            <a:avLst/>
          </a:prstGeom>
          <a:noFill/>
          <a:ln w="9525">
            <a:noFill/>
            <a:miter lim="800000"/>
            <a:headEnd/>
            <a:tailEnd/>
          </a:ln>
          <a:effectLst>
            <a:glow rad="101600">
              <a:schemeClr val="accent1">
                <a:satMod val="175000"/>
                <a:alpha val="40000"/>
              </a:schemeClr>
            </a:glow>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Comic Sans MS" pitchFamily="66" charset="0"/>
                <a:ea typeface="Times New Roman" pitchFamily="18" charset="0"/>
                <a:cs typeface="Times New Roman" pitchFamily="18" charset="0"/>
              </a:rPr>
              <a:t>A well structured CV must:</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GB" sz="2400" b="1"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1.</a:t>
            </a:r>
            <a:r>
              <a:rPr kumimoji="0" lang="en-GB"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be original, not a photocopy.                                              </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sz="2400" b="1"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2.</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be </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hlinkClick r:id="rId2" action="ppaction://hlinksldjump"/>
              </a:rPr>
              <a:t>brief</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(no more than two pages long).</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GB" sz="2400" b="1"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3.</a:t>
            </a:r>
            <a:r>
              <a:rPr kumimoji="0" lang="en-GB"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use high quality paper</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with a matching envelope.</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sz="2400" b="1"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4.</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be </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hlinkClick r:id="rId3" action="ppaction://hlinksldjump"/>
              </a:rPr>
              <a:t>neat</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GB" sz="2400" b="1"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5.</a:t>
            </a:r>
            <a:r>
              <a:rPr kumimoji="0" lang="en-GB"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use only one font style</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12 is the most </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hlinkClick r:id="rId4" action="ppaction://hlinksldjump"/>
              </a:rPr>
              <a:t>popular</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sz="2400" b="1"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6.</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leave spaces between sections.</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sz="2400" b="1"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7.</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use capitals and bold only for words you want to  </a:t>
            </a:r>
          </a:p>
          <a:p>
            <a:pPr marL="0" marR="0" lvl="0" indent="0" algn="l" defTabSz="914400" rtl="0" eaLnBrk="0" fontAlgn="base" latinLnBrk="0" hangingPunct="0">
              <a:lnSpc>
                <a:spcPct val="150000"/>
              </a:lnSpc>
              <a:spcBef>
                <a:spcPct val="0"/>
              </a:spcBef>
              <a:spcAft>
                <a:spcPct val="0"/>
              </a:spcAft>
              <a:buClrTx/>
              <a:buSzTx/>
              <a:buFontTx/>
              <a:buNone/>
              <a:tabLst/>
            </a:pPr>
            <a:r>
              <a:rPr lang="en-US" sz="2400" dirty="0" smtClean="0">
                <a:latin typeface="Comic Sans MS" pitchFamily="66" charset="0"/>
                <a:ea typeface="Times New Roman" pitchFamily="18" charset="0"/>
                <a:cs typeface="Arial" pitchFamily="34" charset="0"/>
              </a:rPr>
              <a:t>   </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emphasize.</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GB" sz="2400" b="1"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8.</a:t>
            </a:r>
            <a:r>
              <a:rPr kumimoji="0" lang="en-GB"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avoid graphics</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a:t>
            </a:r>
            <a:r>
              <a:rPr kumimoji="0" lang="en-GB"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shading</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hlinkClick r:id="rId5" action="ppaction://hlinksldjump"/>
              </a:rPr>
              <a:t>horizontal</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and vertical lines.</a:t>
            </a:r>
          </a:p>
          <a:p>
            <a:pPr marL="0" marR="0" lvl="0" indent="0" algn="l" defTabSz="914400" rtl="0" eaLnBrk="0" fontAlgn="base" latinLnBrk="0" hangingPunct="0">
              <a:lnSpc>
                <a:spcPct val="150000"/>
              </a:lnSpc>
              <a:spcBef>
                <a:spcPct val="0"/>
              </a:spcBef>
              <a:spcAft>
                <a:spcPct val="0"/>
              </a:spcAft>
              <a:buClrTx/>
              <a:buSzTx/>
              <a:buFontTx/>
              <a:buNone/>
              <a:tabLst/>
            </a:pPr>
            <a:r>
              <a:rPr lang="en-US" sz="2400" dirty="0" smtClean="0">
                <a:latin typeface="Comic Sans MS" pitchFamily="66" charset="0"/>
                <a:ea typeface="Times New Roman" pitchFamily="18" charset="0"/>
                <a:cs typeface="Arial" pitchFamily="34" charset="0"/>
              </a:rPr>
              <a:t>   </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a:t>
            </a:r>
            <a:r>
              <a:rPr kumimoji="0" lang="en-GB"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They confuse the reader.</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2 - Εικόνα" descr="or1.jpg">
            <a:hlinkClick r:id="" action="ppaction://hlinkshowjump?jump=nextslide"/>
          </p:cNvPr>
          <p:cNvPicPr>
            <a:picLocks noChangeAspect="1"/>
          </p:cNvPicPr>
          <p:nvPr/>
        </p:nvPicPr>
        <p:blipFill>
          <a:blip r:embed="rId6" cstate="print"/>
          <a:stretch>
            <a:fillRect/>
          </a:stretch>
        </p:blipFill>
        <p:spPr>
          <a:xfrm flipH="1">
            <a:off x="7858148" y="6516884"/>
            <a:ext cx="500066" cy="341116"/>
          </a:xfrm>
          <a:prstGeom prst="rect">
            <a:avLst/>
          </a:prstGeom>
        </p:spPr>
      </p:pic>
      <p:pic>
        <p:nvPicPr>
          <p:cNvPr id="4" name="3 - Εικόνα" descr="or1.jpg">
            <a:hlinkClick r:id="" action="ppaction://hlinkshowjump?jump=previousslide"/>
          </p:cNvPr>
          <p:cNvPicPr>
            <a:picLocks noChangeAspect="1"/>
          </p:cNvPicPr>
          <p:nvPr/>
        </p:nvPicPr>
        <p:blipFill>
          <a:blip r:embed="rId6" cstate="print"/>
          <a:stretch>
            <a:fillRect/>
          </a:stretch>
        </p:blipFill>
        <p:spPr>
          <a:xfrm>
            <a:off x="7286644" y="6516884"/>
            <a:ext cx="500066" cy="341116"/>
          </a:xfrm>
          <a:prstGeom prst="rect">
            <a:avLst/>
          </a:prstGeom>
        </p:spPr>
      </p:pic>
      <p:sp>
        <p:nvSpPr>
          <p:cNvPr id="5" name="4 - Θέση αριθμού διαφάνειας"/>
          <p:cNvSpPr>
            <a:spLocks noGrp="1"/>
          </p:cNvSpPr>
          <p:nvPr>
            <p:ph type="sldNum" sz="quarter" idx="12"/>
          </p:nvPr>
        </p:nvSpPr>
        <p:spPr/>
        <p:txBody>
          <a:bodyPr/>
          <a:lstStyle/>
          <a:p>
            <a:fld id="{0B2EFC6E-3DCE-4265-B2A7-88BBC9D41EEF}" type="slidenum">
              <a:rPr lang="el-GR" smtClean="0"/>
              <a:pPr/>
              <a:t>10</a:t>
            </a:fld>
            <a:endParaRPr lang="el-GR" dirty="0"/>
          </a:p>
        </p:txBody>
      </p:sp>
      <p:pic>
        <p:nvPicPr>
          <p:cNvPr id="6" name="5 - Εικόνα" descr="http://www.tradesmartu.com/blog/wp-content/uploads/2015/01/Cartoon-stop.jpeg">
            <a:hlinkClick r:id="" action="ppaction://hlinkshowjump?jump=endshow"/>
          </p:cNvPr>
          <p:cNvPicPr/>
          <p:nvPr/>
        </p:nvPicPr>
        <p:blipFill>
          <a:blip r:embed="rId7" cstate="print"/>
          <a:srcRect/>
          <a:stretch>
            <a:fillRect/>
          </a:stretch>
        </p:blipFill>
        <p:spPr bwMode="auto">
          <a:xfrm>
            <a:off x="5500694" y="6339840"/>
            <a:ext cx="785819" cy="518160"/>
          </a:xfrm>
          <a:prstGeom prst="rect">
            <a:avLst/>
          </a:prstGeom>
          <a:noFill/>
          <a:ln w="9525">
            <a:noFill/>
            <a:miter lim="800000"/>
            <a:headEnd/>
            <a:tailEnd/>
          </a:ln>
        </p:spPr>
      </p:pic>
      <p:sp>
        <p:nvSpPr>
          <p:cNvPr id="7" name="6 - Θέση υποσέλιδου"/>
          <p:cNvSpPr>
            <a:spLocks noGrp="1"/>
          </p:cNvSpPr>
          <p:nvPr>
            <p:ph type="ftr" sz="quarter" idx="11"/>
          </p:nvPr>
        </p:nvSpPr>
        <p:spPr/>
        <p:txBody>
          <a:bodyPr/>
          <a:lstStyle/>
          <a:p>
            <a:r>
              <a:rPr lang="en-US" smtClean="0"/>
              <a:t>Unit 3</a:t>
            </a:r>
            <a:endParaRPr lang="el-GR" dirty="0"/>
          </a:p>
        </p:txBody>
      </p:sp>
    </p:spTree>
  </p:cSld>
  <p:clrMapOvr>
    <a:masterClrMapping/>
  </p:clrMapOvr>
  <p:transition advClick="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 Διάγραμμα ροής: Εναλλακτική διεργασία"/>
          <p:cNvSpPr/>
          <p:nvPr/>
        </p:nvSpPr>
        <p:spPr>
          <a:xfrm>
            <a:off x="1785918" y="2928934"/>
            <a:ext cx="6072230" cy="1143008"/>
          </a:xfrm>
          <a:prstGeom prst="flowChartAlternateProcess">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2400" dirty="0"/>
          </a:p>
        </p:txBody>
      </p:sp>
      <p:sp>
        <p:nvSpPr>
          <p:cNvPr id="6151" name="Rectangle 7"/>
          <p:cNvSpPr>
            <a:spLocks noChangeArrowheads="1"/>
          </p:cNvSpPr>
          <p:nvPr/>
        </p:nvSpPr>
        <p:spPr bwMode="auto">
          <a:xfrm>
            <a:off x="0" y="285728"/>
            <a:ext cx="91440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A well organized CV includes the following:</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sz="2400" b="1" i="0" u="none" strike="noStrike" cap="none" normalizeH="0" baseline="0" dirty="0" smtClean="0">
                <a:ln>
                  <a:noFill/>
                </a:ln>
                <a:solidFill>
                  <a:schemeClr val="tx2">
                    <a:lumMod val="60000"/>
                    <a:lumOff val="40000"/>
                  </a:schemeClr>
                </a:solidFill>
                <a:effectLst/>
                <a:latin typeface="Comic Sans MS" pitchFamily="66" charset="0"/>
                <a:ea typeface="Times New Roman" pitchFamily="18" charset="0"/>
                <a:cs typeface="Times New Roman" pitchFamily="18" charset="0"/>
              </a:rPr>
              <a:t>1.</a:t>
            </a:r>
            <a:r>
              <a:rPr kumimoji="0" lang="en-US" sz="2400" b="1" i="0" u="none" strike="noStrike" cap="none" normalizeH="0" baseline="0" dirty="0" smtClean="0">
                <a:ln>
                  <a:noFill/>
                </a:ln>
                <a:solidFill>
                  <a:schemeClr val="tx1"/>
                </a:solidFill>
                <a:effectLst/>
                <a:latin typeface="Comic Sans MS" pitchFamily="66" charset="0"/>
                <a:ea typeface="Times New Roman" pitchFamily="18" charset="0"/>
                <a:cs typeface="Times New Roman" pitchFamily="18" charset="0"/>
              </a:rPr>
              <a:t> Personal Information</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Times New Roman" pitchFamily="18" charset="0"/>
              </a:rPr>
              <a:t>: Write your name, full address, phone number, e-mail, date of birth, gender and </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Times New Roman" pitchFamily="18" charset="0"/>
                <a:hlinkClick r:id="rId2" action="ppaction://hlinksldjump"/>
              </a:rPr>
              <a:t>optionally</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Times New Roman" pitchFamily="18" charset="0"/>
              </a:rPr>
              <a:t> nationality and marital status.</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6154" name="Rectangle 1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58" name="Rectangle 14"/>
          <p:cNvSpPr>
            <a:spLocks noChangeArrowheads="1"/>
          </p:cNvSpPr>
          <p:nvPr/>
        </p:nvSpPr>
        <p:spPr bwMode="auto">
          <a:xfrm>
            <a:off x="0" y="4143380"/>
            <a:ext cx="8715436"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2400" b="1" i="0" u="none" strike="noStrike" cap="none" normalizeH="0" baseline="0" dirty="0" smtClean="0">
                <a:ln>
                  <a:noFill/>
                </a:ln>
                <a:solidFill>
                  <a:srgbClr val="0070C0"/>
                </a:solidFill>
                <a:effectLst/>
                <a:latin typeface="Comic Sans MS" pitchFamily="66" charset="0"/>
                <a:ea typeface="Times New Roman" pitchFamily="18" charset="0"/>
                <a:cs typeface="Times New Roman" pitchFamily="18" charset="0"/>
              </a:rPr>
              <a:t>2.</a:t>
            </a:r>
            <a:r>
              <a:rPr kumimoji="0" lang="en-US" sz="2400" b="1" i="0" u="none" strike="noStrike" cap="none" normalizeH="0" baseline="0" dirty="0" smtClean="0">
                <a:ln>
                  <a:noFill/>
                </a:ln>
                <a:effectLst/>
                <a:latin typeface="Comic Sans MS" pitchFamily="66" charset="0"/>
                <a:ea typeface="Times New Roman" pitchFamily="18" charset="0"/>
                <a:cs typeface="Times New Roman" pitchFamily="18" charset="0"/>
              </a:rPr>
              <a:t> Desired Employment</a:t>
            </a:r>
            <a:r>
              <a:rPr kumimoji="0" lang="en-US" sz="2400" b="0" i="0" u="none" strike="noStrike" cap="none" normalizeH="0" baseline="0" dirty="0" smtClean="0">
                <a:ln>
                  <a:noFill/>
                </a:ln>
                <a:effectLst/>
                <a:latin typeface="Comic Sans MS" pitchFamily="66" charset="0"/>
                <a:ea typeface="Times New Roman" pitchFamily="18" charset="0"/>
                <a:cs typeface="Times New Roman" pitchFamily="18" charset="0"/>
              </a:rPr>
              <a:t>: Mention job title if you refer to an advert or write your field of interest.</a:t>
            </a:r>
            <a:endParaRPr kumimoji="0" lang="el-GR" sz="2400" b="0" i="0" u="none" strike="noStrike" cap="none" normalizeH="0" baseline="0" dirty="0" smtClean="0">
              <a:ln>
                <a:noFill/>
              </a:ln>
              <a:effectLst/>
              <a:latin typeface="Arial"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sz="2400" b="1" i="0" u="none" strike="noStrike" cap="none" normalizeH="0" baseline="0" dirty="0" smtClean="0">
                <a:ln>
                  <a:noFill/>
                </a:ln>
                <a:solidFill>
                  <a:srgbClr val="0070C0"/>
                </a:solidFill>
                <a:effectLst/>
                <a:latin typeface="Comic Sans MS" pitchFamily="66" charset="0"/>
                <a:ea typeface="Times New Roman" pitchFamily="18" charset="0"/>
                <a:cs typeface="Times New Roman" pitchFamily="18" charset="0"/>
              </a:rPr>
              <a:t>3.</a:t>
            </a:r>
            <a:r>
              <a:rPr kumimoji="0" lang="en-US" sz="2400" b="1" i="0" u="none" strike="noStrike" cap="none" normalizeH="0" baseline="0" dirty="0" smtClean="0">
                <a:ln>
                  <a:noFill/>
                </a:ln>
                <a:effectLst/>
                <a:latin typeface="Comic Sans MS" pitchFamily="66" charset="0"/>
                <a:ea typeface="Times New Roman" pitchFamily="18" charset="0"/>
                <a:cs typeface="Times New Roman" pitchFamily="18" charset="0"/>
              </a:rPr>
              <a:t> Education and Training</a:t>
            </a:r>
            <a:r>
              <a:rPr kumimoji="0" lang="en-US" sz="2400" b="0" i="0" u="none" strike="noStrike" cap="none" normalizeH="0" baseline="0" dirty="0" smtClean="0">
                <a:ln>
                  <a:noFill/>
                </a:ln>
                <a:effectLst/>
                <a:latin typeface="Comic Sans MS" pitchFamily="66" charset="0"/>
                <a:ea typeface="Times New Roman" pitchFamily="18" charset="0"/>
                <a:cs typeface="Times New Roman" pitchFamily="18" charset="0"/>
              </a:rPr>
              <a:t>: Most recent education comes first. Mention name of </a:t>
            </a:r>
            <a:r>
              <a:rPr kumimoji="0" lang="en-US" sz="2400" b="0" i="0" u="none" strike="noStrike" cap="none" normalizeH="0" baseline="0" dirty="0" smtClean="0">
                <a:ln>
                  <a:noFill/>
                </a:ln>
                <a:effectLst/>
                <a:latin typeface="Comic Sans MS" pitchFamily="66" charset="0"/>
                <a:ea typeface="Times New Roman" pitchFamily="18" charset="0"/>
                <a:cs typeface="Times New Roman" pitchFamily="18" charset="0"/>
                <a:hlinkClick r:id="rId3" action="ppaction://hlinksldjump"/>
              </a:rPr>
              <a:t>institution</a:t>
            </a:r>
            <a:r>
              <a:rPr kumimoji="0" lang="en-US" sz="2400" b="0" i="0" u="none" strike="noStrike" cap="none" normalizeH="0" baseline="0" dirty="0" smtClean="0">
                <a:ln>
                  <a:noFill/>
                </a:ln>
                <a:effectLst/>
                <a:latin typeface="Comic Sans MS" pitchFamily="66" charset="0"/>
                <a:ea typeface="Times New Roman" pitchFamily="18" charset="0"/>
                <a:cs typeface="Times New Roman" pitchFamily="18" charset="0"/>
              </a:rPr>
              <a:t>, degree and address. </a:t>
            </a:r>
            <a:endParaRPr kumimoji="0" lang="en-US" sz="2400" b="0" i="0" u="none" strike="noStrike" cap="none" normalizeH="0" baseline="0" dirty="0" smtClean="0">
              <a:ln>
                <a:noFill/>
              </a:ln>
              <a:effectLst/>
              <a:latin typeface="Arial" pitchFamily="34" charset="0"/>
              <a:cs typeface="Arial" pitchFamily="34" charset="0"/>
            </a:endParaRPr>
          </a:p>
        </p:txBody>
      </p:sp>
      <p:pic>
        <p:nvPicPr>
          <p:cNvPr id="14" name="13 - Εικόνα" descr="or1.jpg">
            <a:hlinkClick r:id="" action="ppaction://hlinkshowjump?jump=nextslide"/>
          </p:cNvPr>
          <p:cNvPicPr>
            <a:picLocks noChangeAspect="1"/>
          </p:cNvPicPr>
          <p:nvPr/>
        </p:nvPicPr>
        <p:blipFill>
          <a:blip r:embed="rId4" cstate="print"/>
          <a:stretch>
            <a:fillRect/>
          </a:stretch>
        </p:blipFill>
        <p:spPr>
          <a:xfrm flipH="1">
            <a:off x="7786710" y="6516884"/>
            <a:ext cx="500066" cy="341116"/>
          </a:xfrm>
          <a:prstGeom prst="rect">
            <a:avLst/>
          </a:prstGeom>
        </p:spPr>
      </p:pic>
      <p:pic>
        <p:nvPicPr>
          <p:cNvPr id="15" name="14 - Εικόνα" descr="or1.jpg">
            <a:hlinkClick r:id="" action="ppaction://hlinkshowjump?jump=previousslide"/>
          </p:cNvPr>
          <p:cNvPicPr>
            <a:picLocks noChangeAspect="1"/>
          </p:cNvPicPr>
          <p:nvPr/>
        </p:nvPicPr>
        <p:blipFill>
          <a:blip r:embed="rId4" cstate="print"/>
          <a:stretch>
            <a:fillRect/>
          </a:stretch>
        </p:blipFill>
        <p:spPr>
          <a:xfrm>
            <a:off x="7143768" y="6516884"/>
            <a:ext cx="500066" cy="341116"/>
          </a:xfrm>
          <a:prstGeom prst="rect">
            <a:avLst/>
          </a:prstGeom>
        </p:spPr>
      </p:pic>
      <p:sp>
        <p:nvSpPr>
          <p:cNvPr id="9" name="8 - Θέση αριθμού διαφάνειας"/>
          <p:cNvSpPr>
            <a:spLocks noGrp="1"/>
          </p:cNvSpPr>
          <p:nvPr>
            <p:ph type="sldNum" sz="quarter" idx="12"/>
          </p:nvPr>
        </p:nvSpPr>
        <p:spPr/>
        <p:txBody>
          <a:bodyPr/>
          <a:lstStyle/>
          <a:p>
            <a:fld id="{0B2EFC6E-3DCE-4265-B2A7-88BBC9D41EEF}" type="slidenum">
              <a:rPr lang="el-GR" smtClean="0"/>
              <a:pPr/>
              <a:t>11</a:t>
            </a:fld>
            <a:endParaRPr lang="el-GR" dirty="0"/>
          </a:p>
        </p:txBody>
      </p:sp>
      <p:pic>
        <p:nvPicPr>
          <p:cNvPr id="10" name="9 - Εικόνα" descr="http://www.tradesmartu.com/blog/wp-content/uploads/2015/01/Cartoon-stop.jpeg">
            <a:hlinkClick r:id="" action="ppaction://hlinkshowjump?jump=endshow"/>
          </p:cNvPr>
          <p:cNvPicPr/>
          <p:nvPr/>
        </p:nvPicPr>
        <p:blipFill>
          <a:blip r:embed="rId5" cstate="print"/>
          <a:srcRect/>
          <a:stretch>
            <a:fillRect/>
          </a:stretch>
        </p:blipFill>
        <p:spPr bwMode="auto">
          <a:xfrm>
            <a:off x="5572132" y="6339840"/>
            <a:ext cx="785819" cy="518160"/>
          </a:xfrm>
          <a:prstGeom prst="rect">
            <a:avLst/>
          </a:prstGeom>
          <a:noFill/>
          <a:ln w="9525">
            <a:noFill/>
            <a:miter lim="800000"/>
            <a:headEnd/>
            <a:tailEnd/>
          </a:ln>
        </p:spPr>
      </p:pic>
      <p:sp>
        <p:nvSpPr>
          <p:cNvPr id="11" name="10 - Ορθογώνιο"/>
          <p:cNvSpPr/>
          <p:nvPr/>
        </p:nvSpPr>
        <p:spPr>
          <a:xfrm>
            <a:off x="1357290" y="2982724"/>
            <a:ext cx="6929486" cy="1015663"/>
          </a:xfrm>
          <a:prstGeom prst="rect">
            <a:avLst/>
          </a:prstGeom>
        </p:spPr>
        <p:txBody>
          <a:bodyPr wrap="square">
            <a:spAutoFit/>
          </a:bodyPr>
          <a:lstStyle/>
          <a:p>
            <a:pPr lvl="0" algn="ctr" fontAlgn="base">
              <a:spcBef>
                <a:spcPct val="0"/>
              </a:spcBef>
              <a:spcAft>
                <a:spcPct val="0"/>
              </a:spcAft>
            </a:pPr>
            <a:r>
              <a:rPr lang="en-US" sz="2000" b="1" dirty="0" smtClean="0">
                <a:solidFill>
                  <a:srgbClr val="0070C0"/>
                </a:solidFill>
                <a:latin typeface="Comic Sans MS" pitchFamily="66" charset="0"/>
                <a:ea typeface="Times New Roman" pitchFamily="18" charset="0"/>
                <a:cs typeface="Times New Roman" pitchFamily="18" charset="0"/>
              </a:rPr>
              <a:t>MARITAL STATUS</a:t>
            </a:r>
          </a:p>
          <a:p>
            <a:pPr lvl="0" algn="ctr" fontAlgn="base">
              <a:spcBef>
                <a:spcPct val="0"/>
              </a:spcBef>
              <a:spcAft>
                <a:spcPct val="0"/>
              </a:spcAft>
            </a:pPr>
            <a:r>
              <a:rPr lang="en-US" sz="2000" b="1" dirty="0" smtClean="0">
                <a:solidFill>
                  <a:srgbClr val="0070C0"/>
                </a:solidFill>
                <a:latin typeface="Comic Sans MS" pitchFamily="66" charset="0"/>
                <a:ea typeface="Times New Roman" pitchFamily="18" charset="0"/>
                <a:cs typeface="Times New Roman" pitchFamily="18" charset="0"/>
              </a:rPr>
              <a:t>single, engaged, married, separated, divorced,</a:t>
            </a:r>
          </a:p>
          <a:p>
            <a:pPr lvl="0" algn="ctr" fontAlgn="base">
              <a:spcBef>
                <a:spcPct val="0"/>
              </a:spcBef>
              <a:spcAft>
                <a:spcPct val="0"/>
              </a:spcAft>
            </a:pPr>
            <a:r>
              <a:rPr lang="en-US" sz="2000" b="1" dirty="0" smtClean="0">
                <a:solidFill>
                  <a:srgbClr val="0070C0"/>
                </a:solidFill>
                <a:latin typeface="Comic Sans MS" pitchFamily="66" charset="0"/>
                <a:ea typeface="Times New Roman" pitchFamily="18" charset="0"/>
                <a:cs typeface="Times New Roman" pitchFamily="18" charset="0"/>
              </a:rPr>
              <a:t> widow, widower</a:t>
            </a:r>
            <a:endParaRPr lang="el-GR" sz="2000" b="1" dirty="0" smtClean="0">
              <a:solidFill>
                <a:srgbClr val="0070C0"/>
              </a:solidFill>
              <a:latin typeface="Arial" pitchFamily="34" charset="0"/>
              <a:cs typeface="Arial" pitchFamily="34" charset="0"/>
            </a:endParaRPr>
          </a:p>
        </p:txBody>
      </p:sp>
      <p:sp>
        <p:nvSpPr>
          <p:cNvPr id="12" name="11 - Θέση υποσέλιδου"/>
          <p:cNvSpPr>
            <a:spLocks noGrp="1"/>
          </p:cNvSpPr>
          <p:nvPr>
            <p:ph type="ftr" sz="quarter" idx="11"/>
          </p:nvPr>
        </p:nvSpPr>
        <p:spPr/>
        <p:txBody>
          <a:bodyPr/>
          <a:lstStyle/>
          <a:p>
            <a:r>
              <a:rPr lang="en-US" smtClean="0"/>
              <a:t>Unit 3</a:t>
            </a:r>
            <a:endParaRPr lang="el-GR" dirty="0"/>
          </a:p>
        </p:txBody>
      </p:sp>
    </p:spTree>
  </p:cSld>
  <p:clrMapOvr>
    <a:masterClrMapping/>
  </p:clrMapOvr>
  <p:transition advClick="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nvSpPr>
        <p:spPr bwMode="auto">
          <a:xfrm>
            <a:off x="142844" y="117693"/>
            <a:ext cx="8429684"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2400" b="1" i="0" u="none" strike="noStrike" cap="none" normalizeH="0" baseline="0" dirty="0" smtClean="0">
                <a:ln>
                  <a:noFill/>
                </a:ln>
                <a:solidFill>
                  <a:srgbClr val="0070C0"/>
                </a:solidFill>
                <a:effectLst/>
                <a:latin typeface="Comic Sans MS" pitchFamily="66" charset="0"/>
                <a:ea typeface="Times New Roman" pitchFamily="18" charset="0"/>
                <a:cs typeface="Times New Roman" pitchFamily="18" charset="0"/>
              </a:rPr>
              <a:t>4.</a:t>
            </a:r>
            <a:r>
              <a:rPr kumimoji="0" lang="en-US" sz="2400" b="1" i="0" u="none" strike="noStrike" cap="none" normalizeH="0" baseline="0" dirty="0" smtClean="0">
                <a:ln>
                  <a:noFill/>
                </a:ln>
                <a:solidFill>
                  <a:schemeClr val="tx1"/>
                </a:solidFill>
                <a:effectLst/>
                <a:latin typeface="Comic Sans MS" pitchFamily="66" charset="0"/>
                <a:ea typeface="Times New Roman" pitchFamily="18" charset="0"/>
                <a:cs typeface="Times New Roman" pitchFamily="18" charset="0"/>
              </a:rPr>
              <a:t> Work Experience</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Times New Roman" pitchFamily="18" charset="0"/>
              </a:rPr>
              <a:t>: Most recent comes first. Describe dates, type of business, occupation, position, responsibilities, activities, name and address of employer. </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sz="2400" b="1" i="0" u="none" strike="noStrike" cap="none" normalizeH="0" baseline="0" dirty="0" smtClean="0">
                <a:ln>
                  <a:noFill/>
                </a:ln>
                <a:solidFill>
                  <a:srgbClr val="0070C0"/>
                </a:solidFill>
                <a:effectLst/>
                <a:latin typeface="Comic Sans MS" pitchFamily="66" charset="0"/>
                <a:ea typeface="Times New Roman" pitchFamily="18" charset="0"/>
                <a:cs typeface="Times New Roman" pitchFamily="18" charset="0"/>
              </a:rPr>
              <a:t>5.</a:t>
            </a:r>
            <a:r>
              <a:rPr kumimoji="0" lang="en-US" sz="2400" b="1" i="0" u="none" strike="noStrike" cap="none" normalizeH="0" baseline="0" dirty="0" smtClean="0">
                <a:ln>
                  <a:noFill/>
                </a:ln>
                <a:solidFill>
                  <a:schemeClr val="tx1"/>
                </a:solidFill>
                <a:effectLst/>
                <a:latin typeface="Comic Sans MS" pitchFamily="66" charset="0"/>
                <a:ea typeface="Times New Roman" pitchFamily="18" charset="0"/>
                <a:cs typeface="Times New Roman" pitchFamily="18" charset="0"/>
              </a:rPr>
              <a:t> Personal Skills</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Times New Roman" pitchFamily="18" charset="0"/>
              </a:rPr>
              <a:t>: computer, languages, artistic, social skills etc.</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sz="2400" b="1" i="0" u="none" strike="noStrike" cap="none" normalizeH="0" baseline="0" dirty="0" smtClean="0">
                <a:ln>
                  <a:noFill/>
                </a:ln>
                <a:solidFill>
                  <a:srgbClr val="0070C0"/>
                </a:solidFill>
                <a:effectLst/>
                <a:latin typeface="Comic Sans MS" pitchFamily="66" charset="0"/>
                <a:ea typeface="Times New Roman" pitchFamily="18" charset="0"/>
                <a:cs typeface="Times New Roman" pitchFamily="18" charset="0"/>
              </a:rPr>
              <a:t>6.</a:t>
            </a:r>
            <a:r>
              <a:rPr kumimoji="0" lang="en-US" sz="2400" b="1" i="0" u="none" strike="noStrike" cap="none" normalizeH="0" baseline="0" dirty="0" smtClean="0">
                <a:ln>
                  <a:noFill/>
                </a:ln>
                <a:solidFill>
                  <a:schemeClr val="tx1"/>
                </a:solidFill>
                <a:effectLst/>
                <a:latin typeface="Comic Sans MS" pitchFamily="66" charset="0"/>
                <a:ea typeface="Times New Roman" pitchFamily="18" charset="0"/>
                <a:cs typeface="Times New Roman" pitchFamily="18" charset="0"/>
              </a:rPr>
              <a:t> Additional Information: </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Times New Roman" pitchFamily="18" charset="0"/>
              </a:rPr>
              <a:t>This section may</a:t>
            </a:r>
            <a:r>
              <a:rPr kumimoji="0" lang="en-US" sz="2400" b="1" i="0" u="none" strike="noStrike" cap="none" normalizeH="0" baseline="0" dirty="0" smtClean="0">
                <a:ln>
                  <a:noFill/>
                </a:ln>
                <a:solidFill>
                  <a:schemeClr val="tx1"/>
                </a:solidFill>
                <a:effectLst/>
                <a:latin typeface="Comic Sans MS" pitchFamily="66" charset="0"/>
                <a:ea typeface="Times New Roman" pitchFamily="18" charset="0"/>
                <a:cs typeface="Times New Roman" pitchFamily="18" charset="0"/>
              </a:rPr>
              <a:t> </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Times New Roman" pitchFamily="18" charset="0"/>
              </a:rPr>
              <a:t>include honors</a:t>
            </a:r>
            <a:r>
              <a:rPr kumimoji="0" lang="en-US" sz="2400" b="1" i="0" u="none" strike="noStrike" cap="none" normalizeH="0" baseline="0" dirty="0" smtClean="0">
                <a:ln>
                  <a:noFill/>
                </a:ln>
                <a:solidFill>
                  <a:schemeClr val="tx1"/>
                </a:solidFill>
                <a:effectLst/>
                <a:latin typeface="Comic Sans MS" pitchFamily="66" charset="0"/>
                <a:ea typeface="Times New Roman" pitchFamily="18" charset="0"/>
                <a:cs typeface="Times New Roman" pitchFamily="18" charset="0"/>
              </a:rPr>
              <a:t> </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Times New Roman" pitchFamily="18" charset="0"/>
              </a:rPr>
              <a:t>(</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Times New Roman" pitchFamily="18" charset="0"/>
                <a:hlinkClick r:id="rId2" action="ppaction://hlinksldjump"/>
              </a:rPr>
              <a:t>awards</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Times New Roman" pitchFamily="18" charset="0"/>
              </a:rPr>
              <a:t>, scholarships), activities, and interests. </a:t>
            </a: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Times New Roman" pitchFamily="18" charset="0"/>
                <a:hlinkClick r:id="rId3" action="ppaction://hlinksldjump"/>
              </a:rPr>
              <a:t>Finally</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Times New Roman" pitchFamily="18" charset="0"/>
              </a:rPr>
              <a:t>, check your CV and correct any mistakes. Grammar and typos raise red flags. Ask someone to read your CV and tell you the impression it gives. Don’t forget to update your CV. You never know when you will need it.</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2 - Εικόνα" descr="or1.jpg">
            <a:hlinkClick r:id="" action="ppaction://hlinkshowjump?jump=nextslide"/>
          </p:cNvPr>
          <p:cNvPicPr>
            <a:picLocks noChangeAspect="1"/>
          </p:cNvPicPr>
          <p:nvPr/>
        </p:nvPicPr>
        <p:blipFill>
          <a:blip r:embed="rId4" cstate="print"/>
          <a:stretch>
            <a:fillRect/>
          </a:stretch>
        </p:blipFill>
        <p:spPr>
          <a:xfrm flipH="1">
            <a:off x="7858148" y="6516884"/>
            <a:ext cx="500066" cy="341116"/>
          </a:xfrm>
          <a:prstGeom prst="rect">
            <a:avLst/>
          </a:prstGeom>
        </p:spPr>
      </p:pic>
      <p:pic>
        <p:nvPicPr>
          <p:cNvPr id="4" name="3 - Εικόνα" descr="or1.jpg">
            <a:hlinkClick r:id="" action="ppaction://hlinkshowjump?jump=previousslide"/>
          </p:cNvPr>
          <p:cNvPicPr>
            <a:picLocks noChangeAspect="1"/>
          </p:cNvPicPr>
          <p:nvPr/>
        </p:nvPicPr>
        <p:blipFill>
          <a:blip r:embed="rId4" cstate="print"/>
          <a:stretch>
            <a:fillRect/>
          </a:stretch>
        </p:blipFill>
        <p:spPr>
          <a:xfrm>
            <a:off x="7286644" y="6516884"/>
            <a:ext cx="500066" cy="341116"/>
          </a:xfrm>
          <a:prstGeom prst="rect">
            <a:avLst/>
          </a:prstGeom>
        </p:spPr>
      </p:pic>
      <p:sp>
        <p:nvSpPr>
          <p:cNvPr id="5" name="4 - Θέση αριθμού διαφάνειας"/>
          <p:cNvSpPr>
            <a:spLocks noGrp="1"/>
          </p:cNvSpPr>
          <p:nvPr>
            <p:ph type="sldNum" sz="quarter" idx="12"/>
          </p:nvPr>
        </p:nvSpPr>
        <p:spPr/>
        <p:txBody>
          <a:bodyPr/>
          <a:lstStyle/>
          <a:p>
            <a:fld id="{0B2EFC6E-3DCE-4265-B2A7-88BBC9D41EEF}" type="slidenum">
              <a:rPr lang="el-GR" smtClean="0"/>
              <a:pPr/>
              <a:t>12</a:t>
            </a:fld>
            <a:endParaRPr lang="el-GR" dirty="0"/>
          </a:p>
        </p:txBody>
      </p:sp>
      <p:pic>
        <p:nvPicPr>
          <p:cNvPr id="6" name="5 - Εικόνα" descr="http://www.tradesmartu.com/blog/wp-content/uploads/2015/01/Cartoon-stop.jpeg">
            <a:hlinkClick r:id="" action="ppaction://hlinkshowjump?jump=endshow"/>
          </p:cNvPr>
          <p:cNvPicPr/>
          <p:nvPr/>
        </p:nvPicPr>
        <p:blipFill>
          <a:blip r:embed="rId5" cstate="print"/>
          <a:srcRect/>
          <a:stretch>
            <a:fillRect/>
          </a:stretch>
        </p:blipFill>
        <p:spPr bwMode="auto">
          <a:xfrm>
            <a:off x="5286380" y="6339840"/>
            <a:ext cx="785819" cy="518160"/>
          </a:xfrm>
          <a:prstGeom prst="rect">
            <a:avLst/>
          </a:prstGeom>
          <a:noFill/>
          <a:ln w="9525">
            <a:noFill/>
            <a:miter lim="800000"/>
            <a:headEnd/>
            <a:tailEnd/>
          </a:ln>
        </p:spPr>
      </p:pic>
      <p:sp>
        <p:nvSpPr>
          <p:cNvPr id="7" name="6 - Θέση υποσέλιδου"/>
          <p:cNvSpPr>
            <a:spLocks noGrp="1"/>
          </p:cNvSpPr>
          <p:nvPr>
            <p:ph type="ftr" sz="quarter" idx="11"/>
          </p:nvPr>
        </p:nvSpPr>
        <p:spPr/>
        <p:txBody>
          <a:bodyPr/>
          <a:lstStyle/>
          <a:p>
            <a:r>
              <a:rPr lang="en-US" smtClean="0"/>
              <a:t>Unit 3</a:t>
            </a:r>
            <a:endParaRPr lang="el-GR" dirty="0"/>
          </a:p>
        </p:txBody>
      </p:sp>
    </p:spTree>
  </p:cSld>
  <p:clrMapOvr>
    <a:masterClrMapping/>
  </p:clrMapOvr>
  <p:transition advClick="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 Πίνακας"/>
          <p:cNvGraphicFramePr>
            <a:graphicFrameLocks noGrp="1"/>
          </p:cNvGraphicFramePr>
          <p:nvPr/>
        </p:nvGraphicFramePr>
        <p:xfrm>
          <a:off x="214282" y="1357298"/>
          <a:ext cx="8715436" cy="4461539"/>
        </p:xfrm>
        <a:graphic>
          <a:graphicData uri="http://schemas.openxmlformats.org/drawingml/2006/table">
            <a:tbl>
              <a:tblPr/>
              <a:tblGrid>
                <a:gridCol w="4676575"/>
                <a:gridCol w="4038861"/>
              </a:tblGrid>
              <a:tr h="196217">
                <a:tc gridSpan="2">
                  <a:txBody>
                    <a:bodyPr/>
                    <a:lstStyle/>
                    <a:p>
                      <a:pPr>
                        <a:lnSpc>
                          <a:spcPct val="150000"/>
                        </a:lnSpc>
                        <a:spcAft>
                          <a:spcPts val="0"/>
                        </a:spcAft>
                      </a:pPr>
                      <a:r>
                        <a:rPr lang="en-US" sz="1000" dirty="0">
                          <a:latin typeface="Comic Sans MS"/>
                          <a:ea typeface="Times New Roman"/>
                          <a:cs typeface="Times New Roman"/>
                        </a:rPr>
                        <a:t>                                                                  </a:t>
                      </a:r>
                      <a:endParaRPr lang="el-GR" sz="1200" dirty="0">
                        <a:latin typeface="Times New Roman"/>
                        <a:ea typeface="Times New Roman"/>
                        <a:cs typeface="Times New Roman"/>
                      </a:endParaRPr>
                    </a:p>
                  </a:txBody>
                  <a:tcPr marL="68580" marR="68580" marT="0" marB="0">
                    <a:lnL>
                      <a:noFill/>
                    </a:lnL>
                    <a:lnR>
                      <a:noFill/>
                    </a:lnR>
                    <a:lnT>
                      <a:noFill/>
                    </a:lnT>
                    <a:lnB w="38100" cap="flat" cmpd="sng" algn="ctr">
                      <a:solidFill>
                        <a:srgbClr val="0070C0"/>
                      </a:solidFill>
                      <a:prstDash val="sysDashDotDot"/>
                      <a:round/>
                      <a:headEnd type="none" w="med" len="med"/>
                      <a:tailEnd type="none" w="med" len="med"/>
                    </a:lnB>
                  </a:tcPr>
                </a:tc>
                <a:tc hMerge="1">
                  <a:txBody>
                    <a:bodyPr/>
                    <a:lstStyle/>
                    <a:p>
                      <a:endParaRPr lang="el-GR"/>
                    </a:p>
                  </a:txBody>
                  <a:tcPr/>
                </a:tc>
              </a:tr>
              <a:tr h="4232939">
                <a:tc>
                  <a:txBody>
                    <a:bodyPr/>
                    <a:lstStyle/>
                    <a:p>
                      <a:pPr>
                        <a:lnSpc>
                          <a:spcPct val="150000"/>
                        </a:lnSpc>
                        <a:spcAft>
                          <a:spcPts val="0"/>
                        </a:spcAft>
                      </a:pPr>
                      <a:r>
                        <a:rPr lang="en-US" sz="1800" dirty="0" smtClean="0">
                          <a:latin typeface="Comic Sans MS"/>
                          <a:ea typeface="Times New Roman"/>
                          <a:cs typeface="Times New Roman"/>
                        </a:rPr>
                        <a:t>1</a:t>
                      </a:r>
                      <a:r>
                        <a:rPr lang="en-US" sz="1800" dirty="0">
                          <a:latin typeface="Comic Sans MS"/>
                          <a:ea typeface="Times New Roman"/>
                          <a:cs typeface="Times New Roman"/>
                        </a:rPr>
                        <a:t>. Make it short (no more than 2 pages).</a:t>
                      </a:r>
                      <a:endParaRPr lang="el-GR" sz="1800" dirty="0">
                        <a:latin typeface="Times New Roman"/>
                        <a:ea typeface="Times New Roman"/>
                        <a:cs typeface="Times New Roman"/>
                      </a:endParaRPr>
                    </a:p>
                    <a:p>
                      <a:pPr>
                        <a:lnSpc>
                          <a:spcPct val="150000"/>
                        </a:lnSpc>
                        <a:spcAft>
                          <a:spcPts val="0"/>
                        </a:spcAft>
                      </a:pPr>
                      <a:r>
                        <a:rPr lang="en-US" sz="1800" dirty="0">
                          <a:latin typeface="Comic Sans MS"/>
                          <a:ea typeface="Times New Roman"/>
                          <a:cs typeface="Times New Roman"/>
                        </a:rPr>
                        <a:t>2. Include all your personal details.</a:t>
                      </a:r>
                      <a:endParaRPr lang="el-GR" sz="1800" dirty="0">
                        <a:latin typeface="Times New Roman"/>
                        <a:ea typeface="Times New Roman"/>
                        <a:cs typeface="Times New Roman"/>
                      </a:endParaRPr>
                    </a:p>
                    <a:p>
                      <a:pPr>
                        <a:lnSpc>
                          <a:spcPct val="150000"/>
                        </a:lnSpc>
                        <a:spcAft>
                          <a:spcPts val="0"/>
                        </a:spcAft>
                      </a:pPr>
                      <a:r>
                        <a:rPr lang="en-US" sz="1800" dirty="0">
                          <a:latin typeface="Comic Sans MS"/>
                          <a:ea typeface="Times New Roman"/>
                          <a:cs typeface="Times New Roman"/>
                        </a:rPr>
                        <a:t>3. Type it.</a:t>
                      </a:r>
                      <a:endParaRPr lang="el-GR" sz="1800" dirty="0">
                        <a:latin typeface="Times New Roman"/>
                        <a:ea typeface="Times New Roman"/>
                        <a:cs typeface="Times New Roman"/>
                      </a:endParaRPr>
                    </a:p>
                    <a:p>
                      <a:pPr>
                        <a:lnSpc>
                          <a:spcPct val="150000"/>
                        </a:lnSpc>
                        <a:spcAft>
                          <a:spcPts val="0"/>
                        </a:spcAft>
                      </a:pPr>
                      <a:r>
                        <a:rPr lang="en-US" sz="1800" dirty="0">
                          <a:latin typeface="Comic Sans MS"/>
                          <a:ea typeface="Times New Roman"/>
                          <a:cs typeface="Times New Roman"/>
                        </a:rPr>
                        <a:t>4. Use the "reverse chronological" format.</a:t>
                      </a:r>
                      <a:endParaRPr lang="el-GR" sz="1800" dirty="0">
                        <a:latin typeface="Times New Roman"/>
                        <a:ea typeface="Times New Roman"/>
                        <a:cs typeface="Times New Roman"/>
                      </a:endParaRPr>
                    </a:p>
                    <a:p>
                      <a:pPr>
                        <a:lnSpc>
                          <a:spcPct val="150000"/>
                        </a:lnSpc>
                        <a:spcAft>
                          <a:spcPts val="0"/>
                        </a:spcAft>
                      </a:pPr>
                      <a:r>
                        <a:rPr lang="en-US" sz="1800" dirty="0">
                          <a:latin typeface="Comic Sans MS"/>
                          <a:ea typeface="Times New Roman"/>
                          <a:cs typeface="Times New Roman"/>
                        </a:rPr>
                        <a:t>5. Stress your relevant achievements.</a:t>
                      </a:r>
                      <a:endParaRPr lang="el-GR" sz="1800" dirty="0">
                        <a:latin typeface="Times New Roman"/>
                        <a:ea typeface="Times New Roman"/>
                        <a:cs typeface="Times New Roman"/>
                      </a:endParaRPr>
                    </a:p>
                    <a:p>
                      <a:pPr>
                        <a:lnSpc>
                          <a:spcPct val="150000"/>
                        </a:lnSpc>
                        <a:spcAft>
                          <a:spcPts val="0"/>
                        </a:spcAft>
                      </a:pPr>
                      <a:r>
                        <a:rPr lang="en-US" sz="1800" dirty="0">
                          <a:latin typeface="Comic Sans MS"/>
                          <a:ea typeface="Times New Roman"/>
                          <a:cs typeface="Times New Roman"/>
                        </a:rPr>
                        <a:t>6.  Stress your relevant skills.</a:t>
                      </a:r>
                      <a:endParaRPr lang="el-GR" sz="1800" dirty="0">
                        <a:latin typeface="Times New Roman"/>
                        <a:ea typeface="Times New Roman"/>
                        <a:cs typeface="Times New Roman"/>
                      </a:endParaRPr>
                    </a:p>
                    <a:p>
                      <a:pPr>
                        <a:lnSpc>
                          <a:spcPct val="150000"/>
                        </a:lnSpc>
                        <a:spcAft>
                          <a:spcPts val="0"/>
                        </a:spcAft>
                      </a:pPr>
                      <a:r>
                        <a:rPr lang="en-US" sz="1800" dirty="0">
                          <a:latin typeface="Comic Sans MS"/>
                          <a:ea typeface="Times New Roman"/>
                          <a:cs typeface="Times New Roman"/>
                        </a:rPr>
                        <a:t>7.  Use white and good quality paper.</a:t>
                      </a:r>
                      <a:endParaRPr lang="el-GR" sz="1800" dirty="0">
                        <a:latin typeface="Times New Roman"/>
                        <a:ea typeface="Times New Roman"/>
                        <a:cs typeface="Times New Roman"/>
                      </a:endParaRPr>
                    </a:p>
                    <a:p>
                      <a:pPr>
                        <a:lnSpc>
                          <a:spcPct val="150000"/>
                        </a:lnSpc>
                        <a:spcAft>
                          <a:spcPts val="0"/>
                        </a:spcAft>
                      </a:pPr>
                      <a:r>
                        <a:rPr lang="en-US" sz="1800" dirty="0">
                          <a:latin typeface="Comic Sans MS"/>
                          <a:ea typeface="Times New Roman"/>
                          <a:cs typeface="Times New Roman"/>
                        </a:rPr>
                        <a:t>8.  Make it neat.</a:t>
                      </a:r>
                      <a:endParaRPr lang="el-GR" sz="1800" dirty="0">
                        <a:latin typeface="Times New Roman"/>
                        <a:ea typeface="Times New Roman"/>
                        <a:cs typeface="Times New Roman"/>
                      </a:endParaRPr>
                    </a:p>
                    <a:p>
                      <a:pPr>
                        <a:lnSpc>
                          <a:spcPct val="150000"/>
                        </a:lnSpc>
                        <a:spcAft>
                          <a:spcPts val="0"/>
                        </a:spcAft>
                      </a:pPr>
                      <a:r>
                        <a:rPr lang="en-US" sz="1800" dirty="0">
                          <a:latin typeface="Comic Sans MS"/>
                          <a:ea typeface="Times New Roman"/>
                          <a:cs typeface="Times New Roman"/>
                        </a:rPr>
                        <a:t>9.  Double check for any kind of mistakes.</a:t>
                      </a:r>
                      <a:endParaRPr lang="el-GR" sz="1800" dirty="0">
                        <a:latin typeface="Times New Roman"/>
                        <a:ea typeface="Times New Roman"/>
                        <a:cs typeface="Times New Roman"/>
                      </a:endParaRPr>
                    </a:p>
                    <a:p>
                      <a:pPr>
                        <a:lnSpc>
                          <a:spcPct val="150000"/>
                        </a:lnSpc>
                        <a:spcAft>
                          <a:spcPts val="0"/>
                        </a:spcAft>
                      </a:pPr>
                      <a:r>
                        <a:rPr lang="en-US" sz="1800" dirty="0">
                          <a:latin typeface="Comic Sans MS"/>
                          <a:ea typeface="Times New Roman"/>
                          <a:cs typeface="Times New Roman"/>
                        </a:rPr>
                        <a:t>10.  Enclose an application letter.</a:t>
                      </a:r>
                      <a:endParaRPr lang="el-GR" sz="1800" dirty="0">
                        <a:latin typeface="Times New Roman"/>
                        <a:ea typeface="Times New Roman"/>
                        <a:cs typeface="Times New Roman"/>
                      </a:endParaRPr>
                    </a:p>
                  </a:txBody>
                  <a:tcPr marL="68580" marR="68580" marT="0" marB="0">
                    <a:lnL w="38100" cap="flat" cmpd="sng" algn="ctr">
                      <a:solidFill>
                        <a:srgbClr val="0070C0"/>
                      </a:solidFill>
                      <a:prstDash val="sysDashDotDot"/>
                      <a:round/>
                      <a:headEnd type="none" w="med" len="med"/>
                      <a:tailEnd type="none" w="med" len="med"/>
                    </a:lnL>
                    <a:lnR w="38100" cap="flat" cmpd="sng" algn="ctr">
                      <a:solidFill>
                        <a:srgbClr val="0070C0"/>
                      </a:solidFill>
                      <a:prstDash val="sysDashDotDot"/>
                      <a:round/>
                      <a:headEnd type="none" w="med" len="med"/>
                      <a:tailEnd type="none" w="med" len="med"/>
                    </a:lnR>
                    <a:lnT w="38100" cap="flat" cmpd="sng" algn="ctr">
                      <a:solidFill>
                        <a:srgbClr val="0070C0"/>
                      </a:solidFill>
                      <a:prstDash val="sysDashDotDot"/>
                      <a:round/>
                      <a:headEnd type="none" w="med" len="med"/>
                      <a:tailEnd type="none" w="med" len="med"/>
                    </a:lnT>
                    <a:lnB w="38100" cap="flat" cmpd="sng" algn="ctr">
                      <a:solidFill>
                        <a:srgbClr val="0070C0"/>
                      </a:solidFill>
                      <a:prstDash val="sysDashDotDot"/>
                      <a:round/>
                      <a:headEnd type="none" w="med" len="med"/>
                      <a:tailEnd type="none" w="med" len="med"/>
                    </a:lnB>
                  </a:tcPr>
                </a:tc>
                <a:tc>
                  <a:txBody>
                    <a:bodyPr/>
                    <a:lstStyle/>
                    <a:p>
                      <a:pPr>
                        <a:lnSpc>
                          <a:spcPct val="150000"/>
                        </a:lnSpc>
                        <a:spcAft>
                          <a:spcPts val="0"/>
                        </a:spcAft>
                      </a:pPr>
                      <a:r>
                        <a:rPr lang="en-US" sz="1600" dirty="0" smtClean="0">
                          <a:latin typeface="Comic Sans MS"/>
                          <a:ea typeface="Times New Roman"/>
                          <a:cs typeface="Times New Roman"/>
                        </a:rPr>
                        <a:t>1</a:t>
                      </a:r>
                      <a:r>
                        <a:rPr lang="en-US" sz="1800" dirty="0">
                          <a:latin typeface="Comic Sans MS"/>
                          <a:ea typeface="Times New Roman"/>
                          <a:cs typeface="Times New Roman"/>
                        </a:rPr>
                        <a:t>.  Use coloured paper.</a:t>
                      </a:r>
                      <a:endParaRPr lang="el-GR" sz="1800" dirty="0">
                        <a:latin typeface="Times New Roman"/>
                        <a:ea typeface="Times New Roman"/>
                        <a:cs typeface="Times New Roman"/>
                      </a:endParaRPr>
                    </a:p>
                    <a:p>
                      <a:pPr>
                        <a:lnSpc>
                          <a:spcPct val="150000"/>
                        </a:lnSpc>
                        <a:spcAft>
                          <a:spcPts val="0"/>
                        </a:spcAft>
                      </a:pPr>
                      <a:r>
                        <a:rPr lang="en-US" sz="1800" dirty="0">
                          <a:latin typeface="Comic Sans MS"/>
                          <a:ea typeface="Times New Roman"/>
                          <a:cs typeface="Times New Roman"/>
                        </a:rPr>
                        <a:t>2.  Use unusual font styles.</a:t>
                      </a:r>
                      <a:endParaRPr lang="el-GR" sz="1800" dirty="0">
                        <a:latin typeface="Times New Roman"/>
                        <a:ea typeface="Times New Roman"/>
                        <a:cs typeface="Times New Roman"/>
                      </a:endParaRPr>
                    </a:p>
                    <a:p>
                      <a:pPr>
                        <a:lnSpc>
                          <a:spcPct val="150000"/>
                        </a:lnSpc>
                        <a:spcAft>
                          <a:spcPts val="0"/>
                        </a:spcAft>
                      </a:pPr>
                      <a:r>
                        <a:rPr lang="en-US" sz="1800" dirty="0">
                          <a:latin typeface="Comic Sans MS"/>
                          <a:ea typeface="Times New Roman"/>
                          <a:cs typeface="Times New Roman"/>
                        </a:rPr>
                        <a:t>3.  Use unusual font sizes (12=best).</a:t>
                      </a:r>
                      <a:endParaRPr lang="el-GR" sz="1800" dirty="0">
                        <a:latin typeface="Times New Roman"/>
                        <a:ea typeface="Times New Roman"/>
                        <a:cs typeface="Times New Roman"/>
                      </a:endParaRPr>
                    </a:p>
                    <a:p>
                      <a:pPr>
                        <a:lnSpc>
                          <a:spcPct val="150000"/>
                        </a:lnSpc>
                        <a:spcAft>
                          <a:spcPts val="0"/>
                        </a:spcAft>
                      </a:pPr>
                      <a:r>
                        <a:rPr lang="en-US" sz="1800" dirty="0">
                          <a:latin typeface="Comic Sans MS"/>
                          <a:ea typeface="Times New Roman"/>
                          <a:cs typeface="Times New Roman"/>
                        </a:rPr>
                        <a:t>4.  Include irrelevant information.</a:t>
                      </a:r>
                      <a:endParaRPr lang="el-GR" sz="1800" dirty="0">
                        <a:latin typeface="Times New Roman"/>
                        <a:ea typeface="Times New Roman"/>
                        <a:cs typeface="Times New Roman"/>
                      </a:endParaRPr>
                    </a:p>
                    <a:p>
                      <a:pPr>
                        <a:lnSpc>
                          <a:spcPct val="150000"/>
                        </a:lnSpc>
                        <a:spcAft>
                          <a:spcPts val="0"/>
                        </a:spcAft>
                      </a:pPr>
                      <a:r>
                        <a:rPr lang="en-US" sz="1800" dirty="0">
                          <a:latin typeface="Comic Sans MS"/>
                          <a:ea typeface="Times New Roman"/>
                          <a:cs typeface="Times New Roman"/>
                        </a:rPr>
                        <a:t>5.  Lie about yourself.</a:t>
                      </a:r>
                      <a:endParaRPr lang="el-GR" sz="1800" dirty="0">
                        <a:latin typeface="Times New Roman"/>
                        <a:ea typeface="Times New Roman"/>
                        <a:cs typeface="Times New Roman"/>
                      </a:endParaRPr>
                    </a:p>
                    <a:p>
                      <a:pPr>
                        <a:lnSpc>
                          <a:spcPct val="150000"/>
                        </a:lnSpc>
                        <a:spcAft>
                          <a:spcPts val="0"/>
                        </a:spcAft>
                      </a:pPr>
                      <a:r>
                        <a:rPr lang="en-US" sz="1800" dirty="0">
                          <a:latin typeface="Comic Sans MS"/>
                          <a:ea typeface="Times New Roman"/>
                          <a:cs typeface="Times New Roman"/>
                        </a:rPr>
                        <a:t>6.  Write long paragraphs.</a:t>
                      </a:r>
                      <a:endParaRPr lang="el-GR" sz="1800" dirty="0">
                        <a:latin typeface="Times New Roman"/>
                        <a:ea typeface="Times New Roman"/>
                        <a:cs typeface="Times New Roman"/>
                      </a:endParaRPr>
                    </a:p>
                    <a:p>
                      <a:pPr>
                        <a:lnSpc>
                          <a:spcPct val="150000"/>
                        </a:lnSpc>
                        <a:spcAft>
                          <a:spcPts val="0"/>
                        </a:spcAft>
                      </a:pPr>
                      <a:r>
                        <a:rPr lang="en-US" sz="1800" dirty="0">
                          <a:latin typeface="Comic Sans MS"/>
                          <a:ea typeface="Times New Roman"/>
                          <a:cs typeface="Times New Roman"/>
                        </a:rPr>
                        <a:t>7.  Use abbreviations.</a:t>
                      </a:r>
                      <a:endParaRPr lang="el-GR" sz="1800" dirty="0">
                        <a:latin typeface="Times New Roman"/>
                        <a:ea typeface="Times New Roman"/>
                        <a:cs typeface="Times New Roman"/>
                      </a:endParaRPr>
                    </a:p>
                    <a:p>
                      <a:pPr>
                        <a:lnSpc>
                          <a:spcPct val="150000"/>
                        </a:lnSpc>
                        <a:spcAft>
                          <a:spcPts val="0"/>
                        </a:spcAft>
                      </a:pPr>
                      <a:r>
                        <a:rPr lang="en-US" sz="1800" dirty="0">
                          <a:latin typeface="Comic Sans MS"/>
                          <a:ea typeface="Times New Roman"/>
                          <a:cs typeface="Times New Roman"/>
                        </a:rPr>
                        <a:t>8.  Use jargon or technical terms.</a:t>
                      </a:r>
                      <a:endParaRPr lang="el-GR" sz="1800" dirty="0">
                        <a:latin typeface="Times New Roman"/>
                        <a:ea typeface="Times New Roman"/>
                        <a:cs typeface="Times New Roman"/>
                      </a:endParaRPr>
                    </a:p>
                    <a:p>
                      <a:pPr>
                        <a:lnSpc>
                          <a:spcPct val="150000"/>
                        </a:lnSpc>
                        <a:spcAft>
                          <a:spcPts val="0"/>
                        </a:spcAft>
                      </a:pPr>
                      <a:r>
                        <a:rPr lang="en-US" sz="1800" dirty="0">
                          <a:latin typeface="Comic Sans MS"/>
                          <a:ea typeface="Times New Roman"/>
                          <a:cs typeface="Times New Roman"/>
                        </a:rPr>
                        <a:t>9.  Include salary expectations.</a:t>
                      </a:r>
                      <a:endParaRPr lang="el-GR" sz="1800" dirty="0">
                        <a:latin typeface="Times New Roman"/>
                        <a:ea typeface="Times New Roman"/>
                        <a:cs typeface="Times New Roman"/>
                      </a:endParaRPr>
                    </a:p>
                    <a:p>
                      <a:pPr>
                        <a:lnSpc>
                          <a:spcPct val="150000"/>
                        </a:lnSpc>
                        <a:spcAft>
                          <a:spcPts val="0"/>
                        </a:spcAft>
                      </a:pPr>
                      <a:r>
                        <a:rPr lang="en-US" sz="1800" dirty="0">
                          <a:latin typeface="Comic Sans MS"/>
                          <a:ea typeface="Times New Roman"/>
                          <a:cs typeface="Times New Roman"/>
                        </a:rPr>
                        <a:t>10. </a:t>
                      </a:r>
                      <a:r>
                        <a:rPr lang="en-US" sz="1800" dirty="0" smtClean="0">
                          <a:latin typeface="Comic Sans MS"/>
                          <a:ea typeface="Times New Roman"/>
                          <a:cs typeface="Times New Roman"/>
                        </a:rPr>
                        <a:t>Ever </a:t>
                      </a:r>
                      <a:r>
                        <a:rPr lang="en-US" sz="1800" dirty="0">
                          <a:latin typeface="Comic Sans MS"/>
                          <a:ea typeface="Times New Roman"/>
                          <a:cs typeface="Times New Roman"/>
                        </a:rPr>
                        <a:t>give up! Believe in yourself.</a:t>
                      </a:r>
                      <a:endParaRPr lang="el-GR" sz="1800" dirty="0">
                        <a:latin typeface="Times New Roman"/>
                        <a:ea typeface="Times New Roman"/>
                        <a:cs typeface="Times New Roman"/>
                      </a:endParaRPr>
                    </a:p>
                  </a:txBody>
                  <a:tcPr marL="68580" marR="68580" marT="0" marB="0">
                    <a:lnL w="38100" cap="flat" cmpd="sng" algn="ctr">
                      <a:solidFill>
                        <a:srgbClr val="0070C0"/>
                      </a:solidFill>
                      <a:prstDash val="sysDashDotDot"/>
                      <a:round/>
                      <a:headEnd type="none" w="med" len="med"/>
                      <a:tailEnd type="none" w="med" len="med"/>
                    </a:lnL>
                    <a:lnR w="38100" cap="flat" cmpd="sng" algn="ctr">
                      <a:solidFill>
                        <a:srgbClr val="0070C0"/>
                      </a:solidFill>
                      <a:prstDash val="sysDashDotDot"/>
                      <a:round/>
                      <a:headEnd type="none" w="med" len="med"/>
                      <a:tailEnd type="none" w="med" len="med"/>
                    </a:lnR>
                    <a:lnT w="38100" cap="flat" cmpd="sng" algn="ctr">
                      <a:solidFill>
                        <a:srgbClr val="0070C0"/>
                      </a:solidFill>
                      <a:prstDash val="sysDashDotDot"/>
                      <a:round/>
                      <a:headEnd type="none" w="med" len="med"/>
                      <a:tailEnd type="none" w="med" len="med"/>
                    </a:lnT>
                    <a:lnB w="38100" cap="flat" cmpd="sng" algn="ctr">
                      <a:solidFill>
                        <a:srgbClr val="0070C0"/>
                      </a:solidFill>
                      <a:prstDash val="sysDashDotDot"/>
                      <a:round/>
                      <a:headEnd type="none" w="med" len="med"/>
                      <a:tailEnd type="none" w="med" len="med"/>
                    </a:lnB>
                  </a:tcPr>
                </a:tc>
              </a:tr>
            </a:tbl>
          </a:graphicData>
        </a:graphic>
      </p:graphicFrame>
      <p:sp>
        <p:nvSpPr>
          <p:cNvPr id="4100" name="WordArt 4"/>
          <p:cNvSpPr>
            <a:spLocks noChangeArrowheads="1" noChangeShapeType="1" noTextEdit="1"/>
          </p:cNvSpPr>
          <p:nvPr/>
        </p:nvSpPr>
        <p:spPr bwMode="auto">
          <a:xfrm>
            <a:off x="285720" y="500042"/>
            <a:ext cx="8858280" cy="571504"/>
          </a:xfrm>
          <a:prstGeom prst="rect">
            <a:avLst/>
          </a:prstGeom>
        </p:spPr>
        <p:txBody>
          <a:bodyPr wrap="none" fromWordArt="1">
            <a:prstTxWarp prst="textArchUp">
              <a:avLst>
                <a:gd name="adj" fmla="val 10800000"/>
              </a:avLst>
            </a:prstTxWarp>
          </a:bodyPr>
          <a:lstStyle/>
          <a:p>
            <a:pPr algn="ctr" rtl="0"/>
            <a:r>
              <a:rPr lang="en-US" sz="1200" b="1" kern="1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63500">
                    <a:schemeClr val="accent1">
                      <a:satMod val="175000"/>
                      <a:alpha val="40000"/>
                    </a:schemeClr>
                  </a:glow>
                  <a:outerShdw blurRad="41275" dist="12700" dir="12000000" algn="tl" rotWithShape="0">
                    <a:srgbClr val="000000">
                      <a:alpha val="40000"/>
                    </a:srgbClr>
                  </a:outerShdw>
                </a:effectLst>
                <a:latin typeface="Arial Black"/>
              </a:rPr>
              <a:t>The ten golden rules of Do’s and Don’ts</a:t>
            </a:r>
            <a:endParaRPr lang="el-GR" sz="1200" b="1" kern="1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63500">
                  <a:schemeClr val="accent1">
                    <a:satMod val="175000"/>
                    <a:alpha val="40000"/>
                  </a:schemeClr>
                </a:glow>
                <a:outerShdw blurRad="41275" dist="12700" dir="12000000" algn="tl" rotWithShape="0">
                  <a:srgbClr val="000000">
                    <a:alpha val="40000"/>
                  </a:srgbClr>
                </a:outerShdw>
              </a:effectLst>
              <a:latin typeface="Arial Black"/>
            </a:endParaRPr>
          </a:p>
        </p:txBody>
      </p:sp>
      <p:pic>
        <p:nvPicPr>
          <p:cNvPr id="4099" name="Picture 3" descr="DO"/>
          <p:cNvPicPr>
            <a:picLocks noChangeAspect="1" noChangeArrowheads="1"/>
          </p:cNvPicPr>
          <p:nvPr/>
        </p:nvPicPr>
        <p:blipFill>
          <a:blip r:embed="rId2"/>
          <a:srcRect/>
          <a:stretch>
            <a:fillRect/>
          </a:stretch>
        </p:blipFill>
        <p:spPr bwMode="auto">
          <a:xfrm>
            <a:off x="1500166" y="1000108"/>
            <a:ext cx="1962150" cy="495299"/>
          </a:xfrm>
          <a:prstGeom prst="rect">
            <a:avLst/>
          </a:prstGeom>
          <a:noFill/>
        </p:spPr>
      </p:pic>
      <p:pic>
        <p:nvPicPr>
          <p:cNvPr id="4097" name="Picture 1" descr="images (4)"/>
          <p:cNvPicPr>
            <a:picLocks noChangeAspect="1" noChangeArrowheads="1"/>
          </p:cNvPicPr>
          <p:nvPr/>
        </p:nvPicPr>
        <p:blipFill>
          <a:blip r:embed="rId3"/>
          <a:srcRect/>
          <a:stretch>
            <a:fillRect/>
          </a:stretch>
        </p:blipFill>
        <p:spPr bwMode="auto">
          <a:xfrm>
            <a:off x="5857884" y="928670"/>
            <a:ext cx="2105025" cy="481011"/>
          </a:xfrm>
          <a:prstGeom prst="rect">
            <a:avLst/>
          </a:prstGeom>
          <a:noFill/>
        </p:spPr>
      </p:pic>
      <p:sp>
        <p:nvSpPr>
          <p:cNvPr id="4102" name="Rectangle 6"/>
          <p:cNvSpPr>
            <a:spLocks noChangeArrowheads="1"/>
          </p:cNvSpPr>
          <p:nvPr/>
        </p:nvSpPr>
        <p:spPr bwMode="auto">
          <a:xfrm>
            <a:off x="0" y="6762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 name="9 - Εικόνα" descr="or1.jpg">
            <a:hlinkClick r:id="" action="ppaction://hlinkshowjump?jump=nextslide"/>
          </p:cNvPr>
          <p:cNvPicPr>
            <a:picLocks noChangeAspect="1"/>
          </p:cNvPicPr>
          <p:nvPr/>
        </p:nvPicPr>
        <p:blipFill>
          <a:blip r:embed="rId4" cstate="print"/>
          <a:stretch>
            <a:fillRect/>
          </a:stretch>
        </p:blipFill>
        <p:spPr>
          <a:xfrm flipH="1">
            <a:off x="6858016" y="6516884"/>
            <a:ext cx="500066" cy="341116"/>
          </a:xfrm>
          <a:prstGeom prst="rect">
            <a:avLst/>
          </a:prstGeom>
        </p:spPr>
      </p:pic>
      <p:pic>
        <p:nvPicPr>
          <p:cNvPr id="11" name="10 - Εικόνα" descr="or1.jpg">
            <a:hlinkClick r:id="" action="ppaction://hlinkshowjump?jump=previousslide"/>
          </p:cNvPr>
          <p:cNvPicPr>
            <a:picLocks noChangeAspect="1"/>
          </p:cNvPicPr>
          <p:nvPr/>
        </p:nvPicPr>
        <p:blipFill>
          <a:blip r:embed="rId4" cstate="print"/>
          <a:stretch>
            <a:fillRect/>
          </a:stretch>
        </p:blipFill>
        <p:spPr>
          <a:xfrm>
            <a:off x="6215074" y="6516884"/>
            <a:ext cx="500066" cy="341116"/>
          </a:xfrm>
          <a:prstGeom prst="rect">
            <a:avLst/>
          </a:prstGeom>
        </p:spPr>
      </p:pic>
      <p:sp>
        <p:nvSpPr>
          <p:cNvPr id="12" name="11 - Θέση αριθμού διαφάνειας"/>
          <p:cNvSpPr>
            <a:spLocks noGrp="1"/>
          </p:cNvSpPr>
          <p:nvPr>
            <p:ph type="sldNum" sz="quarter" idx="12"/>
          </p:nvPr>
        </p:nvSpPr>
        <p:spPr>
          <a:xfrm>
            <a:off x="7010400" y="6492875"/>
            <a:ext cx="2133600" cy="365125"/>
          </a:xfrm>
        </p:spPr>
        <p:txBody>
          <a:bodyPr/>
          <a:lstStyle/>
          <a:p>
            <a:fld id="{0B2EFC6E-3DCE-4265-B2A7-88BBC9D41EEF}" type="slidenum">
              <a:rPr lang="el-GR" smtClean="0"/>
              <a:pPr/>
              <a:t>13</a:t>
            </a:fld>
            <a:endParaRPr lang="el-GR" dirty="0"/>
          </a:p>
        </p:txBody>
      </p:sp>
      <p:pic>
        <p:nvPicPr>
          <p:cNvPr id="14" name="13 - Εικόνα" descr="http://www.tradesmartu.com/blog/wp-content/uploads/2015/01/Cartoon-stop.jpeg">
            <a:hlinkClick r:id="" action="ppaction://hlinkshowjump?jump=endshow"/>
          </p:cNvPr>
          <p:cNvPicPr/>
          <p:nvPr/>
        </p:nvPicPr>
        <p:blipFill>
          <a:blip r:embed="rId5" cstate="print"/>
          <a:srcRect/>
          <a:stretch>
            <a:fillRect/>
          </a:stretch>
        </p:blipFill>
        <p:spPr bwMode="auto">
          <a:xfrm>
            <a:off x="5072066" y="6339840"/>
            <a:ext cx="785819" cy="518160"/>
          </a:xfrm>
          <a:prstGeom prst="rect">
            <a:avLst/>
          </a:prstGeom>
          <a:noFill/>
          <a:ln w="9525">
            <a:noFill/>
            <a:miter lim="800000"/>
            <a:headEnd/>
            <a:tailEnd/>
          </a:ln>
        </p:spPr>
      </p:pic>
      <p:sp>
        <p:nvSpPr>
          <p:cNvPr id="13" name="12 - Θέση υποσέλιδου"/>
          <p:cNvSpPr>
            <a:spLocks noGrp="1"/>
          </p:cNvSpPr>
          <p:nvPr>
            <p:ph type="ftr" sz="quarter" idx="11"/>
          </p:nvPr>
        </p:nvSpPr>
        <p:spPr/>
        <p:txBody>
          <a:bodyPr/>
          <a:lstStyle/>
          <a:p>
            <a:r>
              <a:rPr lang="en-US" smtClean="0"/>
              <a:t>Unit 3</a:t>
            </a:r>
            <a:endParaRPr lang="el-GR" dirty="0"/>
          </a:p>
        </p:txBody>
      </p:sp>
    </p:spTree>
  </p:cSld>
  <p:clrMapOvr>
    <a:masterClrMapping/>
  </p:clrMapOvr>
  <p:transition advClick="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Εικόνα" descr="http://www.tradesmartu.com/blog/wp-content/uploads/2015/01/Cartoon-stop.jpeg">
            <a:hlinkClick r:id="" action="ppaction://hlinkshowjump?jump=endshow"/>
          </p:cNvPr>
          <p:cNvPicPr/>
          <p:nvPr/>
        </p:nvPicPr>
        <p:blipFill>
          <a:blip r:embed="rId3" cstate="print"/>
          <a:srcRect/>
          <a:stretch>
            <a:fillRect/>
          </a:stretch>
        </p:blipFill>
        <p:spPr bwMode="auto">
          <a:xfrm>
            <a:off x="5286380" y="6339840"/>
            <a:ext cx="785818" cy="518160"/>
          </a:xfrm>
          <a:prstGeom prst="rect">
            <a:avLst/>
          </a:prstGeom>
          <a:noFill/>
          <a:ln w="9525">
            <a:noFill/>
            <a:miter lim="800000"/>
            <a:headEnd/>
            <a:tailEnd/>
          </a:ln>
        </p:spPr>
      </p:pic>
      <p:sp>
        <p:nvSpPr>
          <p:cNvPr id="3077" name="Rectangle 5"/>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pitchFamily="34" charset="0"/>
                <a:cs typeface="Arial" pitchFamily="34" charset="0"/>
              </a:rPr>
              <a:t/>
            </a:r>
            <a:br>
              <a:rPr kumimoji="0" lang="el-GR" sz="1800" b="0" i="0" u="none" strike="noStrike" cap="none" normalizeH="0" baseline="0" dirty="0" smtClean="0">
                <a:ln>
                  <a:noFill/>
                </a:ln>
                <a:solidFill>
                  <a:schemeClr val="tx1"/>
                </a:solidFill>
                <a:effectLst/>
                <a:latin typeface="Arial" pitchFamily="34" charset="0"/>
                <a:cs typeface="Arial" pitchFamily="34" charset="0"/>
              </a:rPr>
            </a:b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078" name="Rectangle 6"/>
          <p:cNvSpPr>
            <a:spLocks noChangeArrowheads="1"/>
          </p:cNvSpPr>
          <p:nvPr/>
        </p:nvSpPr>
        <p:spPr bwMode="auto">
          <a:xfrm>
            <a:off x="0" y="20415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126"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5128" name="Rectangle 8"/>
          <p:cNvSpPr>
            <a:spLocks noChangeArrowheads="1"/>
          </p:cNvSpPr>
          <p:nvPr/>
        </p:nvSpPr>
        <p:spPr bwMode="auto">
          <a:xfrm>
            <a:off x="0" y="914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r>
            <a:br>
              <a:rPr kumimoji="0" lang="el-GR" sz="11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b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6" name="WordArt 2">
            <a:hlinkClick r:id="rId4" action="ppaction://hlinkpres?slideindex=1&amp;slidetitle="/>
          </p:cNvPr>
          <p:cNvSpPr>
            <a:spLocks noChangeArrowheads="1" noChangeShapeType="1" noTextEdit="1"/>
          </p:cNvSpPr>
          <p:nvPr/>
        </p:nvSpPr>
        <p:spPr bwMode="auto">
          <a:xfrm>
            <a:off x="1357290" y="1857364"/>
            <a:ext cx="6000792" cy="2928958"/>
          </a:xfrm>
          <a:prstGeom prst="rect">
            <a:avLst/>
          </a:prstGeom>
        </p:spPr>
        <p:txBody>
          <a:bodyPr wrap="none" fromWordArt="1">
            <a:prstTxWarp prst="textWave1">
              <a:avLst>
                <a:gd name="adj1" fmla="val 13005"/>
                <a:gd name="adj2" fmla="val 0"/>
              </a:avLst>
            </a:prstTxWarp>
          </a:bodyPr>
          <a:lstStyle/>
          <a:p>
            <a:pPr algn="ctr" rtl="0"/>
            <a:r>
              <a:rPr lang="en-US" sz="3600" kern="10" spc="0" dirty="0" smtClean="0">
                <a:ln w="9525">
                  <a:noFill/>
                  <a:round/>
                  <a:headEnd/>
                  <a:tailEnd/>
                </a:ln>
                <a:solidFill>
                  <a:schemeClr val="accent3">
                    <a:lumMod val="75000"/>
                  </a:schemeClr>
                </a:solidFill>
                <a:effectLst>
                  <a:outerShdw dist="53882" dir="2700000" algn="ctr" rotWithShape="0">
                    <a:srgbClr val="C0C0C0">
                      <a:alpha val="80000"/>
                    </a:srgbClr>
                  </a:outerShdw>
                </a:effectLst>
                <a:latin typeface="Times New Roman"/>
                <a:cs typeface="Times New Roman"/>
              </a:rPr>
              <a:t>ANSWER KEY 3</a:t>
            </a:r>
            <a:endParaRPr lang="el-GR" sz="3600" kern="10" spc="0" dirty="0">
              <a:ln w="9525">
                <a:noFill/>
                <a:round/>
                <a:headEnd/>
                <a:tailEnd/>
              </a:ln>
              <a:solidFill>
                <a:schemeClr val="accent3">
                  <a:lumMod val="75000"/>
                </a:schemeClr>
              </a:solidFill>
              <a:effectLst>
                <a:outerShdw dist="53882" dir="2700000" algn="ctr" rotWithShape="0">
                  <a:srgbClr val="C0C0C0">
                    <a:alpha val="80000"/>
                  </a:srgbClr>
                </a:outerShdw>
              </a:effectLst>
              <a:latin typeface="Times New Roman"/>
              <a:cs typeface="Times New Roman"/>
            </a:endParaRPr>
          </a:p>
        </p:txBody>
      </p:sp>
      <p:pic>
        <p:nvPicPr>
          <p:cNvPr id="13" name="12 - Εικόνα" descr="gr16.jpg">
            <a:hlinkClick r:id="" action="ppaction://hlinkshowjump?jump=previousslide"/>
          </p:cNvPr>
          <p:cNvPicPr>
            <a:picLocks noChangeAspect="1"/>
          </p:cNvPicPr>
          <p:nvPr/>
        </p:nvPicPr>
        <p:blipFill>
          <a:blip r:embed="rId5"/>
          <a:stretch>
            <a:fillRect/>
          </a:stretch>
        </p:blipFill>
        <p:spPr>
          <a:xfrm rot="16200000" flipH="1">
            <a:off x="6793717" y="6294977"/>
            <a:ext cx="413008" cy="713038"/>
          </a:xfrm>
          <a:prstGeom prst="rect">
            <a:avLst/>
          </a:prstGeom>
        </p:spPr>
      </p:pic>
      <p:sp>
        <p:nvSpPr>
          <p:cNvPr id="12" name="11 - Θέση αριθμού διαφάνειας"/>
          <p:cNvSpPr>
            <a:spLocks noGrp="1"/>
          </p:cNvSpPr>
          <p:nvPr>
            <p:ph type="sldNum" sz="quarter" idx="12"/>
          </p:nvPr>
        </p:nvSpPr>
        <p:spPr/>
        <p:txBody>
          <a:bodyPr/>
          <a:lstStyle/>
          <a:p>
            <a:fld id="{A3ED75FF-A3C0-499A-9217-1913B52D3B53}" type="slidenum">
              <a:rPr lang="el-GR" smtClean="0"/>
              <a:pPr/>
              <a:t>14</a:t>
            </a:fld>
            <a:endParaRPr lang="el-GR" dirty="0"/>
          </a:p>
        </p:txBody>
      </p:sp>
      <p:sp>
        <p:nvSpPr>
          <p:cNvPr id="14" name="13 - Θέση υποσέλιδου"/>
          <p:cNvSpPr>
            <a:spLocks noGrp="1"/>
          </p:cNvSpPr>
          <p:nvPr>
            <p:ph type="ftr" sz="quarter" idx="11"/>
          </p:nvPr>
        </p:nvSpPr>
        <p:spPr/>
        <p:txBody>
          <a:bodyPr/>
          <a:lstStyle/>
          <a:p>
            <a:r>
              <a:rPr lang="en-US" smtClean="0"/>
              <a:t>Unit 1</a:t>
            </a:r>
            <a:endParaRPr lang="el-GR" dirty="0"/>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heckerboard(across)">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a:hlinkClick r:id="rId2" action="ppaction://hlinksldjump"/>
          </p:cNvPr>
          <p:cNvSpPr/>
          <p:nvPr/>
        </p:nvSpPr>
        <p:spPr>
          <a:xfrm>
            <a:off x="428596" y="1571612"/>
            <a:ext cx="8286808" cy="1077218"/>
          </a:xfrm>
          <a:prstGeom prst="rect">
            <a:avLst/>
          </a:prstGeom>
        </p:spPr>
        <p:txBody>
          <a:bodyPr wrap="square">
            <a:spAutoFit/>
          </a:bodyPr>
          <a:lstStyle/>
          <a:p>
            <a:r>
              <a:rPr lang="en-GB" sz="3200" b="1" dirty="0" smtClean="0">
                <a:latin typeface="Comic Sans MS" pitchFamily="66" charset="0"/>
              </a:rPr>
              <a:t>CV = </a:t>
            </a:r>
            <a:r>
              <a:rPr lang="en-GB" sz="3200" b="1" dirty="0" smtClean="0">
                <a:solidFill>
                  <a:srgbClr val="0070C0"/>
                </a:solidFill>
                <a:latin typeface="Comic Sans MS" pitchFamily="66" charset="0"/>
              </a:rPr>
              <a:t>short document of your education,</a:t>
            </a:r>
          </a:p>
          <a:p>
            <a:r>
              <a:rPr lang="en-GB" sz="3200" b="1" dirty="0" smtClean="0">
                <a:solidFill>
                  <a:srgbClr val="0070C0"/>
                </a:solidFill>
                <a:latin typeface="Comic Sans MS" pitchFamily="66" charset="0"/>
              </a:rPr>
              <a:t>      experience, etc. </a:t>
            </a:r>
            <a:endParaRPr lang="el-GR" sz="3200" b="1" dirty="0">
              <a:solidFill>
                <a:srgbClr val="0070C0"/>
              </a:solidFill>
              <a:latin typeface="Comic Sans MS" pitchFamily="66" charset="0"/>
            </a:endParaRPr>
          </a:p>
        </p:txBody>
      </p:sp>
      <p:sp>
        <p:nvSpPr>
          <p:cNvPr id="3" name="2 - Θέση αριθμού διαφάνειας"/>
          <p:cNvSpPr>
            <a:spLocks noGrp="1"/>
          </p:cNvSpPr>
          <p:nvPr>
            <p:ph type="sldNum" sz="quarter" idx="12"/>
          </p:nvPr>
        </p:nvSpPr>
        <p:spPr/>
        <p:txBody>
          <a:bodyPr/>
          <a:lstStyle/>
          <a:p>
            <a:fld id="{0B2EFC6E-3DCE-4265-B2A7-88BBC9D41EEF}" type="slidenum">
              <a:rPr lang="el-GR" smtClean="0"/>
              <a:pPr/>
              <a:t>15</a:t>
            </a:fld>
            <a:endParaRPr lang="el-GR" dirty="0"/>
          </a:p>
        </p:txBody>
      </p:sp>
      <p:pic>
        <p:nvPicPr>
          <p:cNvPr id="4" name="3 - Εικόνα" descr="http://www.tradesmartu.com/blog/wp-content/uploads/2015/01/Cartoon-stop.jpeg">
            <a:hlinkClick r:id="" action="ppaction://hlinkshowjump?jump=endshow"/>
          </p:cNvPr>
          <p:cNvPicPr/>
          <p:nvPr/>
        </p:nvPicPr>
        <p:blipFill>
          <a:blip r:embed="rId3" cstate="print"/>
          <a:srcRect/>
          <a:stretch>
            <a:fillRect/>
          </a:stretch>
        </p:blipFill>
        <p:spPr bwMode="auto">
          <a:xfrm>
            <a:off x="5214942" y="6339840"/>
            <a:ext cx="785819" cy="518160"/>
          </a:xfrm>
          <a:prstGeom prst="rect">
            <a:avLst/>
          </a:prstGeom>
          <a:noFill/>
          <a:ln w="9525">
            <a:noFill/>
            <a:miter lim="800000"/>
            <a:headEnd/>
            <a:tailEnd/>
          </a:ln>
        </p:spPr>
      </p:pic>
      <p:pic>
        <p:nvPicPr>
          <p:cNvPr id="5" name="4 - Εικόνα" descr="or1.jpg">
            <a:hlinkClick r:id="" action="ppaction://hlinkshowjump?jump=previousslide"/>
          </p:cNvPr>
          <p:cNvPicPr>
            <a:picLocks noChangeAspect="1"/>
          </p:cNvPicPr>
          <p:nvPr/>
        </p:nvPicPr>
        <p:blipFill>
          <a:blip r:embed="rId4" cstate="print"/>
          <a:stretch>
            <a:fillRect/>
          </a:stretch>
        </p:blipFill>
        <p:spPr>
          <a:xfrm>
            <a:off x="6929454" y="6516884"/>
            <a:ext cx="500066" cy="341116"/>
          </a:xfrm>
          <a:prstGeom prst="rect">
            <a:avLst/>
          </a:prstGeom>
        </p:spPr>
      </p:pic>
      <p:pic>
        <p:nvPicPr>
          <p:cNvPr id="6" name="5 - Εικόνα" descr="or1.jpg">
            <a:hlinkClick r:id="" action="ppaction://hlinkshowjump?jump=nextslide"/>
          </p:cNvPr>
          <p:cNvPicPr>
            <a:picLocks noChangeAspect="1"/>
          </p:cNvPicPr>
          <p:nvPr/>
        </p:nvPicPr>
        <p:blipFill>
          <a:blip r:embed="rId4" cstate="print"/>
          <a:stretch>
            <a:fillRect/>
          </a:stretch>
        </p:blipFill>
        <p:spPr>
          <a:xfrm flipH="1">
            <a:off x="7572396" y="6516884"/>
            <a:ext cx="500066" cy="341116"/>
          </a:xfrm>
          <a:prstGeom prst="rect">
            <a:avLst/>
          </a:prstGeom>
        </p:spPr>
      </p:pic>
      <p:sp>
        <p:nvSpPr>
          <p:cNvPr id="7" name="6 - Θέση υποσέλιδου"/>
          <p:cNvSpPr>
            <a:spLocks noGrp="1"/>
          </p:cNvSpPr>
          <p:nvPr>
            <p:ph type="ftr" sz="quarter" idx="11"/>
          </p:nvPr>
        </p:nvSpPr>
        <p:spPr/>
        <p:txBody>
          <a:bodyPr/>
          <a:lstStyle/>
          <a:p>
            <a:r>
              <a:rPr lang="en-US" smtClean="0"/>
              <a:t>Unit 3</a:t>
            </a:r>
            <a:endParaRPr lang="el-GR" dirty="0"/>
          </a:p>
        </p:txBody>
      </p:sp>
    </p:spTree>
  </p:cSld>
  <p:clrMapOvr>
    <a:masterClrMapping/>
  </p:clrMapOvr>
  <p:transition advClick="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a:hlinkClick r:id="rId2" action="ppaction://hlinksldjump"/>
          </p:cNvPr>
          <p:cNvSpPr/>
          <p:nvPr/>
        </p:nvSpPr>
        <p:spPr>
          <a:xfrm>
            <a:off x="2500298" y="1571612"/>
            <a:ext cx="3523722" cy="584775"/>
          </a:xfrm>
          <a:prstGeom prst="rect">
            <a:avLst/>
          </a:prstGeom>
        </p:spPr>
        <p:txBody>
          <a:bodyPr wrap="none">
            <a:spAutoFit/>
          </a:bodyPr>
          <a:lstStyle/>
          <a:p>
            <a:r>
              <a:rPr lang="en-GB" sz="3200" b="1" dirty="0" smtClean="0">
                <a:latin typeface="Comic Sans MS" pitchFamily="66" charset="0"/>
              </a:rPr>
              <a:t>personal </a:t>
            </a:r>
            <a:r>
              <a:rPr lang="en-US" sz="3200" b="1" dirty="0" smtClean="0">
                <a:latin typeface="Comic Sans MS" pitchFamily="66" charset="0"/>
              </a:rPr>
              <a:t>≠ </a:t>
            </a:r>
            <a:r>
              <a:rPr lang="en-US" sz="3200" b="1" dirty="0" smtClean="0">
                <a:solidFill>
                  <a:srgbClr val="0070C0"/>
                </a:solidFill>
                <a:latin typeface="Comic Sans MS" pitchFamily="66" charset="0"/>
              </a:rPr>
              <a:t>public</a:t>
            </a:r>
            <a:endParaRPr lang="el-GR" sz="3200" b="1" dirty="0">
              <a:latin typeface="Comic Sans MS" pitchFamily="66" charset="0"/>
            </a:endParaRPr>
          </a:p>
        </p:txBody>
      </p:sp>
      <p:sp>
        <p:nvSpPr>
          <p:cNvPr id="3" name="2 - Θέση αριθμού διαφάνειας"/>
          <p:cNvSpPr>
            <a:spLocks noGrp="1"/>
          </p:cNvSpPr>
          <p:nvPr>
            <p:ph type="sldNum" sz="quarter" idx="12"/>
          </p:nvPr>
        </p:nvSpPr>
        <p:spPr/>
        <p:txBody>
          <a:bodyPr/>
          <a:lstStyle/>
          <a:p>
            <a:fld id="{0B2EFC6E-3DCE-4265-B2A7-88BBC9D41EEF}" type="slidenum">
              <a:rPr lang="el-GR" smtClean="0"/>
              <a:pPr/>
              <a:t>16</a:t>
            </a:fld>
            <a:endParaRPr lang="el-GR" dirty="0"/>
          </a:p>
        </p:txBody>
      </p:sp>
      <p:pic>
        <p:nvPicPr>
          <p:cNvPr id="4" name="3 - Εικόνα" descr="http://www.tradesmartu.com/blog/wp-content/uploads/2015/01/Cartoon-stop.jpeg">
            <a:hlinkClick r:id="" action="ppaction://hlinkshowjump?jump=endshow"/>
          </p:cNvPr>
          <p:cNvPicPr/>
          <p:nvPr/>
        </p:nvPicPr>
        <p:blipFill>
          <a:blip r:embed="rId3" cstate="print"/>
          <a:srcRect/>
          <a:stretch>
            <a:fillRect/>
          </a:stretch>
        </p:blipFill>
        <p:spPr bwMode="auto">
          <a:xfrm>
            <a:off x="5357818" y="6339840"/>
            <a:ext cx="785819" cy="518160"/>
          </a:xfrm>
          <a:prstGeom prst="rect">
            <a:avLst/>
          </a:prstGeom>
          <a:noFill/>
          <a:ln w="9525">
            <a:noFill/>
            <a:miter lim="800000"/>
            <a:headEnd/>
            <a:tailEnd/>
          </a:ln>
        </p:spPr>
      </p:pic>
      <p:pic>
        <p:nvPicPr>
          <p:cNvPr id="5" name="4 - Εικόνα" descr="or1.jpg">
            <a:hlinkClick r:id="" action="ppaction://hlinkshowjump?jump=previousslide"/>
          </p:cNvPr>
          <p:cNvPicPr>
            <a:picLocks noChangeAspect="1"/>
          </p:cNvPicPr>
          <p:nvPr/>
        </p:nvPicPr>
        <p:blipFill>
          <a:blip r:embed="rId4" cstate="print"/>
          <a:stretch>
            <a:fillRect/>
          </a:stretch>
        </p:blipFill>
        <p:spPr>
          <a:xfrm>
            <a:off x="7072330" y="6516884"/>
            <a:ext cx="500066" cy="341116"/>
          </a:xfrm>
          <a:prstGeom prst="rect">
            <a:avLst/>
          </a:prstGeom>
        </p:spPr>
      </p:pic>
      <p:pic>
        <p:nvPicPr>
          <p:cNvPr id="6" name="5 - Εικόνα" descr="or1.jpg">
            <a:hlinkClick r:id="" action="ppaction://hlinkshowjump?jump=nextslide"/>
          </p:cNvPr>
          <p:cNvPicPr>
            <a:picLocks noChangeAspect="1"/>
          </p:cNvPicPr>
          <p:nvPr/>
        </p:nvPicPr>
        <p:blipFill>
          <a:blip r:embed="rId4" cstate="print"/>
          <a:stretch>
            <a:fillRect/>
          </a:stretch>
        </p:blipFill>
        <p:spPr>
          <a:xfrm flipH="1">
            <a:off x="7715272" y="6516884"/>
            <a:ext cx="500066" cy="341116"/>
          </a:xfrm>
          <a:prstGeom prst="rect">
            <a:avLst/>
          </a:prstGeom>
        </p:spPr>
      </p:pic>
      <p:sp>
        <p:nvSpPr>
          <p:cNvPr id="7" name="6 - Θέση υποσέλιδου"/>
          <p:cNvSpPr>
            <a:spLocks noGrp="1"/>
          </p:cNvSpPr>
          <p:nvPr>
            <p:ph type="ftr" sz="quarter" idx="11"/>
          </p:nvPr>
        </p:nvSpPr>
        <p:spPr/>
        <p:txBody>
          <a:bodyPr/>
          <a:lstStyle/>
          <a:p>
            <a:r>
              <a:rPr lang="en-US" smtClean="0"/>
              <a:t>Unit 3</a:t>
            </a:r>
            <a:endParaRPr lang="el-GR" dirty="0"/>
          </a:p>
        </p:txBody>
      </p:sp>
    </p:spTree>
  </p:cSld>
  <p:clrMapOvr>
    <a:masterClrMapping/>
  </p:clrMapOvr>
  <p:transition advClick="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a:hlinkClick r:id="rId2" action="ppaction://hlinksldjump"/>
          </p:cNvPr>
          <p:cNvSpPr/>
          <p:nvPr/>
        </p:nvSpPr>
        <p:spPr>
          <a:xfrm>
            <a:off x="2143108" y="1428736"/>
            <a:ext cx="4491935" cy="584775"/>
          </a:xfrm>
          <a:prstGeom prst="rect">
            <a:avLst/>
          </a:prstGeom>
        </p:spPr>
        <p:txBody>
          <a:bodyPr wrap="none">
            <a:spAutoFit/>
          </a:bodyPr>
          <a:lstStyle/>
          <a:p>
            <a:r>
              <a:rPr lang="en-GB" sz="3200" b="1" dirty="0" smtClean="0">
                <a:latin typeface="Comic Sans MS" pitchFamily="66" charset="0"/>
              </a:rPr>
              <a:t>purpose = </a:t>
            </a:r>
            <a:r>
              <a:rPr lang="en-GB" sz="3200" b="1" dirty="0" smtClean="0">
                <a:solidFill>
                  <a:srgbClr val="0070C0"/>
                </a:solidFill>
                <a:latin typeface="Comic Sans MS" pitchFamily="66" charset="0"/>
              </a:rPr>
              <a:t>aim or goal</a:t>
            </a:r>
            <a:endParaRPr lang="el-GR" sz="3200" b="1" dirty="0">
              <a:solidFill>
                <a:srgbClr val="0070C0"/>
              </a:solidFill>
              <a:latin typeface="Comic Sans MS" pitchFamily="66" charset="0"/>
            </a:endParaRPr>
          </a:p>
        </p:txBody>
      </p:sp>
      <p:sp>
        <p:nvSpPr>
          <p:cNvPr id="3" name="2 - Θέση αριθμού διαφάνειας"/>
          <p:cNvSpPr>
            <a:spLocks noGrp="1"/>
          </p:cNvSpPr>
          <p:nvPr>
            <p:ph type="sldNum" sz="quarter" idx="12"/>
          </p:nvPr>
        </p:nvSpPr>
        <p:spPr/>
        <p:txBody>
          <a:bodyPr/>
          <a:lstStyle/>
          <a:p>
            <a:fld id="{0B2EFC6E-3DCE-4265-B2A7-88BBC9D41EEF}" type="slidenum">
              <a:rPr lang="el-GR" smtClean="0"/>
              <a:pPr/>
              <a:t>17</a:t>
            </a:fld>
            <a:endParaRPr lang="el-GR" dirty="0"/>
          </a:p>
        </p:txBody>
      </p:sp>
      <p:pic>
        <p:nvPicPr>
          <p:cNvPr id="4" name="3 - Εικόνα" descr="http://www.tradesmartu.com/blog/wp-content/uploads/2015/01/Cartoon-stop.jpeg">
            <a:hlinkClick r:id="" action="ppaction://hlinkshowjump?jump=endshow"/>
          </p:cNvPr>
          <p:cNvPicPr/>
          <p:nvPr/>
        </p:nvPicPr>
        <p:blipFill>
          <a:blip r:embed="rId3" cstate="print"/>
          <a:srcRect/>
          <a:stretch>
            <a:fillRect/>
          </a:stretch>
        </p:blipFill>
        <p:spPr bwMode="auto">
          <a:xfrm>
            <a:off x="5072066" y="6339840"/>
            <a:ext cx="785819" cy="518160"/>
          </a:xfrm>
          <a:prstGeom prst="rect">
            <a:avLst/>
          </a:prstGeom>
          <a:noFill/>
          <a:ln w="9525">
            <a:noFill/>
            <a:miter lim="800000"/>
            <a:headEnd/>
            <a:tailEnd/>
          </a:ln>
        </p:spPr>
      </p:pic>
      <p:pic>
        <p:nvPicPr>
          <p:cNvPr id="5" name="4 - Εικόνα" descr="or1.jpg">
            <a:hlinkClick r:id="" action="ppaction://hlinkshowjump?jump=previousslide"/>
          </p:cNvPr>
          <p:cNvPicPr>
            <a:picLocks noChangeAspect="1"/>
          </p:cNvPicPr>
          <p:nvPr/>
        </p:nvPicPr>
        <p:blipFill>
          <a:blip r:embed="rId4" cstate="print"/>
          <a:stretch>
            <a:fillRect/>
          </a:stretch>
        </p:blipFill>
        <p:spPr>
          <a:xfrm>
            <a:off x="7143768" y="6516884"/>
            <a:ext cx="500066" cy="341116"/>
          </a:xfrm>
          <a:prstGeom prst="rect">
            <a:avLst/>
          </a:prstGeom>
        </p:spPr>
      </p:pic>
      <p:pic>
        <p:nvPicPr>
          <p:cNvPr id="6" name="5 - Εικόνα" descr="or1.jpg">
            <a:hlinkClick r:id="" action="ppaction://hlinkshowjump?jump=nextslide"/>
          </p:cNvPr>
          <p:cNvPicPr>
            <a:picLocks noChangeAspect="1"/>
          </p:cNvPicPr>
          <p:nvPr/>
        </p:nvPicPr>
        <p:blipFill>
          <a:blip r:embed="rId4" cstate="print"/>
          <a:stretch>
            <a:fillRect/>
          </a:stretch>
        </p:blipFill>
        <p:spPr>
          <a:xfrm flipH="1">
            <a:off x="7715272" y="6516884"/>
            <a:ext cx="500066" cy="341116"/>
          </a:xfrm>
          <a:prstGeom prst="rect">
            <a:avLst/>
          </a:prstGeom>
        </p:spPr>
      </p:pic>
      <p:sp>
        <p:nvSpPr>
          <p:cNvPr id="7" name="6 - Θέση υποσέλιδου"/>
          <p:cNvSpPr>
            <a:spLocks noGrp="1"/>
          </p:cNvSpPr>
          <p:nvPr>
            <p:ph type="ftr" sz="quarter" idx="11"/>
          </p:nvPr>
        </p:nvSpPr>
        <p:spPr/>
        <p:txBody>
          <a:bodyPr/>
          <a:lstStyle/>
          <a:p>
            <a:r>
              <a:rPr lang="en-US" smtClean="0"/>
              <a:t>Unit 3</a:t>
            </a:r>
            <a:endParaRPr lang="el-GR" dirty="0"/>
          </a:p>
        </p:txBody>
      </p:sp>
    </p:spTree>
  </p:cSld>
  <p:clrMapOvr>
    <a:masterClrMapping/>
  </p:clrMapOvr>
  <p:transition advClick="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a:hlinkClick r:id="rId2" action="ppaction://hlinksldjump"/>
          </p:cNvPr>
          <p:cNvSpPr/>
          <p:nvPr/>
        </p:nvSpPr>
        <p:spPr>
          <a:xfrm>
            <a:off x="500034" y="1357298"/>
            <a:ext cx="8072494" cy="1077218"/>
          </a:xfrm>
          <a:prstGeom prst="rect">
            <a:avLst/>
          </a:prstGeom>
        </p:spPr>
        <p:txBody>
          <a:bodyPr wrap="square">
            <a:spAutoFit/>
          </a:bodyPr>
          <a:lstStyle/>
          <a:p>
            <a:r>
              <a:rPr lang="en-GB" sz="3200" b="1" dirty="0" smtClean="0">
                <a:latin typeface="Comic Sans MS" pitchFamily="66" charset="0"/>
              </a:rPr>
              <a:t>interview = </a:t>
            </a:r>
            <a:r>
              <a:rPr lang="en-GB" sz="3200" b="1" dirty="0" smtClean="0">
                <a:solidFill>
                  <a:srgbClr val="0070C0"/>
                </a:solidFill>
                <a:latin typeface="Comic Sans MS" pitchFamily="66" charset="0"/>
              </a:rPr>
              <a:t>formal meeting between an</a:t>
            </a:r>
          </a:p>
          <a:p>
            <a:r>
              <a:rPr lang="en-GB" sz="3200" b="1" dirty="0" smtClean="0">
                <a:solidFill>
                  <a:srgbClr val="0070C0"/>
                </a:solidFill>
                <a:latin typeface="Comic Sans MS" pitchFamily="66" charset="0"/>
              </a:rPr>
              <a:t>             employer and a candidate</a:t>
            </a:r>
            <a:endParaRPr lang="el-GR" sz="3200" b="1" dirty="0">
              <a:solidFill>
                <a:srgbClr val="0070C0"/>
              </a:solidFill>
              <a:latin typeface="Comic Sans MS" pitchFamily="66" charset="0"/>
            </a:endParaRPr>
          </a:p>
        </p:txBody>
      </p:sp>
      <p:sp>
        <p:nvSpPr>
          <p:cNvPr id="3" name="2 - Θέση αριθμού διαφάνειας"/>
          <p:cNvSpPr>
            <a:spLocks noGrp="1"/>
          </p:cNvSpPr>
          <p:nvPr>
            <p:ph type="sldNum" sz="quarter" idx="12"/>
          </p:nvPr>
        </p:nvSpPr>
        <p:spPr/>
        <p:txBody>
          <a:bodyPr/>
          <a:lstStyle/>
          <a:p>
            <a:fld id="{0B2EFC6E-3DCE-4265-B2A7-88BBC9D41EEF}" type="slidenum">
              <a:rPr lang="el-GR" smtClean="0"/>
              <a:pPr/>
              <a:t>18</a:t>
            </a:fld>
            <a:endParaRPr lang="el-GR" dirty="0"/>
          </a:p>
        </p:txBody>
      </p:sp>
      <p:pic>
        <p:nvPicPr>
          <p:cNvPr id="4" name="3 - Εικόνα" descr="http://www.tradesmartu.com/blog/wp-content/uploads/2015/01/Cartoon-stop.jpeg">
            <a:hlinkClick r:id="" action="ppaction://hlinkshowjump?jump=endshow"/>
          </p:cNvPr>
          <p:cNvPicPr/>
          <p:nvPr/>
        </p:nvPicPr>
        <p:blipFill>
          <a:blip r:embed="rId3" cstate="print"/>
          <a:srcRect/>
          <a:stretch>
            <a:fillRect/>
          </a:stretch>
        </p:blipFill>
        <p:spPr bwMode="auto">
          <a:xfrm>
            <a:off x="5000628" y="6339840"/>
            <a:ext cx="785819" cy="518160"/>
          </a:xfrm>
          <a:prstGeom prst="rect">
            <a:avLst/>
          </a:prstGeom>
          <a:noFill/>
          <a:ln w="9525">
            <a:noFill/>
            <a:miter lim="800000"/>
            <a:headEnd/>
            <a:tailEnd/>
          </a:ln>
        </p:spPr>
      </p:pic>
      <p:pic>
        <p:nvPicPr>
          <p:cNvPr id="5" name="4 - Εικόνα" descr="or1.jpg">
            <a:hlinkClick r:id="" action="ppaction://hlinkshowjump?jump=previousslide"/>
          </p:cNvPr>
          <p:cNvPicPr>
            <a:picLocks noChangeAspect="1"/>
          </p:cNvPicPr>
          <p:nvPr/>
        </p:nvPicPr>
        <p:blipFill>
          <a:blip r:embed="rId4" cstate="print"/>
          <a:stretch>
            <a:fillRect/>
          </a:stretch>
        </p:blipFill>
        <p:spPr>
          <a:xfrm>
            <a:off x="7143768" y="6516884"/>
            <a:ext cx="500066" cy="341116"/>
          </a:xfrm>
          <a:prstGeom prst="rect">
            <a:avLst/>
          </a:prstGeom>
        </p:spPr>
      </p:pic>
      <p:pic>
        <p:nvPicPr>
          <p:cNvPr id="6" name="5 - Εικόνα" descr="or1.jpg">
            <a:hlinkClick r:id="" action="ppaction://hlinkshowjump?jump=nextslide"/>
          </p:cNvPr>
          <p:cNvPicPr>
            <a:picLocks noChangeAspect="1"/>
          </p:cNvPicPr>
          <p:nvPr/>
        </p:nvPicPr>
        <p:blipFill>
          <a:blip r:embed="rId4" cstate="print"/>
          <a:stretch>
            <a:fillRect/>
          </a:stretch>
        </p:blipFill>
        <p:spPr>
          <a:xfrm flipH="1">
            <a:off x="7786710" y="6516884"/>
            <a:ext cx="500066" cy="341116"/>
          </a:xfrm>
          <a:prstGeom prst="rect">
            <a:avLst/>
          </a:prstGeom>
        </p:spPr>
      </p:pic>
      <p:sp>
        <p:nvSpPr>
          <p:cNvPr id="7" name="6 - Θέση υποσέλιδου"/>
          <p:cNvSpPr>
            <a:spLocks noGrp="1"/>
          </p:cNvSpPr>
          <p:nvPr>
            <p:ph type="ftr" sz="quarter" idx="11"/>
          </p:nvPr>
        </p:nvSpPr>
        <p:spPr/>
        <p:txBody>
          <a:bodyPr/>
          <a:lstStyle/>
          <a:p>
            <a:r>
              <a:rPr lang="en-US" smtClean="0"/>
              <a:t>Unit 3</a:t>
            </a:r>
            <a:endParaRPr lang="el-GR" dirty="0"/>
          </a:p>
        </p:txBody>
      </p:sp>
    </p:spTree>
  </p:cSld>
  <p:clrMapOvr>
    <a:masterClrMapping/>
  </p:clrMapOvr>
  <p:transition advClick="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a:hlinkClick r:id="rId2" action="ppaction://hlinksldjump"/>
          </p:cNvPr>
          <p:cNvSpPr/>
          <p:nvPr/>
        </p:nvSpPr>
        <p:spPr>
          <a:xfrm>
            <a:off x="928662" y="1357298"/>
            <a:ext cx="7277954" cy="584775"/>
          </a:xfrm>
          <a:prstGeom prst="rect">
            <a:avLst/>
          </a:prstGeom>
        </p:spPr>
        <p:txBody>
          <a:bodyPr wrap="none">
            <a:spAutoFit/>
          </a:bodyPr>
          <a:lstStyle/>
          <a:p>
            <a:r>
              <a:rPr lang="en-GB" sz="3200" b="1" dirty="0" smtClean="0">
                <a:latin typeface="Comic Sans MS" pitchFamily="66" charset="0"/>
              </a:rPr>
              <a:t>potential = </a:t>
            </a:r>
            <a:r>
              <a:rPr lang="en-GB" sz="3200" b="1" dirty="0" smtClean="0">
                <a:solidFill>
                  <a:srgbClr val="0070C0"/>
                </a:solidFill>
                <a:latin typeface="Comic Sans MS" pitchFamily="66" charset="0"/>
              </a:rPr>
              <a:t>possible to become true</a:t>
            </a:r>
            <a:endParaRPr lang="el-GR" sz="3200" b="1" dirty="0">
              <a:solidFill>
                <a:srgbClr val="0070C0"/>
              </a:solidFill>
              <a:latin typeface="Comic Sans MS" pitchFamily="66" charset="0"/>
            </a:endParaRPr>
          </a:p>
        </p:txBody>
      </p:sp>
      <p:sp>
        <p:nvSpPr>
          <p:cNvPr id="3" name="2 - Θέση αριθμού διαφάνειας"/>
          <p:cNvSpPr>
            <a:spLocks noGrp="1"/>
          </p:cNvSpPr>
          <p:nvPr>
            <p:ph type="sldNum" sz="quarter" idx="12"/>
          </p:nvPr>
        </p:nvSpPr>
        <p:spPr/>
        <p:txBody>
          <a:bodyPr/>
          <a:lstStyle/>
          <a:p>
            <a:fld id="{0B2EFC6E-3DCE-4265-B2A7-88BBC9D41EEF}" type="slidenum">
              <a:rPr lang="el-GR" smtClean="0"/>
              <a:pPr/>
              <a:t>19</a:t>
            </a:fld>
            <a:endParaRPr lang="el-GR" dirty="0"/>
          </a:p>
        </p:txBody>
      </p:sp>
      <p:pic>
        <p:nvPicPr>
          <p:cNvPr id="4" name="3 - Εικόνα" descr="http://www.tradesmartu.com/blog/wp-content/uploads/2015/01/Cartoon-stop.jpeg">
            <a:hlinkClick r:id="" action="ppaction://hlinkshowjump?jump=endshow"/>
          </p:cNvPr>
          <p:cNvPicPr/>
          <p:nvPr/>
        </p:nvPicPr>
        <p:blipFill>
          <a:blip r:embed="rId3" cstate="print"/>
          <a:srcRect/>
          <a:stretch>
            <a:fillRect/>
          </a:stretch>
        </p:blipFill>
        <p:spPr bwMode="auto">
          <a:xfrm>
            <a:off x="5929322" y="6339840"/>
            <a:ext cx="785819" cy="518160"/>
          </a:xfrm>
          <a:prstGeom prst="rect">
            <a:avLst/>
          </a:prstGeom>
          <a:noFill/>
          <a:ln w="9525">
            <a:noFill/>
            <a:miter lim="800000"/>
            <a:headEnd/>
            <a:tailEnd/>
          </a:ln>
        </p:spPr>
      </p:pic>
      <p:pic>
        <p:nvPicPr>
          <p:cNvPr id="5" name="4 - Εικόνα" descr="or1.jpg">
            <a:hlinkClick r:id="" action="ppaction://hlinkshowjump?jump=previousslide"/>
          </p:cNvPr>
          <p:cNvPicPr>
            <a:picLocks noChangeAspect="1"/>
          </p:cNvPicPr>
          <p:nvPr/>
        </p:nvPicPr>
        <p:blipFill>
          <a:blip r:embed="rId4" cstate="print"/>
          <a:stretch>
            <a:fillRect/>
          </a:stretch>
        </p:blipFill>
        <p:spPr>
          <a:xfrm>
            <a:off x="7143768" y="6516884"/>
            <a:ext cx="500066" cy="341116"/>
          </a:xfrm>
          <a:prstGeom prst="rect">
            <a:avLst/>
          </a:prstGeom>
        </p:spPr>
      </p:pic>
      <p:pic>
        <p:nvPicPr>
          <p:cNvPr id="6" name="5 - Εικόνα" descr="or1.jpg">
            <a:hlinkClick r:id="" action="ppaction://hlinkshowjump?jump=nextslide"/>
          </p:cNvPr>
          <p:cNvPicPr>
            <a:picLocks noChangeAspect="1"/>
          </p:cNvPicPr>
          <p:nvPr/>
        </p:nvPicPr>
        <p:blipFill>
          <a:blip r:embed="rId4" cstate="print"/>
          <a:stretch>
            <a:fillRect/>
          </a:stretch>
        </p:blipFill>
        <p:spPr>
          <a:xfrm flipH="1">
            <a:off x="7786710" y="6516884"/>
            <a:ext cx="500066" cy="341116"/>
          </a:xfrm>
          <a:prstGeom prst="rect">
            <a:avLst/>
          </a:prstGeom>
        </p:spPr>
      </p:pic>
      <p:sp>
        <p:nvSpPr>
          <p:cNvPr id="7" name="6 - Θέση υποσέλιδου"/>
          <p:cNvSpPr>
            <a:spLocks noGrp="1"/>
          </p:cNvSpPr>
          <p:nvPr>
            <p:ph type="ftr" sz="quarter" idx="11"/>
          </p:nvPr>
        </p:nvSpPr>
        <p:spPr/>
        <p:txBody>
          <a:bodyPr/>
          <a:lstStyle/>
          <a:p>
            <a:r>
              <a:rPr lang="en-US" smtClean="0"/>
              <a:t>Unit 3</a:t>
            </a:r>
            <a:endParaRPr lang="el-GR" dirty="0"/>
          </a:p>
        </p:txBody>
      </p:sp>
    </p:spTree>
  </p:cSld>
  <p:clrMapOvr>
    <a:masterClrMapping/>
  </p:clrMapOvr>
  <p:transition advClick="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WordArt 5"/>
          <p:cNvSpPr>
            <a:spLocks noChangeArrowheads="1" noChangeShapeType="1" noTextEdit="1"/>
          </p:cNvSpPr>
          <p:nvPr/>
        </p:nvSpPr>
        <p:spPr bwMode="auto">
          <a:xfrm>
            <a:off x="2555875" y="765175"/>
            <a:ext cx="4321175" cy="719138"/>
          </a:xfrm>
          <a:prstGeom prst="rect">
            <a:avLst/>
          </a:prstGeom>
        </p:spPr>
        <p:txBody>
          <a:bodyPr wrap="none" fromWordArt="1">
            <a:prstTxWarp prst="textPlain">
              <a:avLst>
                <a:gd name="adj" fmla="val 50000"/>
              </a:avLst>
            </a:prstTxWarp>
          </a:bodyPr>
          <a:lstStyle/>
          <a:p>
            <a:pPr algn="ctr"/>
            <a:r>
              <a:rPr lang="en-US" sz="2400" kern="10" normalizeH="1" dirty="0" smtClean="0">
                <a:ln w="12700">
                  <a:solidFill>
                    <a:srgbClr val="EAEAEA"/>
                  </a:solidFill>
                  <a:round/>
                  <a:headEnd/>
                  <a:tailEnd/>
                </a:ln>
                <a:solidFill>
                  <a:schemeClr val="tx2">
                    <a:lumMod val="60000"/>
                    <a:lumOff val="40000"/>
                  </a:schemeClr>
                </a:solidFill>
                <a:effectLst>
                  <a:outerShdw dist="35921" dir="2700000" sy="50000" kx="2115830" algn="bl" rotWithShape="0">
                    <a:srgbClr val="C0C0C0">
                      <a:alpha val="80000"/>
                    </a:srgbClr>
                  </a:outerShdw>
                </a:effectLst>
                <a:latin typeface="Comic Sans MS" pitchFamily="66" charset="0"/>
              </a:rPr>
              <a:t>UNIT</a:t>
            </a:r>
            <a:r>
              <a:rPr lang="en-US" sz="2400" kern="10" normalizeH="1" dirty="0" smtClean="0">
                <a:ln w="12700">
                  <a:solidFill>
                    <a:srgbClr val="EAEAEA"/>
                  </a:solidFill>
                  <a:round/>
                  <a:headEnd/>
                  <a:tailEnd/>
                </a:ln>
                <a:solidFill>
                  <a:schemeClr val="tx2">
                    <a:lumMod val="60000"/>
                    <a:lumOff val="40000"/>
                  </a:schemeClr>
                </a:solidFill>
                <a:effectLst>
                  <a:outerShdw dist="35921" dir="2700000" sy="50000" kx="2115830" algn="bl" rotWithShape="0">
                    <a:srgbClr val="C0C0C0">
                      <a:alpha val="80000"/>
                    </a:srgbClr>
                  </a:outerShdw>
                </a:effectLst>
                <a:latin typeface="Articulate Extrabold"/>
              </a:rPr>
              <a:t> 3</a:t>
            </a:r>
            <a:endParaRPr lang="el-GR" sz="2400" kern="10" normalizeH="1" dirty="0">
              <a:ln w="12700">
                <a:solidFill>
                  <a:srgbClr val="EAEAEA"/>
                </a:solidFill>
                <a:round/>
                <a:headEnd/>
                <a:tailEnd/>
              </a:ln>
              <a:solidFill>
                <a:schemeClr val="tx2">
                  <a:lumMod val="60000"/>
                  <a:lumOff val="40000"/>
                </a:schemeClr>
              </a:solidFill>
              <a:effectLst>
                <a:outerShdw dist="35921" dir="2700000" sy="50000" kx="2115830" algn="bl" rotWithShape="0">
                  <a:srgbClr val="C0C0C0">
                    <a:alpha val="80000"/>
                  </a:srgbClr>
                </a:outerShdw>
              </a:effectLst>
              <a:latin typeface="Articulate Extrabold"/>
            </a:endParaRPr>
          </a:p>
        </p:txBody>
      </p:sp>
      <p:sp>
        <p:nvSpPr>
          <p:cNvPr id="2054" name="WordArt 6"/>
          <p:cNvSpPr>
            <a:spLocks noChangeArrowheads="1" noChangeShapeType="1" noTextEdit="1"/>
          </p:cNvSpPr>
          <p:nvPr/>
        </p:nvSpPr>
        <p:spPr bwMode="auto">
          <a:xfrm>
            <a:off x="2071671" y="1785926"/>
            <a:ext cx="5429288" cy="790575"/>
          </a:xfrm>
          <a:prstGeom prst="rect">
            <a:avLst/>
          </a:prstGeom>
        </p:spPr>
        <p:txBody>
          <a:bodyPr wrap="none" fromWordArt="1">
            <a:prstTxWarp prst="textPlain">
              <a:avLst>
                <a:gd name="adj" fmla="val 50000"/>
              </a:avLst>
            </a:prstTxWarp>
          </a:bodyPr>
          <a:lstStyle/>
          <a:p>
            <a:pPr algn="ctr"/>
            <a:r>
              <a:rPr lang="en-US" sz="2400" kern="10" dirty="0" smtClean="0">
                <a:ln w="12700">
                  <a:solidFill>
                    <a:srgbClr val="EAEAEA"/>
                  </a:solidFill>
                  <a:round/>
                  <a:headEnd/>
                  <a:tailEnd/>
                </a:ln>
                <a:solidFill>
                  <a:schemeClr val="tx2">
                    <a:lumMod val="60000"/>
                    <a:lumOff val="40000"/>
                  </a:schemeClr>
                </a:solidFill>
                <a:effectLst>
                  <a:outerShdw dist="35921" dir="2700000" sy="50000" kx="2115830" algn="bl" rotWithShape="0">
                    <a:srgbClr val="C0C0C0">
                      <a:alpha val="80000"/>
                    </a:srgbClr>
                  </a:outerShdw>
                </a:effectLst>
                <a:latin typeface="Comic Sans MS" pitchFamily="66" charset="0"/>
                <a:cs typeface="Consolas" pitchFamily="49" charset="0"/>
              </a:rPr>
              <a:t>CV Writing</a:t>
            </a:r>
            <a:endParaRPr lang="el-GR" sz="2400" kern="10" dirty="0">
              <a:ln w="12700">
                <a:solidFill>
                  <a:srgbClr val="EAEAEA"/>
                </a:solidFill>
                <a:round/>
                <a:headEnd/>
                <a:tailEnd/>
              </a:ln>
              <a:solidFill>
                <a:schemeClr val="tx2">
                  <a:lumMod val="60000"/>
                  <a:lumOff val="40000"/>
                </a:schemeClr>
              </a:solidFill>
              <a:effectLst>
                <a:outerShdw dist="35921" dir="2700000" sy="50000" kx="2115830" algn="bl" rotWithShape="0">
                  <a:srgbClr val="C0C0C0">
                    <a:alpha val="80000"/>
                  </a:srgbClr>
                </a:outerShdw>
              </a:effectLst>
              <a:latin typeface="Comic Sans MS" pitchFamily="66" charset="0"/>
              <a:cs typeface="Consolas" pitchFamily="49" charset="0"/>
            </a:endParaRPr>
          </a:p>
        </p:txBody>
      </p:sp>
      <p:pic>
        <p:nvPicPr>
          <p:cNvPr id="11" name="10 - Εικόνα" descr="or1.jpg">
            <a:hlinkClick r:id="" action="ppaction://hlinkshowjump?jump=nextslide"/>
          </p:cNvPr>
          <p:cNvPicPr>
            <a:picLocks noChangeAspect="1"/>
          </p:cNvPicPr>
          <p:nvPr/>
        </p:nvPicPr>
        <p:blipFill>
          <a:blip r:embed="rId2" cstate="print"/>
          <a:stretch>
            <a:fillRect/>
          </a:stretch>
        </p:blipFill>
        <p:spPr>
          <a:xfrm flipH="1">
            <a:off x="7286644" y="6516884"/>
            <a:ext cx="500066" cy="341116"/>
          </a:xfrm>
          <a:prstGeom prst="rect">
            <a:avLst/>
          </a:prstGeom>
        </p:spPr>
      </p:pic>
      <p:pic>
        <p:nvPicPr>
          <p:cNvPr id="1026" name="Picture 2" descr="cv"/>
          <p:cNvPicPr>
            <a:picLocks noChangeAspect="1" noChangeArrowheads="1"/>
          </p:cNvPicPr>
          <p:nvPr/>
        </p:nvPicPr>
        <p:blipFill>
          <a:blip r:embed="rId3"/>
          <a:srcRect/>
          <a:stretch>
            <a:fillRect/>
          </a:stretch>
        </p:blipFill>
        <p:spPr bwMode="auto">
          <a:xfrm>
            <a:off x="2824831" y="2923950"/>
            <a:ext cx="3604557" cy="2933942"/>
          </a:xfrm>
          <a:prstGeom prst="rect">
            <a:avLst/>
          </a:prstGeom>
          <a:noFill/>
          <a:ln w="9525">
            <a:noFill/>
            <a:miter lim="800000"/>
            <a:headEnd/>
            <a:tailEnd/>
          </a:ln>
        </p:spPr>
      </p:pic>
      <p:sp>
        <p:nvSpPr>
          <p:cNvPr id="10" name="9 - Θέση αριθμού διαφάνειας"/>
          <p:cNvSpPr>
            <a:spLocks noGrp="1"/>
          </p:cNvSpPr>
          <p:nvPr>
            <p:ph type="sldNum" sz="quarter" idx="12"/>
          </p:nvPr>
        </p:nvSpPr>
        <p:spPr>
          <a:xfrm>
            <a:off x="7010400" y="6492875"/>
            <a:ext cx="2133600" cy="365125"/>
          </a:xfrm>
        </p:spPr>
        <p:txBody>
          <a:bodyPr/>
          <a:lstStyle/>
          <a:p>
            <a:fld id="{0B2EFC6E-3DCE-4265-B2A7-88BBC9D41EEF}" type="slidenum">
              <a:rPr lang="el-GR" smtClean="0"/>
              <a:pPr/>
              <a:t>2</a:t>
            </a:fld>
            <a:endParaRPr lang="el-GR" dirty="0"/>
          </a:p>
        </p:txBody>
      </p:sp>
      <p:sp>
        <p:nvSpPr>
          <p:cNvPr id="8" name="2 - Θέση υποσέλιδου"/>
          <p:cNvSpPr>
            <a:spLocks noGrp="1"/>
          </p:cNvSpPr>
          <p:nvPr>
            <p:ph type="ftr" sz="quarter" idx="11"/>
          </p:nvPr>
        </p:nvSpPr>
        <p:spPr>
          <a:xfrm>
            <a:off x="3124200" y="6356350"/>
            <a:ext cx="2895600" cy="365125"/>
          </a:xfrm>
        </p:spPr>
        <p:txBody>
          <a:bodyPr/>
          <a:lstStyle/>
          <a:p>
            <a:r>
              <a:rPr lang="en-US" smtClean="0"/>
              <a:t>Unit 3</a:t>
            </a:r>
            <a:endParaRPr lang="el-GR" dirty="0"/>
          </a:p>
        </p:txBody>
      </p:sp>
      <p:pic>
        <p:nvPicPr>
          <p:cNvPr id="12" name="11 - Εικόνα" descr="http://www.tradesmartu.com/blog/wp-content/uploads/2015/01/Cartoon-stop.jpeg">
            <a:hlinkClick r:id="" action="ppaction://hlinkshowjump?jump=endshow"/>
          </p:cNvPr>
          <p:cNvPicPr/>
          <p:nvPr/>
        </p:nvPicPr>
        <p:blipFill>
          <a:blip r:embed="rId4" cstate="print"/>
          <a:srcRect/>
          <a:stretch>
            <a:fillRect/>
          </a:stretch>
        </p:blipFill>
        <p:spPr bwMode="auto">
          <a:xfrm>
            <a:off x="5429256" y="6339840"/>
            <a:ext cx="785819" cy="518160"/>
          </a:xfrm>
          <a:prstGeom prst="rect">
            <a:avLst/>
          </a:prstGeom>
          <a:noFill/>
          <a:ln w="9525">
            <a:noFill/>
            <a:miter lim="800000"/>
            <a:headEnd/>
            <a:tailEnd/>
          </a:ln>
        </p:spPr>
      </p:pic>
      <p:pic>
        <p:nvPicPr>
          <p:cNvPr id="13" name="12 - Εικόνα" descr="or1.jpg">
            <a:hlinkClick r:id="" action="ppaction://hlinkshowjump?jump=previousslide"/>
          </p:cNvPr>
          <p:cNvPicPr>
            <a:picLocks noChangeAspect="1"/>
          </p:cNvPicPr>
          <p:nvPr/>
        </p:nvPicPr>
        <p:blipFill>
          <a:blip r:embed="rId2" cstate="print"/>
          <a:stretch>
            <a:fillRect/>
          </a:stretch>
        </p:blipFill>
        <p:spPr>
          <a:xfrm>
            <a:off x="6572264" y="6516884"/>
            <a:ext cx="500066" cy="341116"/>
          </a:xfrm>
          <a:prstGeom prst="rect">
            <a:avLst/>
          </a:prstGeom>
        </p:spPr>
      </p:pic>
    </p:spTree>
  </p:cSld>
  <p:clrMapOvr>
    <a:masterClrMapping/>
  </p:clrMapOvr>
  <p:transition advClick="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a:hlinkClick r:id="rId2" action="ppaction://hlinksldjump"/>
          </p:cNvPr>
          <p:cNvSpPr/>
          <p:nvPr/>
        </p:nvSpPr>
        <p:spPr>
          <a:xfrm>
            <a:off x="2714612" y="1285860"/>
            <a:ext cx="3206327" cy="584775"/>
          </a:xfrm>
          <a:prstGeom prst="rect">
            <a:avLst/>
          </a:prstGeom>
        </p:spPr>
        <p:txBody>
          <a:bodyPr wrap="none">
            <a:spAutoFit/>
          </a:bodyPr>
          <a:lstStyle/>
          <a:p>
            <a:r>
              <a:rPr lang="en-GB" sz="3200" b="1" dirty="0" smtClean="0">
                <a:latin typeface="Comic Sans MS" pitchFamily="66" charset="0"/>
              </a:rPr>
              <a:t>primary </a:t>
            </a:r>
            <a:r>
              <a:rPr lang="en-US" sz="3200" b="1" dirty="0" smtClean="0">
                <a:latin typeface="Comic Sans MS" pitchFamily="66" charset="0"/>
              </a:rPr>
              <a:t>≠ </a:t>
            </a:r>
            <a:r>
              <a:rPr lang="en-US" sz="3200" b="1" dirty="0" smtClean="0">
                <a:solidFill>
                  <a:srgbClr val="0070C0"/>
                </a:solidFill>
                <a:latin typeface="Comic Sans MS" pitchFamily="66" charset="0"/>
              </a:rPr>
              <a:t>last </a:t>
            </a:r>
            <a:endParaRPr lang="el-GR" sz="3200" b="1" dirty="0">
              <a:solidFill>
                <a:srgbClr val="0070C0"/>
              </a:solidFill>
              <a:latin typeface="Comic Sans MS" pitchFamily="66" charset="0"/>
            </a:endParaRPr>
          </a:p>
        </p:txBody>
      </p:sp>
      <p:sp>
        <p:nvSpPr>
          <p:cNvPr id="3" name="2 - Θέση αριθμού διαφάνειας"/>
          <p:cNvSpPr>
            <a:spLocks noGrp="1"/>
          </p:cNvSpPr>
          <p:nvPr>
            <p:ph type="sldNum" sz="quarter" idx="12"/>
          </p:nvPr>
        </p:nvSpPr>
        <p:spPr/>
        <p:txBody>
          <a:bodyPr/>
          <a:lstStyle/>
          <a:p>
            <a:fld id="{0B2EFC6E-3DCE-4265-B2A7-88BBC9D41EEF}" type="slidenum">
              <a:rPr lang="el-GR" smtClean="0"/>
              <a:pPr/>
              <a:t>20</a:t>
            </a:fld>
            <a:endParaRPr lang="el-GR" dirty="0"/>
          </a:p>
        </p:txBody>
      </p:sp>
      <p:pic>
        <p:nvPicPr>
          <p:cNvPr id="4" name="3 - Εικόνα" descr="http://www.tradesmartu.com/blog/wp-content/uploads/2015/01/Cartoon-stop.jpeg">
            <a:hlinkClick r:id="" action="ppaction://hlinkshowjump?jump=endshow"/>
          </p:cNvPr>
          <p:cNvPicPr/>
          <p:nvPr/>
        </p:nvPicPr>
        <p:blipFill>
          <a:blip r:embed="rId3" cstate="print"/>
          <a:srcRect/>
          <a:stretch>
            <a:fillRect/>
          </a:stretch>
        </p:blipFill>
        <p:spPr bwMode="auto">
          <a:xfrm>
            <a:off x="5929322" y="6339840"/>
            <a:ext cx="785819" cy="518160"/>
          </a:xfrm>
          <a:prstGeom prst="rect">
            <a:avLst/>
          </a:prstGeom>
          <a:noFill/>
          <a:ln w="9525">
            <a:noFill/>
            <a:miter lim="800000"/>
            <a:headEnd/>
            <a:tailEnd/>
          </a:ln>
        </p:spPr>
      </p:pic>
      <p:pic>
        <p:nvPicPr>
          <p:cNvPr id="5" name="4 - Εικόνα" descr="or1.jpg">
            <a:hlinkClick r:id="" action="ppaction://hlinkshowjump?jump=previousslide"/>
          </p:cNvPr>
          <p:cNvPicPr>
            <a:picLocks noChangeAspect="1"/>
          </p:cNvPicPr>
          <p:nvPr/>
        </p:nvPicPr>
        <p:blipFill>
          <a:blip r:embed="rId4" cstate="print"/>
          <a:stretch>
            <a:fillRect/>
          </a:stretch>
        </p:blipFill>
        <p:spPr>
          <a:xfrm>
            <a:off x="7215206" y="6516884"/>
            <a:ext cx="500066" cy="341116"/>
          </a:xfrm>
          <a:prstGeom prst="rect">
            <a:avLst/>
          </a:prstGeom>
        </p:spPr>
      </p:pic>
      <p:pic>
        <p:nvPicPr>
          <p:cNvPr id="6" name="5 - Εικόνα" descr="or1.jpg">
            <a:hlinkClick r:id="" action="ppaction://hlinkshowjump?jump=nextslide"/>
          </p:cNvPr>
          <p:cNvPicPr>
            <a:picLocks noChangeAspect="1"/>
          </p:cNvPicPr>
          <p:nvPr/>
        </p:nvPicPr>
        <p:blipFill>
          <a:blip r:embed="rId4" cstate="print"/>
          <a:stretch>
            <a:fillRect/>
          </a:stretch>
        </p:blipFill>
        <p:spPr>
          <a:xfrm flipH="1">
            <a:off x="7786710" y="6516884"/>
            <a:ext cx="500066" cy="341116"/>
          </a:xfrm>
          <a:prstGeom prst="rect">
            <a:avLst/>
          </a:prstGeom>
        </p:spPr>
      </p:pic>
      <p:sp>
        <p:nvSpPr>
          <p:cNvPr id="7" name="6 - Θέση υποσέλιδου"/>
          <p:cNvSpPr>
            <a:spLocks noGrp="1"/>
          </p:cNvSpPr>
          <p:nvPr>
            <p:ph type="ftr" sz="quarter" idx="11"/>
          </p:nvPr>
        </p:nvSpPr>
        <p:spPr/>
        <p:txBody>
          <a:bodyPr/>
          <a:lstStyle/>
          <a:p>
            <a:r>
              <a:rPr lang="en-US" smtClean="0"/>
              <a:t>Unit 3</a:t>
            </a:r>
            <a:endParaRPr lang="el-GR" dirty="0"/>
          </a:p>
        </p:txBody>
      </p:sp>
    </p:spTree>
  </p:cSld>
  <p:clrMapOvr>
    <a:masterClrMapping/>
  </p:clrMapOvr>
  <p:transition advClick="0"/>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a:hlinkClick r:id="rId2" action="ppaction://hlinksldjump"/>
          </p:cNvPr>
          <p:cNvSpPr/>
          <p:nvPr/>
        </p:nvSpPr>
        <p:spPr>
          <a:xfrm>
            <a:off x="1142976" y="1500174"/>
            <a:ext cx="6840334" cy="584775"/>
          </a:xfrm>
          <a:prstGeom prst="rect">
            <a:avLst/>
          </a:prstGeom>
        </p:spPr>
        <p:txBody>
          <a:bodyPr wrap="none">
            <a:spAutoFit/>
          </a:bodyPr>
          <a:lstStyle/>
          <a:p>
            <a:r>
              <a:rPr lang="en-US" sz="3200" b="1" dirty="0" smtClean="0">
                <a:latin typeface="Comic Sans MS" pitchFamily="66" charset="0"/>
              </a:rPr>
              <a:t>t</a:t>
            </a:r>
            <a:r>
              <a:rPr lang="el-GR" sz="3200" b="1" dirty="0" smtClean="0">
                <a:latin typeface="Comic Sans MS" pitchFamily="66" charset="0"/>
              </a:rPr>
              <a:t>o compete </a:t>
            </a:r>
            <a:r>
              <a:rPr lang="en-US" sz="3200" b="1" dirty="0" smtClean="0">
                <a:latin typeface="Comic Sans MS" pitchFamily="66" charset="0"/>
              </a:rPr>
              <a:t>= </a:t>
            </a:r>
            <a:r>
              <a:rPr lang="el-GR" sz="3200" b="1" dirty="0" smtClean="0">
                <a:solidFill>
                  <a:srgbClr val="0070C0"/>
                </a:solidFill>
                <a:latin typeface="Comic Sans MS" pitchFamily="66" charset="0"/>
              </a:rPr>
              <a:t>to try hard to win</a:t>
            </a:r>
            <a:endParaRPr lang="el-GR" sz="3200" dirty="0">
              <a:solidFill>
                <a:srgbClr val="0070C0"/>
              </a:solidFill>
              <a:latin typeface="Comic Sans MS" pitchFamily="66" charset="0"/>
            </a:endParaRPr>
          </a:p>
        </p:txBody>
      </p:sp>
      <p:sp>
        <p:nvSpPr>
          <p:cNvPr id="3" name="2 - Θέση αριθμού διαφάνειας"/>
          <p:cNvSpPr>
            <a:spLocks noGrp="1"/>
          </p:cNvSpPr>
          <p:nvPr>
            <p:ph type="sldNum" sz="quarter" idx="12"/>
          </p:nvPr>
        </p:nvSpPr>
        <p:spPr/>
        <p:txBody>
          <a:bodyPr/>
          <a:lstStyle/>
          <a:p>
            <a:fld id="{0B2EFC6E-3DCE-4265-B2A7-88BBC9D41EEF}" type="slidenum">
              <a:rPr lang="el-GR" smtClean="0"/>
              <a:pPr/>
              <a:t>21</a:t>
            </a:fld>
            <a:endParaRPr lang="el-GR" dirty="0"/>
          </a:p>
        </p:txBody>
      </p:sp>
      <p:pic>
        <p:nvPicPr>
          <p:cNvPr id="4" name="3 - Εικόνα" descr="http://www.tradesmartu.com/blog/wp-content/uploads/2015/01/Cartoon-stop.jpeg">
            <a:hlinkClick r:id="" action="ppaction://hlinkshowjump?jump=endshow"/>
          </p:cNvPr>
          <p:cNvPicPr/>
          <p:nvPr/>
        </p:nvPicPr>
        <p:blipFill>
          <a:blip r:embed="rId3" cstate="print"/>
          <a:srcRect/>
          <a:stretch>
            <a:fillRect/>
          </a:stretch>
        </p:blipFill>
        <p:spPr bwMode="auto">
          <a:xfrm>
            <a:off x="5786446" y="6339840"/>
            <a:ext cx="785819" cy="518160"/>
          </a:xfrm>
          <a:prstGeom prst="rect">
            <a:avLst/>
          </a:prstGeom>
          <a:noFill/>
          <a:ln w="9525">
            <a:noFill/>
            <a:miter lim="800000"/>
            <a:headEnd/>
            <a:tailEnd/>
          </a:ln>
        </p:spPr>
      </p:pic>
      <p:pic>
        <p:nvPicPr>
          <p:cNvPr id="5" name="4 - Εικόνα" descr="or1.jpg">
            <a:hlinkClick r:id="" action="ppaction://hlinkshowjump?jump=previousslide"/>
          </p:cNvPr>
          <p:cNvPicPr>
            <a:picLocks noChangeAspect="1"/>
          </p:cNvPicPr>
          <p:nvPr/>
        </p:nvPicPr>
        <p:blipFill>
          <a:blip r:embed="rId4" cstate="print"/>
          <a:stretch>
            <a:fillRect/>
          </a:stretch>
        </p:blipFill>
        <p:spPr>
          <a:xfrm>
            <a:off x="7143768" y="6516884"/>
            <a:ext cx="500066" cy="341116"/>
          </a:xfrm>
          <a:prstGeom prst="rect">
            <a:avLst/>
          </a:prstGeom>
        </p:spPr>
      </p:pic>
      <p:pic>
        <p:nvPicPr>
          <p:cNvPr id="6" name="5 - Εικόνα" descr="or1.jpg">
            <a:hlinkClick r:id="" action="ppaction://hlinkshowjump?jump=nextslide"/>
          </p:cNvPr>
          <p:cNvPicPr>
            <a:picLocks noChangeAspect="1"/>
          </p:cNvPicPr>
          <p:nvPr/>
        </p:nvPicPr>
        <p:blipFill>
          <a:blip r:embed="rId4" cstate="print"/>
          <a:stretch>
            <a:fillRect/>
          </a:stretch>
        </p:blipFill>
        <p:spPr>
          <a:xfrm flipH="1">
            <a:off x="7786710" y="6516884"/>
            <a:ext cx="500066" cy="341116"/>
          </a:xfrm>
          <a:prstGeom prst="rect">
            <a:avLst/>
          </a:prstGeom>
        </p:spPr>
      </p:pic>
      <p:sp>
        <p:nvSpPr>
          <p:cNvPr id="7" name="6 - Θέση υποσέλιδου"/>
          <p:cNvSpPr>
            <a:spLocks noGrp="1"/>
          </p:cNvSpPr>
          <p:nvPr>
            <p:ph type="ftr" sz="quarter" idx="11"/>
          </p:nvPr>
        </p:nvSpPr>
        <p:spPr/>
        <p:txBody>
          <a:bodyPr/>
          <a:lstStyle/>
          <a:p>
            <a:r>
              <a:rPr lang="en-US" smtClean="0"/>
              <a:t>Unit 3</a:t>
            </a:r>
            <a:endParaRPr lang="el-GR" dirty="0"/>
          </a:p>
        </p:txBody>
      </p:sp>
    </p:spTree>
  </p:cSld>
  <p:clrMapOvr>
    <a:masterClrMapping/>
  </p:clrMapOvr>
  <p:transition advClick="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a:hlinkClick r:id="rId2" action="ppaction://hlinksldjump"/>
          </p:cNvPr>
          <p:cNvSpPr/>
          <p:nvPr/>
        </p:nvSpPr>
        <p:spPr>
          <a:xfrm>
            <a:off x="747150" y="1285860"/>
            <a:ext cx="8068234" cy="584775"/>
          </a:xfrm>
          <a:prstGeom prst="rect">
            <a:avLst/>
          </a:prstGeom>
        </p:spPr>
        <p:txBody>
          <a:bodyPr wrap="none">
            <a:spAutoFit/>
          </a:bodyPr>
          <a:lstStyle/>
          <a:p>
            <a:r>
              <a:rPr lang="el-GR" sz="3200" b="1" dirty="0" smtClean="0">
                <a:latin typeface="Comic Sans MS" pitchFamily="66" charset="0"/>
              </a:rPr>
              <a:t>desire </a:t>
            </a:r>
            <a:r>
              <a:rPr lang="en-US" sz="3200" b="1" dirty="0" smtClean="0">
                <a:latin typeface="Comic Sans MS" pitchFamily="66" charset="0"/>
              </a:rPr>
              <a:t>= </a:t>
            </a:r>
            <a:r>
              <a:rPr lang="el-GR" sz="3200" b="1" dirty="0" smtClean="0">
                <a:solidFill>
                  <a:srgbClr val="0070C0"/>
                </a:solidFill>
                <a:latin typeface="Comic Sans MS" pitchFamily="66" charset="0"/>
              </a:rPr>
              <a:t>something you want very much</a:t>
            </a:r>
            <a:endParaRPr lang="el-GR" sz="3200" dirty="0">
              <a:solidFill>
                <a:srgbClr val="0070C0"/>
              </a:solidFill>
              <a:latin typeface="Comic Sans MS" pitchFamily="66" charset="0"/>
            </a:endParaRPr>
          </a:p>
        </p:txBody>
      </p:sp>
      <p:sp>
        <p:nvSpPr>
          <p:cNvPr id="3" name="2 - Θέση αριθμού διαφάνειας"/>
          <p:cNvSpPr>
            <a:spLocks noGrp="1"/>
          </p:cNvSpPr>
          <p:nvPr>
            <p:ph type="sldNum" sz="quarter" idx="12"/>
          </p:nvPr>
        </p:nvSpPr>
        <p:spPr/>
        <p:txBody>
          <a:bodyPr/>
          <a:lstStyle/>
          <a:p>
            <a:fld id="{0B2EFC6E-3DCE-4265-B2A7-88BBC9D41EEF}" type="slidenum">
              <a:rPr lang="el-GR" smtClean="0"/>
              <a:pPr/>
              <a:t>22</a:t>
            </a:fld>
            <a:endParaRPr lang="el-GR" dirty="0"/>
          </a:p>
        </p:txBody>
      </p:sp>
      <p:pic>
        <p:nvPicPr>
          <p:cNvPr id="4" name="3 - Εικόνα" descr="http://www.tradesmartu.com/blog/wp-content/uploads/2015/01/Cartoon-stop.jpeg">
            <a:hlinkClick r:id="" action="ppaction://hlinkshowjump?jump=endshow"/>
          </p:cNvPr>
          <p:cNvPicPr/>
          <p:nvPr/>
        </p:nvPicPr>
        <p:blipFill>
          <a:blip r:embed="rId3" cstate="print"/>
          <a:srcRect/>
          <a:stretch>
            <a:fillRect/>
          </a:stretch>
        </p:blipFill>
        <p:spPr bwMode="auto">
          <a:xfrm>
            <a:off x="5000628" y="6339840"/>
            <a:ext cx="785819" cy="518160"/>
          </a:xfrm>
          <a:prstGeom prst="rect">
            <a:avLst/>
          </a:prstGeom>
          <a:noFill/>
          <a:ln w="9525">
            <a:noFill/>
            <a:miter lim="800000"/>
            <a:headEnd/>
            <a:tailEnd/>
          </a:ln>
        </p:spPr>
      </p:pic>
      <p:pic>
        <p:nvPicPr>
          <p:cNvPr id="5" name="4 - Εικόνα" descr="or1.jpg">
            <a:hlinkClick r:id="" action="ppaction://hlinkshowjump?jump=previousslide"/>
          </p:cNvPr>
          <p:cNvPicPr>
            <a:picLocks noChangeAspect="1"/>
          </p:cNvPicPr>
          <p:nvPr/>
        </p:nvPicPr>
        <p:blipFill>
          <a:blip r:embed="rId4" cstate="print"/>
          <a:stretch>
            <a:fillRect/>
          </a:stretch>
        </p:blipFill>
        <p:spPr>
          <a:xfrm>
            <a:off x="7072330" y="6516884"/>
            <a:ext cx="500066" cy="341116"/>
          </a:xfrm>
          <a:prstGeom prst="rect">
            <a:avLst/>
          </a:prstGeom>
        </p:spPr>
      </p:pic>
      <p:pic>
        <p:nvPicPr>
          <p:cNvPr id="6" name="5 - Εικόνα" descr="or1.jpg">
            <a:hlinkClick r:id="" action="ppaction://hlinkshowjump?jump=nextslide"/>
          </p:cNvPr>
          <p:cNvPicPr>
            <a:picLocks noChangeAspect="1"/>
          </p:cNvPicPr>
          <p:nvPr/>
        </p:nvPicPr>
        <p:blipFill>
          <a:blip r:embed="rId4" cstate="print"/>
          <a:stretch>
            <a:fillRect/>
          </a:stretch>
        </p:blipFill>
        <p:spPr>
          <a:xfrm flipH="1">
            <a:off x="7715272" y="6516884"/>
            <a:ext cx="500066" cy="341116"/>
          </a:xfrm>
          <a:prstGeom prst="rect">
            <a:avLst/>
          </a:prstGeom>
        </p:spPr>
      </p:pic>
      <p:sp>
        <p:nvSpPr>
          <p:cNvPr id="7" name="6 - Θέση υποσέλιδου"/>
          <p:cNvSpPr>
            <a:spLocks noGrp="1"/>
          </p:cNvSpPr>
          <p:nvPr>
            <p:ph type="ftr" sz="quarter" idx="11"/>
          </p:nvPr>
        </p:nvSpPr>
        <p:spPr/>
        <p:txBody>
          <a:bodyPr/>
          <a:lstStyle/>
          <a:p>
            <a:r>
              <a:rPr lang="en-US" smtClean="0"/>
              <a:t>Unit 3</a:t>
            </a:r>
            <a:endParaRPr lang="el-GR" dirty="0"/>
          </a:p>
        </p:txBody>
      </p:sp>
    </p:spTree>
  </p:cSld>
  <p:clrMapOvr>
    <a:masterClrMapping/>
  </p:clrMapOvr>
  <p:transition advClick="0"/>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a:hlinkClick r:id="rId2" action="ppaction://hlinksldjump"/>
          </p:cNvPr>
          <p:cNvSpPr/>
          <p:nvPr/>
        </p:nvSpPr>
        <p:spPr>
          <a:xfrm>
            <a:off x="3000364" y="1571612"/>
            <a:ext cx="2723823" cy="584775"/>
          </a:xfrm>
          <a:prstGeom prst="rect">
            <a:avLst/>
          </a:prstGeom>
        </p:spPr>
        <p:txBody>
          <a:bodyPr wrap="none">
            <a:spAutoFit/>
          </a:bodyPr>
          <a:lstStyle/>
          <a:p>
            <a:r>
              <a:rPr lang="en-US" sz="3200" b="1" dirty="0" smtClean="0">
                <a:latin typeface="Comic Sans MS" pitchFamily="66" charset="0"/>
              </a:rPr>
              <a:t>brief ≠ </a:t>
            </a:r>
            <a:r>
              <a:rPr lang="en-US" sz="3200" b="1" dirty="0" smtClean="0">
                <a:solidFill>
                  <a:srgbClr val="0070C0"/>
                </a:solidFill>
                <a:latin typeface="Comic Sans MS" pitchFamily="66" charset="0"/>
              </a:rPr>
              <a:t>long</a:t>
            </a:r>
            <a:r>
              <a:rPr lang="en-US" sz="3200" b="1" dirty="0" smtClean="0">
                <a:latin typeface="Comic Sans MS" pitchFamily="66" charset="0"/>
              </a:rPr>
              <a:t> </a:t>
            </a:r>
            <a:endParaRPr lang="el-GR" sz="3200" b="1" dirty="0">
              <a:latin typeface="Comic Sans MS" pitchFamily="66" charset="0"/>
            </a:endParaRPr>
          </a:p>
        </p:txBody>
      </p:sp>
      <p:sp>
        <p:nvSpPr>
          <p:cNvPr id="3" name="2 - Θέση αριθμού διαφάνειας"/>
          <p:cNvSpPr>
            <a:spLocks noGrp="1"/>
          </p:cNvSpPr>
          <p:nvPr>
            <p:ph type="sldNum" sz="quarter" idx="12"/>
          </p:nvPr>
        </p:nvSpPr>
        <p:spPr/>
        <p:txBody>
          <a:bodyPr/>
          <a:lstStyle/>
          <a:p>
            <a:fld id="{0B2EFC6E-3DCE-4265-B2A7-88BBC9D41EEF}" type="slidenum">
              <a:rPr lang="el-GR" smtClean="0"/>
              <a:pPr/>
              <a:t>23</a:t>
            </a:fld>
            <a:endParaRPr lang="el-GR" dirty="0"/>
          </a:p>
        </p:txBody>
      </p:sp>
      <p:pic>
        <p:nvPicPr>
          <p:cNvPr id="4" name="3 - Εικόνα" descr="http://www.tradesmartu.com/blog/wp-content/uploads/2015/01/Cartoon-stop.jpeg">
            <a:hlinkClick r:id="" action="ppaction://hlinkshowjump?jump=endshow"/>
          </p:cNvPr>
          <p:cNvPicPr/>
          <p:nvPr/>
        </p:nvPicPr>
        <p:blipFill>
          <a:blip r:embed="rId3" cstate="print"/>
          <a:srcRect/>
          <a:stretch>
            <a:fillRect/>
          </a:stretch>
        </p:blipFill>
        <p:spPr bwMode="auto">
          <a:xfrm>
            <a:off x="5715008" y="6339840"/>
            <a:ext cx="785819" cy="518160"/>
          </a:xfrm>
          <a:prstGeom prst="rect">
            <a:avLst/>
          </a:prstGeom>
          <a:noFill/>
          <a:ln w="9525">
            <a:noFill/>
            <a:miter lim="800000"/>
            <a:headEnd/>
            <a:tailEnd/>
          </a:ln>
        </p:spPr>
      </p:pic>
      <p:pic>
        <p:nvPicPr>
          <p:cNvPr id="5" name="4 - Εικόνα" descr="or1.jpg">
            <a:hlinkClick r:id="" action="ppaction://hlinkshowjump?jump=previousslide"/>
          </p:cNvPr>
          <p:cNvPicPr>
            <a:picLocks noChangeAspect="1"/>
          </p:cNvPicPr>
          <p:nvPr/>
        </p:nvPicPr>
        <p:blipFill>
          <a:blip r:embed="rId4" cstate="print"/>
          <a:stretch>
            <a:fillRect/>
          </a:stretch>
        </p:blipFill>
        <p:spPr>
          <a:xfrm>
            <a:off x="7072330" y="6516884"/>
            <a:ext cx="500066" cy="341116"/>
          </a:xfrm>
          <a:prstGeom prst="rect">
            <a:avLst/>
          </a:prstGeom>
        </p:spPr>
      </p:pic>
      <p:pic>
        <p:nvPicPr>
          <p:cNvPr id="6" name="5 - Εικόνα" descr="or1.jpg">
            <a:hlinkClick r:id="" action="ppaction://hlinkshowjump?jump=nextslide"/>
          </p:cNvPr>
          <p:cNvPicPr>
            <a:picLocks noChangeAspect="1"/>
          </p:cNvPicPr>
          <p:nvPr/>
        </p:nvPicPr>
        <p:blipFill>
          <a:blip r:embed="rId4" cstate="print"/>
          <a:stretch>
            <a:fillRect/>
          </a:stretch>
        </p:blipFill>
        <p:spPr>
          <a:xfrm flipH="1">
            <a:off x="7715272" y="6516884"/>
            <a:ext cx="500066" cy="341116"/>
          </a:xfrm>
          <a:prstGeom prst="rect">
            <a:avLst/>
          </a:prstGeom>
        </p:spPr>
      </p:pic>
      <p:sp>
        <p:nvSpPr>
          <p:cNvPr id="7" name="6 - Θέση υποσέλιδου"/>
          <p:cNvSpPr>
            <a:spLocks noGrp="1"/>
          </p:cNvSpPr>
          <p:nvPr>
            <p:ph type="ftr" sz="quarter" idx="11"/>
          </p:nvPr>
        </p:nvSpPr>
        <p:spPr/>
        <p:txBody>
          <a:bodyPr/>
          <a:lstStyle/>
          <a:p>
            <a:r>
              <a:rPr lang="en-US" smtClean="0"/>
              <a:t>Unit 3</a:t>
            </a:r>
            <a:endParaRPr lang="el-GR" dirty="0"/>
          </a:p>
        </p:txBody>
      </p:sp>
    </p:spTree>
  </p:cSld>
  <p:clrMapOvr>
    <a:masterClrMapping/>
  </p:clrMapOvr>
  <p:transition advClick="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a:hlinkClick r:id="rId2" action="ppaction://hlinksldjump"/>
          </p:cNvPr>
          <p:cNvSpPr/>
          <p:nvPr/>
        </p:nvSpPr>
        <p:spPr>
          <a:xfrm>
            <a:off x="2643174" y="2143116"/>
            <a:ext cx="4044697" cy="584775"/>
          </a:xfrm>
          <a:prstGeom prst="rect">
            <a:avLst/>
          </a:prstGeom>
        </p:spPr>
        <p:txBody>
          <a:bodyPr wrap="none">
            <a:spAutoFit/>
          </a:bodyPr>
          <a:lstStyle/>
          <a:p>
            <a:r>
              <a:rPr lang="en-US" sz="3200" b="1" dirty="0" smtClean="0">
                <a:latin typeface="Comic Sans MS" pitchFamily="66" charset="0"/>
              </a:rPr>
              <a:t>neat ≠ </a:t>
            </a:r>
            <a:r>
              <a:rPr lang="en-US" sz="3200" b="1" dirty="0" smtClean="0">
                <a:solidFill>
                  <a:srgbClr val="0070C0"/>
                </a:solidFill>
                <a:latin typeface="Comic Sans MS" pitchFamily="66" charset="0"/>
              </a:rPr>
              <a:t>disorganised</a:t>
            </a:r>
            <a:endParaRPr lang="el-GR" sz="3200" b="1" dirty="0">
              <a:solidFill>
                <a:srgbClr val="0070C0"/>
              </a:solidFill>
              <a:latin typeface="Comic Sans MS" pitchFamily="66" charset="0"/>
            </a:endParaRPr>
          </a:p>
        </p:txBody>
      </p:sp>
      <p:sp>
        <p:nvSpPr>
          <p:cNvPr id="3" name="2 - Θέση αριθμού διαφάνειας"/>
          <p:cNvSpPr>
            <a:spLocks noGrp="1"/>
          </p:cNvSpPr>
          <p:nvPr>
            <p:ph type="sldNum" sz="quarter" idx="12"/>
          </p:nvPr>
        </p:nvSpPr>
        <p:spPr/>
        <p:txBody>
          <a:bodyPr/>
          <a:lstStyle/>
          <a:p>
            <a:fld id="{0B2EFC6E-3DCE-4265-B2A7-88BBC9D41EEF}" type="slidenum">
              <a:rPr lang="el-GR" smtClean="0"/>
              <a:pPr/>
              <a:t>24</a:t>
            </a:fld>
            <a:endParaRPr lang="el-GR" dirty="0"/>
          </a:p>
        </p:txBody>
      </p:sp>
      <p:pic>
        <p:nvPicPr>
          <p:cNvPr id="4" name="3 - Εικόνα" descr="http://www.tradesmartu.com/blog/wp-content/uploads/2015/01/Cartoon-stop.jpeg">
            <a:hlinkClick r:id="" action="ppaction://hlinkshowjump?jump=endshow"/>
          </p:cNvPr>
          <p:cNvPicPr/>
          <p:nvPr/>
        </p:nvPicPr>
        <p:blipFill>
          <a:blip r:embed="rId3" cstate="print"/>
          <a:srcRect/>
          <a:stretch>
            <a:fillRect/>
          </a:stretch>
        </p:blipFill>
        <p:spPr bwMode="auto">
          <a:xfrm>
            <a:off x="5000628" y="6339840"/>
            <a:ext cx="785819" cy="518160"/>
          </a:xfrm>
          <a:prstGeom prst="rect">
            <a:avLst/>
          </a:prstGeom>
          <a:noFill/>
          <a:ln w="9525">
            <a:noFill/>
            <a:miter lim="800000"/>
            <a:headEnd/>
            <a:tailEnd/>
          </a:ln>
        </p:spPr>
      </p:pic>
      <p:pic>
        <p:nvPicPr>
          <p:cNvPr id="5" name="4 - Εικόνα" descr="or1.jpg">
            <a:hlinkClick r:id="" action="ppaction://hlinkshowjump?jump=previousslide"/>
          </p:cNvPr>
          <p:cNvPicPr>
            <a:picLocks noChangeAspect="1"/>
          </p:cNvPicPr>
          <p:nvPr/>
        </p:nvPicPr>
        <p:blipFill>
          <a:blip r:embed="rId4" cstate="print"/>
          <a:stretch>
            <a:fillRect/>
          </a:stretch>
        </p:blipFill>
        <p:spPr>
          <a:xfrm>
            <a:off x="7000892" y="6516884"/>
            <a:ext cx="500066" cy="341116"/>
          </a:xfrm>
          <a:prstGeom prst="rect">
            <a:avLst/>
          </a:prstGeom>
        </p:spPr>
      </p:pic>
      <p:pic>
        <p:nvPicPr>
          <p:cNvPr id="6" name="5 - Εικόνα" descr="or1.jpg">
            <a:hlinkClick r:id="" action="ppaction://hlinkshowjump?jump=nextslide"/>
          </p:cNvPr>
          <p:cNvPicPr>
            <a:picLocks noChangeAspect="1"/>
          </p:cNvPicPr>
          <p:nvPr/>
        </p:nvPicPr>
        <p:blipFill>
          <a:blip r:embed="rId4" cstate="print"/>
          <a:stretch>
            <a:fillRect/>
          </a:stretch>
        </p:blipFill>
        <p:spPr>
          <a:xfrm flipH="1">
            <a:off x="7643834" y="6516884"/>
            <a:ext cx="500066" cy="341116"/>
          </a:xfrm>
          <a:prstGeom prst="rect">
            <a:avLst/>
          </a:prstGeom>
        </p:spPr>
      </p:pic>
      <p:sp>
        <p:nvSpPr>
          <p:cNvPr id="7" name="6 - Θέση υποσέλιδου"/>
          <p:cNvSpPr>
            <a:spLocks noGrp="1"/>
          </p:cNvSpPr>
          <p:nvPr>
            <p:ph type="ftr" sz="quarter" idx="11"/>
          </p:nvPr>
        </p:nvSpPr>
        <p:spPr/>
        <p:txBody>
          <a:bodyPr/>
          <a:lstStyle/>
          <a:p>
            <a:r>
              <a:rPr lang="en-US" smtClean="0"/>
              <a:t>Unit 3</a:t>
            </a:r>
            <a:endParaRPr lang="el-GR" dirty="0"/>
          </a:p>
        </p:txBody>
      </p:sp>
    </p:spTree>
  </p:cSld>
  <p:clrMapOvr>
    <a:masterClrMapping/>
  </p:clrMapOvr>
  <p:transition advClick="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a:hlinkClick r:id="rId2" action="ppaction://hlinksldjump"/>
          </p:cNvPr>
          <p:cNvSpPr/>
          <p:nvPr/>
        </p:nvSpPr>
        <p:spPr>
          <a:xfrm>
            <a:off x="2643174" y="1857364"/>
            <a:ext cx="4030270" cy="584775"/>
          </a:xfrm>
          <a:prstGeom prst="rect">
            <a:avLst/>
          </a:prstGeom>
        </p:spPr>
        <p:txBody>
          <a:bodyPr wrap="none">
            <a:spAutoFit/>
          </a:bodyPr>
          <a:lstStyle/>
          <a:p>
            <a:r>
              <a:rPr lang="en-US" sz="3200" b="1" dirty="0" smtClean="0">
                <a:latin typeface="Comic Sans MS" pitchFamily="66" charset="0"/>
              </a:rPr>
              <a:t>popular ≠ </a:t>
            </a:r>
            <a:r>
              <a:rPr lang="en-US" sz="3200" b="1" dirty="0" smtClean="0">
                <a:solidFill>
                  <a:srgbClr val="0070C0"/>
                </a:solidFill>
                <a:latin typeface="Comic Sans MS" pitchFamily="66" charset="0"/>
              </a:rPr>
              <a:t>unpopular</a:t>
            </a:r>
            <a:endParaRPr lang="el-GR" sz="3200" b="1" dirty="0">
              <a:solidFill>
                <a:srgbClr val="0070C0"/>
              </a:solidFill>
              <a:latin typeface="Comic Sans MS" pitchFamily="66" charset="0"/>
            </a:endParaRPr>
          </a:p>
        </p:txBody>
      </p:sp>
      <p:sp>
        <p:nvSpPr>
          <p:cNvPr id="3" name="2 - Θέση αριθμού διαφάνειας"/>
          <p:cNvSpPr>
            <a:spLocks noGrp="1"/>
          </p:cNvSpPr>
          <p:nvPr>
            <p:ph type="sldNum" sz="quarter" idx="12"/>
          </p:nvPr>
        </p:nvSpPr>
        <p:spPr/>
        <p:txBody>
          <a:bodyPr/>
          <a:lstStyle/>
          <a:p>
            <a:fld id="{0B2EFC6E-3DCE-4265-B2A7-88BBC9D41EEF}" type="slidenum">
              <a:rPr lang="el-GR" smtClean="0"/>
              <a:pPr/>
              <a:t>25</a:t>
            </a:fld>
            <a:endParaRPr lang="el-GR" dirty="0"/>
          </a:p>
        </p:txBody>
      </p:sp>
      <p:pic>
        <p:nvPicPr>
          <p:cNvPr id="4" name="3 - Εικόνα" descr="http://www.tradesmartu.com/blog/wp-content/uploads/2015/01/Cartoon-stop.jpeg">
            <a:hlinkClick r:id="" action="ppaction://hlinkshowjump?jump=endshow"/>
          </p:cNvPr>
          <p:cNvPicPr/>
          <p:nvPr/>
        </p:nvPicPr>
        <p:blipFill>
          <a:blip r:embed="rId3" cstate="print"/>
          <a:srcRect/>
          <a:stretch>
            <a:fillRect/>
          </a:stretch>
        </p:blipFill>
        <p:spPr bwMode="auto">
          <a:xfrm>
            <a:off x="4857752" y="6339840"/>
            <a:ext cx="785819" cy="518160"/>
          </a:xfrm>
          <a:prstGeom prst="rect">
            <a:avLst/>
          </a:prstGeom>
          <a:noFill/>
          <a:ln w="9525">
            <a:noFill/>
            <a:miter lim="800000"/>
            <a:headEnd/>
            <a:tailEnd/>
          </a:ln>
        </p:spPr>
      </p:pic>
      <p:pic>
        <p:nvPicPr>
          <p:cNvPr id="5" name="4 - Εικόνα" descr="or1.jpg">
            <a:hlinkClick r:id="" action="ppaction://hlinkshowjump?jump=nextslide"/>
          </p:cNvPr>
          <p:cNvPicPr>
            <a:picLocks noChangeAspect="1"/>
          </p:cNvPicPr>
          <p:nvPr/>
        </p:nvPicPr>
        <p:blipFill>
          <a:blip r:embed="rId4" cstate="print"/>
          <a:stretch>
            <a:fillRect/>
          </a:stretch>
        </p:blipFill>
        <p:spPr>
          <a:xfrm flipH="1">
            <a:off x="7643834" y="6516884"/>
            <a:ext cx="500066" cy="341116"/>
          </a:xfrm>
          <a:prstGeom prst="rect">
            <a:avLst/>
          </a:prstGeom>
        </p:spPr>
      </p:pic>
      <p:pic>
        <p:nvPicPr>
          <p:cNvPr id="6" name="5 - Εικόνα" descr="or1.jpg">
            <a:hlinkClick r:id="" action="ppaction://hlinkshowjump?jump=previousslide"/>
          </p:cNvPr>
          <p:cNvPicPr>
            <a:picLocks noChangeAspect="1"/>
          </p:cNvPicPr>
          <p:nvPr/>
        </p:nvPicPr>
        <p:blipFill>
          <a:blip r:embed="rId4" cstate="print"/>
          <a:stretch>
            <a:fillRect/>
          </a:stretch>
        </p:blipFill>
        <p:spPr>
          <a:xfrm>
            <a:off x="7000892" y="6516884"/>
            <a:ext cx="500066" cy="341116"/>
          </a:xfrm>
          <a:prstGeom prst="rect">
            <a:avLst/>
          </a:prstGeom>
        </p:spPr>
      </p:pic>
      <p:sp>
        <p:nvSpPr>
          <p:cNvPr id="7" name="6 - Θέση υποσέλιδου"/>
          <p:cNvSpPr>
            <a:spLocks noGrp="1"/>
          </p:cNvSpPr>
          <p:nvPr>
            <p:ph type="ftr" sz="quarter" idx="11"/>
          </p:nvPr>
        </p:nvSpPr>
        <p:spPr/>
        <p:txBody>
          <a:bodyPr/>
          <a:lstStyle/>
          <a:p>
            <a:r>
              <a:rPr lang="en-US" smtClean="0"/>
              <a:t>Unit 3</a:t>
            </a:r>
            <a:endParaRPr lang="el-GR" dirty="0"/>
          </a:p>
        </p:txBody>
      </p:sp>
    </p:spTree>
  </p:cSld>
  <p:clrMapOvr>
    <a:masterClrMapping/>
  </p:clrMapOvr>
  <p:transition advClick="0"/>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a:hlinkClick r:id="rId2" action="ppaction://hlinksldjump"/>
          </p:cNvPr>
          <p:cNvSpPr/>
          <p:nvPr/>
        </p:nvSpPr>
        <p:spPr>
          <a:xfrm>
            <a:off x="2214546" y="2000240"/>
            <a:ext cx="4230645" cy="584775"/>
          </a:xfrm>
          <a:prstGeom prst="rect">
            <a:avLst/>
          </a:prstGeom>
        </p:spPr>
        <p:txBody>
          <a:bodyPr wrap="none">
            <a:spAutoFit/>
          </a:bodyPr>
          <a:lstStyle/>
          <a:p>
            <a:r>
              <a:rPr lang="en-US" sz="3200" b="1" dirty="0" smtClean="0">
                <a:latin typeface="Comic Sans MS" pitchFamily="66" charset="0"/>
              </a:rPr>
              <a:t>horizontal ≠ </a:t>
            </a:r>
            <a:r>
              <a:rPr lang="en-US" sz="3200" b="1" dirty="0" smtClean="0">
                <a:solidFill>
                  <a:srgbClr val="0070C0"/>
                </a:solidFill>
                <a:latin typeface="Comic Sans MS" pitchFamily="66" charset="0"/>
              </a:rPr>
              <a:t>vertical</a:t>
            </a:r>
            <a:endParaRPr lang="el-GR" sz="3200" b="1" dirty="0">
              <a:solidFill>
                <a:srgbClr val="0070C0"/>
              </a:solidFill>
              <a:latin typeface="Comic Sans MS" pitchFamily="66" charset="0"/>
            </a:endParaRPr>
          </a:p>
        </p:txBody>
      </p:sp>
      <p:sp>
        <p:nvSpPr>
          <p:cNvPr id="3" name="2 - Θέση αριθμού διαφάνειας"/>
          <p:cNvSpPr>
            <a:spLocks noGrp="1"/>
          </p:cNvSpPr>
          <p:nvPr>
            <p:ph type="sldNum" sz="quarter" idx="12"/>
          </p:nvPr>
        </p:nvSpPr>
        <p:spPr/>
        <p:txBody>
          <a:bodyPr/>
          <a:lstStyle/>
          <a:p>
            <a:fld id="{0B2EFC6E-3DCE-4265-B2A7-88BBC9D41EEF}" type="slidenum">
              <a:rPr lang="el-GR" smtClean="0"/>
              <a:pPr/>
              <a:t>26</a:t>
            </a:fld>
            <a:endParaRPr lang="el-GR" dirty="0"/>
          </a:p>
        </p:txBody>
      </p:sp>
      <p:pic>
        <p:nvPicPr>
          <p:cNvPr id="4" name="3 - Εικόνα" descr="http://www.tradesmartu.com/blog/wp-content/uploads/2015/01/Cartoon-stop.jpeg">
            <a:hlinkClick r:id="" action="ppaction://hlinkshowjump?jump=endshow"/>
          </p:cNvPr>
          <p:cNvPicPr/>
          <p:nvPr/>
        </p:nvPicPr>
        <p:blipFill>
          <a:blip r:embed="rId3" cstate="print"/>
          <a:srcRect/>
          <a:stretch>
            <a:fillRect/>
          </a:stretch>
        </p:blipFill>
        <p:spPr bwMode="auto">
          <a:xfrm>
            <a:off x="4857752" y="6339840"/>
            <a:ext cx="785819" cy="518160"/>
          </a:xfrm>
          <a:prstGeom prst="rect">
            <a:avLst/>
          </a:prstGeom>
          <a:noFill/>
          <a:ln w="9525">
            <a:noFill/>
            <a:miter lim="800000"/>
            <a:headEnd/>
            <a:tailEnd/>
          </a:ln>
        </p:spPr>
      </p:pic>
      <p:pic>
        <p:nvPicPr>
          <p:cNvPr id="5" name="4 - Εικόνα" descr="or1.jpg">
            <a:hlinkClick r:id="" action="ppaction://hlinkshowjump?jump=previousslide"/>
          </p:cNvPr>
          <p:cNvPicPr>
            <a:picLocks noChangeAspect="1"/>
          </p:cNvPicPr>
          <p:nvPr/>
        </p:nvPicPr>
        <p:blipFill>
          <a:blip r:embed="rId4" cstate="print"/>
          <a:stretch>
            <a:fillRect/>
          </a:stretch>
        </p:blipFill>
        <p:spPr>
          <a:xfrm>
            <a:off x="7143768" y="6516884"/>
            <a:ext cx="500066" cy="341116"/>
          </a:xfrm>
          <a:prstGeom prst="rect">
            <a:avLst/>
          </a:prstGeom>
        </p:spPr>
      </p:pic>
      <p:pic>
        <p:nvPicPr>
          <p:cNvPr id="6" name="5 - Εικόνα" descr="or1.jpg">
            <a:hlinkClick r:id="" action="ppaction://hlinkshowjump?jump=nextslide"/>
          </p:cNvPr>
          <p:cNvPicPr>
            <a:picLocks noChangeAspect="1"/>
          </p:cNvPicPr>
          <p:nvPr/>
        </p:nvPicPr>
        <p:blipFill>
          <a:blip r:embed="rId4" cstate="print"/>
          <a:stretch>
            <a:fillRect/>
          </a:stretch>
        </p:blipFill>
        <p:spPr>
          <a:xfrm flipH="1">
            <a:off x="7715272" y="6516884"/>
            <a:ext cx="500066" cy="341116"/>
          </a:xfrm>
          <a:prstGeom prst="rect">
            <a:avLst/>
          </a:prstGeom>
        </p:spPr>
      </p:pic>
      <p:sp>
        <p:nvSpPr>
          <p:cNvPr id="7" name="6 - Θέση υποσέλιδου"/>
          <p:cNvSpPr>
            <a:spLocks noGrp="1"/>
          </p:cNvSpPr>
          <p:nvPr>
            <p:ph type="ftr" sz="quarter" idx="11"/>
          </p:nvPr>
        </p:nvSpPr>
        <p:spPr/>
        <p:txBody>
          <a:bodyPr/>
          <a:lstStyle/>
          <a:p>
            <a:r>
              <a:rPr lang="en-US" smtClean="0"/>
              <a:t>Unit 3</a:t>
            </a:r>
            <a:endParaRPr lang="el-GR" dirty="0"/>
          </a:p>
        </p:txBody>
      </p:sp>
    </p:spTree>
  </p:cSld>
  <p:clrMapOvr>
    <a:masterClrMapping/>
  </p:clrMapOvr>
  <p:transition advClick="0"/>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a:hlinkClick r:id="rId2" action="ppaction://hlinksldjump"/>
          </p:cNvPr>
          <p:cNvSpPr/>
          <p:nvPr/>
        </p:nvSpPr>
        <p:spPr>
          <a:xfrm>
            <a:off x="1928794" y="1714488"/>
            <a:ext cx="4832886" cy="584775"/>
          </a:xfrm>
          <a:prstGeom prst="rect">
            <a:avLst/>
          </a:prstGeom>
        </p:spPr>
        <p:txBody>
          <a:bodyPr wrap="square">
            <a:spAutoFit/>
          </a:bodyPr>
          <a:lstStyle/>
          <a:p>
            <a:r>
              <a:rPr lang="el-GR" sz="3200" b="1" dirty="0" smtClean="0">
                <a:latin typeface="Comic Sans MS" pitchFamily="66" charset="0"/>
              </a:rPr>
              <a:t> οptional</a:t>
            </a:r>
            <a:r>
              <a:rPr lang="en-US" sz="3200" b="1" dirty="0" smtClean="0">
                <a:latin typeface="Comic Sans MS" pitchFamily="66" charset="0"/>
              </a:rPr>
              <a:t> </a:t>
            </a:r>
            <a:r>
              <a:rPr lang="el-GR" sz="3200" b="1" dirty="0" smtClean="0">
                <a:latin typeface="Comic Sans MS" pitchFamily="66" charset="0"/>
              </a:rPr>
              <a:t>≠</a:t>
            </a:r>
            <a:r>
              <a:rPr lang="en-US" sz="3200" b="1" dirty="0" smtClean="0">
                <a:latin typeface="Comic Sans MS" pitchFamily="66" charset="0"/>
              </a:rPr>
              <a:t> </a:t>
            </a:r>
            <a:r>
              <a:rPr lang="el-GR" sz="3200" b="1" dirty="0" smtClean="0">
                <a:solidFill>
                  <a:srgbClr val="0070C0"/>
                </a:solidFill>
                <a:latin typeface="Comic Sans MS" pitchFamily="66" charset="0"/>
              </a:rPr>
              <a:t>compulsory</a:t>
            </a:r>
            <a:r>
              <a:rPr lang="el-GR" sz="3200" b="1" dirty="0" smtClean="0">
                <a:latin typeface="Comic Sans MS" pitchFamily="66" charset="0"/>
              </a:rPr>
              <a:t> </a:t>
            </a:r>
            <a:endParaRPr lang="el-GR" sz="3200" dirty="0">
              <a:latin typeface="Comic Sans MS" pitchFamily="66" charset="0"/>
            </a:endParaRPr>
          </a:p>
        </p:txBody>
      </p:sp>
      <p:sp>
        <p:nvSpPr>
          <p:cNvPr id="3" name="2 - Θέση αριθμού διαφάνειας"/>
          <p:cNvSpPr>
            <a:spLocks noGrp="1"/>
          </p:cNvSpPr>
          <p:nvPr>
            <p:ph type="sldNum" sz="quarter" idx="12"/>
          </p:nvPr>
        </p:nvSpPr>
        <p:spPr/>
        <p:txBody>
          <a:bodyPr/>
          <a:lstStyle/>
          <a:p>
            <a:fld id="{0B2EFC6E-3DCE-4265-B2A7-88BBC9D41EEF}" type="slidenum">
              <a:rPr lang="el-GR" smtClean="0"/>
              <a:pPr/>
              <a:t>27</a:t>
            </a:fld>
            <a:endParaRPr lang="el-GR" dirty="0"/>
          </a:p>
        </p:txBody>
      </p:sp>
      <p:pic>
        <p:nvPicPr>
          <p:cNvPr id="4" name="3 - Εικόνα" descr="http://www.tradesmartu.com/blog/wp-content/uploads/2015/01/Cartoon-stop.jpeg">
            <a:hlinkClick r:id="" action="ppaction://hlinkshowjump?jump=endshow"/>
          </p:cNvPr>
          <p:cNvPicPr/>
          <p:nvPr/>
        </p:nvPicPr>
        <p:blipFill>
          <a:blip r:embed="rId3" cstate="print"/>
          <a:srcRect/>
          <a:stretch>
            <a:fillRect/>
          </a:stretch>
        </p:blipFill>
        <p:spPr bwMode="auto">
          <a:xfrm>
            <a:off x="5000628" y="6339840"/>
            <a:ext cx="785819" cy="518160"/>
          </a:xfrm>
          <a:prstGeom prst="rect">
            <a:avLst/>
          </a:prstGeom>
          <a:noFill/>
          <a:ln w="9525">
            <a:noFill/>
            <a:miter lim="800000"/>
            <a:headEnd/>
            <a:tailEnd/>
          </a:ln>
        </p:spPr>
      </p:pic>
      <p:pic>
        <p:nvPicPr>
          <p:cNvPr id="5" name="4 - Εικόνα" descr="or1.jpg">
            <a:hlinkClick r:id="" action="ppaction://hlinkshowjump?jump=previousslide"/>
          </p:cNvPr>
          <p:cNvPicPr>
            <a:picLocks noChangeAspect="1"/>
          </p:cNvPicPr>
          <p:nvPr/>
        </p:nvPicPr>
        <p:blipFill>
          <a:blip r:embed="rId4" cstate="print"/>
          <a:stretch>
            <a:fillRect/>
          </a:stretch>
        </p:blipFill>
        <p:spPr>
          <a:xfrm>
            <a:off x="7000892" y="6516884"/>
            <a:ext cx="500066" cy="341116"/>
          </a:xfrm>
          <a:prstGeom prst="rect">
            <a:avLst/>
          </a:prstGeom>
        </p:spPr>
      </p:pic>
      <p:pic>
        <p:nvPicPr>
          <p:cNvPr id="6" name="5 - Εικόνα" descr="or1.jpg">
            <a:hlinkClick r:id="" action="ppaction://hlinkshowjump?jump=nextslide"/>
          </p:cNvPr>
          <p:cNvPicPr>
            <a:picLocks noChangeAspect="1"/>
          </p:cNvPicPr>
          <p:nvPr/>
        </p:nvPicPr>
        <p:blipFill>
          <a:blip r:embed="rId4" cstate="print"/>
          <a:stretch>
            <a:fillRect/>
          </a:stretch>
        </p:blipFill>
        <p:spPr>
          <a:xfrm flipH="1">
            <a:off x="7572396" y="6516884"/>
            <a:ext cx="500066" cy="341116"/>
          </a:xfrm>
          <a:prstGeom prst="rect">
            <a:avLst/>
          </a:prstGeom>
        </p:spPr>
      </p:pic>
      <p:sp>
        <p:nvSpPr>
          <p:cNvPr id="7" name="6 - Θέση υποσέλιδου"/>
          <p:cNvSpPr>
            <a:spLocks noGrp="1"/>
          </p:cNvSpPr>
          <p:nvPr>
            <p:ph type="ftr" sz="quarter" idx="11"/>
          </p:nvPr>
        </p:nvSpPr>
        <p:spPr/>
        <p:txBody>
          <a:bodyPr/>
          <a:lstStyle/>
          <a:p>
            <a:r>
              <a:rPr lang="en-US" smtClean="0"/>
              <a:t>Unit 3</a:t>
            </a:r>
            <a:endParaRPr lang="el-GR" dirty="0"/>
          </a:p>
        </p:txBody>
      </p:sp>
    </p:spTree>
  </p:cSld>
  <p:clrMapOvr>
    <a:masterClrMapping/>
  </p:clrMapOvr>
  <p:transition advClick="0"/>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a:hlinkClick r:id="rId2" action="ppaction://hlinksldjump"/>
          </p:cNvPr>
          <p:cNvSpPr/>
          <p:nvPr/>
        </p:nvSpPr>
        <p:spPr>
          <a:xfrm>
            <a:off x="1928794" y="1714488"/>
            <a:ext cx="5136342" cy="584775"/>
          </a:xfrm>
          <a:prstGeom prst="rect">
            <a:avLst/>
          </a:prstGeom>
        </p:spPr>
        <p:txBody>
          <a:bodyPr wrap="none">
            <a:spAutoFit/>
          </a:bodyPr>
          <a:lstStyle/>
          <a:p>
            <a:r>
              <a:rPr lang="el-GR" sz="3200" b="1" dirty="0" smtClean="0">
                <a:latin typeface="Comic Sans MS" pitchFamily="66" charset="0"/>
              </a:rPr>
              <a:t>institution = </a:t>
            </a:r>
            <a:r>
              <a:rPr lang="el-GR" sz="3200" b="1" dirty="0" smtClean="0">
                <a:solidFill>
                  <a:srgbClr val="0070C0"/>
                </a:solidFill>
                <a:latin typeface="Comic Sans MS" pitchFamily="66" charset="0"/>
              </a:rPr>
              <a:t>organisation</a:t>
            </a:r>
            <a:endParaRPr lang="el-GR" sz="3200" dirty="0">
              <a:solidFill>
                <a:srgbClr val="0070C0"/>
              </a:solidFill>
              <a:latin typeface="Comic Sans MS" pitchFamily="66" charset="0"/>
            </a:endParaRPr>
          </a:p>
        </p:txBody>
      </p:sp>
      <p:sp>
        <p:nvSpPr>
          <p:cNvPr id="3" name="2 - Θέση αριθμού διαφάνειας"/>
          <p:cNvSpPr>
            <a:spLocks noGrp="1"/>
          </p:cNvSpPr>
          <p:nvPr>
            <p:ph type="sldNum" sz="quarter" idx="12"/>
          </p:nvPr>
        </p:nvSpPr>
        <p:spPr/>
        <p:txBody>
          <a:bodyPr/>
          <a:lstStyle/>
          <a:p>
            <a:fld id="{0B2EFC6E-3DCE-4265-B2A7-88BBC9D41EEF}" type="slidenum">
              <a:rPr lang="el-GR" smtClean="0"/>
              <a:pPr/>
              <a:t>28</a:t>
            </a:fld>
            <a:endParaRPr lang="el-GR" dirty="0"/>
          </a:p>
        </p:txBody>
      </p:sp>
      <p:pic>
        <p:nvPicPr>
          <p:cNvPr id="4" name="3 - Εικόνα" descr="http://www.tradesmartu.com/blog/wp-content/uploads/2015/01/Cartoon-stop.jpeg">
            <a:hlinkClick r:id="" action="ppaction://hlinkshowjump?jump=endshow"/>
          </p:cNvPr>
          <p:cNvPicPr/>
          <p:nvPr/>
        </p:nvPicPr>
        <p:blipFill>
          <a:blip r:embed="rId3" cstate="print"/>
          <a:srcRect/>
          <a:stretch>
            <a:fillRect/>
          </a:stretch>
        </p:blipFill>
        <p:spPr bwMode="auto">
          <a:xfrm rot="21420542">
            <a:off x="4942173" y="6319691"/>
            <a:ext cx="785819" cy="518160"/>
          </a:xfrm>
          <a:prstGeom prst="rect">
            <a:avLst/>
          </a:prstGeom>
          <a:noFill/>
          <a:ln w="9525">
            <a:noFill/>
            <a:miter lim="800000"/>
            <a:headEnd/>
            <a:tailEnd/>
          </a:ln>
        </p:spPr>
      </p:pic>
      <p:pic>
        <p:nvPicPr>
          <p:cNvPr id="5" name="4 - Εικόνα" descr="or1.jpg">
            <a:hlinkClick r:id="" action="ppaction://hlinkshowjump?jump=previousslide"/>
          </p:cNvPr>
          <p:cNvPicPr>
            <a:picLocks noChangeAspect="1"/>
          </p:cNvPicPr>
          <p:nvPr/>
        </p:nvPicPr>
        <p:blipFill>
          <a:blip r:embed="rId4" cstate="print"/>
          <a:stretch>
            <a:fillRect/>
          </a:stretch>
        </p:blipFill>
        <p:spPr>
          <a:xfrm>
            <a:off x="7072330" y="6516884"/>
            <a:ext cx="500066" cy="341116"/>
          </a:xfrm>
          <a:prstGeom prst="rect">
            <a:avLst/>
          </a:prstGeom>
        </p:spPr>
      </p:pic>
      <p:pic>
        <p:nvPicPr>
          <p:cNvPr id="6" name="5 - Εικόνα" descr="or1.jpg">
            <a:hlinkClick r:id="" action="ppaction://hlinkshowjump?jump=nextslide"/>
          </p:cNvPr>
          <p:cNvPicPr>
            <a:picLocks noChangeAspect="1"/>
          </p:cNvPicPr>
          <p:nvPr/>
        </p:nvPicPr>
        <p:blipFill>
          <a:blip r:embed="rId4" cstate="print"/>
          <a:stretch>
            <a:fillRect/>
          </a:stretch>
        </p:blipFill>
        <p:spPr>
          <a:xfrm flipH="1">
            <a:off x="7786710" y="6516884"/>
            <a:ext cx="500066" cy="341116"/>
          </a:xfrm>
          <a:prstGeom prst="rect">
            <a:avLst/>
          </a:prstGeom>
        </p:spPr>
      </p:pic>
      <p:sp>
        <p:nvSpPr>
          <p:cNvPr id="7" name="6 - Θέση υποσέλιδου"/>
          <p:cNvSpPr>
            <a:spLocks noGrp="1"/>
          </p:cNvSpPr>
          <p:nvPr>
            <p:ph type="ftr" sz="quarter" idx="11"/>
          </p:nvPr>
        </p:nvSpPr>
        <p:spPr/>
        <p:txBody>
          <a:bodyPr/>
          <a:lstStyle/>
          <a:p>
            <a:r>
              <a:rPr lang="en-US" smtClean="0"/>
              <a:t>Unit 3</a:t>
            </a:r>
            <a:endParaRPr lang="el-GR" dirty="0"/>
          </a:p>
        </p:txBody>
      </p:sp>
    </p:spTree>
  </p:cSld>
  <p:clrMapOvr>
    <a:masterClrMapping/>
  </p:clrMapOvr>
  <p:transition advClick="0"/>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a:hlinkClick r:id="rId2" action="ppaction://hlinksldjump"/>
          </p:cNvPr>
          <p:cNvSpPr/>
          <p:nvPr/>
        </p:nvSpPr>
        <p:spPr>
          <a:xfrm>
            <a:off x="2214546" y="1857364"/>
            <a:ext cx="5088252" cy="584775"/>
          </a:xfrm>
          <a:prstGeom prst="rect">
            <a:avLst/>
          </a:prstGeom>
        </p:spPr>
        <p:txBody>
          <a:bodyPr wrap="none">
            <a:spAutoFit/>
          </a:bodyPr>
          <a:lstStyle/>
          <a:p>
            <a:r>
              <a:rPr lang="el-GR" sz="3200" b="1" dirty="0" smtClean="0">
                <a:latin typeface="Comic Sans MS" pitchFamily="66" charset="0"/>
              </a:rPr>
              <a:t>αward = </a:t>
            </a:r>
            <a:r>
              <a:rPr lang="el-GR" sz="3200" b="1" dirty="0" smtClean="0">
                <a:solidFill>
                  <a:srgbClr val="0070C0"/>
                </a:solidFill>
                <a:latin typeface="Comic Sans MS" pitchFamily="66" charset="0"/>
              </a:rPr>
              <a:t>reward or prize</a:t>
            </a:r>
            <a:endParaRPr lang="el-GR" sz="3200" dirty="0">
              <a:solidFill>
                <a:srgbClr val="0070C0"/>
              </a:solidFill>
              <a:latin typeface="Comic Sans MS" pitchFamily="66" charset="0"/>
            </a:endParaRPr>
          </a:p>
        </p:txBody>
      </p:sp>
      <p:sp>
        <p:nvSpPr>
          <p:cNvPr id="3" name="2 - Θέση αριθμού διαφάνειας"/>
          <p:cNvSpPr>
            <a:spLocks noGrp="1"/>
          </p:cNvSpPr>
          <p:nvPr>
            <p:ph type="sldNum" sz="quarter" idx="12"/>
          </p:nvPr>
        </p:nvSpPr>
        <p:spPr/>
        <p:txBody>
          <a:bodyPr/>
          <a:lstStyle/>
          <a:p>
            <a:fld id="{0B2EFC6E-3DCE-4265-B2A7-88BBC9D41EEF}" type="slidenum">
              <a:rPr lang="el-GR" smtClean="0"/>
              <a:pPr/>
              <a:t>29</a:t>
            </a:fld>
            <a:endParaRPr lang="el-GR" dirty="0"/>
          </a:p>
        </p:txBody>
      </p:sp>
      <p:pic>
        <p:nvPicPr>
          <p:cNvPr id="4" name="3 - Εικόνα" descr="http://www.tradesmartu.com/blog/wp-content/uploads/2015/01/Cartoon-stop.jpeg">
            <a:hlinkClick r:id="" action="ppaction://hlinkshowjump?jump=endshow"/>
          </p:cNvPr>
          <p:cNvPicPr/>
          <p:nvPr/>
        </p:nvPicPr>
        <p:blipFill>
          <a:blip r:embed="rId3" cstate="print"/>
          <a:srcRect/>
          <a:stretch>
            <a:fillRect/>
          </a:stretch>
        </p:blipFill>
        <p:spPr bwMode="auto">
          <a:xfrm>
            <a:off x="5357818" y="6339840"/>
            <a:ext cx="785819" cy="518160"/>
          </a:xfrm>
          <a:prstGeom prst="rect">
            <a:avLst/>
          </a:prstGeom>
          <a:noFill/>
          <a:ln w="9525">
            <a:noFill/>
            <a:miter lim="800000"/>
            <a:headEnd/>
            <a:tailEnd/>
          </a:ln>
        </p:spPr>
      </p:pic>
      <p:pic>
        <p:nvPicPr>
          <p:cNvPr id="5" name="4 - Εικόνα" descr="or1.jpg">
            <a:hlinkClick r:id="" action="ppaction://hlinkshowjump?jump=previousslide"/>
          </p:cNvPr>
          <p:cNvPicPr>
            <a:picLocks noChangeAspect="1"/>
          </p:cNvPicPr>
          <p:nvPr/>
        </p:nvPicPr>
        <p:blipFill>
          <a:blip r:embed="rId4" cstate="print"/>
          <a:stretch>
            <a:fillRect/>
          </a:stretch>
        </p:blipFill>
        <p:spPr>
          <a:xfrm>
            <a:off x="7143768" y="6516884"/>
            <a:ext cx="500066" cy="341116"/>
          </a:xfrm>
          <a:prstGeom prst="rect">
            <a:avLst/>
          </a:prstGeom>
        </p:spPr>
      </p:pic>
      <p:pic>
        <p:nvPicPr>
          <p:cNvPr id="6" name="5 - Εικόνα" descr="or1.jpg">
            <a:hlinkClick r:id="" action="ppaction://hlinkshowjump?jump=nextslide"/>
          </p:cNvPr>
          <p:cNvPicPr>
            <a:picLocks noChangeAspect="1"/>
          </p:cNvPicPr>
          <p:nvPr/>
        </p:nvPicPr>
        <p:blipFill>
          <a:blip r:embed="rId4" cstate="print"/>
          <a:stretch>
            <a:fillRect/>
          </a:stretch>
        </p:blipFill>
        <p:spPr>
          <a:xfrm flipH="1">
            <a:off x="7715272" y="6516884"/>
            <a:ext cx="500066" cy="341116"/>
          </a:xfrm>
          <a:prstGeom prst="rect">
            <a:avLst/>
          </a:prstGeom>
        </p:spPr>
      </p:pic>
      <p:sp>
        <p:nvSpPr>
          <p:cNvPr id="7" name="6 - Θέση υποσέλιδου"/>
          <p:cNvSpPr>
            <a:spLocks noGrp="1"/>
          </p:cNvSpPr>
          <p:nvPr>
            <p:ph type="ftr" sz="quarter" idx="11"/>
          </p:nvPr>
        </p:nvSpPr>
        <p:spPr/>
        <p:txBody>
          <a:bodyPr/>
          <a:lstStyle/>
          <a:p>
            <a:r>
              <a:rPr lang="en-US" smtClean="0"/>
              <a:t>Unit 3</a:t>
            </a:r>
            <a:endParaRPr lang="el-GR" dirty="0"/>
          </a:p>
        </p:txBody>
      </p:sp>
    </p:spTree>
  </p:cSld>
  <p:clrMapOvr>
    <a:masterClrMapping/>
  </p:clrMapOvr>
  <p:transition advClick="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1" name="Rectangle 13"/>
          <p:cNvSpPr>
            <a:spLocks noChangeArrowheads="1"/>
          </p:cNvSpPr>
          <p:nvPr/>
        </p:nvSpPr>
        <p:spPr bwMode="auto">
          <a:xfrm>
            <a:off x="-357222" y="0"/>
            <a:ext cx="9144000" cy="24929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2000" b="1" i="0" u="none" strike="noStrike" cap="none" normalizeH="0" baseline="0" dirty="0" smtClean="0">
              <a:ln>
                <a:noFill/>
              </a:ln>
              <a:solidFill>
                <a:schemeClr val="tx1"/>
              </a:solidFill>
              <a:effectLst/>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n-GB" sz="2000" b="1" dirty="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2000" b="1" i="0" u="none" strike="noStrike" cap="none" normalizeH="0" baseline="0" dirty="0" smtClean="0">
              <a:ln>
                <a:noFill/>
              </a:ln>
              <a:solidFill>
                <a:schemeClr val="tx1"/>
              </a:solidFill>
              <a:effectLst/>
              <a:ea typeface="Times New Roman" pitchFamily="18" charset="0"/>
              <a:cs typeface="Arial" pitchFamily="34" charset="0"/>
            </a:endParaRPr>
          </a:p>
          <a:p>
            <a:pPr marL="0" marR="0" lvl="0" indent="0" algn="just" defTabSz="914400" rtl="0" eaLnBrk="1" fontAlgn="base" latinLnBrk="0" hangingPunct="1">
              <a:lnSpc>
                <a:spcPct val="150000"/>
              </a:lnSpc>
              <a:spcBef>
                <a:spcPct val="0"/>
              </a:spcBef>
              <a:spcAft>
                <a:spcPct val="0"/>
              </a:spcAft>
              <a:buClrTx/>
              <a:buSzTx/>
              <a:buFontTx/>
              <a:buNone/>
              <a:tabLst/>
            </a:pPr>
            <a:endParaRPr kumimoji="0" lang="en-US" sz="2400" b="1" i="0" u="none" strike="noStrike" cap="none" normalizeH="0" baseline="0" dirty="0" smtClean="0">
              <a:ln>
                <a:noFill/>
              </a:ln>
              <a:solidFill>
                <a:srgbClr val="FF6600"/>
              </a:solidFill>
              <a:effectLst/>
              <a:latin typeface="Comic Sans MS" pitchFamily="66" charset="0"/>
              <a:ea typeface="Verdana" pitchFamily="34" charset="0"/>
              <a:cs typeface="Verdana"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endParaRPr lang="en-US" sz="2000" b="1" dirty="0">
              <a:solidFill>
                <a:srgbClr val="FF6600"/>
              </a:solidFill>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endParaRPr kumimoji="0" lang="el-GR" sz="2000" b="0" i="0" u="none" strike="noStrike" cap="none" normalizeH="0" baseline="0" dirty="0" smtClean="0">
              <a:ln>
                <a:noFill/>
              </a:ln>
              <a:solidFill>
                <a:schemeClr val="tx1"/>
              </a:solidFill>
              <a:effectLst/>
              <a:cs typeface="Arial" pitchFamily="34" charset="0"/>
            </a:endParaRPr>
          </a:p>
        </p:txBody>
      </p:sp>
      <p:sp>
        <p:nvSpPr>
          <p:cNvPr id="2069" name="Rectangle 2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2072" name="WordArt 24"/>
          <p:cNvSpPr>
            <a:spLocks noChangeArrowheads="1" noChangeShapeType="1" noTextEdit="1"/>
          </p:cNvSpPr>
          <p:nvPr/>
        </p:nvSpPr>
        <p:spPr bwMode="auto">
          <a:xfrm>
            <a:off x="1142976" y="642918"/>
            <a:ext cx="6858048" cy="928694"/>
          </a:xfrm>
          <a:prstGeom prst="rect">
            <a:avLst/>
          </a:prstGeom>
        </p:spPr>
        <p:txBody>
          <a:bodyPr wrap="none" fromWordArt="1">
            <a:prstTxWarp prst="textPlain">
              <a:avLst>
                <a:gd name="adj" fmla="val 50000"/>
              </a:avLst>
            </a:prstTxWarp>
          </a:bodyPr>
          <a:lstStyle/>
          <a:p>
            <a:pPr algn="ctr" rtl="0"/>
            <a:r>
              <a:rPr lang="en-US" sz="1400" b="1" kern="1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rPr>
              <a:t>A. </a:t>
            </a:r>
            <a:r>
              <a:rPr lang="en-US" sz="1400" b="1" kern="1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ea typeface="Verdana" pitchFamily="34" charset="0"/>
                <a:cs typeface="Verdana" pitchFamily="34" charset="0"/>
              </a:rPr>
              <a:t>Exploring</a:t>
            </a:r>
            <a:r>
              <a:rPr lang="en-US" sz="1400" b="1" kern="1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rPr>
              <a:t> Language</a:t>
            </a:r>
            <a:endParaRPr lang="el-GR" sz="1400" b="1" kern="1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endParaRPr>
          </a:p>
        </p:txBody>
      </p:sp>
      <p:pic>
        <p:nvPicPr>
          <p:cNvPr id="13" name="12 - Εικόνα" descr="search1.jpg"/>
          <p:cNvPicPr>
            <a:picLocks noChangeAspect="1"/>
          </p:cNvPicPr>
          <p:nvPr/>
        </p:nvPicPr>
        <p:blipFill>
          <a:blip r:embed="rId2"/>
          <a:stretch>
            <a:fillRect/>
          </a:stretch>
        </p:blipFill>
        <p:spPr>
          <a:xfrm>
            <a:off x="3357554" y="3000372"/>
            <a:ext cx="2214578" cy="2483012"/>
          </a:xfrm>
          <a:prstGeom prst="rect">
            <a:avLst/>
          </a:prstGeom>
        </p:spPr>
      </p:pic>
      <p:pic>
        <p:nvPicPr>
          <p:cNvPr id="8" name="7 - Εικόνα" descr="or1.jpg">
            <a:hlinkClick r:id="" action="ppaction://hlinkshowjump?jump=nextslide"/>
          </p:cNvPr>
          <p:cNvPicPr>
            <a:picLocks noChangeAspect="1"/>
          </p:cNvPicPr>
          <p:nvPr/>
        </p:nvPicPr>
        <p:blipFill>
          <a:blip r:embed="rId3" cstate="print"/>
          <a:stretch>
            <a:fillRect/>
          </a:stretch>
        </p:blipFill>
        <p:spPr>
          <a:xfrm flipH="1">
            <a:off x="7000892" y="6516884"/>
            <a:ext cx="500066" cy="341116"/>
          </a:xfrm>
          <a:prstGeom prst="rect">
            <a:avLst/>
          </a:prstGeom>
        </p:spPr>
      </p:pic>
      <p:pic>
        <p:nvPicPr>
          <p:cNvPr id="9" name="8 - Εικόνα" descr="or1.jpg">
            <a:hlinkClick r:id="" action="ppaction://hlinkshowjump?jump=previousslide"/>
          </p:cNvPr>
          <p:cNvPicPr>
            <a:picLocks noChangeAspect="1"/>
          </p:cNvPicPr>
          <p:nvPr/>
        </p:nvPicPr>
        <p:blipFill>
          <a:blip r:embed="rId3" cstate="print"/>
          <a:stretch>
            <a:fillRect/>
          </a:stretch>
        </p:blipFill>
        <p:spPr>
          <a:xfrm>
            <a:off x="6357950" y="6516884"/>
            <a:ext cx="500066" cy="341116"/>
          </a:xfrm>
          <a:prstGeom prst="rect">
            <a:avLst/>
          </a:prstGeom>
        </p:spPr>
      </p:pic>
      <p:sp>
        <p:nvSpPr>
          <p:cNvPr id="10" name="9 - Θέση αριθμού διαφάνειας"/>
          <p:cNvSpPr>
            <a:spLocks noGrp="1"/>
          </p:cNvSpPr>
          <p:nvPr>
            <p:ph type="sldNum" sz="quarter" idx="12"/>
          </p:nvPr>
        </p:nvSpPr>
        <p:spPr/>
        <p:txBody>
          <a:bodyPr/>
          <a:lstStyle/>
          <a:p>
            <a:fld id="{0B2EFC6E-3DCE-4265-B2A7-88BBC9D41EEF}" type="slidenum">
              <a:rPr lang="el-GR" smtClean="0"/>
              <a:pPr/>
              <a:t>3</a:t>
            </a:fld>
            <a:endParaRPr lang="el-GR" dirty="0"/>
          </a:p>
        </p:txBody>
      </p:sp>
      <p:pic>
        <p:nvPicPr>
          <p:cNvPr id="11" name="10 - Εικόνα" descr="http://www.tradesmartu.com/blog/wp-content/uploads/2015/01/Cartoon-stop.jpeg">
            <a:hlinkClick r:id="" action="ppaction://hlinkshowjump?jump=endshow"/>
          </p:cNvPr>
          <p:cNvPicPr/>
          <p:nvPr/>
        </p:nvPicPr>
        <p:blipFill>
          <a:blip r:embed="rId4" cstate="print"/>
          <a:srcRect/>
          <a:stretch>
            <a:fillRect/>
          </a:stretch>
        </p:blipFill>
        <p:spPr bwMode="auto">
          <a:xfrm>
            <a:off x="5214942" y="6339840"/>
            <a:ext cx="785819" cy="518160"/>
          </a:xfrm>
          <a:prstGeom prst="rect">
            <a:avLst/>
          </a:prstGeom>
          <a:noFill/>
          <a:ln w="9525">
            <a:noFill/>
            <a:miter lim="800000"/>
            <a:headEnd/>
            <a:tailEnd/>
          </a:ln>
        </p:spPr>
      </p:pic>
      <p:sp>
        <p:nvSpPr>
          <p:cNvPr id="12" name="11 - Ορθογώνιο"/>
          <p:cNvSpPr/>
          <p:nvPr/>
        </p:nvSpPr>
        <p:spPr>
          <a:xfrm>
            <a:off x="1285852" y="2000240"/>
            <a:ext cx="6858048" cy="583621"/>
          </a:xfrm>
          <a:prstGeom prst="rect">
            <a:avLst/>
          </a:prstGeom>
        </p:spPr>
        <p:txBody>
          <a:bodyPr wrap="square">
            <a:spAutoFit/>
          </a:bodyPr>
          <a:lstStyle/>
          <a:p>
            <a:pPr lvl="0" algn="ctr" fontAlgn="base">
              <a:lnSpc>
                <a:spcPct val="150000"/>
              </a:lnSpc>
              <a:spcBef>
                <a:spcPct val="0"/>
              </a:spcBef>
              <a:spcAft>
                <a:spcPct val="0"/>
              </a:spcAft>
            </a:pPr>
            <a:r>
              <a:rPr lang="en-US"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ea typeface="Times New Roman" pitchFamily="18" charset="0"/>
                <a:cs typeface="Arial" pitchFamily="34" charset="0"/>
              </a:rPr>
              <a:t>MODALS </a:t>
            </a:r>
            <a:r>
              <a:rPr lang="el-GR"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ea typeface="Times New Roman" pitchFamily="18" charset="0"/>
                <a:cs typeface="Arial" pitchFamily="34" charset="0"/>
              </a:rPr>
              <a:t>(</a:t>
            </a:r>
            <a:r>
              <a:rPr lang="en-US"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ea typeface="Times New Roman" pitchFamily="18" charset="0"/>
                <a:cs typeface="Arial" pitchFamily="34" charset="0"/>
              </a:rPr>
              <a:t>HAVE TO</a:t>
            </a:r>
            <a:r>
              <a:rPr lang="el-GR"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ea typeface="Times New Roman" pitchFamily="18" charset="0"/>
                <a:cs typeface="Arial" pitchFamily="34" charset="0"/>
              </a:rPr>
              <a:t>/</a:t>
            </a:r>
            <a:r>
              <a:rPr lang="en-US"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ea typeface="Times New Roman" pitchFamily="18" charset="0"/>
                <a:cs typeface="Arial" pitchFamily="34" charset="0"/>
              </a:rPr>
              <a:t>SHOULD/OUGHT TO</a:t>
            </a:r>
            <a:r>
              <a:rPr lang="el-GR"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ea typeface="Times New Roman" pitchFamily="18" charset="0"/>
                <a:cs typeface="Arial" pitchFamily="34" charset="0"/>
              </a:rPr>
              <a:t>)</a:t>
            </a:r>
            <a:endParaRPr lang="el-GR"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Arial" pitchFamily="34" charset="0"/>
            </a:endParaRPr>
          </a:p>
        </p:txBody>
      </p:sp>
      <p:sp>
        <p:nvSpPr>
          <p:cNvPr id="14" name="13 - Θέση υποσέλιδου"/>
          <p:cNvSpPr>
            <a:spLocks noGrp="1"/>
          </p:cNvSpPr>
          <p:nvPr>
            <p:ph type="ftr" sz="quarter" idx="11"/>
          </p:nvPr>
        </p:nvSpPr>
        <p:spPr/>
        <p:txBody>
          <a:bodyPr/>
          <a:lstStyle/>
          <a:p>
            <a:r>
              <a:rPr lang="en-US" smtClean="0"/>
              <a:t>Unit 3</a:t>
            </a:r>
            <a:endParaRPr lang="el-GR" dirty="0"/>
          </a:p>
        </p:txBody>
      </p:sp>
    </p:spTree>
  </p:cSld>
  <p:clrMapOvr>
    <a:masterClrMapping/>
  </p:clrMapOvr>
  <p:transition advClick="0"/>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a:hlinkClick r:id="rId3" action="ppaction://hlinksldjump"/>
          </p:cNvPr>
          <p:cNvSpPr/>
          <p:nvPr/>
        </p:nvSpPr>
        <p:spPr>
          <a:xfrm>
            <a:off x="3071802" y="1643050"/>
            <a:ext cx="2584362" cy="584775"/>
          </a:xfrm>
          <a:prstGeom prst="rect">
            <a:avLst/>
          </a:prstGeom>
        </p:spPr>
        <p:txBody>
          <a:bodyPr wrap="none">
            <a:spAutoFit/>
          </a:bodyPr>
          <a:lstStyle/>
          <a:p>
            <a:r>
              <a:rPr lang="en-US" sz="3200" b="1" dirty="0" smtClean="0">
                <a:latin typeface="Comic Sans MS" pitchFamily="66" charset="0"/>
              </a:rPr>
              <a:t>f</a:t>
            </a:r>
            <a:r>
              <a:rPr lang="el-GR" sz="3200" b="1" dirty="0" smtClean="0">
                <a:latin typeface="Comic Sans MS" pitchFamily="66" charset="0"/>
              </a:rPr>
              <a:t>inal ≠ </a:t>
            </a:r>
            <a:r>
              <a:rPr lang="el-GR" sz="3200" b="1" dirty="0" smtClean="0">
                <a:solidFill>
                  <a:srgbClr val="0070C0"/>
                </a:solidFill>
                <a:latin typeface="Comic Sans MS" pitchFamily="66" charset="0"/>
              </a:rPr>
              <a:t>first</a:t>
            </a:r>
            <a:endParaRPr lang="el-GR" sz="3200" dirty="0">
              <a:solidFill>
                <a:srgbClr val="0070C0"/>
              </a:solidFill>
              <a:latin typeface="Comic Sans MS" pitchFamily="66" charset="0"/>
            </a:endParaRPr>
          </a:p>
        </p:txBody>
      </p:sp>
      <p:sp>
        <p:nvSpPr>
          <p:cNvPr id="3" name="2 - Θέση αριθμού διαφάνειας"/>
          <p:cNvSpPr>
            <a:spLocks noGrp="1"/>
          </p:cNvSpPr>
          <p:nvPr>
            <p:ph type="sldNum" sz="quarter" idx="12"/>
          </p:nvPr>
        </p:nvSpPr>
        <p:spPr/>
        <p:txBody>
          <a:bodyPr/>
          <a:lstStyle/>
          <a:p>
            <a:fld id="{0B2EFC6E-3DCE-4265-B2A7-88BBC9D41EEF}" type="slidenum">
              <a:rPr lang="el-GR" smtClean="0"/>
              <a:pPr/>
              <a:t>30</a:t>
            </a:fld>
            <a:endParaRPr lang="el-GR" dirty="0"/>
          </a:p>
        </p:txBody>
      </p:sp>
      <p:pic>
        <p:nvPicPr>
          <p:cNvPr id="4" name="3 - Εικόνα" descr="http://www.tradesmartu.com/blog/wp-content/uploads/2015/01/Cartoon-stop.jpeg">
            <a:hlinkClick r:id="" action="ppaction://hlinkshowjump?jump=endshow"/>
          </p:cNvPr>
          <p:cNvPicPr/>
          <p:nvPr/>
        </p:nvPicPr>
        <p:blipFill>
          <a:blip r:embed="rId4" cstate="print"/>
          <a:srcRect/>
          <a:stretch>
            <a:fillRect/>
          </a:stretch>
        </p:blipFill>
        <p:spPr bwMode="auto">
          <a:xfrm>
            <a:off x="5429256" y="6339840"/>
            <a:ext cx="785819" cy="518160"/>
          </a:xfrm>
          <a:prstGeom prst="rect">
            <a:avLst/>
          </a:prstGeom>
          <a:noFill/>
          <a:ln w="9525">
            <a:noFill/>
            <a:miter lim="800000"/>
            <a:headEnd/>
            <a:tailEnd/>
          </a:ln>
        </p:spPr>
      </p:pic>
      <p:pic>
        <p:nvPicPr>
          <p:cNvPr id="5" name="4 - Εικόνα" descr="or1.jpg">
            <a:hlinkClick r:id="" action="ppaction://hlinkshowjump?jump=previousslide"/>
          </p:cNvPr>
          <p:cNvPicPr>
            <a:picLocks noChangeAspect="1"/>
          </p:cNvPicPr>
          <p:nvPr/>
        </p:nvPicPr>
        <p:blipFill>
          <a:blip r:embed="rId5" cstate="print"/>
          <a:stretch>
            <a:fillRect/>
          </a:stretch>
        </p:blipFill>
        <p:spPr>
          <a:xfrm>
            <a:off x="6858016" y="6516884"/>
            <a:ext cx="500066" cy="341116"/>
          </a:xfrm>
          <a:prstGeom prst="rect">
            <a:avLst/>
          </a:prstGeom>
        </p:spPr>
      </p:pic>
      <p:pic>
        <p:nvPicPr>
          <p:cNvPr id="6" name="5 - Εικόνα" descr="or1.jpg">
            <a:hlinkClick r:id="" action="ppaction://hlinkshowjump?jump=endshow"/>
          </p:cNvPr>
          <p:cNvPicPr>
            <a:picLocks noChangeAspect="1"/>
          </p:cNvPicPr>
          <p:nvPr/>
        </p:nvPicPr>
        <p:blipFill>
          <a:blip r:embed="rId5" cstate="print"/>
          <a:stretch>
            <a:fillRect/>
          </a:stretch>
        </p:blipFill>
        <p:spPr>
          <a:xfrm flipH="1">
            <a:off x="7500958" y="6516884"/>
            <a:ext cx="500066" cy="341116"/>
          </a:xfrm>
          <a:prstGeom prst="rect">
            <a:avLst/>
          </a:prstGeom>
        </p:spPr>
      </p:pic>
      <p:sp>
        <p:nvSpPr>
          <p:cNvPr id="7" name="6 - Ορθογώνιο"/>
          <p:cNvSpPr/>
          <p:nvPr/>
        </p:nvSpPr>
        <p:spPr>
          <a:xfrm>
            <a:off x="7143768" y="5429264"/>
            <a:ext cx="1452898" cy="369332"/>
          </a:xfrm>
          <a:prstGeom prst="rect">
            <a:avLst/>
          </a:prstGeom>
        </p:spPr>
        <p:txBody>
          <a:bodyPr wrap="none">
            <a:spAutoFit/>
          </a:bodyPr>
          <a:lstStyle/>
          <a:p>
            <a:r>
              <a:rPr lang="en-US" b="1" dirty="0" smtClean="0">
                <a:hlinkClick r:id="rId6" action="ppaction://hlinksldjump"/>
              </a:rPr>
              <a:t>BACK TO TOP</a:t>
            </a:r>
            <a:endParaRPr lang="el-GR" b="1" dirty="0"/>
          </a:p>
        </p:txBody>
      </p:sp>
      <p:sp>
        <p:nvSpPr>
          <p:cNvPr id="8" name="7 - Θέση υποσέλιδου"/>
          <p:cNvSpPr>
            <a:spLocks noGrp="1"/>
          </p:cNvSpPr>
          <p:nvPr>
            <p:ph type="ftr" sz="quarter" idx="11"/>
          </p:nvPr>
        </p:nvSpPr>
        <p:spPr/>
        <p:txBody>
          <a:bodyPr/>
          <a:lstStyle/>
          <a:p>
            <a:r>
              <a:rPr lang="en-US" smtClean="0"/>
              <a:t>Unit 3</a:t>
            </a:r>
            <a:endParaRPr lang="el-GR" dirty="0"/>
          </a:p>
        </p:txBody>
      </p:sp>
    </p:spTree>
  </p:cSld>
  <p:clrMapOvr>
    <a:masterClrMapping/>
  </p:clrMapOvr>
  <p:transition advClick="0"/>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Εικόνα" descr="http://www.tradesmartu.com/blog/wp-content/uploads/2015/01/Cartoon-stop.jpeg">
            <a:hlinkClick r:id="" action="ppaction://hlinkshowjump?jump=endshow"/>
          </p:cNvPr>
          <p:cNvPicPr/>
          <p:nvPr/>
        </p:nvPicPr>
        <p:blipFill>
          <a:blip r:embed="rId3" cstate="print"/>
          <a:srcRect/>
          <a:stretch>
            <a:fillRect/>
          </a:stretch>
        </p:blipFill>
        <p:spPr bwMode="auto">
          <a:xfrm>
            <a:off x="5072066" y="6407296"/>
            <a:ext cx="785818" cy="450704"/>
          </a:xfrm>
          <a:prstGeom prst="rect">
            <a:avLst/>
          </a:prstGeom>
          <a:noFill/>
          <a:ln w="9525">
            <a:noFill/>
            <a:miter lim="800000"/>
            <a:headEnd/>
            <a:tailEnd/>
          </a:ln>
        </p:spPr>
      </p:pic>
      <p:sp>
        <p:nvSpPr>
          <p:cNvPr id="10" name="9 - Θέση αριθμού διαφάνειας"/>
          <p:cNvSpPr>
            <a:spLocks noGrp="1"/>
          </p:cNvSpPr>
          <p:nvPr>
            <p:ph type="sldNum" sz="quarter" idx="12"/>
          </p:nvPr>
        </p:nvSpPr>
        <p:spPr>
          <a:xfrm>
            <a:off x="6500826" y="6215082"/>
            <a:ext cx="2133600" cy="365125"/>
          </a:xfrm>
        </p:spPr>
        <p:txBody>
          <a:bodyPr/>
          <a:lstStyle/>
          <a:p>
            <a:fld id="{D3F1D1C4-C2D9-4231-9FB2-B2D9D97AA41D}" type="slidenum">
              <a:rPr lang="el-GR" smtClean="0"/>
              <a:pPr/>
              <a:t>31</a:t>
            </a:fld>
            <a:endParaRPr lang="el-GR" dirty="0"/>
          </a:p>
        </p:txBody>
      </p:sp>
      <p:sp>
        <p:nvSpPr>
          <p:cNvPr id="3077" name="Rectangle 5"/>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pitchFamily="34" charset="0"/>
                <a:cs typeface="Arial" pitchFamily="34" charset="0"/>
              </a:rPr>
              <a:t/>
            </a:r>
            <a:br>
              <a:rPr kumimoji="0" lang="el-GR" sz="1800" b="0" i="0" u="none" strike="noStrike" cap="none" normalizeH="0" baseline="0" dirty="0" smtClean="0">
                <a:ln>
                  <a:noFill/>
                </a:ln>
                <a:solidFill>
                  <a:schemeClr val="tx1"/>
                </a:solidFill>
                <a:effectLst/>
                <a:latin typeface="Arial" pitchFamily="34" charset="0"/>
                <a:cs typeface="Arial" pitchFamily="34" charset="0"/>
              </a:rPr>
            </a:b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078" name="Rectangle 6"/>
          <p:cNvSpPr>
            <a:spLocks noChangeArrowheads="1"/>
          </p:cNvSpPr>
          <p:nvPr/>
        </p:nvSpPr>
        <p:spPr bwMode="auto">
          <a:xfrm>
            <a:off x="0" y="20415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126"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5128" name="Rectangle 8"/>
          <p:cNvSpPr>
            <a:spLocks noChangeArrowheads="1"/>
          </p:cNvSpPr>
          <p:nvPr/>
        </p:nvSpPr>
        <p:spPr bwMode="auto">
          <a:xfrm>
            <a:off x="0" y="914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r>
            <a:br>
              <a:rPr kumimoji="0" lang="el-GR" sz="11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b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6" name="WordArt 2"/>
          <p:cNvSpPr>
            <a:spLocks noChangeArrowheads="1" noChangeShapeType="1" noTextEdit="1"/>
          </p:cNvSpPr>
          <p:nvPr/>
        </p:nvSpPr>
        <p:spPr bwMode="auto">
          <a:xfrm>
            <a:off x="1357290" y="1857364"/>
            <a:ext cx="6000792" cy="2928958"/>
          </a:xfrm>
          <a:prstGeom prst="rect">
            <a:avLst/>
          </a:prstGeom>
        </p:spPr>
        <p:txBody>
          <a:bodyPr wrap="none" fromWordArt="1">
            <a:prstTxWarp prst="textWave1">
              <a:avLst>
                <a:gd name="adj1" fmla="val 13005"/>
                <a:gd name="adj2" fmla="val 0"/>
              </a:avLst>
            </a:prstTxWarp>
          </a:bodyPr>
          <a:lstStyle/>
          <a:p>
            <a:pPr algn="ctr" rtl="0"/>
            <a:r>
              <a:rPr lang="en-US" sz="3600" kern="10" spc="0" dirty="0" smtClean="0">
                <a:ln w="9525">
                  <a:noFill/>
                  <a:round/>
                  <a:headEnd/>
                  <a:tailEnd/>
                </a:ln>
                <a:solidFill>
                  <a:srgbClr val="0070C0"/>
                </a:solidFill>
                <a:effectLst>
                  <a:outerShdw dist="53882" dir="2700000" algn="ctr" rotWithShape="0">
                    <a:srgbClr val="C0C0C0">
                      <a:alpha val="80000"/>
                    </a:srgbClr>
                  </a:outerShdw>
                </a:effectLst>
                <a:latin typeface="Times New Roman"/>
                <a:cs typeface="Times New Roman"/>
              </a:rPr>
              <a:t>Thank You</a:t>
            </a:r>
            <a:endParaRPr lang="el-GR" sz="3600" kern="10" spc="0" dirty="0">
              <a:ln w="9525">
                <a:noFill/>
                <a:round/>
                <a:headEnd/>
                <a:tailEnd/>
              </a:ln>
              <a:solidFill>
                <a:srgbClr val="0070C0"/>
              </a:solidFill>
              <a:effectLst>
                <a:outerShdw dist="53882" dir="2700000" algn="ctr" rotWithShape="0">
                  <a:srgbClr val="C0C0C0">
                    <a:alpha val="80000"/>
                  </a:srgbClr>
                </a:outerShdw>
              </a:effectLst>
              <a:latin typeface="Times New Roman"/>
              <a:cs typeface="Times New Roman"/>
            </a:endParaRPr>
          </a:p>
        </p:txBody>
      </p:sp>
      <p:sp>
        <p:nvSpPr>
          <p:cNvPr id="12" name="11 - Θέση υποσέλιδου"/>
          <p:cNvSpPr>
            <a:spLocks noGrp="1"/>
          </p:cNvSpPr>
          <p:nvPr>
            <p:ph type="ftr" sz="quarter" idx="11"/>
          </p:nvPr>
        </p:nvSpPr>
        <p:spPr/>
        <p:txBody>
          <a:bodyPr/>
          <a:lstStyle/>
          <a:p>
            <a:r>
              <a:rPr lang="en-US" smtClean="0"/>
              <a:t>Unit 3</a:t>
            </a:r>
            <a:endParaRPr lang="el-GR" dirty="0"/>
          </a:p>
        </p:txBody>
      </p:sp>
      <p:sp>
        <p:nvSpPr>
          <p:cNvPr id="14" name="13 - Ορθογώνιο"/>
          <p:cNvSpPr/>
          <p:nvPr/>
        </p:nvSpPr>
        <p:spPr>
          <a:xfrm>
            <a:off x="7000892" y="5429264"/>
            <a:ext cx="1386726" cy="400110"/>
          </a:xfrm>
          <a:prstGeom prst="rect">
            <a:avLst/>
          </a:prstGeom>
        </p:spPr>
        <p:txBody>
          <a:bodyPr wrap="none">
            <a:spAutoFit/>
          </a:bodyPr>
          <a:lstStyle/>
          <a:p>
            <a:r>
              <a:rPr lang="en-US" sz="2000" b="1" dirty="0" smtClean="0">
                <a:hlinkClick r:id="rId4" action="ppaction://hlinksldjump"/>
              </a:rPr>
              <a:t>Back to top</a:t>
            </a:r>
            <a:endParaRPr lang="el-GR" sz="2000" b="1" dirty="0"/>
          </a:p>
        </p:txBody>
      </p:sp>
    </p:spTree>
  </p:cSld>
  <p:clrMapOvr>
    <a:masterClrMapping/>
  </p:clrMapOvr>
  <p:transition advClick="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6" name="Rectangle 8"/>
          <p:cNvSpPr>
            <a:spLocks noChangeArrowheads="1"/>
          </p:cNvSpPr>
          <p:nvPr/>
        </p:nvSpPr>
        <p:spPr bwMode="auto">
          <a:xfrm>
            <a:off x="214282" y="571480"/>
            <a:ext cx="8715436" cy="567847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None/>
              <a:tabLst/>
            </a:pPr>
            <a:r>
              <a:rPr lang="en-US" sz="2200" b="1" dirty="0" smtClean="0">
                <a:solidFill>
                  <a:srgbClr val="0070C0"/>
                </a:solidFill>
                <a:latin typeface="Comic Sans MS" pitchFamily="66" charset="0"/>
                <a:ea typeface="Times New Roman" pitchFamily="18" charset="0"/>
                <a:cs typeface="Arial" pitchFamily="34" charset="0"/>
              </a:rPr>
              <a:t>HAVE </a:t>
            </a:r>
            <a:r>
              <a:rPr lang="el-GR" sz="2200" b="1" dirty="0" smtClean="0">
                <a:solidFill>
                  <a:srgbClr val="0070C0"/>
                </a:solidFill>
                <a:latin typeface="Comic Sans MS" pitchFamily="66" charset="0"/>
                <a:ea typeface="Times New Roman" pitchFamily="18" charset="0"/>
                <a:cs typeface="Arial" pitchFamily="34" charset="0"/>
              </a:rPr>
              <a:t>Α</a:t>
            </a:r>
            <a:endParaRPr lang="en-US" sz="2200" b="1" dirty="0" smtClean="0">
              <a:solidFill>
                <a:srgbClr val="0070C0"/>
              </a:solidFill>
              <a:latin typeface="Comic Sans MS" pitchFamily="66" charset="0"/>
              <a:ea typeface="Times New Roman" pitchFamily="18"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l-GR"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Το </a:t>
            </a:r>
            <a:r>
              <a:rPr kumimoji="0" lang="en-US" sz="2200" b="1"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have to </a:t>
            </a:r>
            <a:r>
              <a:rPr kumimoji="0" lang="el-GR"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(πρέπει) σχηματίζει όλους τους χρόνους και συμπληρώνει το ελλειπτικό ρήμα </a:t>
            </a:r>
            <a:r>
              <a:rPr kumimoji="0" lang="en-US"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must</a:t>
            </a:r>
            <a:r>
              <a:rPr kumimoji="0" lang="el-GR"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Σχηματίζει την ερώτηση και την άρνηση με το ρήμα </a:t>
            </a:r>
            <a:r>
              <a:rPr kumimoji="0" lang="el-GR" sz="2200" b="0" i="0" u="none" strike="noStrike" cap="none" normalizeH="0" baseline="0" dirty="0" err="1" smtClean="0">
                <a:ln>
                  <a:noFill/>
                </a:ln>
                <a:solidFill>
                  <a:schemeClr val="tx1"/>
                </a:solidFill>
                <a:effectLst/>
                <a:latin typeface="Comic Sans MS" pitchFamily="66" charset="0"/>
                <a:ea typeface="Times New Roman" pitchFamily="18" charset="0"/>
                <a:cs typeface="Arial" pitchFamily="34" charset="0"/>
              </a:rPr>
              <a:t>do</a:t>
            </a:r>
            <a:r>
              <a:rPr kumimoji="0" lang="el-GR"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a:t>
            </a:r>
            <a:endParaRPr kumimoji="0" lang="el-GR" sz="2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50000"/>
              </a:lnSpc>
              <a:spcBef>
                <a:spcPct val="0"/>
              </a:spcBef>
              <a:spcAft>
                <a:spcPct val="0"/>
              </a:spcAft>
              <a:buClrTx/>
              <a:buSzTx/>
              <a:buFontTx/>
              <a:buNone/>
              <a:tabLst/>
            </a:pPr>
            <a:r>
              <a:rPr kumimoji="0" lang="en-US" sz="2200" b="0"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   </a:t>
            </a:r>
            <a:r>
              <a:rPr kumimoji="0" lang="en-US" sz="2200" b="0" i="1"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I have to</a:t>
            </a:r>
            <a:r>
              <a:rPr kumimoji="0" lang="en-GB" sz="2200" b="0" i="1"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 – </a:t>
            </a:r>
            <a:r>
              <a:rPr kumimoji="0" lang="en-US" sz="2200" b="0" i="1"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Do I have to</a:t>
            </a:r>
            <a:r>
              <a:rPr kumimoji="0" lang="en-GB" sz="2200" b="0" i="1"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 – </a:t>
            </a:r>
            <a:r>
              <a:rPr kumimoji="0" lang="en-US" sz="2200" b="0" i="1"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I don</a:t>
            </a:r>
            <a:r>
              <a:rPr kumimoji="0" lang="en-GB" sz="2200" b="0" i="1"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a:t>
            </a:r>
            <a:r>
              <a:rPr kumimoji="0" lang="en-US" sz="2200" b="0" i="1"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t have to</a:t>
            </a:r>
            <a:endParaRPr kumimoji="0" lang="el-GR" sz="2200" b="0" i="1" u="none" strike="noStrike" cap="none" normalizeH="0" baseline="0" dirty="0" smtClean="0">
              <a:ln>
                <a:noFill/>
              </a:ln>
              <a:solidFill>
                <a:srgbClr val="0070C0"/>
              </a:solidFill>
              <a:effectLst/>
              <a:latin typeface="Arial"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l-GR"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Το </a:t>
            </a:r>
            <a:r>
              <a:rPr kumimoji="0" lang="en-US"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have to  </a:t>
            </a:r>
            <a:r>
              <a:rPr kumimoji="0" lang="el-GR"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όπως και το </a:t>
            </a:r>
            <a:r>
              <a:rPr kumimoji="0" lang="en-US"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must </a:t>
            </a:r>
            <a:r>
              <a:rPr kumimoji="0" lang="el-GR"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χρησιμοποιούνται για να εκφράσουν υποχρέωση και αναγκαιότητα. Το </a:t>
            </a:r>
            <a:r>
              <a:rPr kumimoji="0" lang="en-US"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have to </a:t>
            </a:r>
            <a:r>
              <a:rPr kumimoji="0" lang="el-GR"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χρησιμοποιείται για να εκφράσει την υποχρέωση που επιβάλλεται, ενώ το </a:t>
            </a:r>
            <a:r>
              <a:rPr kumimoji="0" lang="en-US"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must </a:t>
            </a:r>
            <a:r>
              <a:rPr kumimoji="0" lang="el-GR"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την υποχρέωση που νοιώθει ο ομιλητής.  </a:t>
            </a:r>
            <a:endParaRPr kumimoji="0" lang="el-GR" sz="2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50000"/>
              </a:lnSpc>
              <a:spcBef>
                <a:spcPct val="0"/>
              </a:spcBef>
              <a:spcAft>
                <a:spcPct val="0"/>
              </a:spcAft>
              <a:buClrTx/>
              <a:buSzTx/>
              <a:buFontTx/>
              <a:buNone/>
              <a:tabLst/>
            </a:pPr>
            <a:r>
              <a:rPr kumimoji="0" lang="en-US"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I </a:t>
            </a:r>
            <a:r>
              <a:rPr kumimoji="0" lang="en-US" sz="2200" b="1"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must</a:t>
            </a:r>
            <a:r>
              <a:rPr kumimoji="0" lang="en-US"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stop smoking. It is bad for my health.</a:t>
            </a:r>
            <a:endParaRPr kumimoji="0" lang="el-GR" sz="2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50000"/>
              </a:lnSpc>
              <a:spcBef>
                <a:spcPct val="0"/>
              </a:spcBef>
              <a:spcAft>
                <a:spcPct val="0"/>
              </a:spcAft>
              <a:buClrTx/>
              <a:buSzTx/>
              <a:buFontTx/>
              <a:buNone/>
              <a:tabLst/>
            </a:pPr>
            <a:r>
              <a:rPr kumimoji="0" lang="en-US"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The doctor </a:t>
            </a:r>
            <a:r>
              <a:rPr kumimoji="0" lang="en-GB"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says</a:t>
            </a:r>
            <a:r>
              <a:rPr kumimoji="0" lang="en-US"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that I </a:t>
            </a:r>
            <a:r>
              <a:rPr kumimoji="0" lang="en-US" sz="2200" b="1"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have to </a:t>
            </a:r>
            <a:r>
              <a:rPr kumimoji="0" lang="en-US"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stop smoking. </a:t>
            </a:r>
            <a:endParaRPr kumimoji="0" lang="en-US" sz="22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1" name="10 - Εικόνα" descr="or1.jpg">
            <a:hlinkClick r:id="" action="ppaction://hlinkshowjump?jump=nextslide"/>
          </p:cNvPr>
          <p:cNvPicPr>
            <a:picLocks noChangeAspect="1"/>
          </p:cNvPicPr>
          <p:nvPr/>
        </p:nvPicPr>
        <p:blipFill>
          <a:blip r:embed="rId2" cstate="print"/>
          <a:stretch>
            <a:fillRect/>
          </a:stretch>
        </p:blipFill>
        <p:spPr>
          <a:xfrm flipH="1">
            <a:off x="7858148" y="6516884"/>
            <a:ext cx="500066" cy="341116"/>
          </a:xfrm>
          <a:prstGeom prst="rect">
            <a:avLst/>
          </a:prstGeom>
        </p:spPr>
      </p:pic>
      <p:pic>
        <p:nvPicPr>
          <p:cNvPr id="12" name="11 - Εικόνα" descr="or1.jpg">
            <a:hlinkClick r:id="" action="ppaction://hlinkshowjump?jump=previousslide"/>
          </p:cNvPr>
          <p:cNvPicPr>
            <a:picLocks noChangeAspect="1"/>
          </p:cNvPicPr>
          <p:nvPr/>
        </p:nvPicPr>
        <p:blipFill>
          <a:blip r:embed="rId2" cstate="print"/>
          <a:stretch>
            <a:fillRect/>
          </a:stretch>
        </p:blipFill>
        <p:spPr>
          <a:xfrm>
            <a:off x="7215206" y="6516884"/>
            <a:ext cx="500066" cy="341116"/>
          </a:xfrm>
          <a:prstGeom prst="rect">
            <a:avLst/>
          </a:prstGeom>
        </p:spPr>
      </p:pic>
      <p:sp>
        <p:nvSpPr>
          <p:cNvPr id="7" name="6 - Θέση αριθμού διαφάνειας"/>
          <p:cNvSpPr>
            <a:spLocks noGrp="1"/>
          </p:cNvSpPr>
          <p:nvPr>
            <p:ph type="sldNum" sz="quarter" idx="12"/>
          </p:nvPr>
        </p:nvSpPr>
        <p:spPr>
          <a:xfrm>
            <a:off x="6715140" y="6215082"/>
            <a:ext cx="2133600" cy="365125"/>
          </a:xfrm>
        </p:spPr>
        <p:txBody>
          <a:bodyPr/>
          <a:lstStyle/>
          <a:p>
            <a:fld id="{0B2EFC6E-3DCE-4265-B2A7-88BBC9D41EEF}" type="slidenum">
              <a:rPr lang="el-GR" smtClean="0"/>
              <a:pPr/>
              <a:t>4</a:t>
            </a:fld>
            <a:endParaRPr lang="el-GR" dirty="0"/>
          </a:p>
        </p:txBody>
      </p:sp>
      <p:pic>
        <p:nvPicPr>
          <p:cNvPr id="8" name="7 - Εικόνα" descr="http://www.tradesmartu.com/blog/wp-content/uploads/2015/01/Cartoon-stop.jpeg">
            <a:hlinkClick r:id="" action="ppaction://hlinkshowjump?jump=endshow"/>
          </p:cNvPr>
          <p:cNvPicPr/>
          <p:nvPr/>
        </p:nvPicPr>
        <p:blipFill>
          <a:blip r:embed="rId3" cstate="print"/>
          <a:srcRect/>
          <a:stretch>
            <a:fillRect/>
          </a:stretch>
        </p:blipFill>
        <p:spPr bwMode="auto">
          <a:xfrm>
            <a:off x="6357950" y="6339840"/>
            <a:ext cx="785819" cy="518160"/>
          </a:xfrm>
          <a:prstGeom prst="rect">
            <a:avLst/>
          </a:prstGeom>
          <a:noFill/>
          <a:ln w="9525">
            <a:noFill/>
            <a:miter lim="800000"/>
            <a:headEnd/>
            <a:tailEnd/>
          </a:ln>
        </p:spPr>
      </p:pic>
      <p:sp>
        <p:nvSpPr>
          <p:cNvPr id="9" name="8 - Θέση υποσέλιδου"/>
          <p:cNvSpPr>
            <a:spLocks noGrp="1"/>
          </p:cNvSpPr>
          <p:nvPr>
            <p:ph type="ftr" sz="quarter" idx="11"/>
          </p:nvPr>
        </p:nvSpPr>
        <p:spPr/>
        <p:txBody>
          <a:bodyPr/>
          <a:lstStyle/>
          <a:p>
            <a:r>
              <a:rPr lang="en-US" smtClean="0"/>
              <a:t>Unit 3</a:t>
            </a:r>
            <a:endParaRPr lang="el-GR" dirty="0"/>
          </a:p>
        </p:txBody>
      </p:sp>
    </p:spTree>
  </p:cSld>
  <p:clrMapOvr>
    <a:masterClrMapping/>
  </p:clrMapOvr>
  <p:transition advClick="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ChangeArrowheads="1"/>
          </p:cNvSpPr>
          <p:nvPr/>
        </p:nvSpPr>
        <p:spPr bwMode="auto">
          <a:xfrm>
            <a:off x="214282" y="357166"/>
            <a:ext cx="8929718" cy="567847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lang="en-US" sz="2200" b="1" dirty="0" smtClean="0">
                <a:solidFill>
                  <a:srgbClr val="0070C0"/>
                </a:solidFill>
                <a:latin typeface="Comic Sans MS" pitchFamily="66" charset="0"/>
                <a:ea typeface="Times New Roman" pitchFamily="18" charset="0"/>
                <a:cs typeface="Arial" pitchFamily="34" charset="0"/>
              </a:rPr>
              <a:t>SHOULD</a:t>
            </a:r>
            <a:r>
              <a:rPr lang="el-GR" sz="2200" b="1" dirty="0" smtClean="0">
                <a:solidFill>
                  <a:srgbClr val="0070C0"/>
                </a:solidFill>
                <a:latin typeface="Comic Sans MS" pitchFamily="66" charset="0"/>
                <a:ea typeface="Times New Roman" pitchFamily="18" charset="0"/>
                <a:cs typeface="Arial" pitchFamily="34" charset="0"/>
              </a:rPr>
              <a:t>/</a:t>
            </a:r>
            <a:r>
              <a:rPr lang="en-US" sz="2200" b="1" dirty="0" smtClean="0">
                <a:solidFill>
                  <a:srgbClr val="0070C0"/>
                </a:solidFill>
                <a:latin typeface="Comic Sans MS" pitchFamily="66" charset="0"/>
                <a:ea typeface="Times New Roman" pitchFamily="18" charset="0"/>
                <a:cs typeface="Arial" pitchFamily="34" charset="0"/>
              </a:rPr>
              <a:t>OUGHT TO</a:t>
            </a:r>
            <a:endParaRPr lang="el-GR" sz="2200" b="1" dirty="0" smtClean="0">
              <a:solidFill>
                <a:srgbClr val="0070C0"/>
              </a:solidFill>
              <a:latin typeface="Comic Sans MS" pitchFamily="66" charset="0"/>
              <a:ea typeface="Times New Roman" pitchFamily="18"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l-GR"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Τα ρήματα </a:t>
            </a:r>
            <a:r>
              <a:rPr kumimoji="0" lang="en-US" sz="2200" b="1"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should</a:t>
            </a:r>
            <a:r>
              <a:rPr kumimoji="0" lang="el-GR"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και </a:t>
            </a:r>
            <a:r>
              <a:rPr kumimoji="0" lang="en-US" sz="2200" b="1"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ought to </a:t>
            </a:r>
            <a:r>
              <a:rPr kumimoji="0" lang="el-GR"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είναι ελλειπτικά και έχουν  μόνο Ενεστώτα.  Το </a:t>
            </a:r>
            <a:r>
              <a:rPr kumimoji="0" lang="en-US"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should </a:t>
            </a:r>
            <a:r>
              <a:rPr kumimoji="0" lang="el-GR"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ακολουθείται από γυμνό απαρέμφατο.  Η κατάφαση  σχηματίζεται  χωρίς καμία αλλαγή, η ερώτηση σχηματίζεται με απλή αντιστροφή και η άρνηση με την προσθήκη του </a:t>
            </a:r>
            <a:r>
              <a:rPr kumimoji="0" lang="en-US"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not</a:t>
            </a:r>
            <a:r>
              <a:rPr kumimoji="0" lang="el-GR"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a:t>
            </a:r>
            <a:endParaRPr kumimoji="0" lang="el-GR" sz="2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50000"/>
              </a:lnSpc>
              <a:spcBef>
                <a:spcPct val="0"/>
              </a:spcBef>
              <a:spcAft>
                <a:spcPct val="0"/>
              </a:spcAft>
              <a:buClrTx/>
              <a:buSzTx/>
              <a:buFontTx/>
              <a:buNone/>
              <a:tabLst/>
            </a:pPr>
            <a:r>
              <a:rPr kumimoji="0" lang="en-US" sz="2200" b="0"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I should </a:t>
            </a:r>
            <a:r>
              <a:rPr kumimoji="0" lang="en-GB" sz="2200" b="0"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   –  </a:t>
            </a:r>
            <a:r>
              <a:rPr kumimoji="0" lang="en-US" sz="2200" b="0"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Should I</a:t>
            </a:r>
            <a:r>
              <a:rPr kumimoji="0" lang="en-GB" sz="2200" b="0"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    – </a:t>
            </a:r>
            <a:r>
              <a:rPr kumimoji="0" lang="en-US" sz="2200" b="0"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I should not</a:t>
            </a:r>
            <a:r>
              <a:rPr kumimoji="0" lang="en-GB" sz="2200" b="0"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 (</a:t>
            </a:r>
            <a:r>
              <a:rPr kumimoji="0" lang="en-US" sz="2200" b="0"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shouldn’t</a:t>
            </a:r>
            <a:r>
              <a:rPr kumimoji="0" lang="en-GB" sz="2200" b="0"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a:t>
            </a:r>
            <a:endParaRPr kumimoji="0" lang="el-GR" sz="2200" b="0" i="0" u="none" strike="noStrike" cap="none" normalizeH="0" baseline="0" dirty="0" smtClean="0">
              <a:ln>
                <a:noFill/>
              </a:ln>
              <a:solidFill>
                <a:srgbClr val="0070C0"/>
              </a:solidFill>
              <a:effectLst/>
              <a:latin typeface="Arial" pitchFamily="34" charset="0"/>
              <a:cs typeface="Arial" pitchFamily="34" charset="0"/>
            </a:endParaRPr>
          </a:p>
          <a:p>
            <a:pPr marL="0" marR="0" lvl="0" indent="0" algn="ctr" defTabSz="914400" rtl="0" eaLnBrk="0" fontAlgn="base" latinLnBrk="0" hangingPunct="0">
              <a:lnSpc>
                <a:spcPct val="150000"/>
              </a:lnSpc>
              <a:spcBef>
                <a:spcPct val="0"/>
              </a:spcBef>
              <a:spcAft>
                <a:spcPct val="0"/>
              </a:spcAft>
              <a:buClrTx/>
              <a:buSzTx/>
              <a:buFontTx/>
              <a:buNone/>
              <a:tabLst/>
            </a:pPr>
            <a:r>
              <a:rPr kumimoji="0" lang="en-US" sz="2200" b="0"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I ought to</a:t>
            </a:r>
            <a:r>
              <a:rPr kumimoji="0" lang="en-GB" sz="2200" b="0"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 – </a:t>
            </a:r>
            <a:r>
              <a:rPr kumimoji="0" lang="en-US" sz="2200" b="0"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Ought I to</a:t>
            </a:r>
            <a:r>
              <a:rPr kumimoji="0" lang="en-GB" sz="2200" b="0"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  – </a:t>
            </a:r>
            <a:r>
              <a:rPr kumimoji="0" lang="en-US" sz="2200" b="0"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I ought not to</a:t>
            </a:r>
            <a:r>
              <a:rPr kumimoji="0" lang="en-GB" sz="2200" b="0"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 (</a:t>
            </a:r>
            <a:r>
              <a:rPr kumimoji="0" lang="en-US" sz="2200" b="0"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oughtn’t</a:t>
            </a:r>
            <a:r>
              <a:rPr kumimoji="0" lang="en-GB" sz="2200" b="0"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a:t>
            </a:r>
            <a:endParaRPr kumimoji="0" lang="el-GR" sz="2200" b="0" i="0" u="none" strike="noStrike" cap="none" normalizeH="0" baseline="0" dirty="0" smtClean="0">
              <a:ln>
                <a:noFill/>
              </a:ln>
              <a:solidFill>
                <a:srgbClr val="0070C0"/>
              </a:solidFill>
              <a:effectLst/>
              <a:latin typeface="Arial"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l-GR"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Και τα δύο ρήματα έχουν την ίδια σημασία (θα πρέπει) και χρησιμοποιούνται για να εκφράσουν συμβουλή ή γνώμη. Το </a:t>
            </a:r>
            <a:r>
              <a:rPr kumimoji="0" lang="en-US"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ought to </a:t>
            </a:r>
            <a:r>
              <a:rPr kumimoji="0" lang="el-GR"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είναι πιο εμφατικό από το </a:t>
            </a:r>
            <a:r>
              <a:rPr kumimoji="0" lang="en-US"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should </a:t>
            </a:r>
            <a:r>
              <a:rPr kumimoji="0" lang="el-GR"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και χρησιμοποιείται κυρίως  για να  δηλώσει ηθική υποχρέωση.</a:t>
            </a:r>
            <a:endParaRPr kumimoji="0" lang="el-GR" sz="22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4 - Εικόνα" descr="or1.jpg">
            <a:hlinkClick r:id="" action="ppaction://hlinkshowjump?jump=nextslide"/>
          </p:cNvPr>
          <p:cNvPicPr>
            <a:picLocks noChangeAspect="1"/>
          </p:cNvPicPr>
          <p:nvPr/>
        </p:nvPicPr>
        <p:blipFill>
          <a:blip r:embed="rId2" cstate="print"/>
          <a:stretch>
            <a:fillRect/>
          </a:stretch>
        </p:blipFill>
        <p:spPr>
          <a:xfrm flipH="1">
            <a:off x="7643834" y="6516884"/>
            <a:ext cx="500066" cy="341116"/>
          </a:xfrm>
          <a:prstGeom prst="rect">
            <a:avLst/>
          </a:prstGeom>
        </p:spPr>
      </p:pic>
      <p:pic>
        <p:nvPicPr>
          <p:cNvPr id="6" name="5 - Εικόνα" descr="or1.jpg">
            <a:hlinkClick r:id="" action="ppaction://hlinkshowjump?jump=previousslide"/>
          </p:cNvPr>
          <p:cNvPicPr>
            <a:picLocks noChangeAspect="1"/>
          </p:cNvPicPr>
          <p:nvPr/>
        </p:nvPicPr>
        <p:blipFill>
          <a:blip r:embed="rId2" cstate="print"/>
          <a:stretch>
            <a:fillRect/>
          </a:stretch>
        </p:blipFill>
        <p:spPr>
          <a:xfrm>
            <a:off x="7000892" y="6516884"/>
            <a:ext cx="500066" cy="341116"/>
          </a:xfrm>
          <a:prstGeom prst="rect">
            <a:avLst/>
          </a:prstGeom>
        </p:spPr>
      </p:pic>
      <p:sp>
        <p:nvSpPr>
          <p:cNvPr id="7" name="6 - Θέση αριθμού διαφάνειας"/>
          <p:cNvSpPr>
            <a:spLocks noGrp="1"/>
          </p:cNvSpPr>
          <p:nvPr>
            <p:ph type="sldNum" sz="quarter" idx="12"/>
          </p:nvPr>
        </p:nvSpPr>
        <p:spPr/>
        <p:txBody>
          <a:bodyPr/>
          <a:lstStyle/>
          <a:p>
            <a:fld id="{0B2EFC6E-3DCE-4265-B2A7-88BBC9D41EEF}" type="slidenum">
              <a:rPr lang="el-GR" smtClean="0"/>
              <a:pPr/>
              <a:t>5</a:t>
            </a:fld>
            <a:endParaRPr lang="el-GR" dirty="0"/>
          </a:p>
        </p:txBody>
      </p:sp>
      <p:pic>
        <p:nvPicPr>
          <p:cNvPr id="8" name="7 - Εικόνα" descr="http://www.tradesmartu.com/blog/wp-content/uploads/2015/01/Cartoon-stop.jpeg">
            <a:hlinkClick r:id="" action="ppaction://hlinkshowjump?jump=endshow"/>
          </p:cNvPr>
          <p:cNvPicPr/>
          <p:nvPr/>
        </p:nvPicPr>
        <p:blipFill>
          <a:blip r:embed="rId3" cstate="print"/>
          <a:srcRect/>
          <a:stretch>
            <a:fillRect/>
          </a:stretch>
        </p:blipFill>
        <p:spPr bwMode="auto">
          <a:xfrm>
            <a:off x="5214942" y="6339840"/>
            <a:ext cx="785819" cy="518160"/>
          </a:xfrm>
          <a:prstGeom prst="rect">
            <a:avLst/>
          </a:prstGeom>
          <a:noFill/>
          <a:ln w="9525">
            <a:noFill/>
            <a:miter lim="800000"/>
            <a:headEnd/>
            <a:tailEnd/>
          </a:ln>
        </p:spPr>
      </p:pic>
      <p:sp>
        <p:nvSpPr>
          <p:cNvPr id="9" name="8 - Θέση υποσέλιδου"/>
          <p:cNvSpPr>
            <a:spLocks noGrp="1"/>
          </p:cNvSpPr>
          <p:nvPr>
            <p:ph type="ftr" sz="quarter" idx="11"/>
          </p:nvPr>
        </p:nvSpPr>
        <p:spPr/>
        <p:txBody>
          <a:bodyPr/>
          <a:lstStyle/>
          <a:p>
            <a:r>
              <a:rPr lang="en-US" smtClean="0"/>
              <a:t>Unit 3</a:t>
            </a:r>
            <a:endParaRPr lang="el-GR" dirty="0"/>
          </a:p>
        </p:txBody>
      </p:sp>
    </p:spTree>
  </p:cSld>
  <p:clrMapOvr>
    <a:masterClrMapping/>
  </p:clrMapOvr>
  <p:transition advClick="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 Πίνακας"/>
          <p:cNvGraphicFramePr>
            <a:graphicFrameLocks noGrp="1"/>
          </p:cNvGraphicFramePr>
          <p:nvPr/>
        </p:nvGraphicFramePr>
        <p:xfrm>
          <a:off x="1142976" y="4071942"/>
          <a:ext cx="6786606" cy="2071701"/>
        </p:xfrm>
        <a:graphic>
          <a:graphicData uri="http://schemas.openxmlformats.org/drawingml/2006/table">
            <a:tbl>
              <a:tblPr/>
              <a:tblGrid>
                <a:gridCol w="425209"/>
                <a:gridCol w="425209"/>
                <a:gridCol w="424013"/>
                <a:gridCol w="424013"/>
                <a:gridCol w="424013"/>
                <a:gridCol w="424013"/>
                <a:gridCol w="424013"/>
                <a:gridCol w="424013"/>
                <a:gridCol w="1696055"/>
                <a:gridCol w="1696055"/>
              </a:tblGrid>
              <a:tr h="432355">
                <a:tc>
                  <a:txBody>
                    <a:bodyPr/>
                    <a:lstStyle/>
                    <a:p>
                      <a:pPr algn="ctr">
                        <a:spcAft>
                          <a:spcPts val="0"/>
                        </a:spcAft>
                      </a:pPr>
                      <a:endParaRPr lang="en-US" sz="2000" dirty="0">
                        <a:latin typeface="Comic Sans MS"/>
                        <a:ea typeface="Times New Roman"/>
                      </a:endParaRPr>
                    </a:p>
                  </a:txBody>
                  <a:tcPr marL="68580" marR="68580" marT="0" marB="0">
                    <a:lnL>
                      <a:noFill/>
                    </a:lnL>
                    <a:lnR>
                      <a:noFill/>
                    </a:lnR>
                    <a:lnT>
                      <a:noFill/>
                    </a:lnT>
                    <a:lnB>
                      <a:noFill/>
                    </a:lnB>
                  </a:tcPr>
                </a:tc>
                <a:tc>
                  <a:txBody>
                    <a:bodyPr/>
                    <a:lstStyle/>
                    <a:p>
                      <a:pPr algn="ctr">
                        <a:spcAft>
                          <a:spcPts val="0"/>
                        </a:spcAft>
                      </a:pPr>
                      <a:endParaRPr lang="en-US" sz="2000" dirty="0">
                        <a:latin typeface="Comic Sans MS"/>
                        <a:ea typeface="Times New Roman"/>
                      </a:endParaRPr>
                    </a:p>
                  </a:txBody>
                  <a:tcPr marL="68580" marR="68580" marT="0" marB="0">
                    <a:lnL>
                      <a:noFill/>
                    </a:lnL>
                    <a:lnR>
                      <a:noFill/>
                    </a:lnR>
                    <a:lnT>
                      <a:noFill/>
                    </a:lnT>
                    <a:lnB>
                      <a:noFill/>
                    </a:lnB>
                  </a:tcPr>
                </a:tc>
                <a:tc>
                  <a:txBody>
                    <a:bodyPr/>
                    <a:lstStyle/>
                    <a:p>
                      <a:pPr algn="ctr">
                        <a:spcAft>
                          <a:spcPts val="0"/>
                        </a:spcAft>
                      </a:pPr>
                      <a:endParaRPr lang="en-US" sz="2000" dirty="0">
                        <a:latin typeface="Comic Sans MS"/>
                        <a:ea typeface="Times New Roman"/>
                      </a:endParaRPr>
                    </a:p>
                  </a:txBody>
                  <a:tcPr marL="68580" marR="68580" marT="0" marB="0">
                    <a:lnL>
                      <a:noFill/>
                    </a:lnL>
                    <a:lnR>
                      <a:noFill/>
                    </a:lnR>
                    <a:lnT>
                      <a:noFill/>
                    </a:lnT>
                    <a:lnB>
                      <a:noFill/>
                    </a:lnB>
                  </a:tcPr>
                </a:tc>
                <a:tc>
                  <a:txBody>
                    <a:bodyPr/>
                    <a:lstStyle/>
                    <a:p>
                      <a:pPr algn="ctr">
                        <a:spcAft>
                          <a:spcPts val="0"/>
                        </a:spcAft>
                      </a:pPr>
                      <a:endParaRPr lang="en-US" sz="2000" dirty="0">
                        <a:latin typeface="Comic Sans MS"/>
                        <a:ea typeface="Times New Roman"/>
                      </a:endParaRPr>
                    </a:p>
                  </a:txBody>
                  <a:tcPr marL="68580" marR="68580" marT="0" marB="0">
                    <a:lnL>
                      <a:noFill/>
                    </a:lnL>
                    <a:lnR>
                      <a:noFill/>
                    </a:lnR>
                    <a:lnT>
                      <a:noFill/>
                    </a:lnT>
                    <a:lnB>
                      <a:noFill/>
                    </a:lnB>
                  </a:tcPr>
                </a:tc>
                <a:tc>
                  <a:txBody>
                    <a:bodyPr/>
                    <a:lstStyle/>
                    <a:p>
                      <a:pPr algn="ctr">
                        <a:spcAft>
                          <a:spcPts val="0"/>
                        </a:spcAft>
                      </a:pPr>
                      <a:endParaRPr lang="en-US" sz="2000" dirty="0">
                        <a:latin typeface="Comic Sans MS"/>
                        <a:ea typeface="Times New Roman"/>
                      </a:endParaRPr>
                    </a:p>
                  </a:txBody>
                  <a:tcPr marL="68580" marR="68580" marT="0" marB="0">
                    <a:lnL>
                      <a:noFill/>
                    </a:lnL>
                    <a:lnR>
                      <a:noFill/>
                    </a:lnR>
                    <a:lnT>
                      <a:noFill/>
                    </a:lnT>
                    <a:lnB>
                      <a:noFill/>
                    </a:lnB>
                  </a:tcPr>
                </a:tc>
                <a:tc>
                  <a:txBody>
                    <a:bodyPr/>
                    <a:lstStyle/>
                    <a:p>
                      <a:pPr algn="ctr">
                        <a:spcAft>
                          <a:spcPts val="0"/>
                        </a:spcAft>
                      </a:pPr>
                      <a:endParaRPr lang="en-US" sz="2000" dirty="0">
                        <a:latin typeface="Comic Sans MS"/>
                        <a:ea typeface="Times New Roman"/>
                      </a:endParaRPr>
                    </a:p>
                  </a:txBody>
                  <a:tcPr marL="68580" marR="68580" marT="0" marB="0">
                    <a:lnL>
                      <a:noFill/>
                    </a:lnL>
                    <a:lnR>
                      <a:noFill/>
                    </a:lnR>
                    <a:lnT>
                      <a:noFill/>
                    </a:lnT>
                    <a:lnB>
                      <a:noFill/>
                    </a:lnB>
                  </a:tcPr>
                </a:tc>
                <a:tc>
                  <a:txBody>
                    <a:bodyPr/>
                    <a:lstStyle/>
                    <a:p>
                      <a:pPr algn="ctr">
                        <a:spcAft>
                          <a:spcPts val="0"/>
                        </a:spcAft>
                      </a:pPr>
                      <a:endParaRPr lang="en-US" sz="2000" dirty="0">
                        <a:latin typeface="Comic Sans MS"/>
                        <a:ea typeface="Times New Roman"/>
                      </a:endParaRPr>
                    </a:p>
                  </a:txBody>
                  <a:tcPr marL="68580" marR="68580" marT="0" marB="0">
                    <a:lnL>
                      <a:noFill/>
                    </a:lnL>
                    <a:lnR>
                      <a:noFill/>
                    </a:lnR>
                    <a:lnT>
                      <a:noFill/>
                    </a:lnT>
                    <a:lnB>
                      <a:noFill/>
                    </a:lnB>
                  </a:tcPr>
                </a:tc>
                <a:tc>
                  <a:txBody>
                    <a:bodyPr/>
                    <a:lstStyle/>
                    <a:p>
                      <a:pPr algn="ctr">
                        <a:spcAft>
                          <a:spcPts val="0"/>
                        </a:spcAft>
                      </a:pPr>
                      <a:endParaRPr lang="en-US" sz="2000" dirty="0">
                        <a:latin typeface="Comic Sans MS"/>
                        <a:ea typeface="Times New Roman"/>
                      </a:endParaRPr>
                    </a:p>
                  </a:txBody>
                  <a:tcPr marL="68580" marR="68580" marT="0" marB="0">
                    <a:lnL>
                      <a:noFill/>
                    </a:lnL>
                    <a:lnR>
                      <a:noFill/>
                    </a:lnR>
                    <a:lnT>
                      <a:noFill/>
                    </a:lnT>
                    <a:lnB>
                      <a:noFill/>
                    </a:lnB>
                  </a:tcPr>
                </a:tc>
                <a:tc>
                  <a:txBody>
                    <a:bodyPr/>
                    <a:lstStyle/>
                    <a:p>
                      <a:pPr algn="ctr">
                        <a:spcAft>
                          <a:spcPts val="0"/>
                        </a:spcAft>
                      </a:pPr>
                      <a:endParaRPr lang="el-GR" sz="2000" dirty="0">
                        <a:latin typeface="Times New Roman"/>
                        <a:ea typeface="Times New Roman"/>
                      </a:endParaRPr>
                    </a:p>
                  </a:txBody>
                  <a:tcPr marL="68580" marR="68580" marT="0" marB="0">
                    <a:lnL>
                      <a:noFill/>
                    </a:lnL>
                    <a:lnR>
                      <a:noFill/>
                    </a:lnR>
                    <a:lnT>
                      <a:noFill/>
                    </a:lnT>
                    <a:lnB>
                      <a:noFill/>
                    </a:lnB>
                  </a:tcPr>
                </a:tc>
                <a:tc>
                  <a:txBody>
                    <a:bodyPr/>
                    <a:lstStyle/>
                    <a:p>
                      <a:pPr algn="l">
                        <a:spcAft>
                          <a:spcPts val="0"/>
                        </a:spcAft>
                      </a:pPr>
                      <a:r>
                        <a:rPr lang="en-US" sz="2000" b="1" dirty="0">
                          <a:latin typeface="Comic Sans MS"/>
                          <a:ea typeface="Times New Roman"/>
                        </a:rPr>
                        <a:t>   </a:t>
                      </a:r>
                      <a:r>
                        <a:rPr lang="en-US" sz="2000" b="1" cap="none" spc="100" dirty="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latin typeface="Comic Sans MS"/>
                          <a:ea typeface="Times New Roman"/>
                        </a:rPr>
                        <a:t>MUST</a:t>
                      </a:r>
                      <a:endParaRPr lang="el-GR" sz="2000" b="1" cap="none" spc="100" dirty="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latin typeface="Times New Roman"/>
                        <a:ea typeface="Times New Roman"/>
                      </a:endParaRPr>
                    </a:p>
                  </a:txBody>
                  <a:tcPr marL="68580" marR="68580" marT="0" marB="0">
                    <a:lnL>
                      <a:noFill/>
                    </a:lnL>
                    <a:lnR>
                      <a:noFill/>
                    </a:lnR>
                    <a:lnT>
                      <a:noFill/>
                    </a:lnT>
                    <a:lnB w="38100" cap="flat" cmpd="sng" algn="ctr">
                      <a:solidFill>
                        <a:srgbClr val="99CCFF"/>
                      </a:solidFill>
                      <a:prstDash val="solid"/>
                      <a:round/>
                      <a:headEnd type="none" w="med" len="med"/>
                      <a:tailEnd type="none" w="med" len="med"/>
                    </a:lnB>
                    <a:solidFill>
                      <a:srgbClr val="FFFFFF"/>
                    </a:solidFill>
                  </a:tcPr>
                </a:tc>
              </a:tr>
              <a:tr h="432355">
                <a:tc>
                  <a:txBody>
                    <a:bodyPr/>
                    <a:lstStyle/>
                    <a:p>
                      <a:pPr algn="ctr">
                        <a:spcAft>
                          <a:spcPts val="0"/>
                        </a:spcAft>
                      </a:pPr>
                      <a:endParaRPr lang="en-US" sz="2000" dirty="0">
                        <a:latin typeface="Comic Sans MS"/>
                        <a:ea typeface="Times New Roman"/>
                      </a:endParaRPr>
                    </a:p>
                  </a:txBody>
                  <a:tcPr marL="68580" marR="68580" marT="0" marB="0">
                    <a:lnL>
                      <a:noFill/>
                    </a:lnL>
                    <a:lnR>
                      <a:noFill/>
                    </a:lnR>
                    <a:lnT>
                      <a:noFill/>
                    </a:lnT>
                    <a:lnB>
                      <a:noFill/>
                    </a:lnB>
                  </a:tcPr>
                </a:tc>
                <a:tc>
                  <a:txBody>
                    <a:bodyPr/>
                    <a:lstStyle/>
                    <a:p>
                      <a:pPr algn="ctr">
                        <a:spcAft>
                          <a:spcPts val="0"/>
                        </a:spcAft>
                      </a:pPr>
                      <a:endParaRPr lang="en-US" sz="2000" dirty="0">
                        <a:latin typeface="Comic Sans MS"/>
                        <a:ea typeface="Times New Roman"/>
                      </a:endParaRPr>
                    </a:p>
                  </a:txBody>
                  <a:tcPr marL="68580" marR="68580" marT="0" marB="0">
                    <a:lnL>
                      <a:noFill/>
                    </a:lnL>
                    <a:lnR>
                      <a:noFill/>
                    </a:lnR>
                    <a:lnT>
                      <a:noFill/>
                    </a:lnT>
                    <a:lnB>
                      <a:noFill/>
                    </a:lnB>
                  </a:tcPr>
                </a:tc>
                <a:tc>
                  <a:txBody>
                    <a:bodyPr/>
                    <a:lstStyle/>
                    <a:p>
                      <a:pPr algn="ctr">
                        <a:spcAft>
                          <a:spcPts val="0"/>
                        </a:spcAft>
                      </a:pPr>
                      <a:endParaRPr lang="en-US" sz="2000" dirty="0">
                        <a:latin typeface="Comic Sans MS"/>
                        <a:ea typeface="Times New Roman"/>
                      </a:endParaRPr>
                    </a:p>
                  </a:txBody>
                  <a:tcPr marL="68580" marR="68580" marT="0" marB="0">
                    <a:lnL>
                      <a:noFill/>
                    </a:lnL>
                    <a:lnR>
                      <a:noFill/>
                    </a:lnR>
                    <a:lnT>
                      <a:noFill/>
                    </a:lnT>
                    <a:lnB>
                      <a:noFill/>
                    </a:lnB>
                  </a:tcPr>
                </a:tc>
                <a:tc>
                  <a:txBody>
                    <a:bodyPr/>
                    <a:lstStyle/>
                    <a:p>
                      <a:pPr algn="ctr">
                        <a:spcAft>
                          <a:spcPts val="0"/>
                        </a:spcAft>
                      </a:pPr>
                      <a:endParaRPr lang="en-US" sz="2000" dirty="0">
                        <a:latin typeface="Comic Sans MS"/>
                        <a:ea typeface="Times New Roman"/>
                      </a:endParaRPr>
                    </a:p>
                  </a:txBody>
                  <a:tcPr marL="68580" marR="68580" marT="0" marB="0">
                    <a:lnL>
                      <a:noFill/>
                    </a:lnL>
                    <a:lnR>
                      <a:noFill/>
                    </a:lnR>
                    <a:lnT>
                      <a:noFill/>
                    </a:lnT>
                    <a:lnB>
                      <a:noFill/>
                    </a:lnB>
                  </a:tcPr>
                </a:tc>
                <a:tc>
                  <a:txBody>
                    <a:bodyPr/>
                    <a:lstStyle/>
                    <a:p>
                      <a:pPr algn="ctr">
                        <a:spcAft>
                          <a:spcPts val="0"/>
                        </a:spcAft>
                      </a:pPr>
                      <a:endParaRPr lang="en-US" sz="2000" dirty="0">
                        <a:latin typeface="Comic Sans MS"/>
                        <a:ea typeface="Times New Roman"/>
                      </a:endParaRPr>
                    </a:p>
                  </a:txBody>
                  <a:tcPr marL="68580" marR="68580" marT="0" marB="0">
                    <a:lnL>
                      <a:noFill/>
                    </a:lnL>
                    <a:lnR>
                      <a:noFill/>
                    </a:lnR>
                    <a:lnT>
                      <a:noFill/>
                    </a:lnT>
                    <a:lnB>
                      <a:noFill/>
                    </a:lnB>
                  </a:tcPr>
                </a:tc>
                <a:tc>
                  <a:txBody>
                    <a:bodyPr/>
                    <a:lstStyle/>
                    <a:p>
                      <a:pPr algn="ctr">
                        <a:spcAft>
                          <a:spcPts val="0"/>
                        </a:spcAft>
                      </a:pPr>
                      <a:endParaRPr lang="en-US" sz="2000" dirty="0">
                        <a:latin typeface="Comic Sans MS"/>
                        <a:ea typeface="Times New Roman"/>
                      </a:endParaRPr>
                    </a:p>
                  </a:txBody>
                  <a:tcPr marL="68580" marR="68580" marT="0" marB="0">
                    <a:lnL>
                      <a:noFill/>
                    </a:lnL>
                    <a:lnR>
                      <a:noFill/>
                    </a:lnR>
                    <a:lnT>
                      <a:noFill/>
                    </a:lnT>
                    <a:lnB>
                      <a:noFill/>
                    </a:lnB>
                  </a:tcPr>
                </a:tc>
                <a:tc>
                  <a:txBody>
                    <a:bodyPr/>
                    <a:lstStyle/>
                    <a:p>
                      <a:pPr algn="ctr">
                        <a:spcAft>
                          <a:spcPts val="0"/>
                        </a:spcAft>
                      </a:pPr>
                      <a:endParaRPr lang="en-US" sz="2000" dirty="0">
                        <a:latin typeface="Comic Sans MS"/>
                        <a:ea typeface="Times New Roman"/>
                      </a:endParaRPr>
                    </a:p>
                  </a:txBody>
                  <a:tcPr marL="68580" marR="68580" marT="0" marB="0">
                    <a:lnL>
                      <a:noFill/>
                    </a:lnL>
                    <a:lnR>
                      <a:noFill/>
                    </a:lnR>
                    <a:lnT>
                      <a:noFill/>
                    </a:lnT>
                    <a:lnB>
                      <a:noFill/>
                    </a:lnB>
                  </a:tcPr>
                </a:tc>
                <a:tc>
                  <a:txBody>
                    <a:bodyPr/>
                    <a:lstStyle/>
                    <a:p>
                      <a:pPr algn="ctr">
                        <a:spcAft>
                          <a:spcPts val="0"/>
                        </a:spcAft>
                      </a:pPr>
                      <a:endParaRPr lang="en-US" sz="2000" dirty="0">
                        <a:latin typeface="Comic Sans MS"/>
                        <a:ea typeface="Times New Roman"/>
                      </a:endParaRPr>
                    </a:p>
                  </a:txBody>
                  <a:tcPr marL="68580" marR="68580" marT="0" marB="0">
                    <a:lnL>
                      <a:noFill/>
                    </a:lnL>
                    <a:lnR>
                      <a:noFill/>
                    </a:lnR>
                    <a:lnT>
                      <a:noFill/>
                    </a:lnT>
                    <a:lnB>
                      <a:noFill/>
                    </a:lnB>
                  </a:tcPr>
                </a:tc>
                <a:tc>
                  <a:txBody>
                    <a:bodyPr/>
                    <a:lstStyle/>
                    <a:p>
                      <a:pPr algn="ctr">
                        <a:spcAft>
                          <a:spcPts val="0"/>
                        </a:spcAft>
                      </a:pPr>
                      <a:r>
                        <a:rPr lang="en-US" sz="2000" b="1" cap="none" spc="100" dirty="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latin typeface="Comic Sans MS"/>
                          <a:ea typeface="Times New Roman"/>
                        </a:rPr>
                        <a:t>HAVE TO</a:t>
                      </a:r>
                      <a:endParaRPr lang="el-GR" sz="2000" b="1" cap="none" spc="100" dirty="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latin typeface="Times New Roman"/>
                        <a:ea typeface="Times New Roman"/>
                      </a:endParaRPr>
                    </a:p>
                  </a:txBody>
                  <a:tcPr marL="68580" marR="68580" marT="0" marB="0">
                    <a:lnL>
                      <a:noFill/>
                    </a:lnL>
                    <a:lnR w="38100" cap="flat" cmpd="sng" algn="ctr">
                      <a:solidFill>
                        <a:srgbClr val="99CCFF"/>
                      </a:solidFill>
                      <a:prstDash val="solid"/>
                      <a:round/>
                      <a:headEnd type="none" w="med" len="med"/>
                      <a:tailEnd type="none" w="med" len="med"/>
                    </a:lnR>
                    <a:lnT>
                      <a:noFill/>
                    </a:lnT>
                    <a:lnB w="38100" cap="flat" cmpd="sng" algn="ctr">
                      <a:solidFill>
                        <a:srgbClr val="99CCFF"/>
                      </a:solidFill>
                      <a:prstDash val="solid"/>
                      <a:round/>
                      <a:headEnd type="none" w="med" len="med"/>
                      <a:tailEnd type="none" w="med" len="med"/>
                    </a:lnB>
                  </a:tcPr>
                </a:tc>
                <a:tc rowSpan="4">
                  <a:txBody>
                    <a:bodyPr/>
                    <a:lstStyle/>
                    <a:p>
                      <a:pPr algn="ctr">
                        <a:spcAft>
                          <a:spcPts val="0"/>
                        </a:spcAft>
                      </a:pPr>
                      <a:endParaRPr lang="en-US" sz="2000" dirty="0">
                        <a:latin typeface="Comic Sans MS"/>
                        <a:ea typeface="Times New Roman"/>
                      </a:endParaRPr>
                    </a:p>
                    <a:p>
                      <a:pPr algn="ctr">
                        <a:spcAft>
                          <a:spcPts val="0"/>
                        </a:spcAft>
                      </a:pPr>
                      <a:r>
                        <a:rPr lang="en-US" sz="2000" dirty="0">
                          <a:latin typeface="Comic Sans MS"/>
                          <a:ea typeface="Times New Roman"/>
                        </a:rPr>
                        <a:t>duty</a:t>
                      </a:r>
                      <a:endParaRPr lang="el-GR" sz="2000" dirty="0">
                        <a:latin typeface="Times New Roman"/>
                        <a:ea typeface="Times New Roman"/>
                      </a:endParaRPr>
                    </a:p>
                  </a:txBody>
                  <a:tcPr marL="68580" marR="68580" marT="0" marB="0">
                    <a:lnL w="38100" cap="flat" cmpd="sng" algn="ctr">
                      <a:solidFill>
                        <a:srgbClr val="99CCFF"/>
                      </a:solidFill>
                      <a:prstDash val="solid"/>
                      <a:round/>
                      <a:headEnd type="none" w="med" len="med"/>
                      <a:tailEnd type="none" w="med" len="med"/>
                    </a:lnL>
                    <a:lnR w="38100" cap="flat" cmpd="sng" algn="ctr">
                      <a:solidFill>
                        <a:srgbClr val="99CCFF"/>
                      </a:solidFill>
                      <a:prstDash val="solid"/>
                      <a:round/>
                      <a:headEnd type="none" w="med" len="med"/>
                      <a:tailEnd type="none" w="med" len="med"/>
                    </a:lnR>
                    <a:lnT w="38100" cap="flat" cmpd="sng" algn="ctr">
                      <a:solidFill>
                        <a:srgbClr val="99CCFF"/>
                      </a:solidFill>
                      <a:prstDash val="solid"/>
                      <a:round/>
                      <a:headEnd type="none" w="med" len="med"/>
                      <a:tailEnd type="none" w="med" len="med"/>
                    </a:lnT>
                    <a:lnB w="38100" cap="flat" cmpd="sng" algn="ctr">
                      <a:solidFill>
                        <a:srgbClr val="99CCFF"/>
                      </a:solidFill>
                      <a:prstDash val="solid"/>
                      <a:round/>
                      <a:headEnd type="none" w="med" len="med"/>
                      <a:tailEnd type="none" w="med" len="med"/>
                    </a:lnB>
                    <a:solidFill>
                      <a:srgbClr val="0070C0"/>
                    </a:solidFill>
                  </a:tcPr>
                </a:tc>
              </a:tr>
              <a:tr h="432355">
                <a:tc>
                  <a:txBody>
                    <a:bodyPr/>
                    <a:lstStyle/>
                    <a:p>
                      <a:pPr algn="l">
                        <a:spcAft>
                          <a:spcPts val="0"/>
                        </a:spcAft>
                      </a:pPr>
                      <a:endParaRPr lang="en-US" sz="2000" dirty="0">
                        <a:latin typeface="Comic Sans MS"/>
                        <a:ea typeface="Times New Roman"/>
                      </a:endParaRPr>
                    </a:p>
                  </a:txBody>
                  <a:tcPr marL="68580" marR="68580" marT="0" marB="0">
                    <a:lnL>
                      <a:noFill/>
                    </a:lnL>
                    <a:lnR>
                      <a:noFill/>
                    </a:lnR>
                    <a:lnT>
                      <a:noFill/>
                    </a:lnT>
                    <a:lnB>
                      <a:noFill/>
                    </a:lnB>
                  </a:tcPr>
                </a:tc>
                <a:tc>
                  <a:txBody>
                    <a:bodyPr/>
                    <a:lstStyle/>
                    <a:p>
                      <a:pPr algn="l">
                        <a:spcAft>
                          <a:spcPts val="0"/>
                        </a:spcAft>
                      </a:pPr>
                      <a:endParaRPr lang="en-US" sz="2000" dirty="0">
                        <a:latin typeface="Comic Sans MS"/>
                        <a:ea typeface="Times New Roman"/>
                      </a:endParaRPr>
                    </a:p>
                  </a:txBody>
                  <a:tcPr marL="68580" marR="68580" marT="0" marB="0">
                    <a:lnL>
                      <a:noFill/>
                    </a:lnL>
                    <a:lnR>
                      <a:noFill/>
                    </a:lnR>
                    <a:lnT>
                      <a:noFill/>
                    </a:lnT>
                    <a:lnB>
                      <a:noFill/>
                    </a:lnB>
                  </a:tcPr>
                </a:tc>
                <a:tc>
                  <a:txBody>
                    <a:bodyPr/>
                    <a:lstStyle/>
                    <a:p>
                      <a:pPr algn="l">
                        <a:spcAft>
                          <a:spcPts val="0"/>
                        </a:spcAft>
                      </a:pPr>
                      <a:endParaRPr lang="en-US" sz="2000" dirty="0">
                        <a:latin typeface="Comic Sans MS"/>
                        <a:ea typeface="Times New Roman"/>
                      </a:endParaRPr>
                    </a:p>
                  </a:txBody>
                  <a:tcPr marL="68580" marR="68580" marT="0" marB="0">
                    <a:lnL>
                      <a:noFill/>
                    </a:lnL>
                    <a:lnR>
                      <a:noFill/>
                    </a:lnR>
                    <a:lnT>
                      <a:noFill/>
                    </a:lnT>
                    <a:lnB>
                      <a:noFill/>
                    </a:lnB>
                  </a:tcPr>
                </a:tc>
                <a:tc>
                  <a:txBody>
                    <a:bodyPr/>
                    <a:lstStyle/>
                    <a:p>
                      <a:pPr algn="l">
                        <a:spcAft>
                          <a:spcPts val="0"/>
                        </a:spcAft>
                      </a:pPr>
                      <a:endParaRPr lang="en-US" sz="2000" dirty="0">
                        <a:latin typeface="Comic Sans MS"/>
                        <a:ea typeface="Times New Roman"/>
                      </a:endParaRPr>
                    </a:p>
                  </a:txBody>
                  <a:tcPr marL="68580" marR="68580" marT="0" marB="0">
                    <a:lnL>
                      <a:noFill/>
                    </a:lnL>
                    <a:lnR>
                      <a:noFill/>
                    </a:lnR>
                    <a:lnT>
                      <a:noFill/>
                    </a:lnT>
                    <a:lnB>
                      <a:noFill/>
                    </a:lnB>
                  </a:tcPr>
                </a:tc>
                <a:tc gridSpan="4">
                  <a:txBody>
                    <a:bodyPr/>
                    <a:lstStyle/>
                    <a:p>
                      <a:pPr algn="l">
                        <a:spcAft>
                          <a:spcPts val="0"/>
                        </a:spcAft>
                      </a:pPr>
                      <a:r>
                        <a:rPr lang="en-US" sz="2000" b="1" cap="none" spc="100" dirty="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latin typeface="Comic Sans MS"/>
                          <a:ea typeface="Times New Roman"/>
                        </a:rPr>
                        <a:t>OUGHT TO</a:t>
                      </a:r>
                      <a:endParaRPr lang="el-GR" sz="2000" b="1" cap="none" spc="100" dirty="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latin typeface="Times New Roman"/>
                        <a:ea typeface="Times New Roman"/>
                      </a:endParaRPr>
                    </a:p>
                  </a:txBody>
                  <a:tcPr marL="68580" marR="68580" marT="0" marB="0">
                    <a:lnL>
                      <a:noFill/>
                    </a:lnL>
                    <a:lnR w="38100" cap="flat" cmpd="sng" algn="ctr">
                      <a:solidFill>
                        <a:srgbClr val="99CCFF"/>
                      </a:solidFill>
                      <a:prstDash val="solid"/>
                      <a:round/>
                      <a:headEnd type="none" w="med" len="med"/>
                      <a:tailEnd type="none" w="med" len="med"/>
                    </a:lnR>
                    <a:lnT>
                      <a:noFill/>
                    </a:lnT>
                    <a:lnB w="38100" cap="flat" cmpd="sng" algn="ctr">
                      <a:solidFill>
                        <a:srgbClr val="99CCFF"/>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c rowSpan="3">
                  <a:txBody>
                    <a:bodyPr/>
                    <a:lstStyle/>
                    <a:p>
                      <a:pPr algn="ctr">
                        <a:spcAft>
                          <a:spcPts val="0"/>
                        </a:spcAft>
                      </a:pPr>
                      <a:endParaRPr lang="en-US" sz="2000" dirty="0">
                        <a:latin typeface="Comic Sans MS"/>
                        <a:ea typeface="Times New Roman"/>
                      </a:endParaRPr>
                    </a:p>
                    <a:p>
                      <a:pPr algn="ctr">
                        <a:spcAft>
                          <a:spcPts val="0"/>
                        </a:spcAft>
                      </a:pPr>
                      <a:r>
                        <a:rPr lang="en-US" sz="2000" dirty="0">
                          <a:latin typeface="Comic Sans MS"/>
                          <a:ea typeface="Times New Roman"/>
                        </a:rPr>
                        <a:t>external</a:t>
                      </a:r>
                      <a:endParaRPr lang="el-GR" sz="2000" dirty="0">
                        <a:latin typeface="Times New Roman"/>
                        <a:ea typeface="Times New Roman"/>
                      </a:endParaRPr>
                    </a:p>
                    <a:p>
                      <a:pPr algn="ctr">
                        <a:spcAft>
                          <a:spcPts val="0"/>
                        </a:spcAft>
                      </a:pPr>
                      <a:r>
                        <a:rPr lang="en-US" sz="2000" dirty="0">
                          <a:latin typeface="Comic Sans MS"/>
                          <a:ea typeface="Times New Roman"/>
                        </a:rPr>
                        <a:t>obligation</a:t>
                      </a:r>
                      <a:endParaRPr lang="el-GR" sz="2000" dirty="0">
                        <a:latin typeface="Times New Roman"/>
                        <a:ea typeface="Times New Roman"/>
                      </a:endParaRPr>
                    </a:p>
                  </a:txBody>
                  <a:tcPr marL="68580" marR="68580" marT="0" marB="0">
                    <a:lnL w="38100" cap="flat" cmpd="sng" algn="ctr">
                      <a:solidFill>
                        <a:srgbClr val="99CCFF"/>
                      </a:solidFill>
                      <a:prstDash val="solid"/>
                      <a:round/>
                      <a:headEnd type="none" w="med" len="med"/>
                      <a:tailEnd type="none" w="med" len="med"/>
                    </a:lnL>
                    <a:lnR w="38100" cap="flat" cmpd="sng" algn="ctr">
                      <a:solidFill>
                        <a:srgbClr val="99CCFF"/>
                      </a:solidFill>
                      <a:prstDash val="solid"/>
                      <a:round/>
                      <a:headEnd type="none" w="med" len="med"/>
                      <a:tailEnd type="none" w="med" len="med"/>
                    </a:lnR>
                    <a:lnT w="38100" cap="flat" cmpd="sng" algn="ctr">
                      <a:solidFill>
                        <a:srgbClr val="99CCFF"/>
                      </a:solidFill>
                      <a:prstDash val="solid"/>
                      <a:round/>
                      <a:headEnd type="none" w="med" len="med"/>
                      <a:tailEnd type="none" w="med" len="med"/>
                    </a:lnT>
                    <a:lnB w="38100" cap="flat" cmpd="sng" algn="ctr">
                      <a:solidFill>
                        <a:srgbClr val="99CCFF"/>
                      </a:solidFill>
                      <a:prstDash val="solid"/>
                      <a:round/>
                      <a:headEnd type="none" w="med" len="med"/>
                      <a:tailEnd type="none" w="med" len="med"/>
                    </a:lnB>
                    <a:solidFill>
                      <a:srgbClr val="0070C0"/>
                    </a:solidFill>
                  </a:tcPr>
                </a:tc>
                <a:tc vMerge="1">
                  <a:txBody>
                    <a:bodyPr/>
                    <a:lstStyle/>
                    <a:p>
                      <a:endParaRPr lang="el-GR"/>
                    </a:p>
                  </a:txBody>
                  <a:tcPr/>
                </a:tc>
              </a:tr>
              <a:tr h="360296">
                <a:tc gridSpan="4">
                  <a:txBody>
                    <a:bodyPr/>
                    <a:lstStyle/>
                    <a:p>
                      <a:pPr algn="ctr">
                        <a:spcAft>
                          <a:spcPts val="0"/>
                        </a:spcAft>
                      </a:pPr>
                      <a:r>
                        <a:rPr lang="en-US" sz="2000" b="1" cap="none" spc="100" dirty="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latin typeface="Comic Sans MS"/>
                          <a:ea typeface="Times New Roman"/>
                        </a:rPr>
                        <a:t>SHOULD</a:t>
                      </a:r>
                      <a:endParaRPr lang="el-GR" sz="2000" b="1" cap="none" spc="100" dirty="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latin typeface="Times New Roman"/>
                        <a:ea typeface="Times New Roman"/>
                      </a:endParaRPr>
                    </a:p>
                  </a:txBody>
                  <a:tcPr marL="68580" marR="68580" marT="0" marB="0">
                    <a:lnL>
                      <a:noFill/>
                    </a:lnL>
                    <a:lnR w="38100" cap="flat" cmpd="sng" algn="ctr">
                      <a:solidFill>
                        <a:srgbClr val="99CCFF"/>
                      </a:solidFill>
                      <a:prstDash val="solid"/>
                      <a:round/>
                      <a:headEnd type="none" w="med" len="med"/>
                      <a:tailEnd type="none" w="med" len="med"/>
                    </a:lnR>
                    <a:lnT>
                      <a:noFill/>
                    </a:lnT>
                    <a:lnB w="38100" cap="flat" cmpd="sng" algn="ctr">
                      <a:solidFill>
                        <a:srgbClr val="99CCFF"/>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c rowSpan="2" gridSpan="4">
                  <a:txBody>
                    <a:bodyPr/>
                    <a:lstStyle/>
                    <a:p>
                      <a:pPr algn="ctr">
                        <a:spcAft>
                          <a:spcPts val="0"/>
                        </a:spcAft>
                      </a:pPr>
                      <a:r>
                        <a:rPr lang="en-US" sz="2000" dirty="0">
                          <a:latin typeface="Comic Sans MS"/>
                          <a:ea typeface="Times New Roman"/>
                        </a:rPr>
                        <a:t>moral duty</a:t>
                      </a:r>
                      <a:endParaRPr lang="el-GR" sz="2000" dirty="0">
                        <a:latin typeface="Times New Roman"/>
                        <a:ea typeface="Times New Roman"/>
                      </a:endParaRPr>
                    </a:p>
                    <a:p>
                      <a:pPr algn="ctr">
                        <a:spcAft>
                          <a:spcPts val="0"/>
                        </a:spcAft>
                      </a:pPr>
                      <a:r>
                        <a:rPr lang="en-US" sz="2000" dirty="0">
                          <a:latin typeface="Comic Sans MS"/>
                          <a:ea typeface="Times New Roman"/>
                        </a:rPr>
                        <a:t>opinion</a:t>
                      </a:r>
                      <a:endParaRPr lang="el-GR" sz="2000" dirty="0">
                        <a:latin typeface="Times New Roman"/>
                        <a:ea typeface="Times New Roman"/>
                      </a:endParaRPr>
                    </a:p>
                  </a:txBody>
                  <a:tcPr marL="68580" marR="68580" marT="0" marB="0">
                    <a:lnL w="38100" cap="flat" cmpd="sng" algn="ctr">
                      <a:solidFill>
                        <a:srgbClr val="99CCFF"/>
                      </a:solidFill>
                      <a:prstDash val="solid"/>
                      <a:round/>
                      <a:headEnd type="none" w="med" len="med"/>
                      <a:tailEnd type="none" w="med" len="med"/>
                    </a:lnL>
                    <a:lnR w="38100" cap="flat" cmpd="sng" algn="ctr">
                      <a:solidFill>
                        <a:srgbClr val="99CCFF"/>
                      </a:solidFill>
                      <a:prstDash val="solid"/>
                      <a:round/>
                      <a:headEnd type="none" w="med" len="med"/>
                      <a:tailEnd type="none" w="med" len="med"/>
                    </a:lnR>
                    <a:lnT w="38100" cap="flat" cmpd="sng" algn="ctr">
                      <a:solidFill>
                        <a:srgbClr val="99CCFF"/>
                      </a:solidFill>
                      <a:prstDash val="solid"/>
                      <a:round/>
                      <a:headEnd type="none" w="med" len="med"/>
                      <a:tailEnd type="none" w="med" len="med"/>
                    </a:lnT>
                    <a:lnB w="38100" cap="flat" cmpd="sng" algn="ctr">
                      <a:solidFill>
                        <a:srgbClr val="99CCFF"/>
                      </a:solidFill>
                      <a:prstDash val="solid"/>
                      <a:round/>
                      <a:headEnd type="none" w="med" len="med"/>
                      <a:tailEnd type="none" w="med" len="med"/>
                    </a:lnB>
                    <a:solidFill>
                      <a:srgbClr val="0070C0"/>
                    </a:solidFill>
                  </a:tcPr>
                </a:tc>
                <a:tc rowSpan="2" hMerge="1">
                  <a:txBody>
                    <a:bodyPr/>
                    <a:lstStyle/>
                    <a:p>
                      <a:endParaRPr lang="el-GR"/>
                    </a:p>
                  </a:txBody>
                  <a:tcPr/>
                </a:tc>
                <a:tc rowSpan="2" hMerge="1">
                  <a:txBody>
                    <a:bodyPr/>
                    <a:lstStyle/>
                    <a:p>
                      <a:endParaRPr lang="el-GR"/>
                    </a:p>
                  </a:txBody>
                  <a:tcPr/>
                </a:tc>
                <a:tc rowSpan="2" hMerge="1">
                  <a:txBody>
                    <a:bodyPr/>
                    <a:lstStyle/>
                    <a:p>
                      <a:endParaRPr lang="el-GR"/>
                    </a:p>
                  </a:txBody>
                  <a:tcPr/>
                </a:tc>
                <a:tc vMerge="1">
                  <a:txBody>
                    <a:bodyPr/>
                    <a:lstStyle/>
                    <a:p>
                      <a:endParaRPr lang="el-GR"/>
                    </a:p>
                  </a:txBody>
                  <a:tcPr/>
                </a:tc>
                <a:tc vMerge="1">
                  <a:txBody>
                    <a:bodyPr/>
                    <a:lstStyle/>
                    <a:p>
                      <a:endParaRPr lang="el-GR"/>
                    </a:p>
                  </a:txBody>
                  <a:tcPr/>
                </a:tc>
              </a:tr>
              <a:tr h="414340">
                <a:tc gridSpan="4">
                  <a:txBody>
                    <a:bodyPr/>
                    <a:lstStyle/>
                    <a:p>
                      <a:pPr algn="l">
                        <a:spcAft>
                          <a:spcPts val="0"/>
                        </a:spcAft>
                      </a:pPr>
                      <a:r>
                        <a:rPr lang="en-US" sz="2000" dirty="0">
                          <a:latin typeface="Comic Sans MS"/>
                          <a:ea typeface="Times New Roman"/>
                        </a:rPr>
                        <a:t>    advice</a:t>
                      </a:r>
                      <a:endParaRPr lang="el-GR" sz="2000" dirty="0">
                        <a:latin typeface="Times New Roman"/>
                        <a:ea typeface="Times New Roman"/>
                      </a:endParaRPr>
                    </a:p>
                  </a:txBody>
                  <a:tcPr marL="68580" marR="68580" marT="0" marB="0">
                    <a:lnL w="38100" cap="flat" cmpd="sng" algn="ctr">
                      <a:solidFill>
                        <a:srgbClr val="99CCFF"/>
                      </a:solidFill>
                      <a:prstDash val="solid"/>
                      <a:round/>
                      <a:headEnd type="none" w="med" len="med"/>
                      <a:tailEnd type="none" w="med" len="med"/>
                    </a:lnL>
                    <a:lnR w="38100" cap="flat" cmpd="sng" algn="ctr">
                      <a:solidFill>
                        <a:srgbClr val="99CCFF"/>
                      </a:solidFill>
                      <a:prstDash val="solid"/>
                      <a:round/>
                      <a:headEnd type="none" w="med" len="med"/>
                      <a:tailEnd type="none" w="med" len="med"/>
                    </a:lnR>
                    <a:lnT w="38100" cap="flat" cmpd="sng" algn="ctr">
                      <a:solidFill>
                        <a:srgbClr val="99CCFF"/>
                      </a:solidFill>
                      <a:prstDash val="solid"/>
                      <a:round/>
                      <a:headEnd type="none" w="med" len="med"/>
                      <a:tailEnd type="none" w="med" len="med"/>
                    </a:lnT>
                    <a:lnB w="38100" cap="flat" cmpd="sng" algn="ctr">
                      <a:solidFill>
                        <a:srgbClr val="99CCFF"/>
                      </a:solidFill>
                      <a:prstDash val="solid"/>
                      <a:round/>
                      <a:headEnd type="none" w="med" len="med"/>
                      <a:tailEnd type="none" w="med" len="med"/>
                    </a:lnB>
                    <a:solidFill>
                      <a:srgbClr val="0070C0"/>
                    </a:solidFill>
                  </a:tcPr>
                </a:tc>
                <a:tc hMerge="1">
                  <a:txBody>
                    <a:bodyPr/>
                    <a:lstStyle/>
                    <a:p>
                      <a:endParaRPr lang="el-GR"/>
                    </a:p>
                  </a:txBody>
                  <a:tcPr/>
                </a:tc>
                <a:tc hMerge="1">
                  <a:txBody>
                    <a:bodyPr/>
                    <a:lstStyle/>
                    <a:p>
                      <a:endParaRPr lang="el-GR"/>
                    </a:p>
                  </a:txBody>
                  <a:tcPr/>
                </a:tc>
                <a:tc hMerge="1">
                  <a:txBody>
                    <a:bodyPr/>
                    <a:lstStyle/>
                    <a:p>
                      <a:endParaRPr lang="el-GR"/>
                    </a:p>
                  </a:txBody>
                  <a:tcPr/>
                </a:tc>
                <a:tc gridSpan="4" vMerge="1">
                  <a:txBody>
                    <a:bodyPr/>
                    <a:lstStyle/>
                    <a:p>
                      <a:endParaRPr lang="el-GR"/>
                    </a:p>
                  </a:txBody>
                  <a:tcPr/>
                </a:tc>
                <a:tc hMerge="1" vMerge="1">
                  <a:txBody>
                    <a:bodyPr/>
                    <a:lstStyle/>
                    <a:p>
                      <a:endParaRPr lang="el-GR"/>
                    </a:p>
                  </a:txBody>
                  <a:tcPr/>
                </a:tc>
                <a:tc hMerge="1" vMerge="1">
                  <a:txBody>
                    <a:bodyPr/>
                    <a:lstStyle/>
                    <a:p>
                      <a:endParaRPr lang="el-GR"/>
                    </a:p>
                  </a:txBody>
                  <a:tcPr/>
                </a:tc>
                <a:tc hMerge="1" vMerge="1">
                  <a:txBody>
                    <a:bodyPr/>
                    <a:lstStyle/>
                    <a:p>
                      <a:endParaRPr lang="el-GR"/>
                    </a:p>
                  </a:txBody>
                  <a:tcPr/>
                </a:tc>
                <a:tc vMerge="1">
                  <a:txBody>
                    <a:bodyPr/>
                    <a:lstStyle/>
                    <a:p>
                      <a:endParaRPr lang="el-GR"/>
                    </a:p>
                  </a:txBody>
                  <a:tcPr/>
                </a:tc>
                <a:tc vMerge="1">
                  <a:txBody>
                    <a:bodyPr/>
                    <a:lstStyle/>
                    <a:p>
                      <a:endParaRPr lang="el-GR"/>
                    </a:p>
                  </a:txBody>
                  <a:tcPr/>
                </a:tc>
              </a:tr>
            </a:tbl>
          </a:graphicData>
        </a:graphic>
      </p:graphicFrame>
      <p:sp>
        <p:nvSpPr>
          <p:cNvPr id="10242" name="Rectangle 2"/>
          <p:cNvSpPr>
            <a:spLocks noChangeArrowheads="1"/>
          </p:cNvSpPr>
          <p:nvPr/>
        </p:nvSpPr>
        <p:spPr bwMode="auto">
          <a:xfrm>
            <a:off x="214282" y="214290"/>
            <a:ext cx="8572560" cy="443198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1. I </a:t>
            </a:r>
            <a:r>
              <a:rPr kumimoji="0" lang="en-US" sz="2200" b="1" i="0" u="none" strike="noStrike" cap="none" normalizeH="0" baseline="0" dirty="0" smtClean="0">
                <a:ln>
                  <a:noFill/>
                </a:ln>
                <a:solidFill>
                  <a:schemeClr val="tx2">
                    <a:lumMod val="60000"/>
                    <a:lumOff val="40000"/>
                  </a:schemeClr>
                </a:solidFill>
                <a:effectLst/>
                <a:latin typeface="Comic Sans MS" pitchFamily="66" charset="0"/>
                <a:ea typeface="Times New Roman" pitchFamily="18" charset="0"/>
                <a:cs typeface="Arial" pitchFamily="34" charset="0"/>
              </a:rPr>
              <a:t>must</a:t>
            </a:r>
            <a:r>
              <a:rPr kumimoji="0" lang="en-US"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study harder</a:t>
            </a:r>
            <a:r>
              <a:rPr kumimoji="0" lang="el-GR"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a:t>
            </a:r>
            <a:endParaRPr kumimoji="0" lang="el-GR" sz="2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l-GR" sz="2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(Καθήκον που αντιλαμβάνεται ο ομιλητής)</a:t>
            </a:r>
            <a:endParaRPr kumimoji="0" lang="el-GR" sz="2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2. The director says that I </a:t>
            </a:r>
            <a:r>
              <a:rPr kumimoji="0" lang="en-US" sz="2200" b="1" i="0" u="none" strike="noStrike" cap="none" normalizeH="0" baseline="0" dirty="0" smtClean="0">
                <a:ln>
                  <a:noFill/>
                </a:ln>
                <a:solidFill>
                  <a:schemeClr val="tx2">
                    <a:lumMod val="60000"/>
                    <a:lumOff val="40000"/>
                  </a:schemeClr>
                </a:solidFill>
                <a:effectLst/>
                <a:latin typeface="Comic Sans MS" pitchFamily="66" charset="0"/>
                <a:ea typeface="Times New Roman" pitchFamily="18" charset="0"/>
                <a:cs typeface="Arial" pitchFamily="34" charset="0"/>
              </a:rPr>
              <a:t>have to</a:t>
            </a:r>
            <a:r>
              <a:rPr kumimoji="0" lang="en-US" sz="2200" b="0" i="0" u="none" strike="noStrike" cap="none" normalizeH="0" baseline="0" dirty="0" smtClean="0">
                <a:ln>
                  <a:noFill/>
                </a:ln>
                <a:solidFill>
                  <a:schemeClr val="tx2">
                    <a:lumMod val="60000"/>
                    <a:lumOff val="40000"/>
                  </a:schemeClr>
                </a:solidFill>
                <a:effectLst/>
                <a:latin typeface="Comic Sans MS" pitchFamily="66" charset="0"/>
                <a:ea typeface="Times New Roman" pitchFamily="18" charset="0"/>
                <a:cs typeface="Arial" pitchFamily="34" charset="0"/>
              </a:rPr>
              <a:t> </a:t>
            </a:r>
            <a:r>
              <a:rPr kumimoji="0" lang="en-US"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study harder, or I’ll fail.</a:t>
            </a:r>
            <a:endParaRPr kumimoji="0" lang="el-GR" sz="2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GB" sz="2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a:t>
            </a:r>
            <a:r>
              <a:rPr kumimoji="0" lang="el-GR" sz="2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Υποχρέωση</a:t>
            </a:r>
            <a:r>
              <a:rPr kumimoji="0" lang="en-GB" sz="2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a:t>
            </a:r>
            <a:r>
              <a:rPr kumimoji="0" lang="el-GR" sz="2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που</a:t>
            </a:r>
            <a:r>
              <a:rPr kumimoji="0" lang="en-GB" sz="2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a:t>
            </a:r>
            <a:r>
              <a:rPr kumimoji="0" lang="el-GR" sz="2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επιβάλλεται</a:t>
            </a:r>
            <a:r>
              <a:rPr kumimoji="0" lang="en-GB" sz="2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a:t>
            </a:r>
            <a:endParaRPr kumimoji="0" lang="el-GR" sz="2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3. The teacher says that I </a:t>
            </a:r>
            <a:r>
              <a:rPr kumimoji="0" lang="en-US" sz="2200" b="1" i="0" u="none" strike="noStrike" cap="none" normalizeH="0" baseline="0" dirty="0" smtClean="0">
                <a:ln>
                  <a:noFill/>
                </a:ln>
                <a:solidFill>
                  <a:schemeClr val="tx2">
                    <a:lumMod val="60000"/>
                    <a:lumOff val="40000"/>
                  </a:schemeClr>
                </a:solidFill>
                <a:effectLst/>
                <a:latin typeface="Comic Sans MS" pitchFamily="66" charset="0"/>
                <a:ea typeface="Times New Roman" pitchFamily="18" charset="0"/>
                <a:cs typeface="Arial" pitchFamily="34" charset="0"/>
              </a:rPr>
              <a:t>ought to</a:t>
            </a:r>
            <a:r>
              <a:rPr kumimoji="0" lang="en-US" sz="2200" b="0" i="0" u="none" strike="noStrike" cap="none" normalizeH="0" baseline="0" dirty="0" smtClean="0">
                <a:ln>
                  <a:noFill/>
                </a:ln>
                <a:solidFill>
                  <a:schemeClr val="tx2">
                    <a:lumMod val="60000"/>
                    <a:lumOff val="40000"/>
                  </a:schemeClr>
                </a:solidFill>
                <a:effectLst/>
                <a:latin typeface="Comic Sans MS" pitchFamily="66" charset="0"/>
                <a:ea typeface="Times New Roman" pitchFamily="18" charset="0"/>
                <a:cs typeface="Arial" pitchFamily="34" charset="0"/>
              </a:rPr>
              <a:t> </a:t>
            </a:r>
            <a:r>
              <a:rPr kumimoji="0" lang="en-US"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study harder for the tests. </a:t>
            </a:r>
            <a:endParaRPr kumimoji="0" lang="el-GR" sz="2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GB" sz="2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a:t>
            </a:r>
            <a:r>
              <a:rPr kumimoji="0" lang="el-GR" sz="2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Έκφραση</a:t>
            </a:r>
            <a:r>
              <a:rPr kumimoji="0" lang="en-GB" sz="2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a:t>
            </a:r>
            <a:r>
              <a:rPr kumimoji="0" lang="el-GR" sz="2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άποψης</a:t>
            </a:r>
            <a:r>
              <a:rPr kumimoji="0" lang="en-US" sz="2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a:t>
            </a:r>
            <a:r>
              <a:rPr kumimoji="0" lang="el-GR" sz="2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Ηθική</a:t>
            </a:r>
            <a:r>
              <a:rPr kumimoji="0" lang="en-GB" sz="2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a:t>
            </a:r>
            <a:r>
              <a:rPr kumimoji="0" lang="el-GR" sz="2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Υποχρέωση</a:t>
            </a:r>
            <a:r>
              <a:rPr kumimoji="0" lang="en-GB" sz="2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a:t>
            </a:r>
            <a:r>
              <a:rPr kumimoji="0" lang="en-US" sz="2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a:t>
            </a:r>
            <a:endParaRPr kumimoji="0" lang="el-GR" sz="2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4. Mother says that I </a:t>
            </a:r>
            <a:r>
              <a:rPr kumimoji="0" lang="en-US" sz="2200" b="1" i="0" u="none" strike="noStrike" cap="none" normalizeH="0" baseline="0" dirty="0" smtClean="0">
                <a:ln>
                  <a:noFill/>
                </a:ln>
                <a:solidFill>
                  <a:schemeClr val="tx2">
                    <a:lumMod val="60000"/>
                    <a:lumOff val="40000"/>
                  </a:schemeClr>
                </a:solidFill>
                <a:effectLst/>
                <a:latin typeface="Comic Sans MS" pitchFamily="66" charset="0"/>
                <a:ea typeface="Times New Roman" pitchFamily="18" charset="0"/>
                <a:cs typeface="Arial" pitchFamily="34" charset="0"/>
              </a:rPr>
              <a:t>should</a:t>
            </a:r>
            <a:r>
              <a:rPr kumimoji="0" lang="en-US" sz="2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a:t>
            </a:r>
            <a:r>
              <a:rPr kumimoji="0" lang="en-US" sz="22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study harder for the tests. </a:t>
            </a:r>
            <a:endParaRPr kumimoji="0" lang="el-GR" sz="2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a:t>
            </a:r>
            <a:r>
              <a:rPr kumimoji="0" lang="el-GR" sz="2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Συμβουλή</a:t>
            </a:r>
            <a:r>
              <a:rPr kumimoji="0" lang="en-GB" sz="2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a:t>
            </a:r>
            <a:endParaRPr kumimoji="0" lang="el-GR" sz="2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43" name="Rectangle 3"/>
          <p:cNvSpPr>
            <a:spLocks noChangeArrowheads="1"/>
          </p:cNvSpPr>
          <p:nvPr/>
        </p:nvSpPr>
        <p:spPr bwMode="auto">
          <a:xfrm>
            <a:off x="0" y="12573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a:t>
            </a:r>
            <a:endParaRPr kumimoji="0" lang="el-G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5 - Εικόνα" descr="or1.jpg">
            <a:hlinkClick r:id="" action="ppaction://hlinkshowjump?jump=nextslide"/>
          </p:cNvPr>
          <p:cNvPicPr>
            <a:picLocks noChangeAspect="1"/>
          </p:cNvPicPr>
          <p:nvPr/>
        </p:nvPicPr>
        <p:blipFill>
          <a:blip r:embed="rId2" cstate="print"/>
          <a:stretch>
            <a:fillRect/>
          </a:stretch>
        </p:blipFill>
        <p:spPr>
          <a:xfrm flipH="1">
            <a:off x="6858016" y="6516884"/>
            <a:ext cx="500066" cy="341116"/>
          </a:xfrm>
          <a:prstGeom prst="rect">
            <a:avLst/>
          </a:prstGeom>
        </p:spPr>
      </p:pic>
      <p:pic>
        <p:nvPicPr>
          <p:cNvPr id="7" name="6 - Εικόνα" descr="or1.jpg">
            <a:hlinkClick r:id="" action="ppaction://hlinkshowjump?jump=previousslide"/>
          </p:cNvPr>
          <p:cNvPicPr>
            <a:picLocks noChangeAspect="1"/>
          </p:cNvPicPr>
          <p:nvPr/>
        </p:nvPicPr>
        <p:blipFill>
          <a:blip r:embed="rId2" cstate="print"/>
          <a:stretch>
            <a:fillRect/>
          </a:stretch>
        </p:blipFill>
        <p:spPr>
          <a:xfrm>
            <a:off x="6286512" y="6516884"/>
            <a:ext cx="500066" cy="341116"/>
          </a:xfrm>
          <a:prstGeom prst="rect">
            <a:avLst/>
          </a:prstGeom>
        </p:spPr>
      </p:pic>
      <p:sp>
        <p:nvSpPr>
          <p:cNvPr id="8" name="7 - Θέση αριθμού διαφάνειας"/>
          <p:cNvSpPr>
            <a:spLocks noGrp="1"/>
          </p:cNvSpPr>
          <p:nvPr>
            <p:ph type="sldNum" sz="quarter" idx="12"/>
          </p:nvPr>
        </p:nvSpPr>
        <p:spPr/>
        <p:txBody>
          <a:bodyPr/>
          <a:lstStyle/>
          <a:p>
            <a:fld id="{0B2EFC6E-3DCE-4265-B2A7-88BBC9D41EEF}" type="slidenum">
              <a:rPr lang="el-GR" smtClean="0"/>
              <a:pPr/>
              <a:t>6</a:t>
            </a:fld>
            <a:endParaRPr lang="el-GR" dirty="0"/>
          </a:p>
        </p:txBody>
      </p:sp>
      <p:pic>
        <p:nvPicPr>
          <p:cNvPr id="9" name="8 - Εικόνα" descr="http://www.tradesmartu.com/blog/wp-content/uploads/2015/01/Cartoon-stop.jpeg">
            <a:hlinkClick r:id="" action="ppaction://hlinkshowjump?jump=endshow"/>
          </p:cNvPr>
          <p:cNvPicPr/>
          <p:nvPr/>
        </p:nvPicPr>
        <p:blipFill>
          <a:blip r:embed="rId3" cstate="print"/>
          <a:srcRect/>
          <a:stretch>
            <a:fillRect/>
          </a:stretch>
        </p:blipFill>
        <p:spPr bwMode="auto">
          <a:xfrm>
            <a:off x="5429256" y="6357934"/>
            <a:ext cx="642910" cy="500066"/>
          </a:xfrm>
          <a:prstGeom prst="rect">
            <a:avLst/>
          </a:prstGeom>
          <a:noFill/>
          <a:ln w="9525">
            <a:noFill/>
            <a:miter lim="800000"/>
            <a:headEnd/>
            <a:tailEnd/>
          </a:ln>
        </p:spPr>
      </p:pic>
      <p:sp>
        <p:nvSpPr>
          <p:cNvPr id="10" name="9 - Θέση υποσέλιδου"/>
          <p:cNvSpPr>
            <a:spLocks noGrp="1"/>
          </p:cNvSpPr>
          <p:nvPr>
            <p:ph type="ftr" sz="quarter" idx="11"/>
          </p:nvPr>
        </p:nvSpPr>
        <p:spPr/>
        <p:txBody>
          <a:bodyPr/>
          <a:lstStyle/>
          <a:p>
            <a:r>
              <a:rPr lang="en-US" smtClean="0"/>
              <a:t>Unit 3</a:t>
            </a:r>
            <a:endParaRPr lang="el-GR" dirty="0"/>
          </a:p>
        </p:txBody>
      </p:sp>
    </p:spTree>
  </p:cSld>
  <p:clrMapOvr>
    <a:masterClrMapping/>
  </p:clrMapOvr>
  <p:transition advClick="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214282" y="4857760"/>
            <a:ext cx="850112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2400" b="1" i="0" u="none" strike="noStrike" cap="none" normalizeH="0" baseline="0" dirty="0" smtClean="0">
              <a:ln>
                <a:noFill/>
              </a:ln>
              <a:solidFill>
                <a:schemeClr val="tx2">
                  <a:lumMod val="60000"/>
                  <a:lumOff val="40000"/>
                </a:schemeClr>
              </a:solidFill>
              <a:effectLst/>
              <a:latin typeface="Comic Sans MS" pitchFamily="66"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400" b="1" i="0" u="none" strike="noStrike" cap="none" normalizeH="0" baseline="0" dirty="0" smtClean="0">
              <a:ln>
                <a:noFill/>
              </a:ln>
              <a:solidFill>
                <a:schemeClr val="tx2">
                  <a:lumMod val="60000"/>
                  <a:lumOff val="40000"/>
                </a:schemeClr>
              </a:solidFill>
              <a:effectLst/>
              <a:latin typeface="Comic Sans MS" pitchFamily="66" charset="0"/>
              <a:cs typeface="Arial" pitchFamily="34" charset="0"/>
            </a:endParaRPr>
          </a:p>
        </p:txBody>
      </p:sp>
      <p:sp>
        <p:nvSpPr>
          <p:cNvPr id="7" name="WordArt 1"/>
          <p:cNvSpPr>
            <a:spLocks noChangeArrowheads="1" noChangeShapeType="1" noTextEdit="1"/>
          </p:cNvSpPr>
          <p:nvPr/>
        </p:nvSpPr>
        <p:spPr bwMode="auto">
          <a:xfrm>
            <a:off x="1000100" y="1428736"/>
            <a:ext cx="7072362" cy="928694"/>
          </a:xfrm>
          <a:prstGeom prst="rect">
            <a:avLst/>
          </a:prstGeom>
          <a:effectLst/>
        </p:spPr>
        <p:txBody>
          <a:bodyPr wrap="none" fromWordArt="1">
            <a:prstTxWarp prst="textPlain">
              <a:avLst>
                <a:gd name="adj" fmla="val 50000"/>
              </a:avLst>
            </a:prstTxWarp>
          </a:bodyPr>
          <a:lstStyle/>
          <a:p>
            <a:pPr algn="ctr" rtl="0"/>
            <a:r>
              <a:rPr lang="en-US" sz="1400" b="1" kern="1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a:rPr>
              <a:t>B. Developing Language</a:t>
            </a:r>
            <a:endParaRPr lang="el-GR" sz="1400" b="1" kern="1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a:endParaRPr>
          </a:p>
        </p:txBody>
      </p:sp>
      <p:pic>
        <p:nvPicPr>
          <p:cNvPr id="8" name="7 - Εικόνα" descr="or1.jpg">
            <a:hlinkClick r:id="" action="ppaction://hlinkshowjump?jump=nextslide"/>
          </p:cNvPr>
          <p:cNvPicPr>
            <a:picLocks noChangeAspect="1"/>
          </p:cNvPicPr>
          <p:nvPr/>
        </p:nvPicPr>
        <p:blipFill>
          <a:blip r:embed="rId2" cstate="print"/>
          <a:stretch>
            <a:fillRect/>
          </a:stretch>
        </p:blipFill>
        <p:spPr>
          <a:xfrm flipH="1">
            <a:off x="7929586" y="6516884"/>
            <a:ext cx="500066" cy="341116"/>
          </a:xfrm>
          <a:prstGeom prst="rect">
            <a:avLst/>
          </a:prstGeom>
        </p:spPr>
      </p:pic>
      <p:pic>
        <p:nvPicPr>
          <p:cNvPr id="10" name="9 - Εικόνα" descr="or1.jpg">
            <a:hlinkClick r:id="" action="ppaction://hlinkshowjump?jump=previousslide"/>
          </p:cNvPr>
          <p:cNvPicPr>
            <a:picLocks noChangeAspect="1"/>
          </p:cNvPicPr>
          <p:nvPr/>
        </p:nvPicPr>
        <p:blipFill>
          <a:blip r:embed="rId2" cstate="print"/>
          <a:stretch>
            <a:fillRect/>
          </a:stretch>
        </p:blipFill>
        <p:spPr>
          <a:xfrm>
            <a:off x="7286644" y="6516884"/>
            <a:ext cx="500066" cy="341116"/>
          </a:xfrm>
          <a:prstGeom prst="rect">
            <a:avLst/>
          </a:prstGeom>
        </p:spPr>
      </p:pic>
      <p:sp>
        <p:nvSpPr>
          <p:cNvPr id="11" name="10 - Θέση αριθμού διαφάνειας"/>
          <p:cNvSpPr>
            <a:spLocks noGrp="1"/>
          </p:cNvSpPr>
          <p:nvPr>
            <p:ph type="sldNum" sz="quarter" idx="12"/>
          </p:nvPr>
        </p:nvSpPr>
        <p:spPr/>
        <p:txBody>
          <a:bodyPr/>
          <a:lstStyle/>
          <a:p>
            <a:fld id="{0B2EFC6E-3DCE-4265-B2A7-88BBC9D41EEF}" type="slidenum">
              <a:rPr lang="el-GR" smtClean="0"/>
              <a:pPr/>
              <a:t>7</a:t>
            </a:fld>
            <a:endParaRPr lang="el-GR" dirty="0"/>
          </a:p>
        </p:txBody>
      </p:sp>
      <p:pic>
        <p:nvPicPr>
          <p:cNvPr id="12" name="11 - Εικόνα" descr="http://www.tradesmartu.com/blog/wp-content/uploads/2015/01/Cartoon-stop.jpeg">
            <a:hlinkClick r:id="" action="ppaction://hlinkshowjump?jump=endshow"/>
          </p:cNvPr>
          <p:cNvPicPr/>
          <p:nvPr/>
        </p:nvPicPr>
        <p:blipFill>
          <a:blip r:embed="rId3" cstate="print"/>
          <a:srcRect/>
          <a:stretch>
            <a:fillRect/>
          </a:stretch>
        </p:blipFill>
        <p:spPr bwMode="auto">
          <a:xfrm>
            <a:off x="5429256" y="6339840"/>
            <a:ext cx="785819" cy="518160"/>
          </a:xfrm>
          <a:prstGeom prst="rect">
            <a:avLst/>
          </a:prstGeom>
          <a:noFill/>
          <a:ln w="9525">
            <a:noFill/>
            <a:miter lim="800000"/>
            <a:headEnd/>
            <a:tailEnd/>
          </a:ln>
        </p:spPr>
      </p:pic>
      <p:sp>
        <p:nvSpPr>
          <p:cNvPr id="13" name="12 - Ορθογώνιο"/>
          <p:cNvSpPr/>
          <p:nvPr/>
        </p:nvSpPr>
        <p:spPr>
          <a:xfrm>
            <a:off x="1285852" y="2967335"/>
            <a:ext cx="6643734" cy="1313501"/>
          </a:xfrm>
          <a:prstGeom prst="rect">
            <a:avLst/>
          </a:prstGeom>
        </p:spPr>
        <p:txBody>
          <a:bodyPr wrap="square">
            <a:spAutoFit/>
          </a:bodyPr>
          <a:lstStyle/>
          <a:p>
            <a:pPr algn="ctr" fontAlgn="base">
              <a:lnSpc>
                <a:spcPct val="150000"/>
              </a:lnSpc>
              <a:spcBef>
                <a:spcPct val="0"/>
              </a:spcBef>
              <a:spcAft>
                <a:spcPct val="0"/>
              </a:spcAft>
            </a:pPr>
            <a:r>
              <a:rPr lang="en-GB" sz="2800" b="1" dirty="0" smtClean="0">
                <a:solidFill>
                  <a:srgbClr val="0070C0"/>
                </a:solidFill>
                <a:latin typeface="Comic Sans MS" pitchFamily="66" charset="0"/>
              </a:rPr>
              <a:t>SCANNING. Read the text and circle the right answer.</a:t>
            </a:r>
            <a:endParaRPr lang="en-GB" sz="2800" dirty="0" smtClean="0">
              <a:solidFill>
                <a:srgbClr val="0070C0"/>
              </a:solidFill>
              <a:latin typeface="Comic Sans MS" pitchFamily="66" charset="0"/>
              <a:ea typeface="Times New Roman" pitchFamily="18" charset="0"/>
              <a:cs typeface="Arial" pitchFamily="34" charset="0"/>
            </a:endParaRPr>
          </a:p>
        </p:txBody>
      </p:sp>
      <p:sp>
        <p:nvSpPr>
          <p:cNvPr id="9" name="8 - Θέση υποσέλιδου"/>
          <p:cNvSpPr>
            <a:spLocks noGrp="1"/>
          </p:cNvSpPr>
          <p:nvPr>
            <p:ph type="ftr" sz="quarter" idx="11"/>
          </p:nvPr>
        </p:nvSpPr>
        <p:spPr/>
        <p:txBody>
          <a:bodyPr/>
          <a:lstStyle/>
          <a:p>
            <a:r>
              <a:rPr lang="en-US" smtClean="0"/>
              <a:t>Unit 3</a:t>
            </a:r>
            <a:endParaRPr lang="el-GR" dirty="0"/>
          </a:p>
        </p:txBody>
      </p:sp>
    </p:spTree>
  </p:cSld>
  <p:clrMapOvr>
    <a:masterClrMapping/>
  </p:clrMapOvr>
  <p:transition advClick="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ChangeArrowheads="1"/>
          </p:cNvSpPr>
          <p:nvPr/>
        </p:nvSpPr>
        <p:spPr bwMode="auto">
          <a:xfrm>
            <a:off x="214282" y="357166"/>
            <a:ext cx="8572560" cy="50156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GB"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hlinkClick r:id="rId2" action="ppaction://hlinksldjump"/>
              </a:rPr>
              <a:t>CV</a:t>
            </a:r>
            <a:r>
              <a:rPr kumimoji="0" lang="en-GB"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is what people use to get jobs, right? Wrong! A CV is a one or two pages summary of your </a:t>
            </a:r>
            <a:r>
              <a:rPr kumimoji="0" lang="en-GB"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hlinkClick r:id="rId3" action="ppaction://hlinksldjump"/>
              </a:rPr>
              <a:t>personal</a:t>
            </a:r>
            <a:r>
              <a:rPr kumimoji="0" lang="en-GB"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education, qualifications and experience. The </a:t>
            </a:r>
            <a:r>
              <a:rPr kumimoji="0" lang="en-GB"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hlinkClick r:id="rId4" action="ppaction://hlinksldjump"/>
              </a:rPr>
              <a:t>purpose</a:t>
            </a:r>
            <a:r>
              <a:rPr kumimoji="0" lang="en-GB"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of a CV is to attract interest and secure an </a:t>
            </a:r>
            <a:r>
              <a:rPr kumimoji="0" lang="en-GB"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hlinkClick r:id="rId5" action="ppaction://hlinksldjump"/>
              </a:rPr>
              <a:t>interview</a:t>
            </a:r>
            <a:r>
              <a:rPr kumimoji="0" lang="en-GB"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with a </a:t>
            </a:r>
            <a:r>
              <a:rPr kumimoji="0" lang="en-GB"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hlinkClick r:id="rId6" action="ppaction://hlinksldjump"/>
              </a:rPr>
              <a:t>potential</a:t>
            </a:r>
            <a:r>
              <a:rPr kumimoji="0" lang="en-GB"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employer. It is the </a:t>
            </a:r>
            <a:r>
              <a:rPr kumimoji="0" lang="en-GB"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hlinkClick r:id="rId7" action="ppaction://hlinksldjump"/>
              </a:rPr>
              <a:t>primary</a:t>
            </a:r>
            <a:r>
              <a:rPr kumimoji="0" lang="en-GB"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tool, the key that opens a door for you, the ticket to an interview where you can “sell” yourself. Many well-qualified people are often not selected for job interviews because of poor CV</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s</a:t>
            </a:r>
            <a:r>
              <a:rPr kumimoji="0" lang="en-GB"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But Remember!! CVs get interviews – not jobs.</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4 - Εικόνα" descr="or1.jpg">
            <a:hlinkClick r:id="" action="ppaction://hlinkshowjump?jump=nextslide"/>
          </p:cNvPr>
          <p:cNvPicPr>
            <a:picLocks noChangeAspect="1"/>
          </p:cNvPicPr>
          <p:nvPr/>
        </p:nvPicPr>
        <p:blipFill>
          <a:blip r:embed="rId8" cstate="print"/>
          <a:stretch>
            <a:fillRect/>
          </a:stretch>
        </p:blipFill>
        <p:spPr>
          <a:xfrm flipH="1">
            <a:off x="7858148" y="6516884"/>
            <a:ext cx="500066" cy="341116"/>
          </a:xfrm>
          <a:prstGeom prst="rect">
            <a:avLst/>
          </a:prstGeom>
        </p:spPr>
      </p:pic>
      <p:pic>
        <p:nvPicPr>
          <p:cNvPr id="6" name="5 - Εικόνα" descr="or1.jpg">
            <a:hlinkClick r:id="" action="ppaction://hlinkshowjump?jump=previousslide"/>
          </p:cNvPr>
          <p:cNvPicPr>
            <a:picLocks noChangeAspect="1"/>
          </p:cNvPicPr>
          <p:nvPr/>
        </p:nvPicPr>
        <p:blipFill>
          <a:blip r:embed="rId8" cstate="print"/>
          <a:stretch>
            <a:fillRect/>
          </a:stretch>
        </p:blipFill>
        <p:spPr>
          <a:xfrm>
            <a:off x="7215206" y="6516884"/>
            <a:ext cx="500066" cy="341116"/>
          </a:xfrm>
          <a:prstGeom prst="rect">
            <a:avLst/>
          </a:prstGeom>
        </p:spPr>
      </p:pic>
      <p:sp>
        <p:nvSpPr>
          <p:cNvPr id="7" name="6 - Θέση αριθμού διαφάνειας"/>
          <p:cNvSpPr>
            <a:spLocks noGrp="1"/>
          </p:cNvSpPr>
          <p:nvPr>
            <p:ph type="sldNum" sz="quarter" idx="12"/>
          </p:nvPr>
        </p:nvSpPr>
        <p:spPr/>
        <p:txBody>
          <a:bodyPr/>
          <a:lstStyle/>
          <a:p>
            <a:fld id="{0B2EFC6E-3DCE-4265-B2A7-88BBC9D41EEF}" type="slidenum">
              <a:rPr lang="el-GR" smtClean="0"/>
              <a:pPr/>
              <a:t>8</a:t>
            </a:fld>
            <a:endParaRPr lang="el-GR" dirty="0"/>
          </a:p>
        </p:txBody>
      </p:sp>
      <p:pic>
        <p:nvPicPr>
          <p:cNvPr id="8" name="7 - Εικόνα" descr="http://www.tradesmartu.com/blog/wp-content/uploads/2015/01/Cartoon-stop.jpeg">
            <a:hlinkClick r:id="" action="ppaction://hlinkshowjump?jump=endshow"/>
          </p:cNvPr>
          <p:cNvPicPr/>
          <p:nvPr/>
        </p:nvPicPr>
        <p:blipFill>
          <a:blip r:embed="rId9" cstate="print"/>
          <a:srcRect/>
          <a:stretch>
            <a:fillRect/>
          </a:stretch>
        </p:blipFill>
        <p:spPr bwMode="auto">
          <a:xfrm>
            <a:off x="5357818" y="6339840"/>
            <a:ext cx="785819" cy="518160"/>
          </a:xfrm>
          <a:prstGeom prst="rect">
            <a:avLst/>
          </a:prstGeom>
          <a:noFill/>
          <a:ln w="9525">
            <a:noFill/>
            <a:miter lim="800000"/>
            <a:headEnd/>
            <a:tailEnd/>
          </a:ln>
        </p:spPr>
      </p:pic>
      <p:sp>
        <p:nvSpPr>
          <p:cNvPr id="9" name="8 - Θέση υποσέλιδου"/>
          <p:cNvSpPr>
            <a:spLocks noGrp="1"/>
          </p:cNvSpPr>
          <p:nvPr>
            <p:ph type="ftr" sz="quarter" idx="11"/>
          </p:nvPr>
        </p:nvSpPr>
        <p:spPr/>
        <p:txBody>
          <a:bodyPr/>
          <a:lstStyle/>
          <a:p>
            <a:r>
              <a:rPr lang="en-US" smtClean="0"/>
              <a:t>Unit 3</a:t>
            </a:r>
            <a:endParaRPr lang="el-GR" dirty="0"/>
          </a:p>
        </p:txBody>
      </p:sp>
    </p:spTree>
  </p:cSld>
  <p:clrMapOvr>
    <a:masterClrMapping/>
  </p:clrMapOvr>
  <p:transition advClick="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ChangeArrowheads="1"/>
          </p:cNvSpPr>
          <p:nvPr/>
        </p:nvSpPr>
        <p:spPr bwMode="auto">
          <a:xfrm>
            <a:off x="357158" y="1000108"/>
            <a:ext cx="857256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Times New Roman" pitchFamily="18" charset="0"/>
              </a:rPr>
              <a:t>To </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Times New Roman" pitchFamily="18" charset="0"/>
                <a:hlinkClick r:id="rId2" action="ppaction://hlinksldjump"/>
              </a:rPr>
              <a:t>compete </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Times New Roman" pitchFamily="18" charset="0"/>
              </a:rPr>
              <a:t>in today’s market, it is important to know how to present YOURSELF. Most employers do not spend more than 30-40 seconds to have a first look at a CV and decide whether to read it or not. Therefore, both the structure and the content of a successful CV must attract attention, stimulate interest, create </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Times New Roman" pitchFamily="18" charset="0"/>
                <a:hlinkClick r:id="rId3" action="ppaction://hlinksldjump"/>
              </a:rPr>
              <a:t>desire</a:t>
            </a:r>
            <a:r>
              <a:rPr kumimoji="0" lang="en-US" sz="2400" b="0" i="0" u="none" strike="noStrike" cap="none" normalizeH="0" baseline="0" dirty="0" smtClean="0">
                <a:ln>
                  <a:noFill/>
                </a:ln>
                <a:solidFill>
                  <a:schemeClr val="tx1"/>
                </a:solidFill>
                <a:effectLst/>
                <a:latin typeface="Comic Sans MS" pitchFamily="66" charset="0"/>
                <a:ea typeface="Times New Roman" pitchFamily="18" charset="0"/>
                <a:cs typeface="Times New Roman" pitchFamily="18" charset="0"/>
              </a:rPr>
              <a:t> and generate action at a first glance.</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3 - Εικόνα" descr="or1.jpg">
            <a:hlinkClick r:id="" action="ppaction://hlinkshowjump?jump=nextslide"/>
          </p:cNvPr>
          <p:cNvPicPr>
            <a:picLocks noChangeAspect="1"/>
          </p:cNvPicPr>
          <p:nvPr/>
        </p:nvPicPr>
        <p:blipFill>
          <a:blip r:embed="rId4" cstate="print"/>
          <a:stretch>
            <a:fillRect/>
          </a:stretch>
        </p:blipFill>
        <p:spPr>
          <a:xfrm flipH="1">
            <a:off x="7858148" y="6516884"/>
            <a:ext cx="500066" cy="341116"/>
          </a:xfrm>
          <a:prstGeom prst="rect">
            <a:avLst/>
          </a:prstGeom>
        </p:spPr>
      </p:pic>
      <p:pic>
        <p:nvPicPr>
          <p:cNvPr id="5" name="4 - Εικόνα" descr="or1.jpg">
            <a:hlinkClick r:id="" action="ppaction://hlinkshowjump?jump=previousslide"/>
          </p:cNvPr>
          <p:cNvPicPr>
            <a:picLocks noChangeAspect="1"/>
          </p:cNvPicPr>
          <p:nvPr/>
        </p:nvPicPr>
        <p:blipFill>
          <a:blip r:embed="rId4" cstate="print"/>
          <a:stretch>
            <a:fillRect/>
          </a:stretch>
        </p:blipFill>
        <p:spPr>
          <a:xfrm>
            <a:off x="7215206" y="6516884"/>
            <a:ext cx="500066" cy="341116"/>
          </a:xfrm>
          <a:prstGeom prst="rect">
            <a:avLst/>
          </a:prstGeom>
        </p:spPr>
      </p:pic>
      <p:sp>
        <p:nvSpPr>
          <p:cNvPr id="6" name="5 - Θέση αριθμού διαφάνειας"/>
          <p:cNvSpPr>
            <a:spLocks noGrp="1"/>
          </p:cNvSpPr>
          <p:nvPr>
            <p:ph type="sldNum" sz="quarter" idx="12"/>
          </p:nvPr>
        </p:nvSpPr>
        <p:spPr/>
        <p:txBody>
          <a:bodyPr/>
          <a:lstStyle/>
          <a:p>
            <a:fld id="{0B2EFC6E-3DCE-4265-B2A7-88BBC9D41EEF}" type="slidenum">
              <a:rPr lang="el-GR" smtClean="0"/>
              <a:pPr/>
              <a:t>9</a:t>
            </a:fld>
            <a:endParaRPr lang="el-GR" dirty="0"/>
          </a:p>
        </p:txBody>
      </p:sp>
      <p:pic>
        <p:nvPicPr>
          <p:cNvPr id="7" name="6 - Εικόνα" descr="http://www.tradesmartu.com/blog/wp-content/uploads/2015/01/Cartoon-stop.jpeg">
            <a:hlinkClick r:id="" action="ppaction://hlinkshowjump?jump=endshow"/>
          </p:cNvPr>
          <p:cNvPicPr/>
          <p:nvPr/>
        </p:nvPicPr>
        <p:blipFill>
          <a:blip r:embed="rId5" cstate="print"/>
          <a:srcRect/>
          <a:stretch>
            <a:fillRect/>
          </a:stretch>
        </p:blipFill>
        <p:spPr bwMode="auto">
          <a:xfrm>
            <a:off x="5286380" y="6339840"/>
            <a:ext cx="785819" cy="518160"/>
          </a:xfrm>
          <a:prstGeom prst="rect">
            <a:avLst/>
          </a:prstGeom>
          <a:noFill/>
          <a:ln w="9525">
            <a:noFill/>
            <a:miter lim="800000"/>
            <a:headEnd/>
            <a:tailEnd/>
          </a:ln>
        </p:spPr>
      </p:pic>
      <p:sp>
        <p:nvSpPr>
          <p:cNvPr id="8" name="7 - Θέση υποσέλιδου"/>
          <p:cNvSpPr>
            <a:spLocks noGrp="1"/>
          </p:cNvSpPr>
          <p:nvPr>
            <p:ph type="ftr" sz="quarter" idx="11"/>
          </p:nvPr>
        </p:nvSpPr>
        <p:spPr/>
        <p:txBody>
          <a:bodyPr/>
          <a:lstStyle/>
          <a:p>
            <a:r>
              <a:rPr lang="en-US" smtClean="0"/>
              <a:t>Unit 3</a:t>
            </a:r>
            <a:endParaRPr lang="el-GR" dirty="0"/>
          </a:p>
        </p:txBody>
      </p:sp>
    </p:spTree>
  </p:cSld>
  <p:clrMapOvr>
    <a:masterClrMapping/>
  </p:clrMapOvr>
  <p:transition advClick="0"/>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1246</TotalTime>
  <Words>1188</Words>
  <Application>Microsoft Office PowerPoint</Application>
  <PresentationFormat>Προβολή στην οθόνη (4:3)</PresentationFormat>
  <Paragraphs>184</Paragraphs>
  <Slides>31</Slides>
  <Notes>3</Notes>
  <HiddenSlides>0</HiddenSlides>
  <MMClips>0</MMClips>
  <ScaleCrop>false</ScaleCrop>
  <HeadingPairs>
    <vt:vector size="4" baseType="variant">
      <vt:variant>
        <vt:lpstr>Θέμα</vt:lpstr>
      </vt:variant>
      <vt:variant>
        <vt:i4>1</vt:i4>
      </vt:variant>
      <vt:variant>
        <vt:lpstr>Τίτλοι διαφανειών</vt:lpstr>
      </vt:variant>
      <vt:variant>
        <vt:i4>31</vt:i4>
      </vt:variant>
    </vt:vector>
  </HeadingPairs>
  <TitlesOfParts>
    <vt:vector size="32" baseType="lpstr">
      <vt:lpstr>Θέμα του Office</vt:lpstr>
      <vt:lpstr>Διαφάνεια 1</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lpstr>Διαφάνεια 21</vt:lpstr>
      <vt:lpstr>Διαφάνεια 22</vt:lpstr>
      <vt:lpstr>Διαφάνεια 23</vt:lpstr>
      <vt:lpstr>Διαφάνεια 24</vt:lpstr>
      <vt:lpstr>Διαφάνεια 25</vt:lpstr>
      <vt:lpstr>Διαφάνεια 26</vt:lpstr>
      <vt:lpstr>Διαφάνεια 27</vt:lpstr>
      <vt:lpstr>Διαφάνεια 28</vt:lpstr>
      <vt:lpstr>Διαφάνεια 29</vt:lpstr>
      <vt:lpstr>Διαφάνεια 30</vt:lpstr>
      <vt:lpstr>Διαφάνεια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dell-pc</dc:creator>
  <cp:lastModifiedBy>user</cp:lastModifiedBy>
  <cp:revision>87</cp:revision>
  <dcterms:created xsi:type="dcterms:W3CDTF">2016-09-13T17:04:20Z</dcterms:created>
  <dcterms:modified xsi:type="dcterms:W3CDTF">2019-02-05T21:19:41Z</dcterms:modified>
</cp:coreProperties>
</file>