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155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66" r:id="rId3"/>
    <p:sldId id="382" r:id="rId4"/>
    <p:sldId id="383" r:id="rId5"/>
    <p:sldId id="384" r:id="rId6"/>
    <p:sldId id="385" r:id="rId7"/>
    <p:sldId id="370" r:id="rId8"/>
    <p:sldId id="371" r:id="rId9"/>
    <p:sldId id="481" r:id="rId10"/>
    <p:sldId id="352" r:id="rId11"/>
    <p:sldId id="258" r:id="rId12"/>
    <p:sldId id="259" r:id="rId13"/>
    <p:sldId id="260" r:id="rId14"/>
    <p:sldId id="261" r:id="rId15"/>
    <p:sldId id="379" r:id="rId16"/>
    <p:sldId id="380" r:id="rId17"/>
    <p:sldId id="387" r:id="rId18"/>
    <p:sldId id="386" r:id="rId19"/>
    <p:sldId id="358" r:id="rId20"/>
    <p:sldId id="359" r:id="rId21"/>
    <p:sldId id="360" r:id="rId22"/>
    <p:sldId id="361" r:id="rId23"/>
    <p:sldId id="501" r:id="rId24"/>
    <p:sldId id="364" r:id="rId25"/>
    <p:sldId id="365" r:id="rId26"/>
    <p:sldId id="388" r:id="rId27"/>
    <p:sldId id="482" r:id="rId28"/>
    <p:sldId id="389" r:id="rId29"/>
    <p:sldId id="262" r:id="rId30"/>
    <p:sldId id="263" r:id="rId31"/>
    <p:sldId id="264" r:id="rId32"/>
    <p:sldId id="265" r:id="rId33"/>
    <p:sldId id="375" r:id="rId34"/>
    <p:sldId id="376" r:id="rId35"/>
    <p:sldId id="483" r:id="rId36"/>
    <p:sldId id="366" r:id="rId37"/>
    <p:sldId id="467" r:id="rId38"/>
    <p:sldId id="390" r:id="rId39"/>
    <p:sldId id="484" r:id="rId40"/>
    <p:sldId id="391" r:id="rId41"/>
    <p:sldId id="392" r:id="rId42"/>
    <p:sldId id="485" r:id="rId43"/>
    <p:sldId id="393" r:id="rId44"/>
    <p:sldId id="394" r:id="rId45"/>
    <p:sldId id="266" r:id="rId46"/>
    <p:sldId id="267" r:id="rId47"/>
    <p:sldId id="270" r:id="rId48"/>
    <p:sldId id="329" r:id="rId49"/>
    <p:sldId id="328" r:id="rId50"/>
    <p:sldId id="273" r:id="rId51"/>
    <p:sldId id="471" r:id="rId52"/>
    <p:sldId id="275" r:id="rId53"/>
    <p:sldId id="276" r:id="rId54"/>
    <p:sldId id="277" r:id="rId55"/>
    <p:sldId id="279" r:id="rId56"/>
    <p:sldId id="280" r:id="rId57"/>
    <p:sldId id="335" r:id="rId58"/>
    <p:sldId id="444" r:id="rId59"/>
    <p:sldId id="468" r:id="rId60"/>
    <p:sldId id="445" r:id="rId61"/>
    <p:sldId id="446" r:id="rId62"/>
    <p:sldId id="336" r:id="rId63"/>
    <p:sldId id="349" r:id="rId64"/>
    <p:sldId id="339" r:id="rId65"/>
    <p:sldId id="341" r:id="rId66"/>
    <p:sldId id="342" r:id="rId67"/>
    <p:sldId id="464" r:id="rId68"/>
    <p:sldId id="346" r:id="rId69"/>
    <p:sldId id="350" r:id="rId70"/>
    <p:sldId id="475" r:id="rId71"/>
    <p:sldId id="476" r:id="rId72"/>
    <p:sldId id="478" r:id="rId73"/>
    <p:sldId id="472" r:id="rId74"/>
    <p:sldId id="473" r:id="rId75"/>
    <p:sldId id="480" r:id="rId76"/>
    <p:sldId id="396" r:id="rId77"/>
    <p:sldId id="499" r:id="rId78"/>
    <p:sldId id="399" r:id="rId79"/>
    <p:sldId id="486" r:id="rId80"/>
    <p:sldId id="400" r:id="rId81"/>
    <p:sldId id="403" r:id="rId82"/>
    <p:sldId id="401" r:id="rId83"/>
    <p:sldId id="402" r:id="rId84"/>
    <p:sldId id="487" r:id="rId85"/>
    <p:sldId id="331" r:id="rId86"/>
    <p:sldId id="404" r:id="rId87"/>
    <p:sldId id="281" r:id="rId88"/>
    <p:sldId id="282" r:id="rId89"/>
    <p:sldId id="285" r:id="rId90"/>
    <p:sldId id="405" r:id="rId91"/>
    <p:sldId id="287" r:id="rId92"/>
    <p:sldId id="288" r:id="rId93"/>
    <p:sldId id="397" r:id="rId94"/>
    <p:sldId id="398" r:id="rId95"/>
    <p:sldId id="470" r:id="rId96"/>
    <p:sldId id="469" r:id="rId97"/>
    <p:sldId id="407" r:id="rId98"/>
    <p:sldId id="408" r:id="rId99"/>
    <p:sldId id="409" r:id="rId100"/>
    <p:sldId id="488" r:id="rId101"/>
    <p:sldId id="289" r:id="rId102"/>
    <p:sldId id="290" r:id="rId103"/>
    <p:sldId id="334" r:id="rId104"/>
    <p:sldId id="294" r:id="rId105"/>
    <p:sldId id="296" r:id="rId106"/>
    <p:sldId id="298" r:id="rId107"/>
    <p:sldId id="299" r:id="rId108"/>
    <p:sldId id="300" r:id="rId109"/>
    <p:sldId id="302" r:id="rId110"/>
    <p:sldId id="303" r:id="rId111"/>
    <p:sldId id="305" r:id="rId112"/>
    <p:sldId id="495" r:id="rId113"/>
    <p:sldId id="410" r:id="rId114"/>
    <p:sldId id="489" r:id="rId115"/>
    <p:sldId id="414" r:id="rId116"/>
    <p:sldId id="415" r:id="rId117"/>
    <p:sldId id="411" r:id="rId118"/>
    <p:sldId id="491" r:id="rId119"/>
    <p:sldId id="412" r:id="rId120"/>
    <p:sldId id="417" r:id="rId121"/>
    <p:sldId id="490" r:id="rId122"/>
    <p:sldId id="418" r:id="rId123"/>
    <p:sldId id="423" r:id="rId124"/>
    <p:sldId id="439" r:id="rId125"/>
    <p:sldId id="419" r:id="rId126"/>
    <p:sldId id="420" r:id="rId127"/>
    <p:sldId id="440" r:id="rId128"/>
    <p:sldId id="493" r:id="rId129"/>
    <p:sldId id="492" r:id="rId130"/>
    <p:sldId id="421" r:id="rId131"/>
    <p:sldId id="496" r:id="rId132"/>
    <p:sldId id="422" r:id="rId133"/>
    <p:sldId id="425" r:id="rId134"/>
    <p:sldId id="426" r:id="rId135"/>
    <p:sldId id="443" r:id="rId136"/>
    <p:sldId id="427" r:id="rId137"/>
    <p:sldId id="436" r:id="rId138"/>
    <p:sldId id="442" r:id="rId139"/>
    <p:sldId id="437" r:id="rId140"/>
    <p:sldId id="431" r:id="rId141"/>
    <p:sldId id="494" r:id="rId142"/>
    <p:sldId id="447" r:id="rId143"/>
    <p:sldId id="497" r:id="rId144"/>
    <p:sldId id="448" r:id="rId145"/>
    <p:sldId id="465" r:id="rId146"/>
    <p:sldId id="449" r:id="rId147"/>
    <p:sldId id="461" r:id="rId148"/>
    <p:sldId id="498" r:id="rId149"/>
    <p:sldId id="462" r:id="rId150"/>
    <p:sldId id="463" r:id="rId151"/>
    <p:sldId id="452" r:id="rId152"/>
    <p:sldId id="451" r:id="rId153"/>
    <p:sldId id="460" r:id="rId154"/>
    <p:sldId id="453" r:id="rId155"/>
    <p:sldId id="456" r:id="rId156"/>
    <p:sldId id="459" r:id="rId1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2579"/>
    <p:restoredTop sz="50000"/>
  </p:normalViewPr>
  <p:slideViewPr>
    <p:cSldViewPr snapToGrid="0" snapToObjects="1">
      <p:cViewPr>
        <p:scale>
          <a:sx n="66" d="100"/>
          <a:sy n="66" d="100"/>
        </p:scale>
        <p:origin x="-1248" y="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D808-027D-574F-ABDF-E3AA4B0D154A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F9D98-E519-594C-BBCE-C4A7CCAB8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D808-027D-574F-ABDF-E3AA4B0D154A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F9D98-E519-594C-BBCE-C4A7CCAB8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D808-027D-574F-ABDF-E3AA4B0D154A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F9D98-E519-594C-BBCE-C4A7CCAB8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D808-027D-574F-ABDF-E3AA4B0D154A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F9D98-E519-594C-BBCE-C4A7CCAB8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D808-027D-574F-ABDF-E3AA4B0D154A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F9D98-E519-594C-BBCE-C4A7CCAB8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D808-027D-574F-ABDF-E3AA4B0D154A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F9D98-E519-594C-BBCE-C4A7CCAB8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D808-027D-574F-ABDF-E3AA4B0D154A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F9D98-E519-594C-BBCE-C4A7CCAB8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D808-027D-574F-ABDF-E3AA4B0D154A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F9D98-E519-594C-BBCE-C4A7CCAB8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D808-027D-574F-ABDF-E3AA4B0D154A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F9D98-E519-594C-BBCE-C4A7CCAB8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D808-027D-574F-ABDF-E3AA4B0D154A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F9D98-E519-594C-BBCE-C4A7CCAB8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3D808-027D-574F-ABDF-E3AA4B0D154A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F9D98-E519-594C-BBCE-C4A7CCAB8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3D808-027D-574F-ABDF-E3AA4B0D154A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F9D98-E519-594C-BBCE-C4A7CCAB8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/>
              <a:t>ΑΣΘΕΝΕΙΕΣ ΒΙΟΜΗΧΑΝΙΚΩΝ ΦΥΤΩΝ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Περισσότερο διάχυτες χλωρώσεις και νεκρώσεις στο έλασμα φύλλων φυτού βαμβακιού προσβεβλημένου από φουζαρίωση</a:t>
            </a:r>
            <a:endParaRPr lang="en-US" sz="2400" dirty="0"/>
          </a:p>
        </p:txBody>
      </p:sp>
      <p:pic>
        <p:nvPicPr>
          <p:cNvPr id="4" name="Content Placeholder 3" descr="wilt2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065" r="-1106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Σήψη λαιμού και ριζών </a:t>
            </a:r>
            <a:br>
              <a:rPr lang="el-GR" sz="2400" b="1" dirty="0"/>
            </a:br>
            <a:r>
              <a:rPr lang="el-GR" sz="2400" b="1" dirty="0"/>
              <a:t>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Η ασθένεια μεταφέρεται από αγρό σε αγρό με</a:t>
            </a:r>
          </a:p>
          <a:p>
            <a:pPr>
              <a:buFont typeface="Wingdings" charset="2"/>
              <a:buChar char="ü"/>
            </a:pPr>
            <a:r>
              <a:rPr lang="el-GR" sz="2400" dirty="0"/>
              <a:t>τα επιφανειακά νερά απορροής</a:t>
            </a:r>
          </a:p>
          <a:p>
            <a:pPr>
              <a:buFont typeface="Wingdings" charset="2"/>
              <a:buChar char="ü"/>
            </a:pPr>
            <a:r>
              <a:rPr lang="el-GR" sz="2400" dirty="0"/>
              <a:t>το νερό της άρδευσης</a:t>
            </a:r>
          </a:p>
          <a:p>
            <a:pPr>
              <a:buFont typeface="Wingdings" charset="2"/>
              <a:buChar char="ü"/>
            </a:pPr>
            <a:r>
              <a:rPr lang="el-GR" sz="2400" dirty="0"/>
              <a:t>τα μηχανήματα που μεταφέρουν έδαφος</a:t>
            </a:r>
          </a:p>
          <a:p>
            <a:pPr>
              <a:buFont typeface="Wingdings" charset="2"/>
              <a:buChar char="ü"/>
            </a:pPr>
            <a:r>
              <a:rPr lang="el-GR" sz="2400" dirty="0"/>
              <a:t>τα παπούτσια και </a:t>
            </a:r>
            <a:r>
              <a:rPr lang="el-GR" sz="2400" dirty="0" smtClean="0"/>
              <a:t>τα εργαλεία </a:t>
            </a:r>
            <a:r>
              <a:rPr lang="el-GR" sz="2400" dirty="0"/>
              <a:t>των καλλιεργητών</a:t>
            </a:r>
          </a:p>
          <a:p>
            <a:pPr>
              <a:buFont typeface="Wingdings" charset="2"/>
              <a:buChar char="ü"/>
            </a:pPr>
            <a:r>
              <a:rPr lang="el-GR" sz="2400" dirty="0"/>
              <a:t>τ</a:t>
            </a:r>
            <a:r>
              <a:rPr lang="el-GR" sz="2400" dirty="0" smtClean="0"/>
              <a:t>η μεταφύτευση </a:t>
            </a:r>
            <a:r>
              <a:rPr lang="el-GR" sz="2400" dirty="0"/>
              <a:t>μολυσμένων φυτών από το καπνοσπορείο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87801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Γενικευμένη μάρανση (απώλεια σπαργής) και χλώρωση</a:t>
            </a:r>
            <a:br>
              <a:rPr lang="el-GR" sz="2400" dirty="0" smtClean="0"/>
            </a:br>
            <a:r>
              <a:rPr lang="el-GR" sz="2400" dirty="0" smtClean="0"/>
              <a:t> </a:t>
            </a:r>
            <a:r>
              <a:rPr lang="el-GR" sz="2400" b="1" dirty="0" smtClean="0"/>
              <a:t>όλων των φύλλων</a:t>
            </a:r>
            <a:r>
              <a:rPr lang="el-GR" sz="2400" dirty="0" smtClean="0"/>
              <a:t> προσβεβλημένου καπνοφύτου</a:t>
            </a:r>
            <a:endParaRPr lang="en-US" sz="2400" dirty="0"/>
          </a:p>
        </p:txBody>
      </p:sp>
      <p:pic>
        <p:nvPicPr>
          <p:cNvPr id="4" name="Content Placeholder 3" descr="black-shank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κιτρινίζουν, μαραίνονται και </a:t>
            </a:r>
            <a:br>
              <a:rPr lang="el-GR" sz="2400" dirty="0" smtClean="0"/>
            </a:br>
            <a:r>
              <a:rPr lang="el-GR" sz="2400" dirty="0" smtClean="0"/>
              <a:t>κρέμονται κατά μήκος του στελέχους</a:t>
            </a:r>
            <a:endParaRPr lang="en-US" sz="2400" dirty="0"/>
          </a:p>
        </p:txBody>
      </p:sp>
      <p:pic>
        <p:nvPicPr>
          <p:cNvPr id="4" name="Content Placeholder 3" descr="BlackShank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482" r="-1648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Μαύρος μεταχρωματισμός των ριζών </a:t>
            </a:r>
            <a:br>
              <a:rPr lang="el-GR" sz="2400" dirty="0" smtClean="0"/>
            </a:br>
            <a:r>
              <a:rPr lang="el-GR" sz="2400" dirty="0" smtClean="0"/>
              <a:t>και της βάσης του στελέχους (λαιμό)</a:t>
            </a:r>
            <a:endParaRPr lang="en-US" sz="2400" dirty="0"/>
          </a:p>
        </p:txBody>
      </p:sp>
      <p:pic>
        <p:nvPicPr>
          <p:cNvPr id="4" name="Content Placeholder 3" descr="BlackShank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3454" r="-8345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Καστανός-μαύρος μεταχρωματισμός της εντεριώνης στο εσωτερικό μολυσμένου καπνοστελέχους</a:t>
            </a:r>
            <a:endParaRPr lang="en-US" sz="2400" dirty="0"/>
          </a:p>
        </p:txBody>
      </p:sp>
      <p:pic>
        <p:nvPicPr>
          <p:cNvPr id="4" name="Content Placeholder 3" descr="blackshankSBost4web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Έντονος χωρισμός της εντεριώνης σε ευδιάκριτους δίσκους</a:t>
            </a:r>
            <a:endParaRPr lang="en-US" sz="2400" dirty="0"/>
          </a:p>
        </p:txBody>
      </p:sp>
      <p:pic>
        <p:nvPicPr>
          <p:cNvPr id="4" name="Content Placeholder 3" descr="BlackShank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9413" r="-10941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Μυκήλιο και χλαμυδοσπόρια αναπτύσσονται στο εσωτερικό των καπνοστελεχών, επί της προσβεβλημένης εντεριώνης </a:t>
            </a:r>
            <a:endParaRPr lang="en-US" sz="2400" dirty="0"/>
          </a:p>
        </p:txBody>
      </p:sp>
      <p:pic>
        <p:nvPicPr>
          <p:cNvPr id="4" name="Content Placeholder 3" descr="BlackShank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493" r="-1449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667" dirty="0" smtClean="0"/>
              <a:t>Καστανές, νεκρωτικές κηλίδες σχηματίζονται στα κατώτερα φύλλα από μολύσματα που εκτινάσσονται από το φυσικά μολυσμένο έδαφος με τις σταγόνες της βροχής</a:t>
            </a:r>
            <a:endParaRPr lang="en-US" sz="2667" dirty="0"/>
          </a:p>
        </p:txBody>
      </p:sp>
      <p:pic>
        <p:nvPicPr>
          <p:cNvPr id="4" name="Content Placeholder 3" descr="BlackShank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826" r="-1782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Προσβολή από φυτόφθορα στο έλασμα (αριστερά)</a:t>
            </a:r>
            <a:br>
              <a:rPr lang="el-GR" sz="2400" dirty="0" smtClean="0"/>
            </a:br>
            <a:r>
              <a:rPr lang="el-GR" sz="2400" dirty="0" smtClean="0"/>
              <a:t> και στη βάση καπνόφυλλου (δεξιά)</a:t>
            </a:r>
            <a:endParaRPr lang="en-US" sz="2400" dirty="0"/>
          </a:p>
        </p:txBody>
      </p:sp>
      <p:pic>
        <p:nvPicPr>
          <p:cNvPr id="4" name="Content Placeholder 3" descr="BlackShank2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72" r="-57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Κοινοκύτταρο μυκήλιο του ωομύκητα </a:t>
            </a:r>
            <a:r>
              <a:rPr lang="en-US" sz="2400" i="1" dirty="0" err="1" smtClean="0"/>
              <a:t>Phytophthora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nicotianae</a:t>
            </a:r>
            <a:r>
              <a:rPr lang="en-US" sz="2400" i="1" dirty="0" smtClean="0"/>
              <a:t> (</a:t>
            </a:r>
            <a:r>
              <a:rPr lang="en-US" sz="2400" dirty="0" err="1" smtClean="0"/>
              <a:t>Peronosporales</a:t>
            </a:r>
            <a:r>
              <a:rPr lang="en-US" sz="2400" dirty="0" smtClean="0"/>
              <a:t>, </a:t>
            </a:r>
            <a:r>
              <a:rPr lang="en-US" sz="2400" dirty="0" err="1" smtClean="0"/>
              <a:t>Pythiaceae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BlackShank2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93" r="-1829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μεταχρωματισμός επεκτείνεται και σε υψηλότερες θέσεις κατά μήκος του στελέχους των προσβεβλημένων φυτών</a:t>
            </a:r>
            <a:endParaRPr lang="en-US" sz="2400" dirty="0"/>
          </a:p>
        </p:txBody>
      </p:sp>
      <p:pic>
        <p:nvPicPr>
          <p:cNvPr id="4" name="Content Placeholder 3" descr="14360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Τα σποριάγγεια τοπυ παθογόνου έλκονται από τις ρίζες των καπνοφύτων, εγκυστώνονται και προκαλούν τις αρχικές προσβολές</a:t>
            </a:r>
            <a:endParaRPr lang="en-US" sz="2400" dirty="0"/>
          </a:p>
        </p:txBody>
      </p:sp>
      <p:pic>
        <p:nvPicPr>
          <p:cNvPr id="4" name="Content Placeholder 3" descr="BlackShank3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615" r="-186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Τα σποριάγγεια είναι υαλώδη, διαφόρων </a:t>
            </a:r>
            <a:br>
              <a:rPr lang="el-GR" sz="2400" dirty="0" smtClean="0"/>
            </a:br>
            <a:r>
              <a:rPr lang="el-GR" sz="2400" dirty="0" smtClean="0"/>
              <a:t>σχημάτων και φέρουν θηλή</a:t>
            </a:r>
            <a:endParaRPr lang="en-US" sz="2400" dirty="0"/>
          </a:p>
        </p:txBody>
      </p:sp>
      <p:pic>
        <p:nvPicPr>
          <p:cNvPr id="4" name="Content Placeholder 3" descr="phytop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07" r="-181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/>
              <a:t>ΑΣΘΕΝΕΙΕΣ ΗΛΙΑΝΘΟΥ</a:t>
            </a:r>
            <a:endParaRPr lang="en-US" sz="28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371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Σήψη από Μακροφομίνα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Είναι πολύ σοβαρή ασθένεια σε περιοχές του κόσμου που χαρακτηρίζονται από </a:t>
            </a:r>
            <a:r>
              <a:rPr lang="el-GR" sz="2400" b="1" dirty="0" smtClean="0"/>
              <a:t>ξηροθερμικές συνθήκες το καλοκαίρι</a:t>
            </a:r>
          </a:p>
          <a:p>
            <a:r>
              <a:rPr lang="el-GR" sz="2400" dirty="0" smtClean="0"/>
              <a:t>Ο μύκητας μπορεί να προσβάλλει τα νεαρά φυτάρια σε συνθήκες αγρού</a:t>
            </a:r>
          </a:p>
          <a:p>
            <a:r>
              <a:rPr lang="el-GR" sz="2400" dirty="0" smtClean="0"/>
              <a:t>Οι προσβολές σε τόσο νεαρά στάδια ανάπτυξης των φυτών είναι πολύ σπάνιες</a:t>
            </a:r>
          </a:p>
          <a:p>
            <a:r>
              <a:rPr lang="el-GR" sz="2400" dirty="0" smtClean="0"/>
              <a:t>Εκδηλώνεται μόνο σε πολύ όψιμες καλλιέργειες και σε πολύ θερμές περιοχές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Σήψη από Μακροφομίνα</a:t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Τα </a:t>
            </a:r>
            <a:r>
              <a:rPr lang="el-GR" sz="2400" b="1" dirty="0"/>
              <a:t>πρώτα συμπτώματα </a:t>
            </a:r>
            <a:r>
              <a:rPr lang="el-GR" sz="2400" dirty="0"/>
              <a:t>εμφανίζονται </a:t>
            </a:r>
            <a:r>
              <a:rPr lang="el-GR" sz="2400" dirty="0" smtClean="0"/>
              <a:t>σε μεταγενέστερο στάδιο ανάπτυξης </a:t>
            </a:r>
          </a:p>
          <a:p>
            <a:r>
              <a:rPr lang="el-GR" sz="2400" u="sng" dirty="0"/>
              <a:t>Σ</a:t>
            </a:r>
            <a:r>
              <a:rPr lang="el-GR" sz="2400" u="sng" dirty="0" smtClean="0"/>
              <a:t>υνήθως </a:t>
            </a:r>
            <a:r>
              <a:rPr lang="el-GR" sz="2400" u="sng" dirty="0"/>
              <a:t>όταν το φυτό έχει ανθίσει </a:t>
            </a:r>
            <a:r>
              <a:rPr lang="el-GR" sz="2400" dirty="0"/>
              <a:t>(αν και η προσβολή μπορεί να έχει εκδηλωθεί πολύ νωρίτερα)</a:t>
            </a:r>
          </a:p>
          <a:p>
            <a:r>
              <a:rPr lang="el-GR" sz="2400" dirty="0"/>
              <a:t>Το πρώτο χαρακτηριστικό σύμπτωμα της ασθένειας είναι ο </a:t>
            </a:r>
            <a:r>
              <a:rPr lang="el-GR" sz="2400" b="1" dirty="0"/>
              <a:t>αποχρωματισμός της βάσης του στελέχους</a:t>
            </a:r>
          </a:p>
          <a:p>
            <a:r>
              <a:rPr lang="el-GR" sz="2400" dirty="0"/>
              <a:t>Συγκεκριμένα, εμφανίζεται </a:t>
            </a:r>
            <a:r>
              <a:rPr lang="el-GR" sz="2400" b="1" dirty="0"/>
              <a:t>κηλίδα καστανού χρώματος </a:t>
            </a:r>
            <a:r>
              <a:rPr lang="el-GR" sz="2400" dirty="0"/>
              <a:t>λίγων εκατοστών, με ασαφή </a:t>
            </a:r>
            <a:r>
              <a:rPr lang="el-GR" sz="2400" dirty="0" smtClean="0"/>
              <a:t>όρια</a:t>
            </a:r>
          </a:p>
          <a:p>
            <a:r>
              <a:rPr lang="el-GR" sz="2400" dirty="0"/>
              <a:t>Στις </a:t>
            </a:r>
            <a:r>
              <a:rPr lang="el-GR" sz="2400" b="1" dirty="0"/>
              <a:t>αρδευόμενες καλλιέργειες </a:t>
            </a:r>
            <a:r>
              <a:rPr lang="el-GR" sz="2400" dirty="0"/>
              <a:t>τα πρώτα συμπτώματα εμφανίζονται κατά τις ημέρες της </a:t>
            </a:r>
            <a:r>
              <a:rPr lang="el-GR" sz="2400" b="1" dirty="0"/>
              <a:t>φυσιολογικής ωρίμανσης </a:t>
            </a:r>
            <a:r>
              <a:rPr lang="el-GR" sz="2400" dirty="0"/>
              <a:t>(περίπου στις 20 Ιουλίου)</a:t>
            </a:r>
          </a:p>
          <a:p>
            <a:endParaRPr lang="el-GR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7612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Σήψη από Μακροφομίνα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Στις </a:t>
            </a:r>
            <a:r>
              <a:rPr lang="el-GR" sz="2400" b="1" dirty="0" smtClean="0"/>
              <a:t>ξηρικές καλλιέργειες </a:t>
            </a:r>
            <a:r>
              <a:rPr lang="el-GR" sz="2400" dirty="0" smtClean="0"/>
              <a:t>η προσβολή μπορεί να εκδηλωθεί </a:t>
            </a:r>
            <a:r>
              <a:rPr lang="el-GR" sz="2400" b="1" dirty="0" smtClean="0"/>
              <a:t>πολύ νωρίτερα </a:t>
            </a:r>
            <a:r>
              <a:rPr lang="el-GR" sz="2400" dirty="0" smtClean="0"/>
              <a:t>(αρχές Ιουλίου)</a:t>
            </a:r>
          </a:p>
          <a:p>
            <a:r>
              <a:rPr lang="el-GR" sz="2400" dirty="0" smtClean="0"/>
              <a:t>Σε λίγες ημέρες από την εμφάνισή της, η αρχική κηλίδα </a:t>
            </a:r>
            <a:r>
              <a:rPr lang="el-GR" sz="2400" u="sng" dirty="0" smtClean="0"/>
              <a:t>εκτείνεται προς τα πάνω</a:t>
            </a:r>
            <a:r>
              <a:rPr lang="el-GR" sz="2400" dirty="0" smtClean="0"/>
              <a:t>, αποκτώντας πιο σκούρο χρώμα</a:t>
            </a:r>
          </a:p>
          <a:p>
            <a:r>
              <a:rPr lang="el-GR" sz="2400" dirty="0" smtClean="0"/>
              <a:t>Σταδιακά, προκαλείται ξήρανση ολόκληρου του φυτού</a:t>
            </a:r>
            <a:endParaRPr lang="en-US" sz="2400" dirty="0" smtClean="0"/>
          </a:p>
          <a:p>
            <a:r>
              <a:rPr lang="el-GR" sz="2400" dirty="0" smtClean="0"/>
              <a:t>Η </a:t>
            </a:r>
            <a:r>
              <a:rPr lang="el-GR" sz="2400" b="1" dirty="0" smtClean="0"/>
              <a:t>πρόωρη ξήρανση των προσβεβλημένων φυτών </a:t>
            </a:r>
            <a:r>
              <a:rPr lang="el-GR" sz="2400" dirty="0" smtClean="0"/>
              <a:t>αποτελεί το πιο χαρακτηριστικό μακροσκοπικό γνώρισμα της ασθένειας</a:t>
            </a:r>
          </a:p>
          <a:p>
            <a:r>
              <a:rPr lang="el-GR" sz="2400" dirty="0" smtClean="0"/>
              <a:t>Στο </a:t>
            </a:r>
            <a:r>
              <a:rPr lang="el-GR" sz="2400" b="1" dirty="0" smtClean="0"/>
              <a:t>χωράφι εμφανίζονται κηλίδες</a:t>
            </a:r>
            <a:r>
              <a:rPr lang="el-GR" sz="2400" dirty="0" smtClean="0"/>
              <a:t>, των οποίων η παρουσία εντοπίζεται χρονικά περί τα τέλη Ιουλίου με αρχές Αυγούστου (αρδευόμενες καλλιέργειες)</a:t>
            </a:r>
          </a:p>
          <a:p>
            <a:endParaRPr lang="el-GR" sz="2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Σήψη από Μακροφομίνα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sz="3100" dirty="0" smtClean="0"/>
              <a:t>Με την πάροδο του χρόνου η ασθένεια επεκτείνεται, προκαλώντας ξήρανση στην πλειονότητα των φυτών</a:t>
            </a:r>
          </a:p>
          <a:p>
            <a:r>
              <a:rPr lang="el-GR" sz="3100" dirty="0" smtClean="0"/>
              <a:t>Το </a:t>
            </a:r>
            <a:r>
              <a:rPr lang="el-GR" sz="3100" b="1" dirty="0" smtClean="0"/>
              <a:t>στέλεχος σπάζει εύκολα</a:t>
            </a:r>
            <a:r>
              <a:rPr lang="el-GR" sz="3100" dirty="0" smtClean="0"/>
              <a:t>, ενώ </a:t>
            </a:r>
            <a:r>
              <a:rPr lang="el-GR" sz="3100" b="1" dirty="0" smtClean="0"/>
              <a:t>οι κεφαλές γίνονται μικρές και κυρτωμένες</a:t>
            </a:r>
          </a:p>
          <a:p>
            <a:r>
              <a:rPr lang="el-GR" sz="3100" dirty="0" smtClean="0"/>
              <a:t>Τα προσβεβλημένα φυτά είναι πιο αδύναμα, ωριμάζουν πρόωρα και όταν ξεραίνονται εμφανίζονται </a:t>
            </a:r>
            <a:r>
              <a:rPr lang="el-GR" sz="3100" b="1" dirty="0" smtClean="0"/>
              <a:t>γκρι-ασημί μεταχρωματισμοί στο στέλεχος</a:t>
            </a:r>
          </a:p>
          <a:p>
            <a:r>
              <a:rPr lang="el-GR" sz="3100" dirty="0" smtClean="0"/>
              <a:t>Ο σταχτόχροος μεταχρωματισμός μπορεί να φθάσει μέχρι ύψος 30</a:t>
            </a:r>
            <a:r>
              <a:rPr lang="en-US" sz="3100" dirty="0" smtClean="0"/>
              <a:t>cm</a:t>
            </a:r>
            <a:r>
              <a:rPr lang="el-GR" sz="3100" dirty="0" smtClean="0"/>
              <a:t> από την επιφάνεια του εδάφους</a:t>
            </a:r>
          </a:p>
          <a:p>
            <a:r>
              <a:rPr lang="el-GR" sz="3100" u="sng" dirty="0" smtClean="0"/>
              <a:t>Χαρακτηριστικά γνωρίσματα της ασθένειας είναι</a:t>
            </a:r>
            <a:r>
              <a:rPr lang="en-US" sz="3100" u="sng" dirty="0" smtClean="0"/>
              <a:t>:</a:t>
            </a:r>
            <a:r>
              <a:rPr lang="el-GR" sz="3100" dirty="0" smtClean="0"/>
              <a:t> </a:t>
            </a:r>
          </a:p>
          <a:p>
            <a:pPr>
              <a:buFont typeface="Courier New"/>
              <a:buChar char="o"/>
            </a:pPr>
            <a:r>
              <a:rPr lang="el-GR" sz="3100" dirty="0" smtClean="0"/>
              <a:t>ο σταχτόχροος μεταχρωματισμός </a:t>
            </a:r>
          </a:p>
          <a:p>
            <a:pPr>
              <a:buFont typeface="Courier New"/>
              <a:buChar char="o"/>
            </a:pPr>
            <a:r>
              <a:rPr lang="el-GR" sz="3100" dirty="0" smtClean="0"/>
              <a:t>η παρουσία στη ρίζα και στο κατώτερο μέρος του βλαστού πολυάριθμων μικρών μαύρων μικροσκληρωτίων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Σήψη από Μακροφομίνα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840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Τα μικροσκληρώτια εντοπίζονται 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στην εντεριώνη</a:t>
            </a:r>
            <a:r>
              <a:rPr lang="el-GR" sz="2400" dirty="0"/>
              <a:t> </a:t>
            </a:r>
            <a:r>
              <a:rPr lang="el-GR" sz="2400" dirty="0" smtClean="0"/>
              <a:t>(κάτω από την επιδερμίδα του βλαστού και της ρίζας)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 πάνω στο φλοιό βλαστού και ρίζας</a:t>
            </a:r>
          </a:p>
          <a:p>
            <a:r>
              <a:rPr lang="el-GR" sz="2400" dirty="0" smtClean="0"/>
              <a:t>Η παρουσία των μικροσκληρωτίων δίνει όψη στην εντεριώνη σαν να είναι ‘</a:t>
            </a:r>
            <a:r>
              <a:rPr lang="el-GR" sz="2400" u="sng" dirty="0" smtClean="0"/>
              <a:t>αλατοπιπερωμένη</a:t>
            </a:r>
            <a:r>
              <a:rPr lang="el-GR" sz="2400" dirty="0" smtClean="0"/>
              <a:t>’</a:t>
            </a:r>
          </a:p>
          <a:p>
            <a:r>
              <a:rPr lang="el-GR" sz="2400" dirty="0" smtClean="0"/>
              <a:t>Μετά την ξήρανση του φυτού, η βάση του στελέχους και οι ρίζες είναι </a:t>
            </a:r>
            <a:r>
              <a:rPr lang="el-GR" sz="2400" b="1" dirty="0" smtClean="0"/>
              <a:t>γεμάτα μικροσκληρώτια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Σήψη από Μακροφομίνα</a:t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Σε προχωρημένη φάση της ασθένειας η εντεριώνη στο κατώτερο μέρος του βλαστού </a:t>
            </a:r>
          </a:p>
          <a:p>
            <a:pPr>
              <a:buFont typeface="Wingdings" charset="2"/>
              <a:buChar char="ü"/>
            </a:pPr>
            <a:r>
              <a:rPr lang="el-GR" sz="2400" dirty="0"/>
              <a:t>είτε αποδιοργανώνεται πλήρως </a:t>
            </a:r>
          </a:p>
          <a:p>
            <a:pPr>
              <a:buFont typeface="Wingdings" charset="2"/>
              <a:buChar char="ü"/>
            </a:pPr>
            <a:r>
              <a:rPr lang="el-GR" sz="2400" dirty="0"/>
              <a:t>είτε δημιουργούνται οριζόντιες στρώσεις σαν στοίβα κερμάτων</a:t>
            </a:r>
          </a:p>
          <a:p>
            <a:r>
              <a:rPr lang="el-GR" sz="2400" dirty="0"/>
              <a:t>Στο εσωτερικό του στελέχους το παθογόνο σχηματίζει πυκνίδια και μικροσκληρώτια</a:t>
            </a:r>
          </a:p>
          <a:p>
            <a:r>
              <a:rPr lang="el-GR" sz="2400" dirty="0"/>
              <a:t>Στο εξωτερικό του στελέχους σχηματίζονται μόνο τα σκληρώτια του μύκητα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9112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Σήψη από Μακροφομίνα</a:t>
            </a:r>
            <a:br>
              <a:rPr lang="el-GR" sz="2400" b="1" dirty="0" smtClean="0"/>
            </a:br>
            <a:r>
              <a:rPr lang="el-GR" sz="2400" b="1" dirty="0" smtClean="0"/>
              <a:t>Παθογόνο αίτιο-Εξέλιξη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Την ασθένεια προκαλεί ο ατελής μύκητας </a:t>
            </a:r>
            <a:r>
              <a:rPr lang="en-US" sz="2400" i="1" dirty="0" err="1" smtClean="0"/>
              <a:t>Macrophomina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phaseolina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l-GR" sz="2400" dirty="0" smtClean="0"/>
              <a:t>τάξη </a:t>
            </a:r>
            <a:r>
              <a:rPr lang="en-US" sz="2400" dirty="0" err="1" smtClean="0"/>
              <a:t>Sphaeropsidales</a:t>
            </a:r>
            <a:r>
              <a:rPr lang="en-US" sz="2400" dirty="0" smtClean="0"/>
              <a:t>)</a:t>
            </a:r>
            <a:endParaRPr lang="el-GR" sz="2400" dirty="0" smtClean="0"/>
          </a:p>
          <a:p>
            <a:r>
              <a:rPr lang="el-GR" sz="2400" dirty="0" smtClean="0"/>
              <a:t>Το παθογόνο διαχειμάζει ως μικροσκληρώτια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στο έδαφος 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στα υπολείμματα της καλλιέργειας</a:t>
            </a:r>
          </a:p>
          <a:p>
            <a:r>
              <a:rPr lang="el-GR" sz="2400" dirty="0" smtClean="0"/>
              <a:t>Τα μικροσκληρώτια ή τα πυκνιδιοσπόρια του μύκητα βλαστάνουν παρουσία του φυτού-ξενιστή</a:t>
            </a:r>
          </a:p>
          <a:p>
            <a:r>
              <a:rPr lang="el-GR" sz="2400" dirty="0" smtClean="0"/>
              <a:t>Τα μολύσματα βλαστάνουν και οι υφές σχηματίζουν πλάκες συγκράτησης στην επιδερμίδα του φυτικού ιστού</a:t>
            </a:r>
          </a:p>
          <a:p>
            <a:r>
              <a:rPr lang="el-GR" sz="2400" dirty="0" smtClean="0"/>
              <a:t>Η μόλυνση πραγματοποιείται με </a:t>
            </a:r>
            <a:r>
              <a:rPr lang="el-GR" sz="2400" u="sng" dirty="0" smtClean="0"/>
              <a:t>απ’ ευθείας διάτρηση </a:t>
            </a:r>
            <a:r>
              <a:rPr lang="el-GR" sz="2400" dirty="0" smtClean="0"/>
              <a:t>των ιστών (με μηχανική πίεση, αλλά και </a:t>
            </a:r>
            <a:r>
              <a:rPr lang="el-GR" sz="2400" u="sng" dirty="0" smtClean="0"/>
              <a:t>τη δράση πηκτινολυτικών και κυτταρινολυτικών ενζύμων</a:t>
            </a:r>
            <a:r>
              <a:rPr lang="el-GR" sz="2400" dirty="0" smtClean="0"/>
              <a:t> που παράγει το παθογόνο)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Δρεπανοειδή (ημισεληνοειδή), πολυκύτταρα </a:t>
            </a:r>
            <a:br>
              <a:rPr lang="el-GR" sz="2400" dirty="0" smtClean="0"/>
            </a:br>
            <a:r>
              <a:rPr lang="el-GR" sz="2400" dirty="0" smtClean="0"/>
              <a:t>μακροκονίδια του παθογόνου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128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21720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485" y="1600200"/>
            <a:ext cx="6043577" cy="4831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Σήψη από Μακροφομίνα</a:t>
            </a:r>
            <a:br>
              <a:rPr lang="el-GR" sz="2400" b="1" dirty="0" smtClean="0"/>
            </a:br>
            <a:r>
              <a:rPr lang="el-GR" sz="2400" b="1" dirty="0" smtClean="0"/>
              <a:t>Παθογόνο αίτιο-Εξέλιξη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2703"/>
          </a:xfrm>
        </p:spPr>
        <p:txBody>
          <a:bodyPr>
            <a:noAutofit/>
          </a:bodyPr>
          <a:lstStyle/>
          <a:p>
            <a:r>
              <a:rPr lang="el-GR" sz="2400" dirty="0" smtClean="0"/>
              <a:t>Η εξέλιξη της ασθένειας διαμορφώνεται από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την ηλικία των φυτών-ξενιστών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την περιεκτικότητα του αρδευτικού νερού σε άλατα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θερμοκρασίες που κυμαίνονται μεταξύ 25 και 35</a:t>
            </a:r>
            <a:r>
              <a:rPr lang="el-GR" sz="2400" baseline="30000" dirty="0" smtClean="0"/>
              <a:t>ο</a:t>
            </a:r>
            <a:r>
              <a:rPr lang="en-US" sz="2400" dirty="0" smtClean="0"/>
              <a:t>C</a:t>
            </a:r>
            <a:endParaRPr lang="el-GR" sz="2400" dirty="0" smtClean="0"/>
          </a:p>
          <a:p>
            <a:r>
              <a:rPr lang="el-GR" sz="2400" b="1" dirty="0" smtClean="0"/>
              <a:t>Η ασθένεια ευνοείται από ξηροθερμικές συνθήκες </a:t>
            </a:r>
            <a:r>
              <a:rPr lang="el-GR" sz="2400" dirty="0" smtClean="0"/>
              <a:t>(θ/σια εδάφους &gt;32</a:t>
            </a:r>
            <a:r>
              <a:rPr lang="el-GR" sz="2400" baseline="30000" dirty="0" smtClean="0"/>
              <a:t>ο</a:t>
            </a:r>
            <a:r>
              <a:rPr lang="en-US" sz="2400" dirty="0" smtClean="0"/>
              <a:t>C) </a:t>
            </a:r>
            <a:r>
              <a:rPr lang="el-GR" sz="2400" dirty="0" smtClean="0"/>
              <a:t>και ξηρασία κατά την περίοδο μετά την άνθηση</a:t>
            </a:r>
          </a:p>
          <a:p>
            <a:r>
              <a:rPr lang="el-GR" sz="2400" dirty="0" smtClean="0"/>
              <a:t>Η παρουσία της ασθένειας είναι </a:t>
            </a:r>
            <a:r>
              <a:rPr lang="el-GR" sz="2400" b="1" dirty="0" smtClean="0"/>
              <a:t>εντονότερη στα αμμώδη εδάφη</a:t>
            </a:r>
            <a:r>
              <a:rPr lang="el-GR" sz="2400" dirty="0" smtClean="0"/>
              <a:t> που δεν συγκρατούν ικανοποιητική υγρασία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Σήψη από Μακροφομίνα</a:t>
            </a:r>
            <a:br>
              <a:rPr lang="el-GR" sz="2400" b="1" dirty="0"/>
            </a:br>
            <a:r>
              <a:rPr lang="el-GR" sz="2400" b="1" dirty="0"/>
              <a:t>Παθογόνο αίτιο-Εξέλιξη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Πάντοτε, η πρόωρη ξήρανση των φυτών εκδηλώνεται </a:t>
            </a:r>
            <a:r>
              <a:rPr lang="el-GR" sz="2400" dirty="0" smtClean="0"/>
              <a:t>αρχικά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σε </a:t>
            </a:r>
            <a:r>
              <a:rPr lang="el-GR" sz="2400" dirty="0"/>
              <a:t>σημεία ελαφρότερης μηχανικής </a:t>
            </a:r>
            <a:r>
              <a:rPr lang="el-GR" sz="2400" dirty="0" smtClean="0"/>
              <a:t>σύστασης</a:t>
            </a:r>
            <a:endParaRPr lang="el-GR" sz="2400" dirty="0"/>
          </a:p>
          <a:p>
            <a:pPr>
              <a:buFont typeface="Wingdings" charset="2"/>
              <a:buChar char="Ø"/>
            </a:pPr>
            <a:r>
              <a:rPr lang="el-GR" sz="2400" dirty="0"/>
              <a:t>σ</a:t>
            </a:r>
            <a:r>
              <a:rPr lang="el-GR" sz="2400" dirty="0" smtClean="0"/>
              <a:t>ε θέσεις μειωμένης γονιμότητας</a:t>
            </a:r>
          </a:p>
          <a:p>
            <a:pPr>
              <a:buFont typeface="Wingdings" charset="2"/>
              <a:buChar char="Ø"/>
            </a:pPr>
            <a:r>
              <a:rPr lang="el-GR" sz="2400" dirty="0"/>
              <a:t>σ</a:t>
            </a:r>
            <a:r>
              <a:rPr lang="el-GR" sz="2400" dirty="0" smtClean="0"/>
              <a:t>ε σημεία </a:t>
            </a:r>
            <a:r>
              <a:rPr lang="el-GR" sz="2400" dirty="0"/>
              <a:t>που δέχονται λιγότερο νερό</a:t>
            </a:r>
          </a:p>
          <a:p>
            <a:r>
              <a:rPr lang="el-GR" sz="2400" dirty="0"/>
              <a:t>Οποιαδήποτε αιτία εκθέτει τα φυτά σε καταπόνηση προδιαθέτει την προσβολή τους από το παθογόνο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13527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Σήψη από Μακροφομίνα</a:t>
            </a:r>
            <a:br>
              <a:rPr lang="el-GR" sz="2400" b="1" dirty="0" smtClean="0"/>
            </a:br>
            <a:r>
              <a:rPr lang="el-GR" sz="2400" b="1" dirty="0" smtClean="0"/>
              <a:t>Παθογόνο αίτιο-Εξέλιξη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Μεταξύ των αιτιών καταπόνησης των φυτών συγκαταλέγονται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η υψηλή πυκνότητα των φυτών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η αλατότητα του εδάφους και του αρδευτικού νερού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η υπερβολική αζωτούχος λίπανση και ταυτόχρονα, η χαμηλή καλιούχος λίπανση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τα άγονα εδάφη ή εκείνα με μικρή περιεκτικότητα σε βόριο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τα εδάφη με συμπιεσμένο προφίλ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ο τραυματισμός των φυτών ηλίανθου από χαλάζι ή προσβολές εντόμων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222" dirty="0" smtClean="0"/>
              <a:t>Αποδιοργάνωση της εντεριώνης και παρουσία μυκηλίου και μικροσκληρωτίων από μακροφομίνα (ανώτερα δύο φυτά) </a:t>
            </a:r>
            <a:r>
              <a:rPr lang="el-GR" sz="2000" dirty="0" smtClean="0"/>
              <a:t>και λευκορόδινη εξάνθηση λόγω προσβολής από φουζαρίωση (κατώτερα δύο φυτά)</a:t>
            </a:r>
            <a:endParaRPr lang="en-US" sz="2000" dirty="0"/>
          </a:p>
        </p:txBody>
      </p:sp>
      <p:pic>
        <p:nvPicPr>
          <p:cNvPr id="4" name="Content Placeholder 3" descr="fusarium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68" r="-1036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Μορφή ‘αλατοπιπερωμένης’ εντεριώνης στο εσωτερικό προσβεβλημένου στελέχους από μακροφομίνα (δεξιά, υγιές στέλεχος)</a:t>
            </a:r>
            <a:endParaRPr lang="en-US" sz="2400" dirty="0"/>
          </a:p>
        </p:txBody>
      </p:sp>
      <p:pic>
        <p:nvPicPr>
          <p:cNvPr id="4" name="Content Placeholder 3" descr="foto_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Σχηματισμός αναρίθμητων μικροσκληρωτίων επί του φλοιού του στελέχους και της εντεριώνης</a:t>
            </a:r>
            <a:br>
              <a:rPr lang="el-GR" sz="2400" dirty="0" smtClean="0"/>
            </a:br>
            <a:r>
              <a:rPr lang="el-GR" sz="2400" dirty="0" smtClean="0"/>
              <a:t> (σύμπτωμα ‘αλατοπιπερωμένης’ εντεριώνης)</a:t>
            </a:r>
            <a:endParaRPr lang="en-US" sz="2400" dirty="0"/>
          </a:p>
        </p:txBody>
      </p:sp>
      <p:pic>
        <p:nvPicPr>
          <p:cNvPr id="4" name="Content Placeholder 3" descr="soybean-and-sunflower-diaporthe-survival-3-63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410" r="-144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Λεπτομέρεια μικρών, μαύρων μικροσκληρωτίων του παθογόνου</a:t>
            </a:r>
            <a:endParaRPr lang="en-US" sz="2400" dirty="0"/>
          </a:p>
        </p:txBody>
      </p:sp>
      <p:pic>
        <p:nvPicPr>
          <p:cNvPr id="4" name="Content Placeholder 3" descr="800px-Macrophomina_phaseolin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72" r="-10572"/>
          <a:stretch>
            <a:fillRect/>
          </a:stretch>
        </p:blipFill>
        <p:spPr>
          <a:xfrm>
            <a:off x="457200" y="1616275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προσβολή των φυτών ηλίανθου από σκληρωτινίαση </a:t>
            </a:r>
            <a:br>
              <a:rPr lang="el-GR" sz="2400" dirty="0" smtClean="0"/>
            </a:br>
            <a:r>
              <a:rPr lang="el-GR" sz="2400" dirty="0" smtClean="0"/>
              <a:t>προκαλεί απότομο μαρασμό των φυτών</a:t>
            </a:r>
            <a:endParaRPr lang="en-US" sz="2400" dirty="0"/>
          </a:p>
        </p:txBody>
      </p:sp>
      <p:pic>
        <p:nvPicPr>
          <p:cNvPr id="4" name="Content Placeholder 3" descr="choroby_slnecnice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884" r="-1788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Προσβολή στελέχους φυτού ηλίανθου από σκληρωτινίαση</a:t>
            </a:r>
            <a:endParaRPr lang="en-US" sz="2400" dirty="0"/>
          </a:p>
        </p:txBody>
      </p:sp>
      <p:pic>
        <p:nvPicPr>
          <p:cNvPr id="4" name="Content Placeholder 3" descr="choroby_slnecnice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491" r="-714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2418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222" dirty="0" smtClean="0"/>
              <a:t>Σε προσβολή-νέκρωση στελεχών από σκληρωτινίαση, καταστρέφεται η εντεριώνη και στο εσωτερικό του στελέχους σχηματίζονται τα μεγάλα, μαύρα σκληρώτια του μύκητα </a:t>
            </a:r>
            <a:r>
              <a:rPr lang="en-US" sz="2222" i="1" dirty="0" err="1" smtClean="0"/>
              <a:t>Sclerotinia</a:t>
            </a:r>
            <a:r>
              <a:rPr lang="en-US" sz="2222" i="1" dirty="0" smtClean="0"/>
              <a:t> </a:t>
            </a:r>
            <a:r>
              <a:rPr lang="en-US" sz="2222" i="1" dirty="0" err="1" smtClean="0"/>
              <a:t>sclerotiorum</a:t>
            </a:r>
            <a:endParaRPr lang="en-US" sz="2222" i="1" dirty="0"/>
          </a:p>
        </p:txBody>
      </p:sp>
      <p:pic>
        <p:nvPicPr>
          <p:cNvPr id="4" name="Content Placeholder 3" descr="foto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83074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Μακροκονίδια και χλαμυδοσπόρια </a:t>
            </a:r>
            <a:br>
              <a:rPr lang="el-GR" sz="2400" dirty="0" smtClean="0"/>
            </a:br>
            <a:r>
              <a:rPr lang="el-GR" sz="2400" dirty="0" smtClean="0"/>
              <a:t>(όργανα διαχείμασης) του μύκητα</a:t>
            </a:r>
            <a:endParaRPr lang="en-US" sz="2400" dirty="0"/>
          </a:p>
        </p:txBody>
      </p:sp>
      <p:pic>
        <p:nvPicPr>
          <p:cNvPr id="4" name="Content Placeholder 3" descr="IndianJDermatol_2013_58_3_241_110852_f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999" r="-1199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Φόμοψη (</a:t>
            </a:r>
            <a:r>
              <a:rPr lang="en-US" sz="2400" b="1" i="1" dirty="0" err="1" smtClean="0"/>
              <a:t>Phomopsis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helianthi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Το </a:t>
            </a:r>
            <a:r>
              <a:rPr lang="el-GR" sz="2400" b="1" dirty="0" smtClean="0"/>
              <a:t>πρώτο</a:t>
            </a:r>
            <a:r>
              <a:rPr lang="el-GR" sz="2400" dirty="0" smtClean="0"/>
              <a:t> χαρακτηριστικό </a:t>
            </a:r>
            <a:r>
              <a:rPr lang="el-GR" sz="2400" b="1" dirty="0" smtClean="0"/>
              <a:t>σύμπτωμα</a:t>
            </a:r>
            <a:r>
              <a:rPr lang="el-GR" sz="2400" dirty="0" smtClean="0"/>
              <a:t> που υποδηλώνει την παρουσία της ασθένειας εκδηλώνεται αρχικά στα </a:t>
            </a:r>
            <a:r>
              <a:rPr lang="el-GR" sz="2400" b="1" dirty="0" smtClean="0"/>
              <a:t>κατώτερα φύλλα των φυτών</a:t>
            </a:r>
          </a:p>
          <a:p>
            <a:r>
              <a:rPr lang="el-GR" sz="2400" dirty="0" smtClean="0"/>
              <a:t>Υπό τις Ελληνικές συνθήκες, οι πρώτες κηλίδες στα φύλλα και το στέλεχος εμφανίζονται στην </a:t>
            </a:r>
            <a:r>
              <a:rPr lang="el-GR" sz="2400" b="1" dirty="0" smtClean="0"/>
              <a:t>άνθηση</a:t>
            </a:r>
            <a:r>
              <a:rPr lang="el-GR" sz="2400" dirty="0" smtClean="0"/>
              <a:t> και στις </a:t>
            </a:r>
            <a:r>
              <a:rPr lang="el-GR" sz="2400" b="1" dirty="0" smtClean="0"/>
              <a:t>αρχές Ιουλίου</a:t>
            </a:r>
            <a:r>
              <a:rPr lang="el-GR" sz="2400" dirty="0" smtClean="0"/>
              <a:t>, αντίστοιχα</a:t>
            </a:r>
          </a:p>
          <a:p>
            <a:r>
              <a:rPr lang="el-GR" sz="2400" dirty="0" smtClean="0"/>
              <a:t>Συγκεκριμένα, κατά την άνθηση εμφανίζεται </a:t>
            </a:r>
            <a:r>
              <a:rPr lang="el-GR" sz="2400" b="1" dirty="0" smtClean="0"/>
              <a:t>καφέ-μαύρη κηλίδα</a:t>
            </a:r>
            <a:r>
              <a:rPr lang="el-GR" sz="2400" dirty="0" smtClean="0"/>
              <a:t>, τριγωνικού ή ακανόνιστου σχήματος, στην κορυφή ή το περιθώριο του ελάσματος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81969" y="23092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Φόμοψη (</a:t>
            </a:r>
            <a:r>
              <a:rPr lang="en-US" sz="2400" b="1" i="1" dirty="0" err="1"/>
              <a:t>Phomopsis</a:t>
            </a:r>
            <a:r>
              <a:rPr lang="en-US" sz="2400" b="1" i="1" dirty="0"/>
              <a:t> </a:t>
            </a:r>
            <a:r>
              <a:rPr lang="en-US" sz="2400" b="1" i="1" dirty="0" err="1"/>
              <a:t>helianthi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Εντός 20-25 ημερών περίπου συντελείται η πλήρης καταστροφή των προσβεβλημένων φύλλων</a:t>
            </a:r>
          </a:p>
          <a:p>
            <a:r>
              <a:rPr lang="el-GR" sz="2400" dirty="0"/>
              <a:t>Η προσβολή επεκτείνεται στο στέλεχος, σχηματίζοντας αρχικά μια μικρή, </a:t>
            </a:r>
            <a:r>
              <a:rPr lang="el-GR" sz="2400" b="1" dirty="0"/>
              <a:t>καστανή κηλίδα στο σημείο πρόσφυσης του μίσχου με το </a:t>
            </a:r>
            <a:r>
              <a:rPr lang="el-GR" sz="2400" b="1" dirty="0" smtClean="0"/>
              <a:t>στέλεχος</a:t>
            </a:r>
          </a:p>
          <a:p>
            <a:r>
              <a:rPr lang="el-GR" sz="2400" dirty="0"/>
              <a:t>Αργότερα, επεκτείνεται κατά μήκος του στελέχους (πάνω-κάτω), σχηματίζοντας </a:t>
            </a:r>
            <a:r>
              <a:rPr lang="el-GR" sz="2400" b="1" dirty="0"/>
              <a:t>κηλίδα ανοικτοκαστανού χρώματος</a:t>
            </a:r>
          </a:p>
          <a:p>
            <a:r>
              <a:rPr lang="el-GR" sz="2400" dirty="0"/>
              <a:t>Η κηλίδα έχει διάχυτα (όχι σαφώς καθορισμένα) όρια που αργότερα σκουραίνουν και παρουσιάζεται </a:t>
            </a:r>
            <a:r>
              <a:rPr lang="el-GR" sz="2400" b="1" dirty="0"/>
              <a:t>βυθισμένη</a:t>
            </a:r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3110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Φόμοψη (</a:t>
            </a:r>
            <a:r>
              <a:rPr lang="en-US" sz="2400" b="1" i="1" dirty="0" err="1" smtClean="0"/>
              <a:t>Phomopsis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helianthi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Έχει σημειωθεί η παρουσία μέχρι και τεσσάρων κηλίδων ανά προσβεβλημένο φυτό</a:t>
            </a:r>
          </a:p>
          <a:p>
            <a:r>
              <a:rPr lang="el-GR" sz="2400" dirty="0" smtClean="0"/>
              <a:t>Οι κηλίδες αυξάνουν σε διαστάσεις και η νεκρωτική περιοχή εμφανίζεται στους βαθύτερους ιστούς</a:t>
            </a:r>
          </a:p>
          <a:p>
            <a:r>
              <a:rPr lang="el-GR" sz="2400" dirty="0" smtClean="0"/>
              <a:t>Χαρακτηριστικό της ασθένειας είναι </a:t>
            </a:r>
            <a:r>
              <a:rPr lang="el-GR" sz="2400" b="1" dirty="0" smtClean="0"/>
              <a:t>το στέλεχος εξασθενίζει  και σπάει </a:t>
            </a:r>
            <a:r>
              <a:rPr lang="el-GR" sz="2400" dirty="0" smtClean="0"/>
              <a:t>ή υποχωρεί εύκολα μετά από άσκηση πίεσης στο σημείο της κηλίδας</a:t>
            </a:r>
          </a:p>
          <a:p>
            <a:r>
              <a:rPr lang="el-GR" sz="2400" dirty="0" smtClean="0"/>
              <a:t>Αυτό οφείλεται σε </a:t>
            </a:r>
            <a:r>
              <a:rPr lang="el-GR" sz="2400" b="1" dirty="0" smtClean="0"/>
              <a:t>αποδιοργάνωση της εντεριώνης </a:t>
            </a:r>
            <a:r>
              <a:rPr lang="el-GR" sz="2400" dirty="0" smtClean="0"/>
              <a:t>στο εσωτερικό των στελεχών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Φόμοψη (</a:t>
            </a:r>
            <a:r>
              <a:rPr lang="en-US" sz="2400" b="1" i="1" dirty="0" err="1" smtClean="0"/>
              <a:t>Phomopsis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helianthi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Όταν αποδιοργανωθούν οι μηχανικοί ιστοί στήριξης το φυτό σπάει από το ίδιο του το βάρος</a:t>
            </a:r>
          </a:p>
          <a:p>
            <a:r>
              <a:rPr lang="el-GR" sz="2400" dirty="0" smtClean="0"/>
              <a:t>Η προσβολή τελικά καταλήγει σε </a:t>
            </a:r>
            <a:r>
              <a:rPr lang="el-GR" sz="2400" b="1" dirty="0" smtClean="0"/>
              <a:t>πλάγιασμα των φυτών</a:t>
            </a:r>
          </a:p>
          <a:p>
            <a:r>
              <a:rPr lang="el-GR" sz="2400" dirty="0" smtClean="0"/>
              <a:t>Συμπτώματα </a:t>
            </a:r>
            <a:r>
              <a:rPr lang="el-GR" sz="2400" b="1" dirty="0" smtClean="0"/>
              <a:t>σπανίως εμφανίζονται στις κεφαλές </a:t>
            </a:r>
            <a:r>
              <a:rPr lang="el-GR" sz="2400" dirty="0" smtClean="0"/>
              <a:t>(αν όμως εκδηλωθούν είναι όμοια με εκείνα του στελέχους)</a:t>
            </a:r>
          </a:p>
          <a:p>
            <a:r>
              <a:rPr lang="el-GR" sz="2400" dirty="0" smtClean="0"/>
              <a:t>Από αρχές Ιουλίου και μετέπειτα τα προσβεβλημένα φυτά ξεχωρίζουν σε ύψος από τα υγιή </a:t>
            </a:r>
          </a:p>
          <a:p>
            <a:r>
              <a:rPr lang="el-GR" sz="2400" dirty="0" smtClean="0"/>
              <a:t>Χαρακτηρίζονται από </a:t>
            </a:r>
            <a:r>
              <a:rPr lang="el-GR" sz="2400" b="1" dirty="0" smtClean="0"/>
              <a:t>μικρότερο βάρος και ξήρανση </a:t>
            </a:r>
            <a:r>
              <a:rPr lang="el-GR" sz="2400" dirty="0" smtClean="0"/>
              <a:t>των</a:t>
            </a:r>
            <a:r>
              <a:rPr lang="el-GR" sz="2400" b="1" dirty="0" smtClean="0"/>
              <a:t> κεφαλών </a:t>
            </a:r>
            <a:r>
              <a:rPr lang="el-GR" sz="2400" dirty="0" smtClean="0"/>
              <a:t>τους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Φόμοψη</a:t>
            </a:r>
            <a:br>
              <a:rPr lang="el-GR" sz="2400" b="1" dirty="0" smtClean="0"/>
            </a:br>
            <a:r>
              <a:rPr lang="el-GR" sz="2400" b="1" dirty="0" smtClean="0"/>
              <a:t>Παθογόνο αίτιο-Εξέλιξη της ασθένειας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2328"/>
          </a:xfrm>
        </p:spPr>
        <p:txBody>
          <a:bodyPr>
            <a:noAutofit/>
          </a:bodyPr>
          <a:lstStyle/>
          <a:p>
            <a:r>
              <a:rPr lang="el-GR" sz="2400" dirty="0" smtClean="0"/>
              <a:t>Την ασθένεια προκαλεί ο μύκητας </a:t>
            </a:r>
            <a:r>
              <a:rPr lang="en-US" sz="2400" i="1" dirty="0" err="1" smtClean="0"/>
              <a:t>Phomopsis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helianthi</a:t>
            </a:r>
            <a:endParaRPr lang="el-GR" sz="2400" i="1" dirty="0" smtClean="0"/>
          </a:p>
          <a:p>
            <a:r>
              <a:rPr lang="el-GR" sz="2400" dirty="0" smtClean="0"/>
              <a:t>Η τέλεια μορφή του είναι ο ασκομύκητας</a:t>
            </a:r>
            <a:r>
              <a:rPr lang="en-US" sz="2400" dirty="0" smtClean="0"/>
              <a:t> </a:t>
            </a:r>
            <a:r>
              <a:rPr lang="en-US" sz="2400" i="1" dirty="0" err="1" smtClean="0"/>
              <a:t>Diaporthe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helianthi</a:t>
            </a:r>
            <a:r>
              <a:rPr lang="el-GR" sz="2400" i="1" dirty="0" smtClean="0"/>
              <a:t> </a:t>
            </a:r>
          </a:p>
          <a:p>
            <a:r>
              <a:rPr lang="el-GR" sz="2400" b="1" dirty="0" smtClean="0"/>
              <a:t>Το παθογόνο σχηματίζει κονίδια δύο τύπων</a:t>
            </a:r>
            <a:r>
              <a:rPr lang="en-US" sz="2400" dirty="0" smtClean="0"/>
              <a:t>:</a:t>
            </a:r>
            <a:r>
              <a:rPr lang="el-GR" sz="2400" dirty="0" smtClean="0"/>
              <a:t> </a:t>
            </a:r>
          </a:p>
          <a:p>
            <a:pPr>
              <a:buFont typeface="Courier New"/>
              <a:buChar char="o"/>
            </a:pPr>
            <a:r>
              <a:rPr lang="el-GR" sz="2400" dirty="0" smtClean="0"/>
              <a:t>μικρά, μονοκύτταρα</a:t>
            </a:r>
          </a:p>
          <a:p>
            <a:pPr>
              <a:buFont typeface="Courier New"/>
              <a:buChar char="o"/>
            </a:pPr>
            <a:r>
              <a:rPr lang="el-GR" sz="2400" dirty="0" smtClean="0"/>
              <a:t>σκωληκόμορφα, πολυκύτταρα, όμοια με εκείνα του γένους </a:t>
            </a:r>
            <a:r>
              <a:rPr lang="en-US" sz="2400" i="1" dirty="0" err="1" smtClean="0"/>
              <a:t>Septoria</a:t>
            </a:r>
            <a:r>
              <a:rPr lang="el-GR" sz="2400" dirty="0" smtClean="0"/>
              <a:t> </a:t>
            </a:r>
          </a:p>
          <a:p>
            <a:r>
              <a:rPr lang="el-GR" sz="2400" dirty="0" smtClean="0"/>
              <a:t>Τα πυκνίδια είναι άφθονα στις κηλίδες, ενώ </a:t>
            </a:r>
            <a:r>
              <a:rPr lang="el-GR" sz="2400" b="1" dirty="0" smtClean="0"/>
              <a:t>τα περιθήκια σχηματίζονται στα υπολείμματα της καλλιέργειας</a:t>
            </a:r>
            <a:r>
              <a:rPr lang="el-GR" sz="2400" dirty="0" smtClean="0"/>
              <a:t>, μετά τη συγκομιδή</a:t>
            </a:r>
          </a:p>
          <a:p>
            <a:r>
              <a:rPr lang="el-GR" sz="2400" dirty="0" smtClean="0"/>
              <a:t>Το παθογόνο </a:t>
            </a:r>
            <a:r>
              <a:rPr lang="el-GR" sz="2400" b="1" dirty="0" smtClean="0"/>
              <a:t>διαχειμάζει ως μυκήλιο</a:t>
            </a:r>
            <a:r>
              <a:rPr lang="el-GR" sz="2400" dirty="0" smtClean="0"/>
              <a:t> στα υπολείμματα των ασθενών φυτών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ασκοσπόρια</a:t>
            </a:r>
            <a:r>
              <a:rPr lang="el-GR" sz="2400" dirty="0" smtClean="0"/>
              <a:t> προκαλούν τις </a:t>
            </a:r>
            <a:r>
              <a:rPr lang="el-GR" sz="2400" b="1" dirty="0" smtClean="0"/>
              <a:t>πρωτογενείς μολύνσεις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Φόμοψη</a:t>
            </a:r>
            <a:br>
              <a:rPr lang="el-GR" sz="2400" b="1" dirty="0" smtClean="0"/>
            </a:br>
            <a:r>
              <a:rPr lang="el-GR" sz="2400" b="1" dirty="0" smtClean="0"/>
              <a:t>Παθογόνο αίτιο-Εξέλιξη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Οι πρώτες μολύνσεις γίνονται συνήθως στο στάδιο </a:t>
            </a:r>
            <a:r>
              <a:rPr lang="el-GR" sz="2400" b="1" dirty="0" smtClean="0"/>
              <a:t>6</a:t>
            </a:r>
            <a:r>
              <a:rPr lang="el-GR" sz="2400" b="1" baseline="30000" dirty="0" smtClean="0"/>
              <a:t>ου</a:t>
            </a:r>
            <a:r>
              <a:rPr lang="el-GR" sz="2400" b="1" dirty="0" smtClean="0"/>
              <a:t> έως 8</a:t>
            </a:r>
            <a:r>
              <a:rPr lang="el-GR" sz="2400" b="1" baseline="30000" dirty="0" smtClean="0"/>
              <a:t>ου</a:t>
            </a:r>
            <a:r>
              <a:rPr lang="el-GR" sz="2400" b="1" dirty="0" smtClean="0"/>
              <a:t> φύλλου</a:t>
            </a:r>
          </a:p>
          <a:p>
            <a:r>
              <a:rPr lang="el-GR" sz="2400" dirty="0" smtClean="0"/>
              <a:t>Τα πρώτα συμπτώματα εμφανίζονται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την περίοδο που σχηματίζεται το άνθος (στάδιο του οφθαλμού) (</a:t>
            </a:r>
            <a:r>
              <a:rPr lang="en-US" sz="2400" dirty="0" smtClean="0"/>
              <a:t>R-3</a:t>
            </a:r>
            <a:r>
              <a:rPr lang="el-GR" sz="24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στην άνθηση (</a:t>
            </a:r>
            <a:r>
              <a:rPr lang="en-US" sz="2400" dirty="0" smtClean="0"/>
              <a:t>R-5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Η ασθένεια είναι ιδιαίτερα σοβαρή </a:t>
            </a:r>
            <a:r>
              <a:rPr lang="el-GR" sz="2400" dirty="0"/>
              <a:t>σε</a:t>
            </a:r>
            <a:endParaRPr lang="el-GR" sz="2400" dirty="0" smtClean="0"/>
          </a:p>
          <a:p>
            <a:pPr>
              <a:buFont typeface="Wingdings" charset="2"/>
              <a:buChar char="Ø"/>
            </a:pPr>
            <a:r>
              <a:rPr lang="el-GR" sz="2400" b="1" dirty="0" smtClean="0"/>
              <a:t>συνθήκες παρατεταμένα υψηλών θερμοκρασιών </a:t>
            </a:r>
          </a:p>
          <a:p>
            <a:pPr>
              <a:buFont typeface="Wingdings" charset="2"/>
              <a:buChar char="Ø"/>
            </a:pPr>
            <a:r>
              <a:rPr lang="el-GR" sz="2400" b="1" dirty="0"/>
              <a:t>σ</a:t>
            </a:r>
            <a:r>
              <a:rPr lang="el-GR" sz="2400" b="1" dirty="0" smtClean="0"/>
              <a:t>υνθήκες υψηλής υγρασίας</a:t>
            </a:r>
          </a:p>
          <a:p>
            <a:pPr>
              <a:buFont typeface="Wingdings" charset="2"/>
              <a:buChar char="Ø"/>
            </a:pPr>
            <a:endParaRPr lang="el-GR" sz="2400" b="1" dirty="0" smtClean="0"/>
          </a:p>
          <a:p>
            <a:r>
              <a:rPr lang="el-GR" sz="2400" b="1" dirty="0" smtClean="0"/>
              <a:t>Δεν υπάρχουν ποικιλίες ηλίανθου που παρουσιάζουν ανθεκτικότητα στην προσβολή από φόμοψη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προσβολή (νέκρωση) στο φύλλο, επεκτείνεται</a:t>
            </a:r>
            <a:br>
              <a:rPr lang="el-GR" sz="2400" dirty="0" smtClean="0"/>
            </a:br>
            <a:r>
              <a:rPr lang="el-GR" sz="2400" dirty="0" smtClean="0"/>
              <a:t> κατά μήκος κεντρικού νεύρου του ελάσματος</a:t>
            </a:r>
            <a:endParaRPr lang="en-US" sz="2400" dirty="0"/>
          </a:p>
        </p:txBody>
      </p:sp>
      <p:pic>
        <p:nvPicPr>
          <p:cNvPr id="4" name="Content Placeholder 3" descr="220px-Leaf_lesion_proceeding_along_major_leaf_vein_(Photo_Dr_Tom_Gulya,_USDA)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477" r="-3347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χλώρωση και ακολούθως η νέκρωση καταλαμβάνει συχνά το μισό ή ¼ του ελάσματος και οριοθετείται από τις νευρώσεις του</a:t>
            </a:r>
            <a:endParaRPr lang="en-US" sz="2400" dirty="0"/>
          </a:p>
        </p:txBody>
      </p:sp>
      <p:pic>
        <p:nvPicPr>
          <p:cNvPr id="4" name="Content Placeholder 3" descr="diaporthe-helianthi-phomopsis-helianthi-leaf-180x18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Θραύση και πλάγιασμα στελεχών</a:t>
            </a:r>
            <a:br>
              <a:rPr lang="el-GR" sz="2400" dirty="0" smtClean="0"/>
            </a:br>
            <a:r>
              <a:rPr lang="el-GR" sz="2400" dirty="0" smtClean="0"/>
              <a:t> προσβεβλημένων από φόμοψη</a:t>
            </a:r>
            <a:endParaRPr lang="en-US" sz="2400" dirty="0"/>
          </a:p>
        </p:txBody>
      </p:sp>
      <p:pic>
        <p:nvPicPr>
          <p:cNvPr id="4" name="Content Placeholder 3" descr="choroby_slnecnice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884" r="-1788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Έντονα προσβεβλημένη φυτεία ηλίανθου από φόμοψη</a:t>
            </a:r>
            <a:endParaRPr lang="en-US" sz="2400" dirty="0"/>
          </a:p>
        </p:txBody>
      </p:sp>
      <p:pic>
        <p:nvPicPr>
          <p:cNvPr id="4" name="Content Placeholder 3" descr="foto_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Προσβολή νηματωδών πίσω από το άκρο των ριζικών τριχιδίων δημιουργεί πληγές (πύλες ευχερέστερης εισόδου) του μύκητα</a:t>
            </a:r>
            <a:endParaRPr lang="en-US" sz="2400" dirty="0"/>
          </a:p>
        </p:txBody>
      </p:sp>
      <p:pic>
        <p:nvPicPr>
          <p:cNvPr id="4" name="Content Placeholder 3" descr="nematode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691" r="-2069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Κηλίδες καστανές, βυθισμένες που περιβάλλουν συχνά τα στελέχη προκαλούν την ξήρανση και το πλάγιασμα των φυτών</a:t>
            </a:r>
            <a:endParaRPr lang="en-US" sz="2400" dirty="0"/>
          </a:p>
        </p:txBody>
      </p:sp>
      <p:pic>
        <p:nvPicPr>
          <p:cNvPr id="4" name="Content Placeholder 3" descr="phomopsis-02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2996" b="-1299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/>
              <a:t>ΑΣΘΕΝΕΙΕΣ ΕΛΑΙΟΚΡΑΜΒΗΣ</a:t>
            </a:r>
            <a:endParaRPr lang="en-US" sz="28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339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Σκληρωτινίαση (</a:t>
            </a:r>
            <a:r>
              <a:rPr lang="en-US" sz="2400" b="1" i="1" dirty="0" err="1" smtClean="0"/>
              <a:t>Sclerotinia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sclerotiorum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 </a:t>
            </a:r>
            <a:r>
              <a:rPr lang="el-GR" sz="2400" dirty="0" smtClean="0"/>
              <a:t>εμφάνιση των συμπτωμάτων ποικίλει με το φυτό-ξενιστή, το τμήμα του φυτού που προσβάλλεται και τις καιρικές συνθήκες</a:t>
            </a:r>
          </a:p>
          <a:p>
            <a:r>
              <a:rPr lang="el-GR" sz="2400" dirty="0" smtClean="0"/>
              <a:t>Στις καλλιέργειες σποροπαραγωγής </a:t>
            </a:r>
            <a:r>
              <a:rPr lang="el-GR" sz="2400" b="1" dirty="0" smtClean="0"/>
              <a:t>τα συμπτώματα εκδηλώνονται </a:t>
            </a:r>
            <a:r>
              <a:rPr lang="el-GR" sz="2400" dirty="0" smtClean="0"/>
              <a:t>αργά, κατά το </a:t>
            </a:r>
            <a:r>
              <a:rPr lang="el-GR" sz="2400" b="1" dirty="0" smtClean="0"/>
              <a:t>τέλος της ανθοφορίας</a:t>
            </a:r>
          </a:p>
          <a:p>
            <a:r>
              <a:rPr lang="el-GR" sz="2400" dirty="0" smtClean="0"/>
              <a:t>Το παθογόνο πρωταρχικά αποικίζει τα πέταλα που αποχωρίζονται από τα άνθη και προσκολλώνται στα φύλλα, τους μίσχους των φύλλων και τα στελέχη</a:t>
            </a:r>
          </a:p>
          <a:p>
            <a:r>
              <a:rPr lang="el-GR" sz="2400" dirty="0" smtClean="0"/>
              <a:t>Οι </a:t>
            </a:r>
            <a:r>
              <a:rPr lang="el-GR" sz="2400" b="1" dirty="0" smtClean="0"/>
              <a:t>κηλίδες</a:t>
            </a:r>
            <a:r>
              <a:rPr lang="el-GR" sz="2400" dirty="0" smtClean="0"/>
              <a:t> στα φύλλα είναι ακανόνιστες, νεκρωτικές, </a:t>
            </a:r>
            <a:r>
              <a:rPr lang="el-GR" sz="2400" b="1" dirty="0" smtClean="0"/>
              <a:t>γκριζωπής απόχρωσης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Σκληρωτινίαση (</a:t>
            </a:r>
            <a:r>
              <a:rPr lang="en-US" sz="2400" b="1" i="1" dirty="0" err="1"/>
              <a:t>Sclerotinia</a:t>
            </a:r>
            <a:r>
              <a:rPr lang="en-US" sz="2400" b="1" i="1" dirty="0"/>
              <a:t> </a:t>
            </a:r>
            <a:r>
              <a:rPr lang="en-US" sz="2400" b="1" i="1" dirty="0" err="1"/>
              <a:t>sclerotiorum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Συνήθως, η προσβολή των στελεχών προκύπτει μέσω των μίσχων των προσβεβλημένων φύλλων</a:t>
            </a:r>
          </a:p>
          <a:p>
            <a:r>
              <a:rPr lang="el-GR" sz="2400" dirty="0"/>
              <a:t>Αναπτύσσονται </a:t>
            </a:r>
            <a:r>
              <a:rPr lang="el-GR" sz="2400" b="1" dirty="0"/>
              <a:t>υδατώδεις</a:t>
            </a:r>
            <a:r>
              <a:rPr lang="el-GR" sz="2400" dirty="0"/>
              <a:t>, μαλακής υφής, </a:t>
            </a:r>
            <a:r>
              <a:rPr lang="el-GR" sz="2400" b="1" dirty="0"/>
              <a:t>λευκωπές έως γκριζωπές κηλίδες κατά μήκος των στελεχών</a:t>
            </a:r>
          </a:p>
          <a:p>
            <a:r>
              <a:rPr lang="el-GR" sz="2400" dirty="0"/>
              <a:t>Οι κηλίδες εμφανίζονται 2-3 εβδομάδες μετά τη μόλυνση των φυτικών ιστών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7430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Σκληρωτινίαση (</a:t>
            </a:r>
            <a:r>
              <a:rPr lang="en-US" sz="2400" b="1" i="1" dirty="0" err="1" smtClean="0"/>
              <a:t>Sclerotinia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sclerotiorum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8778"/>
          </a:xfrm>
        </p:spPr>
        <p:txBody>
          <a:bodyPr>
            <a:noAutofit/>
          </a:bodyPr>
          <a:lstStyle/>
          <a:p>
            <a:r>
              <a:rPr lang="el-GR" sz="2400" dirty="0" smtClean="0"/>
              <a:t>Οι κηλίδες διακρίνονται στα κύρια στελέχη καθώς και στους πλευρικούς βλαστούς (διακλαδώσεις) των φυτών</a:t>
            </a:r>
          </a:p>
          <a:p>
            <a:r>
              <a:rPr lang="el-GR" sz="2400" dirty="0" smtClean="0"/>
              <a:t>Συχνά, επί των κηλίδων </a:t>
            </a:r>
            <a:r>
              <a:rPr lang="el-GR" sz="2400" b="1" dirty="0" smtClean="0"/>
              <a:t>αναπτύσσονται</a:t>
            </a:r>
            <a:r>
              <a:rPr lang="el-GR" sz="2400" dirty="0" smtClean="0"/>
              <a:t> σκοτεινότερης απόχρωσης, </a:t>
            </a:r>
            <a:r>
              <a:rPr lang="el-GR" sz="2400" b="1" dirty="0" smtClean="0"/>
              <a:t>συγκεντρικοί δακτύλιοι</a:t>
            </a:r>
          </a:p>
          <a:p>
            <a:r>
              <a:rPr lang="el-GR" sz="2400" dirty="0" smtClean="0"/>
              <a:t>Σε έντονες προσβολές η </a:t>
            </a:r>
            <a:r>
              <a:rPr lang="el-GR" sz="2400" b="1" dirty="0" smtClean="0"/>
              <a:t>επιδερμίδα αποκολλάται </a:t>
            </a:r>
            <a:r>
              <a:rPr lang="el-GR" sz="2400" dirty="0" smtClean="0"/>
              <a:t>και κρέμεται προς τα κάτω, ενώ </a:t>
            </a:r>
            <a:r>
              <a:rPr lang="el-GR" sz="2400" b="1" dirty="0" smtClean="0"/>
              <a:t>τα εξασθενημένα στελέχη σπάζουν</a:t>
            </a:r>
          </a:p>
          <a:p>
            <a:r>
              <a:rPr lang="el-GR" sz="2400" dirty="0" smtClean="0"/>
              <a:t>Η ασθένεια παρουσιάζεται υπό μορφή </a:t>
            </a:r>
            <a:r>
              <a:rPr lang="el-GR" sz="2400" u="sng" dirty="0" smtClean="0"/>
              <a:t>κηλίδων (εντοπισμένων θέσεων) </a:t>
            </a:r>
            <a:r>
              <a:rPr lang="el-GR" sz="2400" dirty="0" smtClean="0"/>
              <a:t>στους καλλιεργούμενους αγρούς</a:t>
            </a:r>
          </a:p>
          <a:p>
            <a:r>
              <a:rPr lang="el-GR" sz="2400" dirty="0" smtClean="0"/>
              <a:t>Τα προσβεβλημένα φυτά εκδηλώνουν </a:t>
            </a:r>
            <a:r>
              <a:rPr lang="el-GR" sz="2400" b="1" dirty="0" smtClean="0"/>
              <a:t>μαρασμό</a:t>
            </a:r>
            <a:r>
              <a:rPr lang="el-GR" sz="2400" dirty="0" smtClean="0"/>
              <a:t>, </a:t>
            </a:r>
            <a:r>
              <a:rPr lang="el-GR" sz="2400" b="1" dirty="0" smtClean="0"/>
              <a:t>πρόωρη ωρίμανση</a:t>
            </a:r>
            <a:r>
              <a:rPr lang="el-GR" sz="2400" dirty="0" smtClean="0"/>
              <a:t> και </a:t>
            </a:r>
            <a:r>
              <a:rPr lang="el-GR" sz="2400" b="1" dirty="0" smtClean="0"/>
              <a:t>αποκτούν αχυρένια απόχρωση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Σκληρωτινίαση (</a:t>
            </a:r>
            <a:r>
              <a:rPr lang="en-US" sz="2400" b="1" i="1" dirty="0" err="1" smtClean="0"/>
              <a:t>Sclerotinia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sclerotiorum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 smtClean="0"/>
              <a:t>Αντίθετα, τα υγιή φυτά διατηρούν το πράσινο χρώμα τους</a:t>
            </a:r>
          </a:p>
          <a:p>
            <a:r>
              <a:rPr lang="el-GR" sz="2400" dirty="0" smtClean="0"/>
              <a:t>Στο τέλος της καλλιεργητικής περιόδου σχηματίζονται </a:t>
            </a:r>
            <a:r>
              <a:rPr lang="el-GR" sz="2400" b="1" dirty="0" smtClean="0"/>
              <a:t>σκληρώτια εντός των στελεχών </a:t>
            </a:r>
            <a:r>
              <a:rPr lang="el-GR" sz="2400" dirty="0" smtClean="0"/>
              <a:t>της ελαιοκράμβης</a:t>
            </a:r>
          </a:p>
          <a:p>
            <a:r>
              <a:rPr lang="el-GR" sz="2400" dirty="0" smtClean="0"/>
              <a:t>Όταν επικρατούν συνθήκες υψηλής υγρασίας τα σκληρώτια σχηματίζονται και στο εξωτερικό των βλαστών</a:t>
            </a:r>
          </a:p>
          <a:p>
            <a:r>
              <a:rPr lang="el-GR" sz="2400" dirty="0" smtClean="0"/>
              <a:t>Στα εδώδιμα είδη του γένους </a:t>
            </a:r>
            <a:r>
              <a:rPr lang="en-US" sz="2400" i="1" dirty="0" err="1" smtClean="0"/>
              <a:t>Brassica</a:t>
            </a:r>
            <a:r>
              <a:rPr lang="el-GR" sz="2400" i="1" dirty="0" smtClean="0"/>
              <a:t>, </a:t>
            </a:r>
            <a:r>
              <a:rPr lang="el-GR" sz="2400" dirty="0" smtClean="0"/>
              <a:t>η προσβολή ξεκινά με την εμφάνιση υδατώδους περιοχής στο στέλεχος και τα εξωτερικά φύλλα</a:t>
            </a:r>
          </a:p>
          <a:p>
            <a:pPr>
              <a:buNone/>
            </a:pPr>
            <a:endParaRPr lang="el-GR" sz="2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Σκληρωτινίαση (</a:t>
            </a:r>
            <a:r>
              <a:rPr lang="en-US" sz="2400" b="1" i="1" dirty="0" err="1" smtClean="0"/>
              <a:t>Sclerotinia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sclerotiorum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Κυρίως, προσβάλλονται τα φύλλα που έρχονται σε επαφή με το έδαφος</a:t>
            </a:r>
          </a:p>
          <a:p>
            <a:r>
              <a:rPr lang="el-GR" sz="2400" dirty="0" smtClean="0"/>
              <a:t>Τα προσβεβλημένα φύλλα καταρρέουν, αποκαλύπτοντας την κεφαλή</a:t>
            </a:r>
          </a:p>
          <a:p>
            <a:r>
              <a:rPr lang="el-GR" sz="2400" dirty="0" smtClean="0"/>
              <a:t>Η κεφαλή των φυτών σε σύντομο χρονικό διάστημα καλύπτεται από </a:t>
            </a:r>
            <a:r>
              <a:rPr lang="el-GR" sz="2400" b="1" dirty="0" smtClean="0"/>
              <a:t>λευκό</a:t>
            </a:r>
            <a:r>
              <a:rPr lang="el-GR" sz="2400" dirty="0" smtClean="0"/>
              <a:t>, </a:t>
            </a:r>
            <a:r>
              <a:rPr lang="el-GR" sz="2400" b="1" dirty="0" smtClean="0"/>
              <a:t>βαμβακώδες μυκήλιο</a:t>
            </a:r>
          </a:p>
          <a:p>
            <a:r>
              <a:rPr lang="el-GR" sz="2400" dirty="0" smtClean="0"/>
              <a:t>Εντός του μυκηλίου σχηματίζονται </a:t>
            </a:r>
            <a:r>
              <a:rPr lang="el-GR" sz="2400" b="1" dirty="0" smtClean="0"/>
              <a:t>μαύρα</a:t>
            </a:r>
            <a:r>
              <a:rPr lang="el-GR" sz="2400" dirty="0" smtClean="0"/>
              <a:t>, </a:t>
            </a:r>
            <a:r>
              <a:rPr lang="el-GR" sz="2400" b="1" dirty="0" smtClean="0"/>
              <a:t>ακανόνιστου σχήματος</a:t>
            </a:r>
            <a:r>
              <a:rPr lang="el-GR" sz="2400" dirty="0" smtClean="0"/>
              <a:t>,</a:t>
            </a:r>
            <a:r>
              <a:rPr lang="el-GR" sz="2400" b="1" dirty="0" smtClean="0"/>
              <a:t> μεγάλα σκληρώτια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Σκληρωτινίαση (</a:t>
            </a:r>
            <a:r>
              <a:rPr lang="en-US" sz="2400" b="1" i="1" dirty="0" err="1" smtClean="0"/>
              <a:t>Sclerotinia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sclerotiorum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Παθογόνο αίτιο-Εξέλιξη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055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Την ασθένεια προκαλεί ο ασκομύκητας </a:t>
            </a:r>
            <a:r>
              <a:rPr lang="en-US" sz="2400" i="1" dirty="0" err="1" smtClean="0"/>
              <a:t>Sclerotinia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sclerotiorum</a:t>
            </a:r>
            <a:endParaRPr lang="el-GR" sz="2400" dirty="0" smtClean="0"/>
          </a:p>
          <a:p>
            <a:r>
              <a:rPr lang="el-GR" sz="2400" dirty="0" smtClean="0"/>
              <a:t>Το παθογόνο </a:t>
            </a:r>
            <a:r>
              <a:rPr lang="el-GR" sz="2400" b="1" dirty="0" smtClean="0"/>
              <a:t>διαχειμάζει στο έδαφος </a:t>
            </a:r>
            <a:r>
              <a:rPr lang="el-GR" sz="2400" dirty="0" smtClean="0"/>
              <a:t>με τη μορφή </a:t>
            </a:r>
            <a:r>
              <a:rPr lang="el-GR" sz="2400" b="1" dirty="0" smtClean="0"/>
              <a:t>σκληρωτίων</a:t>
            </a:r>
            <a:r>
              <a:rPr lang="el-GR" sz="2400" dirty="0" smtClean="0"/>
              <a:t> (αποτελούν την κύρια πηγή μολυσμάτων)</a:t>
            </a:r>
          </a:p>
          <a:p>
            <a:r>
              <a:rPr lang="el-GR" sz="2400" dirty="0" smtClean="0"/>
              <a:t>Συνήθως, τα σκληρώτια επιβιώνουν στο έδαφος για διάστημα 3-4 ετών</a:t>
            </a:r>
          </a:p>
          <a:p>
            <a:r>
              <a:rPr lang="el-GR" sz="2400" dirty="0" smtClean="0"/>
              <a:t>Τα σκληρώτια που βρίσκονται στα πρώτα 2-4</a:t>
            </a:r>
            <a:r>
              <a:rPr lang="en-US" sz="2400" dirty="0" smtClean="0"/>
              <a:t>cm</a:t>
            </a:r>
            <a:r>
              <a:rPr lang="el-GR" sz="2400" dirty="0" smtClean="0"/>
              <a:t> του εδάφους, βλαστάνουν σχηματίζοντας αποθήκια επί της επιφάνειας του εδάφους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ασκοσπόρια</a:t>
            </a:r>
            <a:r>
              <a:rPr lang="el-GR" sz="2400" dirty="0" smtClean="0"/>
              <a:t> διασπείρονται με τον άνεμο προκαλώντας τις </a:t>
            </a:r>
            <a:r>
              <a:rPr lang="el-GR" sz="2400" b="1" dirty="0" smtClean="0"/>
              <a:t>αρχικές μολύνσεις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Σκληρωτινίαση (</a:t>
            </a:r>
            <a:r>
              <a:rPr lang="en-US" sz="2400" b="1" i="1" dirty="0" err="1"/>
              <a:t>Sclerotinia</a:t>
            </a:r>
            <a:r>
              <a:rPr lang="en-US" sz="2400" b="1" i="1" dirty="0"/>
              <a:t> </a:t>
            </a:r>
            <a:r>
              <a:rPr lang="en-US" sz="2400" b="1" i="1" dirty="0" err="1"/>
              <a:t>sclerotiorum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/>
              <a:t>Παθογόνο αίτιο-Εξέλιξη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Τα ασκοσπόρια χρειάζονται μια εξωτερική πηγή θρεπτικών στοιχείων για να προσβάλλουν υγιείς φυτικούς ιστούς </a:t>
            </a:r>
          </a:p>
          <a:p>
            <a:r>
              <a:rPr lang="el-GR" sz="2400" dirty="0"/>
              <a:t>Στις καλλιέργειες σποροπαραγωγής την πηγή αυτή αποτελούν τα πέταλα που προσβάλλονται πριν ή μετά την απόρριψή τους από τα άνθη</a:t>
            </a:r>
          </a:p>
          <a:p>
            <a:r>
              <a:rPr lang="el-GR" sz="2400" dirty="0"/>
              <a:t>Οι υφές του παθογόνου προσβάλλουν με απ’ ευθείας διάτρηση τα επιδερμικά κύτταρα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79660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Σκληρωτινίαση (</a:t>
            </a:r>
            <a:r>
              <a:rPr lang="en-US" sz="2400" b="1" i="1" dirty="0" err="1" smtClean="0"/>
              <a:t>Sclerotinia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sclerotiorum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Παθογόνο αίτιο-Εξέλιξη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Στις καλλιέργειες εδώδιμων ειδών προσβάλλεται η βάση του στελέχους ή οποιοδήποτε μέρος του φυλλώματος που έρχεται σε επαφή με σκληρώτια</a:t>
            </a:r>
          </a:p>
          <a:p>
            <a:r>
              <a:rPr lang="el-GR" sz="2400" b="1" dirty="0" smtClean="0"/>
              <a:t>Η μόλυνση εξαπλώνεται στα υπέργεια τμήματα και το ριζικό σύστημα των φυτών</a:t>
            </a:r>
          </a:p>
          <a:p>
            <a:r>
              <a:rPr lang="el-GR" sz="2400" dirty="0" smtClean="0"/>
              <a:t>Όταν οι συνθήκες του περιβάλλοντος είναι ευνοϊκές, παράγεται άφθονο </a:t>
            </a:r>
            <a:r>
              <a:rPr lang="el-GR" sz="2400" b="1" dirty="0" smtClean="0"/>
              <a:t>λευκό</a:t>
            </a:r>
            <a:r>
              <a:rPr lang="el-GR" sz="2400" dirty="0" smtClean="0"/>
              <a:t>,</a:t>
            </a:r>
            <a:r>
              <a:rPr lang="el-GR" sz="2400" b="1" dirty="0" smtClean="0"/>
              <a:t> βαμβακώδες μυκήλιο</a:t>
            </a:r>
          </a:p>
          <a:p>
            <a:r>
              <a:rPr lang="el-GR" sz="2400" dirty="0" smtClean="0"/>
              <a:t>Νέα σκληρώτια παράγονται σε κοιλότητες που δημιουργούνται εντός των στελεχών, των ανθοκεφαλών και των καρπών (κεράτια)</a:t>
            </a:r>
          </a:p>
          <a:p>
            <a:r>
              <a:rPr lang="el-GR" sz="2400" dirty="0" smtClean="0"/>
              <a:t>Οι προσβολές εκδηλώνονται με </a:t>
            </a:r>
            <a:r>
              <a:rPr lang="el-GR" sz="2400" b="1" dirty="0" smtClean="0"/>
              <a:t>επιδημική μορφή </a:t>
            </a:r>
            <a:r>
              <a:rPr lang="el-GR" sz="2400" dirty="0" smtClean="0"/>
              <a:t>στη διάρκεια περιόδων με </a:t>
            </a:r>
            <a:r>
              <a:rPr lang="el-GR" sz="2400" b="1" dirty="0" smtClean="0"/>
              <a:t>συχνές βροχοπτώσεις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Δημιουργία κόμβων και απουσία ριζικών τριχιδίων στο ριζικό σύστημα φυτού που υπέστει προσβολή από κομβονηματώδεις</a:t>
            </a:r>
            <a:endParaRPr lang="en-US" sz="2400" dirty="0"/>
          </a:p>
        </p:txBody>
      </p:sp>
      <p:pic>
        <p:nvPicPr>
          <p:cNvPr id="4" name="Content Placeholder 3" descr="nematode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97" r="-1799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Σκληρωτινίαση (</a:t>
            </a:r>
            <a:r>
              <a:rPr lang="en-US" sz="2400" b="1" i="1" dirty="0" err="1" smtClean="0"/>
              <a:t>Sclerotinia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sclerotiorum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Παθογόνο αίτιο-Εξέλιξη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sz="3097" dirty="0" smtClean="0"/>
              <a:t>Οι συχνές βροχές διατηρούν την εδαφική υγρασία στα επίπεδα της υδατοϊκανότητας</a:t>
            </a:r>
          </a:p>
          <a:p>
            <a:r>
              <a:rPr lang="el-GR" sz="3097" dirty="0" smtClean="0"/>
              <a:t>Όταν η βλάστηση των καλλιεργούμενων φυτών ‘καλύπτει’ την επιφάνεια του εδάφους δημιουργούνται εξαιρετικά ευνοϊκές συνθήκες</a:t>
            </a:r>
            <a:r>
              <a:rPr lang="en-US" sz="3097" dirty="0" smtClean="0"/>
              <a:t> </a:t>
            </a:r>
            <a:r>
              <a:rPr lang="el-GR" sz="3097" dirty="0" smtClean="0"/>
              <a:t>προσβολής των φυτών</a:t>
            </a:r>
          </a:p>
          <a:p>
            <a:r>
              <a:rPr lang="el-GR" sz="3097" dirty="0" smtClean="0"/>
              <a:t>Το μικροκλίμα που διαμορφώνεται ευνοεί την παραγωγή αποθηκίων</a:t>
            </a:r>
          </a:p>
          <a:p>
            <a:r>
              <a:rPr lang="el-GR" sz="3097" dirty="0" smtClean="0"/>
              <a:t>Η βλάστηση των σπορίων πραγματοποιείται σε εύρος θερμοκρασιών μεταξύ 10-30</a:t>
            </a:r>
            <a:r>
              <a:rPr lang="el-GR" sz="3097" baseline="30000" dirty="0" smtClean="0"/>
              <a:t>ο</a:t>
            </a:r>
            <a:r>
              <a:rPr lang="en-US" sz="3097" dirty="0" smtClean="0"/>
              <a:t>C</a:t>
            </a:r>
            <a:endParaRPr lang="el-GR" sz="3097" dirty="0" smtClean="0"/>
          </a:p>
          <a:p>
            <a:r>
              <a:rPr lang="el-GR" sz="3097" dirty="0" smtClean="0"/>
              <a:t>Η θερμοκρασία του περιβάλλοντος δεν αποτελεί περιοριστικό παράγοντα για την έναρξη και εξέλιξη των προσβολών από το παθογόνο</a:t>
            </a:r>
          </a:p>
          <a:p>
            <a:r>
              <a:rPr lang="el-GR" sz="3097" dirty="0" smtClean="0"/>
              <a:t>Αρκεί, να διατηρούνται υψηλά τα επίπεδα της υγρασίας</a:t>
            </a:r>
            <a:endParaRPr lang="en-US" sz="3097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μόλυνση των στελεχών των φυτών ελαιοκράμβης προσδίδει λευκό χρώμα στους προσβεβλημένους ιστούς</a:t>
            </a:r>
            <a:endParaRPr lang="en-US" sz="2400" dirty="0"/>
          </a:p>
        </p:txBody>
      </p:sp>
      <p:pic>
        <p:nvPicPr>
          <p:cNvPr id="4" name="Content Placeholder 3" descr="yourfi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089" r="-4008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προσβολή των στελεχών της ελαιοκράμβης, τα καθιστά ευαίσθητα σε θραύση και έντονο πλάγιασμα</a:t>
            </a:r>
            <a:endParaRPr lang="en-US" sz="2400" dirty="0"/>
          </a:p>
        </p:txBody>
      </p:sp>
      <p:pic>
        <p:nvPicPr>
          <p:cNvPr id="4" name="Content Placeholder 3" descr="sclerotinia-infection-on-stem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49" r="-454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Απόκτηση λευκωπής απόχρωσης στους </a:t>
            </a:r>
            <a:br>
              <a:rPr lang="el-GR" sz="2400" dirty="0" smtClean="0"/>
            </a:br>
            <a:r>
              <a:rPr lang="el-GR" sz="2400" dirty="0" smtClean="0"/>
              <a:t>προσβεβλημένους ιστούς στελέχους ελαιοκράμβης</a:t>
            </a:r>
            <a:endParaRPr lang="en-US" sz="2400" dirty="0"/>
          </a:p>
        </p:txBody>
      </p:sp>
      <p:pic>
        <p:nvPicPr>
          <p:cNvPr id="4" name="Content Placeholder 3" descr="sclerotiniaos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3189" r="-5318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000" dirty="0" smtClean="0"/>
              <a:t>Ανάπτυξη πυκνού, λευκού, βαμβακώδους μυκηλίου και </a:t>
            </a:r>
            <a:br>
              <a:rPr lang="el-GR" sz="2000" dirty="0" smtClean="0"/>
            </a:br>
            <a:r>
              <a:rPr lang="el-GR" sz="2000" dirty="0" smtClean="0"/>
              <a:t>σκληρωτίων του παθογόνου επί και εντός των προσβεβλημένων ιστών</a:t>
            </a:r>
            <a:endParaRPr lang="en-US" sz="2000" dirty="0"/>
          </a:p>
        </p:txBody>
      </p:sp>
      <p:pic>
        <p:nvPicPr>
          <p:cNvPr id="4" name="Content Placeholder 3" descr="SCN0000364_7579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σκληρώτια (όργανα διαχείμασης) βλαστάνουν την άνοιξη σχηματίζοντας αποθήκια</a:t>
            </a:r>
            <a:endParaRPr lang="en-US" sz="2400" dirty="0"/>
          </a:p>
        </p:txBody>
      </p:sp>
      <p:pic>
        <p:nvPicPr>
          <p:cNvPr id="4" name="Content Placeholder 3" descr="whitemold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Εκνέφωμα ασκοσπορίων του παθογόνου που</a:t>
            </a:r>
            <a:br>
              <a:rPr lang="el-GR" sz="2400" dirty="0" smtClean="0"/>
            </a:br>
            <a:r>
              <a:rPr lang="el-GR" sz="2400" dirty="0" smtClean="0"/>
              <a:t> απελευθερώνεται από αποθήκια του μύκητα</a:t>
            </a:r>
            <a:endParaRPr lang="en-US" sz="2400" dirty="0"/>
          </a:p>
        </p:txBody>
      </p:sp>
      <p:pic>
        <p:nvPicPr>
          <p:cNvPr id="4" name="Content Placeholder 3" descr="sclerotiniasporeclou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88" r="-3318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Σε συνθήκες έντονης προσβολής το ριζικό σύστημα των φυτών μετατρέπεται σε μια άμορφη μάζα κόμβων (αριστερά)</a:t>
            </a:r>
            <a:endParaRPr lang="en-US" sz="2400" dirty="0"/>
          </a:p>
        </p:txBody>
      </p:sp>
      <p:pic>
        <p:nvPicPr>
          <p:cNvPr id="4" name="Content Placeholder 3" descr="2212.280x185.cli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069" r="-1006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Ένταση των συμπτωμάτων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Η ένταση των συμπτωμάτων εξαρτάται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απο </a:t>
            </a:r>
            <a:r>
              <a:rPr lang="el-GR" sz="2400" b="1" dirty="0" smtClean="0"/>
              <a:t>το βαθμό μολυσματικότητας του στελέχους </a:t>
            </a:r>
            <a:r>
              <a:rPr lang="el-GR" sz="2400" dirty="0" smtClean="0"/>
              <a:t>που προκαλεί την προσβολή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από </a:t>
            </a:r>
            <a:r>
              <a:rPr lang="el-GR" sz="2400" b="1" dirty="0" smtClean="0"/>
              <a:t>την ποσότητα του μολύσματος </a:t>
            </a:r>
            <a:r>
              <a:rPr lang="el-GR" sz="2400" dirty="0" smtClean="0"/>
              <a:t>στο έδαφος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από </a:t>
            </a:r>
            <a:r>
              <a:rPr lang="el-GR" sz="2400" b="1" dirty="0" smtClean="0"/>
              <a:t>το βαθμό αντοχής ή ανοχής της ποικιλίας </a:t>
            </a:r>
            <a:r>
              <a:rPr lang="el-GR" sz="2400" dirty="0" smtClean="0"/>
              <a:t>του βαμβακιού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από </a:t>
            </a:r>
            <a:r>
              <a:rPr lang="el-GR" sz="2400" b="1" dirty="0" smtClean="0"/>
              <a:t>τη θερμοκρασία </a:t>
            </a:r>
            <a:r>
              <a:rPr lang="el-GR" sz="2400" dirty="0" smtClean="0"/>
              <a:t>που επικρατεί κατά τη διάρκεια της καλλιέργειας</a:t>
            </a:r>
          </a:p>
          <a:p>
            <a:r>
              <a:rPr lang="el-GR" sz="2400" dirty="0" smtClean="0"/>
              <a:t>Το ύψος των απωλειών εξαρτάται ιδιαίτερα από την </a:t>
            </a:r>
            <a:r>
              <a:rPr lang="el-GR" sz="2400" b="1" dirty="0" smtClean="0"/>
              <a:t>πρωιμότητα ή οψιμότητα </a:t>
            </a:r>
            <a:r>
              <a:rPr lang="el-GR" sz="2400" dirty="0" smtClean="0"/>
              <a:t>της</a:t>
            </a:r>
            <a:r>
              <a:rPr lang="el-GR" sz="2400" b="1" dirty="0" smtClean="0"/>
              <a:t> προσβολής</a:t>
            </a:r>
          </a:p>
          <a:p>
            <a:r>
              <a:rPr lang="el-GR" sz="2400" u="sng" dirty="0" smtClean="0"/>
              <a:t>Όσο πιο πρώιμα εκδηλώνεται η προσβολή, τόσο μεγαλύτερες οι απώλειες που επιφέρει </a:t>
            </a:r>
            <a:endParaRPr lang="en-US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Παθογόνο αίτιο βερτισιλίωσης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dirty="0" smtClean="0"/>
              <a:t>Την ασθένεια προκαλεί ο εδαφογενής ατελής μύκητας </a:t>
            </a:r>
            <a:r>
              <a:rPr lang="en-US" sz="2400" dirty="0" smtClean="0"/>
              <a:t> </a:t>
            </a:r>
            <a:r>
              <a:rPr lang="en-US" sz="2400" i="1" dirty="0" err="1" smtClean="0"/>
              <a:t>Verticillium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dahliae</a:t>
            </a:r>
            <a:r>
              <a:rPr lang="en-US" sz="2400" i="1" dirty="0" smtClean="0"/>
              <a:t> </a:t>
            </a:r>
            <a:r>
              <a:rPr lang="el-GR" sz="2400" dirty="0" smtClean="0"/>
              <a:t>(τάξη </a:t>
            </a:r>
            <a:r>
              <a:rPr lang="en-US" sz="2400" dirty="0" err="1" smtClean="0"/>
              <a:t>Moniliales</a:t>
            </a:r>
            <a:r>
              <a:rPr lang="en-US" sz="2400" dirty="0" smtClean="0"/>
              <a:t>)</a:t>
            </a:r>
            <a:endParaRPr lang="el-GR" sz="2400" dirty="0" smtClean="0"/>
          </a:p>
          <a:p>
            <a:r>
              <a:rPr lang="el-GR" sz="2400" dirty="0" smtClean="0"/>
              <a:t>Ο μύκητας αναπτύσσει λευκό, βαμβακώδες μυκήλιο με χαρακτηριστικούς </a:t>
            </a:r>
            <a:r>
              <a:rPr lang="el-GR" sz="2400" b="1" dirty="0" smtClean="0"/>
              <a:t>σπονδυλωτούς κονιδιοφόρους</a:t>
            </a:r>
          </a:p>
          <a:p>
            <a:r>
              <a:rPr lang="el-GR" sz="2400" dirty="0" smtClean="0"/>
              <a:t>Οι κονιδιοφόροι παράγουν υαλώδη, μικρά, κυλινδρικά έως ωοειδή κονίδια</a:t>
            </a:r>
          </a:p>
          <a:p>
            <a:r>
              <a:rPr lang="el-GR" sz="2400" dirty="0" smtClean="0"/>
              <a:t>Το παθογόνο σχηματίζει επίσης σκούρα καστανά έως μαύρα </a:t>
            </a:r>
            <a:r>
              <a:rPr lang="el-GR" sz="2400" b="1" dirty="0" smtClean="0"/>
              <a:t>μικροσκληρώτια</a:t>
            </a:r>
            <a:r>
              <a:rPr lang="el-GR" sz="2400" dirty="0" smtClean="0"/>
              <a:t> (ικανά να διατηρηθούν στο έδαφος για </a:t>
            </a:r>
            <a:r>
              <a:rPr lang="el-GR" sz="2400" u="sng" dirty="0" smtClean="0"/>
              <a:t>περισσότερα από 10 χρόνια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Ο μύκητας διαθέτει πολλά στελέχη ή πληθυσμούς</a:t>
            </a:r>
          </a:p>
          <a:p>
            <a:r>
              <a:rPr lang="el-GR" sz="2400" dirty="0" smtClean="0"/>
              <a:t>Ορισμένοι πληθυσμοί εμφανίζουν </a:t>
            </a:r>
            <a:r>
              <a:rPr lang="el-GR" sz="2400" u="sng" dirty="0" smtClean="0"/>
              <a:t>υψηλή εξειδίκευση </a:t>
            </a:r>
            <a:r>
              <a:rPr lang="el-GR" sz="2400" dirty="0" smtClean="0"/>
              <a:t>ως προς τα φυτά-ξενιστές που προσβάλλουν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Μεσονεύριες χλωρώσεις και νεκρώσεις σε φύλλο βαμβακόφυτου, προσβεβλημένο από βερτισιλίωση</a:t>
            </a:r>
            <a:endParaRPr lang="en-US" sz="2400" dirty="0"/>
          </a:p>
        </p:txBody>
      </p:sp>
      <p:pic>
        <p:nvPicPr>
          <p:cNvPr id="4" name="Content Placeholder 3" descr="verticillium_wilt_cotton_texas_agrilife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/>
              <a:t>ΑΣΘΕΝΕΙΕΣ ΒΑΜΒΑΚΟΣ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987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39651"/>
          </a:xfrm>
        </p:spPr>
        <p:txBody>
          <a:bodyPr>
            <a:noAutofit/>
          </a:bodyPr>
          <a:lstStyle/>
          <a:p>
            <a:r>
              <a:rPr lang="el-GR" sz="2400" dirty="0" smtClean="0"/>
              <a:t>Στην τομάτα η προσβολή εκδηλώνεται με χλώρωση και επακόλουθη ξήρανση τριγωνικών περιοχών που αρχίζουν από την περιφέρεια του ελάσματος και προχωρούν στο εσωτερικό του</a:t>
            </a:r>
            <a:endParaRPr lang="en-US" sz="2400" dirty="0"/>
          </a:p>
        </p:txBody>
      </p:sp>
      <p:pic>
        <p:nvPicPr>
          <p:cNvPr id="4" name="Content Placeholder 3" descr="Verticillium_Wilt_Tomato_UC_IP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109" r="-10109"/>
          <a:stretch>
            <a:fillRect/>
          </a:stretch>
        </p:blipFill>
        <p:spPr>
          <a:xfrm>
            <a:off x="457200" y="20503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667" u="sng" dirty="0" smtClean="0"/>
              <a:t>Ημιπληγία</a:t>
            </a:r>
            <a:r>
              <a:rPr lang="el-GR" sz="2667" dirty="0" smtClean="0"/>
              <a:t> σε φύλλο πατάτας προσβεβλημένης από βερτισιλίωση. Η μια πλευρά του παρουσιάζεται υγιής, ενώ στην άλλη έχει επέλθει συρρίκνωση και ξήρανση των φυλλιδίων</a:t>
            </a:r>
            <a:endParaRPr lang="en-US" sz="2667" dirty="0"/>
          </a:p>
        </p:txBody>
      </p:sp>
      <p:pic>
        <p:nvPicPr>
          <p:cNvPr id="4" name="Content Placeholder 3" descr="VerticilliumWilt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Κίτρινος σκούρος έως καστανωπός μεταχρωματισμός των ξυλωδών αγγείων στο εσωτερικό στελέχους φυτού βάμβακος</a:t>
            </a:r>
            <a:endParaRPr lang="en-US" sz="2400" dirty="0"/>
          </a:p>
        </p:txBody>
      </p:sp>
      <p:pic>
        <p:nvPicPr>
          <p:cNvPr id="4" name="Content Placeholder 3" descr="S 6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949" r="-994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Μονοκύτταρα, υαλώδη </a:t>
            </a:r>
            <a:r>
              <a:rPr lang="el-GR" sz="2400" dirty="0" err="1" smtClean="0"/>
              <a:t>κονίδια</a:t>
            </a:r>
            <a:r>
              <a:rPr lang="el-GR" sz="2400" dirty="0" smtClean="0"/>
              <a:t> και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/>
              <a:t>σπονδυλωτός </a:t>
            </a:r>
            <a:r>
              <a:rPr lang="el-GR" sz="2400" dirty="0" err="1" smtClean="0"/>
              <a:t>κονιδιοφόρος</a:t>
            </a:r>
            <a:r>
              <a:rPr lang="el-GR" sz="2400" dirty="0" smtClean="0"/>
              <a:t> του μύκητα </a:t>
            </a:r>
            <a:r>
              <a:rPr lang="en-US" sz="2400" i="1" dirty="0" smtClean="0"/>
              <a:t>V. </a:t>
            </a:r>
            <a:r>
              <a:rPr lang="en-US" sz="2400" i="1" dirty="0" err="1" smtClean="0"/>
              <a:t>dahliae</a:t>
            </a:r>
            <a:endParaRPr lang="en-US" sz="2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2000" y="1816100"/>
            <a:ext cx="25273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433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Μικροσκληρώτια (όργανα διαχείμασης) του </a:t>
            </a:r>
            <a:br>
              <a:rPr lang="el-GR" sz="2400" dirty="0" smtClean="0"/>
            </a:br>
            <a:r>
              <a:rPr lang="el-GR" sz="2400" dirty="0" smtClean="0"/>
              <a:t>παθογόνου επί φυτικής επιφάνειας βαμβακόφυτου</a:t>
            </a:r>
            <a:endParaRPr lang="en-US" sz="2400" dirty="0"/>
          </a:p>
        </p:txBody>
      </p:sp>
      <p:pic>
        <p:nvPicPr>
          <p:cNvPr id="4" name="Content Placeholder 3" descr="verticillium_microsclerotia_tissu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Μικροσκληρώτιο του μύκητα </a:t>
            </a:r>
            <a:r>
              <a:rPr lang="en-US" sz="2400" i="1" dirty="0" err="1" smtClean="0"/>
              <a:t>Verticillium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dahliae</a:t>
            </a:r>
            <a:endParaRPr lang="en-US" sz="2400" i="1" dirty="0"/>
          </a:p>
        </p:txBody>
      </p:sp>
      <p:pic>
        <p:nvPicPr>
          <p:cNvPr id="4" name="Content Placeholder 3" descr="verticillium_microsclerotia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408560" y="16002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Τήξεις φυταρίων βάμβακος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6628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Η ασθένεια προκαλείται από ένα </a:t>
            </a:r>
            <a:r>
              <a:rPr lang="el-GR" sz="2400" b="1" dirty="0" smtClean="0"/>
              <a:t>σύμπλοκο εδαφογενών</a:t>
            </a:r>
            <a:r>
              <a:rPr lang="el-GR" sz="2400" dirty="0" smtClean="0"/>
              <a:t>,</a:t>
            </a:r>
            <a:r>
              <a:rPr lang="el-GR" sz="2400" b="1" dirty="0" smtClean="0"/>
              <a:t> παθογόνων μυκήτων  </a:t>
            </a:r>
          </a:p>
          <a:p>
            <a:r>
              <a:rPr lang="el-GR" sz="2400" dirty="0" smtClean="0"/>
              <a:t>Η προσβολή των παθογόνων συντελεί σε </a:t>
            </a:r>
            <a:r>
              <a:rPr lang="el-GR" sz="2400" b="1" dirty="0" smtClean="0"/>
              <a:t>προφυτρωτικές</a:t>
            </a:r>
            <a:r>
              <a:rPr lang="el-GR" sz="2400" dirty="0" smtClean="0"/>
              <a:t> ή </a:t>
            </a:r>
            <a:r>
              <a:rPr lang="el-GR" sz="2400" b="1" dirty="0" smtClean="0"/>
              <a:t>μεταφυτρωτικές τήξεις</a:t>
            </a:r>
            <a:r>
              <a:rPr lang="el-GR" sz="2400" dirty="0" smtClean="0"/>
              <a:t> των νεαρών φυταρίων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Τήξεις φυταρίων βάμβακος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dirty="0"/>
              <a:t>Η προσβολή εκδηλώνεται σε τρία διαφορετικά στάδια της διαδικασίας σποράς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Προσβολή και καταστροφή του σπόρου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Προσβολή του αρτίβλαστου φυτού από την έξοδο του αρχεφύτρου από το σπόρο, μέχρι την εμφάνισή του στην επιφάνεια του εδάφους (προφυτρωτική τήξη)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Προσβολή του νεαρού φυταρίου στην περιοχή του λαιμού, λίγο κάτω ή λίγο πάνω από το έδαφος</a:t>
            </a:r>
          </a:p>
          <a:p>
            <a:pPr>
              <a:buFont typeface="Wingdings" charset="2"/>
              <a:buChar char="§"/>
            </a:pPr>
            <a:r>
              <a:rPr lang="el-GR" sz="2400" dirty="0"/>
              <a:t>Η μεταφυτρωτική αυτή προσβολή </a:t>
            </a:r>
            <a:r>
              <a:rPr lang="el-GR" sz="2400" dirty="0" smtClean="0"/>
              <a:t>συντελεί</a:t>
            </a:r>
          </a:p>
          <a:p>
            <a:pPr>
              <a:buFont typeface="Wingdings" charset="2"/>
              <a:buChar char="Ø"/>
            </a:pPr>
            <a:r>
              <a:rPr lang="el-GR" sz="2400" b="1" dirty="0" smtClean="0"/>
              <a:t>σε </a:t>
            </a:r>
            <a:r>
              <a:rPr lang="el-GR" sz="2400" b="1" dirty="0"/>
              <a:t>πλήρη αποσύνθεση των ιστών του σημείου </a:t>
            </a:r>
            <a:r>
              <a:rPr lang="el-GR" sz="2400" b="1" dirty="0" smtClean="0"/>
              <a:t>προσβολής</a:t>
            </a:r>
          </a:p>
          <a:p>
            <a:pPr>
              <a:buFont typeface="Wingdings" charset="2"/>
              <a:buChar char="Ø"/>
            </a:pPr>
            <a:r>
              <a:rPr lang="el-GR" sz="2400" b="1" dirty="0" smtClean="0"/>
              <a:t>σε </a:t>
            </a:r>
            <a:r>
              <a:rPr lang="el-GR" sz="2400" b="1" dirty="0"/>
              <a:t>καταστροφή των νεαρών φυτών</a:t>
            </a: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23568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Τήξεις φυταρίων βάμβακος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Ορισμένες συνθήκες περιβάλλοντος ή καλλιεργητικές τεχνικές επιβραδύνουν τη βλάστηση των σπόρων ή την έξοδο των φυτών</a:t>
            </a:r>
          </a:p>
          <a:p>
            <a:r>
              <a:rPr lang="el-GR" sz="2400" dirty="0" smtClean="0"/>
              <a:t>Η </a:t>
            </a:r>
            <a:r>
              <a:rPr lang="el-GR" sz="2400" u="sng" dirty="0" smtClean="0"/>
              <a:t>βαθειά σπορά</a:t>
            </a:r>
            <a:r>
              <a:rPr lang="el-GR" sz="2400" dirty="0" smtClean="0"/>
              <a:t>, η </a:t>
            </a:r>
            <a:r>
              <a:rPr lang="el-GR" sz="2400" u="sng" dirty="0" smtClean="0"/>
              <a:t>υπερβολική υγρασία</a:t>
            </a:r>
            <a:r>
              <a:rPr lang="el-GR" sz="2400" dirty="0" smtClean="0"/>
              <a:t>, </a:t>
            </a:r>
            <a:r>
              <a:rPr lang="el-GR" sz="2400" u="sng" dirty="0" smtClean="0"/>
              <a:t>το ψυχρό και συνεκτικό έδαφος</a:t>
            </a:r>
            <a:r>
              <a:rPr lang="el-GR" sz="2400" dirty="0" smtClean="0"/>
              <a:t> ευνοούν την εκδήλωση των τήξεων</a:t>
            </a:r>
          </a:p>
          <a:p>
            <a:r>
              <a:rPr lang="el-GR" sz="2400" dirty="0" smtClean="0"/>
              <a:t>Τα κύρια παθογόνα που προκαλούν τήξεις σχεδόν σε όλες τις καλλιέργειες είναι μύκητες των γενών </a:t>
            </a:r>
            <a:r>
              <a:rPr lang="en-US" sz="2400" i="1" dirty="0" err="1" smtClean="0"/>
              <a:t>Pythium</a:t>
            </a:r>
            <a:r>
              <a:rPr lang="en-US" sz="2400" dirty="0" smtClean="0"/>
              <a:t> spp., </a:t>
            </a:r>
            <a:r>
              <a:rPr lang="en-US" sz="2400" i="1" dirty="0" err="1" smtClean="0"/>
              <a:t>Fusarium</a:t>
            </a:r>
            <a:r>
              <a:rPr lang="en-US" sz="2400" dirty="0" smtClean="0"/>
              <a:t> spp., </a:t>
            </a:r>
            <a:r>
              <a:rPr lang="en-US" sz="2400" i="1" dirty="0" err="1" smtClean="0"/>
              <a:t>Rhizoctonia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solani</a:t>
            </a:r>
            <a:r>
              <a:rPr lang="en-US" sz="2400" i="1" dirty="0" smtClean="0"/>
              <a:t> </a:t>
            </a:r>
            <a:r>
              <a:rPr lang="el-GR" sz="2400" dirty="0" smtClean="0"/>
              <a:t>και </a:t>
            </a:r>
            <a:r>
              <a:rPr lang="en-US" sz="2400" i="1" dirty="0" err="1" smtClean="0"/>
              <a:t>Thielaviops</a:t>
            </a:r>
            <a:r>
              <a:rPr lang="el-GR" sz="2400" i="1" dirty="0" smtClean="0"/>
              <a:t>ι</a:t>
            </a:r>
            <a:r>
              <a:rPr lang="en-US" sz="2400" i="1" dirty="0" err="1" smtClean="0"/>
              <a:t>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basicola</a:t>
            </a:r>
            <a:endParaRPr lang="en-US" sz="2400" i="1" dirty="0" smtClean="0"/>
          </a:p>
          <a:p>
            <a:r>
              <a:rPr lang="el-GR" sz="2400" dirty="0" smtClean="0"/>
              <a:t>Το </a:t>
            </a:r>
            <a:r>
              <a:rPr lang="el-GR" sz="2400" b="1" dirty="0" smtClean="0"/>
              <a:t>κύριο παθογόνο που προκαλεί τήξεις φυταρίων στην καλλιέργεια του βάμβακος </a:t>
            </a:r>
            <a:r>
              <a:rPr lang="el-GR" sz="2400" dirty="0" smtClean="0"/>
              <a:t>είναι ο μύκητας </a:t>
            </a:r>
            <a:r>
              <a:rPr lang="en-US" sz="2400" b="1" i="1" dirty="0" err="1" smtClean="0"/>
              <a:t>Rhizoctonia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solani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Νέκρωση νεαρών φυταρίων βάμβακος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/>
              <a:t>συνέπεια προσβολής από την ασθένεια τήξη φυταρίων</a:t>
            </a:r>
            <a:endParaRPr lang="en-US" sz="2400" dirty="0"/>
          </a:p>
        </p:txBody>
      </p:sp>
      <p:pic>
        <p:nvPicPr>
          <p:cNvPr id="4" name="Content Placeholder 3" descr="1436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ΑΔΡΟΜΥΚΩΣΕΙΣ/ΤΡΑΧΕΙΟΜΥΚΩΣΕΙΣ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/>
              <a:t>Οι ασθένειες προκαλούνται από μύκητες που </a:t>
            </a:r>
            <a:r>
              <a:rPr lang="el-GR" b="1" dirty="0" smtClean="0"/>
              <a:t>προσβάλλουν</a:t>
            </a:r>
            <a:r>
              <a:rPr lang="el-GR" dirty="0" smtClean="0"/>
              <a:t> το </a:t>
            </a:r>
            <a:r>
              <a:rPr lang="el-GR" b="1" dirty="0" smtClean="0"/>
              <a:t>αγγειακό</a:t>
            </a:r>
            <a:r>
              <a:rPr lang="el-GR" dirty="0" smtClean="0"/>
              <a:t>, ξυλώδες </a:t>
            </a:r>
            <a:r>
              <a:rPr lang="el-GR" b="1" dirty="0" smtClean="0"/>
              <a:t>σύστημα</a:t>
            </a:r>
            <a:r>
              <a:rPr lang="el-GR" dirty="0" smtClean="0"/>
              <a:t> των φυτών (που μεταφέρει το νερό)</a:t>
            </a:r>
          </a:p>
          <a:p>
            <a:r>
              <a:rPr lang="el-GR" dirty="0" smtClean="0"/>
              <a:t>Η προσβολή επιφέρει καταστροφή και </a:t>
            </a:r>
            <a:r>
              <a:rPr lang="el-GR" b="1" dirty="0" smtClean="0"/>
              <a:t>απόφραξη των αγγείων </a:t>
            </a:r>
            <a:r>
              <a:rPr lang="el-GR" dirty="0" smtClean="0"/>
              <a:t>και οδηγεί στην </a:t>
            </a:r>
            <a:r>
              <a:rPr lang="el-GR" b="1" dirty="0" smtClean="0"/>
              <a:t>αποξήρανση των φυτών </a:t>
            </a:r>
            <a:r>
              <a:rPr lang="el-GR" dirty="0" smtClean="0"/>
              <a:t>λόγω πλήρους στέρησης νερού</a:t>
            </a:r>
          </a:p>
          <a:p>
            <a:r>
              <a:rPr lang="el-GR" dirty="0" smtClean="0"/>
              <a:t>Η καταστροφή των αγγείων προκαλείται από τη δράση ενζυματικών παραγώγων των μυκήτων</a:t>
            </a:r>
          </a:p>
          <a:p>
            <a:r>
              <a:rPr lang="el-GR" dirty="0" smtClean="0"/>
              <a:t>Σε αυτά συγκαταλέγονται κυτταρινολυτικά, πηκτινολυτικά ένζυμα, τοξίνες, οξέα κ.ά.</a:t>
            </a:r>
          </a:p>
          <a:p>
            <a:r>
              <a:rPr lang="el-GR" dirty="0" smtClean="0"/>
              <a:t>Η απόφραξη προκαλείται από κόμμεα, ρητίνες ή θυλώσεις που προκύπτουν από την αλληλεπίδραση ξενιστή-παρασίτου</a:t>
            </a:r>
          </a:p>
          <a:p>
            <a:r>
              <a:rPr lang="el-GR" dirty="0" smtClean="0"/>
              <a:t>Κοινά συμπτώματα προσβολής είναι ο</a:t>
            </a:r>
            <a:r>
              <a:rPr lang="el-GR" b="1" dirty="0" smtClean="0"/>
              <a:t> μαρασμός, </a:t>
            </a:r>
            <a:r>
              <a:rPr lang="el-GR" dirty="0" smtClean="0"/>
              <a:t>το</a:t>
            </a:r>
            <a:r>
              <a:rPr lang="el-GR" b="1" dirty="0" smtClean="0"/>
              <a:t> κιτρίνισμα των φύλλων,</a:t>
            </a:r>
            <a:r>
              <a:rPr lang="el-GR" dirty="0" smtClean="0"/>
              <a:t> η </a:t>
            </a:r>
            <a:r>
              <a:rPr lang="el-GR" b="1" dirty="0" smtClean="0"/>
              <a:t>επιναστία, </a:t>
            </a:r>
            <a:r>
              <a:rPr lang="el-GR" dirty="0" smtClean="0"/>
              <a:t>ο</a:t>
            </a:r>
            <a:r>
              <a:rPr lang="el-GR" b="1" dirty="0" smtClean="0"/>
              <a:t> νανισμός των φυτών </a:t>
            </a:r>
            <a:r>
              <a:rPr lang="el-GR" dirty="0" smtClean="0"/>
              <a:t>σε πρώιμες προσβολές</a:t>
            </a:r>
            <a:r>
              <a:rPr lang="el-GR" b="1" dirty="0" smtClean="0"/>
              <a:t>, </a:t>
            </a:r>
            <a:r>
              <a:rPr lang="el-GR" dirty="0" smtClean="0"/>
              <a:t>η</a:t>
            </a:r>
            <a:r>
              <a:rPr lang="el-GR" b="1" dirty="0" smtClean="0"/>
              <a:t> αποφύλλωση </a:t>
            </a:r>
            <a:r>
              <a:rPr lang="el-GR" dirty="0" smtClean="0"/>
              <a:t>και ο </a:t>
            </a:r>
            <a:r>
              <a:rPr lang="el-GR" b="1" dirty="0" smtClean="0"/>
              <a:t>μεταχρωματισμός των αγγείων του ξύλου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3576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Μυκηλιακές υφές του μύκητα</a:t>
            </a:r>
            <a:r>
              <a:rPr lang="en-US" sz="2400" dirty="0" smtClean="0"/>
              <a:t> </a:t>
            </a:r>
            <a:r>
              <a:rPr lang="en-US" sz="2400" i="1" dirty="0" err="1" smtClean="0"/>
              <a:t>Rhizoctonia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solani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Διακρίνεται το </a:t>
            </a:r>
            <a:r>
              <a:rPr lang="el-GR" sz="2400" b="1" dirty="0" smtClean="0"/>
              <a:t>πολυκύτταρο μυκήλιο</a:t>
            </a:r>
            <a:r>
              <a:rPr lang="el-GR" sz="2400" dirty="0" smtClean="0"/>
              <a:t>, η </a:t>
            </a:r>
            <a:r>
              <a:rPr lang="el-GR" sz="2400" b="1" dirty="0" smtClean="0"/>
              <a:t>κάθετη </a:t>
            </a:r>
            <a:br>
              <a:rPr lang="el-GR" sz="2400" b="1" dirty="0" smtClean="0"/>
            </a:br>
            <a:r>
              <a:rPr lang="el-GR" sz="2400" b="1" dirty="0" smtClean="0"/>
              <a:t>διακλάδωση των υφών </a:t>
            </a:r>
            <a:r>
              <a:rPr lang="el-GR" sz="2400" dirty="0" smtClean="0"/>
              <a:t>και η </a:t>
            </a:r>
            <a:r>
              <a:rPr lang="el-GR" sz="2400" b="1" dirty="0" smtClean="0"/>
              <a:t>ελαφρά</a:t>
            </a:r>
            <a:r>
              <a:rPr lang="el-GR" sz="2400" dirty="0" smtClean="0"/>
              <a:t> λέπτυνση (</a:t>
            </a:r>
            <a:r>
              <a:rPr lang="el-GR" sz="2400" b="1" dirty="0" smtClean="0"/>
              <a:t>στένωση</a:t>
            </a:r>
            <a:r>
              <a:rPr lang="el-GR" sz="2400" dirty="0" smtClean="0"/>
              <a:t>)</a:t>
            </a:r>
            <a:br>
              <a:rPr lang="el-GR" sz="2400" dirty="0" smtClean="0"/>
            </a:br>
            <a:r>
              <a:rPr lang="el-GR" sz="2400" dirty="0" smtClean="0"/>
              <a:t> στην αρχή κάθε κάθετης διακλάδωσης με τον κύριο άξονα</a:t>
            </a:r>
            <a:endParaRPr lang="en-US" sz="2400" dirty="0"/>
          </a:p>
        </p:txBody>
      </p:sp>
      <p:pic>
        <p:nvPicPr>
          <p:cNvPr id="4" name="Content Placeholder 3" descr="rot8s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2002076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Ωοσπόρια (όργανα διαχείμασης) </a:t>
            </a:r>
            <a:br>
              <a:rPr lang="el-GR" sz="2400" dirty="0" smtClean="0"/>
            </a:br>
            <a:r>
              <a:rPr lang="el-GR" sz="2400" dirty="0" smtClean="0"/>
              <a:t>του μύκητα </a:t>
            </a:r>
            <a:r>
              <a:rPr lang="en-US" sz="2400" i="1" dirty="0" err="1" smtClean="0"/>
              <a:t>Pythium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aphanidermatum</a:t>
            </a:r>
            <a:endParaRPr lang="en-US" sz="2400" i="1" dirty="0"/>
          </a:p>
        </p:txBody>
      </p:sp>
      <p:pic>
        <p:nvPicPr>
          <p:cNvPr id="4" name="Content Placeholder 3" descr="rot9s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Κοινοκύτταρο μυκήλιο </a:t>
            </a:r>
            <a:r>
              <a:rPr lang="el-GR" sz="2400" dirty="0" smtClean="0"/>
              <a:t>(απουσία εγκάρσιων διαφραγμάτων-</a:t>
            </a:r>
            <a:r>
              <a:rPr lang="en-US" sz="2400" dirty="0" smtClean="0"/>
              <a:t>septa) </a:t>
            </a:r>
            <a:r>
              <a:rPr lang="el-GR" sz="2400" b="1" dirty="0" smtClean="0"/>
              <a:t>κατώτερων φυκομυκήτων </a:t>
            </a:r>
            <a:r>
              <a:rPr lang="el-GR" sz="2400" dirty="0" smtClean="0"/>
              <a:t>των ειδών </a:t>
            </a:r>
            <a:r>
              <a:rPr lang="en-US" sz="2400" i="1" dirty="0" err="1" smtClean="0"/>
              <a:t>Pythium</a:t>
            </a:r>
            <a:r>
              <a:rPr lang="en-US" sz="2400" dirty="0" smtClean="0"/>
              <a:t> spp.</a:t>
            </a:r>
            <a:endParaRPr lang="en-US" sz="2400" dirty="0"/>
          </a:p>
        </p:txBody>
      </p:sp>
      <p:pic>
        <p:nvPicPr>
          <p:cNvPr id="4" name="Content Placeholder 3" descr="rot14s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Αλτερναριάσεις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4552"/>
          </a:xfrm>
        </p:spPr>
        <p:txBody>
          <a:bodyPr>
            <a:noAutofit/>
          </a:bodyPr>
          <a:lstStyle/>
          <a:p>
            <a:r>
              <a:rPr lang="el-GR" sz="2400" dirty="0" smtClean="0"/>
              <a:t>Τα παθογόνα αίτια προκαλούν την εμφάνιση </a:t>
            </a:r>
            <a:r>
              <a:rPr lang="el-GR" sz="2400" b="1" dirty="0" smtClean="0"/>
              <a:t>μικρών</a:t>
            </a:r>
            <a:r>
              <a:rPr lang="el-GR" sz="2400" dirty="0" smtClean="0"/>
              <a:t>, </a:t>
            </a:r>
            <a:r>
              <a:rPr lang="el-GR" sz="2400" b="1" dirty="0" smtClean="0"/>
              <a:t>καστανών</a:t>
            </a:r>
            <a:r>
              <a:rPr lang="el-GR" sz="2400" dirty="0" smtClean="0"/>
              <a:t>, </a:t>
            </a:r>
            <a:r>
              <a:rPr lang="el-GR" sz="2400" b="1" dirty="0" smtClean="0"/>
              <a:t>στρογγυλών κηλίδων </a:t>
            </a:r>
          </a:p>
          <a:p>
            <a:r>
              <a:rPr lang="el-GR" sz="2400" dirty="0" smtClean="0"/>
              <a:t>Προσβάλλονται οι </a:t>
            </a:r>
            <a:r>
              <a:rPr lang="el-GR" sz="2400" u="sng" dirty="0" smtClean="0"/>
              <a:t>κοτυληδόνες</a:t>
            </a:r>
            <a:r>
              <a:rPr lang="el-GR" sz="2400" dirty="0" smtClean="0"/>
              <a:t>, τα </a:t>
            </a:r>
            <a:r>
              <a:rPr lang="el-GR" sz="2400" u="sng" dirty="0" smtClean="0"/>
              <a:t>φύλλα</a:t>
            </a:r>
            <a:r>
              <a:rPr lang="el-GR" sz="2400" dirty="0" smtClean="0"/>
              <a:t>, οι </a:t>
            </a:r>
            <a:r>
              <a:rPr lang="el-GR" sz="2400" u="sng" dirty="0" smtClean="0"/>
              <a:t>βλαστοί</a:t>
            </a:r>
            <a:r>
              <a:rPr lang="el-GR" sz="2400" dirty="0" smtClean="0"/>
              <a:t> και τα </a:t>
            </a:r>
            <a:r>
              <a:rPr lang="el-GR" sz="2400" u="sng" dirty="0" smtClean="0"/>
              <a:t>καρύδια</a:t>
            </a:r>
            <a:r>
              <a:rPr lang="el-GR" sz="2400" dirty="0" smtClean="0"/>
              <a:t> των βαμβακόφυτων</a:t>
            </a:r>
          </a:p>
          <a:p>
            <a:r>
              <a:rPr lang="el-GR" sz="2400" dirty="0" smtClean="0"/>
              <a:t>Συχνά, οι κηλίδες περιβάλλονται από ένα </a:t>
            </a:r>
            <a:r>
              <a:rPr lang="el-GR" sz="2400" b="1" dirty="0" smtClean="0"/>
              <a:t>πορφυρό περιθώριο</a:t>
            </a:r>
          </a:p>
          <a:p>
            <a:r>
              <a:rPr lang="el-GR" sz="2400" dirty="0" smtClean="0"/>
              <a:t>Οι κηλίδες συνήθως δεν ξεπερνούν το </a:t>
            </a:r>
            <a:r>
              <a:rPr lang="el-GR" sz="2400" u="sng" dirty="0" smtClean="0"/>
              <a:t>1</a:t>
            </a:r>
            <a:r>
              <a:rPr lang="en-US" sz="2400" u="sng" dirty="0" smtClean="0"/>
              <a:t>cm </a:t>
            </a:r>
            <a:r>
              <a:rPr lang="el-GR" sz="2400" u="sng" dirty="0" smtClean="0"/>
              <a:t>σε διάμετρο</a:t>
            </a:r>
          </a:p>
          <a:p>
            <a:r>
              <a:rPr lang="el-GR" sz="2400" dirty="0" smtClean="0"/>
              <a:t>Επί των κηλίδων κάποιες φορές εμφανίζονται </a:t>
            </a:r>
            <a:r>
              <a:rPr lang="el-GR" sz="2400" b="1" u="sng" dirty="0" smtClean="0"/>
              <a:t>ομόκεντροι κύκλοι</a:t>
            </a:r>
          </a:p>
          <a:p>
            <a:r>
              <a:rPr lang="el-GR" sz="2400" dirty="0" smtClean="0"/>
              <a:t>Στην εξέλιξη της προσβολής, οι κηλίδες συνενώνονται και προκαλείται </a:t>
            </a:r>
            <a:r>
              <a:rPr lang="el-GR" sz="2400" b="1" dirty="0" smtClean="0"/>
              <a:t>πρώιμη φυλλόπτωση </a:t>
            </a:r>
            <a:r>
              <a:rPr lang="el-GR" sz="2400" dirty="0" smtClean="0"/>
              <a:t>καθώς και </a:t>
            </a:r>
            <a:r>
              <a:rPr lang="el-GR" sz="2400" b="1" dirty="0" smtClean="0"/>
              <a:t>πτώση καρυδιών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785"/>
          </a:xfrm>
        </p:spPr>
        <p:txBody>
          <a:bodyPr>
            <a:normAutofit/>
          </a:bodyPr>
          <a:lstStyle/>
          <a:p>
            <a:r>
              <a:rPr lang="el-GR" sz="2400" b="1" dirty="0" smtClean="0"/>
              <a:t>Παθογόνα αίτια-Εξέλιξη της ασθένειας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026"/>
            <a:ext cx="8229600" cy="5942974"/>
          </a:xfrm>
        </p:spPr>
        <p:txBody>
          <a:bodyPr>
            <a:noAutofit/>
          </a:bodyPr>
          <a:lstStyle/>
          <a:p>
            <a:r>
              <a:rPr lang="el-GR" sz="2400" dirty="0" smtClean="0"/>
              <a:t>Η ασθένεια προκαλείται από τους μύκητες</a:t>
            </a:r>
            <a:r>
              <a:rPr lang="en-US" sz="2400" dirty="0" smtClean="0"/>
              <a:t> </a:t>
            </a:r>
            <a:r>
              <a:rPr lang="en-US" sz="2400" i="1" dirty="0" err="1" smtClean="0"/>
              <a:t>Alternaria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macrospora</a:t>
            </a:r>
            <a:r>
              <a:rPr lang="el-GR" sz="2400" i="1" dirty="0" smtClean="0"/>
              <a:t> </a:t>
            </a:r>
            <a:r>
              <a:rPr lang="el-GR" sz="2400" dirty="0" smtClean="0"/>
              <a:t>και</a:t>
            </a:r>
            <a:r>
              <a:rPr lang="en-US" sz="2400" dirty="0" smtClean="0"/>
              <a:t> </a:t>
            </a:r>
            <a:r>
              <a:rPr lang="en-US" sz="2400" i="1" dirty="0" smtClean="0"/>
              <a:t>A. </a:t>
            </a:r>
            <a:r>
              <a:rPr lang="en-US" sz="2400" i="1" dirty="0" err="1" smtClean="0"/>
              <a:t>alternata</a:t>
            </a:r>
            <a:endParaRPr lang="el-GR" sz="2400" i="1" dirty="0" smtClean="0"/>
          </a:p>
          <a:p>
            <a:r>
              <a:rPr lang="el-GR" sz="2400" dirty="0" smtClean="0"/>
              <a:t>Ο </a:t>
            </a:r>
            <a:r>
              <a:rPr lang="en-US" sz="2400" i="1" dirty="0" smtClean="0"/>
              <a:t>A. </a:t>
            </a:r>
            <a:r>
              <a:rPr lang="en-US" sz="2400" i="1" dirty="0" err="1" smtClean="0"/>
              <a:t>alternata</a:t>
            </a:r>
            <a:r>
              <a:rPr lang="en-US" sz="2400" i="1" dirty="0" smtClean="0"/>
              <a:t> </a:t>
            </a:r>
            <a:r>
              <a:rPr lang="el-GR" sz="2400" dirty="0" smtClean="0"/>
              <a:t>προσβάλλει κυρίως το είδος </a:t>
            </a:r>
            <a:r>
              <a:rPr lang="en-US" sz="2400" i="1" dirty="0" smtClean="0"/>
              <a:t>G. </a:t>
            </a:r>
            <a:r>
              <a:rPr lang="en-US" sz="2400" i="1" dirty="0" err="1" smtClean="0"/>
              <a:t>hirsutum</a:t>
            </a:r>
            <a:r>
              <a:rPr lang="en-US" sz="2400" i="1" dirty="0" smtClean="0"/>
              <a:t> </a:t>
            </a:r>
            <a:r>
              <a:rPr lang="el-GR" sz="2400" dirty="0" smtClean="0"/>
              <a:t>(καταλαμβάνει το 90% της παγκόσμιας παραγωγής)</a:t>
            </a:r>
          </a:p>
          <a:p>
            <a:r>
              <a:rPr lang="el-GR" sz="2400" dirty="0" smtClean="0"/>
              <a:t>Ο </a:t>
            </a:r>
            <a:r>
              <a:rPr lang="en-US" sz="2400" i="1" dirty="0" smtClean="0"/>
              <a:t>A. </a:t>
            </a:r>
            <a:r>
              <a:rPr lang="en-US" sz="2400" i="1" dirty="0" err="1" smtClean="0"/>
              <a:t>alternata</a:t>
            </a:r>
            <a:r>
              <a:rPr lang="en-US" sz="2400" i="1" dirty="0" smtClean="0"/>
              <a:t> </a:t>
            </a:r>
            <a:r>
              <a:rPr lang="el-GR" sz="2400" dirty="0" smtClean="0"/>
              <a:t>σχηματίζει σπόρια σε αλυσίδες απ</a:t>
            </a:r>
            <a:r>
              <a:rPr lang="en-US" sz="2400" dirty="0" smtClean="0"/>
              <a:t>o</a:t>
            </a:r>
            <a:r>
              <a:rPr lang="el-GR" sz="2400" dirty="0" smtClean="0"/>
              <a:t>τελούμενες από 8-12 </a:t>
            </a:r>
            <a:r>
              <a:rPr lang="el-GR" sz="2400" b="1" dirty="0" smtClean="0"/>
              <a:t>σπόρια με ή χωρίς ράμφος</a:t>
            </a:r>
            <a:r>
              <a:rPr lang="el-GR" sz="2400" dirty="0" smtClean="0"/>
              <a:t>, μικρότερα του είδους</a:t>
            </a:r>
            <a:r>
              <a:rPr lang="en-US" sz="2400" dirty="0" smtClean="0"/>
              <a:t> </a:t>
            </a:r>
            <a:r>
              <a:rPr lang="en-US" sz="2400" i="1" dirty="0" smtClean="0"/>
              <a:t>A. </a:t>
            </a:r>
            <a:r>
              <a:rPr lang="en-US" sz="2400" i="1" dirty="0" err="1" smtClean="0"/>
              <a:t>macrospora</a:t>
            </a:r>
            <a:endParaRPr lang="en-US" sz="2400" i="1" dirty="0" smtClean="0"/>
          </a:p>
          <a:p>
            <a:r>
              <a:rPr lang="en-US" sz="2400" dirty="0" smtClean="0"/>
              <a:t>O</a:t>
            </a:r>
            <a:r>
              <a:rPr lang="el-GR" sz="2400" dirty="0" smtClean="0"/>
              <a:t>ι μύκητες διατηρούνται</a:t>
            </a:r>
            <a:r>
              <a:rPr lang="en-US" sz="2400" dirty="0" smtClean="0"/>
              <a:t>:</a:t>
            </a:r>
            <a:endParaRPr lang="el-GR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στα φυτικά υπολείμματα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στο έδαφος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στο σπόρο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Παθογόνα αίτια-Εξέλιξη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Η </a:t>
            </a:r>
            <a:r>
              <a:rPr lang="el-GR" sz="2400" b="1" dirty="0"/>
              <a:t>εξασθένηση</a:t>
            </a:r>
            <a:r>
              <a:rPr lang="el-GR" sz="2400" dirty="0"/>
              <a:t> των φυτών </a:t>
            </a:r>
            <a:r>
              <a:rPr lang="el-GR" sz="2400" b="1" dirty="0" smtClean="0"/>
              <a:t>ευνοεί την </a:t>
            </a:r>
            <a:r>
              <a:rPr lang="el-GR" sz="2400" b="1" dirty="0"/>
              <a:t>αρχική προσβολή </a:t>
            </a:r>
            <a:r>
              <a:rPr lang="el-GR" sz="2400" dirty="0"/>
              <a:t>και την εξέλιξη της </a:t>
            </a:r>
            <a:r>
              <a:rPr lang="el-GR" sz="2400" dirty="0" smtClean="0"/>
              <a:t>ασθένειας</a:t>
            </a:r>
          </a:p>
          <a:p>
            <a:r>
              <a:rPr lang="el-GR" sz="2400" dirty="0" smtClean="0"/>
              <a:t>Συνήθη αίτια καταπόνησης/εξασθένισης των φυτών είναι</a:t>
            </a:r>
            <a:r>
              <a:rPr lang="en-US" sz="2400" dirty="0" smtClean="0"/>
              <a:t>:</a:t>
            </a:r>
            <a:endParaRPr lang="el-GR" sz="2400" dirty="0" smtClean="0"/>
          </a:p>
          <a:p>
            <a:pPr>
              <a:buFont typeface="Wingdings" charset="2"/>
              <a:buChar char="ü"/>
            </a:pPr>
            <a:r>
              <a:rPr lang="el-GR" sz="2400" dirty="0"/>
              <a:t>η</a:t>
            </a:r>
            <a:r>
              <a:rPr lang="el-GR" sz="2400" dirty="0" smtClean="0"/>
              <a:t> προσβολή τους από νηματώδεις </a:t>
            </a:r>
            <a:r>
              <a:rPr lang="el-GR" sz="2400" dirty="0"/>
              <a:t>ή </a:t>
            </a:r>
            <a:r>
              <a:rPr lang="el-GR" sz="2400" dirty="0" smtClean="0"/>
              <a:t>άλλες ασθένειες/ζωικούς εχθρούς</a:t>
            </a:r>
          </a:p>
          <a:p>
            <a:pPr>
              <a:buFont typeface="Wingdings" charset="2"/>
              <a:buChar char="ü"/>
            </a:pPr>
            <a:r>
              <a:rPr lang="el-GR" sz="2400" dirty="0"/>
              <a:t>η</a:t>
            </a:r>
            <a:r>
              <a:rPr lang="el-GR" sz="2400" dirty="0" smtClean="0"/>
              <a:t> καταπόνησή τους λόγω ξηρασίας</a:t>
            </a:r>
          </a:p>
          <a:p>
            <a:pPr>
              <a:buFont typeface="Wingdings" charset="2"/>
              <a:buChar char="ü"/>
            </a:pPr>
            <a:r>
              <a:rPr lang="el-GR" sz="2400" dirty="0"/>
              <a:t>ο</a:t>
            </a:r>
            <a:r>
              <a:rPr lang="el-GR" sz="2400" dirty="0" smtClean="0"/>
              <a:t> ανεπαρκής εφοδιασμός τους σε θρεπτικά στοιχεία (τροφοπενίες)</a:t>
            </a:r>
          </a:p>
          <a:p>
            <a:r>
              <a:rPr lang="en-US" sz="2400" b="1" dirty="0" smtClean="0"/>
              <a:t>Y</a:t>
            </a:r>
            <a:r>
              <a:rPr lang="el-GR" sz="2400" b="1" dirty="0" smtClean="0"/>
              <a:t>ψηλή </a:t>
            </a:r>
            <a:r>
              <a:rPr lang="el-GR" sz="2400" b="1" dirty="0"/>
              <a:t>σχετική υγρασία </a:t>
            </a:r>
            <a:r>
              <a:rPr lang="el-GR" sz="2400" dirty="0"/>
              <a:t>και </a:t>
            </a:r>
            <a:r>
              <a:rPr lang="el-GR" sz="2400" u="sng" dirty="0"/>
              <a:t>θερμοκρασίες μεταξύ 25 και 30</a:t>
            </a:r>
            <a:r>
              <a:rPr lang="el-GR" sz="2400" u="sng" baseline="30000" dirty="0"/>
              <a:t>ο</a:t>
            </a:r>
            <a:r>
              <a:rPr lang="en-US" sz="2400" u="sng" dirty="0"/>
              <a:t>C</a:t>
            </a:r>
            <a:r>
              <a:rPr lang="el-GR" sz="2400" u="sng" dirty="0"/>
              <a:t> </a:t>
            </a:r>
            <a:r>
              <a:rPr lang="el-GR" sz="2400" dirty="0"/>
              <a:t>ευνοούν σημαντικά τις μολύνσεις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4882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Μικρές, καστανές, νεκρωτικές κηλίδες που περιβάλλονται από πορφυρό/ιώδες περιθώριο (προσβολή φύλλου από το παθογόνο </a:t>
            </a:r>
            <a:r>
              <a:rPr lang="en-US" sz="2400" i="1" dirty="0" err="1" smtClean="0"/>
              <a:t>Alternaria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macrospora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DSC_07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861" r="-1086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/>
              <a:t>ΑΣΘΕΝΕΙΕΣ ΖΑΧΑΡΟΤΕΥΤΛΩΝ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23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Κερκοσπορίαση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Η προσβολή εκδηλώνεται με την εμφάνιση στα φύλλα </a:t>
            </a:r>
            <a:r>
              <a:rPr lang="el-GR" sz="2400" b="1" dirty="0" smtClean="0"/>
              <a:t>κηλίδων, σχεδόν στρογγυλών</a:t>
            </a:r>
            <a:r>
              <a:rPr lang="el-GR" sz="2400" dirty="0" smtClean="0"/>
              <a:t>, διαμέτρου </a:t>
            </a:r>
            <a:r>
              <a:rPr lang="el-GR" sz="2400" b="1" dirty="0" smtClean="0"/>
              <a:t>3-5</a:t>
            </a:r>
            <a:r>
              <a:rPr lang="en-US" sz="2400" b="1" dirty="0" smtClean="0"/>
              <a:t>mm </a:t>
            </a:r>
            <a:endParaRPr lang="el-GR" sz="2400" b="1" dirty="0" smtClean="0"/>
          </a:p>
          <a:p>
            <a:r>
              <a:rPr lang="el-GR" sz="2400" dirty="0" smtClean="0"/>
              <a:t>Οι </a:t>
            </a:r>
            <a:r>
              <a:rPr lang="el-GR" sz="2400" b="1" dirty="0" smtClean="0"/>
              <a:t>κηλίδες</a:t>
            </a:r>
            <a:r>
              <a:rPr lang="el-GR" sz="2400" dirty="0" smtClean="0"/>
              <a:t> είναι αρχικά</a:t>
            </a:r>
            <a:r>
              <a:rPr lang="el-GR" sz="2400" b="1" dirty="0" smtClean="0"/>
              <a:t> ανοικτοκαστανές</a:t>
            </a:r>
            <a:r>
              <a:rPr lang="el-GR" sz="2400" dirty="0" smtClean="0"/>
              <a:t> </a:t>
            </a:r>
          </a:p>
          <a:p>
            <a:r>
              <a:rPr lang="el-GR" sz="2400" dirty="0" smtClean="0"/>
              <a:t>Αργότερα, οι κηλίδες γίνονται </a:t>
            </a:r>
            <a:r>
              <a:rPr lang="el-GR" sz="2400" b="1" dirty="0"/>
              <a:t>πιο σκούρες</a:t>
            </a:r>
            <a:endParaRPr lang="el-GR" sz="2400" dirty="0" smtClean="0"/>
          </a:p>
          <a:p>
            <a:r>
              <a:rPr lang="el-GR" sz="2400" dirty="0" smtClean="0"/>
              <a:t>Οι κηλίδες φέρουν </a:t>
            </a:r>
            <a:r>
              <a:rPr lang="el-GR" sz="2400" b="1" dirty="0" smtClean="0"/>
              <a:t>σκοτεινό καστανό</a:t>
            </a:r>
            <a:r>
              <a:rPr lang="el-GR" sz="2400" dirty="0" smtClean="0"/>
              <a:t> έως </a:t>
            </a:r>
            <a:r>
              <a:rPr lang="el-GR" sz="2400" b="1" dirty="0" smtClean="0"/>
              <a:t>κόκκινο-πορφυρό περιθώριο</a:t>
            </a:r>
          </a:p>
          <a:p>
            <a:r>
              <a:rPr lang="el-GR" sz="2400" dirty="0" smtClean="0"/>
              <a:t>Με την πρόοδο της ασθένειας οι </a:t>
            </a:r>
            <a:r>
              <a:rPr lang="el-GR" sz="2400" b="1" dirty="0" smtClean="0"/>
              <a:t>κηλίδες συνενώνονται</a:t>
            </a:r>
          </a:p>
          <a:p>
            <a:r>
              <a:rPr lang="el-GR" sz="2400" dirty="0" smtClean="0"/>
              <a:t>Τα</a:t>
            </a:r>
            <a:r>
              <a:rPr lang="el-GR" sz="2400" b="1" dirty="0" smtClean="0"/>
              <a:t> </a:t>
            </a:r>
            <a:r>
              <a:rPr lang="el-GR" sz="2400" dirty="0" smtClean="0"/>
              <a:t>έντονα προσβεβλημένα φύλλα γίνονται αρχικά </a:t>
            </a:r>
            <a:r>
              <a:rPr lang="el-GR" sz="2400" u="sng" dirty="0" smtClean="0"/>
              <a:t>κίτρινα</a:t>
            </a:r>
            <a:r>
              <a:rPr lang="el-GR" sz="2400" dirty="0" smtClean="0"/>
              <a:t>, μετά </a:t>
            </a:r>
            <a:r>
              <a:rPr lang="el-GR" sz="2400" u="sng" dirty="0" smtClean="0"/>
              <a:t>καστανά</a:t>
            </a:r>
            <a:r>
              <a:rPr lang="el-GR" sz="2400" dirty="0" smtClean="0"/>
              <a:t> και </a:t>
            </a:r>
            <a:r>
              <a:rPr lang="el-GR" sz="2400" b="1" dirty="0" smtClean="0"/>
              <a:t>νεκρώνονται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Κερκοσπορίαση</a:t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Στο νεκρωμένο κέντρο των κηλίδων εμφανίζονται λεπτά μαύρα στρώματα</a:t>
            </a:r>
          </a:p>
          <a:p>
            <a:r>
              <a:rPr lang="el-GR" sz="2400" dirty="0"/>
              <a:t>Όταν επικρατούν </a:t>
            </a:r>
            <a:r>
              <a:rPr lang="el-GR" sz="2400" u="sng" dirty="0"/>
              <a:t>συνθήκες δρόσου</a:t>
            </a:r>
            <a:r>
              <a:rPr lang="el-GR" sz="2400" dirty="0"/>
              <a:t> ή </a:t>
            </a:r>
            <a:r>
              <a:rPr lang="el-GR" sz="2400" u="sng" dirty="0" smtClean="0"/>
              <a:t>συνθήκες υψηλής </a:t>
            </a:r>
            <a:r>
              <a:rPr lang="el-GR" sz="2400" u="sng" dirty="0"/>
              <a:t>σχετικής υγρασίας </a:t>
            </a:r>
            <a:r>
              <a:rPr lang="el-GR" sz="2400" dirty="0"/>
              <a:t>τα στρώματα μετατρέπονται σε </a:t>
            </a:r>
            <a:r>
              <a:rPr lang="el-GR" sz="2400" b="1" dirty="0"/>
              <a:t>γκρίζα με βελούδινη υφή</a:t>
            </a:r>
          </a:p>
          <a:p>
            <a:r>
              <a:rPr lang="el-GR" sz="2400" dirty="0"/>
              <a:t>Αυτό γιατί, επί των στρωμάτων </a:t>
            </a:r>
            <a:r>
              <a:rPr lang="el-GR" sz="2400" b="1" dirty="0"/>
              <a:t>αναπτύσσονται οι αγενείς καρποφορίες</a:t>
            </a:r>
            <a:r>
              <a:rPr lang="el-GR" sz="2400" dirty="0"/>
              <a:t> (κονιδιοφόροι και κονίδια του παθογόνου)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27513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Αδρομυκώσεις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Autofit/>
          </a:bodyPr>
          <a:lstStyle/>
          <a:p>
            <a:r>
              <a:rPr lang="el-GR" sz="2400" dirty="0" smtClean="0"/>
              <a:t>Αρχικά, εκδηλώνεται </a:t>
            </a:r>
            <a:r>
              <a:rPr lang="el-GR" sz="2400" b="1" dirty="0" smtClean="0"/>
              <a:t>επιναστία</a:t>
            </a:r>
            <a:r>
              <a:rPr lang="el-GR" sz="2400" dirty="0" smtClean="0"/>
              <a:t> (άμβλυνση της γωνίας του μίσχου προς το στέλεχος)</a:t>
            </a:r>
          </a:p>
          <a:p>
            <a:r>
              <a:rPr lang="el-GR" sz="2400" dirty="0" smtClean="0"/>
              <a:t>Παρατηρείται επίσης </a:t>
            </a:r>
            <a:r>
              <a:rPr lang="el-GR" sz="2400" b="1" dirty="0" smtClean="0"/>
              <a:t>αύξηση του πάχους του φυλλώματος</a:t>
            </a:r>
            <a:r>
              <a:rPr lang="el-GR" sz="2400" dirty="0" smtClean="0"/>
              <a:t>, σε σύγκριση με εκείνο των υγιών φυτών</a:t>
            </a:r>
          </a:p>
          <a:p>
            <a:r>
              <a:rPr lang="el-GR" sz="2400" dirty="0" smtClean="0"/>
              <a:t>Ακολούθως, εκδηλώνεται </a:t>
            </a:r>
            <a:r>
              <a:rPr lang="el-GR" sz="2400" b="1" dirty="0" smtClean="0"/>
              <a:t>ήπιος μαρασμός </a:t>
            </a:r>
            <a:r>
              <a:rPr lang="el-GR" sz="2400" dirty="0" smtClean="0"/>
              <a:t>(ιδίως τις </a:t>
            </a:r>
            <a:r>
              <a:rPr lang="el-GR" sz="2400" u="sng" dirty="0" smtClean="0"/>
              <a:t>μεσημβρινές ώρες της ημέρας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Ο μαρασμός εξαφανίζεται την επόμενη ημέρα το πρωί και επανέρχεται το μεσημέρι (ιδιαίτερα όταν επικρατούν ξηροθερμικές συνθήκες)</a:t>
            </a:r>
          </a:p>
          <a:p>
            <a:r>
              <a:rPr lang="el-GR" sz="2400" dirty="0" smtClean="0"/>
              <a:t>Μετά την πάροδο κάποιων ημερών ο </a:t>
            </a:r>
            <a:r>
              <a:rPr lang="el-GR" sz="2400" b="1" dirty="0" smtClean="0"/>
              <a:t>μαρασμός</a:t>
            </a:r>
            <a:r>
              <a:rPr lang="el-GR" sz="2400" dirty="0" smtClean="0"/>
              <a:t> γίνεται </a:t>
            </a:r>
            <a:r>
              <a:rPr lang="el-GR" sz="2400" b="1" dirty="0" smtClean="0"/>
              <a:t>μόνιμος</a:t>
            </a:r>
            <a:r>
              <a:rPr lang="el-GR" sz="2400" dirty="0" smtClean="0"/>
              <a:t> και δεν υποχωρεί τις πρωινές ώρες της ημέρας</a:t>
            </a:r>
          </a:p>
          <a:p>
            <a:r>
              <a:rPr lang="el-GR" sz="2400" dirty="0" smtClean="0"/>
              <a:t>Αρχίζουν να εμφανίζονται τα πρώτα </a:t>
            </a:r>
            <a:r>
              <a:rPr lang="el-GR" sz="2400" b="1" dirty="0" smtClean="0"/>
              <a:t>κιτρινίσματα</a:t>
            </a:r>
            <a:r>
              <a:rPr lang="el-GR" sz="2400" dirty="0" smtClean="0"/>
              <a:t>, αρχικά στα </a:t>
            </a:r>
            <a:r>
              <a:rPr lang="el-GR" sz="2400" b="1" dirty="0" smtClean="0"/>
              <a:t>κατώτερα φύλλα </a:t>
            </a:r>
            <a:r>
              <a:rPr lang="el-GR" sz="2400" dirty="0" smtClean="0"/>
              <a:t>των προσβεβλημένων φυτών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Κερκοσπορίαση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dirty="0" smtClean="0"/>
              <a:t>Μερικές φορές το κέντρο των κηλίδων αποξηραίνεται και </a:t>
            </a:r>
            <a:r>
              <a:rPr lang="el-GR" sz="2400" b="1" dirty="0" smtClean="0"/>
              <a:t>τα φύλλα παρουσιάζουν οπές</a:t>
            </a:r>
          </a:p>
          <a:p>
            <a:r>
              <a:rPr lang="el-GR" sz="2400" u="sng" dirty="0" smtClean="0"/>
              <a:t>Τα νεκρωμένα φύλλα παραμένουν προσκολημένα στο στέλεχος</a:t>
            </a:r>
            <a:endParaRPr lang="en-US" sz="2400" dirty="0" smtClean="0"/>
          </a:p>
          <a:p>
            <a:r>
              <a:rPr lang="en-US" sz="2400" dirty="0"/>
              <a:t>A</a:t>
            </a:r>
            <a:r>
              <a:rPr lang="el-GR" sz="2400" dirty="0" smtClean="0"/>
              <a:t>κολουθεί η βλάστηση νέων υγιών φύλλων από το κέντρο των φυτών</a:t>
            </a:r>
          </a:p>
          <a:p>
            <a:r>
              <a:rPr lang="el-GR" sz="2400" dirty="0" smtClean="0"/>
              <a:t>Το νέο φύλλωμα μολύνεται με σπόρια που υπάρχουν στα παλαιότερα φύλλα (όταν οι συνθήκες εξακολουθούν να είναι ευνοϊκές)</a:t>
            </a:r>
          </a:p>
          <a:p>
            <a:r>
              <a:rPr lang="el-GR" sz="2400" dirty="0" smtClean="0"/>
              <a:t>Παρόμοιες κηλίδες μπορούν να εμφανιστούν</a:t>
            </a:r>
            <a:endParaRPr lang="en-US" sz="2400" dirty="0" smtClean="0"/>
          </a:p>
          <a:p>
            <a:pPr>
              <a:buFont typeface="Wingdings" charset="2"/>
              <a:buChar char="Ø"/>
            </a:pPr>
            <a:r>
              <a:rPr lang="el-GR" sz="2400" dirty="0" smtClean="0"/>
              <a:t>στους </a:t>
            </a:r>
            <a:r>
              <a:rPr lang="el-GR" sz="2400" b="1" dirty="0" smtClean="0"/>
              <a:t>μίσχους των φύλλων</a:t>
            </a:r>
            <a:endParaRPr lang="en-US" sz="2400" b="1" dirty="0" smtClean="0"/>
          </a:p>
          <a:p>
            <a:pPr>
              <a:buFont typeface="Wingdings" charset="2"/>
              <a:buChar char="Ø"/>
            </a:pPr>
            <a:r>
              <a:rPr lang="el-GR" sz="2400" dirty="0" smtClean="0"/>
              <a:t>στο </a:t>
            </a:r>
            <a:r>
              <a:rPr lang="el-GR" sz="2400" b="1" dirty="0" smtClean="0"/>
              <a:t>στέλεχος</a:t>
            </a:r>
            <a:r>
              <a:rPr lang="el-GR" sz="2400" dirty="0" smtClean="0"/>
              <a:t> (αν δεν καλύπτεται με έδαφος)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Κερκοσπορίαση</a:t>
            </a:r>
            <a:br>
              <a:rPr lang="el-GR" sz="2400" b="1" dirty="0" smtClean="0"/>
            </a:br>
            <a:r>
              <a:rPr lang="el-GR" sz="2400" b="1" dirty="0" smtClean="0"/>
              <a:t>Παθογόνο αίτιο-Εξέλιξη της ασθένειας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6628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Την ασθένεια προκαλεί ο ατελής μύκητας </a:t>
            </a:r>
            <a:r>
              <a:rPr lang="en-US" sz="2400" i="1" dirty="0" err="1" smtClean="0"/>
              <a:t>Cercospora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beticola</a:t>
            </a:r>
            <a:r>
              <a:rPr lang="en-US" sz="2400" dirty="0" smtClean="0"/>
              <a:t> (</a:t>
            </a:r>
            <a:r>
              <a:rPr lang="el-GR" sz="2400" dirty="0" smtClean="0"/>
              <a:t>τάξη </a:t>
            </a:r>
            <a:r>
              <a:rPr lang="en-US" sz="2400" dirty="0" err="1" smtClean="0"/>
              <a:t>Moniliales</a:t>
            </a:r>
            <a:r>
              <a:rPr lang="en-US" sz="2400" dirty="0" smtClean="0"/>
              <a:t>)</a:t>
            </a:r>
            <a:endParaRPr lang="el-GR" sz="2400" dirty="0" smtClean="0"/>
          </a:p>
          <a:p>
            <a:r>
              <a:rPr lang="el-GR" sz="2400" dirty="0" smtClean="0"/>
              <a:t>Ο μύκητας παράγει απλούς κονιδιοφόρους επί των οποίων σχηματίζονται </a:t>
            </a:r>
            <a:r>
              <a:rPr lang="el-GR" sz="2400" b="1" dirty="0" smtClean="0"/>
              <a:t>κονίδια σκωληκόμορφα</a:t>
            </a:r>
            <a:r>
              <a:rPr lang="el-GR" sz="2400" dirty="0" smtClean="0"/>
              <a:t>, </a:t>
            </a:r>
            <a:r>
              <a:rPr lang="el-GR" sz="2400" b="1" dirty="0" smtClean="0"/>
              <a:t>υαλώδη</a:t>
            </a:r>
          </a:p>
          <a:p>
            <a:r>
              <a:rPr lang="el-GR" sz="2400" dirty="0" smtClean="0"/>
              <a:t>Τα κονίδια είναι ίσια ή ελαφρώς καμπύλα, </a:t>
            </a:r>
            <a:r>
              <a:rPr lang="el-GR" sz="2400" u="sng" dirty="0" smtClean="0"/>
              <a:t>βελονοειδή</a:t>
            </a:r>
            <a:r>
              <a:rPr lang="el-GR" sz="2400" dirty="0" smtClean="0"/>
              <a:t> και </a:t>
            </a:r>
            <a:r>
              <a:rPr lang="el-GR" sz="2400" u="sng" dirty="0" smtClean="0"/>
              <a:t>φέρουν</a:t>
            </a:r>
            <a:r>
              <a:rPr lang="el-GR" sz="2400" dirty="0" smtClean="0"/>
              <a:t> </a:t>
            </a:r>
            <a:r>
              <a:rPr lang="el-GR" sz="2400" u="sng" dirty="0" smtClean="0"/>
              <a:t>διαφράγματα</a:t>
            </a:r>
            <a:r>
              <a:rPr lang="el-GR" sz="2400" dirty="0" smtClean="0"/>
              <a:t> (3</a:t>
            </a:r>
            <a:r>
              <a:rPr lang="el-GR" sz="2400" dirty="0"/>
              <a:t>-</a:t>
            </a:r>
            <a:r>
              <a:rPr lang="el-GR" sz="2400" dirty="0" smtClean="0"/>
              <a:t>14) </a:t>
            </a:r>
            <a:endParaRPr lang="el-GR" sz="2400" u="sng" dirty="0" smtClean="0"/>
          </a:p>
          <a:p>
            <a:r>
              <a:rPr lang="el-GR" sz="2400" dirty="0" smtClean="0"/>
              <a:t>Οι </a:t>
            </a:r>
            <a:r>
              <a:rPr lang="el-GR" sz="2400" b="1" dirty="0" smtClean="0"/>
              <a:t>πρωτογενείς μολύνσεις </a:t>
            </a:r>
            <a:r>
              <a:rPr lang="el-GR" sz="2400" dirty="0" smtClean="0"/>
              <a:t>πραγματοποιούνται από </a:t>
            </a:r>
            <a:r>
              <a:rPr lang="el-GR" sz="2400" b="1" dirty="0" smtClean="0"/>
              <a:t>κονίδια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Κερκοσπορίαση</a:t>
            </a:r>
            <a:br>
              <a:rPr lang="el-GR" sz="2400" b="1" dirty="0"/>
            </a:br>
            <a:r>
              <a:rPr lang="el-GR" sz="2400" b="1" dirty="0"/>
              <a:t>Παθογόνο αίτιο-Εξέλιξη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Τα αρχικά μολύσματα προέρχονται </a:t>
            </a:r>
            <a:endParaRPr lang="el-GR" sz="2400" dirty="0" smtClean="0"/>
          </a:p>
          <a:p>
            <a:pPr>
              <a:buFont typeface="Wingdings" charset="2"/>
              <a:buChar char="ü"/>
            </a:pPr>
            <a:r>
              <a:rPr lang="el-GR" sz="2400" dirty="0" smtClean="0"/>
              <a:t>από </a:t>
            </a:r>
            <a:r>
              <a:rPr lang="el-GR" sz="2400" dirty="0"/>
              <a:t>μυκήλιο ή </a:t>
            </a:r>
            <a:endParaRPr lang="el-GR" sz="2400" dirty="0" smtClean="0"/>
          </a:p>
          <a:p>
            <a:pPr>
              <a:buFont typeface="Wingdings" charset="2"/>
              <a:buChar char="ü"/>
            </a:pPr>
            <a:r>
              <a:rPr lang="el-GR" sz="2400" dirty="0"/>
              <a:t>α</a:t>
            </a:r>
            <a:r>
              <a:rPr lang="el-GR" sz="2400" dirty="0" smtClean="0"/>
              <a:t>πό μυκηλιακά στρώματα</a:t>
            </a:r>
          </a:p>
          <a:p>
            <a:r>
              <a:rPr lang="el-GR" sz="2400" u="sng" dirty="0" smtClean="0"/>
              <a:t>Αυτά, διαχείμασαν </a:t>
            </a:r>
            <a:r>
              <a:rPr lang="el-GR" sz="2400" u="sng" dirty="0"/>
              <a:t>σε μολυσμένα υπολείμματα της καλλιέργειας</a:t>
            </a:r>
          </a:p>
          <a:p>
            <a:r>
              <a:rPr lang="el-GR" sz="2400" b="1" dirty="0"/>
              <a:t>Τα κονίδια σχηματίζονται όταν επικρατούν υγρές συνθήκες περιβάλλοντος</a:t>
            </a:r>
          </a:p>
          <a:p>
            <a:r>
              <a:rPr lang="el-GR" sz="2400" dirty="0"/>
              <a:t>Μεταφέρονται </a:t>
            </a:r>
            <a:r>
              <a:rPr lang="el-GR" sz="2400" dirty="0" smtClean="0"/>
              <a:t>στα </a:t>
            </a:r>
            <a:r>
              <a:rPr lang="el-GR" sz="2400" dirty="0"/>
              <a:t>νέα φύλλα, όπου και βλαστάνουν</a:t>
            </a:r>
            <a:endParaRPr lang="en-US" sz="2400" dirty="0"/>
          </a:p>
          <a:p>
            <a:pPr>
              <a:buFont typeface="Wingdings" charset="2"/>
              <a:buChar char="ü"/>
            </a:pPr>
            <a:r>
              <a:rPr lang="el-GR" sz="2400" dirty="0" smtClean="0"/>
              <a:t>με </a:t>
            </a:r>
            <a:r>
              <a:rPr lang="el-GR" sz="2400" dirty="0"/>
              <a:t>τον </a:t>
            </a:r>
            <a:r>
              <a:rPr lang="el-GR" sz="2400" b="1" dirty="0"/>
              <a:t>άνεμο</a:t>
            </a:r>
            <a:r>
              <a:rPr lang="el-GR" sz="2400" dirty="0"/>
              <a:t> </a:t>
            </a:r>
            <a:endParaRPr lang="el-GR" sz="2400" dirty="0" smtClean="0"/>
          </a:p>
          <a:p>
            <a:pPr>
              <a:buFont typeface="Wingdings" charset="2"/>
              <a:buChar char="ü"/>
            </a:pPr>
            <a:r>
              <a:rPr lang="el-GR" sz="2400" dirty="0" smtClean="0"/>
              <a:t>με </a:t>
            </a:r>
            <a:r>
              <a:rPr lang="el-GR" sz="2400" dirty="0"/>
              <a:t>τα </a:t>
            </a:r>
            <a:r>
              <a:rPr lang="el-GR" sz="2400" b="1" dirty="0"/>
              <a:t>πιτσιλίσματα των βροχών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3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Κερκοσπορίαση</a:t>
            </a:r>
            <a:br>
              <a:rPr lang="el-GR" sz="2400" b="1" dirty="0" smtClean="0"/>
            </a:br>
            <a:r>
              <a:rPr lang="el-GR" sz="2400" b="1" dirty="0" smtClean="0"/>
              <a:t>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Οι υφές του μύκητα </a:t>
            </a:r>
            <a:r>
              <a:rPr lang="el-GR" sz="2400" b="1" dirty="0" smtClean="0"/>
              <a:t>εισέρχονται</a:t>
            </a:r>
            <a:r>
              <a:rPr lang="el-GR" sz="2400" dirty="0" smtClean="0"/>
              <a:t> στον ξενιστή </a:t>
            </a:r>
            <a:r>
              <a:rPr lang="el-GR" sz="2400" b="1" dirty="0" smtClean="0"/>
              <a:t>από τα στόματα</a:t>
            </a:r>
          </a:p>
          <a:p>
            <a:r>
              <a:rPr lang="el-GR" sz="2400" dirty="0" smtClean="0"/>
              <a:t>Μπορεί να προηγείται ο σχηματισμός πλάκας συγκράτησης (χωρίς να είναι απολύτως απαραίτητος)</a:t>
            </a:r>
          </a:p>
          <a:p>
            <a:r>
              <a:rPr lang="el-GR" sz="2400" dirty="0" smtClean="0"/>
              <a:t>Η ασθένεια ευνοείται σε ημερήσιες θερμοκρασίες </a:t>
            </a:r>
            <a:r>
              <a:rPr lang="el-GR" sz="2400" b="1" dirty="0" smtClean="0"/>
              <a:t>25-35</a:t>
            </a:r>
            <a:r>
              <a:rPr lang="el-GR" sz="2400" b="1" baseline="30000" dirty="0" smtClean="0"/>
              <a:t>ο</a:t>
            </a:r>
            <a:r>
              <a:rPr lang="en-US" sz="2400" b="1" dirty="0" smtClean="0"/>
              <a:t>C </a:t>
            </a:r>
            <a:r>
              <a:rPr lang="el-GR" sz="2400" dirty="0" smtClean="0"/>
              <a:t>και νυχτερινές </a:t>
            </a:r>
            <a:r>
              <a:rPr lang="el-GR" sz="2400" u="sng" dirty="0" smtClean="0"/>
              <a:t>υψηλότερες των 16</a:t>
            </a:r>
            <a:r>
              <a:rPr lang="el-GR" sz="2400" u="sng" baseline="30000" dirty="0" smtClean="0"/>
              <a:t>ο</a:t>
            </a:r>
            <a:r>
              <a:rPr lang="en-US" sz="2400" u="sng" dirty="0" smtClean="0"/>
              <a:t>C</a:t>
            </a:r>
            <a:endParaRPr lang="el-GR" sz="2400" u="sng" dirty="0" smtClean="0"/>
          </a:p>
          <a:p>
            <a:r>
              <a:rPr lang="el-GR" sz="2400" dirty="0" smtClean="0"/>
              <a:t>Η εκδήλωση και εξέλιξη της προσβολής απαιτεί </a:t>
            </a:r>
            <a:r>
              <a:rPr lang="el-GR" sz="2400" b="1" dirty="0" smtClean="0"/>
              <a:t>επίπεδα σχετικής υγρασίας 90-95%</a:t>
            </a:r>
          </a:p>
          <a:p>
            <a:r>
              <a:rPr lang="el-GR" sz="2400" dirty="0" smtClean="0"/>
              <a:t>Οι </a:t>
            </a:r>
            <a:r>
              <a:rPr lang="el-GR" sz="2400" b="1" dirty="0" smtClean="0"/>
              <a:t>βροχοπτώσεις</a:t>
            </a:r>
            <a:r>
              <a:rPr lang="el-GR" sz="2400" dirty="0" smtClean="0"/>
              <a:t> και ο </a:t>
            </a:r>
            <a:r>
              <a:rPr lang="el-GR" sz="2400" b="1" dirty="0" smtClean="0"/>
              <a:t>άνεμος</a:t>
            </a:r>
            <a:r>
              <a:rPr lang="el-GR" sz="2400" dirty="0" smtClean="0"/>
              <a:t> είναι οι κύριοι παράγοντες </a:t>
            </a:r>
            <a:r>
              <a:rPr lang="el-GR" sz="2400" u="sng" dirty="0" smtClean="0"/>
              <a:t>διασποράς των κονιδίων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Κερκοσπορίαση</a:t>
            </a:r>
            <a:br>
              <a:rPr lang="el-GR" sz="2400" b="1" dirty="0" smtClean="0"/>
            </a:br>
            <a:r>
              <a:rPr lang="el-GR" sz="2400" b="1" dirty="0" smtClean="0"/>
              <a:t>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Στη χώρα μας, οι </a:t>
            </a:r>
            <a:r>
              <a:rPr lang="el-GR" sz="2400" b="1" dirty="0"/>
              <a:t>επιδημίες της κερκοσπορίασης </a:t>
            </a:r>
            <a:r>
              <a:rPr lang="el-GR" sz="2400" dirty="0"/>
              <a:t>αρχίζουν από τα </a:t>
            </a:r>
            <a:r>
              <a:rPr lang="el-GR" sz="2400" b="1" dirty="0"/>
              <a:t>τέλη Μαϊου-αρχές Ιουνίου</a:t>
            </a:r>
          </a:p>
          <a:p>
            <a:r>
              <a:rPr lang="el-GR" sz="2400" dirty="0" smtClean="0"/>
              <a:t>Συνεχίζονται καθ’ όλη τη διάρκεια της καλλιεργητικής περιόδου (ιδίως αν επικρατεί δροσερό καλοκαίρι)</a:t>
            </a:r>
            <a:endParaRPr lang="en-US" sz="2400" dirty="0" smtClean="0"/>
          </a:p>
          <a:p>
            <a:r>
              <a:rPr lang="el-GR" sz="2400" dirty="0" smtClean="0"/>
              <a:t>Στην Ελλάδα έχουν αναφερθεί επίπεδα </a:t>
            </a:r>
            <a:r>
              <a:rPr lang="el-GR" sz="2400" b="1" dirty="0" smtClean="0"/>
              <a:t>μείωσης </a:t>
            </a:r>
            <a:r>
              <a:rPr lang="el-GR" sz="2400" dirty="0" smtClean="0"/>
              <a:t>της</a:t>
            </a:r>
            <a:r>
              <a:rPr lang="el-GR" sz="2400" b="1" dirty="0" smtClean="0"/>
              <a:t> παραγωγής ζάχαρης</a:t>
            </a:r>
            <a:r>
              <a:rPr lang="el-GR" sz="2400" dirty="0" smtClean="0"/>
              <a:t> που ανήλθαν σε ποσοστό </a:t>
            </a:r>
            <a:r>
              <a:rPr lang="el-GR" sz="2400" b="1" dirty="0" smtClean="0"/>
              <a:t>40-50%</a:t>
            </a:r>
          </a:p>
          <a:p>
            <a:r>
              <a:rPr lang="el-GR" sz="2400" dirty="0"/>
              <a:t>Ακόμα και όταν το καλοκαίρι δεν είναι </a:t>
            </a:r>
            <a:r>
              <a:rPr lang="el-GR" sz="2400" dirty="0" smtClean="0"/>
              <a:t>βροχερό την </a:t>
            </a:r>
            <a:r>
              <a:rPr lang="el-GR" sz="2400" dirty="0"/>
              <a:t>εξέλιξη των </a:t>
            </a:r>
            <a:r>
              <a:rPr lang="el-GR" sz="2400" dirty="0" smtClean="0"/>
              <a:t>προσβολών επιτρέπουν</a:t>
            </a:r>
            <a:endParaRPr lang="en-US" sz="2400" dirty="0"/>
          </a:p>
          <a:p>
            <a:pPr>
              <a:buFont typeface="Wingdings" charset="2"/>
              <a:buChar char="ü"/>
            </a:pPr>
            <a:r>
              <a:rPr lang="el-GR" sz="2400" dirty="0"/>
              <a:t>η</a:t>
            </a:r>
            <a:r>
              <a:rPr lang="el-GR" sz="2400" dirty="0" smtClean="0"/>
              <a:t> υψηλή πυκνότητα των φυτών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η άρδευση των τευτλοκαλλιεργειών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Προσβολή φύλλου ζαχαροτεύτλου από κερκοσπορίαση</a:t>
            </a:r>
            <a:endParaRPr lang="en-US" sz="2400" dirty="0"/>
          </a:p>
        </p:txBody>
      </p:sp>
      <p:pic>
        <p:nvPicPr>
          <p:cNvPr id="4" name="Content Placeholder 3" descr="521px-Suikerbiet_Cercospora_beticol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4527" r="-5452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Φύλλο ζαχαροτεύτλου προσβεβλημένο από κερκοσπορίαση</a:t>
            </a:r>
            <a:endParaRPr lang="en-US" sz="2400" dirty="0"/>
          </a:p>
        </p:txBody>
      </p:sp>
      <p:pic>
        <p:nvPicPr>
          <p:cNvPr id="4" name="Content Placeholder 3" descr="1024px-Cercospora_beticola_on_sugar_bee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486" r="-948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περιθώριο των νεκρωτικών κηλίδων αποκτά καστανό έως κόκκινο-καστανό περιθώριο</a:t>
            </a:r>
            <a:endParaRPr lang="en-US" sz="2400" dirty="0"/>
          </a:p>
        </p:txBody>
      </p:sp>
      <p:pic>
        <p:nvPicPr>
          <p:cNvPr id="4" name="Content Placeholder 3" descr="cerkospo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43" r="-1824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Διαφορά των κηλίδων προσβολής των ασθενειών κερκοσπορίαση, αλτερναρίαση και φόμα επί φύλλων ζαχατοτεύτλου</a:t>
            </a:r>
            <a:endParaRPr lang="en-US" sz="2400" dirty="0"/>
          </a:p>
        </p:txBody>
      </p:sp>
      <p:pic>
        <p:nvPicPr>
          <p:cNvPr id="4" name="Content Placeholder 3" descr="g1753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828" r="-982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νεκρωμένα φύλλα παραμένουν προσκολλημένα επί του στελέχους των προσβεβλημένων φυτών</a:t>
            </a:r>
            <a:endParaRPr lang="en-US" sz="2400" dirty="0"/>
          </a:p>
        </p:txBody>
      </p:sp>
      <p:pic>
        <p:nvPicPr>
          <p:cNvPr id="4" name="Content Placeholder 3" descr="800px-Suikerbiet_planten_Cercospora_beticol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686"/>
            <a:ext cx="8229600" cy="978728"/>
          </a:xfrm>
        </p:spPr>
        <p:txBody>
          <a:bodyPr>
            <a:normAutofit/>
          </a:bodyPr>
          <a:lstStyle/>
          <a:p>
            <a:r>
              <a:rPr lang="el-GR" sz="2400" b="1" dirty="0" smtClean="0"/>
              <a:t>Αδρομυκώσεις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846"/>
            <a:ext cx="8229600" cy="5444470"/>
          </a:xfrm>
        </p:spPr>
        <p:txBody>
          <a:bodyPr>
            <a:noAutofit/>
          </a:bodyPr>
          <a:lstStyle/>
          <a:p>
            <a:r>
              <a:rPr lang="el-GR" sz="2400" dirty="0" smtClean="0"/>
              <a:t>Στη </a:t>
            </a:r>
            <a:r>
              <a:rPr lang="el-GR" sz="2400" b="1" dirty="0" smtClean="0"/>
              <a:t>φουζαρίωση</a:t>
            </a:r>
            <a:r>
              <a:rPr lang="el-GR" sz="2400" dirty="0" smtClean="0"/>
              <a:t> τα πρώτα συμπτώματα εκδηλώνονται </a:t>
            </a:r>
            <a:r>
              <a:rPr lang="el-GR" sz="2400" u="sng" dirty="0" smtClean="0"/>
              <a:t>όταν εμφανίζονται τα πρώτα άνθη</a:t>
            </a:r>
          </a:p>
          <a:p>
            <a:r>
              <a:rPr lang="el-GR" sz="2400" dirty="0" smtClean="0"/>
              <a:t>Στη </a:t>
            </a:r>
            <a:r>
              <a:rPr lang="el-GR" sz="2400" b="1" dirty="0" smtClean="0"/>
              <a:t>βερτισιλίωση</a:t>
            </a:r>
            <a:r>
              <a:rPr lang="el-GR" sz="2400" dirty="0" smtClean="0"/>
              <a:t> τα συμπτώματα εκδηλώνονται αργότερα, </a:t>
            </a:r>
            <a:r>
              <a:rPr lang="el-GR" sz="2400" u="sng" dirty="0" smtClean="0"/>
              <a:t>όταν εμφανίζονται τα πρώτα καρύδια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Στη </a:t>
            </a:r>
            <a:r>
              <a:rPr lang="el-GR" sz="2400" b="1" dirty="0" smtClean="0"/>
              <a:t>φουζαρίωση</a:t>
            </a:r>
            <a:r>
              <a:rPr lang="el-GR" sz="2400" dirty="0" smtClean="0"/>
              <a:t> το κιτρίνισμα του φύλλου είναι περισσότερο </a:t>
            </a:r>
            <a:r>
              <a:rPr lang="el-GR" sz="2400" b="1" dirty="0" smtClean="0"/>
              <a:t>διάχυτο </a:t>
            </a:r>
            <a:r>
              <a:rPr lang="el-GR" sz="2400" dirty="0" smtClean="0"/>
              <a:t>με χρώμα </a:t>
            </a:r>
            <a:r>
              <a:rPr lang="el-GR" sz="2400" b="1" dirty="0" smtClean="0"/>
              <a:t>κίτρινο </a:t>
            </a:r>
            <a:r>
              <a:rPr lang="el-GR" sz="2400" dirty="0" smtClean="0"/>
              <a:t>αχυρώδες με πράσινες ανταύγειες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Αργότερα, καθίσταται καστανό (νεκρωτικό)</a:t>
            </a:r>
          </a:p>
          <a:p>
            <a:pPr>
              <a:buFont typeface="Wingdings" charset="2"/>
              <a:buChar char="²"/>
            </a:pPr>
            <a:r>
              <a:rPr lang="el-GR" sz="2400" dirty="0" smtClean="0"/>
              <a:t>Το κιτρίνισμα στη </a:t>
            </a:r>
            <a:r>
              <a:rPr lang="el-GR" sz="2400" b="1" dirty="0" smtClean="0"/>
              <a:t>βερτισιλίωση</a:t>
            </a:r>
            <a:r>
              <a:rPr lang="el-GR" sz="2400" dirty="0" smtClean="0"/>
              <a:t> εμφανίζεται υπό μορφή </a:t>
            </a:r>
            <a:r>
              <a:rPr lang="el-GR" sz="2400" b="1" dirty="0" smtClean="0"/>
              <a:t>μεσονεύριων χαλκοκίτρινων κηλιδώσεων </a:t>
            </a:r>
          </a:p>
          <a:p>
            <a:pPr>
              <a:buFont typeface="Wingdings" charset="2"/>
              <a:buChar char="²"/>
            </a:pPr>
            <a:r>
              <a:rPr lang="el-GR" sz="2400" dirty="0" smtClean="0"/>
              <a:t>Τα συμπτώματα αυτά γρήγορα εξελίσσονται σε νεκρωτικές περιοχές, χαλκοκαστανού χρώματος</a:t>
            </a:r>
          </a:p>
          <a:p>
            <a:r>
              <a:rPr lang="el-GR" sz="2400" dirty="0" smtClean="0"/>
              <a:t>Σύντομα, τα φύλλα υφίστανται </a:t>
            </a:r>
            <a:r>
              <a:rPr lang="el-GR" sz="2400" b="1" dirty="0" smtClean="0"/>
              <a:t>αποφύλλωση</a:t>
            </a:r>
            <a:r>
              <a:rPr lang="el-GR" sz="2400" dirty="0" smtClean="0"/>
              <a:t> και τελικά τα προσβεβλημένα </a:t>
            </a:r>
            <a:r>
              <a:rPr lang="el-GR" sz="2400" b="1" dirty="0" smtClean="0"/>
              <a:t>φυτά αποξηραίνονται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Συχνά, νέο φύλλωμα εκπτύσσεται από το κέντρο των φυτών μετά την ξήρανση/νέκρωση των παλαιότερων φύλλων</a:t>
            </a:r>
            <a:endParaRPr lang="en-US" sz="2400" dirty="0"/>
          </a:p>
        </p:txBody>
      </p:sp>
      <p:pic>
        <p:nvPicPr>
          <p:cNvPr id="4" name="Content Placeholder 3" descr="g1753-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15" r="-104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Συμπεριφορά ανθεκτικών και ευαίσθητων ποικιλιών ζαχαροτεύτλων στην προσβολή από τον μύκητα </a:t>
            </a:r>
            <a:r>
              <a:rPr lang="en-US" sz="2400" i="1" dirty="0" smtClean="0"/>
              <a:t>C. </a:t>
            </a:r>
            <a:r>
              <a:rPr lang="en-US" sz="2400" i="1" dirty="0" err="1" smtClean="0"/>
              <a:t>beticola</a:t>
            </a:r>
            <a:endParaRPr lang="en-US" sz="2400" i="1" dirty="0"/>
          </a:p>
        </p:txBody>
      </p:sp>
      <p:pic>
        <p:nvPicPr>
          <p:cNvPr id="5" name="Picture 4" descr="Cercospora_leaf_spot_resistance_susceptibil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867" y="1627668"/>
            <a:ext cx="7320275" cy="48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90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Κονιδιοφόροι του μύκητα αναπτύσσονται επί των στρωμάτων στο κέντρο των νεκρωτικών κηλίδων</a:t>
            </a:r>
            <a:endParaRPr lang="en-US" sz="2400" dirty="0"/>
          </a:p>
        </p:txBody>
      </p:sp>
      <p:pic>
        <p:nvPicPr>
          <p:cNvPr id="4" name="Content Placeholder 3" descr="549043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660" r="-1866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Λεπτομέρεια κονιδιοφόρων του μύκητα </a:t>
            </a:r>
            <a:r>
              <a:rPr lang="en-US" sz="2400" i="1" dirty="0" err="1" smtClean="0"/>
              <a:t>Cercospora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beticola</a:t>
            </a:r>
            <a:endParaRPr lang="en-US" sz="2400" i="1" dirty="0"/>
          </a:p>
        </p:txBody>
      </p:sp>
      <p:pic>
        <p:nvPicPr>
          <p:cNvPr id="4" name="Content Placeholder 3" descr="550494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660" r="-1866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Κονιδιοφόροι και κονίδια εμφανίζονται στο κέντρο των νεκρωτικών κηλίδων όταν επικρατούν συνθήκες υψηλής σχετικής υγρασίας</a:t>
            </a:r>
            <a:endParaRPr lang="en-US" sz="2400" dirty="0"/>
          </a:p>
        </p:txBody>
      </p:sp>
      <p:pic>
        <p:nvPicPr>
          <p:cNvPr id="4" name="Content Placeholder 3" descr="Corbis-42-2490337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663" r="-966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Βελονοειδούς σχήματος, πολυκύτταρα κονίδια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/>
              <a:t> του μύκητα </a:t>
            </a:r>
            <a:r>
              <a:rPr lang="en-US" sz="2400" i="1" dirty="0" err="1" smtClean="0"/>
              <a:t>Cercospora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beticola</a:t>
            </a:r>
            <a:endParaRPr lang="en-US" sz="2400" i="1" dirty="0"/>
          </a:p>
        </p:txBody>
      </p:sp>
      <p:pic>
        <p:nvPicPr>
          <p:cNvPr id="4" name="Content Placeholder 3" descr="550493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660" r="-1866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Κονίδια (αγενή σπόρια) του μύκητα</a:t>
            </a:r>
            <a:endParaRPr lang="en-US" sz="2400" dirty="0"/>
          </a:p>
        </p:txBody>
      </p:sp>
      <p:pic>
        <p:nvPicPr>
          <p:cNvPr id="4" name="Content Placeholder 3" descr="Cercospora beticola konidije_jp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Ριζομανία</a:t>
            </a:r>
            <a:r>
              <a:rPr lang="en-US" sz="2400" b="1" dirty="0" smtClean="0"/>
              <a:t> (Beet necrotic yellow vein virus, BNYVV)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l-GR" sz="2800" dirty="0" smtClean="0"/>
              <a:t>Η ασθένεια εκδηλώνεται </a:t>
            </a:r>
            <a:r>
              <a:rPr lang="el-GR" sz="2800" b="1" dirty="0" smtClean="0"/>
              <a:t>κατά κηλίδες </a:t>
            </a:r>
            <a:r>
              <a:rPr lang="el-GR" sz="2800" dirty="0" smtClean="0"/>
              <a:t>στους αγρούς καλλιέργειας των ζαχαροτεύτλων</a:t>
            </a:r>
          </a:p>
          <a:p>
            <a:r>
              <a:rPr lang="el-GR" sz="2800" dirty="0" smtClean="0"/>
              <a:t>Τα συμπτώματα στα φύλλα καθίστανται ευδιάκριτα στο </a:t>
            </a:r>
            <a:r>
              <a:rPr lang="el-GR" sz="2800" b="1" dirty="0" smtClean="0"/>
              <a:t>τέλος της βλαστικής περιόδου</a:t>
            </a:r>
            <a:r>
              <a:rPr lang="el-GR" sz="2800" dirty="0" smtClean="0"/>
              <a:t>, ιδιαίτερα μετά από βροχόπτωση</a:t>
            </a:r>
          </a:p>
          <a:p>
            <a:r>
              <a:rPr lang="el-GR" sz="2800" dirty="0" smtClean="0"/>
              <a:t>Τα φύλλα παρουσιάζουν </a:t>
            </a:r>
            <a:r>
              <a:rPr lang="el-GR" sz="2800" b="1" dirty="0" smtClean="0"/>
              <a:t>όρθια έκφυση</a:t>
            </a:r>
            <a:r>
              <a:rPr lang="el-GR" sz="2800" dirty="0" smtClean="0"/>
              <a:t>, αποκτούν έντονο </a:t>
            </a:r>
            <a:r>
              <a:rPr lang="el-GR" sz="2800" u="sng" dirty="0" smtClean="0"/>
              <a:t>ωχρο-πράσινο χρώμα</a:t>
            </a:r>
            <a:r>
              <a:rPr lang="el-GR" sz="2800" dirty="0" smtClean="0"/>
              <a:t> και </a:t>
            </a:r>
            <a:r>
              <a:rPr lang="el-GR" sz="2800" u="sng" dirty="0" smtClean="0"/>
              <a:t>μακρείς μίσχους</a:t>
            </a:r>
          </a:p>
          <a:p>
            <a:r>
              <a:rPr lang="el-GR" sz="2800" dirty="0" smtClean="0"/>
              <a:t>Στο υπόγειο μέρος, εκδηλώνεται </a:t>
            </a:r>
            <a:r>
              <a:rPr lang="el-GR" sz="2800" b="1" dirty="0" smtClean="0"/>
              <a:t>νανισμός</a:t>
            </a:r>
            <a:r>
              <a:rPr lang="el-GR" sz="2800" dirty="0" smtClean="0"/>
              <a:t> (καθήλωση της ανάπτυξης) </a:t>
            </a:r>
            <a:r>
              <a:rPr lang="el-GR" sz="2800" b="1" dirty="0" smtClean="0"/>
              <a:t>των ριζών</a:t>
            </a:r>
          </a:p>
          <a:p>
            <a:r>
              <a:rPr lang="el-GR" sz="2800" dirty="0" smtClean="0"/>
              <a:t>Ιδιαίτερα χαρακτηριστικό σύμπτωμα είναι η </a:t>
            </a:r>
            <a:r>
              <a:rPr lang="el-GR" sz="2800" b="1" dirty="0" smtClean="0"/>
              <a:t>έκπτυξη  υπερβολικού αριθμού πλευρικών ριζιδίων</a:t>
            </a:r>
            <a:r>
              <a:rPr lang="el-GR" sz="2800" dirty="0" smtClean="0"/>
              <a:t> από την κύρια, πασσαλώδη ρίζα</a:t>
            </a:r>
          </a:p>
          <a:p>
            <a:r>
              <a:rPr lang="el-GR" sz="2800" dirty="0" smtClean="0"/>
              <a:t>Στην έντονη αντίδραση των ριζών στην προσβολή από το παθογόνο οφείλεται το κοινό όνομα της ασθένειας (</a:t>
            </a:r>
            <a:r>
              <a:rPr lang="el-GR" sz="2800" b="1" dirty="0" smtClean="0"/>
              <a:t>ριζομανία</a:t>
            </a:r>
            <a:r>
              <a:rPr lang="el-GR" sz="2800" dirty="0" smtClean="0"/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Ριζομανία</a:t>
            </a:r>
            <a:r>
              <a:rPr lang="en-US" sz="2400" b="1" dirty="0" smtClean="0"/>
              <a:t> (Beet necrotic yellow vein virus, BNYVV)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Τα φυτά εκδηλώνουν </a:t>
            </a:r>
            <a:r>
              <a:rPr lang="el-GR" sz="2400" u="sng" dirty="0" smtClean="0"/>
              <a:t>νανισμό</a:t>
            </a:r>
            <a:r>
              <a:rPr lang="el-GR" sz="2400" dirty="0" smtClean="0"/>
              <a:t>, </a:t>
            </a:r>
            <a:r>
              <a:rPr lang="el-GR" sz="2400" u="sng" dirty="0" smtClean="0"/>
              <a:t>μάρανση</a:t>
            </a:r>
            <a:r>
              <a:rPr lang="el-GR" sz="2400" dirty="0" smtClean="0"/>
              <a:t> και τελικά </a:t>
            </a:r>
            <a:r>
              <a:rPr lang="el-GR" sz="2400" u="sng" dirty="0" smtClean="0"/>
              <a:t>νεκρώνονται</a:t>
            </a:r>
            <a:r>
              <a:rPr lang="el-GR" sz="2400" dirty="0" smtClean="0"/>
              <a:t> σε συνθήκες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έντονης προσβολής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προσβολής σε αρχικά στάδια ανάπτυξης των φυτών</a:t>
            </a:r>
          </a:p>
          <a:p>
            <a:r>
              <a:rPr lang="el-GR" sz="2400" dirty="0" smtClean="0"/>
              <a:t>Υπό αυτές τις συνθήκες δεν παρατηρείται το </a:t>
            </a:r>
            <a:r>
              <a:rPr lang="el-GR" sz="2400" b="1" dirty="0" smtClean="0"/>
              <a:t>έντονο κίτρινο χρώμα των ιστών κατά μήκος των νεύρων του ελάσματος </a:t>
            </a:r>
            <a:r>
              <a:rPr lang="el-GR" sz="2400" dirty="0" smtClean="0"/>
              <a:t>και η επακόλουθη </a:t>
            </a:r>
            <a:r>
              <a:rPr lang="el-GR" sz="2400" b="1" dirty="0" smtClean="0"/>
              <a:t>νέκρωσή</a:t>
            </a:r>
            <a:r>
              <a:rPr lang="el-GR" sz="2400" dirty="0" smtClean="0"/>
              <a:t> τους </a:t>
            </a:r>
          </a:p>
          <a:p>
            <a:r>
              <a:rPr lang="el-GR" sz="2400" dirty="0" smtClean="0"/>
              <a:t>Το σύμπτωμα αυτό προκύπτει από τη μετακίνηση του ιού στα φύλλα (υπέργειο μέρος των προσβεβλημένων φυτών)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Ριζομανία</a:t>
            </a:r>
            <a:r>
              <a:rPr lang="en-US" sz="2400" b="1" dirty="0"/>
              <a:t> (Beet necrotic yellow vein virus, BNYVV)</a:t>
            </a:r>
            <a:r>
              <a:rPr lang="el-GR" sz="2400" b="1" dirty="0"/>
              <a:t/>
            </a:r>
            <a:br>
              <a:rPr lang="el-GR" sz="2400" b="1" dirty="0"/>
            </a:br>
            <a:r>
              <a:rPr lang="el-GR" sz="2400" b="1" dirty="0" smtClean="0"/>
              <a:t>Παράγοντες που διαμορφώνουν τα επίπεδα απωλειών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b="1" dirty="0"/>
              <a:t>Πρώιμη μάρανση </a:t>
            </a:r>
            <a:r>
              <a:rPr lang="el-GR" sz="2400" dirty="0"/>
              <a:t>των φυτών εκδηλώνεται στη διάρκεια </a:t>
            </a:r>
            <a:r>
              <a:rPr lang="el-GR" sz="2400" b="1" dirty="0"/>
              <a:t>περιόδων ξηρασίας </a:t>
            </a:r>
            <a:r>
              <a:rPr lang="el-GR" sz="2400" dirty="0"/>
              <a:t>(στις </a:t>
            </a:r>
            <a:r>
              <a:rPr lang="el-GR" sz="2400" u="sng" dirty="0"/>
              <a:t>αρχές Ιουλίου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Τα </a:t>
            </a:r>
            <a:r>
              <a:rPr lang="el-GR" sz="2400" dirty="0"/>
              <a:t>επίπεδα των απωλειών επηρεάζονται καθοριστικά από</a:t>
            </a:r>
          </a:p>
          <a:p>
            <a:pPr>
              <a:buFont typeface="Courier New"/>
              <a:buChar char="o"/>
            </a:pPr>
            <a:r>
              <a:rPr lang="el-GR" sz="2400" dirty="0"/>
              <a:t>τα επίπεδα μολύσματος στο έδαφος</a:t>
            </a:r>
          </a:p>
          <a:p>
            <a:pPr>
              <a:buFont typeface="Courier New"/>
              <a:buChar char="o"/>
            </a:pPr>
            <a:r>
              <a:rPr lang="el-GR" sz="2400" dirty="0"/>
              <a:t>τις καιρικές συνθήκες</a:t>
            </a:r>
          </a:p>
          <a:p>
            <a:pPr>
              <a:buFont typeface="Courier New"/>
              <a:buChar char="o"/>
            </a:pPr>
            <a:r>
              <a:rPr lang="el-GR" sz="2400" dirty="0"/>
              <a:t>το χρόνο μόλυνσης των φυτών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010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Αδρομυκώσεις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Τόσο στη φουζαρίωση όσο και στη βερτισιλίωση εκδηλώνεται </a:t>
            </a:r>
            <a:r>
              <a:rPr lang="el-GR" sz="2400" b="1" dirty="0" smtClean="0"/>
              <a:t>μεταχρωματισμός του αγγειακού συστήματος </a:t>
            </a:r>
            <a:r>
              <a:rPr lang="el-GR" sz="2400" dirty="0" smtClean="0"/>
              <a:t>των προσβεβλημένων φυτών</a:t>
            </a:r>
          </a:p>
          <a:p>
            <a:r>
              <a:rPr lang="el-GR" sz="2400" dirty="0" smtClean="0"/>
              <a:t>Στη βερτισιλίωση ο μεταχρωματισμός αποκτά </a:t>
            </a:r>
            <a:r>
              <a:rPr lang="el-GR" sz="2400" b="1" dirty="0" smtClean="0"/>
              <a:t>κίτρινη σκούρα έως σκοτεινή καστανή απόχρωση</a:t>
            </a:r>
            <a:r>
              <a:rPr lang="el-GR" sz="2400" dirty="0" smtClean="0"/>
              <a:t>, με </a:t>
            </a:r>
            <a:r>
              <a:rPr lang="el-GR" sz="2400" u="sng" dirty="0" smtClean="0"/>
              <a:t>ασυνεχή εμφάνιση κατά μήκος των αγγείων</a:t>
            </a:r>
          </a:p>
          <a:p>
            <a:r>
              <a:rPr lang="el-GR" sz="2400" dirty="0" smtClean="0"/>
              <a:t>Στη φουζαρίωση εμφανίζεται πιο </a:t>
            </a:r>
            <a:r>
              <a:rPr lang="el-GR" sz="2400" u="sng" dirty="0" smtClean="0"/>
              <a:t>ενιαίος και συνεχής </a:t>
            </a:r>
            <a:r>
              <a:rPr lang="el-GR" sz="2400" dirty="0" smtClean="0"/>
              <a:t>μεταχρωματισμός των αγγείων, χρώματος </a:t>
            </a:r>
            <a:r>
              <a:rPr lang="el-GR" sz="2400" b="1" dirty="0" smtClean="0"/>
              <a:t>σκούρου καστανού έως μαύρου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Ριζομανία</a:t>
            </a:r>
            <a:r>
              <a:rPr lang="en-US" sz="2400" b="1" dirty="0" smtClean="0"/>
              <a:t> (Beet necrotic yellow vein virus, BNYVV)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6953"/>
            <a:ext cx="8229600" cy="5411047"/>
          </a:xfrm>
        </p:spPr>
        <p:txBody>
          <a:bodyPr>
            <a:noAutofit/>
          </a:bodyPr>
          <a:lstStyle/>
          <a:p>
            <a:r>
              <a:rPr lang="el-GR" sz="2400" dirty="0" smtClean="0"/>
              <a:t>Η </a:t>
            </a:r>
            <a:r>
              <a:rPr lang="el-GR" sz="2400" b="1" dirty="0" smtClean="0"/>
              <a:t>ρίζα</a:t>
            </a:r>
            <a:r>
              <a:rPr lang="el-GR" sz="2400" dirty="0" smtClean="0"/>
              <a:t> των προσβεβλημένων φυτών συχνά </a:t>
            </a:r>
            <a:r>
              <a:rPr lang="el-GR" sz="2400" b="1" dirty="0" smtClean="0"/>
              <a:t>παρουσιάζει στένωση</a:t>
            </a:r>
          </a:p>
          <a:p>
            <a:r>
              <a:rPr lang="el-GR" sz="2400" dirty="0" smtClean="0"/>
              <a:t>Η προσβολή των φυτών από </a:t>
            </a:r>
            <a:r>
              <a:rPr lang="el-GR" sz="2400" u="sng" dirty="0" smtClean="0"/>
              <a:t>νηματώδεις</a:t>
            </a:r>
            <a:r>
              <a:rPr lang="el-GR" sz="2400" dirty="0" smtClean="0"/>
              <a:t> ή συνθήκες </a:t>
            </a:r>
            <a:r>
              <a:rPr lang="el-GR" sz="2400" u="sng" dirty="0" smtClean="0"/>
              <a:t>κακής δομής του εδάφους </a:t>
            </a:r>
            <a:r>
              <a:rPr lang="el-GR" sz="2400" dirty="0" smtClean="0"/>
              <a:t>συχνά προκαλούν παραπλήσια συμπτώματα στα ζαχαρότευτλα</a:t>
            </a:r>
          </a:p>
          <a:p>
            <a:r>
              <a:rPr lang="el-GR" sz="2400" dirty="0" smtClean="0"/>
              <a:t>Ο ιός μπορεί να προκαλέσει </a:t>
            </a:r>
            <a:r>
              <a:rPr lang="el-GR" sz="2400" b="1" dirty="0" smtClean="0"/>
              <a:t>λανθάνουσες μολύνσεις </a:t>
            </a:r>
            <a:r>
              <a:rPr lang="el-GR" sz="2400" dirty="0" smtClean="0"/>
              <a:t>(χωρίς την εκδήλωση ορατών συμπτωμάτων επί των μολυσμένων φυτών)</a:t>
            </a:r>
          </a:p>
          <a:p>
            <a:r>
              <a:rPr lang="el-GR" sz="2400" dirty="0" smtClean="0"/>
              <a:t>Οι λανθάνουσες μολύνσεις είναι συνήθεις όταν </a:t>
            </a:r>
            <a:r>
              <a:rPr lang="el-GR" sz="2400" b="1" dirty="0" smtClean="0"/>
              <a:t>επικρατούν ψυχρές θερμοκρασίες</a:t>
            </a:r>
            <a:r>
              <a:rPr lang="el-GR" sz="2400" dirty="0" smtClean="0"/>
              <a:t> στη διάρκεια της άνοιξης</a:t>
            </a:r>
          </a:p>
          <a:p>
            <a:r>
              <a:rPr lang="el-GR" sz="2400" dirty="0" smtClean="0"/>
              <a:t>Οι έντονες προσβολές προκαλούν </a:t>
            </a:r>
            <a:r>
              <a:rPr lang="el-GR" sz="2400" b="1" dirty="0" smtClean="0"/>
              <a:t>απώλειες της τάξης του 50%</a:t>
            </a:r>
            <a:r>
              <a:rPr lang="el-GR" sz="2400" dirty="0" smtClean="0"/>
              <a:t> ή και περισσότερο</a:t>
            </a:r>
          </a:p>
          <a:p>
            <a:r>
              <a:rPr lang="el-GR" sz="2400" dirty="0" smtClean="0"/>
              <a:t>Επίσης, </a:t>
            </a:r>
            <a:r>
              <a:rPr lang="el-GR" sz="2400" b="1" dirty="0" smtClean="0"/>
              <a:t>η περιεκτικότητα σε ζάχαρη μειώνεται δραματικά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Ριζομανία</a:t>
            </a:r>
            <a:r>
              <a:rPr lang="en-US" sz="2400" b="1" dirty="0" smtClean="0"/>
              <a:t> (Beet necrotic yellow vein virus, BNYVV)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Παθογόνο αίτιο-Εξέλιξη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Την ασθένεια προκαλεί ο ιός </a:t>
            </a:r>
            <a:r>
              <a:rPr lang="en-US" sz="2400" dirty="0" smtClean="0"/>
              <a:t>BNYVV</a:t>
            </a:r>
            <a:endParaRPr lang="el-GR" sz="2400" dirty="0" smtClean="0"/>
          </a:p>
          <a:p>
            <a:r>
              <a:rPr lang="el-GR" sz="2400" dirty="0" smtClean="0"/>
              <a:t>Ο </a:t>
            </a:r>
            <a:r>
              <a:rPr lang="el-GR" sz="2400" b="1" dirty="0" smtClean="0"/>
              <a:t>ιός μεταδίδεται με τον πλασμωδιοφορομύκητα </a:t>
            </a:r>
            <a:r>
              <a:rPr lang="en-US" sz="2400" b="1" i="1" dirty="0" err="1" smtClean="0"/>
              <a:t>Polymyxa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betae</a:t>
            </a:r>
            <a:r>
              <a:rPr lang="el-GR" sz="2400" b="1" i="1" dirty="0" smtClean="0"/>
              <a:t> </a:t>
            </a:r>
          </a:p>
          <a:p>
            <a:r>
              <a:rPr lang="el-GR" sz="2400" dirty="0" smtClean="0"/>
              <a:t>Τα ζωοσπόρια του μύκητα-φορέα απελευθερώνονται από κυστοσωρούς ή υπνοσπόρια (όργανα διαχείμασης)</a:t>
            </a:r>
          </a:p>
          <a:p>
            <a:r>
              <a:rPr lang="el-GR" sz="2400" dirty="0" smtClean="0"/>
              <a:t>Τα ζωοσπόρια προσβάλλουν τα ριζικά τριχίδια ή τα επιδερμικά κύτταρα των ριζών των ζαχαροτεύτλων</a:t>
            </a:r>
          </a:p>
          <a:p>
            <a:r>
              <a:rPr lang="el-GR" sz="2400" dirty="0" smtClean="0"/>
              <a:t>Τα ριζικά τριχίδια μολύνονται από τον ιό, όταν μεταφέρεται από τα ιοφόρα ζωοσπόρια του μύκητα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Μάρανση των φυτών σε καλλιέργεια ζαχαροτεύτλων προσβεβλημένη από ριζομανία</a:t>
            </a:r>
            <a:endParaRPr lang="en-US" sz="2400" dirty="0"/>
          </a:p>
        </p:txBody>
      </p:sp>
      <p:pic>
        <p:nvPicPr>
          <p:cNvPr id="4" name="Content Placeholder 3" descr="g1842-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035" r="-130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Συμπτώματα προσβολής από τον ιό </a:t>
            </a:r>
            <a:r>
              <a:rPr lang="en-US" sz="2400" dirty="0" smtClean="0"/>
              <a:t>BNYVV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n-US" sz="2400" dirty="0" smtClean="0"/>
              <a:t> </a:t>
            </a:r>
            <a:r>
              <a:rPr lang="el-GR" sz="2400" dirty="0" smtClean="0"/>
              <a:t>σε φύλλα ζαχαροτεύτλων</a:t>
            </a:r>
            <a:endParaRPr lang="en-US" sz="2400" dirty="0"/>
          </a:p>
        </p:txBody>
      </p:sp>
      <p:pic>
        <p:nvPicPr>
          <p:cNvPr id="4" name="Content Placeholder 3" descr="rot33s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969" r="-1696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dirty="0" smtClean="0"/>
              <a:t>Τα συμπτώματα στο φύλλωμα εκδηλώνονται</a:t>
            </a:r>
            <a:br>
              <a:rPr lang="el-GR" sz="2400" dirty="0" smtClean="0"/>
            </a:br>
            <a:r>
              <a:rPr lang="el-GR" sz="2400" dirty="0" smtClean="0"/>
              <a:t> λόγω μετακίνησης του ιού από τις ρίζες </a:t>
            </a:r>
            <a:br>
              <a:rPr lang="el-GR" sz="2400" dirty="0" smtClean="0"/>
            </a:br>
            <a:r>
              <a:rPr lang="el-GR" sz="2400" dirty="0" smtClean="0"/>
              <a:t>στο υπέργειο μέρος των μολυσμένων φυτών</a:t>
            </a:r>
            <a:endParaRPr lang="en-US" sz="2400" dirty="0"/>
          </a:p>
        </p:txBody>
      </p:sp>
      <p:pic>
        <p:nvPicPr>
          <p:cNvPr id="4" name="Content Placeholder 3" descr="nervures-jaun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9438" r="-12943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Έκπτυξη υπερβολικού αριθμού πλευρικών ριζών (χαρακτηριστικό </a:t>
            </a:r>
            <a:r>
              <a:rPr lang="el-GR" sz="2400" b="1" dirty="0" smtClean="0"/>
              <a:t>σύμπτωμα ‘ριζομανίας’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Common_beet_Beet_necrotic_yellow_vein_virus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Ρίζα ζαχαροτεύτλου με έντονα συμπτώματα ριζομανίας</a:t>
            </a:r>
            <a:endParaRPr lang="en-US" sz="2400" dirty="0"/>
          </a:p>
        </p:txBody>
      </p:sp>
      <p:pic>
        <p:nvPicPr>
          <p:cNvPr id="4" name="Content Placeholder 3" descr="rhizomania_lar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82" r="-868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Σύγκριση της ανάπτυξης υπέργειου και υπόγειου τμήματος και της τελικής αναμενόμενης απόδοσης ενός υγιούς (αριστερά) και ενός μολυσμένου με τον ιό </a:t>
            </a:r>
            <a:r>
              <a:rPr lang="en-US" sz="2400" dirty="0" smtClean="0"/>
              <a:t>BNYVV, </a:t>
            </a:r>
            <a:r>
              <a:rPr lang="el-GR" sz="2400" dirty="0" smtClean="0"/>
              <a:t>φυτού (δεξιά)</a:t>
            </a:r>
            <a:endParaRPr lang="en-US" sz="2400" dirty="0"/>
          </a:p>
        </p:txBody>
      </p:sp>
      <p:pic>
        <p:nvPicPr>
          <p:cNvPr id="4" name="Content Placeholder 3" descr="tm-0513-rhizomania-sugarbeet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546" r="-10354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Εκτός του συμπτώματος της ριζομανίας, παρατηρείται </a:t>
            </a:r>
            <a:r>
              <a:rPr lang="el-GR" sz="2400" b="1" dirty="0" smtClean="0"/>
              <a:t>καστανός μεταχρωματισμός των αγωγών ιστών</a:t>
            </a:r>
            <a:r>
              <a:rPr lang="el-GR" sz="2400" dirty="0" smtClean="0"/>
              <a:t> των προσβεβλημένων ριζών</a:t>
            </a:r>
            <a:endParaRPr lang="en-US" sz="2400" dirty="0"/>
          </a:p>
        </p:txBody>
      </p:sp>
      <p:pic>
        <p:nvPicPr>
          <p:cNvPr id="4" name="Content Placeholder 3" descr="Sugar_beet_Beet_necrotic_yellow_vein_virus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dirty="0" smtClean="0"/>
              <a:t>Τα ιοφόρα ζωοσπόρια απελευθερώνονται από τους κυστοσωρούς του μύκητα-φορέα, συναντούν υγιείς ρίζες ζαχαροτεύτλων και μολύνουν τα φυτά</a:t>
            </a:r>
            <a:endParaRPr lang="en-US" sz="2400" dirty="0"/>
          </a:p>
        </p:txBody>
      </p:sp>
      <p:pic>
        <p:nvPicPr>
          <p:cNvPr id="4" name="Content Placeholder 3" descr="BNYVV0_10_resiz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162" r="-31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Παθογόνο αίτιο φουζαρίωσης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4478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Το </a:t>
            </a:r>
            <a:r>
              <a:rPr lang="el-GR" sz="3100" dirty="0" smtClean="0"/>
              <a:t>παθογόνο αίτιο της ασθένειας είναι ο ατελής μύκητας</a:t>
            </a:r>
            <a:r>
              <a:rPr lang="en-US" sz="3100" dirty="0" smtClean="0"/>
              <a:t> </a:t>
            </a:r>
            <a:r>
              <a:rPr lang="en-US" sz="3100" i="1" dirty="0" err="1" smtClean="0"/>
              <a:t>Fusarium</a:t>
            </a:r>
            <a:r>
              <a:rPr lang="en-US" sz="3100" i="1" dirty="0" smtClean="0"/>
              <a:t> </a:t>
            </a:r>
            <a:r>
              <a:rPr lang="en-US" sz="3100" i="1" dirty="0" err="1" smtClean="0"/>
              <a:t>oxysporum</a:t>
            </a:r>
            <a:r>
              <a:rPr lang="en-US" sz="3100" i="1" dirty="0" smtClean="0"/>
              <a:t> </a:t>
            </a:r>
            <a:r>
              <a:rPr lang="en-US" sz="3100" dirty="0" err="1" smtClean="0"/>
              <a:t>f.sp</a:t>
            </a:r>
            <a:r>
              <a:rPr lang="en-US" sz="3100" dirty="0" smtClean="0"/>
              <a:t>.</a:t>
            </a:r>
            <a:r>
              <a:rPr lang="en-US" sz="3100" i="1" dirty="0" smtClean="0"/>
              <a:t> </a:t>
            </a:r>
            <a:r>
              <a:rPr lang="en-US" sz="3100" i="1" dirty="0" err="1" smtClean="0"/>
              <a:t>vasinfectum</a:t>
            </a:r>
            <a:r>
              <a:rPr lang="en-US" sz="3100" i="1" dirty="0" smtClean="0"/>
              <a:t> </a:t>
            </a:r>
            <a:r>
              <a:rPr lang="en-US" sz="3100" dirty="0" smtClean="0"/>
              <a:t>(</a:t>
            </a:r>
            <a:r>
              <a:rPr lang="en-US" sz="3100" dirty="0" err="1" smtClean="0"/>
              <a:t>Moniliales</a:t>
            </a:r>
            <a:r>
              <a:rPr lang="en-US" sz="3100" dirty="0" smtClean="0"/>
              <a:t>)</a:t>
            </a:r>
            <a:endParaRPr lang="el-GR" sz="3100" dirty="0" smtClean="0"/>
          </a:p>
          <a:p>
            <a:r>
              <a:rPr lang="el-GR" sz="3100" dirty="0" smtClean="0"/>
              <a:t>Ο μύκητας σχηματίζει λευκό, βαμβακώδες μυκήλιο που στο άκρο του αποκτά ένα ιώδες-ερυθροϊώδες χρώμα</a:t>
            </a:r>
          </a:p>
          <a:p>
            <a:r>
              <a:rPr lang="el-GR" sz="3100" dirty="0" smtClean="0"/>
              <a:t>Σχηματίζει </a:t>
            </a:r>
            <a:r>
              <a:rPr lang="el-GR" sz="3100" b="1" dirty="0" smtClean="0"/>
              <a:t>σποριοδόχεια</a:t>
            </a:r>
            <a:r>
              <a:rPr lang="el-GR" sz="3100" dirty="0" smtClean="0"/>
              <a:t> επί των οποίων παράγονται</a:t>
            </a:r>
            <a:r>
              <a:rPr lang="en-US" sz="3100" dirty="0" smtClean="0"/>
              <a:t>:</a:t>
            </a:r>
            <a:r>
              <a:rPr lang="el-GR" sz="3100" dirty="0" smtClean="0"/>
              <a:t> </a:t>
            </a:r>
          </a:p>
          <a:p>
            <a:pPr>
              <a:buFont typeface="Wingdings" charset="2"/>
              <a:buChar char="ü"/>
            </a:pPr>
            <a:r>
              <a:rPr lang="el-GR" sz="3100" dirty="0"/>
              <a:t>υ</a:t>
            </a:r>
            <a:r>
              <a:rPr lang="el-GR" sz="3100" dirty="0" smtClean="0"/>
              <a:t>αλώδη, πολυκύτταρα, δρεπανοειδή </a:t>
            </a:r>
            <a:r>
              <a:rPr lang="el-GR" sz="3100" b="1" dirty="0" err="1" smtClean="0"/>
              <a:t>μακροκονίδια</a:t>
            </a:r>
            <a:r>
              <a:rPr lang="el-GR" sz="3100" dirty="0" smtClean="0"/>
              <a:t> </a:t>
            </a:r>
          </a:p>
          <a:p>
            <a:pPr>
              <a:buFont typeface="Wingdings" charset="2"/>
              <a:buChar char="ü"/>
            </a:pPr>
            <a:r>
              <a:rPr lang="el-GR" sz="3100" dirty="0"/>
              <a:t>υ</a:t>
            </a:r>
            <a:r>
              <a:rPr lang="el-GR" sz="3100" dirty="0" smtClean="0"/>
              <a:t>αλώδη, μονοκύτταρα (σπανίως δικύτταρα) </a:t>
            </a:r>
            <a:r>
              <a:rPr lang="el-GR" sz="3100" b="1" dirty="0" smtClean="0"/>
              <a:t>μικροκονίδια</a:t>
            </a:r>
          </a:p>
          <a:p>
            <a:r>
              <a:rPr lang="el-GR" sz="3100" dirty="0" smtClean="0"/>
              <a:t>Επίσης, ο μύκητας σχηματίζει </a:t>
            </a:r>
            <a:r>
              <a:rPr lang="el-GR" sz="3100" b="1" dirty="0" smtClean="0"/>
              <a:t>χλαμυδοσπόρια</a:t>
            </a:r>
            <a:r>
              <a:rPr lang="el-GR" sz="3100" dirty="0" smtClean="0"/>
              <a:t> μονήρη ή σε αλυσίδες (με τη μορφή αυτή διατηρείται στο έδαφος για πολλά χρόνια)</a:t>
            </a:r>
          </a:p>
          <a:p>
            <a:pPr>
              <a:buFont typeface="Wingdings" charset="2"/>
              <a:buChar char="Ø"/>
            </a:pPr>
            <a:r>
              <a:rPr lang="el-GR" sz="3100" dirty="0"/>
              <a:t>Ε</a:t>
            </a:r>
            <a:r>
              <a:rPr lang="el-GR" sz="3100" dirty="0" smtClean="0"/>
              <a:t>πιβιώνει στο έδαφος σαπροφυτικά ή </a:t>
            </a:r>
          </a:p>
          <a:p>
            <a:pPr>
              <a:buFont typeface="Wingdings" charset="2"/>
              <a:buChar char="Ø"/>
            </a:pPr>
            <a:r>
              <a:rPr lang="el-GR" sz="3100" dirty="0"/>
              <a:t>Ε</a:t>
            </a:r>
            <a:r>
              <a:rPr lang="el-GR" sz="3100" dirty="0" smtClean="0"/>
              <a:t>ξελίσσεται ως απολύτως εξειδικευμένο παράσιτο προσβάλλοντας το ξενιστή του ή ένα κύκλο συγγενών φυτών-ξενιστών</a:t>
            </a:r>
            <a:endParaRPr lang="en-US" sz="31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Συμπτώματα προσβολής κυστονηματώδη </a:t>
            </a:r>
            <a:br>
              <a:rPr lang="el-GR" sz="2400" dirty="0" smtClean="0"/>
            </a:br>
            <a:r>
              <a:rPr lang="el-GR" sz="2400" dirty="0" smtClean="0"/>
              <a:t>στο ριζικό σύστημα ζαχαροτεύτλων</a:t>
            </a:r>
            <a:endParaRPr lang="en-US" sz="2400" dirty="0"/>
          </a:p>
        </p:txBody>
      </p:sp>
      <p:pic>
        <p:nvPicPr>
          <p:cNvPr id="5" name="Picture 4" descr="086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27" y="1654443"/>
            <a:ext cx="3416484" cy="4946616"/>
          </a:xfrm>
          <a:prstGeom prst="rect">
            <a:avLst/>
          </a:prstGeom>
        </p:spPr>
      </p:pic>
      <p:pic>
        <p:nvPicPr>
          <p:cNvPr id="6" name="Picture 5" descr="H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0411" y="2473309"/>
            <a:ext cx="5180771" cy="34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77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Κύστεις του κυστογόνου </a:t>
            </a:r>
            <a:r>
              <a:rPr lang="el-GR" sz="2400" dirty="0"/>
              <a:t>νηματώδη </a:t>
            </a:r>
            <a:r>
              <a:rPr lang="en-US" sz="2400" i="1" dirty="0" err="1"/>
              <a:t>Heterodera</a:t>
            </a:r>
            <a:r>
              <a:rPr lang="en-US" sz="2400" i="1" dirty="0"/>
              <a:t> </a:t>
            </a:r>
            <a:r>
              <a:rPr lang="en-US" sz="2400" i="1" dirty="0" err="1"/>
              <a:t>schachtii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l-GR" sz="2400" dirty="0" smtClean="0"/>
              <a:t>επί ριζικού συστήματος ζαχαροτεύτλου </a:t>
            </a:r>
            <a:endParaRPr lang="en-US" sz="2400" dirty="0"/>
          </a:p>
        </p:txBody>
      </p:sp>
      <p:pic>
        <p:nvPicPr>
          <p:cNvPr id="5" name="Picture 4" descr="He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3835" y="1735204"/>
            <a:ext cx="6856358" cy="45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50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17" y="274638"/>
            <a:ext cx="8926783" cy="11430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Μολυσματικό στάδιο (νύμφη</a:t>
            </a:r>
            <a:r>
              <a:rPr lang="en-US" sz="2400" dirty="0" smtClean="0"/>
              <a:t> J</a:t>
            </a:r>
            <a:r>
              <a:rPr lang="en-US" sz="2400" baseline="-25000" dirty="0" smtClean="0"/>
              <a:t>2</a:t>
            </a:r>
            <a:r>
              <a:rPr lang="el-GR" sz="2400" dirty="0" smtClean="0"/>
              <a:t>) του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/>
              <a:t>κυστογόνου νηματώδη </a:t>
            </a:r>
            <a:r>
              <a:rPr lang="en-US" sz="2400" i="1" dirty="0" smtClean="0"/>
              <a:t>H. </a:t>
            </a:r>
            <a:r>
              <a:rPr lang="en-US" sz="2400" i="1" dirty="0" err="1" smtClean="0"/>
              <a:t>schachtii</a:t>
            </a:r>
            <a:endParaRPr lang="en-US" sz="2400" i="1" dirty="0"/>
          </a:p>
        </p:txBody>
      </p:sp>
      <p:pic>
        <p:nvPicPr>
          <p:cNvPr id="3" name="Picture 2" descr="G060S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2920" y="1622761"/>
            <a:ext cx="6776107" cy="46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58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Αγρός ζαχαροτεύτλων με κηλίδα φυτών καθηλωμένης ανάπτυξης και χλωρωτικής εμφάνισης</a:t>
            </a:r>
            <a:endParaRPr lang="en-US" sz="2400" dirty="0"/>
          </a:p>
        </p:txBody>
      </p:sp>
      <p:pic>
        <p:nvPicPr>
          <p:cNvPr id="5" name="Picture 4" descr="Docking_disorde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195" y="1588088"/>
            <a:ext cx="7636013" cy="456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357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Η κακή ανάπτυξη του υπέργειου τμήματος των φυτών οφείλεται σε προσβολή των ριζών από νηματώδεις του γένους </a:t>
            </a:r>
            <a:r>
              <a:rPr lang="en-US" sz="2400" i="1" dirty="0" err="1" smtClean="0"/>
              <a:t>Longidorus</a:t>
            </a:r>
            <a:r>
              <a:rPr lang="en-US" sz="2400" dirty="0" smtClean="0"/>
              <a:t> (docking disorder)</a:t>
            </a:r>
            <a:endParaRPr lang="en-US" sz="2400" dirty="0"/>
          </a:p>
        </p:txBody>
      </p:sp>
      <p:pic>
        <p:nvPicPr>
          <p:cNvPr id="5" name="Picture 4" descr="severely-malformed-plant-caused-by-docking-disorder-in-sugar-beet-APFJP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1" y="1771424"/>
            <a:ext cx="3521400" cy="3776810"/>
          </a:xfrm>
          <a:prstGeom prst="rect">
            <a:avLst/>
          </a:prstGeom>
        </p:spPr>
      </p:pic>
      <p:pic>
        <p:nvPicPr>
          <p:cNvPr id="6" name="Picture 5" descr="S6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1474" y="1771424"/>
            <a:ext cx="4613488" cy="377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90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Περονόσπορος του καπνού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sz="2600" dirty="0" smtClean="0"/>
              <a:t>Τα φυτά προσβάλλονται σε οποιοδήποτε στάδιο ανάπτυξης, από το </a:t>
            </a:r>
            <a:r>
              <a:rPr lang="el-GR" sz="2600" u="sng" dirty="0" smtClean="0"/>
              <a:t>σπορείο</a:t>
            </a:r>
            <a:r>
              <a:rPr lang="el-GR" sz="2600" dirty="0" smtClean="0"/>
              <a:t> μέχρι προχωρημένο στάδιο </a:t>
            </a:r>
            <a:r>
              <a:rPr lang="el-GR" sz="2600" u="sng" dirty="0" smtClean="0"/>
              <a:t>στον αγρό</a:t>
            </a:r>
          </a:p>
          <a:p>
            <a:r>
              <a:rPr lang="el-GR" sz="2600" dirty="0" smtClean="0"/>
              <a:t>Τα συμπτώματα προσβολής ποικίλουν ανάλογα με την ηλικία των καπνοφύτων</a:t>
            </a:r>
          </a:p>
          <a:p>
            <a:r>
              <a:rPr lang="el-GR" sz="2600" b="1" dirty="0" smtClean="0"/>
              <a:t>Εξαιρετικά ευπαθή </a:t>
            </a:r>
            <a:r>
              <a:rPr lang="el-GR" sz="2600" dirty="0" smtClean="0"/>
              <a:t>είναι τα </a:t>
            </a:r>
            <a:r>
              <a:rPr lang="el-GR" sz="2600" b="1" dirty="0" smtClean="0"/>
              <a:t>νεαρά φυτά</a:t>
            </a:r>
            <a:r>
              <a:rPr lang="el-GR" sz="2600" dirty="0" smtClean="0"/>
              <a:t>, ηλικίας μικρότερης του ενός μηνός</a:t>
            </a:r>
          </a:p>
          <a:p>
            <a:r>
              <a:rPr lang="el-GR" sz="2600" dirty="0" smtClean="0"/>
              <a:t>Τα προσβεβλημένα φυτά παρουσιάζονται αρχικά </a:t>
            </a:r>
            <a:r>
              <a:rPr lang="el-GR" sz="2600" u="sng" dirty="0" smtClean="0"/>
              <a:t>κατά θέσεις</a:t>
            </a:r>
            <a:r>
              <a:rPr lang="el-GR" sz="2600" dirty="0" smtClean="0"/>
              <a:t>, εμφανίζοντας </a:t>
            </a:r>
            <a:r>
              <a:rPr lang="el-GR" sz="2600" b="1" dirty="0" smtClean="0"/>
              <a:t>κιτρινοπράσινα έως χλωρωτικά φύλλα</a:t>
            </a:r>
          </a:p>
          <a:p>
            <a:r>
              <a:rPr lang="el-GR" sz="2600" dirty="0" smtClean="0"/>
              <a:t>Τα συμπτώματα παρουσιάζουν ομοιότητα με εκείνα που προκαλεί η προσβολή των νεαρών φυτών από τήξεις</a:t>
            </a:r>
          </a:p>
          <a:p>
            <a:pPr>
              <a:buNone/>
            </a:pP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xmlns="" val="22746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Περονόσπορος του καπνού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Η αρχική προσβολή είναι σχετικά βραδεία</a:t>
            </a:r>
          </a:p>
          <a:p>
            <a:r>
              <a:rPr lang="el-GR" sz="2400" dirty="0" smtClean="0"/>
              <a:t>Όμως, εντός 7-10 ημερών παράγεται αρκετό δευτερογενές μόλυσμα που επιτρέπει την </a:t>
            </a:r>
            <a:r>
              <a:rPr lang="el-GR" sz="2400" b="1" dirty="0" smtClean="0"/>
              <a:t>ταχύτατη επέκταση της προσβολής σε ολόκληρο το σπορείο</a:t>
            </a:r>
          </a:p>
          <a:p>
            <a:r>
              <a:rPr lang="el-GR" sz="2400" dirty="0" smtClean="0"/>
              <a:t>Η προσβολή των νεαρών στελεχών επιφέρει </a:t>
            </a:r>
            <a:r>
              <a:rPr lang="el-GR" sz="2400" b="1" dirty="0" smtClean="0"/>
              <a:t>ολοκληρωτική νέκρωση των φυτών</a:t>
            </a:r>
          </a:p>
          <a:p>
            <a:r>
              <a:rPr lang="el-GR" sz="2400" dirty="0" smtClean="0"/>
              <a:t>Η προσβολή των φυτών στον αγρό εκδηλώνεται με τη δημιουργία </a:t>
            </a:r>
            <a:r>
              <a:rPr lang="el-GR" sz="2400" b="1" dirty="0" smtClean="0"/>
              <a:t>κίτρινων κηλίδων </a:t>
            </a:r>
            <a:r>
              <a:rPr lang="el-GR" sz="2400" dirty="0" smtClean="0"/>
              <a:t>επί των φύλλων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Περονόσπορος του καπνού</a:t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Τα συμπτώματα </a:t>
            </a:r>
            <a:r>
              <a:rPr lang="el-GR" sz="2400" u="sng" dirty="0"/>
              <a:t>εμφανίζονται πρώτα</a:t>
            </a:r>
            <a:r>
              <a:rPr lang="el-GR" sz="2400" dirty="0"/>
              <a:t> στα παλαιότερα, </a:t>
            </a:r>
            <a:r>
              <a:rPr lang="el-GR" sz="2400" b="1" dirty="0"/>
              <a:t>κατώτερα φύλλα </a:t>
            </a:r>
            <a:r>
              <a:rPr lang="el-GR" sz="2400" dirty="0"/>
              <a:t>που σκιάζονται</a:t>
            </a:r>
          </a:p>
          <a:p>
            <a:r>
              <a:rPr lang="el-GR" sz="2400" dirty="0" smtClean="0"/>
              <a:t>Οι </a:t>
            </a:r>
            <a:r>
              <a:rPr lang="el-GR" sz="2400" dirty="0"/>
              <a:t>κηλίδες συχνά συνενώνονται και τελικά μετατρέπονται σε </a:t>
            </a:r>
            <a:r>
              <a:rPr lang="el-GR" sz="2400" b="1" dirty="0"/>
              <a:t>νεκρωτικές</a:t>
            </a:r>
          </a:p>
          <a:p>
            <a:r>
              <a:rPr lang="el-GR" sz="2400" dirty="0"/>
              <a:t>Όταν επικρατούν συνθήκες υψηλής σχετικής υγρασίας, στην </a:t>
            </a:r>
            <a:r>
              <a:rPr lang="el-GR" sz="2400" b="1" dirty="0"/>
              <a:t>κάτω επιφάνεια του ελάσματος</a:t>
            </a:r>
            <a:r>
              <a:rPr lang="el-GR" sz="2400" dirty="0"/>
              <a:t>, στις αντίστοιχες θέσεις των κίτρινων κηλίδων, εμφανίζονται οι </a:t>
            </a:r>
            <a:r>
              <a:rPr lang="el-GR" sz="2400" b="1" dirty="0"/>
              <a:t>εξανθήσεις του παθογόνου</a:t>
            </a:r>
          </a:p>
          <a:p>
            <a:r>
              <a:rPr lang="el-GR" sz="2400" dirty="0"/>
              <a:t>Οι καρποφορίες (αποτελούμενες από σποριαγγειοφόρους και σποριάγγεια) έχουν </a:t>
            </a:r>
            <a:r>
              <a:rPr lang="el-GR" sz="2400" b="1" dirty="0"/>
              <a:t>λευκή έως κυανόχρωμη απόχρωση 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44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Περονόσπορος του καπνού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dirty="0" smtClean="0"/>
              <a:t>Με την πρόοδο της ασθένειας οι νεκρωτικές κηλίδες μεγεθύνονται και σχίζονται</a:t>
            </a:r>
          </a:p>
          <a:p>
            <a:r>
              <a:rPr lang="el-GR" sz="2400" dirty="0" smtClean="0"/>
              <a:t>Τα καπνόφυλλα </a:t>
            </a:r>
            <a:r>
              <a:rPr lang="el-GR" sz="2400" b="1" dirty="0" smtClean="0"/>
              <a:t>χάνουν </a:t>
            </a:r>
            <a:r>
              <a:rPr lang="el-GR" sz="2400" dirty="0" smtClean="0"/>
              <a:t>τελείως</a:t>
            </a:r>
            <a:r>
              <a:rPr lang="el-GR" sz="2400" b="1" dirty="0" smtClean="0"/>
              <a:t> την εμπορική τους αξία</a:t>
            </a:r>
          </a:p>
          <a:p>
            <a:pPr marL="0" indent="0">
              <a:buNone/>
            </a:pPr>
            <a:endParaRPr lang="el-GR" sz="2400" b="1" dirty="0" smtClean="0"/>
          </a:p>
          <a:p>
            <a:r>
              <a:rPr lang="el-GR" sz="2400" dirty="0" smtClean="0"/>
              <a:t>Εκτός των φύλλων, προσβάλλονται 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οι </a:t>
            </a:r>
            <a:r>
              <a:rPr lang="el-GR" sz="2400" b="1" dirty="0" smtClean="0"/>
              <a:t>οφθαλμοί</a:t>
            </a:r>
            <a:endParaRPr lang="el-GR" sz="2400" dirty="0"/>
          </a:p>
          <a:p>
            <a:pPr>
              <a:buFont typeface="Wingdings" charset="2"/>
              <a:buChar char="Ø"/>
            </a:pPr>
            <a:r>
              <a:rPr lang="el-GR" sz="2400" dirty="0" smtClean="0"/>
              <a:t>τα </a:t>
            </a:r>
            <a:r>
              <a:rPr lang="el-GR" sz="2400" b="1" dirty="0" smtClean="0"/>
              <a:t>άνθη</a:t>
            </a:r>
            <a:endParaRPr lang="el-GR" sz="2400" dirty="0" smtClean="0"/>
          </a:p>
          <a:p>
            <a:pPr>
              <a:buFont typeface="Wingdings" charset="2"/>
              <a:buChar char="Ø"/>
            </a:pPr>
            <a:r>
              <a:rPr lang="el-GR" sz="2400" dirty="0" smtClean="0"/>
              <a:t>οι </a:t>
            </a:r>
            <a:r>
              <a:rPr lang="el-GR" sz="2400" b="1" dirty="0" smtClean="0"/>
              <a:t>κάψες</a:t>
            </a:r>
            <a:r>
              <a:rPr lang="el-GR" sz="2400" dirty="0" smtClean="0"/>
              <a:t> των καπνοφύτων</a:t>
            </a:r>
          </a:p>
          <a:p>
            <a:pPr>
              <a:buFont typeface="Wingdings" charset="2"/>
              <a:buChar char="Ø"/>
            </a:pPr>
            <a:endParaRPr lang="el-GR" sz="2400" dirty="0" smtClean="0"/>
          </a:p>
          <a:p>
            <a:r>
              <a:rPr lang="el-GR" sz="2400" dirty="0" smtClean="0"/>
              <a:t>Σε ορισμένες περιοχές τα προσβεβλημένα φυτά εμφανίζουν συμπτώματα αδρομύκωσης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Περονόσπορος του καπνού</a:t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l-GR" sz="2400" dirty="0" smtClean="0"/>
              <a:t>Τα ‘συμπτώματα </a:t>
            </a:r>
            <a:r>
              <a:rPr lang="el-GR" sz="2400" dirty="0" err="1" smtClean="0"/>
              <a:t>αδρομύκωσης</a:t>
            </a:r>
            <a:r>
              <a:rPr lang="el-GR" sz="2400" dirty="0" smtClean="0"/>
              <a:t>’ περιλαμβάνουν</a:t>
            </a:r>
            <a:r>
              <a:rPr lang="en-US" sz="2400" dirty="0" smtClean="0"/>
              <a:t>:</a:t>
            </a:r>
            <a:endParaRPr lang="el-GR" sz="2400" dirty="0" smtClean="0"/>
          </a:p>
          <a:p>
            <a:pPr>
              <a:buFont typeface="Courier New"/>
              <a:buChar char="o"/>
            </a:pPr>
            <a:r>
              <a:rPr lang="el-GR" sz="2400" dirty="0" smtClean="0"/>
              <a:t>τα </a:t>
            </a:r>
            <a:r>
              <a:rPr lang="el-GR" sz="2400" dirty="0"/>
              <a:t>φύλλα γίνονται στενότερα και </a:t>
            </a:r>
            <a:r>
              <a:rPr lang="el-GR" sz="2400" dirty="0" smtClean="0"/>
              <a:t>μικρότερα</a:t>
            </a:r>
            <a:endParaRPr lang="el-GR" sz="2400" dirty="0"/>
          </a:p>
          <a:p>
            <a:pPr>
              <a:buFont typeface="Courier New"/>
              <a:buChar char="o"/>
            </a:pPr>
            <a:r>
              <a:rPr lang="el-GR" sz="2400" dirty="0"/>
              <a:t>εκδηλώνεται νανισμός των φυτών</a:t>
            </a:r>
          </a:p>
          <a:p>
            <a:pPr>
              <a:buFont typeface="Courier New"/>
              <a:buChar char="o"/>
            </a:pPr>
            <a:r>
              <a:rPr lang="el-GR" sz="2400" dirty="0"/>
              <a:t>α</a:t>
            </a:r>
            <a:r>
              <a:rPr lang="el-GR" sz="2400" dirty="0" smtClean="0"/>
              <a:t>ποκαλύπτεται (σε τομές) μεταχρωματισμός </a:t>
            </a:r>
            <a:r>
              <a:rPr lang="el-GR" sz="2400" dirty="0"/>
              <a:t>των αγγείων </a:t>
            </a:r>
          </a:p>
          <a:p>
            <a:pPr>
              <a:buFont typeface="Courier New"/>
              <a:buChar char="o"/>
            </a:pPr>
            <a:r>
              <a:rPr lang="el-GR" sz="2400" dirty="0"/>
              <a:t> </a:t>
            </a:r>
            <a:r>
              <a:rPr lang="el-GR" sz="2400" dirty="0" smtClean="0"/>
              <a:t>εμφανίζονται μαύρες γραμμωτές κηλίδες επί των στελεχών</a:t>
            </a:r>
            <a:endParaRPr lang="el-GR" sz="2400" dirty="0"/>
          </a:p>
          <a:p>
            <a:r>
              <a:rPr lang="el-GR" sz="2400" dirty="0"/>
              <a:t>Τα συμπτώματα αυτά οφείλονται σε </a:t>
            </a:r>
            <a:r>
              <a:rPr lang="el-GR" sz="2400" u="sng" dirty="0"/>
              <a:t>διασυστηματική προσβολή </a:t>
            </a:r>
            <a:r>
              <a:rPr lang="el-GR" sz="2400" u="sng" dirty="0" smtClean="0"/>
              <a:t>των καπνοφύτων</a:t>
            </a:r>
            <a:endParaRPr lang="el-GR" sz="2400" dirty="0" smtClean="0"/>
          </a:p>
          <a:p>
            <a:r>
              <a:rPr lang="el-GR" sz="2400" dirty="0" smtClean="0"/>
              <a:t>Αυτή προκύπτει </a:t>
            </a:r>
            <a:r>
              <a:rPr lang="el-GR" sz="2400" dirty="0"/>
              <a:t>από μόλυνση του στελέχους διαμέσου του μίσχου του φύλλου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59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Εξέλιξη της ασθένειας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Ο μύκητας διατηρείται στο έδαφος ή στα </a:t>
            </a:r>
            <a:r>
              <a:rPr lang="el-GR" sz="2400" b="1" dirty="0" smtClean="0"/>
              <a:t>υπολείμματα των βαμβακοφύτων</a:t>
            </a:r>
            <a:r>
              <a:rPr lang="el-GR" sz="2400" dirty="0" smtClean="0"/>
              <a:t> ή επί άλλων οργανικών υλικών</a:t>
            </a:r>
          </a:p>
          <a:p>
            <a:r>
              <a:rPr lang="el-GR" sz="2400" dirty="0" smtClean="0"/>
              <a:t>Δραστηριοποιείται παρουσία των ριζών των βαμβακοφύτων</a:t>
            </a:r>
          </a:p>
          <a:p>
            <a:r>
              <a:rPr lang="el-GR" sz="2400" dirty="0" smtClean="0"/>
              <a:t>Οι μολυσματικές του υφές εισέρχονται στον ξενιστή 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είτε μέσω πληγών (από προσβολή νηματωδών)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είτε με απ’ ευθείας διάτρηση του φλοιώδους παρεγχύματος της ρίζας</a:t>
            </a:r>
          </a:p>
          <a:p>
            <a:r>
              <a:rPr lang="el-GR" sz="2400" dirty="0" smtClean="0"/>
              <a:t>Το παθογόνο αποικίζει το αγγειώδες σύστημα της ρίζας</a:t>
            </a:r>
            <a:endParaRPr lang="el-GR" sz="2400" dirty="0"/>
          </a:p>
          <a:p>
            <a:r>
              <a:rPr lang="el-GR" sz="2400" dirty="0"/>
              <a:t>Π</a:t>
            </a:r>
            <a:r>
              <a:rPr lang="el-GR" sz="2400" dirty="0" smtClean="0"/>
              <a:t>αράγει μικροκονίδια, με τα οποία </a:t>
            </a:r>
            <a:r>
              <a:rPr lang="el-GR" sz="2400" b="1" dirty="0" smtClean="0"/>
              <a:t>μετακινείται με το ανοδικό ρεύμα </a:t>
            </a:r>
            <a:r>
              <a:rPr lang="el-GR" sz="2400" dirty="0" smtClean="0"/>
              <a:t>στα ανώτερα μέρη του φυτού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Περονόσπορος του καπνού</a:t>
            </a:r>
            <a:br>
              <a:rPr lang="el-GR" sz="2400" b="1" dirty="0" smtClean="0"/>
            </a:br>
            <a:r>
              <a:rPr lang="el-GR" sz="2400" b="1" dirty="0" smtClean="0"/>
              <a:t>Παθογόνο αίτιο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5695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Την ασθένεια προκαλεί ο ωομύκητας</a:t>
            </a:r>
            <a:r>
              <a:rPr lang="en-US" sz="2400" dirty="0" smtClean="0"/>
              <a:t> </a:t>
            </a:r>
            <a:r>
              <a:rPr lang="en-US" sz="2400" i="1" dirty="0" err="1" smtClean="0"/>
              <a:t>Peronospora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tabacina</a:t>
            </a:r>
            <a:r>
              <a:rPr lang="el-GR" sz="2400" dirty="0" smtClean="0"/>
              <a:t> (οικογένειας</a:t>
            </a:r>
            <a:r>
              <a:rPr lang="en-US" sz="2400" dirty="0" smtClean="0"/>
              <a:t> </a:t>
            </a:r>
            <a:r>
              <a:rPr lang="en-US" sz="2400" dirty="0" err="1" smtClean="0"/>
              <a:t>Peronosporaceae</a:t>
            </a:r>
            <a:r>
              <a:rPr lang="el-GR" sz="2400" dirty="0" smtClean="0"/>
              <a:t>, τάξης </a:t>
            </a:r>
            <a:r>
              <a:rPr lang="en-US" sz="2400" dirty="0" err="1" smtClean="0"/>
              <a:t>Peronosporales</a:t>
            </a:r>
            <a:r>
              <a:rPr lang="el-GR" sz="2400" dirty="0" smtClean="0"/>
              <a:t>)</a:t>
            </a:r>
            <a:endParaRPr lang="en-US" sz="2400" dirty="0" smtClean="0"/>
          </a:p>
          <a:p>
            <a:r>
              <a:rPr lang="el-GR" sz="2400" dirty="0" smtClean="0"/>
              <a:t>Εκτός του καπνού, προσβάλλονται η πιπεριά, η μελιτζάνα και άλλα αυτοφυή είδη του γένους </a:t>
            </a:r>
            <a:r>
              <a:rPr lang="en-US" sz="2400" i="1" dirty="0" err="1" smtClean="0"/>
              <a:t>Nicotiana</a:t>
            </a:r>
            <a:endParaRPr lang="en-US" sz="2400" i="1" dirty="0" smtClean="0"/>
          </a:p>
          <a:p>
            <a:r>
              <a:rPr lang="el-GR" sz="2400" dirty="0" smtClean="0"/>
              <a:t>Το παθογόνο είναι </a:t>
            </a:r>
            <a:r>
              <a:rPr lang="el-GR" sz="2400" b="1" dirty="0" smtClean="0"/>
              <a:t>υποχρεωτικό παράσιτο</a:t>
            </a:r>
          </a:p>
          <a:p>
            <a:r>
              <a:rPr lang="el-GR" sz="2400" dirty="0" smtClean="0"/>
              <a:t>Αναπαράγεται με υαλώδη, </a:t>
            </a:r>
            <a:r>
              <a:rPr lang="el-GR" sz="2400" b="1" dirty="0" smtClean="0"/>
              <a:t>λεμονοειδή σποριαγγειοσπόρια </a:t>
            </a:r>
            <a:r>
              <a:rPr lang="el-GR" sz="2400" dirty="0" smtClean="0"/>
              <a:t>(κονίδια) με οξύληκτη θηλή</a:t>
            </a:r>
          </a:p>
          <a:p>
            <a:r>
              <a:rPr lang="el-GR" sz="2400" dirty="0" smtClean="0"/>
              <a:t>Τα σποριάγγεια παράγονται επί </a:t>
            </a:r>
            <a:r>
              <a:rPr lang="el-GR" sz="2400" b="1" dirty="0" smtClean="0"/>
              <a:t>δενδροειδών σποριαγγειοφόρων</a:t>
            </a:r>
          </a:p>
          <a:p>
            <a:r>
              <a:rPr lang="el-GR" sz="2400" dirty="0" smtClean="0"/>
              <a:t>Οι σποριαγγειοφόροι εμφανίζονται 24-48</a:t>
            </a:r>
            <a:r>
              <a:rPr lang="en-US" sz="2400" dirty="0" err="1" smtClean="0"/>
              <a:t>h</a:t>
            </a:r>
            <a:r>
              <a:rPr lang="el-GR" sz="2400" dirty="0" smtClean="0"/>
              <a:t> μετά την εμφάνιση των συμπτωμάτων</a:t>
            </a:r>
          </a:p>
          <a:p>
            <a:r>
              <a:rPr lang="el-GR" sz="2400" dirty="0" smtClean="0"/>
              <a:t>Η εμφάνισή τους απαιτεί </a:t>
            </a:r>
            <a:r>
              <a:rPr lang="el-GR" sz="2400" b="1" dirty="0" smtClean="0"/>
              <a:t>επίπεδα σχετικής υγρασίας &gt;90% </a:t>
            </a:r>
            <a:r>
              <a:rPr lang="el-GR" sz="2400" dirty="0" smtClean="0"/>
              <a:t>και </a:t>
            </a:r>
            <a:r>
              <a:rPr lang="el-GR" sz="2400" b="1" dirty="0" smtClean="0"/>
              <a:t>θερμοκρασίες 15-23</a:t>
            </a:r>
            <a:r>
              <a:rPr lang="el-GR" sz="2400" b="1" baseline="30000" dirty="0" smtClean="0"/>
              <a:t>ο</a:t>
            </a:r>
            <a:r>
              <a:rPr lang="en-US" sz="2400" b="1" dirty="0" smtClean="0"/>
              <a:t>C</a:t>
            </a:r>
            <a:endParaRPr lang="el-GR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Περονόσπορος του καπνού</a:t>
            </a:r>
            <a:br>
              <a:rPr lang="el-GR" sz="2400" b="1" dirty="0" smtClean="0"/>
            </a:br>
            <a:r>
              <a:rPr lang="el-GR" sz="2400" b="1" dirty="0" smtClean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Μέσω των στοματίων εξέρχονται στην κάτω επιφάνεια του ελάσματος των φύλλων</a:t>
            </a:r>
          </a:p>
          <a:p>
            <a:r>
              <a:rPr lang="el-GR" sz="2400" dirty="0" smtClean="0"/>
              <a:t>Ο μύκητας μπορεί να παράγει 1.000.000 σποριαγγειοσπόρια ανά τετραγωνικό εκατοστό μολυσμένης φυλλικής επιφάνειας</a:t>
            </a:r>
          </a:p>
          <a:p>
            <a:r>
              <a:rPr lang="el-GR" sz="2400" dirty="0" smtClean="0"/>
              <a:t>Επίσης, ο μύκητας σχηματίζει σφαιρικά, κιτρινοκαστανά </a:t>
            </a:r>
            <a:r>
              <a:rPr lang="el-GR" sz="2400" b="1" dirty="0" smtClean="0"/>
              <a:t>ωοσπόρια</a:t>
            </a:r>
          </a:p>
          <a:p>
            <a:r>
              <a:rPr lang="el-GR" sz="2400" dirty="0" smtClean="0"/>
              <a:t>Τα ωοσπόρια παράγονται στους νεκρούς ιστούς του μεσόφυλλου ή άλλους νεκρούς ιστούς του φυτού</a:t>
            </a:r>
          </a:p>
          <a:p>
            <a:r>
              <a:rPr lang="el-GR" sz="2400" dirty="0" smtClean="0"/>
              <a:t>Ελάχιστα στοιχεία είναι γνωστά για τη σημασία των ωοσπορίων στην επιδημιολογική εξέλιξη της ασθένειας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Περονόσπορος του καπνού</a:t>
            </a:r>
            <a:br>
              <a:rPr lang="el-GR" sz="2400" b="1" dirty="0" smtClean="0"/>
            </a:br>
            <a:r>
              <a:rPr lang="el-GR" sz="2400" b="1" dirty="0" smtClean="0"/>
              <a:t>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Οι </a:t>
            </a:r>
            <a:r>
              <a:rPr lang="el-GR" sz="2400" b="1" dirty="0" smtClean="0"/>
              <a:t>πρώτες μολύνσεις </a:t>
            </a:r>
            <a:r>
              <a:rPr lang="el-GR" sz="2400" dirty="0" smtClean="0"/>
              <a:t>πραγματοποιούνται από </a:t>
            </a:r>
            <a:r>
              <a:rPr lang="el-GR" sz="2400" b="1" dirty="0" smtClean="0"/>
              <a:t>σποριαγγειοσπόρια</a:t>
            </a:r>
          </a:p>
          <a:p>
            <a:r>
              <a:rPr lang="el-GR" sz="2400" dirty="0" smtClean="0"/>
              <a:t>Αυτά παράγονται σε καπνοστελέχη που παρέμειναν στον αγρό από την προηγούμενη καλλιεργητική περίοδο</a:t>
            </a:r>
          </a:p>
          <a:p>
            <a:r>
              <a:rPr lang="el-GR" sz="2400" dirty="0" smtClean="0"/>
              <a:t>Τα αρχικά μολύσματα μπορούν να μεταφέρονται με τον άνεμο από θερμότερες (πρωιμότερες) περιοχές</a:t>
            </a:r>
          </a:p>
          <a:p>
            <a:r>
              <a:rPr lang="el-GR" sz="2400" u="sng" dirty="0" smtClean="0"/>
              <a:t>Τα μολύσματα βλαστάνουν σε σταγόνα νερού ή σε κορεσμένη ατμόσφαιρα</a:t>
            </a:r>
          </a:p>
          <a:p>
            <a:r>
              <a:rPr lang="el-GR" sz="2400" dirty="0" smtClean="0"/>
              <a:t>Η περίοδος επώασης διαρκεί συνήθως 5-7 ημέρες</a:t>
            </a:r>
          </a:p>
          <a:p>
            <a:r>
              <a:rPr lang="el-GR" sz="2400" dirty="0" smtClean="0"/>
              <a:t>Η μέγιστη παραγωγή σπορίων επιτυγχάνεται σε θερμοκρασίες 15-23</a:t>
            </a:r>
            <a:r>
              <a:rPr lang="el-GR" sz="2400" baseline="30000" dirty="0" smtClean="0"/>
              <a:t>ο</a:t>
            </a:r>
            <a:r>
              <a:rPr lang="en-US" sz="2400" dirty="0" smtClean="0"/>
              <a:t>C</a:t>
            </a:r>
            <a:endParaRPr lang="el-GR" sz="2400" dirty="0" smtClean="0"/>
          </a:p>
          <a:p>
            <a:r>
              <a:rPr lang="el-GR" sz="2400" dirty="0" smtClean="0"/>
              <a:t>Ο περονόσπορος του καπνού είναι μια τυπικά </a:t>
            </a:r>
            <a:r>
              <a:rPr lang="el-GR" sz="2400" b="1" dirty="0" smtClean="0"/>
              <a:t>πολυκυκλική ασθένεια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Περονόσπορος του καπνού</a:t>
            </a:r>
            <a:br>
              <a:rPr lang="el-GR" sz="2400" b="1" dirty="0" smtClean="0"/>
            </a:br>
            <a:r>
              <a:rPr lang="el-GR" sz="2400" b="1" dirty="0" smtClean="0"/>
              <a:t>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Η επιδημική έξαρση της ασθένειας εξαρτάται από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τη διασπορά των μολυσμάτων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τις επικρατούσες καιρικές συνθήκες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την πυκνότητα των καλλιεργούμενων αγρών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τον τρόπο φύτευσης</a:t>
            </a:r>
          </a:p>
          <a:p>
            <a:r>
              <a:rPr lang="el-GR" sz="2400" dirty="0" smtClean="0"/>
              <a:t>Στην Ελλάδα η ασθένεια </a:t>
            </a:r>
            <a:r>
              <a:rPr lang="el-GR" sz="2400" b="1" dirty="0" smtClean="0"/>
              <a:t>ενδημεί σε όλες τις καπνοπαραγωγικές περιοχές </a:t>
            </a:r>
            <a:r>
              <a:rPr lang="el-GR" sz="2400" dirty="0" smtClean="0"/>
              <a:t>(όπου επικρατούν ευνοϊκές συνθήκες θερμοκρασίας και σχετικής υγρασίας)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Περονόσπορος του καπνού</a:t>
            </a:r>
            <a:br>
              <a:rPr lang="el-GR" sz="2400" b="1" dirty="0"/>
            </a:br>
            <a:r>
              <a:rPr lang="el-GR" sz="2400" b="1" dirty="0"/>
              <a:t>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Όταν επικρατήσουν </a:t>
            </a:r>
            <a:r>
              <a:rPr lang="el-GR" sz="2400" u="sng" dirty="0"/>
              <a:t>υγρές και σχετικά ψυχρές συνθήκες </a:t>
            </a:r>
            <a:r>
              <a:rPr lang="el-GR" sz="2400" dirty="0"/>
              <a:t>κατά την περίοδο </a:t>
            </a:r>
            <a:r>
              <a:rPr lang="el-GR" sz="2400" b="1" dirty="0"/>
              <a:t>Απριλίου-Ιουνίου</a:t>
            </a:r>
            <a:r>
              <a:rPr lang="el-GR" sz="2400" dirty="0"/>
              <a:t>, </a:t>
            </a:r>
            <a:r>
              <a:rPr lang="el-GR" sz="2400" dirty="0" smtClean="0"/>
              <a:t>οι </a:t>
            </a:r>
            <a:r>
              <a:rPr lang="el-GR" sz="2400" b="1" dirty="0"/>
              <a:t>επιδημικές εξάρσεις </a:t>
            </a:r>
            <a:r>
              <a:rPr lang="el-GR" sz="2400" dirty="0"/>
              <a:t>του περονοσπόρου είναι συχνά ανεξέλεγκτες</a:t>
            </a:r>
          </a:p>
          <a:p>
            <a:r>
              <a:rPr lang="el-GR" sz="2400" dirty="0"/>
              <a:t>Γενικώς, στην Ελλάδα, </a:t>
            </a:r>
            <a:r>
              <a:rPr lang="el-GR" sz="2400" b="1" dirty="0"/>
              <a:t>οι συνθήκες ανάπτυξης δεν είναι συνεχώς ευνοϊκές</a:t>
            </a:r>
            <a:r>
              <a:rPr lang="el-GR" sz="2400" dirty="0"/>
              <a:t> </a:t>
            </a:r>
            <a:endParaRPr lang="el-GR" sz="2400" dirty="0" smtClean="0"/>
          </a:p>
          <a:p>
            <a:r>
              <a:rPr lang="el-GR" sz="2400" dirty="0"/>
              <a:t>Α</a:t>
            </a:r>
            <a:r>
              <a:rPr lang="el-GR" sz="2400" dirty="0" smtClean="0"/>
              <a:t>υτό </a:t>
            </a:r>
            <a:r>
              <a:rPr lang="el-GR" sz="2400" dirty="0"/>
              <a:t>συντελεί στο να </a:t>
            </a:r>
            <a:r>
              <a:rPr lang="el-GR" sz="2400" b="1" dirty="0"/>
              <a:t>μην σημειώνονται σοβαρές επιδημικές εξάρσεις </a:t>
            </a:r>
            <a:r>
              <a:rPr lang="el-GR" sz="2400" dirty="0" smtClean="0"/>
              <a:t>του περονόσπορου του καπνού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03184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Αρχικά τα συμπτώματα εκδηλώνονται κυρίως </a:t>
            </a:r>
            <a:br>
              <a:rPr lang="el-GR" sz="2400" dirty="0" smtClean="0"/>
            </a:br>
            <a:r>
              <a:rPr lang="el-GR" sz="2400" dirty="0" smtClean="0"/>
              <a:t>στα παλαιότερα, κατώτερα φύλλα των καπνοφύτων</a:t>
            </a:r>
            <a:endParaRPr lang="en-US" sz="2400" dirty="0"/>
          </a:p>
        </p:txBody>
      </p:sp>
      <p:pic>
        <p:nvPicPr>
          <p:cNvPr id="4" name="Content Placeholder 3" descr="Figure_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667" dirty="0" smtClean="0"/>
              <a:t>Η προσβολή των φυτών στον αγρό εκδηλώνεται αρχικά στα κατώτερα φύλλα που σκιάζονται (τα σποριαγγειοσπόρια του μύκητα είναι ευπαθή στις υπεριώδεις ακτίνες)</a:t>
            </a:r>
            <a:endParaRPr lang="en-US" sz="2667" dirty="0"/>
          </a:p>
        </p:txBody>
      </p:sp>
      <p:pic>
        <p:nvPicPr>
          <p:cNvPr id="4" name="Content Placeholder 3" descr="542445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427" r="-942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Προσβολή περονοσπόρου στα κατώτερα φύλλα καπνόφυτου</a:t>
            </a:r>
            <a:endParaRPr lang="en-US" sz="2400" dirty="0"/>
          </a:p>
        </p:txBody>
      </p:sp>
      <p:pic>
        <p:nvPicPr>
          <p:cNvPr id="4" name="Content Placeholder 3" descr="14400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διασυστηματική προσβολή προκαλείται από μόλυνση του στελέχους του καπνοφύτου μέσω του μίσχου των φύλλων</a:t>
            </a:r>
            <a:endParaRPr lang="en-US" sz="2400" dirty="0"/>
          </a:p>
        </p:txBody>
      </p:sp>
      <p:pic>
        <p:nvPicPr>
          <p:cNvPr id="4" name="Content Placeholder 3" descr="144001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sz="2200" dirty="0" smtClean="0"/>
              <a:t>Η προσβολή μπορεί να εκδηλωθεί αρχικά στα καπνοσπορεία </a:t>
            </a:r>
            <a:br>
              <a:rPr lang="el-GR" sz="2200" dirty="0" smtClean="0"/>
            </a:br>
            <a:r>
              <a:rPr lang="el-GR" sz="2200" dirty="0" smtClean="0"/>
              <a:t>(τα καπνόφυτα ηλικίας μικρότερης του ενός μηνός είναι εξαιρετικά ευπαθή)</a:t>
            </a:r>
            <a:endParaRPr lang="en-US" sz="2200" dirty="0"/>
          </a:p>
        </p:txBody>
      </p:sp>
      <p:pic>
        <p:nvPicPr>
          <p:cNvPr id="4" name="Content Placeholder 3" descr="FloatBlueMold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Η παρουσία/προσβολή των νηματωδών προδιαθέτει τα φυτά βάμβακος στις προσβολές από τον μύκητα</a:t>
            </a:r>
          </a:p>
          <a:p>
            <a:r>
              <a:rPr lang="el-GR" sz="2400" b="1" dirty="0"/>
              <a:t>Η ταυτόχρονη προσβολή φουζάριου-νηματωδών </a:t>
            </a:r>
            <a:r>
              <a:rPr lang="el-GR" sz="2400" dirty="0"/>
              <a:t>προκαλεί συνεργιστικά φαινόμενα </a:t>
            </a:r>
            <a:endParaRPr lang="el-GR" sz="2400" dirty="0" smtClean="0"/>
          </a:p>
          <a:p>
            <a:r>
              <a:rPr lang="el-GR" sz="2400" b="1" dirty="0" smtClean="0"/>
              <a:t>Ο συνεργισμός </a:t>
            </a:r>
            <a:r>
              <a:rPr lang="el-GR" sz="2400" dirty="0" smtClean="0"/>
              <a:t>αυτός</a:t>
            </a:r>
            <a:r>
              <a:rPr lang="el-GR" sz="2400" b="1" dirty="0" smtClean="0"/>
              <a:t> αυξάνει </a:t>
            </a:r>
            <a:r>
              <a:rPr lang="el-GR" sz="2400" b="1" dirty="0"/>
              <a:t>την ένταση των συμπτωμάτων και τις απώλειες</a:t>
            </a:r>
            <a:r>
              <a:rPr lang="el-GR" sz="2400" dirty="0"/>
              <a:t> που υφίστανται τα φυτά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05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Σποριοποίηση (παραγωγή εξάνθησης) του μύκητα </a:t>
            </a:r>
            <a:br>
              <a:rPr lang="el-GR" sz="2400" dirty="0" smtClean="0"/>
            </a:br>
            <a:r>
              <a:rPr lang="en-US" sz="2400" i="1" dirty="0" err="1" smtClean="0"/>
              <a:t>Peronospora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tabacina</a:t>
            </a:r>
            <a:r>
              <a:rPr lang="el-GR" sz="2400" i="1" dirty="0" smtClean="0"/>
              <a:t> </a:t>
            </a:r>
            <a:r>
              <a:rPr lang="el-GR" sz="2400" dirty="0" smtClean="0"/>
              <a:t>στην κάτω επιφάνεια καπνόφυλλου </a:t>
            </a:r>
            <a:endParaRPr lang="en-US" sz="2400" dirty="0"/>
          </a:p>
        </p:txBody>
      </p:sp>
      <p:pic>
        <p:nvPicPr>
          <p:cNvPr id="4" name="Content Placeholder 3" descr="Forecast_Fig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Στην κάτω φυλλική επιφάνεια διαμέσου των στομάτων εξέρχονται οι κυανόχρωμες καρποφορίες του παθογόνου</a:t>
            </a:r>
            <a:endParaRPr lang="en-US" sz="2400" dirty="0"/>
          </a:p>
        </p:txBody>
      </p:sp>
      <p:pic>
        <p:nvPicPr>
          <p:cNvPr id="4" name="Content Placeholder 3" descr="002706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Στις απολήξεις των διακλαδώσεων των δενδροειδών σποριαγγειφόρων παράγονται τα σποριαγγειοσπόρια του παθογόνου</a:t>
            </a:r>
            <a:endParaRPr lang="en-US" sz="2400" dirty="0"/>
          </a:p>
        </p:txBody>
      </p:sp>
      <p:pic>
        <p:nvPicPr>
          <p:cNvPr id="4" name="Content Placeholder 3" descr="Figure_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005" r="-28005"/>
          <a:stretch>
            <a:fillRect/>
          </a:stretch>
        </p:blipFill>
        <p:spPr>
          <a:xfrm>
            <a:off x="457200" y="1584125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Σήψη λαιμού και ριζών (Φυτόφθορα του καπνού)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4478"/>
          </a:xfrm>
        </p:spPr>
        <p:txBody>
          <a:bodyPr>
            <a:normAutofit lnSpcReduction="10000"/>
          </a:bodyPr>
          <a:lstStyle/>
          <a:p>
            <a:r>
              <a:rPr lang="el-GR" sz="2400" dirty="0" smtClean="0"/>
              <a:t>Το παθογόνο προσβάλλει κυρίως τις </a:t>
            </a:r>
            <a:r>
              <a:rPr lang="el-GR" sz="2400" b="1" dirty="0" smtClean="0"/>
              <a:t>ρίζες</a:t>
            </a:r>
            <a:r>
              <a:rPr lang="el-GR" sz="2400" dirty="0" smtClean="0"/>
              <a:t> και τη </a:t>
            </a:r>
            <a:r>
              <a:rPr lang="el-GR" sz="2400" b="1" dirty="0" smtClean="0"/>
              <a:t>βάση του στελέχους </a:t>
            </a:r>
            <a:r>
              <a:rPr lang="el-GR" sz="2400" dirty="0" smtClean="0"/>
              <a:t>(λαιμό) των καπνοφύτων</a:t>
            </a:r>
          </a:p>
          <a:p>
            <a:r>
              <a:rPr lang="el-GR" sz="2400" dirty="0" smtClean="0"/>
              <a:t>Μπορούν όμως να προσβληθούν και τα υπόλοιπα μέρη των φυτών</a:t>
            </a:r>
          </a:p>
          <a:p>
            <a:r>
              <a:rPr lang="el-GR" sz="2400" dirty="0" smtClean="0"/>
              <a:t>Τα συμπτώματα ποικίλουν ανάλογα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με την ηλικία του φυτού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τις συνθήκες του περιβάλλοντος</a:t>
            </a:r>
          </a:p>
          <a:p>
            <a:r>
              <a:rPr lang="el-GR" sz="2400" dirty="0" smtClean="0"/>
              <a:t>Τα νεαρά φυτά είναι εξαιρετικά ευπαθή</a:t>
            </a:r>
          </a:p>
          <a:p>
            <a:r>
              <a:rPr lang="el-GR" sz="2400" dirty="0" smtClean="0"/>
              <a:t>Εκδηλώνονται </a:t>
            </a:r>
            <a:r>
              <a:rPr lang="el-GR" sz="2400" b="1" dirty="0" smtClean="0"/>
              <a:t>συμπτώματα τήξεων στα σπορεία </a:t>
            </a:r>
          </a:p>
          <a:p>
            <a:r>
              <a:rPr lang="el-GR" sz="2400" dirty="0" smtClean="0"/>
              <a:t>Συγκεκριμένα, το στέλεχος κοντά στην επιφάνεια του εδάφους (</a:t>
            </a:r>
            <a:r>
              <a:rPr lang="el-GR" sz="2400" b="1" dirty="0" smtClean="0"/>
              <a:t>λαιμός</a:t>
            </a:r>
            <a:r>
              <a:rPr lang="el-GR" sz="2400" dirty="0" smtClean="0"/>
              <a:t>), καθώς και το </a:t>
            </a:r>
            <a:r>
              <a:rPr lang="el-GR" sz="2400" b="1" dirty="0" smtClean="0"/>
              <a:t>ριζικό σύστημα μαυρίζουν</a:t>
            </a:r>
          </a:p>
          <a:p>
            <a:r>
              <a:rPr lang="el-GR" sz="2400" dirty="0" smtClean="0"/>
              <a:t>Η προσβολή οδηγεί σε </a:t>
            </a:r>
            <a:r>
              <a:rPr lang="el-GR" sz="2400" b="1" dirty="0" smtClean="0"/>
              <a:t>νέκρωση των νεαρών καπνοφύτων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662"/>
            <a:ext cx="8229600" cy="1143000"/>
          </a:xfrm>
        </p:spPr>
        <p:txBody>
          <a:bodyPr>
            <a:normAutofit/>
          </a:bodyPr>
          <a:lstStyle/>
          <a:p>
            <a:r>
              <a:rPr lang="el-GR" sz="2400" b="1" dirty="0" smtClean="0"/>
              <a:t>Σήψη λαιμού και ριζών </a:t>
            </a:r>
            <a:br>
              <a:rPr lang="el-GR" sz="2400" b="1" dirty="0" smtClean="0"/>
            </a:br>
            <a:r>
              <a:rPr lang="el-GR" sz="2400" b="1" dirty="0" smtClean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36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Στον αγρό, το πρώτο σύμπτωμα είναι ο </a:t>
            </a:r>
            <a:r>
              <a:rPr lang="el-GR" sz="2400" b="1" dirty="0" smtClean="0"/>
              <a:t>αιφνίδιος μαρασμός του φυλλώματος</a:t>
            </a:r>
          </a:p>
          <a:p>
            <a:r>
              <a:rPr lang="el-GR" sz="2400" dirty="0" smtClean="0"/>
              <a:t>Το σύμπτωμα εκδηλώνεται έντονα κατά </a:t>
            </a:r>
            <a:r>
              <a:rPr lang="el-GR" sz="2400" b="1" dirty="0" smtClean="0"/>
              <a:t>τις θερμότερες </a:t>
            </a:r>
            <a:r>
              <a:rPr lang="el-GR" sz="2400" dirty="0" smtClean="0"/>
              <a:t>(μεσημβρινές)</a:t>
            </a:r>
            <a:r>
              <a:rPr lang="el-GR" sz="2400" b="1" dirty="0" smtClean="0"/>
              <a:t> ώρες της ημέρας</a:t>
            </a:r>
          </a:p>
          <a:p>
            <a:r>
              <a:rPr lang="el-GR" sz="2400" dirty="0" smtClean="0"/>
              <a:t>Ο μαρασμός είναι αντιστρεπτός στη διάρκεια της νύχτας, αλλά την επόμενη ημέρα εκδηλώνεται εντονότερα</a:t>
            </a:r>
          </a:p>
          <a:p>
            <a:r>
              <a:rPr lang="el-GR" sz="2400" dirty="0" smtClean="0"/>
              <a:t>Ο </a:t>
            </a:r>
            <a:r>
              <a:rPr lang="el-GR" sz="2400" b="1" dirty="0" smtClean="0"/>
              <a:t>μαρασμός εμφανίζεται σε όλα τα φύλλα</a:t>
            </a:r>
            <a:r>
              <a:rPr lang="el-GR" sz="2400" dirty="0" smtClean="0"/>
              <a:t>, όχι σε μερικά εξ΄αυτών (όπως συμβαίνει στις αδρομυκώσεις)</a:t>
            </a:r>
          </a:p>
          <a:p>
            <a:r>
              <a:rPr lang="el-GR" sz="2400" dirty="0" smtClean="0"/>
              <a:t>Εντός λίγων ημερών, τα </a:t>
            </a:r>
            <a:r>
              <a:rPr lang="el-GR" sz="2400" b="1" dirty="0" smtClean="0"/>
              <a:t>φύλλα</a:t>
            </a:r>
            <a:r>
              <a:rPr lang="el-GR" sz="2400" dirty="0" smtClean="0"/>
              <a:t> </a:t>
            </a:r>
            <a:r>
              <a:rPr lang="el-GR" sz="2400" b="1" dirty="0" smtClean="0"/>
              <a:t>κιτρινίζουν, μαραίνονται </a:t>
            </a:r>
            <a:r>
              <a:rPr lang="el-GR" sz="2400" dirty="0" smtClean="0"/>
              <a:t>και</a:t>
            </a:r>
            <a:r>
              <a:rPr lang="el-GR" sz="2400" b="1" dirty="0" smtClean="0"/>
              <a:t> κρέμονται κατά μήκος του στελέχους</a:t>
            </a:r>
          </a:p>
          <a:p>
            <a:r>
              <a:rPr lang="el-GR" sz="2400" dirty="0" smtClean="0"/>
              <a:t>Η εξέταση του ριζικού συστήματος αποκαλύπτει </a:t>
            </a:r>
            <a:r>
              <a:rPr lang="el-GR" sz="2400" b="1" dirty="0" smtClean="0"/>
              <a:t>μαύρο μεταχρωματισμό</a:t>
            </a:r>
            <a:r>
              <a:rPr lang="el-GR" sz="2400" dirty="0" smtClean="0"/>
              <a:t> μιας ή περισσοτέρων </a:t>
            </a:r>
            <a:r>
              <a:rPr lang="el-GR" sz="2400" b="1" dirty="0" smtClean="0"/>
              <a:t>κύριων πλάγιων ριζών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Σήψη λαιμού και ριζών </a:t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Με την πρόοδο της ασθένειας η μόλυνση επεκτείνεται στο εσωτερικό του στελέχους και σε ολόκληρο το ριζικό σύστημα</a:t>
            </a:r>
          </a:p>
          <a:p>
            <a:r>
              <a:rPr lang="el-GR" sz="2400" dirty="0"/>
              <a:t>Σε επιμήκη τομή του στελέχους αποκαλύπτεται ότι η </a:t>
            </a:r>
            <a:r>
              <a:rPr lang="el-GR" sz="2400" b="1" dirty="0"/>
              <a:t>εντεριώνη</a:t>
            </a:r>
            <a:r>
              <a:rPr lang="el-GR" sz="2400" dirty="0"/>
              <a:t> είναι </a:t>
            </a:r>
            <a:r>
              <a:rPr lang="el-GR" sz="2400" b="1" dirty="0"/>
              <a:t>ξερή</a:t>
            </a:r>
            <a:r>
              <a:rPr lang="el-GR" sz="2400" dirty="0"/>
              <a:t>, </a:t>
            </a:r>
            <a:r>
              <a:rPr lang="el-GR" sz="2400" b="1" dirty="0"/>
              <a:t>χρώματος καστανού έως μαύρου </a:t>
            </a:r>
          </a:p>
          <a:p>
            <a:r>
              <a:rPr lang="el-GR" sz="2400" dirty="0"/>
              <a:t>Η εντεριώνη στο εσωτερικό των καπνοστελεχών είναι </a:t>
            </a:r>
            <a:r>
              <a:rPr lang="el-GR" sz="2400" b="1" dirty="0"/>
              <a:t>εγκάρσια χωρισμένη σε δίσκους</a:t>
            </a:r>
          </a:p>
          <a:p>
            <a:r>
              <a:rPr lang="el-GR" sz="2400" dirty="0"/>
              <a:t>Το σύμπτωμα αυτό είναι μεν χαρακτηριστικό της προσβολής, </a:t>
            </a:r>
            <a:r>
              <a:rPr lang="el-GR" sz="2400" u="sng" dirty="0"/>
              <a:t>όχι όμως παθογνωμονικό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16054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Σήψη λαιμού και ριζών </a:t>
            </a:r>
            <a:br>
              <a:rPr lang="el-GR" sz="2400" b="1" dirty="0"/>
            </a:br>
            <a:r>
              <a:rPr lang="el-GR" sz="2400" b="1" dirty="0"/>
              <a:t>Συμπτώματα προσβολής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Παρόμοιο σύμπτωμα προκαλείται στο εσωτερικό των φυτών από κεραυνό, αλλά στην περίπτωση αυτή δεν εκδηλώνεται μεταχρωματισμός της εντεριώνης</a:t>
            </a:r>
          </a:p>
          <a:p>
            <a:r>
              <a:rPr lang="el-GR" sz="2400" dirty="0"/>
              <a:t>Σε περιόδους όπου επικρατεί </a:t>
            </a:r>
            <a:r>
              <a:rPr lang="el-GR" sz="2400" u="sng" dirty="0"/>
              <a:t>βροχερός καιρός </a:t>
            </a:r>
            <a:r>
              <a:rPr lang="el-GR" sz="2400" dirty="0"/>
              <a:t>εμφανίζονται </a:t>
            </a:r>
            <a:r>
              <a:rPr lang="el-GR" sz="2400" b="1" dirty="0"/>
              <a:t>κηλίδες</a:t>
            </a:r>
            <a:r>
              <a:rPr lang="el-GR" sz="2400" dirty="0"/>
              <a:t>, ιδίως </a:t>
            </a:r>
            <a:r>
              <a:rPr lang="el-GR" sz="2400" b="1" dirty="0"/>
              <a:t>στα κατώτερα φύλλα</a:t>
            </a:r>
          </a:p>
          <a:p>
            <a:r>
              <a:rPr lang="el-GR" sz="2400" dirty="0"/>
              <a:t>Οι ιστοί φαίνονται σαν βρεγμένοι, έχουν </a:t>
            </a:r>
            <a:r>
              <a:rPr lang="el-GR" sz="2400" u="sng" dirty="0"/>
              <a:t>ανοικτοπράσινο χρώμα</a:t>
            </a:r>
            <a:r>
              <a:rPr lang="el-GR" sz="2400" dirty="0"/>
              <a:t>, ενώ αργότερα καθίστανται </a:t>
            </a:r>
            <a:r>
              <a:rPr lang="el-GR" sz="2400" b="1" dirty="0"/>
              <a:t>καστανές έως νεκρωτικές</a:t>
            </a:r>
          </a:p>
          <a:p>
            <a:r>
              <a:rPr lang="el-GR" sz="2400" dirty="0"/>
              <a:t>Οι μολύνσεις αυτές πραγματοποιούνται από ζωοσπόρια που εκτινάσσονται από το έδαφος με τις σταγόνες της βροχής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20665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Σήψη λαιμού και ριζών </a:t>
            </a:r>
            <a:br>
              <a:rPr lang="el-GR" sz="2400" b="1" dirty="0" smtClean="0"/>
            </a:br>
            <a:r>
              <a:rPr lang="el-GR" sz="2400" b="1" dirty="0" smtClean="0"/>
              <a:t>Παθογόνο αίτιο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4514"/>
          </a:xfrm>
        </p:spPr>
        <p:txBody>
          <a:bodyPr>
            <a:noAutofit/>
          </a:bodyPr>
          <a:lstStyle/>
          <a:p>
            <a:r>
              <a:rPr lang="el-GR" sz="2400" dirty="0" smtClean="0"/>
              <a:t>Την ασθένεια προκαλεί ο ωομύκητας </a:t>
            </a:r>
            <a:r>
              <a:rPr lang="en-US" sz="2400" i="1" dirty="0" err="1" smtClean="0"/>
              <a:t>Phytophthora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nicotianae</a:t>
            </a:r>
            <a:r>
              <a:rPr lang="en-US" sz="2400" dirty="0" smtClean="0"/>
              <a:t> (</a:t>
            </a:r>
            <a:r>
              <a:rPr lang="el-GR" sz="2400" dirty="0" smtClean="0"/>
              <a:t>οικογένεια </a:t>
            </a:r>
            <a:r>
              <a:rPr lang="en-US" sz="2400" dirty="0" err="1" smtClean="0"/>
              <a:t>Pythiaceae</a:t>
            </a:r>
            <a:r>
              <a:rPr lang="en-US" sz="2400" dirty="0" smtClean="0"/>
              <a:t>, </a:t>
            </a:r>
            <a:r>
              <a:rPr lang="el-GR" sz="2400" dirty="0" smtClean="0"/>
              <a:t>τάξη </a:t>
            </a:r>
            <a:r>
              <a:rPr lang="en-US" sz="2400" dirty="0" err="1" smtClean="0"/>
              <a:t>Peronosporales</a:t>
            </a:r>
            <a:r>
              <a:rPr lang="en-US" sz="2400" dirty="0" smtClean="0"/>
              <a:t>)</a:t>
            </a:r>
          </a:p>
          <a:p>
            <a:r>
              <a:rPr lang="el-GR" sz="2400" dirty="0" smtClean="0"/>
              <a:t>Ο </a:t>
            </a:r>
            <a:r>
              <a:rPr lang="el-GR" sz="2400" b="1" dirty="0" smtClean="0"/>
              <a:t>καπνός</a:t>
            </a:r>
            <a:r>
              <a:rPr lang="el-GR" sz="2400" dirty="0" smtClean="0"/>
              <a:t> αποτελεί τον </a:t>
            </a:r>
            <a:r>
              <a:rPr lang="el-GR" sz="2400" b="1" dirty="0" smtClean="0"/>
              <a:t>μοναδικό φυσικό ξενιστή </a:t>
            </a:r>
            <a:r>
              <a:rPr lang="el-GR" sz="2400" dirty="0" smtClean="0"/>
              <a:t>του παθογόνου</a:t>
            </a:r>
          </a:p>
          <a:p>
            <a:r>
              <a:rPr lang="el-GR" sz="2400" dirty="0" smtClean="0"/>
              <a:t>Ο μύκητας σχηματίζει </a:t>
            </a:r>
            <a:r>
              <a:rPr lang="el-GR" sz="2400" b="1" dirty="0" smtClean="0"/>
              <a:t>σποριάγγεια</a:t>
            </a:r>
            <a:r>
              <a:rPr lang="el-GR" sz="2400" dirty="0" smtClean="0"/>
              <a:t> διαφόρων σχημάτων, με θηλή, υαλώδη ως ελαφρώς κίτρινα ή χρυσοπράσινα</a:t>
            </a:r>
          </a:p>
          <a:p>
            <a:r>
              <a:rPr lang="el-GR" sz="2400" dirty="0" smtClean="0"/>
              <a:t>Τα σποριάγγεια βλαστάνουν και δίνουν υφή ή παράγουν 5-30 ζωοσπόρια</a:t>
            </a:r>
          </a:p>
          <a:p>
            <a:r>
              <a:rPr lang="el-GR" sz="2400" dirty="0" smtClean="0"/>
              <a:t>Στους ασθενείς ιστούς αναπτύσσονται άφθονα </a:t>
            </a:r>
            <a:r>
              <a:rPr lang="el-GR" sz="2400" b="1" dirty="0" smtClean="0"/>
              <a:t>χλαμυδοσπόρια</a:t>
            </a:r>
            <a:r>
              <a:rPr lang="el-GR" sz="2400" dirty="0" smtClean="0"/>
              <a:t>, ενδιάμεσα στις υφές ή επάκρια</a:t>
            </a:r>
          </a:p>
          <a:p>
            <a:r>
              <a:rPr lang="el-GR" sz="2400" dirty="0" smtClean="0"/>
              <a:t>Τα χλαμυδοσπόρια είναι σφαιρικά έως ωοειδή, χωρίς θηλή, υαλώδη έως καστανά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Σήψη λαιμού και ριζών </a:t>
            </a:r>
            <a:br>
              <a:rPr lang="el-GR" sz="2400" b="1" dirty="0" smtClean="0"/>
            </a:br>
            <a:r>
              <a:rPr lang="el-GR" sz="2400" b="1" dirty="0" smtClean="0"/>
              <a:t>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Ο μύκητας </a:t>
            </a:r>
            <a:r>
              <a:rPr lang="el-GR" sz="2400" u="sng" dirty="0" smtClean="0"/>
              <a:t>διαχειμάζει</a:t>
            </a:r>
            <a:r>
              <a:rPr lang="el-GR" sz="2400" dirty="0" smtClean="0"/>
              <a:t> με τα </a:t>
            </a:r>
            <a:r>
              <a:rPr lang="el-GR" sz="2400" b="1" dirty="0" smtClean="0"/>
              <a:t>χλαμυδοσπόρια σε φυτικά υπολείμματα ή στο έδαφος</a:t>
            </a:r>
          </a:p>
          <a:p>
            <a:r>
              <a:rPr lang="el-GR" sz="2400" dirty="0" smtClean="0"/>
              <a:t>Τα χλαμυδοσπόρια </a:t>
            </a:r>
            <a:r>
              <a:rPr lang="el-GR" sz="2400" u="sng" dirty="0" smtClean="0"/>
              <a:t>βλαστάνουν σε θερμό και υγρό έδαφος</a:t>
            </a:r>
            <a:r>
              <a:rPr lang="el-GR" sz="2400" dirty="0" smtClean="0"/>
              <a:t>, σχηματίζοντας σποριάγγειο</a:t>
            </a:r>
          </a:p>
          <a:p>
            <a:r>
              <a:rPr lang="el-GR" sz="2400" dirty="0" smtClean="0"/>
              <a:t>Αυτό, έλκεται χημιοτακτικά από τις ρίζες, εγκυστώνεται σε αυτές και βλαστάνει </a:t>
            </a:r>
          </a:p>
          <a:p>
            <a:r>
              <a:rPr lang="el-GR" sz="2400" dirty="0" smtClean="0"/>
              <a:t>Παράγει μυκηλιακή υφή ή ζωοσπόρια, μολύνοντας τις ρίζες των καπνόφυτων</a:t>
            </a:r>
          </a:p>
          <a:p>
            <a:r>
              <a:rPr lang="el-GR" sz="2400" dirty="0" smtClean="0"/>
              <a:t> Η μόλυνση πραγματοποιείται ταχύτατα και ο μύκητας αναπτύσσεται στους παρεγχυματικούς ιστούς του φυτού</a:t>
            </a:r>
          </a:p>
          <a:p>
            <a:r>
              <a:rPr lang="el-GR" sz="2400" dirty="0" smtClean="0"/>
              <a:t>Το πρώτο ορατό σύμπτωμα προσβολής των ριζών είναι μια κηλίδα όπου </a:t>
            </a:r>
            <a:r>
              <a:rPr lang="el-GR" sz="2400" b="1" dirty="0" smtClean="0"/>
              <a:t>οι ιστοί φαίνονται σαν να είναι βρεγμένοι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Σήψη λαιμού και ριζών </a:t>
            </a:r>
            <a:br>
              <a:rPr lang="el-GR" sz="2400" b="1" dirty="0" smtClean="0"/>
            </a:br>
            <a:r>
              <a:rPr lang="el-GR" sz="2400" b="1" dirty="0" smtClean="0"/>
              <a:t>Εξέλιξη της ασθένειας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Η ασθένεια είναι </a:t>
            </a:r>
            <a:r>
              <a:rPr lang="el-GR" sz="2400" b="1" dirty="0" smtClean="0"/>
              <a:t>πολυκυκλική </a:t>
            </a:r>
          </a:p>
          <a:p>
            <a:r>
              <a:rPr lang="el-GR" sz="2400" dirty="0" smtClean="0"/>
              <a:t>48 ώρες μετά από κάθε μόλυνση σχηματίζονται νέα σποριάγγεια και χλαμυδοσπόρια με τα οποία γίνονται νέεες μολύνσεις</a:t>
            </a:r>
          </a:p>
          <a:p>
            <a:r>
              <a:rPr lang="el-GR" sz="2400" u="sng" dirty="0" smtClean="0"/>
              <a:t>Θερμοκρασίες 24-28</a:t>
            </a:r>
            <a:r>
              <a:rPr lang="el-GR" sz="2400" u="sng" baseline="30000" dirty="0" smtClean="0"/>
              <a:t>ο</a:t>
            </a:r>
            <a:r>
              <a:rPr lang="en-US" sz="2400" u="sng" dirty="0" smtClean="0"/>
              <a:t>C </a:t>
            </a:r>
            <a:r>
              <a:rPr lang="el-GR" sz="2400" dirty="0" smtClean="0"/>
              <a:t>ευνοούν ιδιαίτερα τις μολύνσεις </a:t>
            </a:r>
          </a:p>
          <a:p>
            <a:r>
              <a:rPr lang="el-GR" sz="2400" dirty="0" smtClean="0"/>
              <a:t>Για την ανάπτυξη και εξέλιξη της ασθένειας είναι απαραίτητη η </a:t>
            </a:r>
            <a:r>
              <a:rPr lang="el-GR" sz="2400" b="1" dirty="0" smtClean="0"/>
              <a:t>ύπαρξη εδαφικής υγρασίας</a:t>
            </a:r>
          </a:p>
          <a:p>
            <a:r>
              <a:rPr lang="el-GR" sz="2400" dirty="0" smtClean="0"/>
              <a:t>Η ασθένεια μπορεί να αναπτυχθεί σε ελαφρά και βαρειά εδάφη</a:t>
            </a:r>
          </a:p>
          <a:p>
            <a:r>
              <a:rPr lang="el-GR" sz="2400" dirty="0" smtClean="0"/>
              <a:t>Η αντίδραση του εδάφους δεν επηρεάζει σημαντικά την ανάπτυξη της ασθένειας</a:t>
            </a:r>
          </a:p>
          <a:p>
            <a:r>
              <a:rPr lang="el-GR" sz="2400" dirty="0" smtClean="0"/>
              <a:t>Όμως, τιμές </a:t>
            </a:r>
            <a:r>
              <a:rPr lang="en-US" sz="2400" u="sng" dirty="0" smtClean="0"/>
              <a:t>pH </a:t>
            </a:r>
            <a:r>
              <a:rPr lang="el-GR" sz="2400" u="sng" dirty="0" smtClean="0"/>
              <a:t>μεταξύ 6 και 7 </a:t>
            </a:r>
            <a:r>
              <a:rPr lang="el-GR" sz="2400" dirty="0" smtClean="0"/>
              <a:t>θεωρούνται ευνοϊκότερες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5541</Words>
  <Application>Microsoft Macintosh PowerPoint</Application>
  <PresentationFormat>Προβολή στην οθόνη (4:3)</PresentationFormat>
  <Paragraphs>542</Paragraphs>
  <Slides>156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156</vt:i4>
      </vt:variant>
    </vt:vector>
  </HeadingPairs>
  <TitlesOfParts>
    <vt:vector size="157" baseType="lpstr">
      <vt:lpstr>Office Theme</vt:lpstr>
      <vt:lpstr>ΑΣΘΕΝΕΙΕΣ ΒΙΟΜΗΧΑΝΙΚΩΝ ΦΥΤΩΝ</vt:lpstr>
      <vt:lpstr>ΑΣΘΕΝΕΙΕΣ ΒΑΜΒΑΚΟΣ</vt:lpstr>
      <vt:lpstr>ΑΔΡΟΜΥΚΩΣΕΙΣ/ΤΡΑΧΕΙΟΜΥΚΩΣΕΙΣ</vt:lpstr>
      <vt:lpstr>Αδρομυκώσεις Συμπτώματα προσβολής</vt:lpstr>
      <vt:lpstr>Αδρομυκώσεις Συμπτώματα προσβολής</vt:lpstr>
      <vt:lpstr>Αδρομυκώσεις Συμπτώματα προσβολής</vt:lpstr>
      <vt:lpstr>Παθογόνο αίτιο φουζαρίωσης</vt:lpstr>
      <vt:lpstr>Εξέλιξη της ασθένειας</vt:lpstr>
      <vt:lpstr>Εξέλιξη της ασθένειας</vt:lpstr>
      <vt:lpstr>Περισσότερο διάχυτες χλωρώσεις και νεκρώσεις στο έλασμα φύλλων φυτού βαμβακιού προσβεβλημένου από φουζαρίωση</vt:lpstr>
      <vt:lpstr>Ο μεταχρωματισμός επεκτείνεται και σε υψηλότερες θέσεις κατά μήκος του στελέχους των προσβεβλημένων φυτών</vt:lpstr>
      <vt:lpstr>Δρεπανοειδή (ημισεληνοειδή), πολυκύτταρα  μακροκονίδια του παθογόνου</vt:lpstr>
      <vt:lpstr>Μακροκονίδια και χλαμυδοσπόρια  (όργανα διαχείμασης) του μύκητα</vt:lpstr>
      <vt:lpstr>Προσβολή νηματωδών πίσω από το άκρο των ριζικών τριχιδίων δημιουργεί πληγές (πύλες ευχερέστερης εισόδου) του μύκητα</vt:lpstr>
      <vt:lpstr>Δημιουργία κόμβων και απουσία ριζικών τριχιδίων στο ριζικό σύστημα φυτού που υπέστει προσβολή από κομβονηματώδεις</vt:lpstr>
      <vt:lpstr>Σε συνθήκες έντονης προσβολής το ριζικό σύστημα των φυτών μετατρέπεται σε μια άμορφη μάζα κόμβων (αριστερά)</vt:lpstr>
      <vt:lpstr>Ένταση των συμπτωμάτων προσβολής</vt:lpstr>
      <vt:lpstr>Παθογόνο αίτιο βερτισιλίωσης</vt:lpstr>
      <vt:lpstr>Μεσονεύριες χλωρώσεις και νεκρώσεις σε φύλλο βαμβακόφυτου, προσβεβλημένο από βερτισιλίωση</vt:lpstr>
      <vt:lpstr>Στην τομάτα η προσβολή εκδηλώνεται με χλώρωση και επακόλουθη ξήρανση τριγωνικών περιοχών που αρχίζουν από την περιφέρεια του ελάσματος και προχωρούν στο εσωτερικό του</vt:lpstr>
      <vt:lpstr>Ημιπληγία σε φύλλο πατάτας προσβεβλημένης από βερτισιλίωση. Η μια πλευρά του παρουσιάζεται υγιής, ενώ στην άλλη έχει επέλθει συρρίκνωση και ξήρανση των φυλλιδίων</vt:lpstr>
      <vt:lpstr>Κίτρινος σκούρος έως καστανωπός μεταχρωματισμός των ξυλωδών αγγείων στο εσωτερικό στελέχους φυτού βάμβακος</vt:lpstr>
      <vt:lpstr>Μονοκύτταρα, υαλώδη κονίδια και  σπονδυλωτός κονιδιοφόρος του μύκητα V. dahliae</vt:lpstr>
      <vt:lpstr>Μικροσκληρώτια (όργανα διαχείμασης) του  παθογόνου επί φυτικής επιφάνειας βαμβακόφυτου</vt:lpstr>
      <vt:lpstr>Μικροσκληρώτιο του μύκητα Verticillium dahliae</vt:lpstr>
      <vt:lpstr>Τήξεις φυταρίων βάμβακος</vt:lpstr>
      <vt:lpstr>Τήξεις φυταρίων βάμβακος</vt:lpstr>
      <vt:lpstr>Τήξεις φυταρίων βάμβακος</vt:lpstr>
      <vt:lpstr>Νέκρωση νεαρών φυταρίων βάμβακος συνέπεια προσβολής από την ασθένεια τήξη φυταρίων</vt:lpstr>
      <vt:lpstr>Μυκηλιακές υφές του μύκητα Rhizoctonia solani Διακρίνεται το πολυκύτταρο μυκήλιο, η κάθετη  διακλάδωση των υφών και η ελαφρά λέπτυνση (στένωση)  στην αρχή κάθε κάθετης διακλάδωσης με τον κύριο άξονα</vt:lpstr>
      <vt:lpstr>Ωοσπόρια (όργανα διαχείμασης)  του μύκητα Pythium aphanidermatum</vt:lpstr>
      <vt:lpstr>Κοινοκύτταρο μυκήλιο (απουσία εγκάρσιων διαφραγμάτων-septa) κατώτερων φυκομυκήτων των ειδών Pythium spp.</vt:lpstr>
      <vt:lpstr>Αλτερναριάσεις Συμπτώματα προσβολής</vt:lpstr>
      <vt:lpstr>Παθογόνα αίτια-Εξέλιξη της ασθένειας</vt:lpstr>
      <vt:lpstr>Παθογόνα αίτια-Εξέλιξη της ασθένειας</vt:lpstr>
      <vt:lpstr>Μικρές, καστανές, νεκρωτικές κηλίδες που περιβάλλονται από πορφυρό/ιώδες περιθώριο (προσβολή φύλλου από το παθογόνο Alternaria macrospora)</vt:lpstr>
      <vt:lpstr>ΑΣΘΕΝΕΙΕΣ ΖΑΧΑΡΟΤΕΥΤΛΩΝ</vt:lpstr>
      <vt:lpstr>Κερκοσπορίαση Συμπτώματα προσβολής</vt:lpstr>
      <vt:lpstr>Κερκοσπορίαση Συμπτώματα προσβολής</vt:lpstr>
      <vt:lpstr>Κερκοσπορίαση Συμπτώματα προσβολής</vt:lpstr>
      <vt:lpstr>Κερκοσπορίαση Παθογόνο αίτιο-Εξέλιξη της ασθένειας</vt:lpstr>
      <vt:lpstr>Κερκοσπορίαση Παθογόνο αίτιο-Εξέλιξη της ασθένειας</vt:lpstr>
      <vt:lpstr>Κερκοσπορίαση Εξέλιξη της ασθένειας</vt:lpstr>
      <vt:lpstr>Κερκοσπορίαση Εξέλιξη της ασθένειας</vt:lpstr>
      <vt:lpstr>Προσβολή φύλλου ζαχαροτεύτλου από κερκοσπορίαση</vt:lpstr>
      <vt:lpstr>Φύλλο ζαχαροτεύτλου προσβεβλημένο από κερκοσπορίαση</vt:lpstr>
      <vt:lpstr>Το περιθώριο των νεκρωτικών κηλίδων αποκτά καστανό έως κόκκινο-καστανό περιθώριο</vt:lpstr>
      <vt:lpstr>Διαφορά των κηλίδων προσβολής των ασθενειών κερκοσπορίαση, αλτερναρίαση και φόμα επί φύλλων ζαχατοτεύτλου</vt:lpstr>
      <vt:lpstr>Τα νεκρωμένα φύλλα παραμένουν προσκολλημένα επί του στελέχους των προσβεβλημένων φυτών</vt:lpstr>
      <vt:lpstr>Συχνά, νέο φύλλωμα εκπτύσσεται από το κέντρο των φυτών μετά την ξήρανση/νέκρωση των παλαιότερων φύλλων</vt:lpstr>
      <vt:lpstr>Συμπεριφορά ανθεκτικών και ευαίσθητων ποικιλιών ζαχαροτεύτλων στην προσβολή από τον μύκητα C. beticola</vt:lpstr>
      <vt:lpstr>Κονιδιοφόροι του μύκητα αναπτύσσονται επί των στρωμάτων στο κέντρο των νεκρωτικών κηλίδων</vt:lpstr>
      <vt:lpstr>Λεπτομέρεια κονιδιοφόρων του μύκητα Cercospora beticola</vt:lpstr>
      <vt:lpstr>Κονιδιοφόροι και κονίδια εμφανίζονται στο κέντρο των νεκρωτικών κηλίδων όταν επικρατούν συνθήκες υψηλής σχετικής υγρασίας</vt:lpstr>
      <vt:lpstr>Βελονοειδούς σχήματος, πολυκύτταρα κονίδια  του μύκητα Cercospora beticola</vt:lpstr>
      <vt:lpstr>Κονίδια (αγενή σπόρια) του μύκητα</vt:lpstr>
      <vt:lpstr>Ριζομανία (Beet necrotic yellow vein virus, BNYVV) Συμπτώματα προσβολής</vt:lpstr>
      <vt:lpstr>Ριζομανία (Beet necrotic yellow vein virus, BNYVV) Συμπτώματα προσβολής</vt:lpstr>
      <vt:lpstr>Ριζομανία (Beet necrotic yellow vein virus, BNYVV) Παράγοντες που διαμορφώνουν τα επίπεδα απωλειών</vt:lpstr>
      <vt:lpstr>Ριζομανία (Beet necrotic yellow vein virus, BNYVV) Συμπτώματα προσβολής</vt:lpstr>
      <vt:lpstr>Ριζομανία (Beet necrotic yellow vein virus, BNYVV) Παθογόνο αίτιο-Εξέλιξη της ασθένειας</vt:lpstr>
      <vt:lpstr>Μάρανση των φυτών σε καλλιέργεια ζαχαροτεύτλων προσβεβλημένη από ριζομανία</vt:lpstr>
      <vt:lpstr>Συμπτώματα προσβολής από τον ιό BNYVV  σε φύλλα ζαχαροτεύτλων</vt:lpstr>
      <vt:lpstr>Τα συμπτώματα στο φύλλωμα εκδηλώνονται  λόγω μετακίνησης του ιού από τις ρίζες  στο υπέργειο μέρος των μολυσμένων φυτών</vt:lpstr>
      <vt:lpstr>Έκπτυξη υπερβολικού αριθμού πλευρικών ριζών (χαρακτηριστικό σύμπτωμα ‘ριζομανίας’)</vt:lpstr>
      <vt:lpstr>Ρίζα ζαχαροτεύτλου με έντονα συμπτώματα ριζομανίας</vt:lpstr>
      <vt:lpstr>Σύγκριση της ανάπτυξης υπέργειου και υπόγειου τμήματος και της τελικής αναμενόμενης απόδοσης ενός υγιούς (αριστερά) και ενός μολυσμένου με τον ιό BNYVV, φυτού (δεξιά)</vt:lpstr>
      <vt:lpstr>Εκτός του συμπτώματος της ριζομανίας, παρατηρείται καστανός μεταχρωματισμός των αγωγών ιστών των προσβεβλημένων ριζών</vt:lpstr>
      <vt:lpstr>Τα ιοφόρα ζωοσπόρια απελευθερώνονται από τους κυστοσωρούς του μύκητα-φορέα, συναντούν υγιείς ρίζες ζαχαροτεύτλων και μολύνουν τα φυτά</vt:lpstr>
      <vt:lpstr>Συμπτώματα προσβολής κυστονηματώδη  στο ριζικό σύστημα ζαχαροτεύτλων</vt:lpstr>
      <vt:lpstr>Κύστεις του κυστογόνου νηματώδη Heterodera schachtii επί ριζικού συστήματος ζαχαροτεύτλου </vt:lpstr>
      <vt:lpstr>Μολυσματικό στάδιο (νύμφη J2) του  κυστογόνου νηματώδη H. schachtii</vt:lpstr>
      <vt:lpstr>Αγρός ζαχαροτεύτλων με κηλίδα φυτών καθηλωμένης ανάπτυξης και χλωρωτικής εμφάνισης</vt:lpstr>
      <vt:lpstr>Η κακή ανάπτυξη του υπέργειου τμήματος των φυτών οφείλεται σε προσβολή των ριζών από νηματώδεις του γένους Longidorus (docking disorder)</vt:lpstr>
      <vt:lpstr>Περονόσπορος του καπνού Συμπτώματα προσβολής</vt:lpstr>
      <vt:lpstr>Περονόσπορος του καπνού Συμπτώματα προσβολής</vt:lpstr>
      <vt:lpstr>Περονόσπορος του καπνού Συμπτώματα προσβολής</vt:lpstr>
      <vt:lpstr>Περονόσπορος του καπνού Συμπτώματα προσβολής</vt:lpstr>
      <vt:lpstr>Περονόσπορος του καπνού Συμπτώματα προσβολής</vt:lpstr>
      <vt:lpstr>Περονόσπορος του καπνού Παθογόνο αίτιο</vt:lpstr>
      <vt:lpstr>Περονόσπορος του καπνού Παθογόνο αίτιο</vt:lpstr>
      <vt:lpstr>Περονόσπορος του καπνού Εξέλιξη της ασθένειας</vt:lpstr>
      <vt:lpstr>Περονόσπορος του καπνού Εξέλιξη της ασθένειας</vt:lpstr>
      <vt:lpstr>Περονόσπορος του καπνού Εξέλιξη της ασθένειας</vt:lpstr>
      <vt:lpstr>Αρχικά τα συμπτώματα εκδηλώνονται κυρίως  στα παλαιότερα, κατώτερα φύλλα των καπνοφύτων</vt:lpstr>
      <vt:lpstr>Η προσβολή των φυτών στον αγρό εκδηλώνεται αρχικά στα κατώτερα φύλλα που σκιάζονται (τα σποριαγγειοσπόρια του μύκητα είναι ευπαθή στις υπεριώδεις ακτίνες)</vt:lpstr>
      <vt:lpstr>Προσβολή περονοσπόρου στα κατώτερα φύλλα καπνόφυτου</vt:lpstr>
      <vt:lpstr>Η διασυστηματική προσβολή προκαλείται από μόλυνση του στελέχους του καπνοφύτου μέσω του μίσχου των φύλλων</vt:lpstr>
      <vt:lpstr>Η προσβολή μπορεί να εκδηλωθεί αρχικά στα καπνοσπορεία  (τα καπνόφυτα ηλικίας μικρότερης του ενός μηνός είναι εξαιρετικά ευπαθή)</vt:lpstr>
      <vt:lpstr>Σποριοποίηση (παραγωγή εξάνθησης) του μύκητα  Peronospora tabacina στην κάτω επιφάνεια καπνόφυλλου </vt:lpstr>
      <vt:lpstr>Στην κάτω φυλλική επιφάνεια διαμέσου των στομάτων εξέρχονται οι κυανόχρωμες καρποφορίες του παθογόνου</vt:lpstr>
      <vt:lpstr>Στις απολήξεις των διακλαδώσεων των δενδροειδών σποριαγγειφόρων παράγονται τα σποριαγγειοσπόρια του παθογόνου</vt:lpstr>
      <vt:lpstr>Σήψη λαιμού και ριζών (Φυτόφθορα του καπνού) Συμπτώματα προσβολής</vt:lpstr>
      <vt:lpstr>Σήψη λαιμού και ριζών  Συμπτώματα προσβολής</vt:lpstr>
      <vt:lpstr>Σήψη λαιμού και ριζών  Συμπτώματα προσβολής</vt:lpstr>
      <vt:lpstr>Σήψη λαιμού και ριζών  Συμπτώματα προσβολής</vt:lpstr>
      <vt:lpstr>Σήψη λαιμού και ριζών  Παθογόνο αίτιο</vt:lpstr>
      <vt:lpstr>Σήψη λαιμού και ριζών  Εξέλιξη της ασθένειας</vt:lpstr>
      <vt:lpstr>Σήψη λαιμού και ριζών  Εξέλιξη της ασθένειας</vt:lpstr>
      <vt:lpstr>Σήψη λαιμού και ριζών  Εξέλιξη της ασθένειας</vt:lpstr>
      <vt:lpstr>Γενικευμένη μάρανση (απώλεια σπαργής) και χλώρωση  όλων των φύλλων προσβεβλημένου καπνοφύτου</vt:lpstr>
      <vt:lpstr>Τα φύλλα κιτρινίζουν, μαραίνονται και  κρέμονται κατά μήκος του στελέχους</vt:lpstr>
      <vt:lpstr>Μαύρος μεταχρωματισμός των ριζών  και της βάσης του στελέχους (λαιμό)</vt:lpstr>
      <vt:lpstr>Καστανός-μαύρος μεταχρωματισμός της εντεριώνης στο εσωτερικό μολυσμένου καπνοστελέχους</vt:lpstr>
      <vt:lpstr>Έντονος χωρισμός της εντεριώνης σε ευδιάκριτους δίσκους</vt:lpstr>
      <vt:lpstr>Μυκήλιο και χλαμυδοσπόρια αναπτύσσονται στο εσωτερικό των καπνοστελεχών, επί της προσβεβλημένης εντεριώνης </vt:lpstr>
      <vt:lpstr>Καστανές, νεκρωτικές κηλίδες σχηματίζονται στα κατώτερα φύλλα από μολύσματα που εκτινάσσονται από το φυσικά μολυσμένο έδαφος με τις σταγόνες της βροχής</vt:lpstr>
      <vt:lpstr>Προσβολή από φυτόφθορα στο έλασμα (αριστερά)  και στη βάση καπνόφυλλου (δεξιά)</vt:lpstr>
      <vt:lpstr>Κοινοκύτταρο μυκήλιο του ωομύκητα Phytophthora nicotianae (Peronosporales, Pythiaceae)</vt:lpstr>
      <vt:lpstr>Τα σποριάγγεια τοπυ παθογόνου έλκονται από τις ρίζες των καπνοφύτων, εγκυστώνονται και προκαλούν τις αρχικές προσβολές</vt:lpstr>
      <vt:lpstr>Τα σποριάγγεια είναι υαλώδη, διαφόρων  σχημάτων και φέρουν θηλή</vt:lpstr>
      <vt:lpstr>ΑΣΘΕΝΕΙΕΣ ΗΛΙΑΝΘΟΥ</vt:lpstr>
      <vt:lpstr>Σήψη από Μακροφομίνα Συμπτώματα προσβολής</vt:lpstr>
      <vt:lpstr>Σήψη από Μακροφομίνα Συμπτώματα προσβολής</vt:lpstr>
      <vt:lpstr>Σήψη από Μακροφομίνα Συμπτώματα προσβολής</vt:lpstr>
      <vt:lpstr>Σήψη από Μακροφομίνα Συμπτώματα προσβολής</vt:lpstr>
      <vt:lpstr>Σήψη από Μακροφομίνα Συμπτώματα προσβολής</vt:lpstr>
      <vt:lpstr>Σήψη από Μακροφομίνα Συμπτώματα προσβολής</vt:lpstr>
      <vt:lpstr>Σήψη από Μακροφομίνα Παθογόνο αίτιο-Εξέλιξη της ασθένειας</vt:lpstr>
      <vt:lpstr>Σήψη από Μακροφομίνα Παθογόνο αίτιο-Εξέλιξη της ασθένειας</vt:lpstr>
      <vt:lpstr>Σήψη από Μακροφομίνα Παθογόνο αίτιο-Εξέλιξη της ασθένειας</vt:lpstr>
      <vt:lpstr>Σήψη από Μακροφομίνα Παθογόνο αίτιο-Εξέλιξη της ασθένειας</vt:lpstr>
      <vt:lpstr>Αποδιοργάνωση της εντεριώνης και παρουσία μυκηλίου και μικροσκληρωτίων από μακροφομίνα (ανώτερα δύο φυτά) και λευκορόδινη εξάνθηση λόγω προσβολής από φουζαρίωση (κατώτερα δύο φυτά)</vt:lpstr>
      <vt:lpstr>Μορφή ‘αλατοπιπερωμένης’ εντεριώνης στο εσωτερικό προσβεβλημένου στελέχους από μακροφομίνα (δεξιά, υγιές στέλεχος)</vt:lpstr>
      <vt:lpstr>Σχηματισμός αναρίθμητων μικροσκληρωτίων επί του φλοιού του στελέχους και της εντεριώνης  (σύμπτωμα ‘αλατοπιπερωμένης’ εντεριώνης)</vt:lpstr>
      <vt:lpstr>Λεπτομέρεια μικρών, μαύρων μικροσκληρωτίων του παθογόνου</vt:lpstr>
      <vt:lpstr>Η προσβολή των φυτών ηλίανθου από σκληρωτινίαση  προκαλεί απότομο μαρασμό των φυτών</vt:lpstr>
      <vt:lpstr>Προσβολή στελέχους φυτού ηλίανθου από σκληρωτινίαση</vt:lpstr>
      <vt:lpstr>Σε προσβολή-νέκρωση στελεχών από σκληρωτινίαση, καταστρέφεται η εντεριώνη και στο εσωτερικό του στελέχους σχηματίζονται τα μεγάλα, μαύρα σκληρώτια του μύκητα Sclerotinia sclerotiorum</vt:lpstr>
      <vt:lpstr>Φόμοψη (Phomopsis helianthi) Συμπτώματα προσβολής</vt:lpstr>
      <vt:lpstr>Φόμοψη (Phomopsis helianthi) Συμπτώματα προσβολής</vt:lpstr>
      <vt:lpstr>Φόμοψη (Phomopsis helianthi) Συμπτώματα προσβολής</vt:lpstr>
      <vt:lpstr>Φόμοψη (Phomopsis helianthi) Συμπτώματα προσβολής</vt:lpstr>
      <vt:lpstr>Φόμοψη Παθογόνο αίτιο-Εξέλιξη της ασθένειας</vt:lpstr>
      <vt:lpstr>Φόμοψη Παθογόνο αίτιο-Εξέλιξη της ασθένειας</vt:lpstr>
      <vt:lpstr>Η προσβολή (νέκρωση) στο φύλλο, επεκτείνεται  κατά μήκος κεντρικού νεύρου του ελάσματος</vt:lpstr>
      <vt:lpstr>Η χλώρωση και ακολούθως η νέκρωση καταλαμβάνει συχνά το μισό ή ¼ του ελάσματος και οριοθετείται από τις νευρώσεις του</vt:lpstr>
      <vt:lpstr>Θραύση και πλάγιασμα στελεχών  προσβεβλημένων από φόμοψη</vt:lpstr>
      <vt:lpstr>Έντονα προσβεβλημένη φυτεία ηλίανθου από φόμοψη</vt:lpstr>
      <vt:lpstr>Κηλίδες καστανές, βυθισμένες που περιβάλλουν συχνά τα στελέχη προκαλούν την ξήρανση και το πλάγιασμα των φυτών</vt:lpstr>
      <vt:lpstr>ΑΣΘΕΝΕΙΕΣ ΕΛΑΙΟΚΡΑΜΒΗΣ</vt:lpstr>
      <vt:lpstr>Σκληρωτινίαση (Sclerotinia sclerotiorum) Συμπτώματα προσβολής</vt:lpstr>
      <vt:lpstr>Σκληρωτινίαση (Sclerotinia sclerotiorum) Συμπτώματα προσβολής</vt:lpstr>
      <vt:lpstr>Σκληρωτινίαση (Sclerotinia sclerotiorum) Συμπτώματα προσβολής</vt:lpstr>
      <vt:lpstr>Σκληρωτινίαση (Sclerotinia sclerotiorum) Συμπτώματα προσβολής</vt:lpstr>
      <vt:lpstr>Σκληρωτινίαση (Sclerotinia sclerotiorum) Συμπτώματα προσβολής</vt:lpstr>
      <vt:lpstr>Σκληρωτινίαση (Sclerotinia sclerotiorum) Παθογόνο αίτιο-Εξέλιξη της ασθένειας</vt:lpstr>
      <vt:lpstr>Σκληρωτινίαση (Sclerotinia sclerotiorum) Παθογόνο αίτιο-Εξέλιξη της ασθένειας</vt:lpstr>
      <vt:lpstr>Σκληρωτινίαση (Sclerotinia sclerotiorum) Παθογόνο αίτιο-Εξέλιξη της ασθένειας</vt:lpstr>
      <vt:lpstr>Σκληρωτινίαση (Sclerotinia sclerotiorum) Παθογόνο αίτιο-Εξέλιξη της ασθένειας</vt:lpstr>
      <vt:lpstr>Η μόλυνση των στελεχών των φυτών ελαιοκράμβης προσδίδει λευκό χρώμα στους προσβεβλημένους ιστούς</vt:lpstr>
      <vt:lpstr>Η προσβολή των στελεχών της ελαιοκράμβης, τα καθιστά ευαίσθητα σε θραύση και έντονο πλάγιασμα</vt:lpstr>
      <vt:lpstr>Απόκτηση λευκωπής απόχρωσης στους  προσβεβλημένους ιστούς στελέχους ελαιοκράμβης</vt:lpstr>
      <vt:lpstr>Ανάπτυξη πυκνού, λευκού, βαμβακώδους μυκηλίου και  σκληρωτίων του παθογόνου επί και εντός των προσβεβλημένων ιστών</vt:lpstr>
      <vt:lpstr>Τα σκληρώτια (όργανα διαχείμασης) βλαστάνουν την άνοιξη σχηματίζοντας αποθήκια</vt:lpstr>
      <vt:lpstr>Εκνέφωμα ασκοσπορίων του παθογόνου που  απελευθερώνεται από αποθήκια του μύκητα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ΑΣΘΕΝΕΙΕΣ ΒΙΟΜΗΧΑΝΙΚΩΝ ΦΥΤΩΝ</dc:title>
  <dc:creator>Aris</dc:creator>
  <cp:lastModifiedBy>Τει</cp:lastModifiedBy>
  <cp:revision>76</cp:revision>
  <dcterms:created xsi:type="dcterms:W3CDTF">2015-06-18T19:55:29Z</dcterms:created>
  <dcterms:modified xsi:type="dcterms:W3CDTF">2020-03-27T09:17:17Z</dcterms:modified>
</cp:coreProperties>
</file>