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72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70" r:id="rId16"/>
    <p:sldId id="271" r:id="rId17"/>
    <p:sldId id="269" r:id="rId18"/>
    <p:sldId id="273" r:id="rId19"/>
    <p:sldId id="274" r:id="rId2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715604F-4037-428D-9419-4D359D227B66}" v="79" dt="2020-11-16T13:47:20.38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97" autoAdjust="0"/>
    <p:restoredTop sz="94660"/>
  </p:normalViewPr>
  <p:slideViewPr>
    <p:cSldViewPr snapToGrid="0">
      <p:cViewPr varScale="1">
        <p:scale>
          <a:sx n="67" d="100"/>
          <a:sy n="67" d="100"/>
        </p:scale>
        <p:origin x="528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microsoft.com/office/2015/10/relationships/revisionInfo" Target="revisionInfo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ΧΡΗΣΤΟΣ ΣΤΑΜΠΟΥΛΗΣ" userId="49e95bbdedea2cd2" providerId="LiveId" clId="{6715604F-4037-428D-9419-4D359D227B66}"/>
    <pc:docChg chg="undo redo custSel addSld modSld">
      <pc:chgData name="ΧΡΗΣΤΟΣ ΣΤΑΜΠΟΥΛΗΣ" userId="49e95bbdedea2cd2" providerId="LiveId" clId="{6715604F-4037-428D-9419-4D359D227B66}" dt="2020-11-16T19:19:43.133" v="444" actId="120"/>
      <pc:docMkLst>
        <pc:docMk/>
      </pc:docMkLst>
      <pc:sldChg chg="modSp mod">
        <pc:chgData name="ΧΡΗΣΤΟΣ ΣΤΑΜΠΟΥΛΗΣ" userId="49e95bbdedea2cd2" providerId="LiveId" clId="{6715604F-4037-428D-9419-4D359D227B66}" dt="2020-11-14T12:36:28.192" v="234" actId="20577"/>
        <pc:sldMkLst>
          <pc:docMk/>
          <pc:sldMk cId="4276249212" sldId="257"/>
        </pc:sldMkLst>
        <pc:spChg chg="mod">
          <ac:chgData name="ΧΡΗΣΤΟΣ ΣΤΑΜΠΟΥΛΗΣ" userId="49e95bbdedea2cd2" providerId="LiveId" clId="{6715604F-4037-428D-9419-4D359D227B66}" dt="2020-11-14T12:36:28.192" v="234" actId="20577"/>
          <ac:spMkLst>
            <pc:docMk/>
            <pc:sldMk cId="4276249212" sldId="257"/>
            <ac:spMk id="3" creationId="{F968D57A-E2A2-4044-9D13-855DC747EB87}"/>
          </ac:spMkLst>
        </pc:spChg>
      </pc:sldChg>
      <pc:sldChg chg="modSp mod">
        <pc:chgData name="ΧΡΗΣΤΟΣ ΣΤΑΜΠΟΥΛΗΣ" userId="49e95bbdedea2cd2" providerId="LiveId" clId="{6715604F-4037-428D-9419-4D359D227B66}" dt="2020-11-14T13:03:01.537" v="342" actId="20577"/>
        <pc:sldMkLst>
          <pc:docMk/>
          <pc:sldMk cId="605261500" sldId="258"/>
        </pc:sldMkLst>
        <pc:spChg chg="mod">
          <ac:chgData name="ΧΡΗΣΤΟΣ ΣΤΑΜΠΟΥΛΗΣ" userId="49e95bbdedea2cd2" providerId="LiveId" clId="{6715604F-4037-428D-9419-4D359D227B66}" dt="2020-11-14T13:03:01.537" v="342" actId="20577"/>
          <ac:spMkLst>
            <pc:docMk/>
            <pc:sldMk cId="605261500" sldId="258"/>
            <ac:spMk id="3" creationId="{8ACE1E82-891B-415C-89CE-03026F83117F}"/>
          </ac:spMkLst>
        </pc:spChg>
      </pc:sldChg>
      <pc:sldChg chg="modSp mod">
        <pc:chgData name="ΧΡΗΣΤΟΣ ΣΤΑΜΠΟΥΛΗΣ" userId="49e95bbdedea2cd2" providerId="LiveId" clId="{6715604F-4037-428D-9419-4D359D227B66}" dt="2020-11-14T13:02:00.664" v="325" actId="20577"/>
        <pc:sldMkLst>
          <pc:docMk/>
          <pc:sldMk cId="3806719685" sldId="259"/>
        </pc:sldMkLst>
        <pc:spChg chg="mod">
          <ac:chgData name="ΧΡΗΣΤΟΣ ΣΤΑΜΠΟΥΛΗΣ" userId="49e95bbdedea2cd2" providerId="LiveId" clId="{6715604F-4037-428D-9419-4D359D227B66}" dt="2020-11-14T13:02:00.664" v="325" actId="20577"/>
          <ac:spMkLst>
            <pc:docMk/>
            <pc:sldMk cId="3806719685" sldId="259"/>
            <ac:spMk id="3" creationId="{EDA4440B-A010-430C-987C-963859C511D5}"/>
          </ac:spMkLst>
        </pc:spChg>
      </pc:sldChg>
      <pc:sldChg chg="addSp delSp modSp mod">
        <pc:chgData name="ΧΡΗΣΤΟΣ ΣΤΑΜΠΟΥΛΗΣ" userId="49e95bbdedea2cd2" providerId="LiveId" clId="{6715604F-4037-428D-9419-4D359D227B66}" dt="2020-11-14T13:03:30.166" v="344" actId="20577"/>
        <pc:sldMkLst>
          <pc:docMk/>
          <pc:sldMk cId="3858556482" sldId="261"/>
        </pc:sldMkLst>
        <pc:spChg chg="mod">
          <ac:chgData name="ΧΡΗΣΤΟΣ ΣΤΑΜΠΟΥΛΗΣ" userId="49e95bbdedea2cd2" providerId="LiveId" clId="{6715604F-4037-428D-9419-4D359D227B66}" dt="2020-11-14T13:03:30.166" v="344" actId="20577"/>
          <ac:spMkLst>
            <pc:docMk/>
            <pc:sldMk cId="3858556482" sldId="261"/>
            <ac:spMk id="3" creationId="{76E8284D-462E-4460-9B80-C94B57FFD30A}"/>
          </ac:spMkLst>
        </pc:spChg>
        <pc:graphicFrameChg chg="add del">
          <ac:chgData name="ΧΡΗΣΤΟΣ ΣΤΑΜΠΟΥΛΗΣ" userId="49e95bbdedea2cd2" providerId="LiveId" clId="{6715604F-4037-428D-9419-4D359D227B66}" dt="2020-11-14T12:20:32.662" v="11" actId="21"/>
          <ac:graphicFrameMkLst>
            <pc:docMk/>
            <pc:sldMk cId="3858556482" sldId="261"/>
            <ac:graphicFrameMk id="4" creationId="{CD310423-8041-4EF9-915B-C6AD30265B42}"/>
          </ac:graphicFrameMkLst>
        </pc:graphicFrameChg>
      </pc:sldChg>
      <pc:sldChg chg="modSp mod">
        <pc:chgData name="ΧΡΗΣΤΟΣ ΣΤΑΜΠΟΥΛΗΣ" userId="49e95bbdedea2cd2" providerId="LiveId" clId="{6715604F-4037-428D-9419-4D359D227B66}" dt="2020-11-14T12:48:42.032" v="290" actId="20577"/>
        <pc:sldMkLst>
          <pc:docMk/>
          <pc:sldMk cId="102478270" sldId="266"/>
        </pc:sldMkLst>
        <pc:spChg chg="mod">
          <ac:chgData name="ΧΡΗΣΤΟΣ ΣΤΑΜΠΟΥΛΗΣ" userId="49e95bbdedea2cd2" providerId="LiveId" clId="{6715604F-4037-428D-9419-4D359D227B66}" dt="2020-11-14T12:48:42.032" v="290" actId="20577"/>
          <ac:spMkLst>
            <pc:docMk/>
            <pc:sldMk cId="102478270" sldId="266"/>
            <ac:spMk id="3" creationId="{97411BD9-E0E3-4D19-A861-357C9F4A7DAF}"/>
          </ac:spMkLst>
        </pc:spChg>
      </pc:sldChg>
      <pc:sldChg chg="modSp mod">
        <pc:chgData name="ΧΡΗΣΤΟΣ ΣΤΑΜΠΟΥΛΗΣ" userId="49e95bbdedea2cd2" providerId="LiveId" clId="{6715604F-4037-428D-9419-4D359D227B66}" dt="2020-11-14T12:50:08.985" v="304" actId="2710"/>
        <pc:sldMkLst>
          <pc:docMk/>
          <pc:sldMk cId="3114746027" sldId="267"/>
        </pc:sldMkLst>
        <pc:spChg chg="mod">
          <ac:chgData name="ΧΡΗΣΤΟΣ ΣΤΑΜΠΟΥΛΗΣ" userId="49e95bbdedea2cd2" providerId="LiveId" clId="{6715604F-4037-428D-9419-4D359D227B66}" dt="2020-11-14T12:50:08.985" v="304" actId="2710"/>
          <ac:spMkLst>
            <pc:docMk/>
            <pc:sldMk cId="3114746027" sldId="267"/>
            <ac:spMk id="3" creationId="{9483ED50-A795-4E38-9725-7AA5EB156696}"/>
          </ac:spMkLst>
        </pc:spChg>
      </pc:sldChg>
      <pc:sldChg chg="modSp mod">
        <pc:chgData name="ΧΡΗΣΤΟΣ ΣΤΑΜΠΟΥΛΗΣ" userId="49e95bbdedea2cd2" providerId="LiveId" clId="{6715604F-4037-428D-9419-4D359D227B66}" dt="2020-11-16T13:20:18.783" v="349" actId="20577"/>
        <pc:sldMkLst>
          <pc:docMk/>
          <pc:sldMk cId="3874259464" sldId="269"/>
        </pc:sldMkLst>
        <pc:spChg chg="mod">
          <ac:chgData name="ΧΡΗΣΤΟΣ ΣΤΑΜΠΟΥΛΗΣ" userId="49e95bbdedea2cd2" providerId="LiveId" clId="{6715604F-4037-428D-9419-4D359D227B66}" dt="2020-11-16T13:20:18.783" v="349" actId="20577"/>
          <ac:spMkLst>
            <pc:docMk/>
            <pc:sldMk cId="3874259464" sldId="269"/>
            <ac:spMk id="3" creationId="{D6C27290-E736-4C2B-B218-FF17B625A82F}"/>
          </ac:spMkLst>
        </pc:spChg>
      </pc:sldChg>
      <pc:sldChg chg="modSp mod">
        <pc:chgData name="ΧΡΗΣΤΟΣ ΣΤΑΜΠΟΥΛΗΣ" userId="49e95bbdedea2cd2" providerId="LiveId" clId="{6715604F-4037-428D-9419-4D359D227B66}" dt="2020-11-16T13:47:40.641" v="384" actId="20577"/>
        <pc:sldMkLst>
          <pc:docMk/>
          <pc:sldMk cId="3704314403" sldId="270"/>
        </pc:sldMkLst>
        <pc:spChg chg="mod">
          <ac:chgData name="ΧΡΗΣΤΟΣ ΣΤΑΜΠΟΥΛΗΣ" userId="49e95bbdedea2cd2" providerId="LiveId" clId="{6715604F-4037-428D-9419-4D359D227B66}" dt="2020-11-16T13:47:40.641" v="384" actId="20577"/>
          <ac:spMkLst>
            <pc:docMk/>
            <pc:sldMk cId="3704314403" sldId="270"/>
            <ac:spMk id="3" creationId="{D588FCFF-2055-4250-A758-66ED7F36AB3D}"/>
          </ac:spMkLst>
        </pc:spChg>
      </pc:sldChg>
      <pc:sldChg chg="addSp modSp new mod">
        <pc:chgData name="ΧΡΗΣΤΟΣ ΣΤΑΜΠΟΥΛΗΣ" userId="49e95bbdedea2cd2" providerId="LiveId" clId="{6715604F-4037-428D-9419-4D359D227B66}" dt="2020-11-14T12:34:50.153" v="197" actId="20577"/>
        <pc:sldMkLst>
          <pc:docMk/>
          <pc:sldMk cId="3765601611" sldId="272"/>
        </pc:sldMkLst>
        <pc:graphicFrameChg chg="add mod modGraphic">
          <ac:chgData name="ΧΡΗΣΤΟΣ ΣΤΑΜΠΟΥΛΗΣ" userId="49e95bbdedea2cd2" providerId="LiveId" clId="{6715604F-4037-428D-9419-4D359D227B66}" dt="2020-11-14T12:34:50.153" v="197" actId="20577"/>
          <ac:graphicFrameMkLst>
            <pc:docMk/>
            <pc:sldMk cId="3765601611" sldId="272"/>
            <ac:graphicFrameMk id="5" creationId="{C877BC4A-9742-47BB-8861-2EC39E85F7EE}"/>
          </ac:graphicFrameMkLst>
        </pc:graphicFrameChg>
      </pc:sldChg>
      <pc:sldChg chg="addSp delSp modSp new mod">
        <pc:chgData name="ΧΡΗΣΤΟΣ ΣΤΑΜΠΟΥΛΗΣ" userId="49e95bbdedea2cd2" providerId="LiveId" clId="{6715604F-4037-428D-9419-4D359D227B66}" dt="2020-11-14T12:35:28.689" v="202" actId="14100"/>
        <pc:sldMkLst>
          <pc:docMk/>
          <pc:sldMk cId="1706553135" sldId="273"/>
        </pc:sldMkLst>
        <pc:spChg chg="del">
          <ac:chgData name="ΧΡΗΣΤΟΣ ΣΤΑΜΠΟΥΛΗΣ" userId="49e95bbdedea2cd2" providerId="LiveId" clId="{6715604F-4037-428D-9419-4D359D227B66}" dt="2020-11-14T12:35:21.788" v="201" actId="478"/>
          <ac:spMkLst>
            <pc:docMk/>
            <pc:sldMk cId="1706553135" sldId="273"/>
            <ac:spMk id="2" creationId="{C170E128-C2D4-410D-881F-7EC5A72EF367}"/>
          </ac:spMkLst>
        </pc:spChg>
        <pc:spChg chg="del">
          <ac:chgData name="ΧΡΗΣΤΟΣ ΣΤΑΜΠΟΥΛΗΣ" userId="49e95bbdedea2cd2" providerId="LiveId" clId="{6715604F-4037-428D-9419-4D359D227B66}" dt="2020-11-14T12:35:07.884" v="198" actId="22"/>
          <ac:spMkLst>
            <pc:docMk/>
            <pc:sldMk cId="1706553135" sldId="273"/>
            <ac:spMk id="3" creationId="{14F9FF1A-1FB8-4B6C-A134-868E22877AC1}"/>
          </ac:spMkLst>
        </pc:spChg>
        <pc:picChg chg="add mod ord">
          <ac:chgData name="ΧΡΗΣΤΟΣ ΣΤΑΜΠΟΥΛΗΣ" userId="49e95bbdedea2cd2" providerId="LiveId" clId="{6715604F-4037-428D-9419-4D359D227B66}" dt="2020-11-14T12:35:28.689" v="202" actId="14100"/>
          <ac:picMkLst>
            <pc:docMk/>
            <pc:sldMk cId="1706553135" sldId="273"/>
            <ac:picMk id="5" creationId="{FE47C2FE-8B8F-48E2-8484-6B80769726E3}"/>
          </ac:picMkLst>
        </pc:picChg>
      </pc:sldChg>
      <pc:sldChg chg="modSp new mod">
        <pc:chgData name="ΧΡΗΣΤΟΣ ΣΤΑΜΠΟΥΛΗΣ" userId="49e95bbdedea2cd2" providerId="LiveId" clId="{6715604F-4037-428D-9419-4D359D227B66}" dt="2020-11-16T19:19:43.133" v="444" actId="120"/>
        <pc:sldMkLst>
          <pc:docMk/>
          <pc:sldMk cId="2629056435" sldId="274"/>
        </pc:sldMkLst>
        <pc:spChg chg="mod">
          <ac:chgData name="ΧΡΗΣΤΟΣ ΣΤΑΜΠΟΥΛΗΣ" userId="49e95bbdedea2cd2" providerId="LiveId" clId="{6715604F-4037-428D-9419-4D359D227B66}" dt="2020-11-16T19:19:43.133" v="444" actId="120"/>
          <ac:spMkLst>
            <pc:docMk/>
            <pc:sldMk cId="2629056435" sldId="274"/>
            <ac:spMk id="2" creationId="{352BE763-033F-404F-B335-A100CAA5435A}"/>
          </ac:spMkLst>
        </pc:spChg>
        <pc:spChg chg="mod">
          <ac:chgData name="ΧΡΗΣΤΟΣ ΣΤΑΜΠΟΥΛΗΣ" userId="49e95bbdedea2cd2" providerId="LiveId" clId="{6715604F-4037-428D-9419-4D359D227B66}" dt="2020-11-16T19:19:32.149" v="443" actId="20577"/>
          <ac:spMkLst>
            <pc:docMk/>
            <pc:sldMk cId="2629056435" sldId="274"/>
            <ac:spMk id="3" creationId="{D02D8195-4C93-4382-B009-17453E607FB2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007533" y="0"/>
            <a:ext cx="7934348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8941881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11808" y="3428998"/>
            <a:ext cx="5518066" cy="2268559"/>
          </a:xfrm>
        </p:spPr>
        <p:txBody>
          <a:bodyPr anchor="t">
            <a:normAutofit/>
          </a:bodyPr>
          <a:lstStyle>
            <a:lvl1pPr algn="r"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772274" y="2268786"/>
            <a:ext cx="5357600" cy="1160213"/>
          </a:xfrm>
        </p:spPr>
        <p:txBody>
          <a:bodyPr tIns="0" anchor="b">
            <a:normAutofit/>
          </a:bodyPr>
          <a:lstStyle>
            <a:lvl1pPr marL="0" indent="0" algn="r">
              <a:buNone/>
              <a:defRPr sz="18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B3A824-1A51-4B26-AD58-A6D8E14F6C04}" type="datetimeFigureOut">
              <a:rPr lang="en-US" dirty="0"/>
              <a:t>11/16/2020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rIns="45720"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2191282" y="3262852"/>
            <a:ext cx="4156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24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extBox 8"/>
          <p:cNvSpPr txBox="1"/>
          <p:nvPr/>
        </p:nvSpPr>
        <p:spPr>
          <a:xfrm>
            <a:off x="2194236" y="641225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11808" y="808056"/>
            <a:ext cx="7954091" cy="1077229"/>
          </a:xfrm>
        </p:spPr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7E33E-8B18-4087-B112-809917729534}" type="datetimeFigureOut">
              <a:rPr lang="en-US" dirty="0"/>
              <a:t>11/16/2020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" name="Rectangle 15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extBox 8"/>
          <p:cNvSpPr txBox="1"/>
          <p:nvPr/>
        </p:nvSpPr>
        <p:spPr>
          <a:xfrm rot="5400000">
            <a:off x="10337141" y="416061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39380" y="805818"/>
            <a:ext cx="1326519" cy="5244126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608751" y="970410"/>
            <a:ext cx="6466903" cy="5079534"/>
          </a:xfrm>
        </p:spPr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FFE419-2371-464F-8239-3959401C3561}" type="datetimeFigureOut">
              <a:rPr lang="en-US" dirty="0"/>
              <a:t>11/16/2020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D162C4-EDD9-4389-A98B-B87ECEA2A816}" type="datetimeFigureOut">
              <a:rPr lang="en-US" dirty="0"/>
              <a:t>11/16/2020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2194943" y="641225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5" name="Rectangle 24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TextBox 10"/>
          <p:cNvSpPr txBox="1"/>
          <p:nvPr/>
        </p:nvSpPr>
        <p:spPr>
          <a:xfrm>
            <a:off x="2191843" y="2962586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9873" y="3147254"/>
            <a:ext cx="7956560" cy="1424746"/>
          </a:xfrm>
        </p:spPr>
        <p:txBody>
          <a:bodyPr anchor="t">
            <a:normAutofit/>
          </a:bodyPr>
          <a:lstStyle>
            <a:lvl1pPr algn="r"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73968" y="2268786"/>
            <a:ext cx="7791931" cy="878468"/>
          </a:xfrm>
        </p:spPr>
        <p:txBody>
          <a:bodyPr tIns="0" anchor="b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5059C3-6A89-4494-99FF-5A4D6FFD50EB}" type="datetimeFigureOut">
              <a:rPr lang="en-US" dirty="0"/>
              <a:t>11/16/2020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7" name="Rectangle 26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9873" y="805817"/>
            <a:ext cx="7950984" cy="1081705"/>
          </a:xfrm>
        </p:spPr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605374" y="2052116"/>
            <a:ext cx="3891960" cy="399782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66636" y="2052114"/>
            <a:ext cx="3894222" cy="3997829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4B2F-12DE-47F5-8894-472B206D2E1E}" type="datetimeFigureOut">
              <a:rPr lang="en-US" dirty="0"/>
              <a:t>11/16/2020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2196172" y="641223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1" name="Rectangle 20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TextBox 11"/>
          <p:cNvSpPr txBox="1"/>
          <p:nvPr/>
        </p:nvSpPr>
        <p:spPr>
          <a:xfrm>
            <a:off x="2193650" y="636424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9873" y="805818"/>
            <a:ext cx="7956560" cy="1078348"/>
          </a:xfrm>
        </p:spPr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09285" y="2052115"/>
            <a:ext cx="3896467" cy="713818"/>
          </a:xfrm>
        </p:spPr>
        <p:txBody>
          <a:bodyPr anchor="b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none" baseline="0">
                <a:solidFill>
                  <a:schemeClr val="accent6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609285" y="2851331"/>
            <a:ext cx="3893623" cy="3071434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66634" y="2052115"/>
            <a:ext cx="3899798" cy="713818"/>
          </a:xfrm>
        </p:spPr>
        <p:txBody>
          <a:bodyPr anchor="b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none" baseline="0">
                <a:solidFill>
                  <a:schemeClr val="accent6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66635" y="2851331"/>
            <a:ext cx="3899798" cy="3071434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0E46F-7819-4ACF-B48B-48222C2ACC88}" type="datetimeFigureOut">
              <a:rPr lang="en-US" dirty="0"/>
              <a:t>11/16/2020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4" name="Rectangle 13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F3416-4057-4DAA-829D-4CA07428D088}" type="datetimeFigureOut">
              <a:rPr lang="en-US" dirty="0"/>
              <a:t>11/16/2020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2196172" y="641226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1D9284-D300-4297-87F7-E791DCC15DB1}" type="datetimeFigureOut">
              <a:rPr lang="en-US" dirty="0"/>
              <a:t>11/16/2020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6" name="Rectangle 25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TextBox 9"/>
          <p:cNvSpPr txBox="1"/>
          <p:nvPr/>
        </p:nvSpPr>
        <p:spPr>
          <a:xfrm>
            <a:off x="1554154" y="1127550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0323" y="1282451"/>
            <a:ext cx="2664361" cy="1903241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20154" y="805818"/>
            <a:ext cx="5446278" cy="5244126"/>
          </a:xfrm>
        </p:spPr>
        <p:txBody>
          <a:bodyPr anchor="ctr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70322" y="3186154"/>
            <a:ext cx="2664361" cy="2386397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525BB-DA17-4BA0-B3C8-3AC3ABC827E6}" type="datetimeFigureOut">
              <a:rPr lang="en-US" dirty="0"/>
              <a:t>11/16/2020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0" name="Rectangle 19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47062" y="3229"/>
            <a:ext cx="4629734" cy="6858000"/>
          </a:xfrm>
          <a:solidFill>
            <a:schemeClr val="tx1">
              <a:alpha val="10000"/>
            </a:schemeClr>
          </a:solidFill>
          <a:ln w="9525" cap="sq">
            <a:noFill/>
            <a:miter lim="800000"/>
          </a:ln>
          <a:effectLst/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l-GR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1554686" y="1127550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1241" y="1282452"/>
            <a:ext cx="3970986" cy="1900473"/>
          </a:xfrm>
        </p:spPr>
        <p:txBody>
          <a:bodyPr anchor="b">
            <a:normAutofit/>
          </a:bodyPr>
          <a:lstStyle>
            <a:lvl1pPr algn="l"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70322" y="3182928"/>
            <a:ext cx="3971874" cy="2386394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6C4C9A-3960-41CF-A4E9-2A8FB932454B}" type="datetimeFigureOut">
              <a:rPr lang="en-US" dirty="0"/>
              <a:t>11/16/2020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1794" y="2105202"/>
            <a:ext cx="9360205" cy="4752798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9867" cy="685800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0" y="0"/>
            <a:ext cx="964174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611808" y="808056"/>
            <a:ext cx="7958331" cy="107722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73599" y="2052116"/>
            <a:ext cx="7796540" cy="39978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-810065" y="5270604"/>
            <a:ext cx="2662729" cy="182880"/>
          </a:xfrm>
          <a:prstGeom prst="rect">
            <a:avLst/>
          </a:prstGeom>
        </p:spPr>
        <p:txBody>
          <a:bodyPr vert="horz" lIns="91440" tIns="18288" rIns="91440" bIns="45720" rtlCol="0" anchor="t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3CBC1C18-307B-4F68-A007-B5B542270E8D}" type="datetimeFigureOut">
              <a:rPr lang="en-US" dirty="0"/>
              <a:t>11/16/2020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-2237130" y="3661144"/>
            <a:ext cx="5885352" cy="179176"/>
          </a:xfrm>
          <a:prstGeom prst="rect">
            <a:avLst/>
          </a:prstGeom>
        </p:spPr>
        <p:txBody>
          <a:bodyPr vert="horz" lIns="91440" tIns="45720" rIns="91440" bIns="18288" rtlCol="0" anchor="b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58407" y="164592"/>
            <a:ext cx="636727" cy="322851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57" name="Rectangle 56"/>
          <p:cNvSpPr/>
          <p:nvPr/>
        </p:nvSpPr>
        <p:spPr>
          <a:xfrm>
            <a:off x="962042" y="0"/>
            <a:ext cx="45719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3400" b="0" i="0" kern="1200" cap="none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344488" indent="-344488" algn="l" defTabSz="914400" rtl="0" eaLnBrk="1" latinLnBrk="0" hangingPunct="1">
        <a:lnSpc>
          <a:spcPct val="120000"/>
        </a:lnSpc>
        <a:spcBef>
          <a:spcPts val="10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95338" indent="-33813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800" kern="120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58888" indent="-34448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709738" indent="-33813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400" kern="120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173288" indent="-34448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642616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3108960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575304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4041648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55704B80-4FF3-42EE-AE0A-1EB3C8417C4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97448" y="1436791"/>
            <a:ext cx="5518066" cy="2268559"/>
          </a:xfrm>
        </p:spPr>
        <p:txBody>
          <a:bodyPr/>
          <a:lstStyle/>
          <a:p>
            <a:pPr algn="ctr"/>
            <a:r>
              <a:rPr kumimoji="0" lang="el-GR" sz="29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j-ea"/>
                <a:cs typeface="+mj-cs"/>
              </a:rPr>
              <a:t>ΜΑΘΗΜΑ </a:t>
            </a:r>
            <a:r>
              <a:rPr lang="en-US" sz="2900" dirty="0">
                <a:solidFill>
                  <a:prstClr val="white"/>
                </a:solidFill>
                <a:latin typeface="Arial" panose="020B0604020202020204"/>
              </a:rPr>
              <a:t>6</a:t>
            </a:r>
            <a:r>
              <a:rPr kumimoji="0" lang="en-US" sz="29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j-ea"/>
                <a:cs typeface="+mj-cs"/>
              </a:rPr>
              <a:t>o</a:t>
            </a:r>
            <a:br>
              <a:rPr kumimoji="0" lang="el-GR" sz="2900" b="0" i="0" u="none" strike="noStrike" kern="1200" cap="none" spc="0" normalizeH="0" baseline="3000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j-ea"/>
                <a:cs typeface="+mj-cs"/>
              </a:rPr>
            </a:br>
            <a:br>
              <a:rPr kumimoji="0" lang="el-GR" sz="29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j-ea"/>
                <a:cs typeface="+mj-cs"/>
              </a:rPr>
            </a:br>
            <a:r>
              <a:rPr kumimoji="0" lang="el-GR" sz="29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j-ea"/>
                <a:cs typeface="+mj-cs"/>
              </a:rPr>
              <a:t>ΧΡΗΜΑΤΙΚΕΣ ΡΟΕΣ </a:t>
            </a:r>
            <a:r>
              <a:rPr kumimoji="0" lang="en-US" sz="29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j-ea"/>
                <a:cs typeface="+mj-cs"/>
              </a:rPr>
              <a:t>- </a:t>
            </a:r>
            <a:r>
              <a:rPr kumimoji="0" lang="el-GR" sz="29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j-ea"/>
                <a:cs typeface="+mj-cs"/>
              </a:rPr>
              <a:t>ΠΑΡΟΥΣΑ ΑΞΙΑ (</a:t>
            </a:r>
            <a:r>
              <a:rPr kumimoji="0" lang="en-US" sz="29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j-ea"/>
                <a:cs typeface="+mj-cs"/>
              </a:rPr>
              <a:t>PRESENT VALUE) – (2)</a:t>
            </a:r>
            <a:endParaRPr lang="el-GR" dirty="0"/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id="{15150BFE-8D4D-4F63-B982-0E645FB392E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77681" y="3886200"/>
            <a:ext cx="5357600" cy="1535009"/>
          </a:xfr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600"/>
              </a:spcAft>
              <a:buClr>
                <a:srgbClr val="8EC0C1"/>
              </a:buClr>
              <a:buSzPct val="90000"/>
              <a:buFont typeface="Wingdings" panose="05000000000000000000" pitchFamily="2" charset="2"/>
              <a:buNone/>
              <a:tabLst/>
              <a:defRPr/>
            </a:pPr>
            <a:r>
              <a:rPr kumimoji="0" lang="el-G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ΣΤΑΜΠΟΥΛΗΣ ΧΡΗΣΤΟΣ </a:t>
            </a:r>
            <a:r>
              <a:rPr kumimoji="0" lang="el-GR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Ph</a:t>
            </a:r>
            <a:r>
              <a:rPr kumimoji="0" lang="el-G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. D.</a:t>
            </a:r>
          </a:p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600"/>
              </a:spcAft>
              <a:buClr>
                <a:srgbClr val="8EC0C1"/>
              </a:buClr>
              <a:buSzPct val="90000"/>
              <a:buFont typeface="Wingdings" panose="05000000000000000000" pitchFamily="2" charset="2"/>
              <a:buNone/>
              <a:tabLst/>
              <a:defRPr/>
            </a:pPr>
            <a:r>
              <a:rPr kumimoji="0" lang="el-G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cstamp@agro.auth.gr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5670192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749571C9-59B5-418B-9901-66DD417E0B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>
              <a:lnSpc>
                <a:spcPct val="150000"/>
              </a:lnSpc>
            </a:pPr>
            <a:r>
              <a:rPr lang="el-GR" sz="2400" b="1" spc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Άσκηση 2</a:t>
            </a:r>
            <a:br>
              <a:rPr lang="el-GR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l-GR" sz="2400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49E44D68-8FA1-49E5-B872-6F51F170AC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43100" y="2052116"/>
            <a:ext cx="8627039" cy="3997828"/>
          </a:xfrm>
        </p:spPr>
        <p:txBody>
          <a:bodyPr/>
          <a:lstStyle/>
          <a:p>
            <a:pPr marL="0" indent="0" algn="just">
              <a:lnSpc>
                <a:spcPct val="150000"/>
              </a:lnSpc>
              <a:buNone/>
            </a:pPr>
            <a:r>
              <a:rPr lang="el-GR" sz="2000" spc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Έστω ότι έχετε σήμερα 100€ και σας ζητάω να τα ανταλλάξετε με 140€ σε 5 χρόνια, υποθέτοντας ένα επιτόκιο 6% (γνωστό ως κόστος ευκαιρίας).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el-GR" sz="2000" spc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Θα δεχόσασταν;</a:t>
            </a:r>
            <a:endParaRPr lang="el-G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9006036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48D2F3A0-EE02-46DB-9E09-879EA757C1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kumimoji="0" lang="el-GR" sz="2400" b="1" i="0" u="none" strike="noStrike" kern="1200" cap="none" spc="1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Άσκηση 2</a:t>
            </a:r>
            <a:br>
              <a:rPr kumimoji="0" lang="en-US" sz="2400" b="1" i="0" u="none" strike="noStrike" kern="1200" cap="none" spc="1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kumimoji="0" lang="en-US" sz="2400" b="1" i="0" u="none" strike="noStrike" kern="1200" cap="none" spc="1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kumimoji="0" lang="el-GR" sz="2400" b="1" i="0" u="none" strike="noStrike" kern="1200" cap="none" spc="1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Λύση</a:t>
            </a:r>
            <a:endParaRPr lang="el-G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Θέση περιεχομένου 2">
                <a:extLst>
                  <a:ext uri="{FF2B5EF4-FFF2-40B4-BE49-F238E27FC236}">
                    <a16:creationId xmlns:a16="http://schemas.microsoft.com/office/drawing/2014/main" id="{BE55C2EE-30C1-465F-B6EE-C87EEFD55AD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685925" y="2052116"/>
                <a:ext cx="8884214" cy="3997828"/>
              </a:xfrm>
            </p:spPr>
            <p:txBody>
              <a:bodyPr/>
              <a:lstStyle/>
              <a:p>
                <a:pPr marL="0" indent="0" algn="just">
                  <a:lnSpc>
                    <a:spcPct val="150000"/>
                  </a:lnSpc>
                  <a:buNone/>
                </a:pPr>
                <a:endParaRPr lang="el-GR" sz="18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0" indent="0" algn="just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l-GR" sz="1800" b="1" i="1" spc="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1800" b="1" i="1" spc="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𝐅𝐕</m:t>
                          </m:r>
                          <m:r>
                            <a:rPr lang="en-US" sz="1800" b="1" spc="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=</m:t>
                          </m:r>
                          <m:r>
                            <a:rPr lang="en-US" sz="1800" b="1" i="1" spc="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𝐏𝐕</m:t>
                          </m:r>
                          <m:r>
                            <a:rPr lang="en-US" sz="1800" b="1" spc="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 </m:t>
                          </m:r>
                          <m:r>
                            <a:rPr lang="en-US" sz="1800" b="1" i="1" spc="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𝐱</m:t>
                          </m:r>
                          <m:r>
                            <a:rPr lang="en-US" sz="1800" b="1" spc="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 (</m:t>
                          </m:r>
                          <m:r>
                            <a:rPr lang="en-US" sz="1800" b="1" i="1" spc="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𝟏</m:t>
                          </m:r>
                          <m:r>
                            <a:rPr lang="en-US" sz="1800" b="1" spc="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+</m:t>
                          </m:r>
                          <m:r>
                            <a:rPr lang="en-US" sz="1800" b="1" i="1" spc="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𝐫</m:t>
                          </m:r>
                          <m:r>
                            <a:rPr lang="en-US" sz="1800" b="1" spc="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)</m:t>
                          </m:r>
                        </m:e>
                        <m:sup>
                          <m:r>
                            <a:rPr lang="en-US" sz="1800" b="1" i="1" spc="100" smtClean="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𝒏</m:t>
                          </m:r>
                        </m:sup>
                      </m:sSup>
                      <m:r>
                        <a:rPr lang="en-US" sz="1800" b="1" i="1" spc="10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1800" b="1" i="1" spc="10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𝟏𝟎𝟎</m:t>
                      </m:r>
                      <m:r>
                        <a:rPr lang="en-US" sz="1800" b="1" i="1" spc="10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US" sz="1800" b="1" i="1" spc="10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𝒙</m:t>
                      </m:r>
                      <m:r>
                        <a:rPr lang="en-US" sz="1800" b="1" i="1" spc="10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 </m:t>
                      </m:r>
                      <m:sSup>
                        <m:sSupPr>
                          <m:ctrlPr>
                            <a:rPr lang="el-GR" sz="1800" b="1" i="1" spc="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l-GR" sz="1800" b="1" i="1" spc="10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r>
                                <a:rPr lang="en-US" sz="1800" b="1" i="1" spc="10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Arial" panose="020B0604020202020204" pitchFamily="34" charset="0"/>
                                </a:rPr>
                                <m:t>𝟏</m:t>
                              </m:r>
                              <m:r>
                                <a:rPr lang="en-US" sz="1800" b="1" i="1" spc="10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Arial" panose="020B0604020202020204" pitchFamily="34" charset="0"/>
                                </a:rPr>
                                <m:t>+</m:t>
                              </m:r>
                              <m:r>
                                <a:rPr lang="en-US" sz="1800" b="1" i="1" spc="10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Arial" panose="020B0604020202020204" pitchFamily="34" charset="0"/>
                                </a:rPr>
                                <m:t>𝟎</m:t>
                              </m:r>
                              <m:r>
                                <a:rPr lang="en-US" sz="1800" b="1" i="1" spc="10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Arial" panose="020B0604020202020204" pitchFamily="34" charset="0"/>
                                </a:rPr>
                                <m:t>,</m:t>
                              </m:r>
                              <m:r>
                                <a:rPr lang="en-US" sz="1800" b="1" i="1" spc="10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Arial" panose="020B0604020202020204" pitchFamily="34" charset="0"/>
                                </a:rPr>
                                <m:t>𝟎𝟔</m:t>
                              </m:r>
                            </m:e>
                          </m:d>
                        </m:e>
                        <m:sup>
                          <m:r>
                            <a:rPr lang="en-US" sz="1800" b="1" i="1" spc="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𝟓</m:t>
                          </m:r>
                        </m:sup>
                      </m:sSup>
                      <m:r>
                        <a:rPr lang="en-US" sz="1800" b="1" i="1" spc="10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=</m:t>
                      </m:r>
                    </m:oMath>
                  </m:oMathPara>
                </a14:m>
                <a:endParaRPr lang="el-GR" sz="1800" b="1" i="1" spc="100" dirty="0">
                  <a:effectLst/>
                  <a:latin typeface="Cambria Math" panose="02040503050406030204" pitchFamily="18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marL="0" indent="0" algn="just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1800" b="1" i="1" spc="10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𝟏𝟎𝟎</m:t>
                      </m:r>
                      <m:r>
                        <a:rPr lang="en-US" sz="1800" b="1" i="1" spc="10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US" sz="1800" b="1" i="1" spc="10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𝒙</m:t>
                      </m:r>
                      <m:r>
                        <a:rPr lang="en-US" sz="1800" b="1" i="1" spc="10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 </m:t>
                      </m:r>
                      <m:sSup>
                        <m:sSupPr>
                          <m:ctrlPr>
                            <a:rPr lang="el-GR" sz="1800" b="1" i="1" spc="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1800" b="1" i="1" spc="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(</m:t>
                          </m:r>
                          <m:r>
                            <a:rPr lang="en-US" sz="1800" b="1" i="1" spc="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𝟏</m:t>
                          </m:r>
                          <m:r>
                            <a:rPr lang="en-US" sz="1800" b="1" i="1" spc="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,</m:t>
                          </m:r>
                          <m:r>
                            <a:rPr lang="en-US" sz="1800" b="1" i="1" spc="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𝟎𝟔</m:t>
                          </m:r>
                          <m:r>
                            <a:rPr lang="en-US" sz="1800" b="1" i="1" spc="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)</m:t>
                          </m:r>
                        </m:e>
                        <m:sup>
                          <m:r>
                            <a:rPr lang="en-US" sz="1800" b="1" i="1" spc="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𝟓</m:t>
                          </m:r>
                        </m:sup>
                      </m:sSup>
                      <m:r>
                        <a:rPr lang="en-US" sz="1800" b="1" i="1" spc="10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1800" b="1" i="1" spc="10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𝟏𝟎𝟎</m:t>
                      </m:r>
                      <m:r>
                        <a:rPr lang="en-US" sz="1800" b="1" i="1" spc="10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US" sz="1800" b="1" i="1" spc="10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𝒙</m:t>
                      </m:r>
                      <m:r>
                        <a:rPr lang="en-US" sz="1800" b="1" i="1" spc="10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US" sz="1800" b="1" i="1" spc="10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𝟏</m:t>
                      </m:r>
                      <m:r>
                        <a:rPr lang="en-US" sz="1800" b="1" i="1" spc="10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,</m:t>
                      </m:r>
                      <m:r>
                        <a:rPr lang="en-US" sz="1800" b="1" i="1" spc="10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𝟑𝟑𝟖</m:t>
                      </m:r>
                      <m:r>
                        <a:rPr lang="en-US" sz="1800" b="1" i="1" spc="10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1800" b="1" i="1" spc="10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𝟏𝟑𝟑</m:t>
                      </m:r>
                      <m:r>
                        <a:rPr lang="en-US" sz="1800" b="1" i="1" spc="10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,</m:t>
                      </m:r>
                      <m:r>
                        <a:rPr lang="en-US" sz="1800" b="1" i="1" spc="10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𝟖𝟎</m:t>
                      </m:r>
                    </m:oMath>
                  </m:oMathPara>
                </a14:m>
                <a:endParaRPr lang="el-GR" sz="1800" b="1" spc="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marL="0" indent="0" algn="just">
                  <a:lnSpc>
                    <a:spcPct val="150000"/>
                  </a:lnSpc>
                  <a:buNone/>
                </a:pPr>
                <a:endParaRPr lang="el-GR" sz="18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0" indent="0" algn="just">
                  <a:lnSpc>
                    <a:spcPct val="150000"/>
                  </a:lnSpc>
                  <a:buNone/>
                </a:pPr>
                <a:r>
                  <a:rPr lang="el-GR" sz="1800" spc="1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Αυτό πρακτικά σημαίνει πως 100€ σήμερα θα έχουν αξία 133,80€ σε 5 έτη με την προϋπόθεση ότι το κόστος ευκαιρίας είναι 6%. Επειδή το 133,80 είναι μικρότερο του 140, θα πρέπει να αποδεχθείτε την προσφορά.</a:t>
                </a:r>
                <a:endParaRPr lang="el-GR" sz="16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0" indent="0" algn="just">
                  <a:lnSpc>
                    <a:spcPct val="150000"/>
                  </a:lnSpc>
                  <a:buNone/>
                </a:pPr>
                <a:endParaRPr lang="el-GR" sz="18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endParaRPr lang="el-GR" dirty="0"/>
              </a:p>
            </p:txBody>
          </p:sp>
        </mc:Choice>
        <mc:Fallback xmlns="">
          <p:sp>
            <p:nvSpPr>
              <p:cNvPr id="3" name="Θέση περιεχομένου 2">
                <a:extLst>
                  <a:ext uri="{FF2B5EF4-FFF2-40B4-BE49-F238E27FC236}">
                    <a16:creationId xmlns:a16="http://schemas.microsoft.com/office/drawing/2014/main" id="{BE55C2EE-30C1-465F-B6EE-C87EEFD55AD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685925" y="2052116"/>
                <a:ext cx="8884214" cy="3997828"/>
              </a:xfrm>
              <a:blipFill>
                <a:blip r:embed="rId2"/>
                <a:stretch>
                  <a:fillRect l="-618" r="-549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0906903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BA8FB66A-7DEB-4598-B7E5-1B3F243B2B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l-GR" dirty="0"/>
              <a:t>Άσκηση 3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97411BD9-E0E3-4D19-A861-357C9F4A7D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52600" y="2052116"/>
            <a:ext cx="8817539" cy="3997828"/>
          </a:xfrm>
        </p:spPr>
        <p:txBody>
          <a:bodyPr/>
          <a:lstStyle/>
          <a:p>
            <a:pPr marL="0" indent="0" algn="just">
              <a:buNone/>
            </a:pPr>
            <a:r>
              <a:rPr lang="el-GR" dirty="0"/>
              <a:t>Στο προηγούμενο παράδειγμα, ποιο ύψος επιτοκίου θα σας έκανε αδιάφορους στο να αποδεχτείτε την προσφορά ή όχι;</a:t>
            </a:r>
          </a:p>
          <a:p>
            <a:pPr marL="0" indent="0" algn="just">
              <a:buNone/>
            </a:pPr>
            <a:r>
              <a:rPr lang="el-GR" dirty="0"/>
              <a:t>Προηγούμενο παράδειγμα</a:t>
            </a:r>
            <a:r>
              <a:rPr lang="en-US" dirty="0"/>
              <a:t>:</a:t>
            </a:r>
            <a:endParaRPr lang="el-GR" dirty="0"/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600"/>
              </a:spcAft>
              <a:buClr>
                <a:srgbClr val="8EC0C1"/>
              </a:buClr>
              <a:buSzPct val="90000"/>
              <a:buFont typeface="Wingdings" panose="05000000000000000000" pitchFamily="2" charset="2"/>
              <a:buNone/>
              <a:tabLst/>
              <a:defRPr/>
            </a:pPr>
            <a:r>
              <a:rPr lang="el-GR" dirty="0"/>
              <a:t>«</a:t>
            </a:r>
            <a:r>
              <a:rPr kumimoji="0" lang="el-GR" sz="2000" b="0" i="0" u="none" strike="noStrike" kern="1200" cap="none" spc="1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Έστω ότι έχετε σήμερα 100€ και σας ζητάω να τα ανταλλάξετε με 140€ σε 5 χρόνια, υποθέτοντας ένα επιτόκιο 6% (γνωστό ως κόστος ευκαιρίας).</a:t>
            </a: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600"/>
              </a:spcAft>
              <a:buClr>
                <a:srgbClr val="8EC0C1"/>
              </a:buClr>
              <a:buSzPct val="90000"/>
              <a:buFont typeface="Wingdings" panose="05000000000000000000" pitchFamily="2" charset="2"/>
              <a:buNone/>
              <a:tabLst/>
              <a:defRPr/>
            </a:pPr>
            <a:r>
              <a:rPr kumimoji="0" lang="el-GR" sz="2000" b="0" i="0" u="none" strike="noStrike" kern="1200" cap="none" spc="1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Θα δεχόσασταν;»</a:t>
            </a:r>
            <a:endParaRPr kumimoji="0" lang="el-G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024782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7657EDDB-E44A-4C14-B29C-3AA1D03B6C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kumimoji="0" lang="el-GR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j-ea"/>
                <a:cs typeface="+mj-cs"/>
              </a:rPr>
              <a:t>Άσκηση 3</a:t>
            </a:r>
            <a:br>
              <a:rPr kumimoji="0" lang="el-GR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j-ea"/>
                <a:cs typeface="+mj-cs"/>
              </a:rPr>
            </a:br>
            <a:br>
              <a:rPr kumimoji="0" lang="el-GR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j-ea"/>
                <a:cs typeface="+mj-cs"/>
              </a:rPr>
            </a:br>
            <a:r>
              <a:rPr kumimoji="0" lang="el-GR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j-ea"/>
                <a:cs typeface="+mj-cs"/>
              </a:rPr>
              <a:t>Λύση</a:t>
            </a:r>
            <a:endParaRPr lang="el-GR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Θέση περιεχομένου 2">
                <a:extLst>
                  <a:ext uri="{FF2B5EF4-FFF2-40B4-BE49-F238E27FC236}">
                    <a16:creationId xmlns:a16="http://schemas.microsoft.com/office/drawing/2014/main" id="{9483ED50-A795-4E38-9725-7AA5EB15669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895475" y="2052115"/>
                <a:ext cx="8674664" cy="4720159"/>
              </a:xfrm>
            </p:spPr>
            <p:txBody>
              <a:bodyPr>
                <a:noAutofit/>
              </a:bodyPr>
              <a:lstStyle/>
              <a:p>
                <a:pPr marL="0" indent="0" algn="just">
                  <a:lnSpc>
                    <a:spcPct val="150000"/>
                  </a:lnSpc>
                  <a:buNone/>
                </a:pPr>
                <a:r>
                  <a:rPr lang="el-GR" sz="1800" dirty="0"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Αναζητούμε το ύψος του επιτοκίου το οποίο μας δίνει </a:t>
                </a:r>
                <a:r>
                  <a:rPr lang="en-US" sz="1800" dirty="0"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FV = 140. </a:t>
                </a:r>
                <a:r>
                  <a:rPr lang="el-GR" sz="1800" dirty="0"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Εξισώνοντας </a:t>
                </a:r>
                <a:r>
                  <a:rPr lang="en-US" sz="1800" dirty="0"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FV= 140 </a:t>
                </a:r>
                <a:r>
                  <a:rPr lang="el-GR" sz="1800" dirty="0"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και λύνοντας ως προς </a:t>
                </a:r>
                <a:r>
                  <a:rPr lang="en-US" sz="1800" dirty="0"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r, </a:t>
                </a:r>
                <a:r>
                  <a:rPr lang="el-GR" sz="1800" dirty="0"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θα έχουμε</a:t>
                </a:r>
                <a:r>
                  <a:rPr lang="en-US" sz="1800" dirty="0"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:</a:t>
                </a:r>
                <a:endParaRPr lang="el-GR" sz="18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0" indent="0" algn="ctr">
                  <a:lnSpc>
                    <a:spcPct val="10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sz="1800" spc="10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140=100 </m:t>
                      </m:r>
                      <m:r>
                        <a:rPr lang="en-US" sz="1800" i="1" spc="10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𝑥</m:t>
                      </m:r>
                      <m:r>
                        <a:rPr lang="en-US" sz="1800" i="1" spc="10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 </m:t>
                      </m:r>
                      <m:sSup>
                        <m:sSupPr>
                          <m:ctrlPr>
                            <a:rPr lang="el-GR" sz="1800" i="1" spc="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l-GR" sz="1800" i="1" spc="10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r>
                                <a:rPr lang="en-US" sz="1800" i="1" spc="10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Arial" panose="020B0604020202020204" pitchFamily="34" charset="0"/>
                                </a:rPr>
                                <m:t>1+</m:t>
                              </m:r>
                              <m:r>
                                <a:rPr lang="en-US" sz="1800" i="1" spc="10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Arial" panose="020B0604020202020204" pitchFamily="34" charset="0"/>
                                </a:rPr>
                                <m:t>𝑟</m:t>
                              </m:r>
                            </m:e>
                          </m:d>
                        </m:e>
                        <m:sup>
                          <m:r>
                            <a:rPr lang="en-US" sz="1800" i="1" spc="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𝑡</m:t>
                          </m:r>
                        </m:sup>
                      </m:sSup>
                    </m:oMath>
                  </m:oMathPara>
                </a14:m>
                <a:endParaRPr lang="el-GR" sz="18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0" indent="0" algn="ctr">
                  <a:lnSpc>
                    <a:spcPct val="10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sz="1800" spc="10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140=100 </m:t>
                      </m:r>
                      <m:r>
                        <a:rPr lang="en-US" sz="1800" i="1" spc="10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𝑥</m:t>
                      </m:r>
                      <m:r>
                        <a:rPr lang="en-US" sz="1800" i="1" spc="10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 </m:t>
                      </m:r>
                      <m:sSup>
                        <m:sSupPr>
                          <m:ctrlPr>
                            <a:rPr lang="el-GR" sz="1800" i="1" spc="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l-GR" sz="1800" i="1" spc="10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r>
                                <a:rPr lang="en-US" sz="1800" i="1" spc="10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Arial" panose="020B0604020202020204" pitchFamily="34" charset="0"/>
                                </a:rPr>
                                <m:t>1+</m:t>
                              </m:r>
                              <m:r>
                                <a:rPr lang="en-US" sz="1800" i="1" spc="10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Arial" panose="020B0604020202020204" pitchFamily="34" charset="0"/>
                                </a:rPr>
                                <m:t>𝑟</m:t>
                              </m:r>
                            </m:e>
                          </m:d>
                        </m:e>
                        <m:sup>
                          <m:r>
                            <a:rPr lang="en-US" sz="1800" i="1" spc="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5</m:t>
                          </m:r>
                        </m:sup>
                      </m:sSup>
                    </m:oMath>
                  </m:oMathPara>
                </a14:m>
                <a:endParaRPr lang="el-GR" sz="18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0" indent="0" algn="ctr">
                  <a:lnSpc>
                    <a:spcPct val="10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sz="1800" spc="10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140/100 </m:t>
                      </m:r>
                      <m:r>
                        <a:rPr lang="en-US" sz="1800" i="1" spc="10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= </m:t>
                      </m:r>
                      <m:sSup>
                        <m:sSupPr>
                          <m:ctrlPr>
                            <a:rPr lang="el-GR" sz="1800" i="1" spc="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l-GR" sz="1800" i="1" spc="10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r>
                                <a:rPr lang="en-US" sz="1800" i="1" spc="10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Arial" panose="020B0604020202020204" pitchFamily="34" charset="0"/>
                                </a:rPr>
                                <m:t>1+</m:t>
                              </m:r>
                              <m:r>
                                <a:rPr lang="en-US" sz="1800" i="1" spc="10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Arial" panose="020B0604020202020204" pitchFamily="34" charset="0"/>
                                </a:rPr>
                                <m:t>𝑟</m:t>
                              </m:r>
                            </m:e>
                          </m:d>
                        </m:e>
                        <m:sup>
                          <m:r>
                            <a:rPr lang="en-US" sz="1800" i="1" spc="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5</m:t>
                          </m:r>
                        </m:sup>
                      </m:sSup>
                    </m:oMath>
                  </m:oMathPara>
                </a14:m>
                <a:endParaRPr lang="el-GR" sz="18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0" indent="0" algn="ctr">
                  <a:lnSpc>
                    <a:spcPct val="10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sz="1800" spc="10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1,4 </m:t>
                      </m:r>
                      <m:r>
                        <a:rPr lang="en-US" sz="1800" i="1" spc="10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= </m:t>
                      </m:r>
                      <m:sSup>
                        <m:sSupPr>
                          <m:ctrlPr>
                            <a:rPr lang="el-GR" sz="1800" i="1" spc="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l-GR" sz="1800" i="1" spc="10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r>
                                <a:rPr lang="en-US" sz="1800" i="1" spc="10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Arial" panose="020B0604020202020204" pitchFamily="34" charset="0"/>
                                </a:rPr>
                                <m:t>1+</m:t>
                              </m:r>
                              <m:r>
                                <a:rPr lang="en-US" sz="1800" i="1" spc="10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Arial" panose="020B0604020202020204" pitchFamily="34" charset="0"/>
                                </a:rPr>
                                <m:t>𝑟</m:t>
                              </m:r>
                            </m:e>
                          </m:d>
                        </m:e>
                        <m:sup>
                          <m:r>
                            <a:rPr lang="en-US" sz="1800" i="1" spc="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5</m:t>
                          </m:r>
                        </m:sup>
                      </m:sSup>
                    </m:oMath>
                  </m:oMathPara>
                </a14:m>
                <a:endParaRPr lang="el-GR" sz="18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0" indent="0" algn="ctr">
                  <a:lnSpc>
                    <a:spcPct val="100000"/>
                  </a:lnSpc>
                  <a:buNone/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el-GR" sz="1800" i="1" spc="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l-GR" sz="1800" spc="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1,4 </m:t>
                        </m:r>
                      </m:e>
                      <m:sup>
                        <m:r>
                          <a:rPr lang="el-GR" sz="1800" i="1" spc="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(0,2)</m:t>
                        </m:r>
                      </m:sup>
                    </m:sSup>
                    <m:r>
                      <a:rPr lang="en-US" sz="1800" i="1" spc="1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=(1+</m:t>
                    </m:r>
                    <m:r>
                      <a:rPr lang="en-US" sz="1800" i="1" spc="1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𝑟</m:t>
                    </m:r>
                    <m:r>
                      <a:rPr lang="en-US" sz="1800" i="1" spc="1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)</m:t>
                    </m:r>
                  </m:oMath>
                </a14:m>
                <a:r>
                  <a:rPr lang="el-GR" sz="1800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***</a:t>
                </a:r>
              </a:p>
              <a:p>
                <a:pPr marL="0" indent="0" algn="ctr">
                  <a:lnSpc>
                    <a:spcPct val="10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sz="1800" i="1" spc="10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1,0</m:t>
                      </m:r>
                      <m:r>
                        <a:rPr lang="el-GR" sz="1800" b="0" i="1" spc="100" smtClean="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7</m:t>
                      </m:r>
                      <m:r>
                        <a:rPr lang="el-GR" sz="1800" i="1" spc="10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=1+</m:t>
                      </m:r>
                      <m:r>
                        <a:rPr lang="el-GR" sz="1800" i="1" spc="10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𝑟</m:t>
                      </m:r>
                      <m:r>
                        <a:rPr lang="el-GR" sz="1800" i="1" spc="10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  <a:sym typeface="Symbol" panose="05050102010706020507" pitchFamily="18" charset="2"/>
                        </a:rPr>
                        <m:t></m:t>
                      </m:r>
                      <m:r>
                        <a:rPr lang="el-GR" sz="1800" i="1" spc="10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l-GR" sz="1800" i="1" spc="10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𝑟</m:t>
                      </m:r>
                      <m:r>
                        <a:rPr lang="el-GR" sz="1800" i="1" spc="10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=0,07</m:t>
                      </m:r>
                    </m:oMath>
                  </m:oMathPara>
                </a14:m>
                <a:endParaRPr lang="el-GR" sz="18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0" indent="0" algn="ctr">
                  <a:lnSpc>
                    <a:spcPct val="150000"/>
                  </a:lnSpc>
                  <a:buNone/>
                </a:pPr>
                <a:r>
                  <a:rPr lang="el-GR" sz="1800" spc="1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Συνεπώς επιτόκιο </a:t>
                </a:r>
                <a:r>
                  <a:rPr lang="el-GR" sz="1800" spc="100" dirty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7</a:t>
                </a:r>
                <a:r>
                  <a:rPr lang="el-GR" sz="1800" spc="1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% θα σας καθιστούσε αδιάφορους.</a:t>
                </a:r>
              </a:p>
              <a:p>
                <a:pPr marL="0" indent="0">
                  <a:lnSpc>
                    <a:spcPct val="150000"/>
                  </a:lnSpc>
                  <a:buNone/>
                </a:pPr>
                <a:r>
                  <a:rPr lang="el-GR" sz="1800" spc="100" dirty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***</a:t>
                </a:r>
                <a:r>
                  <a:rPr lang="en-US" sz="1800" spc="100" dirty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https://www.ypologismos.gr/vres-th-dynami-enos-arithmou-vasi-ypsomeni-se-ektheti/</a:t>
                </a:r>
                <a:endParaRPr lang="el-GR" sz="18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Θέση περιεχομένου 2">
                <a:extLst>
                  <a:ext uri="{FF2B5EF4-FFF2-40B4-BE49-F238E27FC236}">
                    <a16:creationId xmlns:a16="http://schemas.microsoft.com/office/drawing/2014/main" id="{9483ED50-A795-4E38-9725-7AA5EB15669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895475" y="2052115"/>
                <a:ext cx="8674664" cy="4720159"/>
              </a:xfrm>
              <a:blipFill>
                <a:blip r:embed="rId2"/>
                <a:stretch>
                  <a:fillRect l="-632" r="-562" b="-2326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1474602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EDD4F100-BB9D-4929-921B-A1318C3378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kumimoji="0" lang="el-GR" sz="2200" b="1" i="0" u="none" strike="noStrike" kern="1200" cap="none" spc="1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Άσκηση 4</a:t>
            </a:r>
            <a:endParaRPr lang="el-GR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BEDE80EC-E857-4074-8CE7-64AE3FABBB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28800" y="2052116"/>
            <a:ext cx="8741339" cy="3997828"/>
          </a:xfrm>
        </p:spPr>
        <p:txBody>
          <a:bodyPr/>
          <a:lstStyle/>
          <a:p>
            <a:pPr marL="0" indent="0" algn="just">
              <a:lnSpc>
                <a:spcPct val="150000"/>
              </a:lnSpc>
              <a:buNone/>
            </a:pPr>
            <a:r>
              <a:rPr lang="el-GR" sz="2000" spc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Έστω ότι σκέφτεστε να προβείτε σε επένδυση, η οποία θα έχει τις ακόλουθες εισροές. Τον έκτο χρόνο 120€, τον έβδομο 122€ και τον όγδοο 126€. Η αρχική δαπάνη της επένδυσης σήμερα είναι 100€ και τα επιτόκια έξω στην αγορά 15%. Πρόκειται για συμφέρουσα επένδυση ή όχι;</a:t>
            </a:r>
            <a:endParaRPr lang="el-G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75844874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6E033BC9-DFC0-4CF9-A585-85F9187A2D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kumimoji="0" lang="el-GR" sz="2200" b="1" i="0" u="none" strike="noStrike" kern="1200" cap="none" spc="1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Άσκηση 4</a:t>
            </a:r>
            <a:br>
              <a:rPr kumimoji="0" lang="el-GR" sz="2200" b="1" i="0" u="none" strike="noStrike" kern="1200" cap="none" spc="1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kumimoji="0" lang="el-GR" sz="2200" b="1" i="0" u="none" strike="noStrike" kern="1200" cap="none" spc="1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kumimoji="0" lang="el-GR" sz="2200" b="1" i="0" u="none" strike="noStrike" kern="1200" cap="none" spc="1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Λύση</a:t>
            </a:r>
            <a:endParaRPr lang="el-G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Θέση περιεχομένου 2">
                <a:extLst>
                  <a:ext uri="{FF2B5EF4-FFF2-40B4-BE49-F238E27FC236}">
                    <a16:creationId xmlns:a16="http://schemas.microsoft.com/office/drawing/2014/main" id="{D588FCFF-2055-4250-A758-66ED7F36AB3D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984248" y="2052116"/>
                <a:ext cx="8585891" cy="4632148"/>
              </a:xfrm>
            </p:spPr>
            <p:txBody>
              <a:bodyPr>
                <a:noAutofit/>
              </a:bodyPr>
              <a:lstStyle/>
              <a:p>
                <a:pPr marL="0" indent="0" algn="just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1" i="1" spc="100" smtClean="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𝑷𝑽</m:t>
                      </m:r>
                      <m:r>
                        <a:rPr lang="en-US" sz="1600" b="1" i="1" spc="100" smtClean="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1600" b="1" i="1" spc="100" smtClean="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𝑭𝑽</m:t>
                      </m:r>
                      <m:r>
                        <a:rPr lang="en-US" sz="1600" b="1" i="1" spc="100" smtClean="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/</m:t>
                      </m:r>
                      <m:sSup>
                        <m:sSupPr>
                          <m:ctrlPr>
                            <a:rPr lang="el-GR" sz="1600" b="1" i="1" spc="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1600" b="1" i="1" spc="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(</m:t>
                          </m:r>
                          <m:r>
                            <a:rPr lang="en-US" sz="1600" b="1" i="1" spc="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𝟏</m:t>
                          </m:r>
                          <m:r>
                            <a:rPr lang="en-US" sz="1600" b="1" i="1" spc="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+</m:t>
                          </m:r>
                          <m:r>
                            <a:rPr lang="en-US" sz="1600" b="1" i="1" spc="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𝒓</m:t>
                          </m:r>
                          <m:r>
                            <a:rPr lang="en-US" sz="1600" b="1" i="1" spc="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)</m:t>
                          </m:r>
                        </m:e>
                        <m:sup>
                          <m:r>
                            <a:rPr lang="en-US" sz="1600" b="1" i="1" spc="100" smtClean="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𝒏</m:t>
                          </m:r>
                        </m:sup>
                      </m:sSup>
                      <m:r>
                        <a:rPr lang="en-US" sz="1600" b="1" i="1" spc="10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l-GR" sz="1600" b="1" i="1" spc="100" smtClean="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𝜼</m:t>
                      </m:r>
                      <m:r>
                        <a:rPr lang="en-US" sz="1600" b="1" i="1" spc="10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US" sz="1600" b="1" i="1" spc="10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𝑷𝑽</m:t>
                      </m:r>
                      <m:r>
                        <a:rPr lang="en-US" sz="1600" b="1" i="1" spc="10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1600" b="1" i="1" spc="10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𝑭𝑽</m:t>
                      </m:r>
                      <m:r>
                        <a:rPr lang="en-US" sz="1600" b="1" i="1" spc="10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 ∙</m:t>
                      </m:r>
                      <m:sSup>
                        <m:sSupPr>
                          <m:ctrlPr>
                            <a:rPr lang="el-GR" sz="1600" b="1" i="1" spc="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1600" b="1" i="1" spc="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(</m:t>
                          </m:r>
                          <m:r>
                            <a:rPr lang="en-US" sz="1600" b="1" i="1" spc="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𝟏</m:t>
                          </m:r>
                          <m:r>
                            <a:rPr lang="en-US" sz="1600" b="1" i="1" spc="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+</m:t>
                          </m:r>
                          <m:r>
                            <a:rPr lang="en-US" sz="1600" b="1" i="1" spc="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𝒓</m:t>
                          </m:r>
                          <m:r>
                            <a:rPr lang="en-US" sz="1600" b="1" i="1" spc="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)</m:t>
                          </m:r>
                        </m:e>
                        <m:sup>
                          <m:r>
                            <a:rPr lang="en-US" sz="1600" b="1" i="1" spc="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a:rPr lang="en-US" sz="1600" b="1" i="1" spc="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𝒏</m:t>
                          </m:r>
                        </m:sup>
                      </m:sSup>
                      <m:r>
                        <a:rPr lang="en-US" sz="1600" b="1" i="1" spc="10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 </m:t>
                      </m:r>
                    </m:oMath>
                  </m:oMathPara>
                </a14:m>
                <a:endParaRPr lang="el-GR" sz="1600" b="1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0" indent="0" algn="just">
                  <a:lnSpc>
                    <a:spcPct val="150000"/>
                  </a:lnSpc>
                  <a:buNone/>
                </a:pPr>
                <a:r>
                  <a:rPr lang="el-GR" sz="1600" spc="1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Συνεπώς,</a:t>
                </a:r>
                <a:endParaRPr lang="el-GR" sz="16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0" indent="0" algn="just">
                  <a:lnSpc>
                    <a:spcPct val="150000"/>
                  </a:lnSpc>
                  <a:buNone/>
                </a:pPr>
                <a:r>
                  <a:rPr lang="el-GR" sz="1600" spc="1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6</a:t>
                </a:r>
                <a:r>
                  <a:rPr lang="el-GR" sz="1600" spc="100" baseline="30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η</a:t>
                </a:r>
                <a:r>
                  <a:rPr lang="el-GR" sz="1600" spc="1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χρονιά	</a:t>
                </a:r>
                <a14:m>
                  <m:oMath xmlns:m="http://schemas.openxmlformats.org/officeDocument/2006/math">
                    <m:r>
                      <a:rPr lang="el-GR" sz="1600" i="1" spc="1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120 </m:t>
                    </m:r>
                    <m:r>
                      <a:rPr lang="en-US" sz="1600" i="1" spc="1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1600" i="1" spc="1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 </m:t>
                    </m:r>
                    <m:sSup>
                      <m:sSupPr>
                        <m:ctrlPr>
                          <a:rPr lang="el-GR" sz="1600" i="1" spc="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l-GR" sz="1600" i="1" spc="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(1+0,15)</m:t>
                        </m:r>
                      </m:e>
                      <m:sup>
                        <m:r>
                          <a:rPr lang="el-GR" sz="1600" i="1" spc="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−6</m:t>
                        </m:r>
                      </m:sup>
                    </m:sSup>
                    <m:r>
                      <a:rPr lang="el-GR" sz="1600" i="1" spc="1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=120 </m:t>
                    </m:r>
                    <m:r>
                      <a:rPr lang="en-US" sz="1600" i="1" spc="1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𝑥</m:t>
                    </m:r>
                    <m:sSup>
                      <m:sSupPr>
                        <m:ctrlPr>
                          <a:rPr lang="el-GR" sz="1600" i="1" spc="100" smtClean="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l-GR" sz="1600" i="1" spc="1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r>
                              <a:rPr lang="en-US" sz="1600" i="1" spc="1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  <m:t> </m:t>
                            </m:r>
                            <m:f>
                              <m:fPr>
                                <m:ctrlPr>
                                  <a:rPr lang="el-GR" sz="1600" i="1" spc="100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Arial" panose="020B0604020202020204" pitchFamily="34" charset="0"/>
                                  </a:rPr>
                                </m:ctrlPr>
                              </m:fPr>
                              <m:num>
                                <m:r>
                                  <a:rPr lang="el-GR" sz="1600" i="1" spc="100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Arial" panose="020B0604020202020204" pitchFamily="34" charset="0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lang="el-GR" sz="1600" i="1" spc="100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Arial" panose="020B0604020202020204" pitchFamily="34" charset="0"/>
                                  </a:rPr>
                                  <m:t>1,15</m:t>
                                </m:r>
                              </m:den>
                            </m:f>
                          </m:e>
                        </m:d>
                      </m:e>
                      <m:sup>
                        <m:r>
                          <a:rPr lang="el-GR" sz="1600" i="1" spc="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6</m:t>
                        </m:r>
                      </m:sup>
                    </m:sSup>
                    <m:r>
                      <a:rPr lang="el-GR" sz="1600" i="1" spc="1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=120 </m:t>
                    </m:r>
                    <m:r>
                      <a:rPr lang="en-US" sz="1600" i="1" spc="1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l-GR" sz="1600" i="1" spc="1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 0,43=5</m:t>
                    </m:r>
                    <m:r>
                      <a:rPr lang="el-GR" sz="1600" b="0" i="1" spc="100" smtClean="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1,6</m:t>
                    </m:r>
                  </m:oMath>
                </a14:m>
                <a:endParaRPr lang="el-GR" sz="16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0" indent="0" algn="just">
                  <a:lnSpc>
                    <a:spcPct val="150000"/>
                  </a:lnSpc>
                  <a:buNone/>
                </a:pPr>
                <a:r>
                  <a:rPr lang="el-GR" sz="1600" spc="1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7</a:t>
                </a:r>
                <a:r>
                  <a:rPr lang="el-GR" sz="1600" spc="100" baseline="30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η</a:t>
                </a:r>
                <a:r>
                  <a:rPr lang="el-GR" sz="1600" spc="1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χρονιά	</a:t>
                </a:r>
                <a14:m>
                  <m:oMath xmlns:m="http://schemas.openxmlformats.org/officeDocument/2006/math">
                    <m:r>
                      <a:rPr lang="el-GR" sz="1600" i="1" spc="1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122 </m:t>
                    </m:r>
                    <m:r>
                      <a:rPr lang="en-US" sz="1600" i="1" spc="1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1600" i="1" spc="1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 </m:t>
                    </m:r>
                    <m:sSup>
                      <m:sSupPr>
                        <m:ctrlPr>
                          <a:rPr lang="el-GR" sz="1600" i="1" spc="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l-GR" sz="1600" i="1" spc="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(1+0,15)</m:t>
                        </m:r>
                      </m:e>
                      <m:sup>
                        <m:r>
                          <a:rPr lang="el-GR" sz="1600" i="1" spc="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−7</m:t>
                        </m:r>
                      </m:sup>
                    </m:sSup>
                    <m:r>
                      <a:rPr lang="el-GR" sz="1600" i="1" spc="1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=122 </m:t>
                    </m:r>
                    <m:r>
                      <a:rPr lang="en-US" sz="1600" i="1" spc="1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𝑥</m:t>
                    </m:r>
                    <m:sSup>
                      <m:sSupPr>
                        <m:ctrlPr>
                          <a:rPr lang="el-GR" sz="1600" i="1" spc="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l-GR" sz="1600" i="1" spc="1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r>
                              <a:rPr lang="en-US" sz="1600" i="1" spc="1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  <m:t> </m:t>
                            </m:r>
                            <m:f>
                              <m:fPr>
                                <m:ctrlPr>
                                  <a:rPr lang="el-GR" sz="1600" i="1" spc="100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Arial" panose="020B0604020202020204" pitchFamily="34" charset="0"/>
                                  </a:rPr>
                                </m:ctrlPr>
                              </m:fPr>
                              <m:num>
                                <m:r>
                                  <a:rPr lang="el-GR" sz="1600" i="1" spc="100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Arial" panose="020B0604020202020204" pitchFamily="34" charset="0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lang="el-GR" sz="1600" i="1" spc="100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Arial" panose="020B0604020202020204" pitchFamily="34" charset="0"/>
                                  </a:rPr>
                                  <m:t>1,15</m:t>
                                </m:r>
                              </m:den>
                            </m:f>
                          </m:e>
                        </m:d>
                      </m:e>
                      <m:sup>
                        <m:r>
                          <a:rPr lang="el-GR" sz="1600" i="1" spc="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7</m:t>
                        </m:r>
                      </m:sup>
                    </m:sSup>
                    <m:r>
                      <a:rPr lang="el-GR" sz="1600" i="1" spc="1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=120 </m:t>
                    </m:r>
                    <m:r>
                      <a:rPr lang="en-US" sz="1600" i="1" spc="1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l-GR" sz="1600" i="1" spc="1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 0,3</m:t>
                    </m:r>
                    <m:r>
                      <a:rPr lang="el-GR" sz="1600" b="0" i="1" spc="100" smtClean="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8</m:t>
                    </m:r>
                    <m:r>
                      <a:rPr lang="el-GR" sz="1600" i="1" spc="1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=4</m:t>
                    </m:r>
                    <m:r>
                      <a:rPr lang="el-GR" sz="1600" b="0" i="1" spc="100" smtClean="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5.9</m:t>
                    </m:r>
                  </m:oMath>
                </a14:m>
                <a:endParaRPr lang="el-GR" sz="16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0" indent="0" algn="just">
                  <a:lnSpc>
                    <a:spcPct val="150000"/>
                  </a:lnSpc>
                  <a:buNone/>
                </a:pPr>
                <a:r>
                  <a:rPr lang="el-GR" sz="1600" spc="1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8</a:t>
                </a:r>
                <a:r>
                  <a:rPr lang="el-GR" sz="1600" spc="100" baseline="30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η</a:t>
                </a:r>
                <a:r>
                  <a:rPr lang="el-GR" sz="1600" spc="1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χρονιά	</a:t>
                </a:r>
                <a14:m>
                  <m:oMath xmlns:m="http://schemas.openxmlformats.org/officeDocument/2006/math">
                    <m:r>
                      <a:rPr lang="el-GR" sz="1600" i="1" spc="1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126 </m:t>
                    </m:r>
                    <m:r>
                      <a:rPr lang="en-US" sz="1600" i="1" spc="1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1600" i="1" spc="1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 </m:t>
                    </m:r>
                    <m:sSup>
                      <m:sSupPr>
                        <m:ctrlPr>
                          <a:rPr lang="el-GR" sz="1600" i="1" spc="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l-GR" sz="1600" i="1" spc="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(1+0,15)</m:t>
                        </m:r>
                      </m:e>
                      <m:sup>
                        <m:r>
                          <a:rPr lang="el-GR" sz="1600" i="1" spc="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−8</m:t>
                        </m:r>
                      </m:sup>
                    </m:sSup>
                    <m:r>
                      <a:rPr lang="el-GR" sz="1600" i="1" spc="1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=126 </m:t>
                    </m:r>
                    <m:r>
                      <a:rPr lang="en-US" sz="1600" i="1" spc="1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𝑥</m:t>
                    </m:r>
                    <m:sSup>
                      <m:sSupPr>
                        <m:ctrlPr>
                          <a:rPr lang="el-GR" sz="1600" i="1" spc="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l-GR" sz="1600" i="1" spc="1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r>
                              <a:rPr lang="en-US" sz="1600" i="1" spc="1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  <m:t> </m:t>
                            </m:r>
                            <m:f>
                              <m:fPr>
                                <m:ctrlPr>
                                  <a:rPr lang="el-GR" sz="1600" i="1" spc="100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Arial" panose="020B0604020202020204" pitchFamily="34" charset="0"/>
                                  </a:rPr>
                                </m:ctrlPr>
                              </m:fPr>
                              <m:num>
                                <m:r>
                                  <a:rPr lang="el-GR" sz="1600" i="1" spc="100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Arial" panose="020B0604020202020204" pitchFamily="34" charset="0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lang="el-GR" sz="1600" i="1" spc="100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Arial" panose="020B0604020202020204" pitchFamily="34" charset="0"/>
                                  </a:rPr>
                                  <m:t>1,15</m:t>
                                </m:r>
                              </m:den>
                            </m:f>
                          </m:e>
                        </m:d>
                      </m:e>
                      <m:sup>
                        <m:r>
                          <a:rPr lang="el-GR" sz="1600" i="1" spc="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8</m:t>
                        </m:r>
                      </m:sup>
                    </m:sSup>
                    <m:r>
                      <a:rPr lang="el-GR" sz="1600" i="1" spc="1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=126 </m:t>
                    </m:r>
                    <m:r>
                      <a:rPr lang="en-US" sz="1600" i="1" spc="1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l-GR" sz="1600" i="1" spc="1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 0,33=41</m:t>
                    </m:r>
                  </m:oMath>
                </a14:m>
                <a:r>
                  <a:rPr lang="el-GR" sz="1600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,5</a:t>
                </a:r>
              </a:p>
              <a:p>
                <a:pPr marL="0" indent="0" algn="just">
                  <a:lnSpc>
                    <a:spcPct val="150000"/>
                  </a:lnSpc>
                  <a:buNone/>
                </a:pPr>
                <a:r>
                  <a:rPr lang="el-GR" sz="1600" spc="1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Αθροίζοντας τις παρούσες αξίες βρίσκουμε το ποσό 139 € που είναι μεγαλύτερο του αρχικού κόστους της επένδυσης. Οπότε, η επένδυση είναι συμφέρουσα.</a:t>
                </a:r>
                <a:endParaRPr lang="el-GR" sz="16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endParaRPr lang="el-GR" sz="1600" dirty="0"/>
              </a:p>
            </p:txBody>
          </p:sp>
        </mc:Choice>
        <mc:Fallback xmlns="">
          <p:sp>
            <p:nvSpPr>
              <p:cNvPr id="3" name="Θέση περιεχομένου 2">
                <a:extLst>
                  <a:ext uri="{FF2B5EF4-FFF2-40B4-BE49-F238E27FC236}">
                    <a16:creationId xmlns:a16="http://schemas.microsoft.com/office/drawing/2014/main" id="{D588FCFF-2055-4250-A758-66ED7F36AB3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984248" y="2052116"/>
                <a:ext cx="8585891" cy="4632148"/>
              </a:xfrm>
              <a:blipFill>
                <a:blip r:embed="rId2"/>
                <a:stretch>
                  <a:fillRect l="-426" r="-355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0431440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7E579660-442B-47B9-9403-862C0F9436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kumimoji="0" lang="el-GR" sz="2200" b="1" i="0" u="none" strike="noStrike" kern="1200" cap="none" spc="1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Άσκηση 5</a:t>
            </a:r>
            <a:endParaRPr lang="el-GR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44C6E504-0A67-45C0-A000-ABBEDD34D4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74520" y="2052116"/>
            <a:ext cx="8695619" cy="3997828"/>
          </a:xfrm>
        </p:spPr>
        <p:txBody>
          <a:bodyPr/>
          <a:lstStyle/>
          <a:p>
            <a:pPr marL="0" indent="0" algn="just">
              <a:buNone/>
            </a:pPr>
            <a:r>
              <a:rPr lang="el-GR" dirty="0"/>
              <a:t>Έστω ότι σας προσφέρονται 120€ ετησίως για τα επόμενα 8 χρόνια, εάν δώσετε 580€ σήμερα. </a:t>
            </a:r>
          </a:p>
          <a:p>
            <a:pPr marL="0" indent="0" algn="just">
              <a:buNone/>
            </a:pPr>
            <a:r>
              <a:rPr lang="el-GR" dirty="0"/>
              <a:t>Θα δεχόσασταν εάν το επιτόκιο είναι 4%???</a:t>
            </a:r>
          </a:p>
        </p:txBody>
      </p:sp>
    </p:spTree>
    <p:extLst>
      <p:ext uri="{BB962C8B-B14F-4D97-AF65-F5344CB8AC3E}">
        <p14:creationId xmlns:p14="http://schemas.microsoft.com/office/powerpoint/2010/main" val="49327407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C3571699-3BEF-465C-898C-B03E5DBE6D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kumimoji="0" lang="el-GR" sz="2200" b="1" i="0" u="none" strike="noStrike" kern="1200" cap="none" spc="1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Άσκηση 5</a:t>
            </a:r>
            <a:br>
              <a:rPr kumimoji="0" lang="el-GR" sz="2200" b="1" i="0" u="none" strike="noStrike" kern="1200" cap="none" spc="1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kumimoji="0" lang="el-GR" sz="2200" b="1" i="0" u="none" strike="noStrike" kern="1200" cap="none" spc="1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kumimoji="0" lang="el-GR" sz="2200" b="1" i="0" u="none" strike="noStrike" kern="1200" cap="none" spc="1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Λύση</a:t>
            </a:r>
            <a:endParaRPr lang="el-G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Θέση περιεχομένου 2">
                <a:extLst>
                  <a:ext uri="{FF2B5EF4-FFF2-40B4-BE49-F238E27FC236}">
                    <a16:creationId xmlns:a16="http://schemas.microsoft.com/office/drawing/2014/main" id="{D6C27290-E736-4C2B-B218-FF17B625A82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2047875" y="2052116"/>
                <a:ext cx="8522264" cy="3997828"/>
              </a:xfrm>
            </p:spPr>
            <p:txBody>
              <a:bodyPr>
                <a:normAutofit fontScale="92500" lnSpcReduction="20000"/>
              </a:bodyPr>
              <a:lstStyle/>
              <a:p>
                <a:pPr marL="0" indent="0" algn="just">
                  <a:lnSpc>
                    <a:spcPct val="150000"/>
                  </a:lnSpc>
                  <a:buNone/>
                </a:pPr>
                <a:r>
                  <a:rPr lang="el-GR" sz="2000" spc="1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Εν προκειμένω πρόκειται για ράντα. Για να είστε σε θέση να απαντήσετε θα πρέπει να βρείτε την παρούσα αξία της ράντας και αν την συγκρίνετε με τα 580€. Πιο συγκεκριμένα, </a:t>
                </a:r>
                <a:r>
                  <a:rPr lang="en-US" sz="2000" spc="1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 </a:t>
                </a:r>
                <a:endParaRPr lang="el-GR" sz="18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0" indent="0" algn="ctr">
                  <a:lnSpc>
                    <a:spcPct val="150000"/>
                  </a:lnSpc>
                  <a:buNone/>
                </a:pPr>
                <a14:m>
                  <m:oMath xmlns:m="http://schemas.openxmlformats.org/officeDocument/2006/math">
                    <m:r>
                      <a:rPr lang="el-GR" sz="2000" b="1" i="1" spc="1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𝑷𝑽𝑨𝒏</m:t>
                    </m:r>
                    <m:r>
                      <a:rPr lang="el-GR" sz="2000" b="1" i="1" spc="1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=</m:t>
                    </m:r>
                    <m:r>
                      <a:rPr lang="el-GR" sz="2000" b="1" i="1" spc="1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𝑨</m:t>
                    </m:r>
                    <m:r>
                      <a:rPr lang="el-GR" sz="2000" b="1" i="1" spc="1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l-GR" sz="2000" b="1" i="1" spc="1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𝒙</m:t>
                    </m:r>
                    <m:r>
                      <a:rPr lang="el-GR" sz="2000" b="1" i="1" spc="1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l-GR" sz="2000" b="1" i="1" spc="1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𝑷𝑽𝑰𝑭𝑨𝒏</m:t>
                    </m:r>
                    <m:r>
                      <a:rPr lang="el-GR" sz="2000" b="1" i="1" spc="1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 (</m:t>
                    </m:r>
                    <m:r>
                      <a:rPr lang="el-GR" sz="2000" b="1" i="1" spc="1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𝟖</m:t>
                    </m:r>
                    <m:r>
                      <a:rPr lang="el-GR" sz="2000" b="1" i="1" spc="1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,</m:t>
                    </m:r>
                    <m:r>
                      <a:rPr lang="el-GR" sz="2000" b="1" i="1" spc="1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𝟒</m:t>
                    </m:r>
                    <m:r>
                      <a:rPr lang="el-GR" sz="2000" b="1" i="1" spc="1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%)</m:t>
                    </m:r>
                  </m:oMath>
                </a14:m>
                <a:r>
                  <a:rPr lang="en-US" sz="2000" i="1" spc="1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 </a:t>
                </a:r>
                <a:r>
                  <a:rPr lang="el-GR" sz="2000" i="1" spc="1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**</a:t>
                </a:r>
                <a:endParaRPr lang="el-GR" sz="18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0" indent="0" algn="just">
                  <a:lnSpc>
                    <a:spcPct val="150000"/>
                  </a:lnSpc>
                  <a:buNone/>
                </a:pPr>
                <a:r>
                  <a:rPr lang="el-GR" sz="2000" spc="1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Σχετικός πίνακας, όπου </a:t>
                </a:r>
                <a:r>
                  <a:rPr lang="en-US" sz="2000" spc="1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PVAn</a:t>
                </a:r>
                <a:r>
                  <a:rPr lang="el-GR" sz="2000" spc="1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= 120 </a:t>
                </a:r>
                <a:r>
                  <a:rPr lang="en-US" sz="2000" spc="1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x</a:t>
                </a:r>
                <a:r>
                  <a:rPr lang="el-GR" sz="2000" spc="10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6,73</a:t>
                </a:r>
                <a:r>
                  <a:rPr lang="el-GR" sz="2000" spc="1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= 807,6</a:t>
                </a:r>
                <a:endParaRPr lang="el-GR" sz="18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0" indent="0" algn="just">
                  <a:lnSpc>
                    <a:spcPct val="150000"/>
                  </a:lnSpc>
                  <a:buNone/>
                </a:pPr>
                <a:r>
                  <a:rPr lang="el-GR" sz="2000" spc="1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Αυτό το ποσό (807,6) είναι μεγαλύτερο από τα 580€, γεγονός που σας κάνει να δεχτείτε την πρόταση.</a:t>
                </a:r>
              </a:p>
              <a:p>
                <a:pPr marL="0" indent="0" algn="just">
                  <a:lnSpc>
                    <a:spcPct val="150000"/>
                  </a:lnSpc>
                  <a:buNone/>
                </a:pPr>
                <a:r>
                  <a:rPr lang="el-GR" spc="100" dirty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** Βλέπε Πίνακα επόμενης διαφάνειας</a:t>
                </a:r>
                <a:endParaRPr lang="el-GR" sz="18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endParaRPr lang="el-GR" dirty="0"/>
              </a:p>
            </p:txBody>
          </p:sp>
        </mc:Choice>
        <mc:Fallback xmlns="">
          <p:sp>
            <p:nvSpPr>
              <p:cNvPr id="3" name="Θέση περιεχομένου 2">
                <a:extLst>
                  <a:ext uri="{FF2B5EF4-FFF2-40B4-BE49-F238E27FC236}">
                    <a16:creationId xmlns:a16="http://schemas.microsoft.com/office/drawing/2014/main" id="{D6C27290-E736-4C2B-B218-FF17B625A82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047875" y="2052116"/>
                <a:ext cx="8522264" cy="3997828"/>
              </a:xfrm>
              <a:blipFill>
                <a:blip r:embed="rId2"/>
                <a:stretch>
                  <a:fillRect l="-715" t="-4885" r="-644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7425946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Θέση περιεχομένου 4">
            <a:extLst>
              <a:ext uri="{FF2B5EF4-FFF2-40B4-BE49-F238E27FC236}">
                <a16:creationId xmlns:a16="http://schemas.microsoft.com/office/drawing/2014/main" id="{FE47C2FE-8B8F-48E2-8484-6B80769726E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01242" y="685800"/>
            <a:ext cx="9032563" cy="5705856"/>
          </a:xfrm>
        </p:spPr>
      </p:pic>
    </p:spTree>
    <p:extLst>
      <p:ext uri="{BB962C8B-B14F-4D97-AF65-F5344CB8AC3E}">
        <p14:creationId xmlns:p14="http://schemas.microsoft.com/office/powerpoint/2010/main" val="170655313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352BE763-033F-404F-B335-A100CAA543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l-GR" dirty="0"/>
              <a:t>ΑΣΚΗΣΕΙΣ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D02D8195-4C93-4382-B009-17453E607F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Επίλυση αντίστοιχων ασκήσεων στην τάξη</a:t>
            </a:r>
          </a:p>
        </p:txBody>
      </p:sp>
    </p:spTree>
    <p:extLst>
      <p:ext uri="{BB962C8B-B14F-4D97-AF65-F5344CB8AC3E}">
        <p14:creationId xmlns:p14="http://schemas.microsoft.com/office/powerpoint/2010/main" val="26290564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73148C21-9CEC-4CC6-9446-196B09CE14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344488" marR="0" lvl="0" indent="-344488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600"/>
              </a:spcAft>
              <a:tabLst/>
              <a:defRPr/>
            </a:pPr>
            <a:r>
              <a:rPr kumimoji="0" lang="el-GR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ΠΑΡΑΔΕΙΓΜΑ 1</a:t>
            </a:r>
            <a:br>
              <a:rPr kumimoji="0" lang="el-GR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</a:br>
            <a:endParaRPr lang="el-GR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F968D57A-E2A2-4044-9D13-855DC747EB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66900" y="2052116"/>
            <a:ext cx="8703239" cy="3997828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endParaRPr lang="el-GR" dirty="0"/>
          </a:p>
          <a:p>
            <a:pPr marL="0" indent="0" algn="just">
              <a:buNone/>
            </a:pPr>
            <a:r>
              <a:rPr lang="el-GR" dirty="0"/>
              <a:t>Προκειμένου να δούμε τη σημασία της παρούσας αξίας στην αξιολόγηση επενδυτικών έργων, ας δούμε ένα πρώτο παράδειγμα. </a:t>
            </a:r>
            <a:endParaRPr lang="en-US" dirty="0"/>
          </a:p>
          <a:p>
            <a:pPr marL="0" indent="0" algn="just">
              <a:buNone/>
            </a:pPr>
            <a:r>
              <a:rPr lang="el-GR" dirty="0"/>
              <a:t>Ας υποθέσουμε ότι σκέφτεστε να προβείτε σε μία επένδυση η οποία θα έχει τις ακόλουθες ροές εσόδων: </a:t>
            </a:r>
            <a:endParaRPr lang="en-US" dirty="0"/>
          </a:p>
          <a:p>
            <a:pPr marL="0" indent="0" algn="just">
              <a:buNone/>
            </a:pPr>
            <a:r>
              <a:rPr lang="el-GR" dirty="0"/>
              <a:t>500 ευρώ τον ένατο χρόνο, </a:t>
            </a:r>
            <a:endParaRPr lang="en-US" dirty="0"/>
          </a:p>
          <a:p>
            <a:pPr marL="0" indent="0" algn="just">
              <a:buNone/>
            </a:pPr>
            <a:r>
              <a:rPr lang="el-GR" dirty="0"/>
              <a:t>600 ευρώ το δέκατο, </a:t>
            </a:r>
            <a:endParaRPr lang="en-US" dirty="0"/>
          </a:p>
          <a:p>
            <a:pPr marL="0" indent="0" algn="just">
              <a:buNone/>
            </a:pPr>
            <a:r>
              <a:rPr lang="el-GR" dirty="0"/>
              <a:t>και 700 ευρώ τον ενδέκατο. </a:t>
            </a:r>
            <a:endParaRPr lang="en-US" dirty="0"/>
          </a:p>
          <a:p>
            <a:pPr marL="0" indent="0" algn="just">
              <a:buNone/>
            </a:pPr>
            <a:r>
              <a:rPr lang="el-GR" dirty="0"/>
              <a:t>Γνωρίζοντας ότι η αρχική δαπάνη της επένδυσης είναι 500 ευρώ σήμερα και ότι τα επιτόκια έξω στην αγορά είναι στο 15%, απαντήστε εάν πρόκειται για μία συμφέρουσα επένδυση ή όχι. </a:t>
            </a:r>
          </a:p>
        </p:txBody>
      </p:sp>
    </p:spTree>
    <p:extLst>
      <p:ext uri="{BB962C8B-B14F-4D97-AF65-F5344CB8AC3E}">
        <p14:creationId xmlns:p14="http://schemas.microsoft.com/office/powerpoint/2010/main" val="42762492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180A688C-BD98-4086-809E-E1D9BC15AA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kumimoji="0" lang="el-GR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j-ea"/>
                <a:cs typeface="+mj-cs"/>
              </a:rPr>
              <a:t>ΠΑΡΑΔΕΙΓΜΑ 1</a:t>
            </a:r>
            <a:endParaRPr lang="el-G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Θέση περιεχομένου 2">
                <a:extLst>
                  <a:ext uri="{FF2B5EF4-FFF2-40B4-BE49-F238E27FC236}">
                    <a16:creationId xmlns:a16="http://schemas.microsoft.com/office/drawing/2014/main" id="{8ACE1E82-891B-415C-89CE-03026F83117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2038350" y="2052116"/>
                <a:ext cx="8531789" cy="3997828"/>
              </a:xfrm>
            </p:spPr>
            <p:txBody>
              <a:bodyPr>
                <a:normAutofit fontScale="85000" lnSpcReduction="10000"/>
              </a:bodyPr>
              <a:lstStyle/>
              <a:p>
                <a:pPr marL="0" indent="0" algn="just">
                  <a:buNone/>
                </a:pPr>
                <a:r>
                  <a:rPr lang="el-GR" dirty="0"/>
                  <a:t>Δεδομένου ότι ο τύπος της παρούσας αξίας ποσού μετά από η χρόνια είναι:</a:t>
                </a:r>
                <a:endParaRPr lang="en-US" dirty="0"/>
              </a:p>
              <a:p>
                <a:pPr marL="0" indent="0" algn="just">
                  <a:lnSpc>
                    <a:spcPct val="150000"/>
                  </a:lnSpc>
                  <a:buNone/>
                  <a:tabLst>
                    <a:tab pos="1225550" algn="l"/>
                  </a:tabLst>
                </a:pPr>
                <a14:m>
                  <m:oMath xmlns:m="http://schemas.openxmlformats.org/officeDocument/2006/math">
                    <m:r>
                      <a:rPr lang="el-GR" sz="2000" b="1" i="1" spc="100" smtClean="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𝐏𝐕</m:t>
                    </m:r>
                    <m:r>
                      <a:rPr lang="el-GR" sz="2000" b="1" spc="100" smtClean="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=</m:t>
                    </m:r>
                    <m:r>
                      <a:rPr lang="el-GR" sz="2000" b="1" i="1" spc="100" smtClean="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𝐅𝐕</m:t>
                    </m:r>
                    <m:r>
                      <a:rPr lang="el-GR" sz="2000" b="1" spc="100" smtClean="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l-GR" sz="2000" b="1" i="1" spc="100" smtClean="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𝐱</m:t>
                    </m:r>
                    <m:r>
                      <a:rPr lang="el-GR" sz="2000" b="1" spc="100" smtClean="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 </m:t>
                    </m:r>
                    <m:sSup>
                      <m:sSupPr>
                        <m:ctrlPr>
                          <a:rPr lang="el-GR" sz="2000" b="1" i="1" spc="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l-GR" sz="2000" b="1" spc="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(</m:t>
                        </m:r>
                        <m:r>
                          <a:rPr lang="el-GR" sz="2000" b="1" i="1" spc="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𝟏</m:t>
                        </m:r>
                        <m:r>
                          <a:rPr lang="el-GR" sz="2000" b="1" spc="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+</m:t>
                        </m:r>
                        <m:r>
                          <a:rPr lang="el-GR" sz="2000" b="1" i="1" spc="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𝐫</m:t>
                        </m:r>
                        <m:r>
                          <a:rPr lang="el-GR" sz="2000" b="1" spc="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)</m:t>
                        </m:r>
                      </m:e>
                      <m:sup>
                        <m:r>
                          <a:rPr lang="el-GR" sz="2000" b="1" i="1" spc="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l-GR" sz="2000" b="1" i="1" spc="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𝒏</m:t>
                        </m:r>
                      </m:sup>
                    </m:sSup>
                  </m:oMath>
                </a14:m>
                <a:r>
                  <a:rPr lang="el-GR" sz="1800" b="1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</a:rPr>
                  <a:t>  ή    </a:t>
                </a:r>
                <a14:m>
                  <m:oMath xmlns:m="http://schemas.openxmlformats.org/officeDocument/2006/math">
                    <m:r>
                      <a:rPr lang="el-GR" b="1" i="1" spc="100">
                        <a:solidFill>
                          <a:prstClr val="white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𝐏𝐕</m:t>
                    </m:r>
                    <m:r>
                      <a:rPr lang="el-GR" b="1" spc="100">
                        <a:solidFill>
                          <a:prstClr val="white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=</m:t>
                    </m:r>
                    <m:r>
                      <a:rPr lang="el-GR" b="1" i="1" spc="100">
                        <a:solidFill>
                          <a:prstClr val="white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𝐅𝐕</m:t>
                    </m:r>
                    <m:r>
                      <a:rPr lang="el-GR" b="1" i="1" spc="100" smtClean="0">
                        <a:solidFill>
                          <a:prstClr val="white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/</m:t>
                    </m:r>
                    <m:sSup>
                      <m:sSupPr>
                        <m:ctrlPr>
                          <a:rPr lang="el-GR" b="1" i="1" spc="100">
                            <a:solidFill>
                              <a:prstClr val="white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l-GR" b="1" spc="100">
                            <a:solidFill>
                              <a:prstClr val="white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(</m:t>
                        </m:r>
                        <m:r>
                          <a:rPr lang="el-GR" b="1" i="1" spc="100">
                            <a:solidFill>
                              <a:prstClr val="white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𝟏</m:t>
                        </m:r>
                        <m:r>
                          <a:rPr lang="el-GR" b="1" spc="100">
                            <a:solidFill>
                              <a:prstClr val="white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+</m:t>
                        </m:r>
                        <m:r>
                          <a:rPr lang="el-GR" b="1" i="1" spc="100">
                            <a:solidFill>
                              <a:prstClr val="white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𝐫</m:t>
                        </m:r>
                        <m:r>
                          <a:rPr lang="el-GR" b="1" spc="100">
                            <a:solidFill>
                              <a:prstClr val="white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)</m:t>
                        </m:r>
                      </m:e>
                      <m:sup>
                        <m:r>
                          <a:rPr lang="el-GR" b="1" i="1" spc="100">
                            <a:solidFill>
                              <a:prstClr val="white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𝒏</m:t>
                        </m:r>
                      </m:sup>
                    </m:sSup>
                  </m:oMath>
                </a14:m>
                <a:endParaRPr lang="el-GR" sz="1800" b="1" dirty="0">
                  <a:effectLst/>
                  <a:latin typeface="Calibri" panose="020F0502020204030204" pitchFamily="34" charset="0"/>
                  <a:ea typeface="Calibri" panose="020F0502020204030204" pitchFamily="34" charset="0"/>
                </a:endParaRPr>
              </a:p>
              <a:p>
                <a:pPr marL="0" indent="0" algn="just">
                  <a:buNone/>
                </a:pPr>
                <a:r>
                  <a:rPr lang="el-GR" dirty="0"/>
                  <a:t>Υπολογίζουμε την παρούσα αξία των μελλοντικών χρηματικών ροών ως ακολούθως:	</a:t>
                </a:r>
                <a:endParaRPr lang="en-US" dirty="0"/>
              </a:p>
              <a:p>
                <a:pPr marL="0" indent="0" algn="just">
                  <a:buNone/>
                </a:pPr>
                <a:r>
                  <a:rPr lang="en-US" sz="2000" spc="1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(</a:t>
                </a:r>
                <a:r>
                  <a:rPr lang="el-GR" sz="2000" spc="1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α) 500 </a:t>
                </a:r>
                <a:r>
                  <a:rPr lang="en-US" sz="2000" spc="1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x</a:t>
                </a:r>
                <a:r>
                  <a:rPr lang="el-GR" sz="2000" spc="1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(1+0,15)</a:t>
                </a:r>
                <a:r>
                  <a:rPr lang="el-GR" sz="2000" spc="100" baseline="30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-9</a:t>
                </a:r>
                <a:r>
                  <a:rPr lang="el-GR" sz="2000" spc="1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= 142,05</a:t>
                </a:r>
                <a:endParaRPr lang="el-GR" sz="18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0" indent="0" algn="just">
                  <a:lnSpc>
                    <a:spcPct val="150000"/>
                  </a:lnSpc>
                  <a:buNone/>
                </a:pPr>
                <a:r>
                  <a:rPr lang="el-GR" sz="2000" spc="1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(β) 600 </a:t>
                </a:r>
                <a:r>
                  <a:rPr lang="en-US" sz="2000" spc="1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x</a:t>
                </a:r>
                <a:r>
                  <a:rPr lang="el-GR" sz="2000" spc="1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(1+0,15)</a:t>
                </a:r>
                <a:r>
                  <a:rPr lang="el-GR" sz="2000" spc="100" baseline="30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-10</a:t>
                </a:r>
                <a:r>
                  <a:rPr lang="el-GR" sz="2000" spc="1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= 148,15</a:t>
                </a:r>
                <a:endParaRPr lang="en-US" sz="2000" spc="1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0" indent="0" algn="just">
                  <a:lnSpc>
                    <a:spcPct val="150000"/>
                  </a:lnSpc>
                  <a:buNone/>
                </a:pPr>
                <a:r>
                  <a:rPr lang="el-GR" sz="2000" spc="1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(γ) 700 </a:t>
                </a:r>
                <a:r>
                  <a:rPr lang="en-US" sz="2000" spc="1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x</a:t>
                </a:r>
                <a:r>
                  <a:rPr lang="el-GR" sz="2000" spc="1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(1+0,15)</a:t>
                </a:r>
                <a:r>
                  <a:rPr lang="el-GR" sz="2000" spc="100" baseline="30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-11</a:t>
                </a:r>
                <a:r>
                  <a:rPr lang="el-GR" sz="2000" spc="1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= 150,54</a:t>
                </a:r>
                <a:endParaRPr lang="el-GR" sz="18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0" indent="0" algn="just">
                  <a:buNone/>
                </a:pPr>
                <a:r>
                  <a:rPr lang="el-GR" dirty="0">
                    <a:solidFill>
                      <a:srgbClr val="FF0000"/>
                    </a:solidFill>
                  </a:rPr>
                  <a:t>ΥΠΕΝΘΥΜΙΣΗ!!! </a:t>
                </a:r>
                <a:r>
                  <a:rPr lang="el-GR" sz="2000" spc="100" dirty="0">
                    <a:solidFill>
                      <a:srgbClr val="FF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l-GR" sz="2000" i="1" spc="10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l-GR" sz="2000" i="1" spc="10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𝛼</m:t>
                        </m:r>
                      </m:e>
                      <m:sup>
                        <m:r>
                          <a:rPr lang="el-GR" sz="2000" i="1" spc="10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m:rPr>
                            <m:sty m:val="p"/>
                          </m:rPr>
                          <a:rPr lang="el-GR" sz="2000" b="0" i="0" spc="100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Χ</m:t>
                        </m:r>
                      </m:sup>
                    </m:sSup>
                    <m:r>
                      <a:rPr lang="el-GR" sz="2000" i="1" spc="100">
                        <a:solidFill>
                          <a:srgbClr val="FF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l-GR" sz="2000" i="1" spc="10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l-GR" sz="2000" i="1" spc="10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sSup>
                          <m:sSupPr>
                            <m:ctrlPr>
                              <a:rPr lang="el-GR" sz="2000" i="1" spc="100">
                                <a:solidFill>
                                  <a:srgbClr val="FF0000"/>
                                </a:solidFill>
                                <a:effectLst/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l-GR" sz="2000" i="1" spc="100">
                                <a:solidFill>
                                  <a:srgbClr val="FF0000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  <m:t>𝛼</m:t>
                            </m:r>
                          </m:e>
                          <m:sup>
                            <m:r>
                              <m:rPr>
                                <m:sty m:val="p"/>
                              </m:rPr>
                              <a:rPr lang="el-GR" sz="2000" b="0" i="0" spc="100" smtClean="0">
                                <a:solidFill>
                                  <a:srgbClr val="FF0000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  <m:t>Χ</m:t>
                            </m:r>
                          </m:sup>
                        </m:sSup>
                      </m:den>
                    </m:f>
                  </m:oMath>
                </a14:m>
                <a:r>
                  <a:rPr lang="el-GR" dirty="0"/>
                  <a:t> </a:t>
                </a:r>
              </a:p>
              <a:p>
                <a:pPr algn="just"/>
                <a:endParaRPr lang="el-GR" dirty="0"/>
              </a:p>
            </p:txBody>
          </p:sp>
        </mc:Choice>
        <mc:Fallback xmlns="">
          <p:sp>
            <p:nvSpPr>
              <p:cNvPr id="3" name="Θέση περιεχομένου 2">
                <a:extLst>
                  <a:ext uri="{FF2B5EF4-FFF2-40B4-BE49-F238E27FC236}">
                    <a16:creationId xmlns:a16="http://schemas.microsoft.com/office/drawing/2014/main" id="{8ACE1E82-891B-415C-89CE-03026F83117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038350" y="2052116"/>
                <a:ext cx="8531789" cy="3997828"/>
              </a:xfrm>
              <a:blipFill>
                <a:blip r:embed="rId2"/>
                <a:stretch>
                  <a:fillRect l="-429" t="-1985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052615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9CDAAEC6-9DBD-4867-8BCB-DEF107DF67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kumimoji="0" lang="el-GR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j-ea"/>
                <a:cs typeface="+mj-cs"/>
              </a:rPr>
              <a:t>ΠΑΡΑΔΕΙΓΜΑ 1</a:t>
            </a:r>
            <a:endParaRPr lang="el-GR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EDA4440B-A010-430C-987C-963859C511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99032" y="2052116"/>
            <a:ext cx="9171107" cy="3997828"/>
          </a:xfrm>
        </p:spPr>
        <p:txBody>
          <a:bodyPr/>
          <a:lstStyle/>
          <a:p>
            <a:pPr marL="0" indent="0" algn="just">
              <a:buNone/>
            </a:pPr>
            <a:r>
              <a:rPr lang="el-GR" dirty="0"/>
              <a:t>Αθροίζοντας τις παρούσες αξίες, βρίσκουμε το ποσό των 440,74 ευρώ που είναι μικρότερο του αρχικού κόστους επένδυσης των 500 ευρώ και αποφαινόμαστε ότι η επένδυση δεν είναι συμφέρουσα. </a:t>
            </a:r>
          </a:p>
          <a:p>
            <a:pPr marL="0" indent="0" algn="just">
              <a:buNone/>
            </a:pPr>
            <a:r>
              <a:rPr lang="el-GR" dirty="0"/>
              <a:t>Να τονιστεί σε αυτό το σημείο, ότι υποθέτουμε πως οι χρηματικές ροές είναι δεδομένες, δεν υπάρχει δηλαδή κίνδυνος</a:t>
            </a:r>
          </a:p>
        </p:txBody>
      </p:sp>
    </p:spTree>
    <p:extLst>
      <p:ext uri="{BB962C8B-B14F-4D97-AF65-F5344CB8AC3E}">
        <p14:creationId xmlns:p14="http://schemas.microsoft.com/office/powerpoint/2010/main" val="38067196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E47591B8-BC25-4022-91E4-B4D542B94C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l-GR" sz="2400" dirty="0"/>
              <a:t>ΠΑΡΑΔΕΙΓΜΑ 2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613F7C6C-4EBD-4F18-8DD3-1ADD3F55D2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05000" y="2052116"/>
            <a:ext cx="8665139" cy="3997828"/>
          </a:xfrm>
        </p:spPr>
        <p:txBody>
          <a:bodyPr/>
          <a:lstStyle/>
          <a:p>
            <a:pPr marL="0" indent="0" algn="just">
              <a:buNone/>
            </a:pPr>
            <a:r>
              <a:rPr lang="el-GR" dirty="0"/>
              <a:t>Σας προσφέρω €100 ετησίως για τα επόμενα 5 χρόνια εάν μου δώσετε €421 σήμερα.</a:t>
            </a:r>
            <a:endParaRPr lang="en-US" dirty="0"/>
          </a:p>
          <a:p>
            <a:pPr marL="0" indent="0" algn="just">
              <a:buNone/>
            </a:pPr>
            <a:r>
              <a:rPr lang="el-GR" dirty="0"/>
              <a:t>Θα δεχόσασταν εάν το επιτόκιο είναι στο 5%;</a:t>
            </a:r>
          </a:p>
        </p:txBody>
      </p:sp>
    </p:spTree>
    <p:extLst>
      <p:ext uri="{BB962C8B-B14F-4D97-AF65-F5344CB8AC3E}">
        <p14:creationId xmlns:p14="http://schemas.microsoft.com/office/powerpoint/2010/main" val="25499514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EA307E9B-408B-4BC4-902C-5E69AA262D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kumimoji="0" lang="el-GR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j-ea"/>
                <a:cs typeface="+mj-cs"/>
              </a:rPr>
              <a:t>ΠΑΡΑΔΕΙΓΜΑ 2</a:t>
            </a:r>
            <a:endParaRPr lang="el-GR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76E8284D-462E-4460-9B80-C94B57FFD3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95425" y="2052116"/>
            <a:ext cx="9074714" cy="399782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l-GR" dirty="0"/>
              <a:t>Για να απαντήσετε, θα πρέπει να βρείτε την παρούσα αξία μίας ράντας και να τη συγκρίνετε με το 421. Πιο συγκεκριμένα:</a:t>
            </a:r>
          </a:p>
          <a:p>
            <a:endParaRPr lang="el-GR" dirty="0"/>
          </a:p>
          <a:p>
            <a:pPr marL="0" indent="0" algn="ctr">
              <a:buNone/>
            </a:pPr>
            <a:r>
              <a:rPr lang="el-GR" dirty="0"/>
              <a:t>Ρ</a:t>
            </a:r>
            <a:r>
              <a:rPr lang="en-US" dirty="0"/>
              <a:t>V</a:t>
            </a:r>
            <a:r>
              <a:rPr lang="el-GR" dirty="0"/>
              <a:t>Α</a:t>
            </a:r>
            <a:r>
              <a:rPr lang="en-US" dirty="0"/>
              <a:t>n</a:t>
            </a:r>
            <a:r>
              <a:rPr lang="el-GR" dirty="0"/>
              <a:t> =Α x Ρ</a:t>
            </a:r>
            <a:r>
              <a:rPr lang="en-US" dirty="0"/>
              <a:t>V</a:t>
            </a:r>
            <a:r>
              <a:rPr lang="el-GR" dirty="0"/>
              <a:t>Ι</a:t>
            </a:r>
            <a:r>
              <a:rPr lang="en-US" dirty="0"/>
              <a:t>F</a:t>
            </a:r>
            <a:r>
              <a:rPr lang="el-GR" dirty="0"/>
              <a:t>Α</a:t>
            </a:r>
            <a:r>
              <a:rPr lang="en-US" dirty="0"/>
              <a:t>n</a:t>
            </a:r>
            <a:r>
              <a:rPr lang="el-GR" dirty="0"/>
              <a:t> (5,5%)</a:t>
            </a:r>
            <a:r>
              <a:rPr lang="en-US" dirty="0"/>
              <a:t>*</a:t>
            </a:r>
            <a:r>
              <a:rPr lang="el-GR" dirty="0"/>
              <a:t>= €100 * (4,3290) = €432,90</a:t>
            </a:r>
          </a:p>
          <a:p>
            <a:endParaRPr lang="el-GR" dirty="0"/>
          </a:p>
          <a:p>
            <a:pPr marL="0" indent="0">
              <a:buNone/>
            </a:pPr>
            <a:r>
              <a:rPr lang="el-GR" dirty="0"/>
              <a:t>Αυτό το ποσό είναι μεγαλύτερο από το 421, γεγονός που σας κάνει να δεχτείτε με χαρά την πρόταση μου εάν το κόστος ευκαιρίας είναι 5%.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* </a:t>
            </a:r>
            <a:r>
              <a:rPr lang="el-GR" dirty="0"/>
              <a:t>Βλέπε Πίνακα επόμενης διαφάνειας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8585564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7EAA5DBA-D8EF-430E-8F6A-AC23A10E3D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5E581BB7-E572-422E-8AE8-FB42687F4C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/>
          </a:p>
        </p:txBody>
      </p:sp>
      <p:graphicFrame>
        <p:nvGraphicFramePr>
          <p:cNvPr id="5" name="Πίνακας 4">
            <a:extLst>
              <a:ext uri="{FF2B5EF4-FFF2-40B4-BE49-F238E27FC236}">
                <a16:creationId xmlns:a16="http://schemas.microsoft.com/office/drawing/2014/main" id="{C877BC4A-9742-47BB-8861-2EC39E85F7E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58611432"/>
              </p:ext>
            </p:extLst>
          </p:nvPr>
        </p:nvGraphicFramePr>
        <p:xfrm>
          <a:off x="1592580" y="654642"/>
          <a:ext cx="9006840" cy="5852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00684">
                  <a:extLst>
                    <a:ext uri="{9D8B030D-6E8A-4147-A177-3AD203B41FA5}">
                      <a16:colId xmlns:a16="http://schemas.microsoft.com/office/drawing/2014/main" val="2321919120"/>
                    </a:ext>
                  </a:extLst>
                </a:gridCol>
                <a:gridCol w="900684">
                  <a:extLst>
                    <a:ext uri="{9D8B030D-6E8A-4147-A177-3AD203B41FA5}">
                      <a16:colId xmlns:a16="http://schemas.microsoft.com/office/drawing/2014/main" val="2764434914"/>
                    </a:ext>
                  </a:extLst>
                </a:gridCol>
                <a:gridCol w="900684">
                  <a:extLst>
                    <a:ext uri="{9D8B030D-6E8A-4147-A177-3AD203B41FA5}">
                      <a16:colId xmlns:a16="http://schemas.microsoft.com/office/drawing/2014/main" val="2291222690"/>
                    </a:ext>
                  </a:extLst>
                </a:gridCol>
                <a:gridCol w="900684">
                  <a:extLst>
                    <a:ext uri="{9D8B030D-6E8A-4147-A177-3AD203B41FA5}">
                      <a16:colId xmlns:a16="http://schemas.microsoft.com/office/drawing/2014/main" val="3945886638"/>
                    </a:ext>
                  </a:extLst>
                </a:gridCol>
                <a:gridCol w="900684">
                  <a:extLst>
                    <a:ext uri="{9D8B030D-6E8A-4147-A177-3AD203B41FA5}">
                      <a16:colId xmlns:a16="http://schemas.microsoft.com/office/drawing/2014/main" val="2313740375"/>
                    </a:ext>
                  </a:extLst>
                </a:gridCol>
                <a:gridCol w="900684">
                  <a:extLst>
                    <a:ext uri="{9D8B030D-6E8A-4147-A177-3AD203B41FA5}">
                      <a16:colId xmlns:a16="http://schemas.microsoft.com/office/drawing/2014/main" val="4133933031"/>
                    </a:ext>
                  </a:extLst>
                </a:gridCol>
                <a:gridCol w="900684">
                  <a:extLst>
                    <a:ext uri="{9D8B030D-6E8A-4147-A177-3AD203B41FA5}">
                      <a16:colId xmlns:a16="http://schemas.microsoft.com/office/drawing/2014/main" val="1952056187"/>
                    </a:ext>
                  </a:extLst>
                </a:gridCol>
                <a:gridCol w="900684">
                  <a:extLst>
                    <a:ext uri="{9D8B030D-6E8A-4147-A177-3AD203B41FA5}">
                      <a16:colId xmlns:a16="http://schemas.microsoft.com/office/drawing/2014/main" val="1024630562"/>
                    </a:ext>
                  </a:extLst>
                </a:gridCol>
                <a:gridCol w="900684">
                  <a:extLst>
                    <a:ext uri="{9D8B030D-6E8A-4147-A177-3AD203B41FA5}">
                      <a16:colId xmlns:a16="http://schemas.microsoft.com/office/drawing/2014/main" val="1572005801"/>
                    </a:ext>
                  </a:extLst>
                </a:gridCol>
                <a:gridCol w="900684">
                  <a:extLst>
                    <a:ext uri="{9D8B030D-6E8A-4147-A177-3AD203B41FA5}">
                      <a16:colId xmlns:a16="http://schemas.microsoft.com/office/drawing/2014/main" val="4029284347"/>
                    </a:ext>
                  </a:extLst>
                </a:gridCol>
              </a:tblGrid>
              <a:tr h="271124">
                <a:tc>
                  <a:txBody>
                    <a:bodyPr/>
                    <a:lstStyle/>
                    <a:p>
                      <a:r>
                        <a:rPr lang="en-US" dirty="0"/>
                        <a:t>t/r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5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6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7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8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9</a:t>
                      </a:r>
                      <a:endParaRPr lang="el-G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33784448"/>
                  </a:ext>
                </a:extLst>
              </a:tr>
              <a:tr h="271124">
                <a:tc>
                  <a:txBody>
                    <a:bodyPr/>
                    <a:lstStyle/>
                    <a:p>
                      <a:r>
                        <a:rPr lang="en-US" dirty="0"/>
                        <a:t>01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93799375"/>
                  </a:ext>
                </a:extLst>
              </a:tr>
              <a:tr h="271124"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4099117"/>
                  </a:ext>
                </a:extLst>
              </a:tr>
              <a:tr h="271124"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50421858"/>
                  </a:ext>
                </a:extLst>
              </a:tr>
              <a:tr h="271124">
                <a:tc>
                  <a:txBody>
                    <a:bodyPr/>
                    <a:lstStyle/>
                    <a:p>
                      <a:r>
                        <a:rPr lang="en-US" dirty="0"/>
                        <a:t>3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04042457"/>
                  </a:ext>
                </a:extLst>
              </a:tr>
              <a:tr h="271124">
                <a:tc>
                  <a:txBody>
                    <a:bodyPr/>
                    <a:lstStyle/>
                    <a:p>
                      <a:r>
                        <a:rPr lang="en-US" dirty="0"/>
                        <a:t>4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39829600"/>
                  </a:ext>
                </a:extLst>
              </a:tr>
              <a:tr h="271124">
                <a:tc>
                  <a:txBody>
                    <a:bodyPr/>
                    <a:lstStyle/>
                    <a:p>
                      <a:r>
                        <a:rPr lang="en-US" dirty="0"/>
                        <a:t>5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4.329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47349964"/>
                  </a:ext>
                </a:extLst>
              </a:tr>
              <a:tr h="271124">
                <a:tc>
                  <a:txBody>
                    <a:bodyPr/>
                    <a:lstStyle/>
                    <a:p>
                      <a:r>
                        <a:rPr lang="en-US" dirty="0"/>
                        <a:t>6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04649524"/>
                  </a:ext>
                </a:extLst>
              </a:tr>
              <a:tr h="271124">
                <a:tc>
                  <a:txBody>
                    <a:bodyPr/>
                    <a:lstStyle/>
                    <a:p>
                      <a:r>
                        <a:rPr lang="en-US" dirty="0"/>
                        <a:t>7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63147413"/>
                  </a:ext>
                </a:extLst>
              </a:tr>
              <a:tr h="271124">
                <a:tc>
                  <a:txBody>
                    <a:bodyPr/>
                    <a:lstStyle/>
                    <a:p>
                      <a:r>
                        <a:rPr lang="en-US" dirty="0"/>
                        <a:t>8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/>
                        <a:t>6.733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37388445"/>
                  </a:ext>
                </a:extLst>
              </a:tr>
              <a:tr h="271124">
                <a:tc>
                  <a:txBody>
                    <a:bodyPr/>
                    <a:lstStyle/>
                    <a:p>
                      <a:r>
                        <a:rPr lang="en-US" dirty="0"/>
                        <a:t>9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22209545"/>
                  </a:ext>
                </a:extLst>
              </a:tr>
              <a:tr h="271124">
                <a:tc>
                  <a:txBody>
                    <a:bodyPr/>
                    <a:lstStyle/>
                    <a:p>
                      <a:r>
                        <a:rPr lang="en-US" dirty="0"/>
                        <a:t>10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33767897"/>
                  </a:ext>
                </a:extLst>
              </a:tr>
              <a:tr h="271124">
                <a:tc>
                  <a:txBody>
                    <a:bodyPr/>
                    <a:lstStyle/>
                    <a:p>
                      <a:r>
                        <a:rPr lang="en-US" dirty="0"/>
                        <a:t>11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41362506"/>
                  </a:ext>
                </a:extLst>
              </a:tr>
              <a:tr h="271124">
                <a:tc>
                  <a:txBody>
                    <a:bodyPr/>
                    <a:lstStyle/>
                    <a:p>
                      <a:r>
                        <a:rPr lang="en-US" dirty="0"/>
                        <a:t>12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12611623"/>
                  </a:ext>
                </a:extLst>
              </a:tr>
              <a:tr h="271124">
                <a:tc>
                  <a:txBody>
                    <a:bodyPr/>
                    <a:lstStyle/>
                    <a:p>
                      <a:r>
                        <a:rPr lang="en-US" dirty="0"/>
                        <a:t>13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71529071"/>
                  </a:ext>
                </a:extLst>
              </a:tr>
              <a:tr h="271124">
                <a:tc>
                  <a:txBody>
                    <a:bodyPr/>
                    <a:lstStyle/>
                    <a:p>
                      <a:r>
                        <a:rPr lang="en-US" dirty="0"/>
                        <a:t>14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1290254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656016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F392D295-8E2C-444C-99F4-DFA49BEE8C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marL="344488" marR="0" lvl="0" indent="-344488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600"/>
              </a:spcAft>
              <a:tabLst/>
              <a:defRPr/>
            </a:pPr>
            <a:r>
              <a:rPr kumimoji="0" lang="el-GR" sz="2400" b="1" i="0" strike="noStrike" kern="1200" cap="none" spc="1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Άσκηση</a:t>
            </a:r>
            <a:r>
              <a:rPr kumimoji="0" lang="en-US" sz="2400" b="1" i="0" strike="noStrike" kern="1200" cap="none" spc="1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1</a:t>
            </a:r>
            <a:br>
              <a:rPr kumimoji="0" lang="el-GR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l-GR" sz="2400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535C5C6B-52E0-4E58-B0CF-A60FE19814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76400" y="2052116"/>
            <a:ext cx="8893739" cy="3997828"/>
          </a:xfrm>
        </p:spPr>
        <p:txBody>
          <a:bodyPr/>
          <a:lstStyle/>
          <a:p>
            <a:pPr marL="0" indent="0" algn="just">
              <a:lnSpc>
                <a:spcPct val="150000"/>
              </a:lnSpc>
              <a:buNone/>
            </a:pPr>
            <a:endParaRPr lang="el-G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50000"/>
              </a:lnSpc>
              <a:buNone/>
            </a:pPr>
            <a:r>
              <a:rPr lang="el-GR" sz="2000" spc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Έστω ότι έχετε σήμερα 100€ σήμερα και σας ζητάω να τα ανταλλάξετε με 105€ σε έναν χρόνο. Θα δεχόσασταν;</a:t>
            </a:r>
            <a:endParaRPr lang="el-G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9590498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D3839771-FB54-4CD6-B239-02BA1D314E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kumimoji="0" lang="el-GR" sz="2400" b="1" i="0" u="none" strike="noStrike" kern="1200" cap="none" spc="1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Άσκηση</a:t>
            </a:r>
            <a:r>
              <a:rPr kumimoji="0" lang="en-US" sz="2400" b="1" i="0" u="none" strike="noStrike" kern="1200" cap="none" spc="1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1</a:t>
            </a:r>
            <a:br>
              <a:rPr kumimoji="0" lang="en-US" sz="2400" b="1" i="0" u="none" strike="noStrike" kern="1200" cap="none" spc="1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kumimoji="0" lang="en-US" sz="2400" b="1" i="0" u="none" strike="noStrike" kern="1200" cap="none" spc="1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kumimoji="0" lang="el-GR" sz="2400" b="1" i="0" u="none" strike="noStrike" kern="1200" cap="none" spc="1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Λύση</a:t>
            </a:r>
            <a:endParaRPr lang="el-GR" sz="2400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BB9ED2A1-60AD-483D-8032-5DC2759486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62150" y="2052116"/>
            <a:ext cx="8607989" cy="3997828"/>
          </a:xfrm>
        </p:spPr>
        <p:txBody>
          <a:bodyPr/>
          <a:lstStyle/>
          <a:p>
            <a:pPr marL="0" indent="0" algn="just">
              <a:lnSpc>
                <a:spcPct val="150000"/>
              </a:lnSpc>
              <a:buNone/>
            </a:pPr>
            <a:endParaRPr lang="el-G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50000"/>
              </a:lnSpc>
              <a:buNone/>
            </a:pPr>
            <a:r>
              <a:rPr lang="el-GR" sz="2000" b="1" spc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ΕΞΑΡΤΑΤΑΙ!!!</a:t>
            </a:r>
            <a:endParaRPr lang="el-G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l-GR" sz="2000" spc="1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Η απάντηση εξαρτάται από το επιτόκιο που επικρατεί στην αγορά στη δεδομένη χρονική στιγμή για επενδύσεις ιδίου κινδύνου. 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el-GR" sz="2000" spc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Εάν π.χ. είναι στο 4% θα έπρεπε αν δεχτείτε την πρόταση. Αντίθετα, αν το επιτόκιο είναι μεγαλύτερο του 5% θα πρέπει να απορρίψετε την πρόταση.</a:t>
            </a:r>
            <a:endParaRPr lang="el-G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55180421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Μάντισον">
  <a:themeElements>
    <a:clrScheme name="Madison">
      <a:dk1>
        <a:sysClr val="windowText" lastClr="000000"/>
      </a:dk1>
      <a:lt1>
        <a:sysClr val="window" lastClr="FFFFFF"/>
      </a:lt1>
      <a:dk2>
        <a:srgbClr val="1F2D29"/>
      </a:dk2>
      <a:lt2>
        <a:srgbClr val="C5FAEB"/>
      </a:lt2>
      <a:accent1>
        <a:srgbClr val="A1D68B"/>
      </a:accent1>
      <a:accent2>
        <a:srgbClr val="5EC795"/>
      </a:accent2>
      <a:accent3>
        <a:srgbClr val="4DADCF"/>
      </a:accent3>
      <a:accent4>
        <a:srgbClr val="CDB756"/>
      </a:accent4>
      <a:accent5>
        <a:srgbClr val="E29C36"/>
      </a:accent5>
      <a:accent6>
        <a:srgbClr val="8EC0C1"/>
      </a:accent6>
      <a:hlink>
        <a:srgbClr val="6D9D9B"/>
      </a:hlink>
      <a:folHlink>
        <a:srgbClr val="6D8583"/>
      </a:folHlink>
    </a:clrScheme>
    <a:fontScheme name="Madison">
      <a:majorFont>
        <a:latin typeface="Arial" panose="020B06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adison">
      <a:fillStyleLst>
        <a:solidFill>
          <a:schemeClr val="phClr"/>
        </a:solidFill>
        <a:gradFill rotWithShape="1">
          <a:gsLst>
            <a:gs pos="0">
              <a:schemeClr val="phClr">
                <a:tint val="48000"/>
                <a:alpha val="88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4000"/>
                <a:satMod val="130000"/>
                <a:lumMod val="92000"/>
              </a:schemeClr>
            </a:gs>
            <a:gs pos="100000">
              <a:schemeClr val="phClr">
                <a:shade val="76000"/>
                <a:satMod val="130000"/>
                <a:lumMod val="88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blipFill rotWithShape="1"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dison" id="{025CB5FB-2DD3-45EE-B6F0-CC461540EB19}" vid="{6AC10936-2DFC-4054-9ADF-B5E2C5F8619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{89CA3894-C7A3-48BA-AC74-1DC82E9CFEAA}tf16401375</Template>
  <TotalTime>214</TotalTime>
  <Words>978</Words>
  <Application>Microsoft Office PowerPoint</Application>
  <PresentationFormat>Ευρεία οθόνη</PresentationFormat>
  <Paragraphs>111</Paragraphs>
  <Slides>19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6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19</vt:i4>
      </vt:variant>
    </vt:vector>
  </HeadingPairs>
  <TitlesOfParts>
    <vt:vector size="26" baseType="lpstr">
      <vt:lpstr>Arial</vt:lpstr>
      <vt:lpstr>Calibri</vt:lpstr>
      <vt:lpstr>Cambria Math</vt:lpstr>
      <vt:lpstr>MS Shell Dlg 2</vt:lpstr>
      <vt:lpstr>Wingdings</vt:lpstr>
      <vt:lpstr>Wingdings 3</vt:lpstr>
      <vt:lpstr>Μάντισον</vt:lpstr>
      <vt:lpstr>ΜΑΘΗΜΑ 6o  ΧΡΗΜΑΤΙΚΕΣ ΡΟΕΣ - ΠΑΡΟΥΣΑ ΑΞΙΑ (PRESENT VALUE) – (2)</vt:lpstr>
      <vt:lpstr>ΠΑΡΑΔΕΙΓΜΑ 1 </vt:lpstr>
      <vt:lpstr>ΠΑΡΑΔΕΙΓΜΑ 1</vt:lpstr>
      <vt:lpstr>ΠΑΡΑΔΕΙΓΜΑ 1</vt:lpstr>
      <vt:lpstr>ΠΑΡΑΔΕΙΓΜΑ 2</vt:lpstr>
      <vt:lpstr>ΠΑΡΑΔΕΙΓΜΑ 2</vt:lpstr>
      <vt:lpstr>Παρουσίαση του PowerPoint</vt:lpstr>
      <vt:lpstr>Άσκηση 1 </vt:lpstr>
      <vt:lpstr>Άσκηση 1  Λύση</vt:lpstr>
      <vt:lpstr>Άσκηση 2 </vt:lpstr>
      <vt:lpstr>Άσκηση 2  Λύση</vt:lpstr>
      <vt:lpstr>Άσκηση 3</vt:lpstr>
      <vt:lpstr>Άσκηση 3  Λύση</vt:lpstr>
      <vt:lpstr>Άσκηση 4</vt:lpstr>
      <vt:lpstr>Άσκηση 4  Λύση</vt:lpstr>
      <vt:lpstr>Άσκηση 5</vt:lpstr>
      <vt:lpstr>Άσκηση 5  Λύση</vt:lpstr>
      <vt:lpstr>Παρουσίαση του PowerPoint</vt:lpstr>
      <vt:lpstr>ΑΣΚΗΣΕΙΣ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ΜΑΘΗΜΑ 6o  ΧΡΗΜΑΤΙΚΕΣ ΡΟΕΣ - ΠΑΡΟΥΣΑ ΑΞΙΑ (PRESENT VALUE)</dc:title>
  <dc:creator>ΧΡΗΣΤΟΣ ΣΤΑΜΠΟΥΛΗΣ</dc:creator>
  <cp:lastModifiedBy>ΧΡΗΣΤΟΣ ΣΤΑΜΠΟΥΛΗΣ</cp:lastModifiedBy>
  <cp:revision>8</cp:revision>
  <dcterms:created xsi:type="dcterms:W3CDTF">2020-11-14T10:46:31Z</dcterms:created>
  <dcterms:modified xsi:type="dcterms:W3CDTF">2020-11-16T19:19:44Z</dcterms:modified>
</cp:coreProperties>
</file>