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69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15604F-4037-428D-9419-4D359D227B66}" v="79" dt="2020-11-16T13:47:20.3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ΧΡΗΣΤΟΣ ΣΤΑΜΠΟΥΛΗΣ" userId="49e95bbdedea2cd2" providerId="LiveId" clId="{6715604F-4037-428D-9419-4D359D227B66}"/>
    <pc:docChg chg="undo redo custSel addSld modSld">
      <pc:chgData name="ΧΡΗΣΤΟΣ ΣΤΑΜΠΟΥΛΗΣ" userId="49e95bbdedea2cd2" providerId="LiveId" clId="{6715604F-4037-428D-9419-4D359D227B66}" dt="2020-11-16T19:19:43.133" v="444" actId="120"/>
      <pc:docMkLst>
        <pc:docMk/>
      </pc:docMkLst>
      <pc:sldChg chg="modSp mod">
        <pc:chgData name="ΧΡΗΣΤΟΣ ΣΤΑΜΠΟΥΛΗΣ" userId="49e95bbdedea2cd2" providerId="LiveId" clId="{6715604F-4037-428D-9419-4D359D227B66}" dt="2020-11-14T12:36:28.192" v="234" actId="20577"/>
        <pc:sldMkLst>
          <pc:docMk/>
          <pc:sldMk cId="4276249212" sldId="257"/>
        </pc:sldMkLst>
        <pc:spChg chg="mod">
          <ac:chgData name="ΧΡΗΣΤΟΣ ΣΤΑΜΠΟΥΛΗΣ" userId="49e95bbdedea2cd2" providerId="LiveId" clId="{6715604F-4037-428D-9419-4D359D227B66}" dt="2020-11-14T12:36:28.192" v="234" actId="20577"/>
          <ac:spMkLst>
            <pc:docMk/>
            <pc:sldMk cId="4276249212" sldId="257"/>
            <ac:spMk id="3" creationId="{F968D57A-E2A2-4044-9D13-855DC747EB87}"/>
          </ac:spMkLst>
        </pc:spChg>
      </pc:sldChg>
      <pc:sldChg chg="modSp mod">
        <pc:chgData name="ΧΡΗΣΤΟΣ ΣΤΑΜΠΟΥΛΗΣ" userId="49e95bbdedea2cd2" providerId="LiveId" clId="{6715604F-4037-428D-9419-4D359D227B66}" dt="2020-11-14T13:03:01.537" v="342" actId="20577"/>
        <pc:sldMkLst>
          <pc:docMk/>
          <pc:sldMk cId="605261500" sldId="258"/>
        </pc:sldMkLst>
        <pc:spChg chg="mod">
          <ac:chgData name="ΧΡΗΣΤΟΣ ΣΤΑΜΠΟΥΛΗΣ" userId="49e95bbdedea2cd2" providerId="LiveId" clId="{6715604F-4037-428D-9419-4D359D227B66}" dt="2020-11-14T13:03:01.537" v="342" actId="20577"/>
          <ac:spMkLst>
            <pc:docMk/>
            <pc:sldMk cId="605261500" sldId="258"/>
            <ac:spMk id="3" creationId="{8ACE1E82-891B-415C-89CE-03026F83117F}"/>
          </ac:spMkLst>
        </pc:spChg>
      </pc:sldChg>
      <pc:sldChg chg="modSp mod">
        <pc:chgData name="ΧΡΗΣΤΟΣ ΣΤΑΜΠΟΥΛΗΣ" userId="49e95bbdedea2cd2" providerId="LiveId" clId="{6715604F-4037-428D-9419-4D359D227B66}" dt="2020-11-14T13:02:00.664" v="325" actId="20577"/>
        <pc:sldMkLst>
          <pc:docMk/>
          <pc:sldMk cId="3806719685" sldId="259"/>
        </pc:sldMkLst>
        <pc:spChg chg="mod">
          <ac:chgData name="ΧΡΗΣΤΟΣ ΣΤΑΜΠΟΥΛΗΣ" userId="49e95bbdedea2cd2" providerId="LiveId" clId="{6715604F-4037-428D-9419-4D359D227B66}" dt="2020-11-14T13:02:00.664" v="325" actId="20577"/>
          <ac:spMkLst>
            <pc:docMk/>
            <pc:sldMk cId="3806719685" sldId="259"/>
            <ac:spMk id="3" creationId="{EDA4440B-A010-430C-987C-963859C511D5}"/>
          </ac:spMkLst>
        </pc:spChg>
      </pc:sldChg>
      <pc:sldChg chg="addSp delSp modSp mod">
        <pc:chgData name="ΧΡΗΣΤΟΣ ΣΤΑΜΠΟΥΛΗΣ" userId="49e95bbdedea2cd2" providerId="LiveId" clId="{6715604F-4037-428D-9419-4D359D227B66}" dt="2020-11-14T13:03:30.166" v="344" actId="20577"/>
        <pc:sldMkLst>
          <pc:docMk/>
          <pc:sldMk cId="3858556482" sldId="261"/>
        </pc:sldMkLst>
        <pc:spChg chg="mod">
          <ac:chgData name="ΧΡΗΣΤΟΣ ΣΤΑΜΠΟΥΛΗΣ" userId="49e95bbdedea2cd2" providerId="LiveId" clId="{6715604F-4037-428D-9419-4D359D227B66}" dt="2020-11-14T13:03:30.166" v="344" actId="20577"/>
          <ac:spMkLst>
            <pc:docMk/>
            <pc:sldMk cId="3858556482" sldId="261"/>
            <ac:spMk id="3" creationId="{76E8284D-462E-4460-9B80-C94B57FFD30A}"/>
          </ac:spMkLst>
        </pc:spChg>
        <pc:graphicFrameChg chg="add del">
          <ac:chgData name="ΧΡΗΣΤΟΣ ΣΤΑΜΠΟΥΛΗΣ" userId="49e95bbdedea2cd2" providerId="LiveId" clId="{6715604F-4037-428D-9419-4D359D227B66}" dt="2020-11-14T12:20:32.662" v="11" actId="21"/>
          <ac:graphicFrameMkLst>
            <pc:docMk/>
            <pc:sldMk cId="3858556482" sldId="261"/>
            <ac:graphicFrameMk id="4" creationId="{CD310423-8041-4EF9-915B-C6AD30265B42}"/>
          </ac:graphicFrameMkLst>
        </pc:graphicFrameChg>
      </pc:sldChg>
      <pc:sldChg chg="modSp mod">
        <pc:chgData name="ΧΡΗΣΤΟΣ ΣΤΑΜΠΟΥΛΗΣ" userId="49e95bbdedea2cd2" providerId="LiveId" clId="{6715604F-4037-428D-9419-4D359D227B66}" dt="2020-11-14T12:48:42.032" v="290" actId="20577"/>
        <pc:sldMkLst>
          <pc:docMk/>
          <pc:sldMk cId="102478270" sldId="266"/>
        </pc:sldMkLst>
        <pc:spChg chg="mod">
          <ac:chgData name="ΧΡΗΣΤΟΣ ΣΤΑΜΠΟΥΛΗΣ" userId="49e95bbdedea2cd2" providerId="LiveId" clId="{6715604F-4037-428D-9419-4D359D227B66}" dt="2020-11-14T12:48:42.032" v="290" actId="20577"/>
          <ac:spMkLst>
            <pc:docMk/>
            <pc:sldMk cId="102478270" sldId="266"/>
            <ac:spMk id="3" creationId="{97411BD9-E0E3-4D19-A861-357C9F4A7DAF}"/>
          </ac:spMkLst>
        </pc:spChg>
      </pc:sldChg>
      <pc:sldChg chg="modSp mod">
        <pc:chgData name="ΧΡΗΣΤΟΣ ΣΤΑΜΠΟΥΛΗΣ" userId="49e95bbdedea2cd2" providerId="LiveId" clId="{6715604F-4037-428D-9419-4D359D227B66}" dt="2020-11-14T12:50:08.985" v="304" actId="2710"/>
        <pc:sldMkLst>
          <pc:docMk/>
          <pc:sldMk cId="3114746027" sldId="267"/>
        </pc:sldMkLst>
        <pc:spChg chg="mod">
          <ac:chgData name="ΧΡΗΣΤΟΣ ΣΤΑΜΠΟΥΛΗΣ" userId="49e95bbdedea2cd2" providerId="LiveId" clId="{6715604F-4037-428D-9419-4D359D227B66}" dt="2020-11-14T12:50:08.985" v="304" actId="2710"/>
          <ac:spMkLst>
            <pc:docMk/>
            <pc:sldMk cId="3114746027" sldId="267"/>
            <ac:spMk id="3" creationId="{9483ED50-A795-4E38-9725-7AA5EB156696}"/>
          </ac:spMkLst>
        </pc:spChg>
      </pc:sldChg>
      <pc:sldChg chg="modSp mod">
        <pc:chgData name="ΧΡΗΣΤΟΣ ΣΤΑΜΠΟΥΛΗΣ" userId="49e95bbdedea2cd2" providerId="LiveId" clId="{6715604F-4037-428D-9419-4D359D227B66}" dt="2020-11-16T13:20:18.783" v="349" actId="20577"/>
        <pc:sldMkLst>
          <pc:docMk/>
          <pc:sldMk cId="3874259464" sldId="269"/>
        </pc:sldMkLst>
        <pc:spChg chg="mod">
          <ac:chgData name="ΧΡΗΣΤΟΣ ΣΤΑΜΠΟΥΛΗΣ" userId="49e95bbdedea2cd2" providerId="LiveId" clId="{6715604F-4037-428D-9419-4D359D227B66}" dt="2020-11-16T13:20:18.783" v="349" actId="20577"/>
          <ac:spMkLst>
            <pc:docMk/>
            <pc:sldMk cId="3874259464" sldId="269"/>
            <ac:spMk id="3" creationId="{D6C27290-E736-4C2B-B218-FF17B625A82F}"/>
          </ac:spMkLst>
        </pc:spChg>
      </pc:sldChg>
      <pc:sldChg chg="modSp mod">
        <pc:chgData name="ΧΡΗΣΤΟΣ ΣΤΑΜΠΟΥΛΗΣ" userId="49e95bbdedea2cd2" providerId="LiveId" clId="{6715604F-4037-428D-9419-4D359D227B66}" dt="2020-11-16T13:47:40.641" v="384" actId="20577"/>
        <pc:sldMkLst>
          <pc:docMk/>
          <pc:sldMk cId="3704314403" sldId="270"/>
        </pc:sldMkLst>
        <pc:spChg chg="mod">
          <ac:chgData name="ΧΡΗΣΤΟΣ ΣΤΑΜΠΟΥΛΗΣ" userId="49e95bbdedea2cd2" providerId="LiveId" clId="{6715604F-4037-428D-9419-4D359D227B66}" dt="2020-11-16T13:47:40.641" v="384" actId="20577"/>
          <ac:spMkLst>
            <pc:docMk/>
            <pc:sldMk cId="3704314403" sldId="270"/>
            <ac:spMk id="3" creationId="{D588FCFF-2055-4250-A758-66ED7F36AB3D}"/>
          </ac:spMkLst>
        </pc:spChg>
      </pc:sldChg>
      <pc:sldChg chg="addSp modSp new mod">
        <pc:chgData name="ΧΡΗΣΤΟΣ ΣΤΑΜΠΟΥΛΗΣ" userId="49e95bbdedea2cd2" providerId="LiveId" clId="{6715604F-4037-428D-9419-4D359D227B66}" dt="2020-11-14T12:34:50.153" v="197" actId="20577"/>
        <pc:sldMkLst>
          <pc:docMk/>
          <pc:sldMk cId="3765601611" sldId="272"/>
        </pc:sldMkLst>
        <pc:graphicFrameChg chg="add mod modGraphic">
          <ac:chgData name="ΧΡΗΣΤΟΣ ΣΤΑΜΠΟΥΛΗΣ" userId="49e95bbdedea2cd2" providerId="LiveId" clId="{6715604F-4037-428D-9419-4D359D227B66}" dt="2020-11-14T12:34:50.153" v="197" actId="20577"/>
          <ac:graphicFrameMkLst>
            <pc:docMk/>
            <pc:sldMk cId="3765601611" sldId="272"/>
            <ac:graphicFrameMk id="5" creationId="{C877BC4A-9742-47BB-8861-2EC39E85F7EE}"/>
          </ac:graphicFrameMkLst>
        </pc:graphicFrameChg>
      </pc:sldChg>
      <pc:sldChg chg="addSp delSp modSp new mod">
        <pc:chgData name="ΧΡΗΣΤΟΣ ΣΤΑΜΠΟΥΛΗΣ" userId="49e95bbdedea2cd2" providerId="LiveId" clId="{6715604F-4037-428D-9419-4D359D227B66}" dt="2020-11-14T12:35:28.689" v="202" actId="14100"/>
        <pc:sldMkLst>
          <pc:docMk/>
          <pc:sldMk cId="1706553135" sldId="273"/>
        </pc:sldMkLst>
        <pc:spChg chg="del">
          <ac:chgData name="ΧΡΗΣΤΟΣ ΣΤΑΜΠΟΥΛΗΣ" userId="49e95bbdedea2cd2" providerId="LiveId" clId="{6715604F-4037-428D-9419-4D359D227B66}" dt="2020-11-14T12:35:21.788" v="201" actId="478"/>
          <ac:spMkLst>
            <pc:docMk/>
            <pc:sldMk cId="1706553135" sldId="273"/>
            <ac:spMk id="2" creationId="{C170E128-C2D4-410D-881F-7EC5A72EF367}"/>
          </ac:spMkLst>
        </pc:spChg>
        <pc:spChg chg="del">
          <ac:chgData name="ΧΡΗΣΤΟΣ ΣΤΑΜΠΟΥΛΗΣ" userId="49e95bbdedea2cd2" providerId="LiveId" clId="{6715604F-4037-428D-9419-4D359D227B66}" dt="2020-11-14T12:35:07.884" v="198" actId="22"/>
          <ac:spMkLst>
            <pc:docMk/>
            <pc:sldMk cId="1706553135" sldId="273"/>
            <ac:spMk id="3" creationId="{14F9FF1A-1FB8-4B6C-A134-868E22877AC1}"/>
          </ac:spMkLst>
        </pc:spChg>
        <pc:picChg chg="add mod ord">
          <ac:chgData name="ΧΡΗΣΤΟΣ ΣΤΑΜΠΟΥΛΗΣ" userId="49e95bbdedea2cd2" providerId="LiveId" clId="{6715604F-4037-428D-9419-4D359D227B66}" dt="2020-11-14T12:35:28.689" v="202" actId="14100"/>
          <ac:picMkLst>
            <pc:docMk/>
            <pc:sldMk cId="1706553135" sldId="273"/>
            <ac:picMk id="5" creationId="{FE47C2FE-8B8F-48E2-8484-6B80769726E3}"/>
          </ac:picMkLst>
        </pc:picChg>
      </pc:sldChg>
      <pc:sldChg chg="modSp new mod">
        <pc:chgData name="ΧΡΗΣΤΟΣ ΣΤΑΜΠΟΥΛΗΣ" userId="49e95bbdedea2cd2" providerId="LiveId" clId="{6715604F-4037-428D-9419-4D359D227B66}" dt="2020-11-16T19:19:43.133" v="444" actId="120"/>
        <pc:sldMkLst>
          <pc:docMk/>
          <pc:sldMk cId="2629056435" sldId="274"/>
        </pc:sldMkLst>
        <pc:spChg chg="mod">
          <ac:chgData name="ΧΡΗΣΤΟΣ ΣΤΑΜΠΟΥΛΗΣ" userId="49e95bbdedea2cd2" providerId="LiveId" clId="{6715604F-4037-428D-9419-4D359D227B66}" dt="2020-11-16T19:19:43.133" v="444" actId="120"/>
          <ac:spMkLst>
            <pc:docMk/>
            <pc:sldMk cId="2629056435" sldId="274"/>
            <ac:spMk id="2" creationId="{352BE763-033F-404F-B335-A100CAA5435A}"/>
          </ac:spMkLst>
        </pc:spChg>
        <pc:spChg chg="mod">
          <ac:chgData name="ΧΡΗΣΤΟΣ ΣΤΑΜΠΟΥΛΗΣ" userId="49e95bbdedea2cd2" providerId="LiveId" clId="{6715604F-4037-428D-9419-4D359D227B66}" dt="2020-11-16T19:19:32.149" v="443" actId="20577"/>
          <ac:spMkLst>
            <pc:docMk/>
            <pc:sldMk cId="2629056435" sldId="274"/>
            <ac:spMk id="3" creationId="{D02D8195-4C93-4382-B009-17453E607FB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704B80-4FF3-42EE-AE0A-1EB3C8417C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97448" y="1436791"/>
            <a:ext cx="5518066" cy="2268559"/>
          </a:xfrm>
        </p:spPr>
        <p:txBody>
          <a:bodyPr/>
          <a:lstStyle/>
          <a:p>
            <a:pPr algn="ctr"/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ΜΑΘΗΜΑ </a:t>
            </a:r>
            <a:r>
              <a:rPr lang="en-US" sz="2900" dirty="0">
                <a:solidFill>
                  <a:prstClr val="white"/>
                </a:solidFill>
                <a:latin typeface="Arial" panose="020B0604020202020204"/>
              </a:rPr>
              <a:t>6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o</a:t>
            </a:r>
            <a:br>
              <a:rPr kumimoji="0" lang="el-GR" sz="29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b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ΧΡΗΜΑΤΙΚΕΣ ΡΟΕΣ 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-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ΠΑΡΟΥΣΑ ΑΞΙΑ (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PRESENT VALUE) – (2)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5150BFE-8D4D-4F63-B982-0E645FB392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7681" y="3886200"/>
            <a:ext cx="5357600" cy="1535009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rgbClr val="8EC0C1"/>
              </a:buClr>
              <a:buSzPct val="90000"/>
              <a:buFont typeface="Wingdings" panose="05000000000000000000" pitchFamily="2" charset="2"/>
              <a:buNone/>
              <a:tabLst/>
              <a:defRPr/>
            </a:pP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ΣΤΑΜΠΟΥΛΗΣ ΧΡΗΣΤΟΣ </a:t>
            </a:r>
            <a:r>
              <a:rPr kumimoji="0" 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Ph</a:t>
            </a: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. D.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rgbClr val="8EC0C1"/>
              </a:buClr>
              <a:buSzPct val="90000"/>
              <a:buFont typeface="Wingdings" panose="05000000000000000000" pitchFamily="2" charset="2"/>
              <a:buNone/>
              <a:tabLst/>
              <a:defRPr/>
            </a:pP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cstamp@agro.auth.gr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7019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49571C9-59B5-418B-9901-66DD417E0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l-GR" sz="2400" b="1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Άσκηση 2</a:t>
            </a:r>
            <a:b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sz="24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9E44D68-8FA1-49E5-B872-6F51F170A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00" y="2052116"/>
            <a:ext cx="8627039" cy="399782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l-GR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Έστω ότι έχετε σήμερα 100€ και σας ζητάω να τα ανταλλάξετε με 140€ σε 5 χρόνια, υποθέτοντας ένα επιτόκιο 6% (γνωστό ως κόστος ευκαιρίας).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l-GR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Θα δεχόσασταν;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00603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8D2F3A0-EE02-46DB-9E09-879EA757C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kumimoji="0" lang="el-GR" sz="24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Άσκηση 2</a:t>
            </a:r>
            <a:br>
              <a:rPr kumimoji="0" lang="en-US" sz="24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kumimoji="0" lang="en-US" sz="24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l-GR" sz="24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Λύση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BE55C2EE-30C1-465F-B6EE-C87EEFD55A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685925" y="2052116"/>
                <a:ext cx="8884214" cy="3997828"/>
              </a:xfrm>
            </p:spPr>
            <p:txBody>
              <a:bodyPr/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endParaRPr lang="el-GR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sz="18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8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𝐅𝐕</m:t>
                          </m:r>
                          <m:r>
                            <a:rPr lang="en-US" sz="1800" b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a:rPr lang="en-US" sz="18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𝐏𝐕</m:t>
                          </m:r>
                          <m:r>
                            <a:rPr lang="en-US" sz="1800" b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18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𝐱</m:t>
                          </m:r>
                          <m:r>
                            <a:rPr lang="en-US" sz="1800" b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 (</m:t>
                          </m:r>
                          <m:r>
                            <a:rPr lang="en-US" sz="18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1800" b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18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𝐫</m:t>
                          </m:r>
                          <m:r>
                            <a:rPr lang="en-US" sz="1800" b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US" sz="1800" b="1" i="1" spc="10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𝒏</m:t>
                          </m:r>
                        </m:sup>
                      </m:sSup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𝟏𝟎𝟎</m:t>
                      </m:r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 </m:t>
                      </m:r>
                      <m:sSup>
                        <m:sSupPr>
                          <m:ctrlPr>
                            <a:rPr lang="el-GR" sz="18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1800" b="1" i="1" spc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1800" b="1" i="1" spc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  <m:r>
                                <a:rPr lang="en-US" sz="1800" b="1" i="1" spc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1800" b="1" i="1" spc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  <m:r>
                                <a:rPr lang="en-US" sz="1800" b="1" i="1" spc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sz="1800" b="1" i="1" spc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𝟎𝟔</m:t>
                              </m:r>
                            </m:e>
                          </m:d>
                        </m:e>
                        <m:sup>
                          <m:r>
                            <a:rPr lang="en-US" sz="18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𝟓</m:t>
                          </m:r>
                        </m:sup>
                      </m:sSup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l-GR" sz="1800" b="1" i="1" spc="100" dirty="0">
                  <a:effectLst/>
                  <a:latin typeface="Cambria Math" panose="02040503050406030204" pitchFamily="18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𝟏𝟎𝟎</m:t>
                      </m:r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 </m:t>
                      </m:r>
                      <m:sSup>
                        <m:sSupPr>
                          <m:ctrlPr>
                            <a:rPr lang="el-GR" sz="18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8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18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18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sz="18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𝟎𝟔</m:t>
                          </m:r>
                          <m:r>
                            <a:rPr lang="en-US" sz="18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US" sz="18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𝟓</m:t>
                          </m:r>
                        </m:sup>
                      </m:sSup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𝟏𝟎𝟎</m:t>
                      </m:r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𝟑𝟑𝟖</m:t>
                      </m:r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𝟏𝟑𝟑</m:t>
                      </m:r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18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𝟖𝟎</m:t>
                      </m:r>
                    </m:oMath>
                  </m:oMathPara>
                </a14:m>
                <a:endParaRPr lang="el-GR" sz="1800" b="1" spc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endParaRPr lang="el-GR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l-GR" sz="18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Αυτό πρακτικά σημαίνει πως 100€ σήμερα θα έχουν αξία 133,80€ σε 5 έτη με την προϋπόθεση ότι το κόστος ευκαιρίας είναι 6%. Επειδή το 133,80 είναι μικρότερο του 140, θα πρέπει να αποδεχθείτε την προσφορά.</a:t>
                </a:r>
                <a:endParaRPr lang="el-G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endParaRPr lang="el-GR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BE55C2EE-30C1-465F-B6EE-C87EEFD55A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85925" y="2052116"/>
                <a:ext cx="8884214" cy="3997828"/>
              </a:xfrm>
              <a:blipFill>
                <a:blip r:embed="rId2"/>
                <a:stretch>
                  <a:fillRect l="-618" r="-54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9069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8FB66A-7DEB-4598-B7E5-1B3F243B2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dirty="0"/>
              <a:t>Άσκηση 3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7411BD9-E0E3-4D19-A861-357C9F4A7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0" y="2052116"/>
            <a:ext cx="8817539" cy="3997828"/>
          </a:xfrm>
        </p:spPr>
        <p:txBody>
          <a:bodyPr/>
          <a:lstStyle/>
          <a:p>
            <a:pPr marL="0" indent="0" algn="just">
              <a:buNone/>
            </a:pPr>
            <a:r>
              <a:rPr lang="el-GR" dirty="0"/>
              <a:t>Στο προηγούμενο παράδειγμα, ποιο ύψος επιτοκίου θα σας έκανε αδιάφορους στο να αποδεχτείτε την προσφορά ή όχι;</a:t>
            </a:r>
          </a:p>
          <a:p>
            <a:pPr marL="0" indent="0" algn="just">
              <a:buNone/>
            </a:pPr>
            <a:r>
              <a:rPr lang="el-GR" dirty="0"/>
              <a:t>Προηγούμενο παράδειγμα</a:t>
            </a:r>
            <a:r>
              <a:rPr lang="en-US" dirty="0"/>
              <a:t>:</a:t>
            </a:r>
            <a:endParaRPr lang="el-GR" dirty="0"/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600"/>
              </a:spcAft>
              <a:buClr>
                <a:srgbClr val="8EC0C1"/>
              </a:buClr>
              <a:buSzPct val="90000"/>
              <a:buFont typeface="Wingdings" panose="05000000000000000000" pitchFamily="2" charset="2"/>
              <a:buNone/>
              <a:tabLst/>
              <a:defRPr/>
            </a:pPr>
            <a:r>
              <a:rPr lang="el-GR" dirty="0"/>
              <a:t>«</a:t>
            </a:r>
            <a:r>
              <a:rPr kumimoji="0" lang="el-GR" sz="2000" b="0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Έστω ότι έχετε σήμερα 100€ και σας ζητάω να τα ανταλλάξετε με 140€ σε 5 χρόνια, υποθέτοντας ένα επιτόκιο 6% (γνωστό ως κόστος ευκαιρίας).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600"/>
              </a:spcAft>
              <a:buClr>
                <a:srgbClr val="8EC0C1"/>
              </a:buClr>
              <a:buSzPct val="90000"/>
              <a:buFont typeface="Wingdings" panose="05000000000000000000" pitchFamily="2" charset="2"/>
              <a:buNone/>
              <a:tabLst/>
              <a:defRPr/>
            </a:pPr>
            <a:r>
              <a:rPr kumimoji="0" lang="el-GR" sz="2000" b="0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Θα δεχόσασταν;»</a:t>
            </a: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2478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57EDDB-E44A-4C14-B29C-3AA1D03B6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Άσκηση 3</a:t>
            </a:r>
            <a:b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b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Λύση</a:t>
            </a:r>
            <a:endParaRPr lang="el-GR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9483ED50-A795-4E38-9725-7AA5EB15669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895475" y="2052115"/>
                <a:ext cx="8674664" cy="4720159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l-GR" sz="18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Αναζητούμε το ύψος του επιτοκίου το οποίο μας δίνει </a:t>
                </a:r>
                <a:r>
                  <a:rPr lang="en-US" sz="18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FV = 140. </a:t>
                </a:r>
                <a:r>
                  <a:rPr lang="el-GR" sz="18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Εξισώνοντας </a:t>
                </a:r>
                <a:r>
                  <a:rPr lang="en-US" sz="18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FV= 140 </a:t>
                </a:r>
                <a:r>
                  <a:rPr lang="el-GR" sz="18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και λύνοντας ως προς </a:t>
                </a:r>
                <a:r>
                  <a:rPr lang="en-US" sz="18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r, </a:t>
                </a:r>
                <a:r>
                  <a:rPr lang="el-GR" sz="18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θα έχουμε</a:t>
                </a:r>
                <a:r>
                  <a:rPr lang="en-US" sz="18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</a:t>
                </a:r>
                <a:endParaRPr lang="el-GR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140=100 </m:t>
                      </m:r>
                      <m:r>
                        <a:rPr lang="en-US" sz="1800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1800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 </m:t>
                      </m:r>
                      <m:sSup>
                        <m:sSupPr>
                          <m:ctrlPr>
                            <a:rPr lang="el-GR" sz="1800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1800" i="1" spc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1800" i="1" spc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1+</m:t>
                              </m:r>
                              <m:r>
                                <a:rPr lang="en-US" sz="1800" i="1" spc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</m:d>
                        </m:e>
                        <m:sup>
                          <m:r>
                            <a:rPr lang="en-US" sz="1800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l-GR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140=100 </m:t>
                      </m:r>
                      <m:r>
                        <a:rPr lang="en-US" sz="1800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1800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 </m:t>
                      </m:r>
                      <m:sSup>
                        <m:sSupPr>
                          <m:ctrlPr>
                            <a:rPr lang="el-GR" sz="1800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1800" i="1" spc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1800" i="1" spc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1+</m:t>
                              </m:r>
                              <m:r>
                                <a:rPr lang="en-US" sz="1800" i="1" spc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</m:d>
                        </m:e>
                        <m:sup>
                          <m:r>
                            <a:rPr lang="en-US" sz="1800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l-GR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140/100 </m:t>
                      </m:r>
                      <m:r>
                        <a:rPr lang="en-US" sz="1800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l-GR" sz="1800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1800" i="1" spc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1800" i="1" spc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1+</m:t>
                              </m:r>
                              <m:r>
                                <a:rPr lang="en-US" sz="1800" i="1" spc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</m:d>
                        </m:e>
                        <m:sup>
                          <m:r>
                            <a:rPr lang="en-US" sz="1800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l-GR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1,4 </m:t>
                      </m:r>
                      <m:r>
                        <a:rPr lang="en-US" sz="1800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l-GR" sz="1800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1800" i="1" spc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1800" i="1" spc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1+</m:t>
                              </m:r>
                              <m:r>
                                <a:rPr lang="en-US" sz="1800" i="1" spc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</m:d>
                        </m:e>
                        <m:sup>
                          <m:r>
                            <a:rPr lang="en-US" sz="1800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l-GR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l-GR" sz="1800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l-GR" sz="1800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1,4 </m:t>
                        </m:r>
                      </m:e>
                      <m:sup>
                        <m:r>
                          <a:rPr lang="el-GR" sz="1800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(0,2)</m:t>
                        </m:r>
                      </m:sup>
                    </m:sSup>
                    <m:r>
                      <a:rPr lang="en-US" sz="18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=(1+</m:t>
                    </m:r>
                    <m:r>
                      <a:rPr lang="en-US" sz="18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𝑟</m:t>
                    </m:r>
                    <m:r>
                      <a:rPr lang="en-US" sz="18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l-GR" sz="18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***</a:t>
                </a:r>
              </a:p>
              <a:p>
                <a:pPr marL="0" indent="0" algn="ctr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1,0</m:t>
                      </m:r>
                      <m:r>
                        <a:rPr lang="el-GR" sz="1800" b="0" i="1" spc="10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7</m:t>
                      </m:r>
                      <m:r>
                        <a:rPr lang="el-GR" sz="1800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=1+</m:t>
                      </m:r>
                      <m:r>
                        <a:rPr lang="el-GR" sz="1800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𝑟</m:t>
                      </m:r>
                      <m:r>
                        <a:rPr lang="el-GR" sz="1800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m:t></m:t>
                      </m:r>
                      <m:r>
                        <a:rPr lang="el-GR" sz="1800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l-GR" sz="1800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𝑟</m:t>
                      </m:r>
                      <m:r>
                        <a:rPr lang="el-GR" sz="1800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=0,07</m:t>
                      </m:r>
                    </m:oMath>
                  </m:oMathPara>
                </a14:m>
                <a:endParaRPr lang="el-GR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50000"/>
                  </a:lnSpc>
                  <a:buNone/>
                </a:pPr>
                <a:r>
                  <a:rPr lang="el-GR" sz="18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Συνεπώς επιτόκιο </a:t>
                </a:r>
                <a:r>
                  <a:rPr lang="el-GR" sz="1800" spc="100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</a:t>
                </a:r>
                <a:r>
                  <a:rPr lang="el-GR" sz="18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% θα σας καθιστούσε αδιάφορους.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l-GR" sz="1800" spc="100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***</a:t>
                </a:r>
                <a:r>
                  <a:rPr lang="en-US" sz="1800" spc="100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https://www.ypologismos.gr/vres-th-dynami-enos-arithmou-vasi-ypsomeni-se-ektheti/</a:t>
                </a:r>
                <a:endParaRPr lang="el-GR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9483ED50-A795-4E38-9725-7AA5EB15669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95475" y="2052115"/>
                <a:ext cx="8674664" cy="4720159"/>
              </a:xfrm>
              <a:blipFill>
                <a:blip r:embed="rId2"/>
                <a:stretch>
                  <a:fillRect l="-632" r="-562" b="-232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4746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D4F100-BB9D-4929-921B-A1318C337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0" lang="el-GR" sz="22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Άσκηση 4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EDE80EC-E857-4074-8CE7-64AE3FABB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2052116"/>
            <a:ext cx="8741339" cy="399782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l-GR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Έστω ότι σκέφτεστε να προβείτε σε επένδυση, η οποία θα έχει τις ακόλουθες εισροές. Τον έκτο χρόνο 120€, τον έβδομο 122€ και τον όγδοο 126€. Η αρχική δαπάνη της επένδυσης σήμερα είναι 100€ και τα επιτόκια έξω στην αγορά 15%. Πρόκειται για συμφέρουσα επένδυση ή όχι;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58448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033BC9-DFC0-4CF9-A585-85F9187A2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0" lang="el-GR" sz="22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Άσκηση 4</a:t>
            </a:r>
            <a:br>
              <a:rPr kumimoji="0" lang="el-GR" sz="22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kumimoji="0" lang="el-GR" sz="22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l-GR" sz="22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Λύση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D588FCFF-2055-4250-A758-66ED7F36AB3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4248" y="2052116"/>
                <a:ext cx="8585891" cy="4632148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pc="10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𝑷𝑽</m:t>
                      </m:r>
                      <m:r>
                        <a:rPr lang="en-US" sz="1600" b="1" i="1" spc="10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600" b="1" i="1" spc="10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𝑭𝑽</m:t>
                      </m:r>
                      <m:r>
                        <a:rPr lang="en-US" sz="1600" b="1" i="1" spc="10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/</m:t>
                      </m:r>
                      <m:sSup>
                        <m:sSupPr>
                          <m:ctrlPr>
                            <a:rPr lang="el-GR" sz="16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6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16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16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16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𝒓</m:t>
                          </m:r>
                          <m:r>
                            <a:rPr lang="en-US" sz="16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US" sz="1600" b="1" i="1" spc="10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𝒏</m:t>
                          </m:r>
                        </m:sup>
                      </m:sSup>
                      <m:r>
                        <a:rPr lang="en-US" sz="16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l-GR" sz="1600" b="1" i="1" spc="100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𝜼</m:t>
                      </m:r>
                      <m:r>
                        <a:rPr lang="en-US" sz="16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16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𝑷𝑽</m:t>
                      </m:r>
                      <m:r>
                        <a:rPr lang="en-US" sz="16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6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𝑭𝑽</m:t>
                      </m:r>
                      <m:r>
                        <a:rPr lang="en-US" sz="16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 ∙</m:t>
                      </m:r>
                      <m:sSup>
                        <m:sSupPr>
                          <m:ctrlPr>
                            <a:rPr lang="el-GR" sz="16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6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16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US" sz="16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16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𝒓</m:t>
                          </m:r>
                          <m:r>
                            <a:rPr lang="en-US" sz="16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US" sz="16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1600" b="1" i="1" spc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𝒏</m:t>
                          </m:r>
                        </m:sup>
                      </m:sSup>
                      <m:r>
                        <a:rPr lang="en-US" sz="1600" b="1" i="1" spc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l-GR" sz="16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l-GR" sz="16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Συνεπώς,</a:t>
                </a:r>
                <a:endParaRPr lang="el-G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l-GR" sz="16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</a:t>
                </a:r>
                <a:r>
                  <a:rPr lang="el-GR" sz="1600" spc="100" baseline="300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η</a:t>
                </a:r>
                <a:r>
                  <a:rPr lang="el-GR" sz="16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χρονιά	</a:t>
                </a:r>
                <a14:m>
                  <m:oMath xmlns:m="http://schemas.openxmlformats.org/officeDocument/2006/math">
                    <m:r>
                      <a:rPr lang="el-GR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120 </m:t>
                    </m:r>
                    <m:r>
                      <a:rPr lang="en-US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l-GR" sz="1600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l-GR" sz="1600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(1+0,15)</m:t>
                        </m:r>
                      </m:e>
                      <m:sup>
                        <m:r>
                          <a:rPr lang="el-GR" sz="1600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−6</m:t>
                        </m:r>
                      </m:sup>
                    </m:sSup>
                    <m:r>
                      <a:rPr lang="el-GR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=120 </m:t>
                    </m:r>
                    <m:r>
                      <a:rPr lang="en-US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𝑥</m:t>
                    </m:r>
                    <m:sSup>
                      <m:sSupPr>
                        <m:ctrlPr>
                          <a:rPr lang="el-GR" sz="1600" i="1" spc="100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l-GR" sz="1600" i="1" spc="1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1600" i="1" spc="1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l-GR" sz="1600" i="1" spc="1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l-GR" sz="1600" i="1" spc="1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l-GR" sz="1600" i="1" spc="1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1,15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l-GR" sz="1600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r>
                      <a:rPr lang="el-GR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=120 </m:t>
                    </m:r>
                    <m:r>
                      <a:rPr lang="en-US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l-GR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0,43=5</m:t>
                    </m:r>
                    <m:r>
                      <a:rPr lang="el-GR" sz="1600" b="0" i="1" spc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1,6</m:t>
                    </m:r>
                  </m:oMath>
                </a14:m>
                <a:endParaRPr lang="el-G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l-GR" sz="16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</a:t>
                </a:r>
                <a:r>
                  <a:rPr lang="el-GR" sz="1600" spc="100" baseline="300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η</a:t>
                </a:r>
                <a:r>
                  <a:rPr lang="el-GR" sz="16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χρονιά	</a:t>
                </a:r>
                <a14:m>
                  <m:oMath xmlns:m="http://schemas.openxmlformats.org/officeDocument/2006/math">
                    <m:r>
                      <a:rPr lang="el-GR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122 </m:t>
                    </m:r>
                    <m:r>
                      <a:rPr lang="en-US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l-GR" sz="1600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l-GR" sz="1600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(1+0,15)</m:t>
                        </m:r>
                      </m:e>
                      <m:sup>
                        <m:r>
                          <a:rPr lang="el-GR" sz="1600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−7</m:t>
                        </m:r>
                      </m:sup>
                    </m:sSup>
                    <m:r>
                      <a:rPr lang="el-GR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=122 </m:t>
                    </m:r>
                    <m:r>
                      <a:rPr lang="en-US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𝑥</m:t>
                    </m:r>
                    <m:sSup>
                      <m:sSupPr>
                        <m:ctrlPr>
                          <a:rPr lang="el-GR" sz="1600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l-GR" sz="1600" i="1" spc="1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1600" i="1" spc="1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l-GR" sz="1600" i="1" spc="1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l-GR" sz="1600" i="1" spc="1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l-GR" sz="1600" i="1" spc="1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1,15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l-GR" sz="1600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7</m:t>
                        </m:r>
                      </m:sup>
                    </m:sSup>
                    <m:r>
                      <a:rPr lang="el-GR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=120 </m:t>
                    </m:r>
                    <m:r>
                      <a:rPr lang="en-US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l-GR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0,3</m:t>
                    </m:r>
                    <m:r>
                      <a:rPr lang="el-GR" sz="1600" b="0" i="1" spc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8</m:t>
                    </m:r>
                    <m:r>
                      <a:rPr lang="el-GR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=4</m:t>
                    </m:r>
                    <m:r>
                      <a:rPr lang="el-GR" sz="1600" b="0" i="1" spc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5.9</m:t>
                    </m:r>
                  </m:oMath>
                </a14:m>
                <a:endParaRPr lang="el-G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l-GR" sz="16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</a:t>
                </a:r>
                <a:r>
                  <a:rPr lang="el-GR" sz="1600" spc="100" baseline="300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η</a:t>
                </a:r>
                <a:r>
                  <a:rPr lang="el-GR" sz="16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χρονιά	</a:t>
                </a:r>
                <a14:m>
                  <m:oMath xmlns:m="http://schemas.openxmlformats.org/officeDocument/2006/math">
                    <m:r>
                      <a:rPr lang="el-GR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126 </m:t>
                    </m:r>
                    <m:r>
                      <a:rPr lang="en-US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l-GR" sz="1600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l-GR" sz="1600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(1+0,15)</m:t>
                        </m:r>
                      </m:e>
                      <m:sup>
                        <m:r>
                          <a:rPr lang="el-GR" sz="1600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−8</m:t>
                        </m:r>
                      </m:sup>
                    </m:sSup>
                    <m:r>
                      <a:rPr lang="el-GR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=126 </m:t>
                    </m:r>
                    <m:r>
                      <a:rPr lang="en-US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𝑥</m:t>
                    </m:r>
                    <m:sSup>
                      <m:sSupPr>
                        <m:ctrlPr>
                          <a:rPr lang="el-GR" sz="1600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l-GR" sz="1600" i="1" spc="1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1600" i="1" spc="1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l-GR" sz="1600" i="1" spc="1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l-GR" sz="1600" i="1" spc="1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l-GR" sz="1600" i="1" spc="1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Arial" panose="020B0604020202020204" pitchFamily="34" charset="0"/>
                                  </a:rPr>
                                  <m:t>1,15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l-GR" sz="1600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8</m:t>
                        </m:r>
                      </m:sup>
                    </m:sSup>
                    <m:r>
                      <a:rPr lang="el-GR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=126 </m:t>
                    </m:r>
                    <m:r>
                      <a:rPr lang="en-US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l-GR" sz="1600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0,33=41</m:t>
                    </m:r>
                  </m:oMath>
                </a14:m>
                <a:r>
                  <a:rPr lang="el-GR" sz="16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,5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l-GR" sz="16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Αθροίζοντας τις παρούσες αξίες βρίσκουμε το ποσό 139 € που είναι μεγαλύτερο του αρχικού κόστους της επένδυσης. Οπότε, η επένδυση είναι συμφέρουσα.</a:t>
                </a:r>
                <a:endParaRPr lang="el-G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l-GR" sz="1600" dirty="0"/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D588FCFF-2055-4250-A758-66ED7F36AB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4248" y="2052116"/>
                <a:ext cx="8585891" cy="4632148"/>
              </a:xfrm>
              <a:blipFill>
                <a:blip r:embed="rId2"/>
                <a:stretch>
                  <a:fillRect l="-426" r="-35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4314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579660-442B-47B9-9403-862C0F943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0" lang="el-GR" sz="22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Άσκηση 5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4C6E504-0A67-45C0-A000-ABBEDD34D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4520" y="2052116"/>
            <a:ext cx="8695619" cy="3997828"/>
          </a:xfrm>
        </p:spPr>
        <p:txBody>
          <a:bodyPr/>
          <a:lstStyle/>
          <a:p>
            <a:pPr marL="0" indent="0" algn="just">
              <a:buNone/>
            </a:pPr>
            <a:r>
              <a:rPr lang="el-GR" dirty="0"/>
              <a:t>Έστω ότι σας προσφέρονται 120€ ετησίως για τα επόμενα 8 χρόνια, εάν δώσετε 580€ σήμερα. </a:t>
            </a:r>
          </a:p>
          <a:p>
            <a:pPr marL="0" indent="0" algn="just">
              <a:buNone/>
            </a:pPr>
            <a:r>
              <a:rPr lang="el-GR" dirty="0"/>
              <a:t>Θα δεχόσασταν εάν το επιτόκιο είναι 4%???</a:t>
            </a:r>
          </a:p>
        </p:txBody>
      </p:sp>
    </p:spTree>
    <p:extLst>
      <p:ext uri="{BB962C8B-B14F-4D97-AF65-F5344CB8AC3E}">
        <p14:creationId xmlns:p14="http://schemas.microsoft.com/office/powerpoint/2010/main" val="493274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3571699-3BEF-465C-898C-B03E5DBE6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kumimoji="0" lang="el-GR" sz="22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Άσκηση 5</a:t>
            </a:r>
            <a:br>
              <a:rPr kumimoji="0" lang="el-GR" sz="22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kumimoji="0" lang="el-GR" sz="22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l-GR" sz="22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Λύση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D6C27290-E736-4C2B-B218-FF17B625A82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047875" y="2052116"/>
                <a:ext cx="8522264" cy="3997828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l-GR" sz="20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Εν προκειμένω πρόκειται για ράντα. Για να είστε σε θέση να απαντήσετε θα πρέπει να βρείτε την παρούσα αξία της ράντας και αν την συγκρίνετε με τα 580€. Πιο συγκεκριμένα, </a:t>
                </a:r>
                <a:r>
                  <a:rPr lang="en-US" sz="20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l-GR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r>
                      <a:rPr lang="el-GR" sz="2000" b="1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𝑷𝑽𝑨𝒏</m:t>
                    </m:r>
                    <m:r>
                      <a:rPr lang="el-GR" sz="2000" b="1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a:rPr lang="el-GR" sz="2000" b="1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𝑨</m:t>
                    </m:r>
                    <m:r>
                      <a:rPr lang="el-GR" sz="2000" b="1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l-GR" sz="2000" b="1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l-GR" sz="2000" b="1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l-GR" sz="2000" b="1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𝑷𝑽𝑰𝑭𝑨𝒏</m:t>
                    </m:r>
                    <m:r>
                      <a:rPr lang="el-GR" sz="2000" b="1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(</m:t>
                    </m:r>
                    <m:r>
                      <a:rPr lang="el-GR" sz="2000" b="1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𝟖</m:t>
                    </m:r>
                    <m:r>
                      <a:rPr lang="el-GR" sz="2000" b="1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,</m:t>
                    </m:r>
                    <m:r>
                      <a:rPr lang="el-GR" sz="2000" b="1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l-GR" sz="2000" b="1" i="1" spc="1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%)</m:t>
                    </m:r>
                  </m:oMath>
                </a14:m>
                <a:r>
                  <a:rPr lang="en-US" sz="2000" i="1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el-GR" sz="2000" i="1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**</a:t>
                </a:r>
                <a:endParaRPr lang="el-GR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l-GR" sz="20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Σχετικός πίνακας, όπου </a:t>
                </a:r>
                <a:r>
                  <a:rPr lang="en-US" sz="2000" spc="100" dirty="0" err="1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PVAn</a:t>
                </a:r>
                <a:r>
                  <a:rPr lang="el-GR" sz="20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120 </a:t>
                </a:r>
                <a:r>
                  <a:rPr lang="en-US" sz="20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el-GR" sz="2000" spc="10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6,73</a:t>
                </a:r>
                <a:r>
                  <a:rPr lang="el-GR" sz="20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807,6</a:t>
                </a:r>
                <a:endParaRPr lang="el-GR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l-GR" sz="20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Αυτό το ποσό (807,6) είναι μεγαλύτερο από τα 580€, γεγονός που σας κάνει να δεχτείτε την πρόταση.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l-GR" spc="100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** Βλέπε Πίνακα επόμενης διαφάνειας</a:t>
                </a:r>
                <a:endParaRPr lang="el-GR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D6C27290-E736-4C2B-B218-FF17B625A8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47875" y="2052116"/>
                <a:ext cx="8522264" cy="3997828"/>
              </a:xfrm>
              <a:blipFill>
                <a:blip r:embed="rId2"/>
                <a:stretch>
                  <a:fillRect l="-715" t="-4885" r="-64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4259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FE47C2FE-8B8F-48E2-8484-6B80769726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1242" y="685800"/>
            <a:ext cx="9032563" cy="5705856"/>
          </a:xfrm>
        </p:spPr>
      </p:pic>
    </p:spTree>
    <p:extLst>
      <p:ext uri="{BB962C8B-B14F-4D97-AF65-F5344CB8AC3E}">
        <p14:creationId xmlns:p14="http://schemas.microsoft.com/office/powerpoint/2010/main" val="17065531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2BE763-033F-404F-B335-A100CAA54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dirty="0"/>
              <a:t>ΑΣΚΗΣΕΙΣ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2D8195-4C93-4382-B009-17453E607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Επίλυση αντίστοιχων ασκήσεων στην τάξη</a:t>
            </a:r>
          </a:p>
        </p:txBody>
      </p:sp>
    </p:spTree>
    <p:extLst>
      <p:ext uri="{BB962C8B-B14F-4D97-AF65-F5344CB8AC3E}">
        <p14:creationId xmlns:p14="http://schemas.microsoft.com/office/powerpoint/2010/main" val="2629056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3148C21-9CEC-4CC6-9446-196B09CE1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4488" marR="0" lvl="0" indent="-344488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tabLst/>
              <a:defRPr/>
            </a:pP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ΠΑΡΑΔΕΙΓΜΑ 1</a:t>
            </a:r>
            <a:b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968D57A-E2A2-4044-9D13-855DC747E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6900" y="2052116"/>
            <a:ext cx="8703239" cy="399782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l-GR" dirty="0"/>
          </a:p>
          <a:p>
            <a:pPr marL="0" indent="0" algn="just">
              <a:buNone/>
            </a:pPr>
            <a:r>
              <a:rPr lang="el-GR" dirty="0"/>
              <a:t>Προκειμένου να δούμε τη σημασία της παρούσας αξίας στην αξιολόγηση επενδυτικών έργων, ας δούμε ένα πρώτο παράδειγμα. </a:t>
            </a:r>
            <a:endParaRPr lang="en-US" dirty="0"/>
          </a:p>
          <a:p>
            <a:pPr marL="0" indent="0" algn="just">
              <a:buNone/>
            </a:pPr>
            <a:r>
              <a:rPr lang="el-GR" dirty="0"/>
              <a:t>Ας υποθέσουμε ότι σκέφτεστε να προβείτε σε μία επένδυση η οποία θα έχει τις ακόλουθες ροές εσόδων: </a:t>
            </a:r>
            <a:endParaRPr lang="en-US" dirty="0"/>
          </a:p>
          <a:p>
            <a:pPr marL="0" indent="0" algn="just">
              <a:buNone/>
            </a:pPr>
            <a:r>
              <a:rPr lang="el-GR" dirty="0"/>
              <a:t>500 ευρώ τον ένατο χρόνο, </a:t>
            </a:r>
            <a:endParaRPr lang="en-US" dirty="0"/>
          </a:p>
          <a:p>
            <a:pPr marL="0" indent="0" algn="just">
              <a:buNone/>
            </a:pPr>
            <a:r>
              <a:rPr lang="el-GR" dirty="0"/>
              <a:t>600 ευρώ το δέκατο, </a:t>
            </a:r>
            <a:endParaRPr lang="en-US" dirty="0"/>
          </a:p>
          <a:p>
            <a:pPr marL="0" indent="0" algn="just">
              <a:buNone/>
            </a:pPr>
            <a:r>
              <a:rPr lang="el-GR" dirty="0"/>
              <a:t>και 700 ευρώ τον ενδέκατο. </a:t>
            </a:r>
            <a:endParaRPr lang="en-US" dirty="0"/>
          </a:p>
          <a:p>
            <a:pPr marL="0" indent="0" algn="just">
              <a:buNone/>
            </a:pPr>
            <a:r>
              <a:rPr lang="el-GR" dirty="0"/>
              <a:t>Γνωρίζοντας ότι η αρχική δαπάνη της επένδυσης είναι 500 ευρώ σήμερα και ότι τα επιτόκια έξω στην αγορά είναι στο 15%, απαντήστε εάν πρόκειται για μία συμφέρουσα επένδυση ή όχι. </a:t>
            </a:r>
          </a:p>
        </p:txBody>
      </p:sp>
    </p:spTree>
    <p:extLst>
      <p:ext uri="{BB962C8B-B14F-4D97-AF65-F5344CB8AC3E}">
        <p14:creationId xmlns:p14="http://schemas.microsoft.com/office/powerpoint/2010/main" val="4276249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0A688C-BD98-4086-809E-E1D9BC15A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ΠΑΡΑΔΕΙΓΜΑ 1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8ACE1E82-891B-415C-89CE-03026F8311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038350" y="2052116"/>
                <a:ext cx="8531789" cy="3997828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 algn="just">
                  <a:buNone/>
                </a:pPr>
                <a:r>
                  <a:rPr lang="el-GR" dirty="0"/>
                  <a:t>Δεδομένου ότι ο τύπος της παρούσας αξίας ποσού μετά από η χρόνια είναι:</a:t>
                </a:r>
                <a:endParaRPr lang="en-US" dirty="0"/>
              </a:p>
              <a:p>
                <a:pPr marL="0" indent="0" algn="just">
                  <a:lnSpc>
                    <a:spcPct val="150000"/>
                  </a:lnSpc>
                  <a:buNone/>
                  <a:tabLst>
                    <a:tab pos="1225550" algn="l"/>
                  </a:tabLst>
                </a:pPr>
                <a14:m>
                  <m:oMath xmlns:m="http://schemas.openxmlformats.org/officeDocument/2006/math">
                    <m:r>
                      <a:rPr lang="el-GR" sz="2000" b="1" i="1" spc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𝐏𝐕</m:t>
                    </m:r>
                    <m:r>
                      <a:rPr lang="el-GR" sz="2000" b="1" spc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a:rPr lang="el-GR" sz="2000" b="1" i="1" spc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𝐅𝐕</m:t>
                    </m:r>
                    <m:r>
                      <a:rPr lang="el-GR" sz="2000" b="1" spc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l-GR" sz="2000" b="1" i="1" spc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𝐱</m:t>
                    </m:r>
                    <m:r>
                      <a:rPr lang="el-GR" sz="2000" b="1" spc="10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l-GR" sz="2000" b="1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l-GR" sz="2000" b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l-GR" sz="2000" b="1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l-GR" sz="2000" b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l-GR" sz="2000" b="1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𝐫</m:t>
                        </m:r>
                        <m:r>
                          <a:rPr lang="el-GR" sz="2000" b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l-GR" sz="2000" b="1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l-GR" sz="2000" b="1" i="1" spc="1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el-GR" sz="18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</a:rPr>
                  <a:t>  ή    </a:t>
                </a:r>
                <a14:m>
                  <m:oMath xmlns:m="http://schemas.openxmlformats.org/officeDocument/2006/math">
                    <m:r>
                      <a:rPr lang="el-GR" b="1" i="1" spc="10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𝐏𝐕</m:t>
                    </m:r>
                    <m:r>
                      <a:rPr lang="el-GR" b="1" spc="10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a:rPr lang="el-GR" b="1" i="1" spc="10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𝐅𝐕</m:t>
                    </m:r>
                    <m:r>
                      <a:rPr lang="el-GR" b="1" i="1" spc="10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el-GR" b="1" i="1" spc="1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l-GR" b="1" spc="1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l-GR" b="1" i="1" spc="1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l-GR" b="1" spc="1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l-GR" b="1" i="1" spc="1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𝐫</m:t>
                        </m:r>
                        <m:r>
                          <a:rPr lang="el-GR" b="1" spc="1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l-GR" b="1" i="1" spc="10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𝒏</m:t>
                        </m:r>
                      </m:sup>
                    </m:sSup>
                  </m:oMath>
                </a14:m>
                <a:endParaRPr lang="el-GR" sz="18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0" indent="0" algn="just">
                  <a:buNone/>
                </a:pPr>
                <a:r>
                  <a:rPr lang="el-GR" dirty="0"/>
                  <a:t>Υπολογίζουμε την παρούσα αξία των μελλοντικών χρηματικών ροών ως ακολούθως:	</a:t>
                </a:r>
                <a:endParaRPr lang="en-US" dirty="0"/>
              </a:p>
              <a:p>
                <a:pPr marL="0" indent="0" algn="just">
                  <a:buNone/>
                </a:pPr>
                <a:r>
                  <a:rPr lang="en-US" sz="20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el-GR" sz="20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α) 500 </a:t>
                </a:r>
                <a:r>
                  <a:rPr lang="en-US" sz="20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el-GR" sz="20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(1+0,15)</a:t>
                </a:r>
                <a:r>
                  <a:rPr lang="el-GR" sz="2000" spc="100" baseline="300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-9</a:t>
                </a:r>
                <a:r>
                  <a:rPr lang="el-GR" sz="20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142,05</a:t>
                </a:r>
                <a:endParaRPr lang="el-GR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l-GR" sz="20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(β) 600 </a:t>
                </a:r>
                <a:r>
                  <a:rPr lang="en-US" sz="20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el-GR" sz="20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(1+0,15)</a:t>
                </a:r>
                <a:r>
                  <a:rPr lang="el-GR" sz="2000" spc="100" baseline="300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-10</a:t>
                </a:r>
                <a:r>
                  <a:rPr lang="el-GR" sz="20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148,15</a:t>
                </a:r>
                <a:endParaRPr lang="en-US" sz="2000" spc="1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l-GR" sz="20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(γ) 700 </a:t>
                </a:r>
                <a:r>
                  <a:rPr lang="en-US" sz="20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el-GR" sz="20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(1+0,15)</a:t>
                </a:r>
                <a:r>
                  <a:rPr lang="el-GR" sz="2000" spc="100" baseline="300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-11</a:t>
                </a:r>
                <a:r>
                  <a:rPr lang="el-GR" sz="2000" spc="1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150,54</a:t>
                </a:r>
                <a:endParaRPr lang="el-GR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l-GR" dirty="0">
                    <a:solidFill>
                      <a:srgbClr val="FF0000"/>
                    </a:solidFill>
                  </a:rPr>
                  <a:t>ΥΠΕΝΘΥΜΙΣΗ!!! </a:t>
                </a:r>
                <a:r>
                  <a:rPr lang="el-GR" sz="2000" spc="100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l-GR" sz="2000" i="1" spc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l-GR" sz="2000" i="1" spc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p>
                        <m:r>
                          <a:rPr lang="el-GR" sz="2000" i="1" spc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sz="2000" b="0" i="0" spc="100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Χ</m:t>
                        </m:r>
                      </m:sup>
                    </m:sSup>
                    <m:r>
                      <a:rPr lang="el-GR" sz="2000" i="1" spc="10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l-GR" sz="2000" i="1" spc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l-GR" sz="2000" i="1" spc="10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l-GR" sz="2000" i="1" spc="100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l-GR" sz="2000" i="1" spc="100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𝛼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el-GR" sz="2000" b="0" i="0" spc="100" smtClean="0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Χ</m:t>
                            </m:r>
                          </m:sup>
                        </m:sSup>
                      </m:den>
                    </m:f>
                  </m:oMath>
                </a14:m>
                <a:r>
                  <a:rPr lang="el-GR" dirty="0"/>
                  <a:t> </a:t>
                </a:r>
              </a:p>
              <a:p>
                <a:pPr algn="just"/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8ACE1E82-891B-415C-89CE-03026F8311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38350" y="2052116"/>
                <a:ext cx="8531789" cy="3997828"/>
              </a:xfrm>
              <a:blipFill>
                <a:blip r:embed="rId2"/>
                <a:stretch>
                  <a:fillRect l="-429" t="-198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5261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DAAEC6-9DBD-4867-8BCB-DEF107DF6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ΠΑΡΑΔΕΙΓΜΑ 1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DA4440B-A010-430C-987C-963859C51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032" y="2052116"/>
            <a:ext cx="9171107" cy="3997828"/>
          </a:xfrm>
        </p:spPr>
        <p:txBody>
          <a:bodyPr/>
          <a:lstStyle/>
          <a:p>
            <a:pPr marL="0" indent="0" algn="just">
              <a:buNone/>
            </a:pPr>
            <a:r>
              <a:rPr lang="el-GR" dirty="0"/>
              <a:t>Αθροίζοντας τις παρούσες αξίες, βρίσκουμε το ποσό των 440,74 ευρώ που είναι μικρότερο του αρχικού κόστους επένδυσης των 500 ευρώ και αποφαινόμαστε ότι η επένδυση δεν είναι συμφέρουσα. </a:t>
            </a:r>
          </a:p>
          <a:p>
            <a:pPr marL="0" indent="0" algn="just">
              <a:buNone/>
            </a:pPr>
            <a:r>
              <a:rPr lang="el-GR" dirty="0"/>
              <a:t>Να τονιστεί σε αυτό το σημείο, ότι υποθέτουμε πως οι χρηματικές ροές είναι δεδομένες, δεν υπάρχει δηλαδή κίνδυνος</a:t>
            </a:r>
          </a:p>
        </p:txBody>
      </p:sp>
    </p:spTree>
    <p:extLst>
      <p:ext uri="{BB962C8B-B14F-4D97-AF65-F5344CB8AC3E}">
        <p14:creationId xmlns:p14="http://schemas.microsoft.com/office/powerpoint/2010/main" val="3806719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7591B8-BC25-4022-91E4-B4D542B94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l-GR" sz="2400" dirty="0"/>
              <a:t>ΠΑΡΑΔΕΙΓΜΑ 2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13F7C6C-4EBD-4F18-8DD3-1ADD3F55D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2052116"/>
            <a:ext cx="8665139" cy="3997828"/>
          </a:xfrm>
        </p:spPr>
        <p:txBody>
          <a:bodyPr/>
          <a:lstStyle/>
          <a:p>
            <a:pPr marL="0" indent="0" algn="just">
              <a:buNone/>
            </a:pPr>
            <a:r>
              <a:rPr lang="el-GR" dirty="0"/>
              <a:t>Σας προσφέρω €100 ετησίως για τα επόμενα 5 χρόνια εάν μου δώσετε €421 σήμερα.</a:t>
            </a:r>
            <a:endParaRPr lang="en-US" dirty="0"/>
          </a:p>
          <a:p>
            <a:pPr marL="0" indent="0" algn="just">
              <a:buNone/>
            </a:pPr>
            <a:r>
              <a:rPr lang="el-GR" dirty="0"/>
              <a:t>Θα δεχόσασταν εάν το επιτόκιο είναι στο 5%;</a:t>
            </a:r>
          </a:p>
        </p:txBody>
      </p:sp>
    </p:spTree>
    <p:extLst>
      <p:ext uri="{BB962C8B-B14F-4D97-AF65-F5344CB8AC3E}">
        <p14:creationId xmlns:p14="http://schemas.microsoft.com/office/powerpoint/2010/main" val="2549951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307E9B-408B-4BC4-902C-5E69AA262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ΠΑΡΑΔΕΙΓΜΑ 2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E8284D-462E-4460-9B80-C94B57FFD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5425" y="2052116"/>
            <a:ext cx="9074714" cy="39978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Για να απαντήσετε, θα πρέπει να βρείτε την παρούσα αξία μίας ράντας και να τη συγκρίνετε με το 421. Πιο συγκεκριμένα:</a:t>
            </a:r>
          </a:p>
          <a:p>
            <a:endParaRPr lang="el-GR" dirty="0"/>
          </a:p>
          <a:p>
            <a:pPr marL="0" indent="0" algn="ctr">
              <a:buNone/>
            </a:pPr>
            <a:r>
              <a:rPr lang="el-GR" dirty="0"/>
              <a:t>Ρ</a:t>
            </a:r>
            <a:r>
              <a:rPr lang="en-US" dirty="0"/>
              <a:t>V</a:t>
            </a:r>
            <a:r>
              <a:rPr lang="el-GR" dirty="0"/>
              <a:t>Α</a:t>
            </a:r>
            <a:r>
              <a:rPr lang="en-US" dirty="0"/>
              <a:t>n</a:t>
            </a:r>
            <a:r>
              <a:rPr lang="el-GR" dirty="0"/>
              <a:t> =Α x Ρ</a:t>
            </a:r>
            <a:r>
              <a:rPr lang="en-US" dirty="0"/>
              <a:t>V</a:t>
            </a:r>
            <a:r>
              <a:rPr lang="el-GR" dirty="0"/>
              <a:t>Ι</a:t>
            </a:r>
            <a:r>
              <a:rPr lang="en-US" dirty="0"/>
              <a:t>F</a:t>
            </a:r>
            <a:r>
              <a:rPr lang="el-GR" dirty="0"/>
              <a:t>Α</a:t>
            </a:r>
            <a:r>
              <a:rPr lang="en-US" dirty="0"/>
              <a:t>n</a:t>
            </a:r>
            <a:r>
              <a:rPr lang="el-GR" dirty="0"/>
              <a:t> (5,5%)</a:t>
            </a:r>
            <a:r>
              <a:rPr lang="en-US" dirty="0"/>
              <a:t>*</a:t>
            </a:r>
            <a:r>
              <a:rPr lang="el-GR" dirty="0"/>
              <a:t>= €100 * (4,3290) = €432,90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Αυτό το ποσό είναι μεγαλύτερο από το 421, γεγονός που σας κάνει να δεχτείτε με χαρά την πρόταση μου εάν το κόστος ευκαιρίας είναι 5%.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* </a:t>
            </a:r>
            <a:r>
              <a:rPr lang="el-GR" dirty="0"/>
              <a:t>Βλέπε Πίνακα επόμενης διαφάνειας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58556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AA5DBA-D8EF-430E-8F6A-AC23A10E3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E581BB7-E572-422E-8AE8-FB42687F4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5" name="Πίνακας 4">
            <a:extLst>
              <a:ext uri="{FF2B5EF4-FFF2-40B4-BE49-F238E27FC236}">
                <a16:creationId xmlns:a16="http://schemas.microsoft.com/office/drawing/2014/main" id="{C877BC4A-9742-47BB-8861-2EC39E85F7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611432"/>
              </p:ext>
            </p:extLst>
          </p:nvPr>
        </p:nvGraphicFramePr>
        <p:xfrm>
          <a:off x="1592580" y="654642"/>
          <a:ext cx="9006840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684">
                  <a:extLst>
                    <a:ext uri="{9D8B030D-6E8A-4147-A177-3AD203B41FA5}">
                      <a16:colId xmlns:a16="http://schemas.microsoft.com/office/drawing/2014/main" val="2321919120"/>
                    </a:ext>
                  </a:extLst>
                </a:gridCol>
                <a:gridCol w="900684">
                  <a:extLst>
                    <a:ext uri="{9D8B030D-6E8A-4147-A177-3AD203B41FA5}">
                      <a16:colId xmlns:a16="http://schemas.microsoft.com/office/drawing/2014/main" val="2764434914"/>
                    </a:ext>
                  </a:extLst>
                </a:gridCol>
                <a:gridCol w="900684">
                  <a:extLst>
                    <a:ext uri="{9D8B030D-6E8A-4147-A177-3AD203B41FA5}">
                      <a16:colId xmlns:a16="http://schemas.microsoft.com/office/drawing/2014/main" val="2291222690"/>
                    </a:ext>
                  </a:extLst>
                </a:gridCol>
                <a:gridCol w="900684">
                  <a:extLst>
                    <a:ext uri="{9D8B030D-6E8A-4147-A177-3AD203B41FA5}">
                      <a16:colId xmlns:a16="http://schemas.microsoft.com/office/drawing/2014/main" val="3945886638"/>
                    </a:ext>
                  </a:extLst>
                </a:gridCol>
                <a:gridCol w="900684">
                  <a:extLst>
                    <a:ext uri="{9D8B030D-6E8A-4147-A177-3AD203B41FA5}">
                      <a16:colId xmlns:a16="http://schemas.microsoft.com/office/drawing/2014/main" val="2313740375"/>
                    </a:ext>
                  </a:extLst>
                </a:gridCol>
                <a:gridCol w="900684">
                  <a:extLst>
                    <a:ext uri="{9D8B030D-6E8A-4147-A177-3AD203B41FA5}">
                      <a16:colId xmlns:a16="http://schemas.microsoft.com/office/drawing/2014/main" val="4133933031"/>
                    </a:ext>
                  </a:extLst>
                </a:gridCol>
                <a:gridCol w="900684">
                  <a:extLst>
                    <a:ext uri="{9D8B030D-6E8A-4147-A177-3AD203B41FA5}">
                      <a16:colId xmlns:a16="http://schemas.microsoft.com/office/drawing/2014/main" val="1952056187"/>
                    </a:ext>
                  </a:extLst>
                </a:gridCol>
                <a:gridCol w="900684">
                  <a:extLst>
                    <a:ext uri="{9D8B030D-6E8A-4147-A177-3AD203B41FA5}">
                      <a16:colId xmlns:a16="http://schemas.microsoft.com/office/drawing/2014/main" val="1024630562"/>
                    </a:ext>
                  </a:extLst>
                </a:gridCol>
                <a:gridCol w="900684">
                  <a:extLst>
                    <a:ext uri="{9D8B030D-6E8A-4147-A177-3AD203B41FA5}">
                      <a16:colId xmlns:a16="http://schemas.microsoft.com/office/drawing/2014/main" val="1572005801"/>
                    </a:ext>
                  </a:extLst>
                </a:gridCol>
                <a:gridCol w="900684">
                  <a:extLst>
                    <a:ext uri="{9D8B030D-6E8A-4147-A177-3AD203B41FA5}">
                      <a16:colId xmlns:a16="http://schemas.microsoft.com/office/drawing/2014/main" val="4029284347"/>
                    </a:ext>
                  </a:extLst>
                </a:gridCol>
              </a:tblGrid>
              <a:tr h="271124">
                <a:tc>
                  <a:txBody>
                    <a:bodyPr/>
                    <a:lstStyle/>
                    <a:p>
                      <a:r>
                        <a:rPr lang="en-US" dirty="0"/>
                        <a:t>t/r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784448"/>
                  </a:ext>
                </a:extLst>
              </a:tr>
              <a:tr h="271124">
                <a:tc>
                  <a:txBody>
                    <a:bodyPr/>
                    <a:lstStyle/>
                    <a:p>
                      <a:r>
                        <a:rPr lang="en-US" dirty="0"/>
                        <a:t>01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799375"/>
                  </a:ext>
                </a:extLst>
              </a:tr>
              <a:tr h="271124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099117"/>
                  </a:ext>
                </a:extLst>
              </a:tr>
              <a:tr h="271124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421858"/>
                  </a:ext>
                </a:extLst>
              </a:tr>
              <a:tr h="271124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042457"/>
                  </a:ext>
                </a:extLst>
              </a:tr>
              <a:tr h="271124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829600"/>
                  </a:ext>
                </a:extLst>
              </a:tr>
              <a:tr h="271124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4.329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7349964"/>
                  </a:ext>
                </a:extLst>
              </a:tr>
              <a:tr h="271124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4649524"/>
                  </a:ext>
                </a:extLst>
              </a:tr>
              <a:tr h="271124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147413"/>
                  </a:ext>
                </a:extLst>
              </a:tr>
              <a:tr h="271124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6.733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388445"/>
                  </a:ext>
                </a:extLst>
              </a:tr>
              <a:tr h="271124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2209545"/>
                  </a:ext>
                </a:extLst>
              </a:tr>
              <a:tr h="271124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767897"/>
                  </a:ext>
                </a:extLst>
              </a:tr>
              <a:tr h="271124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362506"/>
                  </a:ext>
                </a:extLst>
              </a:tr>
              <a:tr h="271124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2611623"/>
                  </a:ext>
                </a:extLst>
              </a:tr>
              <a:tr h="271124"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529071"/>
                  </a:ext>
                </a:extLst>
              </a:tr>
              <a:tr h="271124"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902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5601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92D295-8E2C-444C-99F4-DFA49BEE8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44488" marR="0" lvl="0" indent="-344488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600"/>
              </a:spcAft>
              <a:tabLst/>
              <a:defRPr/>
            </a:pPr>
            <a:r>
              <a:rPr kumimoji="0" lang="el-GR" sz="2400" b="1" i="0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Άσκηση</a:t>
            </a:r>
            <a:r>
              <a:rPr kumimoji="0" lang="en-US" sz="2400" b="1" i="0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</a:t>
            </a:r>
            <a:b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sz="24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35C5C6B-52E0-4E58-B0CF-A60FE1981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2052116"/>
            <a:ext cx="8893739" cy="399782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l-GR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Έστω ότι έχετε σήμερα 100€ σήμερα και σας ζητάω να τα ανταλλάξετε με 105€ σε έναν χρόνο. Θα δεχόσασταν;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59049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3839771-FB54-4CD6-B239-02BA1D314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kumimoji="0" lang="el-GR" sz="24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Άσκηση</a:t>
            </a:r>
            <a:r>
              <a:rPr kumimoji="0" lang="en-US" sz="24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</a:t>
            </a:r>
            <a:br>
              <a:rPr kumimoji="0" lang="en-US" sz="24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kumimoji="0" lang="en-US" sz="24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l-GR" sz="2400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Λύση</a:t>
            </a:r>
            <a:endParaRPr lang="el-GR" sz="24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B9ED2A1-60AD-483D-8032-5DC275948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2150" y="2052116"/>
            <a:ext cx="8607989" cy="399782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l-GR" sz="2000" b="1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ΕΞΑΡΤΑΤΑΙ!!!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l-GR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Η απάντηση εξαρτάται από το επιτόκιο που επικρατεί στην αγορά στη δεδομένη χρονική στιγμή για επενδύσεις ιδίου κινδύνου.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l-GR" sz="2000" spc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Εάν π.χ. είναι στο 4% θα έπρεπε αν δεχτείτε την πρόταση. Αντίθετα, αν το επιτόκιο είναι μεγαλύτερο του 5% θα πρέπει να απορρίψετε την πρόταση.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518042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άντισον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{89CA3894-C7A3-48BA-AC74-1DC82E9CFEAA}tf16401375</Template>
  <TotalTime>214</TotalTime>
  <Words>978</Words>
  <Application>Microsoft Office PowerPoint</Application>
  <PresentationFormat>Ευρεία οθόνη</PresentationFormat>
  <Paragraphs>111</Paragraphs>
  <Slides>19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6" baseType="lpstr">
      <vt:lpstr>Arial</vt:lpstr>
      <vt:lpstr>Calibri</vt:lpstr>
      <vt:lpstr>Cambria Math</vt:lpstr>
      <vt:lpstr>MS Shell Dlg 2</vt:lpstr>
      <vt:lpstr>Wingdings</vt:lpstr>
      <vt:lpstr>Wingdings 3</vt:lpstr>
      <vt:lpstr>Μάντισον</vt:lpstr>
      <vt:lpstr>ΜΑΘΗΜΑ 6o  ΧΡΗΜΑΤΙΚΕΣ ΡΟΕΣ - ΠΑΡΟΥΣΑ ΑΞΙΑ (PRESENT VALUE) – (2)</vt:lpstr>
      <vt:lpstr>ΠΑΡΑΔΕΙΓΜΑ 1 </vt:lpstr>
      <vt:lpstr>ΠΑΡΑΔΕΙΓΜΑ 1</vt:lpstr>
      <vt:lpstr>ΠΑΡΑΔΕΙΓΜΑ 1</vt:lpstr>
      <vt:lpstr>ΠΑΡΑΔΕΙΓΜΑ 2</vt:lpstr>
      <vt:lpstr>ΠΑΡΑΔΕΙΓΜΑ 2</vt:lpstr>
      <vt:lpstr>Παρουσίαση του PowerPoint</vt:lpstr>
      <vt:lpstr>Άσκηση 1 </vt:lpstr>
      <vt:lpstr>Άσκηση 1  Λύση</vt:lpstr>
      <vt:lpstr>Άσκηση 2 </vt:lpstr>
      <vt:lpstr>Άσκηση 2  Λύση</vt:lpstr>
      <vt:lpstr>Άσκηση 3</vt:lpstr>
      <vt:lpstr>Άσκηση 3  Λύση</vt:lpstr>
      <vt:lpstr>Άσκηση 4</vt:lpstr>
      <vt:lpstr>Άσκηση 4  Λύση</vt:lpstr>
      <vt:lpstr>Άσκηση 5</vt:lpstr>
      <vt:lpstr>Άσκηση 5  Λύση</vt:lpstr>
      <vt:lpstr>Παρουσίαση του PowerPoint</vt:lpstr>
      <vt:lpstr>ΑΣΚΗΣΕΙΣ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 6o  ΧΡΗΜΑΤΙΚΕΣ ΡΟΕΣ - ΠΑΡΟΥΣΑ ΑΞΙΑ (PRESENT VALUE)</dc:title>
  <dc:creator>ΧΡΗΣΤΟΣ ΣΤΑΜΠΟΥΛΗΣ</dc:creator>
  <cp:lastModifiedBy>ΧΡΗΣΤΟΣ ΣΤΑΜΠΟΥΛΗΣ</cp:lastModifiedBy>
  <cp:revision>8</cp:revision>
  <dcterms:created xsi:type="dcterms:W3CDTF">2020-11-14T10:46:31Z</dcterms:created>
  <dcterms:modified xsi:type="dcterms:W3CDTF">2020-11-16T19:19:44Z</dcterms:modified>
</cp:coreProperties>
</file>