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19" r:id="rId2"/>
    <p:sldId id="320" r:id="rId3"/>
    <p:sldId id="314" r:id="rId4"/>
    <p:sldId id="318" r:id="rId5"/>
    <p:sldId id="315" r:id="rId6"/>
    <p:sldId id="316" r:id="rId7"/>
    <p:sldId id="317" r:id="rId8"/>
    <p:sldId id="321" r:id="rId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243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B0CB01-4559-47DC-8873-6570CE05B92D}" type="datetimeFigureOut">
              <a:rPr lang="el-GR" smtClean="0"/>
              <a:pPr/>
              <a:t>5/2/2019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593E67-4D06-4FC9-9DF0-FB309AE94B63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ANSWER</a:t>
            </a:r>
            <a:r>
              <a:rPr lang="en-US" baseline="0" dirty="0" smtClean="0"/>
              <a:t> KEY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21FF37-C3F0-4328-A3C5-9FD66A0BE0C8}" type="slidenum">
              <a:rPr lang="el-GR" smtClean="0"/>
              <a:pPr/>
              <a:t>8</a:t>
            </a:fld>
            <a:endParaRPr lang="el-G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46142-6923-4FB2-95FE-4F16ED30F878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49C0C-6073-47C0-B0BE-749C30F9BA68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F5867-E946-44F3-B6EB-EFEBC27AC448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4B162-987E-456B-A0FA-91E1E5B240AE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94D25-4538-43AB-A8EE-83A3F37F1CD7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72C14-85FB-4CE0-8839-16B412C5750E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1D8D1-6415-4FDC-94DB-63C19C7FFE14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AE5D1-D32B-41F0-AC80-76744D952BA2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8D94F-2B11-4474-9E54-BB1D42DA445D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A1C25-EF60-467C-A74D-C401BF01A754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7221B-FDBD-47AD-86DD-10A79E9A3368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9419-F929-47FC-90E7-242BFD5133E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035AB1-02F7-4636-8321-F3DFBC35D06C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unit 8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B9419-F929-47FC-90E7-242BFD5133E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9" descr="ANd9GcRfIMphAI3-u3K_sIqCB_UVgeINEgZFturXP7lEK5rTGRwxmb800A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0" y="6143625"/>
            <a:ext cx="1100138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642910" y="928670"/>
            <a:ext cx="7929563" cy="8620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normalizeH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/>
              </a:rPr>
              <a:t>BUSINESS</a:t>
            </a:r>
            <a:r>
              <a:rPr lang="en-US" sz="2400" b="1" kern="10" normalizeH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/>
              </a:rPr>
              <a:t> </a:t>
            </a:r>
            <a:r>
              <a:rPr lang="en-US" sz="2400" b="1" kern="10" normalizeH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/>
              </a:rPr>
              <a:t>ENGLISH</a:t>
            </a:r>
            <a:endParaRPr lang="el-GR" sz="2400" kern="10" normalizeH="1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chemeClr val="accent5">
                  <a:lumMod val="75000"/>
                </a:schemeClr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Comic Sans MS"/>
            </a:endParaRPr>
          </a:p>
        </p:txBody>
      </p:sp>
      <p:sp>
        <p:nvSpPr>
          <p:cNvPr id="2054" name="WordArt 5"/>
          <p:cNvSpPr>
            <a:spLocks noChangeArrowheads="1" noChangeShapeType="1" noTextEdit="1"/>
          </p:cNvSpPr>
          <p:nvPr/>
        </p:nvSpPr>
        <p:spPr bwMode="auto">
          <a:xfrm>
            <a:off x="2000232" y="2500306"/>
            <a:ext cx="5000625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normalizeH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/>
              </a:rPr>
              <a:t>Answer key</a:t>
            </a:r>
            <a:endParaRPr lang="el-GR" sz="2400" kern="10" normalizeH="1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chemeClr val="accent5">
                  <a:lumMod val="75000"/>
                </a:schemeClr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Comic Sans MS"/>
            </a:endParaRPr>
          </a:p>
        </p:txBody>
      </p:sp>
      <p:sp>
        <p:nvSpPr>
          <p:cNvPr id="8" name="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1</a:t>
            </a:fld>
            <a:endParaRPr lang="el-GR" dirty="0"/>
          </a:p>
        </p:txBody>
      </p:sp>
      <p:pic>
        <p:nvPicPr>
          <p:cNvPr id="9" name="8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7213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  <p:sp>
        <p:nvSpPr>
          <p:cNvPr id="11" name="WordArt 5"/>
          <p:cNvSpPr>
            <a:spLocks noChangeArrowheads="1" noChangeShapeType="1" noTextEdit="1"/>
          </p:cNvSpPr>
          <p:nvPr/>
        </p:nvSpPr>
        <p:spPr bwMode="auto">
          <a:xfrm>
            <a:off x="2857488" y="3786190"/>
            <a:ext cx="3286148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normalizeH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/>
              </a:rPr>
              <a:t>Unit </a:t>
            </a:r>
            <a:r>
              <a:rPr lang="en-US" sz="2400" b="1" kern="10" normalizeH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/>
              </a:rPr>
              <a:t>8</a:t>
            </a:r>
            <a:endParaRPr lang="el-GR" sz="2400" kern="10" normalizeH="1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chemeClr val="accent5">
                  <a:lumMod val="75000"/>
                </a:schemeClr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Comic Sans MS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2</a:t>
            </a:fld>
            <a:endParaRPr lang="el-GR" dirty="0"/>
          </a:p>
        </p:txBody>
      </p:sp>
      <p:sp>
        <p:nvSpPr>
          <p:cNvPr id="8193" name="WordArt 1"/>
          <p:cNvSpPr>
            <a:spLocks noChangeArrowheads="1" noChangeShapeType="1" noTextEdit="1"/>
          </p:cNvSpPr>
          <p:nvPr/>
        </p:nvSpPr>
        <p:spPr bwMode="auto">
          <a:xfrm>
            <a:off x="2571736" y="285728"/>
            <a:ext cx="928694" cy="28575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9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CCFF"/>
                </a:solidFill>
                <a:effectLst/>
                <a:latin typeface="Comic Sans MS"/>
              </a:rPr>
              <a:t>Unit 8</a:t>
            </a:r>
            <a:endParaRPr lang="el-GR" sz="9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99CCFF"/>
              </a:solidFill>
              <a:effectLst/>
              <a:latin typeface="Comic Sans MS"/>
            </a:endParaRPr>
          </a:p>
        </p:txBody>
      </p:sp>
      <p:sp>
        <p:nvSpPr>
          <p:cNvPr id="6" name="WordArt 2"/>
          <p:cNvSpPr>
            <a:spLocks noChangeArrowheads="1" noChangeShapeType="1" noTextEdit="1"/>
          </p:cNvSpPr>
          <p:nvPr/>
        </p:nvSpPr>
        <p:spPr bwMode="auto">
          <a:xfrm>
            <a:off x="4071934" y="285729"/>
            <a:ext cx="3000396" cy="35719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9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CCFF"/>
                </a:solidFill>
                <a:effectLst/>
                <a:latin typeface="Comic Sans MS"/>
              </a:rPr>
              <a:t>B. Developing Language</a:t>
            </a:r>
            <a:endParaRPr lang="el-GR" sz="9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99CCFF"/>
              </a:solidFill>
              <a:effectLst/>
              <a:latin typeface="Comic Sans MS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500034" y="714356"/>
            <a:ext cx="821537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>
              <a:lnSpc>
                <a:spcPct val="150000"/>
              </a:lnSpc>
            </a:pPr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Ex.1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Free answers</a:t>
            </a:r>
            <a:endParaRPr lang="el-GR" sz="24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Ex.2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latin typeface="Comic Sans MS" pitchFamily="66" charset="0"/>
              </a:rPr>
              <a:t>1</a:t>
            </a:r>
            <a:r>
              <a:rPr lang="en-US" sz="2400" dirty="0" smtClean="0">
                <a:latin typeface="Comic Sans MS" pitchFamily="66" charset="0"/>
              </a:rPr>
              <a:t>.must, </a:t>
            </a:r>
            <a:r>
              <a:rPr lang="en-US" sz="2400" b="1" dirty="0" smtClean="0">
                <a:latin typeface="Comic Sans MS" pitchFamily="66" charset="0"/>
              </a:rPr>
              <a:t>2</a:t>
            </a:r>
            <a:r>
              <a:rPr lang="en-US" sz="2400" dirty="0" smtClean="0">
                <a:latin typeface="Comic Sans MS" pitchFamily="66" charset="0"/>
              </a:rPr>
              <a:t>.must, </a:t>
            </a:r>
            <a:r>
              <a:rPr lang="en-US" sz="2400" b="1" dirty="0" smtClean="0">
                <a:latin typeface="Comic Sans MS" pitchFamily="66" charset="0"/>
              </a:rPr>
              <a:t>3</a:t>
            </a:r>
            <a:r>
              <a:rPr lang="en-US" sz="2400" dirty="0" smtClean="0">
                <a:latin typeface="Comic Sans MS" pitchFamily="66" charset="0"/>
              </a:rPr>
              <a:t>.mustn’t, </a:t>
            </a:r>
            <a:r>
              <a:rPr lang="en-US" sz="2400" b="1" dirty="0" smtClean="0">
                <a:latin typeface="Comic Sans MS" pitchFamily="66" charset="0"/>
              </a:rPr>
              <a:t>4</a:t>
            </a:r>
            <a:r>
              <a:rPr lang="en-US" sz="2400" dirty="0" smtClean="0">
                <a:latin typeface="Comic Sans MS" pitchFamily="66" charset="0"/>
              </a:rPr>
              <a:t>.mustn’t, </a:t>
            </a:r>
            <a:r>
              <a:rPr lang="en-US" sz="2400" b="1" dirty="0" smtClean="0">
                <a:latin typeface="Comic Sans MS" pitchFamily="66" charset="0"/>
              </a:rPr>
              <a:t>5</a:t>
            </a:r>
            <a:r>
              <a:rPr lang="en-US" sz="2400" dirty="0" smtClean="0">
                <a:latin typeface="Comic Sans MS" pitchFamily="66" charset="0"/>
              </a:rPr>
              <a:t>.mustn’t, </a:t>
            </a:r>
            <a:r>
              <a:rPr lang="en-US" sz="2400" b="1" dirty="0" smtClean="0">
                <a:latin typeface="Comic Sans MS" pitchFamily="66" charset="0"/>
              </a:rPr>
              <a:t>6</a:t>
            </a:r>
            <a:r>
              <a:rPr lang="en-US" sz="2400" dirty="0" smtClean="0">
                <a:latin typeface="Comic Sans MS" pitchFamily="66" charset="0"/>
              </a:rPr>
              <a:t>.mustn’t, </a:t>
            </a:r>
            <a:r>
              <a:rPr lang="en-US" sz="2400" b="1" dirty="0" smtClean="0">
                <a:latin typeface="Comic Sans MS" pitchFamily="66" charset="0"/>
              </a:rPr>
              <a:t>7</a:t>
            </a:r>
            <a:r>
              <a:rPr lang="en-US" sz="2400" dirty="0" smtClean="0">
                <a:latin typeface="Comic Sans MS" pitchFamily="66" charset="0"/>
              </a:rPr>
              <a:t>.mustn’t, </a:t>
            </a:r>
            <a:r>
              <a:rPr lang="en-US" sz="2400" b="1" dirty="0" smtClean="0">
                <a:latin typeface="Comic Sans MS" pitchFamily="66" charset="0"/>
              </a:rPr>
              <a:t>8</a:t>
            </a:r>
            <a:r>
              <a:rPr lang="en-US" sz="2400" dirty="0" smtClean="0">
                <a:latin typeface="Comic Sans MS" pitchFamily="66" charset="0"/>
              </a:rPr>
              <a:t>.must, </a:t>
            </a:r>
            <a:r>
              <a:rPr lang="en-US" sz="2400" b="1" dirty="0" smtClean="0">
                <a:latin typeface="Comic Sans MS" pitchFamily="66" charset="0"/>
              </a:rPr>
              <a:t>9</a:t>
            </a:r>
            <a:r>
              <a:rPr lang="en-US" sz="2400" dirty="0" smtClean="0">
                <a:latin typeface="Comic Sans MS" pitchFamily="66" charset="0"/>
              </a:rPr>
              <a:t>.must,  </a:t>
            </a:r>
            <a:r>
              <a:rPr lang="en-US" sz="2400" b="1" dirty="0" smtClean="0">
                <a:latin typeface="Comic Sans MS" pitchFamily="66" charset="0"/>
              </a:rPr>
              <a:t>10</a:t>
            </a:r>
            <a:r>
              <a:rPr lang="en-US" sz="2400" dirty="0" smtClean="0">
                <a:latin typeface="Comic Sans MS" pitchFamily="66" charset="0"/>
              </a:rPr>
              <a:t>.must</a:t>
            </a:r>
            <a:endParaRPr lang="el-GR" sz="24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Ex.4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latin typeface="Comic Sans MS" pitchFamily="66" charset="0"/>
              </a:rPr>
              <a:t>1</a:t>
            </a:r>
            <a:r>
              <a:rPr lang="en-US" sz="2400" dirty="0" smtClean="0">
                <a:latin typeface="Comic Sans MS" pitchFamily="66" charset="0"/>
              </a:rPr>
              <a:t>.paid attention to, </a:t>
            </a:r>
            <a:r>
              <a:rPr lang="en-US" sz="2400" b="1" dirty="0" smtClean="0">
                <a:latin typeface="Comic Sans MS" pitchFamily="66" charset="0"/>
              </a:rPr>
              <a:t>2</a:t>
            </a:r>
            <a:r>
              <a:rPr lang="en-US" sz="2400" dirty="0" smtClean="0">
                <a:latin typeface="Comic Sans MS" pitchFamily="66" charset="0"/>
              </a:rPr>
              <a:t>.willing, </a:t>
            </a:r>
            <a:r>
              <a:rPr lang="en-US" sz="2400" b="1" dirty="0" smtClean="0">
                <a:latin typeface="Comic Sans MS" pitchFamily="66" charset="0"/>
              </a:rPr>
              <a:t>3</a:t>
            </a:r>
            <a:r>
              <a:rPr lang="en-US" sz="2400" dirty="0" smtClean="0">
                <a:latin typeface="Comic Sans MS" pitchFamily="66" charset="0"/>
              </a:rPr>
              <a:t>.admit, </a:t>
            </a:r>
            <a:r>
              <a:rPr lang="en-US" sz="2400" b="1" dirty="0" smtClean="0">
                <a:latin typeface="Comic Sans MS" pitchFamily="66" charset="0"/>
              </a:rPr>
              <a:t>4</a:t>
            </a:r>
            <a:r>
              <a:rPr lang="en-US" sz="2400" dirty="0" smtClean="0">
                <a:latin typeface="Comic Sans MS" pitchFamily="66" charset="0"/>
              </a:rPr>
              <a:t>.stress/stressed, </a:t>
            </a:r>
            <a:r>
              <a:rPr lang="en-US" sz="2400" b="1" dirty="0" smtClean="0">
                <a:latin typeface="Comic Sans MS" pitchFamily="66" charset="0"/>
              </a:rPr>
              <a:t>5</a:t>
            </a:r>
            <a:r>
              <a:rPr lang="en-US" sz="2400" dirty="0" smtClean="0">
                <a:latin typeface="Comic Sans MS" pitchFamily="66" charset="0"/>
              </a:rPr>
              <a:t>.take care of, </a:t>
            </a:r>
            <a:r>
              <a:rPr lang="en-US" sz="2400" b="1" dirty="0" smtClean="0">
                <a:latin typeface="Comic Sans MS" pitchFamily="66" charset="0"/>
              </a:rPr>
              <a:t>6</a:t>
            </a:r>
            <a:r>
              <a:rPr lang="en-US" sz="2400" dirty="0" smtClean="0">
                <a:latin typeface="Comic Sans MS" pitchFamily="66" charset="0"/>
              </a:rPr>
              <a:t>.processes, </a:t>
            </a:r>
            <a:r>
              <a:rPr lang="en-US" sz="2400" b="1" dirty="0" smtClean="0">
                <a:latin typeface="Comic Sans MS" pitchFamily="66" charset="0"/>
              </a:rPr>
              <a:t>7</a:t>
            </a:r>
            <a:r>
              <a:rPr lang="en-US" sz="2400" dirty="0" smtClean="0">
                <a:latin typeface="Comic Sans MS" pitchFamily="66" charset="0"/>
              </a:rPr>
              <a:t>.keep in mind, </a:t>
            </a:r>
            <a:r>
              <a:rPr lang="en-US" sz="2400" b="1" dirty="0" smtClean="0">
                <a:latin typeface="Comic Sans MS" pitchFamily="66" charset="0"/>
              </a:rPr>
              <a:t>8</a:t>
            </a:r>
            <a:r>
              <a:rPr lang="en-US" sz="2400" dirty="0" smtClean="0">
                <a:latin typeface="Comic Sans MS" pitchFamily="66" charset="0"/>
              </a:rPr>
              <a:t>.determine.</a:t>
            </a:r>
            <a:endParaRPr lang="el-GR" sz="24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 smtClean="0">
                <a:latin typeface="Comic Sans MS" pitchFamily="66" charset="0"/>
              </a:rPr>
              <a:t> </a:t>
            </a:r>
            <a:endParaRPr lang="el-GR" sz="24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 smtClean="0">
                <a:latin typeface="Comic Sans MS" pitchFamily="66" charset="0"/>
              </a:rPr>
              <a:t> </a:t>
            </a:r>
            <a:endParaRPr kumimoji="0" lang="en-GB" sz="240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</p:txBody>
      </p:sp>
      <p:pic>
        <p:nvPicPr>
          <p:cNvPr id="8" name="7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8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  <p:pic>
        <p:nvPicPr>
          <p:cNvPr id="10" name="9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508097" y="6294977"/>
            <a:ext cx="413008" cy="713038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3</a:t>
            </a:fld>
            <a:endParaRPr lang="el-GR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500034" y="714356"/>
            <a:ext cx="821537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>
              <a:lnSpc>
                <a:spcPct val="150000"/>
              </a:lnSpc>
            </a:pPr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Ex.5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latin typeface="Comic Sans MS" pitchFamily="66" charset="0"/>
              </a:rPr>
              <a:t>(</a:t>
            </a:r>
            <a:r>
              <a:rPr lang="en-US" sz="2400" b="1" dirty="0" err="1" smtClean="0">
                <a:latin typeface="Comic Sans MS" pitchFamily="66" charset="0"/>
              </a:rPr>
              <a:t>i</a:t>
            </a:r>
            <a:r>
              <a:rPr lang="en-US" sz="2400" b="1" dirty="0" smtClean="0">
                <a:latin typeface="Comic Sans MS" pitchFamily="66" charset="0"/>
              </a:rPr>
              <a:t>) </a:t>
            </a:r>
            <a:r>
              <a:rPr lang="en-US" sz="2400" dirty="0" err="1" smtClean="0">
                <a:latin typeface="Comic Sans MS" pitchFamily="66" charset="0"/>
              </a:rPr>
              <a:t>strong≠weak</a:t>
            </a:r>
            <a:r>
              <a:rPr lang="en-US" sz="2400" dirty="0" smtClean="0">
                <a:latin typeface="Comic Sans MS" pitchFamily="66" charset="0"/>
              </a:rPr>
              <a:t>, </a:t>
            </a:r>
            <a:r>
              <a:rPr lang="en-US" sz="2400" dirty="0" err="1" smtClean="0">
                <a:latin typeface="Comic Sans MS" pitchFamily="66" charset="0"/>
              </a:rPr>
              <a:t>reluctant≠willing</a:t>
            </a:r>
            <a:r>
              <a:rPr lang="en-US" sz="2400" dirty="0" smtClean="0">
                <a:latin typeface="Comic Sans MS" pitchFamily="66" charset="0"/>
              </a:rPr>
              <a:t>, </a:t>
            </a:r>
            <a:r>
              <a:rPr lang="en-US" sz="2400" dirty="0" err="1" smtClean="0">
                <a:latin typeface="Comic Sans MS" pitchFamily="66" charset="0"/>
              </a:rPr>
              <a:t>deny≠admit</a:t>
            </a:r>
            <a:r>
              <a:rPr lang="en-US" sz="2400" dirty="0" smtClean="0">
                <a:latin typeface="Comic Sans MS" pitchFamily="66" charset="0"/>
              </a:rPr>
              <a:t>, </a:t>
            </a:r>
            <a:r>
              <a:rPr lang="en-US" sz="2400" dirty="0" err="1" smtClean="0">
                <a:latin typeface="Comic Sans MS" pitchFamily="66" charset="0"/>
              </a:rPr>
              <a:t>impolite≠polite</a:t>
            </a:r>
            <a:r>
              <a:rPr lang="en-US" sz="2400" dirty="0" smtClean="0">
                <a:latin typeface="Comic Sans MS" pitchFamily="66" charset="0"/>
              </a:rPr>
              <a:t>, </a:t>
            </a:r>
            <a:r>
              <a:rPr lang="en-US" sz="2400" dirty="0" err="1" smtClean="0">
                <a:latin typeface="Comic Sans MS" pitchFamily="66" charset="0"/>
              </a:rPr>
              <a:t>neglect≠take</a:t>
            </a:r>
            <a:r>
              <a:rPr lang="en-US" sz="2400" dirty="0" smtClean="0">
                <a:latin typeface="Comic Sans MS" pitchFamily="66" charset="0"/>
              </a:rPr>
              <a:t> care of, </a:t>
            </a:r>
            <a:r>
              <a:rPr lang="en-US" sz="2400" dirty="0" err="1" smtClean="0">
                <a:latin typeface="Comic Sans MS" pitchFamily="66" charset="0"/>
              </a:rPr>
              <a:t>indifference≠interest</a:t>
            </a:r>
            <a:endParaRPr lang="el-GR" sz="24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 smtClean="0">
                <a:latin typeface="Comic Sans MS" pitchFamily="66" charset="0"/>
              </a:rPr>
              <a:t>(ii) </a:t>
            </a:r>
            <a:r>
              <a:rPr lang="en-US" sz="2400" dirty="0" smtClean="0">
                <a:latin typeface="Comic Sans MS" pitchFamily="66" charset="0"/>
              </a:rPr>
              <a:t>qualify-qualification, choice-choose,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recommend-recommendation, arrival-arrive,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apply-application/applicant, certify-certificate,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appear-appearance, strength-strong,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explanation-explain</a:t>
            </a:r>
            <a:endParaRPr lang="el-GR" sz="2400" dirty="0" smtClean="0">
              <a:latin typeface="Comic Sans MS" pitchFamily="66" charset="0"/>
            </a:endParaRP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kumimoji="0" lang="en-GB" sz="240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</p:txBody>
      </p:sp>
      <p:pic>
        <p:nvPicPr>
          <p:cNvPr id="5" name="4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5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  <p:pic>
        <p:nvPicPr>
          <p:cNvPr id="8" name="7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508097" y="6294977"/>
            <a:ext cx="413008" cy="713038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4</a:t>
            </a:fld>
            <a:endParaRPr lang="el-GR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500034" y="714356"/>
            <a:ext cx="8215370" cy="4463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>
              <a:lnSpc>
                <a:spcPct val="150000"/>
              </a:lnSpc>
            </a:pPr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Ex.6</a:t>
            </a:r>
          </a:p>
          <a:p>
            <a:pPr>
              <a:lnSpc>
                <a:spcPct val="150000"/>
              </a:lnSpc>
            </a:pPr>
            <a:r>
              <a:rPr lang="en-GB" sz="2400" dirty="0" smtClean="0">
                <a:latin typeface="Comic Sans MS" pitchFamily="66" charset="0"/>
              </a:rPr>
              <a:t>time, research, expectations, qualifications, concern, decision, applicants, process, selects, negotiation</a:t>
            </a:r>
            <a:endParaRPr lang="el-GR" sz="2400" b="1" dirty="0" smtClean="0">
              <a:latin typeface="Comic Sans MS" pitchFamily="66" charset="0"/>
            </a:endParaRPr>
          </a:p>
          <a:p>
            <a:pPr lvl="0">
              <a:lnSpc>
                <a:spcPct val="150000"/>
              </a:lnSpc>
            </a:pPr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Ex.7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image, appearance, success, properly, casual, suit, impression, confident, stands, professional</a:t>
            </a:r>
            <a:endParaRPr lang="el-GR" sz="2400" b="1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n-GB" sz="2400" b="1" dirty="0" smtClean="0">
                <a:latin typeface="Comic Sans MS" pitchFamily="66" charset="0"/>
              </a:rPr>
              <a:t> </a:t>
            </a:r>
            <a:endParaRPr lang="el-GR" sz="2400" dirty="0" smtClean="0">
              <a:latin typeface="Comic Sans MS" pitchFamily="66" charset="0"/>
            </a:endParaRP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kumimoji="0" lang="en-GB" sz="240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</p:txBody>
      </p:sp>
      <p:pic>
        <p:nvPicPr>
          <p:cNvPr id="5" name="4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5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  <p:pic>
        <p:nvPicPr>
          <p:cNvPr id="8" name="7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508097" y="6294977"/>
            <a:ext cx="413008" cy="713038"/>
          </a:xfrm>
          <a:prstGeom prst="rect">
            <a:avLst/>
          </a:prstGeom>
        </p:spPr>
      </p:pic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5</a:t>
            </a:fld>
            <a:endParaRPr lang="el-GR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28596" y="671691"/>
            <a:ext cx="8358246" cy="5032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2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Ex.1</a:t>
            </a:r>
          </a:p>
          <a:p>
            <a:pPr>
              <a:lnSpc>
                <a:spcPct val="150000"/>
              </a:lnSpc>
            </a:pPr>
            <a:r>
              <a:rPr lang="en-GB" sz="2400" dirty="0" smtClean="0">
                <a:latin typeface="Comic Sans MS" pitchFamily="66" charset="0"/>
              </a:rPr>
              <a:t>1b, 2b, 3a, 4b, 5a, 6a, 7b, 8b </a:t>
            </a:r>
            <a:endParaRPr lang="el-GR" sz="24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Ex.2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latin typeface="Comic Sans MS" pitchFamily="66" charset="0"/>
              </a:rPr>
              <a:t>   1.</a:t>
            </a:r>
            <a:r>
              <a:rPr lang="en-US" sz="2400" dirty="0" smtClean="0">
                <a:latin typeface="Comic Sans MS" pitchFamily="66" charset="0"/>
              </a:rPr>
              <a:t> She came to the company last week.</a:t>
            </a:r>
            <a:endParaRPr lang="el-GR" sz="24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    </a:t>
            </a:r>
            <a:r>
              <a:rPr lang="en-US" sz="2400" b="1" dirty="0" smtClean="0">
                <a:latin typeface="Comic Sans MS" pitchFamily="66" charset="0"/>
              </a:rPr>
              <a:t>2.</a:t>
            </a:r>
            <a:r>
              <a:rPr lang="en-US" sz="2400" dirty="0" smtClean="0">
                <a:latin typeface="Comic Sans MS" pitchFamily="66" charset="0"/>
              </a:rPr>
              <a:t> We like our job here.  </a:t>
            </a:r>
            <a:endParaRPr lang="el-GR" sz="24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    </a:t>
            </a:r>
            <a:r>
              <a:rPr lang="en-US" sz="2400" b="1" dirty="0" smtClean="0">
                <a:latin typeface="Comic Sans MS" pitchFamily="66" charset="0"/>
              </a:rPr>
              <a:t>3.</a:t>
            </a:r>
            <a:r>
              <a:rPr lang="en-US" sz="2400" dirty="0" smtClean="0">
                <a:latin typeface="Comic Sans MS" pitchFamily="66" charset="0"/>
              </a:rPr>
              <a:t> I will ask the manager for a rise soon.</a:t>
            </a:r>
            <a:endParaRPr lang="el-GR" sz="24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    </a:t>
            </a:r>
            <a:r>
              <a:rPr lang="en-US" sz="2400" b="1" dirty="0" smtClean="0">
                <a:latin typeface="Comic Sans MS" pitchFamily="66" charset="0"/>
              </a:rPr>
              <a:t>4.</a:t>
            </a:r>
            <a:r>
              <a:rPr lang="en-US" sz="2400" dirty="0" smtClean="0">
                <a:latin typeface="Comic Sans MS" pitchFamily="66" charset="0"/>
              </a:rPr>
              <a:t> People don’t usually work at weekends.</a:t>
            </a:r>
            <a:endParaRPr lang="el-GR" sz="24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 smtClean="0">
                <a:latin typeface="Comic Sans MS" pitchFamily="66" charset="0"/>
              </a:rPr>
              <a:t>   5</a:t>
            </a:r>
            <a:r>
              <a:rPr lang="en-US" sz="2400" dirty="0" smtClean="0">
                <a:latin typeface="Comic Sans MS" pitchFamily="66" charset="0"/>
              </a:rPr>
              <a:t>. I made a very good impression at the interview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        yesterday.</a:t>
            </a:r>
            <a:endParaRPr lang="el-GR" sz="2400" dirty="0">
              <a:latin typeface="Comic Sans MS" pitchFamily="66" charset="0"/>
            </a:endParaRPr>
          </a:p>
        </p:txBody>
      </p:sp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3286116" y="285728"/>
            <a:ext cx="2500330" cy="35719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9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CCFF"/>
                </a:solidFill>
                <a:effectLst/>
                <a:latin typeface="Comic Sans MS"/>
              </a:rPr>
              <a:t>C. Practising Language</a:t>
            </a:r>
            <a:endParaRPr lang="el-GR" sz="900" kern="10" spc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99CCFF"/>
              </a:solidFill>
              <a:effectLst/>
              <a:latin typeface="Comic Sans MS"/>
            </a:endParaRPr>
          </a:p>
        </p:txBody>
      </p:sp>
      <p:pic>
        <p:nvPicPr>
          <p:cNvPr id="6" name="5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6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  <p:pic>
        <p:nvPicPr>
          <p:cNvPr id="8" name="7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508097" y="6294977"/>
            <a:ext cx="413008" cy="713038"/>
          </a:xfrm>
          <a:prstGeom prst="rect">
            <a:avLst/>
          </a:prstGeom>
        </p:spPr>
      </p:pic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6</a:t>
            </a:fld>
            <a:endParaRPr lang="el-GR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28596" y="671691"/>
            <a:ext cx="8358246" cy="7602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Ex.3</a:t>
            </a:r>
          </a:p>
          <a:p>
            <a:r>
              <a:rPr lang="en-GB" sz="2400" b="1" dirty="0" smtClean="0">
                <a:latin typeface="Comic Sans MS" pitchFamily="66" charset="0"/>
              </a:rPr>
              <a:t>1</a:t>
            </a:r>
            <a:r>
              <a:rPr lang="en-GB" sz="2400" dirty="0" smtClean="0">
                <a:latin typeface="Comic Sans MS" pitchFamily="66" charset="0"/>
              </a:rPr>
              <a:t>.tell, </a:t>
            </a:r>
            <a:r>
              <a:rPr lang="en-GB" sz="2400" b="1" dirty="0" smtClean="0">
                <a:latin typeface="Comic Sans MS" pitchFamily="66" charset="0"/>
              </a:rPr>
              <a:t>2</a:t>
            </a:r>
            <a:r>
              <a:rPr lang="en-GB" sz="2400" dirty="0" smtClean="0">
                <a:latin typeface="Comic Sans MS" pitchFamily="66" charset="0"/>
              </a:rPr>
              <a:t>.say, </a:t>
            </a:r>
            <a:r>
              <a:rPr lang="en-GB" sz="2400" b="1" dirty="0" smtClean="0">
                <a:latin typeface="Comic Sans MS" pitchFamily="66" charset="0"/>
              </a:rPr>
              <a:t>3</a:t>
            </a:r>
            <a:r>
              <a:rPr lang="en-GB" sz="2400" dirty="0" smtClean="0">
                <a:latin typeface="Comic Sans MS" pitchFamily="66" charset="0"/>
              </a:rPr>
              <a:t>.tell, </a:t>
            </a:r>
            <a:r>
              <a:rPr lang="en-GB" sz="2400" b="1" dirty="0" smtClean="0">
                <a:latin typeface="Comic Sans MS" pitchFamily="66" charset="0"/>
              </a:rPr>
              <a:t>4</a:t>
            </a:r>
            <a:r>
              <a:rPr lang="en-GB" sz="2400" dirty="0" smtClean="0">
                <a:latin typeface="Comic Sans MS" pitchFamily="66" charset="0"/>
              </a:rPr>
              <a:t>.say, </a:t>
            </a:r>
            <a:r>
              <a:rPr lang="en-GB" sz="2400" b="1" dirty="0" smtClean="0">
                <a:latin typeface="Comic Sans MS" pitchFamily="66" charset="0"/>
              </a:rPr>
              <a:t>5</a:t>
            </a:r>
            <a:r>
              <a:rPr lang="en-GB" sz="2400" dirty="0" smtClean="0">
                <a:latin typeface="Comic Sans MS" pitchFamily="66" charset="0"/>
              </a:rPr>
              <a:t>.tell, </a:t>
            </a:r>
            <a:r>
              <a:rPr lang="en-GB" sz="2400" b="1" dirty="0" smtClean="0">
                <a:latin typeface="Comic Sans MS" pitchFamily="66" charset="0"/>
              </a:rPr>
              <a:t>6</a:t>
            </a:r>
            <a:r>
              <a:rPr lang="en-GB" sz="2400" dirty="0" smtClean="0">
                <a:latin typeface="Comic Sans MS" pitchFamily="66" charset="0"/>
              </a:rPr>
              <a:t>.tell, </a:t>
            </a:r>
            <a:r>
              <a:rPr lang="en-GB" sz="2400" b="1" dirty="0" smtClean="0">
                <a:latin typeface="Comic Sans MS" pitchFamily="66" charset="0"/>
              </a:rPr>
              <a:t>7</a:t>
            </a:r>
            <a:r>
              <a:rPr lang="en-GB" sz="2400" dirty="0" smtClean="0">
                <a:latin typeface="Comic Sans MS" pitchFamily="66" charset="0"/>
              </a:rPr>
              <a:t>.say, </a:t>
            </a:r>
            <a:r>
              <a:rPr lang="en-GB" sz="2400" b="1" dirty="0" smtClean="0">
                <a:latin typeface="Comic Sans MS" pitchFamily="66" charset="0"/>
              </a:rPr>
              <a:t>8</a:t>
            </a:r>
            <a:r>
              <a:rPr lang="en-GB" sz="2400" dirty="0" smtClean="0">
                <a:latin typeface="Comic Sans MS" pitchFamily="66" charset="0"/>
              </a:rPr>
              <a:t>.say</a:t>
            </a:r>
            <a:endParaRPr lang="el-GR" sz="2400" dirty="0" smtClean="0">
              <a:latin typeface="Comic Sans MS" pitchFamily="66" charset="0"/>
            </a:endParaRPr>
          </a:p>
          <a:p>
            <a:r>
              <a:rPr lang="en-GB" sz="2400" b="1" dirty="0" smtClean="0">
                <a:latin typeface="Comic Sans MS" pitchFamily="66" charset="0"/>
              </a:rPr>
              <a:t> </a:t>
            </a:r>
            <a:endParaRPr lang="el-GR" sz="2400" dirty="0" smtClean="0">
              <a:latin typeface="Comic Sans MS" pitchFamily="66" charset="0"/>
            </a:endParaRPr>
          </a:p>
          <a:p>
            <a:pPr lvl="0"/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Ex.4</a:t>
            </a:r>
          </a:p>
          <a:p>
            <a:r>
              <a:rPr lang="en-GB" sz="2400" b="1" dirty="0" smtClean="0">
                <a:latin typeface="Comic Sans MS" pitchFamily="66" charset="0"/>
              </a:rPr>
              <a:t>1</a:t>
            </a:r>
            <a:r>
              <a:rPr lang="en-GB" sz="2400" dirty="0" smtClean="0">
                <a:latin typeface="Comic Sans MS" pitchFamily="66" charset="0"/>
              </a:rPr>
              <a:t>.into, </a:t>
            </a:r>
            <a:r>
              <a:rPr lang="en-GB" sz="2400" b="1" dirty="0" smtClean="0">
                <a:latin typeface="Comic Sans MS" pitchFamily="66" charset="0"/>
              </a:rPr>
              <a:t>2</a:t>
            </a:r>
            <a:r>
              <a:rPr lang="en-GB" sz="2400" dirty="0" smtClean="0">
                <a:latin typeface="Comic Sans MS" pitchFamily="66" charset="0"/>
              </a:rPr>
              <a:t>.back, </a:t>
            </a:r>
            <a:r>
              <a:rPr lang="en-GB" sz="2400" b="1" dirty="0" smtClean="0">
                <a:latin typeface="Comic Sans MS" pitchFamily="66" charset="0"/>
              </a:rPr>
              <a:t>3</a:t>
            </a:r>
            <a:r>
              <a:rPr lang="en-GB" sz="2400" dirty="0" smtClean="0">
                <a:latin typeface="Comic Sans MS" pitchFamily="66" charset="0"/>
              </a:rPr>
              <a:t>.at, </a:t>
            </a:r>
            <a:r>
              <a:rPr lang="en-GB" sz="2400" b="1" dirty="0" smtClean="0">
                <a:latin typeface="Comic Sans MS" pitchFamily="66" charset="0"/>
              </a:rPr>
              <a:t>4</a:t>
            </a:r>
            <a:r>
              <a:rPr lang="en-GB" sz="2400" dirty="0" smtClean="0">
                <a:latin typeface="Comic Sans MS" pitchFamily="66" charset="0"/>
              </a:rPr>
              <a:t>.for, </a:t>
            </a:r>
            <a:r>
              <a:rPr lang="en-GB" sz="2400" b="1" dirty="0" smtClean="0">
                <a:latin typeface="Comic Sans MS" pitchFamily="66" charset="0"/>
              </a:rPr>
              <a:t>5</a:t>
            </a:r>
            <a:r>
              <a:rPr lang="en-GB" sz="2400" dirty="0" smtClean="0">
                <a:latin typeface="Comic Sans MS" pitchFamily="66" charset="0"/>
              </a:rPr>
              <a:t>.up, </a:t>
            </a:r>
            <a:r>
              <a:rPr lang="en-GB" sz="2400" b="1" dirty="0" smtClean="0">
                <a:latin typeface="Comic Sans MS" pitchFamily="66" charset="0"/>
              </a:rPr>
              <a:t>6</a:t>
            </a:r>
            <a:r>
              <a:rPr lang="en-GB" sz="2400" dirty="0" smtClean="0">
                <a:latin typeface="Comic Sans MS" pitchFamily="66" charset="0"/>
              </a:rPr>
              <a:t>.forward to, </a:t>
            </a:r>
            <a:r>
              <a:rPr lang="en-GB" sz="2400" b="1" dirty="0" smtClean="0">
                <a:latin typeface="Comic Sans MS" pitchFamily="66" charset="0"/>
              </a:rPr>
              <a:t>7</a:t>
            </a:r>
            <a:r>
              <a:rPr lang="en-GB" sz="2400" dirty="0" smtClean="0">
                <a:latin typeface="Comic Sans MS" pitchFamily="66" charset="0"/>
              </a:rPr>
              <a:t>.after, </a:t>
            </a:r>
            <a:r>
              <a:rPr lang="en-GB" sz="2400" b="1" dirty="0" smtClean="0">
                <a:latin typeface="Comic Sans MS" pitchFamily="66" charset="0"/>
              </a:rPr>
              <a:t>8</a:t>
            </a:r>
            <a:r>
              <a:rPr lang="en-GB" sz="2400" dirty="0" smtClean="0">
                <a:latin typeface="Comic Sans MS" pitchFamily="66" charset="0"/>
              </a:rPr>
              <a:t>.out</a:t>
            </a:r>
            <a:endParaRPr lang="el-GR" sz="2400" dirty="0" smtClean="0">
              <a:latin typeface="Comic Sans MS" pitchFamily="66" charset="0"/>
            </a:endParaRPr>
          </a:p>
          <a:p>
            <a:r>
              <a:rPr lang="en-GB" sz="2400" b="1" dirty="0" smtClean="0">
                <a:latin typeface="Comic Sans MS" pitchFamily="66" charset="0"/>
              </a:rPr>
              <a:t> </a:t>
            </a:r>
            <a:endParaRPr lang="el-GR" sz="2400" dirty="0" smtClean="0">
              <a:latin typeface="Comic Sans MS" pitchFamily="66" charset="0"/>
            </a:endParaRPr>
          </a:p>
          <a:p>
            <a:pPr lvl="0"/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Ex.5</a:t>
            </a:r>
          </a:p>
          <a:p>
            <a:r>
              <a:rPr lang="en-GB" sz="2400" b="1" dirty="0" smtClean="0">
                <a:latin typeface="Comic Sans MS" pitchFamily="66" charset="0"/>
              </a:rPr>
              <a:t>1.</a:t>
            </a:r>
            <a:r>
              <a:rPr lang="en-GB" sz="2400" dirty="0" smtClean="0">
                <a:latin typeface="Comic Sans MS" pitchFamily="66" charset="0"/>
              </a:rPr>
              <a:t> We know the manager, too. </a:t>
            </a:r>
            <a:endParaRPr lang="el-GR" sz="2400" dirty="0" smtClean="0">
              <a:latin typeface="Comic Sans MS" pitchFamily="66" charset="0"/>
            </a:endParaRPr>
          </a:p>
          <a:p>
            <a:r>
              <a:rPr lang="en-GB" sz="2400" b="1" dirty="0" smtClean="0">
                <a:latin typeface="Comic Sans MS" pitchFamily="66" charset="0"/>
              </a:rPr>
              <a:t>2.</a:t>
            </a:r>
            <a:r>
              <a:rPr lang="en-GB" sz="2400" dirty="0" smtClean="0">
                <a:latin typeface="Comic Sans MS" pitchFamily="66" charset="0"/>
              </a:rPr>
              <a:t> I don’t like English food, either.</a:t>
            </a:r>
            <a:endParaRPr lang="el-GR" sz="2400" dirty="0" smtClean="0">
              <a:latin typeface="Comic Sans MS" pitchFamily="66" charset="0"/>
            </a:endParaRPr>
          </a:p>
          <a:p>
            <a:r>
              <a:rPr lang="en-GB" sz="2400" b="1" dirty="0" smtClean="0">
                <a:latin typeface="Comic Sans MS" pitchFamily="66" charset="0"/>
              </a:rPr>
              <a:t>3.</a:t>
            </a:r>
            <a:r>
              <a:rPr lang="en-GB" sz="2400" dirty="0" smtClean="0">
                <a:latin typeface="Comic Sans MS" pitchFamily="66" charset="0"/>
              </a:rPr>
              <a:t> I am not studying now, either. </a:t>
            </a:r>
            <a:endParaRPr lang="el-GR" sz="2400" dirty="0" smtClean="0">
              <a:latin typeface="Comic Sans MS" pitchFamily="66" charset="0"/>
            </a:endParaRPr>
          </a:p>
          <a:p>
            <a:r>
              <a:rPr lang="en-GB" sz="2400" b="1" dirty="0" smtClean="0">
                <a:latin typeface="Comic Sans MS" pitchFamily="66" charset="0"/>
              </a:rPr>
              <a:t>4.</a:t>
            </a:r>
            <a:r>
              <a:rPr lang="en-GB" sz="2400" dirty="0" smtClean="0">
                <a:latin typeface="Comic Sans MS" pitchFamily="66" charset="0"/>
              </a:rPr>
              <a:t> John started an hour ago, too.</a:t>
            </a:r>
            <a:endParaRPr lang="el-GR" sz="2400" dirty="0" smtClean="0">
              <a:latin typeface="Comic Sans MS" pitchFamily="66" charset="0"/>
            </a:endParaRPr>
          </a:p>
          <a:p>
            <a:r>
              <a:rPr lang="en-GB" sz="2400" b="1" dirty="0" smtClean="0">
                <a:latin typeface="Comic Sans MS" pitchFamily="66" charset="0"/>
              </a:rPr>
              <a:t>5.</a:t>
            </a:r>
            <a:r>
              <a:rPr lang="en-GB" sz="2400" dirty="0" smtClean="0">
                <a:latin typeface="Comic Sans MS" pitchFamily="66" charset="0"/>
              </a:rPr>
              <a:t> David won’t come to the meeting, either.</a:t>
            </a:r>
            <a:endParaRPr lang="el-GR" sz="24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endParaRPr lang="el-GR" sz="2400" dirty="0" smtClean="0">
              <a:latin typeface="Comic Sans MS" pitchFamily="66" charset="0"/>
            </a:endParaRPr>
          </a:p>
          <a:p>
            <a:pPr lvl="0">
              <a:lnSpc>
                <a:spcPct val="150000"/>
              </a:lnSpc>
            </a:pPr>
            <a:endParaRPr lang="en-GB" sz="2400" b="1" dirty="0" smtClean="0">
              <a:solidFill>
                <a:schemeClr val="accent6">
                  <a:lumMod val="75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el-GR" sz="2400" dirty="0" smtClean="0">
              <a:latin typeface="Comic Sans MS" pitchFamily="66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400" b="1" dirty="0" smtClean="0">
              <a:solidFill>
                <a:schemeClr val="accent6">
                  <a:lumMod val="75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</p:txBody>
      </p:sp>
      <p:pic>
        <p:nvPicPr>
          <p:cNvPr id="5" name="4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5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  <p:pic>
        <p:nvPicPr>
          <p:cNvPr id="7" name="6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508097" y="6294977"/>
            <a:ext cx="413008" cy="713038"/>
          </a:xfrm>
          <a:prstGeom prst="rect">
            <a:avLst/>
          </a:prstGeom>
        </p:spPr>
      </p:pic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8</a:t>
            </a:r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7</a:t>
            </a:fld>
            <a:endParaRPr lang="el-GR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57158" y="1357298"/>
            <a:ext cx="8429684" cy="612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b="1" dirty="0" smtClean="0">
                <a:latin typeface="Comic Sans MS" pitchFamily="66" charset="0"/>
              </a:rPr>
              <a:t>1.</a:t>
            </a:r>
            <a:r>
              <a:rPr lang="en-GB" sz="2400" dirty="0" smtClean="0">
                <a:latin typeface="Comic Sans MS" pitchFamily="66" charset="0"/>
              </a:rPr>
              <a:t> What makes you the </a:t>
            </a:r>
            <a:r>
              <a:rPr lang="en-GB" sz="2400" b="1" u="sng" dirty="0" smtClean="0">
                <a:latin typeface="Comic Sans MS" pitchFamily="66" charset="0"/>
              </a:rPr>
              <a:t>right</a:t>
            </a:r>
            <a:r>
              <a:rPr lang="en-GB" sz="2400" b="1" dirty="0" smtClean="0">
                <a:latin typeface="Comic Sans MS" pitchFamily="66" charset="0"/>
              </a:rPr>
              <a:t> </a:t>
            </a:r>
            <a:r>
              <a:rPr lang="en-GB" sz="2400" dirty="0" smtClean="0">
                <a:latin typeface="Comic Sans MS" pitchFamily="66" charset="0"/>
              </a:rPr>
              <a:t>person? </a:t>
            </a:r>
            <a:endParaRPr lang="el-GR" sz="24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n-GB" sz="2400" b="1" dirty="0" smtClean="0">
                <a:latin typeface="Comic Sans MS" pitchFamily="66" charset="0"/>
              </a:rPr>
              <a:t>2.</a:t>
            </a:r>
            <a:r>
              <a:rPr lang="en-GB" sz="2400" dirty="0" smtClean="0">
                <a:latin typeface="Comic Sans MS" pitchFamily="66" charset="0"/>
              </a:rPr>
              <a:t> I decided to write </a:t>
            </a:r>
            <a:r>
              <a:rPr lang="en-GB" sz="2400" b="1" u="sng" dirty="0" smtClean="0">
                <a:latin typeface="Comic Sans MS" pitchFamily="66" charset="0"/>
              </a:rPr>
              <a:t>down</a:t>
            </a:r>
            <a:r>
              <a:rPr lang="en-GB" sz="2400" dirty="0" smtClean="0">
                <a:latin typeface="Comic Sans MS" pitchFamily="66" charset="0"/>
              </a:rPr>
              <a:t> some important points. </a:t>
            </a:r>
            <a:endParaRPr lang="el-GR" sz="24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n-GB" sz="2400" b="1" dirty="0" smtClean="0">
                <a:latin typeface="Comic Sans MS" pitchFamily="66" charset="0"/>
              </a:rPr>
              <a:t>3.</a:t>
            </a:r>
            <a:r>
              <a:rPr lang="en-GB" sz="2400" dirty="0" smtClean="0">
                <a:latin typeface="Comic Sans MS" pitchFamily="66" charset="0"/>
              </a:rPr>
              <a:t> Get ready to answer about your </a:t>
            </a:r>
            <a:r>
              <a:rPr lang="en-GB" sz="2400" b="1" u="sng" dirty="0" smtClean="0">
                <a:latin typeface="Comic Sans MS" pitchFamily="66" charset="0"/>
              </a:rPr>
              <a:t>weak</a:t>
            </a:r>
            <a:r>
              <a:rPr lang="en-GB" sz="2400" dirty="0" smtClean="0">
                <a:latin typeface="Comic Sans MS" pitchFamily="66" charset="0"/>
              </a:rPr>
              <a:t> points. </a:t>
            </a:r>
            <a:endParaRPr lang="el-GR" sz="24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n-GB" sz="2400" b="1" dirty="0" smtClean="0">
                <a:latin typeface="Comic Sans MS" pitchFamily="66" charset="0"/>
              </a:rPr>
              <a:t>4.</a:t>
            </a:r>
            <a:r>
              <a:rPr lang="en-GB" sz="2400" dirty="0" smtClean="0">
                <a:latin typeface="Comic Sans MS" pitchFamily="66" charset="0"/>
              </a:rPr>
              <a:t> Sleep </a:t>
            </a:r>
            <a:r>
              <a:rPr lang="en-GB" sz="2400" b="1" u="sng" dirty="0" smtClean="0">
                <a:latin typeface="Comic Sans MS" pitchFamily="66" charset="0"/>
              </a:rPr>
              <a:t>well</a:t>
            </a:r>
            <a:r>
              <a:rPr lang="en-GB" sz="2400" dirty="0" smtClean="0">
                <a:latin typeface="Comic Sans MS" pitchFamily="66" charset="0"/>
              </a:rPr>
              <a:t> the night before.</a:t>
            </a:r>
            <a:endParaRPr lang="el-GR" sz="24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n-GB" sz="2400" b="1" dirty="0" smtClean="0">
                <a:latin typeface="Comic Sans MS" pitchFamily="66" charset="0"/>
              </a:rPr>
              <a:t>5.</a:t>
            </a:r>
            <a:r>
              <a:rPr lang="en-GB" sz="2400" dirty="0" smtClean="0">
                <a:latin typeface="Comic Sans MS" pitchFamily="66" charset="0"/>
              </a:rPr>
              <a:t> You must not look </a:t>
            </a:r>
            <a:r>
              <a:rPr lang="en-GB" sz="2400" b="1" u="sng" dirty="0" smtClean="0">
                <a:latin typeface="Comic Sans MS" pitchFamily="66" charset="0"/>
              </a:rPr>
              <a:t>tired</a:t>
            </a:r>
            <a:r>
              <a:rPr lang="en-GB" sz="2400" dirty="0" smtClean="0">
                <a:latin typeface="Comic Sans MS" pitchFamily="66" charset="0"/>
              </a:rPr>
              <a:t>.</a:t>
            </a:r>
            <a:endParaRPr lang="el-GR" sz="24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n-GB" sz="2400" b="1" dirty="0" smtClean="0">
                <a:latin typeface="Comic Sans MS" pitchFamily="66" charset="0"/>
              </a:rPr>
              <a:t>6.</a:t>
            </a:r>
            <a:r>
              <a:rPr lang="en-GB" sz="2400" dirty="0" smtClean="0">
                <a:latin typeface="Comic Sans MS" pitchFamily="66" charset="0"/>
              </a:rPr>
              <a:t> Have a light meal and </a:t>
            </a:r>
            <a:r>
              <a:rPr lang="en-GB" sz="2400" b="1" u="sng" dirty="0" smtClean="0">
                <a:latin typeface="Comic Sans MS" pitchFamily="66" charset="0"/>
              </a:rPr>
              <a:t>go</a:t>
            </a:r>
            <a:r>
              <a:rPr lang="en-GB" sz="2400" dirty="0" smtClean="0">
                <a:latin typeface="Comic Sans MS" pitchFamily="66" charset="0"/>
              </a:rPr>
              <a:t> to the toilet. </a:t>
            </a:r>
            <a:endParaRPr lang="el-GR" sz="24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n-GB" sz="2400" b="1" dirty="0" smtClean="0">
                <a:latin typeface="Comic Sans MS" pitchFamily="66" charset="0"/>
              </a:rPr>
              <a:t>7.</a:t>
            </a:r>
            <a:r>
              <a:rPr lang="en-GB" sz="2400" dirty="0" smtClean="0">
                <a:latin typeface="Comic Sans MS" pitchFamily="66" charset="0"/>
              </a:rPr>
              <a:t> Make one question to </a:t>
            </a:r>
            <a:r>
              <a:rPr lang="en-GB" sz="2400" b="1" u="sng" dirty="0" smtClean="0">
                <a:latin typeface="Comic Sans MS" pitchFamily="66" charset="0"/>
              </a:rPr>
              <a:t>show</a:t>
            </a:r>
            <a:r>
              <a:rPr lang="en-GB" sz="2400" dirty="0" smtClean="0">
                <a:latin typeface="Comic Sans MS" pitchFamily="66" charset="0"/>
              </a:rPr>
              <a:t> your interest. </a:t>
            </a:r>
            <a:endParaRPr lang="el-GR" sz="24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n-GB" sz="2400" b="1" dirty="0" smtClean="0">
                <a:latin typeface="Comic Sans MS" pitchFamily="66" charset="0"/>
              </a:rPr>
              <a:t>8.</a:t>
            </a:r>
            <a:r>
              <a:rPr lang="en-GB" sz="2400" dirty="0" smtClean="0">
                <a:latin typeface="Comic Sans MS" pitchFamily="66" charset="0"/>
              </a:rPr>
              <a:t> Don’t forget to shake </a:t>
            </a:r>
            <a:r>
              <a:rPr lang="en-GB" sz="2400" b="1" u="sng" dirty="0" smtClean="0">
                <a:latin typeface="Comic Sans MS" pitchFamily="66" charset="0"/>
              </a:rPr>
              <a:t>hands</a:t>
            </a:r>
            <a:r>
              <a:rPr lang="en-GB" sz="2400" dirty="0" smtClean="0">
                <a:latin typeface="Comic Sans MS" pitchFamily="66" charset="0"/>
              </a:rPr>
              <a:t> with the interviewer.</a:t>
            </a:r>
            <a:endParaRPr lang="el-GR" sz="2400" dirty="0" smtClean="0">
              <a:latin typeface="Comic Sans MS" pitchFamily="66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400" b="1" dirty="0" smtClean="0">
              <a:solidFill>
                <a:schemeClr val="accent6">
                  <a:lumMod val="75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GB" sz="240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endParaRPr lang="en-GB" sz="2400" b="1" dirty="0" smtClean="0">
              <a:solidFill>
                <a:schemeClr val="accent6">
                  <a:lumMod val="75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</p:txBody>
      </p:sp>
      <p:sp>
        <p:nvSpPr>
          <p:cNvPr id="2049" name="WordArt 1"/>
          <p:cNvSpPr>
            <a:spLocks noChangeArrowheads="1" noChangeShapeType="1" noTextEdit="1"/>
          </p:cNvSpPr>
          <p:nvPr/>
        </p:nvSpPr>
        <p:spPr bwMode="auto">
          <a:xfrm>
            <a:off x="3286116" y="285728"/>
            <a:ext cx="2143116" cy="36988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9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CCFF"/>
                </a:solidFill>
                <a:effectLst/>
                <a:latin typeface="Comic Sans MS"/>
              </a:rPr>
              <a:t>D. Language Game</a:t>
            </a:r>
            <a:endParaRPr lang="el-GR" sz="9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99CCFF"/>
              </a:solidFill>
              <a:effectLst/>
              <a:latin typeface="Comic Sans MS"/>
            </a:endParaRPr>
          </a:p>
        </p:txBody>
      </p:sp>
      <p:pic>
        <p:nvPicPr>
          <p:cNvPr id="6" name="5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6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  <p:pic>
        <p:nvPicPr>
          <p:cNvPr id="8" name="7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508097" y="6294977"/>
            <a:ext cx="413008" cy="713038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204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1357290" y="1857364"/>
            <a:ext cx="6000792" cy="2928958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 rtl="0"/>
            <a:r>
              <a:rPr lang="en-US" sz="3600" kern="10" spc="0" dirty="0" smtClean="0">
                <a:ln w="9525">
                  <a:noFill/>
                  <a:round/>
                  <a:headEnd/>
                  <a:tailEnd/>
                </a:ln>
                <a:solidFill>
                  <a:schemeClr val="accent3">
                    <a:lumMod val="75000"/>
                  </a:schemeClr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Thank You</a:t>
            </a:r>
            <a:endParaRPr lang="el-GR" sz="3600" kern="10" spc="0" dirty="0">
              <a:ln w="9525">
                <a:noFill/>
                <a:round/>
                <a:headEnd/>
                <a:tailEnd/>
              </a:ln>
              <a:solidFill>
                <a:schemeClr val="accent3">
                  <a:lumMod val="75000"/>
                </a:schemeClr>
              </a:solidFill>
              <a:effectLst>
                <a:outerShdw dist="53882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2" name="1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8</a:t>
            </a:fld>
            <a:endParaRPr lang="el-GR" dirty="0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1157</TotalTime>
  <Words>356</Words>
  <Application>Microsoft Office PowerPoint</Application>
  <PresentationFormat>Προβολή στην οθόνη (4:3)</PresentationFormat>
  <Paragraphs>82</Paragraphs>
  <Slides>8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Θέμα του Office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dell-pc</dc:creator>
  <cp:lastModifiedBy>user</cp:lastModifiedBy>
  <cp:revision>95</cp:revision>
  <dcterms:created xsi:type="dcterms:W3CDTF">2016-09-15T07:47:28Z</dcterms:created>
  <dcterms:modified xsi:type="dcterms:W3CDTF">2019-02-05T20:56:20Z</dcterms:modified>
</cp:coreProperties>
</file>