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56" r:id="rId2"/>
    <p:sldId id="281" r:id="rId3"/>
    <p:sldId id="257" r:id="rId4"/>
    <p:sldId id="259" r:id="rId5"/>
    <p:sldId id="268" r:id="rId6"/>
    <p:sldId id="267" r:id="rId7"/>
    <p:sldId id="265" r:id="rId8"/>
    <p:sldId id="264" r:id="rId9"/>
    <p:sldId id="263" r:id="rId10"/>
    <p:sldId id="261" r:id="rId11"/>
    <p:sldId id="276" r:id="rId12"/>
    <p:sldId id="258" r:id="rId13"/>
    <p:sldId id="277" r:id="rId14"/>
    <p:sldId id="260" r:id="rId15"/>
    <p:sldId id="278" r:id="rId16"/>
    <p:sldId id="269" r:id="rId17"/>
    <p:sldId id="282" r:id="rId18"/>
    <p:sldId id="270" r:id="rId19"/>
    <p:sldId id="271" r:id="rId20"/>
    <p:sldId id="272" r:id="rId21"/>
    <p:sldId id="279" r:id="rId22"/>
    <p:sldId id="273" r:id="rId23"/>
    <p:sldId id="274" r:id="rId24"/>
    <p:sldId id="280" r:id="rId25"/>
    <p:sldId id="275"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65"/>
    <p:restoredTop sz="94643"/>
  </p:normalViewPr>
  <p:slideViewPr>
    <p:cSldViewPr snapToGrid="0" snapToObjects="1">
      <p:cViewPr varScale="1">
        <p:scale>
          <a:sx n="158" d="100"/>
          <a:sy n="158" d="100"/>
        </p:scale>
        <p:origin x="20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a:xfrm>
            <a:off x="3962399" y="5870575"/>
            <a:ext cx="4893958" cy="377825"/>
          </a:xfrm>
        </p:spPr>
        <p:txBody>
          <a:bodyPr/>
          <a:lstStyle/>
          <a:p>
            <a:endParaRPr lang="el-GR"/>
          </a:p>
        </p:txBody>
      </p:sp>
      <p:sp>
        <p:nvSpPr>
          <p:cNvPr id="6" name="Slide Number Placeholder 5"/>
          <p:cNvSpPr>
            <a:spLocks noGrp="1"/>
          </p:cNvSpPr>
          <p:nvPr>
            <p:ph type="sldNum" sz="quarter" idx="12"/>
          </p:nvPr>
        </p:nvSpPr>
        <p:spPr>
          <a:xfrm>
            <a:off x="10608958" y="5870575"/>
            <a:ext cx="551167" cy="377825"/>
          </a:xfrm>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397838259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64EADFA2-561C-3646-ABB6-DEB8A0A67F1F}"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3397497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1336826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2589504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427342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3106540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4156792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
        <p:nvSpPr>
          <p:cNvPr id="8" name="Title 1"/>
          <p:cNvSpPr>
            <a:spLocks noGrp="1"/>
          </p:cNvSpPr>
          <p:nvPr>
            <p:ph type="title"/>
          </p:nvPr>
        </p:nvSpPr>
        <p:spPr>
          <a:xfrm>
            <a:off x="685801" y="609600"/>
            <a:ext cx="10131425" cy="1456267"/>
          </a:xfrm>
        </p:spPr>
        <p:txBody>
          <a:bodyPr/>
          <a:lstStyle/>
          <a:p>
            <a:r>
              <a:rPr lang="el-GR"/>
              <a:t>Κάντε κλικ για να επεξεργαστείτε τον τίτλο υποδείγματος</a:t>
            </a:r>
            <a:endParaRPr lang="en-US" dirty="0"/>
          </a:p>
        </p:txBody>
      </p:sp>
    </p:spTree>
    <p:extLst>
      <p:ext uri="{BB962C8B-B14F-4D97-AF65-F5344CB8AC3E}">
        <p14:creationId xmlns:p14="http://schemas.microsoft.com/office/powerpoint/2010/main" val="425816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2578625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414254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64EADFA2-561C-3646-ABB6-DEB8A0A67F1F}"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366256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64EADFA2-561C-3646-ABB6-DEB8A0A67F1F}"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1745807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7" name="Date Placeholder 6"/>
          <p:cNvSpPr>
            <a:spLocks noGrp="1"/>
          </p:cNvSpPr>
          <p:nvPr>
            <p:ph type="dt" sz="half" idx="10"/>
          </p:nvPr>
        </p:nvSpPr>
        <p:spPr/>
        <p:txBody>
          <a:bodyPr/>
          <a:lstStyle/>
          <a:p>
            <a:fld id="{64EADFA2-561C-3646-ABB6-DEB8A0A67F1F}" type="datetimeFigureOut">
              <a:rPr lang="el-GR" smtClean="0"/>
              <a:t>2/3/20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2879679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64EADFA2-561C-3646-ABB6-DEB8A0A67F1F}" type="datetimeFigureOut">
              <a:rPr lang="el-GR" smtClean="0"/>
              <a:t>2/3/20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646702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64EADFA2-561C-3646-ABB6-DEB8A0A67F1F}" type="datetimeFigureOut">
              <a:rPr lang="el-GR" smtClean="0"/>
              <a:t>2/3/20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70365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64EADFA2-561C-3646-ABB6-DEB8A0A67F1F}"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832393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64EADFA2-561C-3646-ABB6-DEB8A0A67F1F}"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10AEAF6-11E4-9C46-8202-8AB5663713C9}" type="slidenum">
              <a:rPr lang="el-GR" smtClean="0"/>
              <a:t>‹#›</a:t>
            </a:fld>
            <a:endParaRPr lang="el-GR"/>
          </a:p>
        </p:txBody>
      </p:sp>
    </p:spTree>
    <p:extLst>
      <p:ext uri="{BB962C8B-B14F-4D97-AF65-F5344CB8AC3E}">
        <p14:creationId xmlns:p14="http://schemas.microsoft.com/office/powerpoint/2010/main" val="508798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4EADFA2-561C-3646-ABB6-DEB8A0A67F1F}" type="datetimeFigureOut">
              <a:rPr lang="el-GR" smtClean="0"/>
              <a:t>2/3/20</a:t>
            </a:fld>
            <a:endParaRPr lang="el-G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10AEAF6-11E4-9C46-8202-8AB5663713C9}" type="slidenum">
              <a:rPr lang="el-GR" smtClean="0"/>
              <a:t>‹#›</a:t>
            </a:fld>
            <a:endParaRPr lang="el-GR"/>
          </a:p>
        </p:txBody>
      </p:sp>
    </p:spTree>
    <p:extLst>
      <p:ext uri="{BB962C8B-B14F-4D97-AF65-F5344CB8AC3E}">
        <p14:creationId xmlns:p14="http://schemas.microsoft.com/office/powerpoint/2010/main" val="122110491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399923" y="1388470"/>
            <a:ext cx="9071172" cy="4381151"/>
          </a:xfrm>
        </p:spPr>
        <p:txBody>
          <a:bodyPr>
            <a:normAutofit fontScale="25000" lnSpcReduction="20000"/>
          </a:bodyPr>
          <a:lstStyle/>
          <a:p>
            <a:pPr algn="just"/>
            <a:r>
              <a:rPr lang="el-GR" sz="11200" dirty="0">
                <a:latin typeface="Times New Roman" panose="02020603050405020304" pitchFamily="18" charset="0"/>
                <a:cs typeface="Times New Roman" panose="02020603050405020304" pitchFamily="18" charset="0"/>
              </a:rPr>
              <a:t>ΣΗΜΕΡΑ Η ΕΠΙΚΟΙΝΩΝΙΑΚΗ ΠΡΑΚΤΙΚΗ ΤΟΥ ΜΑΡΚΕΤΙΝΓΚ ΕΧΕΙ ΕΞΑΠΛΩΘΕΙ ΣΕ ΟΛΕΣ ΤΙΣ ΕΠΙΧΕΙΡΗΣΕΙΣ ΚΑΙ ΕΧΕΙ ΕΔΡΑΙΩΘΕΙ ΜΕΣΑ ΑΠΟ ΔΥΟ ΒΑΣΙΚΟΥΣ ΑΞΟΝΕΣ ΤΗΣ ΕΠΙΚΟΙΝΩΝΙΑΣ, ΤΗΝ ΕΜΠΕΙΡΙΑ ΤΩΝ ΔΙΑΠΡΟΣΩΠΙΚΩΝ ΣΧΕΣΕΩΝ ΚΑΙ ΓΕΝΙΚΟΤΕΡΑ ΤΩΝ ΑΝΘΡΩΠΙΝΩΝ ΣΧΕΣΕΩΝ ΚΑΙ ΤΗ ΔΙΑΙΣΘΗΣΗ, Η ΟΠΟΙΑ ΒΑΣΙΖΕΤΑΙ ΣΤΟ ΑΝΤΙΛΗΠΤΙΚΑ ΝΟΗΤΙΚΟ ΚΑΙ ΣΥΝΑΙΣΘΗΜΑΤΙΚΟ ΠΛΕΓΜΑ, ΠΟΥ ΔΙΑΚΡΙΝΕΙ ΤΟΝ ΔΥΝΑΜΕΙ ΚΑΙ ΕΝΕΡΓΕΙΑ ΙΚΑΝΟ ΑΝΘΡΩΠΟ ΣΤΗΝ ΕΠΙΚΟΙΝΩΝΙΑ. ΣΤΟ ΠΛΑΙΣΙΟ ΑΥΤΟ ΕΝΤΑΣΣΟΝΤΑΙ ΟΙ ΜΕΘΟΔΟΙ ΤΟΥ ΜΑΡΚΕΤΙΝΓΚ, ΟΠΩΣ</a:t>
            </a:r>
            <a:endParaRPr lang="el-GR" dirty="0"/>
          </a:p>
        </p:txBody>
      </p:sp>
    </p:spTree>
    <p:extLst>
      <p:ext uri="{BB962C8B-B14F-4D97-AF65-F5344CB8AC3E}">
        <p14:creationId xmlns:p14="http://schemas.microsoft.com/office/powerpoint/2010/main" val="2061381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140977" y="1356102"/>
            <a:ext cx="10163596" cy="5012330"/>
          </a:xfrm>
        </p:spPr>
        <p:txBody>
          <a:bodyPr>
            <a:noAutofit/>
          </a:bodyPr>
          <a:lstStyle/>
          <a:p>
            <a:pPr algn="just"/>
            <a:r>
              <a:rPr lang="el-GR" sz="2800" dirty="0">
                <a:latin typeface="Times New Roman" panose="02020603050405020304" pitchFamily="18" charset="0"/>
                <a:cs typeface="Times New Roman" panose="02020603050405020304" pitchFamily="18" charset="0"/>
              </a:rPr>
              <a:t>ΚΥΡΙΟΣ ΣΤΟΧΟΣ ΕΝΟΣ ΜΑΡΚΕΤΙΣΤΑ Η ΔΙΑΦΗΜΙΣΤΗ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ΚΕΙΜΕΝΟΓΡΑΦΟΥ ΕΙΝΑΙ ΜΕΣΑ ΑΠΟ ΕΝΑ ΣΥΝΔΥΑΣΜΟ ΑΤΕΧΝΩΝ ΚΑΙ ΕΝΤΕΧΝΩΝ ΑΠΟΔΕΙΞΕΩΝ ΝΑ ΠΕΙΣΕΙ ΤΟΝ ΚΑΤΑΝΑΛΩΤΗ ΟΤΙ ΤΟ ΠΡΟΪΟΝ Η Η ΥΠΗΡΕΣΙΑ ΠΟΥ ΤΟΥ ΠΡΟΣΦΕΡΕΙ ΕΧΟΥΝ ΜΕΓΑΛΗ ΧΡΗΣΙΜΟΤΗΤΑ ΚΑΙ ΟΔΗΓΟΥΝ ΣΤΟ ΕΠΙΘΥΜΗΤΟ ΓΙ᾽ ΑΥΤΟΥΣ ΑΠΟΤΕΛΕΣΜΑ, ΙΚΑΝΟΠΟΙΩΝΤΑΣ ΜΕ ΑΥΤΟ ΤΟΝ ΤΡΟΠΟ ΤΗ ΒΟΥΛΗΣΗ ΤΟΥΣ. Ο ΔΕΚΤΗΣ ΟΧΙ ΜΟΝΟ ΑΠΛΑ ΜΠΟΡΕΙ ΝΑ ΠΕΙΣΤΕΙ, ΑΛΛΑ ΚΑΙ ΝΑ ΝΙΩΣΕΙ ΤΗΝ ΑΝΑΓΚΗ ΝΑ ΕΠΙΛΕΞΕΙ ΤΟ ΠΡΟΪΟΝ ΩΣ ΑΠΑΡΑΙΤΗΤΟ ΓΙ᾽ ΑΥΤΟΝ, ΚΑΙ ΝΑ ΑΝΑΚΑΛΕΣΕΙ ΠΡΟΤΕΡΕΣ ΑΠΟΨΕΙΣ ΤΟΥ ΓΙΑ ΤΟ ΙΔΙΟ ΠΡΟΪΟΝ. </a:t>
            </a:r>
          </a:p>
        </p:txBody>
      </p:sp>
    </p:spTree>
    <p:extLst>
      <p:ext uri="{BB962C8B-B14F-4D97-AF65-F5344CB8AC3E}">
        <p14:creationId xmlns:p14="http://schemas.microsoft.com/office/powerpoint/2010/main" val="3387134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958274" y="2006826"/>
            <a:ext cx="8294336" cy="3884176"/>
          </a:xfrm>
        </p:spPr>
        <p:txBody>
          <a:bodyPr>
            <a:noAutofit/>
          </a:bodyPr>
          <a:lstStyle/>
          <a:p>
            <a:pPr algn="just"/>
            <a:r>
              <a:rPr lang="el-GR" sz="2800" dirty="0">
                <a:latin typeface="Times New Roman" panose="02020603050405020304" pitchFamily="18" charset="0"/>
                <a:cs typeface="Times New Roman" panose="02020603050405020304" pitchFamily="18" charset="0"/>
              </a:rPr>
              <a:t>Ο ΣΥΝΔΥΑΣΜΟΣ ΑΤΕΧΝΩΝ ΚΑΙ ΕΝΤΕΧΝΩΝ ΑΠΟΔΕΙΞΕΩΝ ΕΞΩΤΕΡΙΚΕΥΕΤΑΙ ΜΕ ΣΥΝΤΟΜΕΣ ΚΑΙ ΠΕΡΙΕΚΤΙΚΕΣ ΕΠΙΚΕΦΑΛΙΔΕΣ, ΠΡΩΤΟΤΥΠΑ ΣΛΟΓΚΑΝ ΠΟΥ ΣΥΝΟΔΕΥΟΝΤΑΙ ΑΠΟ ΕΙΚΟΝΕΣ, ΠΟΥ ΠΡΟΩΘΟΥΝ ΚΑΙ ΠΡΟΣΑΝΑΤΟΛΙΖΟΥΝ ΤΟΝ ΔΕΚΤΗ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ΚΑΤΑΝΑΛΩΤΗ ΣΤΗΝ ΑΓΟΡΑ ΤΟΥ ΠΡΟΪΟΝΤΟΣ, ΑΥΞΑΝΟΝΤΑΣ ΤΗ ΖΗΤΗΣΗ ΚΑΙ ΤΗΝ ΠΡΟΣΦΟΡΑ ΤΟΥ. </a:t>
            </a:r>
          </a:p>
        </p:txBody>
      </p:sp>
    </p:spTree>
    <p:extLst>
      <p:ext uri="{BB962C8B-B14F-4D97-AF65-F5344CB8AC3E}">
        <p14:creationId xmlns:p14="http://schemas.microsoft.com/office/powerpoint/2010/main" val="338535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2087745" y="1844984"/>
            <a:ext cx="8480454" cy="4118846"/>
          </a:xfrm>
        </p:spPr>
        <p:txBody>
          <a:bodyPr>
            <a:noAutofit/>
          </a:bodyPr>
          <a:lstStyle/>
          <a:p>
            <a:pPr algn="just"/>
            <a:r>
              <a:rPr lang="el-GR" sz="2800" dirty="0">
                <a:latin typeface="Times New Roman" panose="02020603050405020304" pitchFamily="18" charset="0"/>
                <a:cs typeface="Times New Roman" panose="02020603050405020304" pitchFamily="18" charset="0"/>
              </a:rPr>
              <a:t>ΣΥΝΗΘΩΣ ΟΙ ΕΝΤΕΧΝΕΣ ΑΠΟΔΕΙΞΕΙΣ ΔΙΑΜΟΡΦΩΝΟΝΤΑΙ ΣΤΟ ΠΕΔΙΟ ΤΗΣ ΑΡΙΣΤΟΤΕΛΙΚΗΣ ΣΥΝΕΠΕΙΑΣ ΤΟΥ ΡΗΤΟΡΙΚΟΥ ΛΟΓΟΥ, ΠΟΥ ΑΦΟΡΑ ΣΤΗΝ ΑΛΗΘΕΙΑ, ΣΤΟ ΔΙΚΑΙΟ, ΣΤΟ ΩΡΑΙΟ ΚΑΙ ΣΤΟ ΣΥΜΦΕΡΟΝ. ΜΕΤΑΦΕΡΟΝΤΑΣ ΤΗ ΧΡΗΣΗ ΤΩΝ ΕΝΤΕΧΝΩΝ ΑΠΟΔΕΙΞΕΩΝ ΣΤΗΝ ΕΝΤΥΠΗ ΔΙΑΦΗΜΙΣΗ ΑΝΤΙΛΑΜΒΑΝΕΤΑΙ ΚΑΝΕΙΣ ΟΤΙ ΠΡΟΚΕΙΤΑΙ ΓΙΑ ΤΗΝ ΑΝΑΠΤΥΞΗ ΣΥΝΤΟΜΟΥ ΚΕΙΜΕΝΟΥ ΚΑΙ ΤΗ</a:t>
            </a:r>
          </a:p>
        </p:txBody>
      </p:sp>
    </p:spTree>
    <p:extLst>
      <p:ext uri="{BB962C8B-B14F-4D97-AF65-F5344CB8AC3E}">
        <p14:creationId xmlns:p14="http://schemas.microsoft.com/office/powerpoint/2010/main" val="4145335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715512" y="2144388"/>
            <a:ext cx="8682753" cy="3795166"/>
          </a:xfrm>
        </p:spPr>
        <p:txBody>
          <a:bodyPr>
            <a:noAutofit/>
          </a:bodyPr>
          <a:lstStyle/>
          <a:p>
            <a:pPr algn="just"/>
            <a:r>
              <a:rPr lang="el-GR" sz="2800" dirty="0">
                <a:latin typeface="Times New Roman" panose="02020603050405020304" pitchFamily="18" charset="0"/>
                <a:cs typeface="Times New Roman" panose="02020603050405020304" pitchFamily="18" charset="0"/>
              </a:rPr>
              <a:t>ΔΙΑΜΟΡΦΩΣΗ ΤΟΥ ΜΕ ΤΕΤΟΙΟ ΤΡΟΠΟ, ΩΣΤΕ Ο ΣΥΛΛΟΓΙΣΜΟΣ ΠΟΥ ΑΠΟΤΥΠΩΝΕΤΑΙ ΝΑ ΑΠΟΔΙΔΕΙ ΤΟ ΑΝΑΛΟΓΟ ΕΠΙΧΕΙΡΗΜΑ ΠΟΥ ΘΑ ΠΕΙΣΕΙ ΤΟΝ ΚΑΤΑΝΑΛΩΤΗ. ΕΠΟΜΕΝΩΣ, ΠΡΟΚΕΙΤΑΙ ΓΙΑ ΚΕΙΜΕΝΟ ΣΥΝΤΟΜΟ, ΣΑΦΗ, ΕΥΛΗΠΤΟ, ΑΠΛΟ ΚΑΙ ΑΜΕΣΟ, ΠΟΥ ΘΑ ΜΠΟΡΟΥΣΕ ΣΤΟ ΠΕΔΙΟ ΤΗΣ ΡΗΤΟΡΙΚΗΣ ΤΕΧΝΙΚΗΣ ΝΑ ΑΝΤΙΣΤΟΙΧΕΙ ΜΕ ΕΝΘΥΜΗΜΑ Η ΚΑΙ ΓΝΩΜΙΚΟ.</a:t>
            </a:r>
            <a:r>
              <a:rPr lang="el-GR" sz="2800" dirty="0">
                <a:effectLst/>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3313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513211" y="1356102"/>
            <a:ext cx="8755582" cy="4364968"/>
          </a:xfrm>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ΣΥΜΦΩΝΑ ΜΕ ΤΟΝ Ε. ΤΑΥΛΑΡΙΔΗ Η ΠΡΩΤΗ ΠΑΡΑΓΡΑΦΟΣ ΕΝΟΣ ΕΥΣΤΟΧΟΥ ΚΕΙΜΕΝΟΥ ΘΑ ΜΠΟΡΟΥΣΕ ΝΑ ΑΠΟΤΕΛΕΣΕΙ ΚΛΕΙΔΙ ΠΡΟΩΘΗΣΗΣ ΚΑΙ ΠΡΟΣΕΛΚΥΣΗΣ ΤΗΣ ΕΠΙΘΥΜΙΑΣ ΤΟΥ ΚΟΙΝΟΥ ΝΑ ΑΝΑΓΝΩΣΕΙ ΚΑΙ ΤΟ ΥΠΟΛΟΙΠΟ ΚΕΙΜΕΝΟ. ΕΝΑ ΟΜΟΡΦΟ ΚΕΙΜΕΝΟ, ΟΠΩΣ ΕΧΕΙ ΑΝΑΦΕΡΕΙ Ο ΑΡΙΣΤΟΤΕΛΗΣ, </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ΝΤΑΣ ΕΠΙΘΥΜΗΤΌ ΓΙ᾽ΑΥΤΌ ΠΟΥ ΕΊΝΑΙ,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ΞΙΟ ΕΠΑ</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ΝΟΥ,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ΑΥΤ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ΠΟΥ,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ΝΤΑΣ </a:t>
            </a:r>
            <a:r>
              <a:rPr lang="en-US" sz="2800" dirty="0" err="1">
                <a:latin typeface="Times New Roman" panose="02020603050405020304" pitchFamily="18" charset="0"/>
                <a:cs typeface="Times New Roman" panose="02020603050405020304" pitchFamily="18" charset="0"/>
              </a:rPr>
              <a:t>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ΤΙ ΚΑΛ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ΕΥΧ</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ΡΙΣΤΟ, ΑΚΡΙΒ</a:t>
            </a:r>
            <a:r>
              <a:rPr lang="el-GR" sz="2800" dirty="0">
                <a:latin typeface="Times New Roman" panose="02020603050405020304" pitchFamily="18" charset="0"/>
                <a:cs typeface="Times New Roman" panose="02020603050405020304" pitchFamily="18" charset="0"/>
              </a:rPr>
              <a:t>Ω</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ΓΙΑΤ</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a:t>
            </a:r>
            <a:r>
              <a:rPr lang="en-US" sz="2800" dirty="0" err="1">
                <a:latin typeface="Times New Roman" panose="02020603050405020304" pitchFamily="18" charset="0"/>
                <a:cs typeface="Times New Roman" panose="02020603050405020304" pitchFamily="18" charset="0"/>
              </a:rPr>
              <a:t>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ΤΙ ΚΑΛ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a:p>
            <a:pPr algn="just"/>
            <a:endParaRPr lang="el-GR" dirty="0"/>
          </a:p>
        </p:txBody>
      </p:sp>
    </p:spTree>
    <p:extLst>
      <p:ext uri="{BB962C8B-B14F-4D97-AF65-F5344CB8AC3E}">
        <p14:creationId xmlns:p14="http://schemas.microsoft.com/office/powerpoint/2010/main" val="2419178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683143" y="1356102"/>
            <a:ext cx="8585650" cy="4300232"/>
          </a:xfrm>
        </p:spPr>
        <p:txBody>
          <a:bodyPr>
            <a:normAutofit lnSpcReduction="10000"/>
          </a:bodyPr>
          <a:lstStyle/>
          <a:p>
            <a:pPr algn="just"/>
            <a:r>
              <a:rPr lang="en-US" sz="2800" dirty="0">
                <a:latin typeface="Times New Roman" panose="02020603050405020304" pitchFamily="18" charset="0"/>
                <a:cs typeface="Times New Roman" panose="02020603050405020304" pitchFamily="18" charset="0"/>
              </a:rPr>
              <a:t>ΣΕ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ΛΛΕΣ ΠΕΡΙΠΤ</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ΣΕΙΣ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 ΔΙΑΦΗΜΙΣΤΙΚ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ΣΛ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ΓΚΑΝ ΕΝ</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ΧΕΙ ΤΗ ΜΟΡΦ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ΕΝ</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ΓΝΩΜΙΚΟ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 ΠΟΥ ΑΠΟΤΕΛΕ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ΤΟ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ΝΤΟΜΟ ΣΥΜΠ</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ΡΑΣΜΑ ΕΝ</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ΣΥΛΛΟΓΙΣΜΟ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ΤΣΙ, ΓΙΑ ΠΑΡ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ΔΕΙΓΜΑ ΣΤΗ ΔΙΑ</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ΜΙΣΗ ΕΝ</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ΦΑΡΜΑΚΕΥΤΙΚΟ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 ΠΡΟΪ</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ΝΤΟΣ, ΤΟ ΣΛ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ΓΚΑΝ ΠΟΥ ΣΥΝ</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ΜΑ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ΓΝΩΜΙΚ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ΦΕΡΕΙ ΤΟ ΟΝΟΜΑ </a:t>
            </a:r>
            <a:r>
              <a:rPr lang="el-GR" sz="2800" i="1" dirty="0">
                <a:latin typeface="Times New Roman" panose="02020603050405020304" pitchFamily="18" charset="0"/>
                <a:cs typeface="Times New Roman" panose="02020603050405020304" pitchFamily="18" charset="0"/>
              </a:rPr>
              <a:t>ΕΥΕΞΙΑ</a:t>
            </a:r>
            <a:r>
              <a:rPr lang="el-GR" sz="2800" dirty="0">
                <a:latin typeface="Times New Roman" panose="02020603050405020304" pitchFamily="18" charset="0"/>
                <a:cs typeface="Times New Roman" panose="02020603050405020304" pitchFamily="18" charset="0"/>
              </a:rPr>
              <a:t> ΚΑΙ ΑΦΟΡΑ ΤΣΑΙ ΒΟΤΑΝΩΝ, ΘΑ ΜΠΟΡΟΥΣΕ ΝΑ ΔΙΑΤΥΠΩΘΕΙ </a:t>
            </a:r>
            <a:r>
              <a:rPr lang="en-US" sz="2800" dirty="0">
                <a:latin typeface="Times New Roman" panose="02020603050405020304" pitchFamily="18" charset="0"/>
                <a:cs typeface="Times New Roman" panose="02020603050405020304" pitchFamily="18" charset="0"/>
              </a:rPr>
              <a:t>ΩΣ ΕΞΉΣ: “</a:t>
            </a:r>
            <a:r>
              <a:rPr lang="en-US" sz="2800" dirty="0" err="1">
                <a:latin typeface="Times New Roman" panose="02020603050405020304" pitchFamily="18" charset="0"/>
                <a:cs typeface="Times New Roman" panose="02020603050405020304" pitchFamily="18" charset="0"/>
              </a:rPr>
              <a:t>Π</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ΡΕ </a:t>
            </a:r>
            <a:r>
              <a:rPr lang="en-US" sz="2800" i="1" dirty="0">
                <a:latin typeface="Times New Roman" panose="02020603050405020304" pitchFamily="18" charset="0"/>
                <a:cs typeface="Times New Roman" panose="02020603050405020304" pitchFamily="18" charset="0"/>
              </a:rPr>
              <a:t>ΕΥΕΞ</a:t>
            </a:r>
            <a:r>
              <a:rPr lang="el-GR" sz="2800" i="1" dirty="0">
                <a:latin typeface="Times New Roman" panose="02020603050405020304" pitchFamily="18" charset="0"/>
                <a:cs typeface="Times New Roman" panose="02020603050405020304" pitchFamily="18" charset="0"/>
              </a:rPr>
              <a:t>Ι</a:t>
            </a:r>
            <a:r>
              <a:rPr lang="en-US" sz="2800" i="1"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ΓΙΑ ΝΑ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ΧΕΙΣ ΤΗΝ ΚΑΛ</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ΤΕΡΗ ΥΓΕ</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a:t>
            </a:r>
            <a:endParaRPr lang="el-GR" sz="2800" dirty="0">
              <a:latin typeface="Times New Roman" panose="02020603050405020304" pitchFamily="18" charset="0"/>
              <a:cs typeface="Times New Roman" panose="02020603050405020304" pitchFamily="18" charset="0"/>
            </a:endParaRPr>
          </a:p>
          <a:p>
            <a:pPr algn="just"/>
            <a:endParaRPr lang="el-GR" dirty="0"/>
          </a:p>
        </p:txBody>
      </p:sp>
    </p:spTree>
    <p:extLst>
      <p:ext uri="{BB962C8B-B14F-4D97-AF65-F5344CB8AC3E}">
        <p14:creationId xmlns:p14="http://schemas.microsoft.com/office/powerpoint/2010/main" val="1430965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448474" y="1356101"/>
            <a:ext cx="8375258" cy="4186943"/>
          </a:xfrm>
        </p:spPr>
        <p:txBody>
          <a:bodyPr>
            <a:noAutofit/>
          </a:bodyPr>
          <a:lstStyle/>
          <a:p>
            <a:pPr algn="just"/>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ΝΤΕΧΝΗ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ΔΕΙΞΗ ΜΠΟΡΕ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ΝΑ ΥΠΟΣΤΗΡΙΧΘΕ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ΤΗΝ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ΤΕΧΝΗ, ΚΑΙ ΣΤΗΝ ΠΡΟΚΕΙΜ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ΝΗ ΠΕΡ</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ΠΤΩΣΗ ΤΟ ΚΕ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ΜΕΝΟ ΣΥΝΟΔΕ</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ΕΤΑΙ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ΤΗΝ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ΑΡΙΣΤΟΤ</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ΛΗΣ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ΣΤΟΧΑ ΠΡΟΣΔΙ</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ΡΙΣΕ ΤΗΝ ΟΠΤΙΚ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 ΓΝΩΣΤ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ΜΕΡΑ ΩΣ </a:t>
            </a:r>
            <a:r>
              <a:rPr lang="en-US" sz="2800" i="1" dirty="0">
                <a:latin typeface="Times New Roman" panose="02020603050405020304" pitchFamily="18" charset="0"/>
                <a:cs typeface="Times New Roman" panose="02020603050405020304" pitchFamily="18" charset="0"/>
              </a:rPr>
              <a:t>ΟΠΤΙΚ</a:t>
            </a:r>
            <a:r>
              <a:rPr lang="el-GR" sz="2800" i="1" dirty="0">
                <a:latin typeface="Times New Roman" panose="02020603050405020304" pitchFamily="18" charset="0"/>
                <a:cs typeface="Times New Roman" panose="02020603050405020304" pitchFamily="18" charset="0"/>
              </a:rPr>
              <a:t>Η</a:t>
            </a:r>
            <a:r>
              <a:rPr lang="en-US" sz="2800" i="1" dirty="0">
                <a:latin typeface="Times New Roman" panose="02020603050405020304" pitchFamily="18" charset="0"/>
                <a:cs typeface="Times New Roman" panose="02020603050405020304" pitchFamily="18" charset="0"/>
              </a:rPr>
              <a:t> ΡΗΤΟΡΙΚ</a:t>
            </a:r>
            <a:r>
              <a:rPr lang="el-GR" sz="2800" i="1"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(VISUAL RHETORIC)</a:t>
            </a:r>
            <a:r>
              <a:rPr lang="el-GR" sz="2800"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ΣΑ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ΤΟ ΛΕΚΤΙΚ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ΣΧ</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ΜΑ ΤΗΣ ΜΕΤΑΦΟΡ</a:t>
            </a:r>
            <a:r>
              <a:rPr lang="el-GR" sz="2800" dirty="0">
                <a:latin typeface="Times New Roman" panose="02020603050405020304" pitchFamily="18" charset="0"/>
                <a:cs typeface="Times New Roman" panose="02020603050405020304" pitchFamily="18" charset="0"/>
              </a:rPr>
              <a:t>Α</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ΚΑΙ ΤΗΣ ΠΑΡΟΜΟ</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ΩΣΗΣ.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43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327093" y="1658867"/>
            <a:ext cx="8472361" cy="3851809"/>
          </a:xfrm>
        </p:spPr>
        <p:txBody>
          <a:bodyPr>
            <a:noAutofit/>
          </a:bodyPr>
          <a:lstStyle/>
          <a:p>
            <a:pPr algn="just"/>
            <a:r>
              <a:rPr lang="en-US" sz="2800" dirty="0">
                <a:latin typeface="Times New Roman" panose="02020603050405020304" pitchFamily="18" charset="0"/>
                <a:cs typeface="Times New Roman" panose="02020603050405020304" pitchFamily="18" charset="0"/>
              </a:rPr>
              <a:t>ΜΕ ΑΥΤ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ΤΟΝ ΤΡ</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ΠΟ ΠΡΑΓΜΑΤΟΠΟ</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ΗΣΕ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ΦΙΛ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ΣΟΦΟΣ ΤΗ ΔΙΑΝΟΗΤΙΚ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ΔΗΜΙΟΥΡΓ</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ΜΙΑΣ ΟΠΤΙΚ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ΝΑΣ ΣΤΟ ΜΥΑΛ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ΤΟΥ ΑΚΡΟΑΤ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ΤΟ </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ΔΙΟ ΘΑ ΜΠΟΡΟ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ΣΕ ΝΑ ΔΗΜΙΟΥΡΓ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ΣΕΙ ΑΝΤ</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ΣΤΟΙΧΑ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ΔΙΑΦΗΜΙΣΤ</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ΣΤΟ ΜΥΑΛ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ΤΟΥ ΚΑΤΑΝΑΛΩΤ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ΜΕ ΤΗΝ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ΔΟΣΗ ΤΗΣ ΚΑΤ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ΛΛΗΛΗΣ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ΝΑΣ ΤΟΥ ΠΡΟΪ</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ΝΤΟΣ.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6331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2014917" y="1356101"/>
            <a:ext cx="8423809" cy="4801937"/>
          </a:xfrm>
        </p:spPr>
        <p:txBody>
          <a:bodyPr>
            <a:normAutofit lnSpcReduction="10000"/>
          </a:bodyPr>
          <a:lstStyle/>
          <a:p>
            <a:pPr algn="just"/>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ΟΠΤΙΚ</a:t>
            </a:r>
            <a:r>
              <a:rPr lang="el-GR" sz="2800" i="1" dirty="0">
                <a:latin typeface="Times New Roman" panose="02020603050405020304" pitchFamily="18" charset="0"/>
                <a:cs typeface="Times New Roman" panose="02020603050405020304" pitchFamily="18" charset="0"/>
              </a:rPr>
              <a:t>Η</a:t>
            </a:r>
            <a:r>
              <a:rPr lang="en-US" sz="2800" i="1" dirty="0">
                <a:latin typeface="Times New Roman" panose="02020603050405020304" pitchFamily="18" charset="0"/>
                <a:cs typeface="Times New Roman" panose="02020603050405020304" pitchFamily="18" charset="0"/>
              </a:rPr>
              <a:t> ΡΗΤΟΡΙΚ</a:t>
            </a:r>
            <a:r>
              <a:rPr lang="el-GR" sz="2800" i="1"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ΑΠΟΤΕΛΕ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ΤΟ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ΓΧΡΟΝΟ ΕΠΙΚΟΙΝΩΝΙΑΚ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ΤΕΧΝΟ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ΡΓΗΜΑ, ΤΟ ΟΠΟ</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ΕΞΥΠΗΡΕΤΕ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ΤΗ ΜΗ ΛΕΚΤΙΚ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ΜΟΡΦ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ΤΗΣ ΕΠΙΚΟΙΝΩΝ</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ΑΣ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ΣΩ ΟΠΤΙΚ</a:t>
            </a:r>
            <a:r>
              <a:rPr lang="el-GR" sz="2800" dirty="0">
                <a:latin typeface="Times New Roman" panose="02020603050405020304" pitchFamily="18" charset="0"/>
                <a:cs typeface="Times New Roman" panose="02020603050405020304" pitchFamily="18" charset="0"/>
              </a:rPr>
              <a:t>Ω</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ΣΥΜΒ</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ΛΩΝ.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ΚΑΘΟΡΙΣΤΙΚ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ΜΒΟΛΟ ΣΤΑ ΜΈΣΑ ΜΑΖΙΚ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ΕΠΙΚΟΙΝΩΝ</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ΑΣ, ΚΑΘ</a:t>
            </a:r>
            <a:r>
              <a:rPr lang="el-GR" sz="2800" dirty="0">
                <a:latin typeface="Times New Roman" panose="02020603050405020304" pitchFamily="18" charset="0"/>
                <a:cs typeface="Times New Roman" panose="02020603050405020304" pitchFamily="18" charset="0"/>
              </a:rPr>
              <a:t>Ω</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ΑΠΟΤΕΛΕ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ΝΑΝ ΚΏΔΙΚΑ ΕΠΙΚΟΙΝΩΝΙΑΚ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ΠΡΑΚΤΙΚ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 ΜΠΟΡΕ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ΝΑ ΑΠΕΥΘ</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ΝΕΤΑΙ ΣΕ ΕΤΕΡΟΓΕΝ</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ΑΚΡΟΑΤ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ΡΙΑ ΚΑΙ ΣΥΧΝ</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Γ</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ΝΕΤΑΙ ΕΠΕΞΗΓΗΜΑΤΙΚΉ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ΤΑΝ ΣΥΝΟΔΕ</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ΕΙ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 ΔΙΦΟΡΟ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ΜΕΝΟ ΓΛΩΣΣΙΚ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ΚΕ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ΜΕΝΟ</a:t>
            </a:r>
            <a:r>
              <a:rPr lang="el-GR"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48167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602223" y="1356102"/>
            <a:ext cx="9014527" cy="5109434"/>
          </a:xfrm>
        </p:spPr>
        <p:txBody>
          <a:bodyPr>
            <a:noAutofit/>
          </a:bodyPr>
          <a:lstStyle/>
          <a:p>
            <a:pPr algn="just"/>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ΝΑΣ ΠΑΡΑΣΤΑΤΙΚ</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Κ</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ΔΙΚΑΣ ΕΞΩΛΕΚΤΙΚ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ΕΠΙΚΟΙΝΩΝ</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ΑΣ, ΠΟΥ ΦΥΣΙΚ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ΕΠΙΤΕΛΕΊ ΜΙΑ ΚΟΙΝΩΝΙΚΉ ΛΕΙΤΟΥΡΓΊΑ,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ΟΠΟΊΑ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ΧΕΙ ΕΠΕΚΤ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ΣΕΙΣ, ΒΟΥΛΗΤΙΚ</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ΚΑΙ ΣΥΓΚΙΝΗΣΙΑΚ</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ΣΤΟΥΣ ΚΑΤΑΝΑΛΩΤ</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 ΜΕ ΤΟ ΚΕ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ΜΕΝΟ ΠΡΟΚΑΛΟ</a:t>
            </a:r>
            <a:r>
              <a:rPr lang="el-GR" sz="2800" dirty="0">
                <a:latin typeface="Times New Roman" panose="02020603050405020304" pitchFamily="18" charset="0"/>
                <a:cs typeface="Times New Roman" panose="02020603050405020304" pitchFamily="18" charset="0"/>
              </a:rPr>
              <a:t>Υ</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ΜΙΑ ΑΜΦ</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ΔΡΟΜΗ ΔΙΑΔΙΚΑΣ</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ΤΑΝ ΑΠΟΔ</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ΔΟΝΤΑΙ ΟΡΘ</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ΚΑΙ ΜΕ ΣΩΣΤ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ΣΥΝ</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ΦΕΙΑ ΜΕΤΑΞ</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 ΤΟΥΣ, ΔΙ</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ΤΙ ΑΠΟΤΕΛΟ</a:t>
            </a:r>
            <a:r>
              <a:rPr lang="el-GR" sz="2800" dirty="0">
                <a:latin typeface="Times New Roman" panose="02020603050405020304" pitchFamily="18" charset="0"/>
                <a:cs typeface="Times New Roman" panose="02020603050405020304" pitchFamily="18" charset="0"/>
              </a:rPr>
              <a:t>Υ</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ΤΑΥΤ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ΧΡΟΝΑ ΚΑΤ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ΤΗ ΓΛ</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ΣΣΑ ΤΟΥ SAUSSURE ΤΟ ΣΗΜΑ</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ΝΟΝ ΚΑΙ ΤΟ ΣΗΜΑΙΝ</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ΜΕΝΟΝ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ΚΑΤ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ΤΗ ΔΙΑΤ</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ΠΩΣΗ ΤΟΥ PEIRCE </a:t>
            </a:r>
            <a:r>
              <a:rPr lang="el-GR" sz="2800" dirty="0">
                <a:latin typeface="Times New Roman" panose="02020603050405020304" pitchFamily="18" charset="0"/>
                <a:cs typeface="Times New Roman" panose="02020603050405020304" pitchFamily="18" charset="0"/>
              </a:rPr>
              <a:t>ΤΟ ΣΗΜΕΙΟ ΚΑΙ ΤΟ ΕΡΜΗΝΕΥΜΑ.</a:t>
            </a:r>
          </a:p>
        </p:txBody>
      </p:sp>
    </p:spTree>
    <p:extLst>
      <p:ext uri="{BB962C8B-B14F-4D97-AF65-F5344CB8AC3E}">
        <p14:creationId xmlns:p14="http://schemas.microsoft.com/office/powerpoint/2010/main" val="3009581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893536" y="1388470"/>
            <a:ext cx="8642293" cy="4704833"/>
          </a:xfrm>
        </p:spPr>
        <p:txBody>
          <a:bodyPr>
            <a:normAutofit fontScale="32500" lnSpcReduction="20000"/>
          </a:bodyPr>
          <a:lstStyle/>
          <a:p>
            <a:pPr algn="just"/>
            <a:r>
              <a:rPr lang="el-GR" sz="11200" dirty="0">
                <a:latin typeface="Times New Roman" panose="02020603050405020304" pitchFamily="18" charset="0"/>
                <a:cs typeface="Times New Roman" panose="02020603050405020304" pitchFamily="18" charset="0"/>
              </a:rPr>
              <a:t>Α. ΤΟ ΔΙΑΔΙΚΤΥΑΚΟ, Β. ΤΩΝ ΜΗΧΑΝΩΝ ΑΝΑΖΗΤΗΣΗΣ, Γ. ΤΟ </a:t>
            </a:r>
            <a:r>
              <a:rPr lang="en-US" sz="11200" dirty="0">
                <a:latin typeface="Times New Roman" panose="02020603050405020304" pitchFamily="18" charset="0"/>
                <a:cs typeface="Times New Roman" panose="02020603050405020304" pitchFamily="18" charset="0"/>
              </a:rPr>
              <a:t>VIRAL</a:t>
            </a:r>
            <a:r>
              <a:rPr lang="el-GR" sz="11200" dirty="0">
                <a:latin typeface="Times New Roman" panose="02020603050405020304" pitchFamily="18" charset="0"/>
                <a:cs typeface="Times New Roman" panose="02020603050405020304" pitchFamily="18" charset="0"/>
              </a:rPr>
              <a:t>, ΠΟΥ ΧΡΗΣΙΜΟΠΟΙΕΙ ΚΑΝΑΛΙΑ ΕΠΙΚΟΙΝΩΝΙΑΣ, ΟΠΩΣ ΤΟ </a:t>
            </a:r>
            <a:r>
              <a:rPr lang="en-US" sz="11200" dirty="0">
                <a:latin typeface="Times New Roman" panose="02020603050405020304" pitchFamily="18" charset="0"/>
                <a:cs typeface="Times New Roman" panose="02020603050405020304" pitchFamily="18" charset="0"/>
              </a:rPr>
              <a:t>FACEBOOK, YOUTUBE </a:t>
            </a:r>
            <a:r>
              <a:rPr lang="el-GR" sz="11200" dirty="0">
                <a:latin typeface="Times New Roman" panose="02020603050405020304" pitchFamily="18" charset="0"/>
                <a:cs typeface="Times New Roman" panose="02020603050405020304" pitchFamily="18" charset="0"/>
              </a:rPr>
              <a:t>Κ.Α., Δ. ΤΟ </a:t>
            </a:r>
            <a:r>
              <a:rPr lang="en-US" sz="11200" dirty="0">
                <a:latin typeface="Times New Roman" panose="02020603050405020304" pitchFamily="18" charset="0"/>
                <a:cs typeface="Times New Roman" panose="02020603050405020304" pitchFamily="18" charset="0"/>
              </a:rPr>
              <a:t>AFFILIATE, </a:t>
            </a:r>
            <a:r>
              <a:rPr lang="el-GR" sz="11200" dirty="0">
                <a:latin typeface="Times New Roman" panose="02020603050405020304" pitchFamily="18" charset="0"/>
                <a:cs typeface="Times New Roman" panose="02020603050405020304" pitchFamily="18" charset="0"/>
              </a:rPr>
              <a:t>ΔΗΛΑΔΗ ΟΠΟΙΟΣΔΗΠΟΤΕ ΙΔΙΩΤΗΣ ΕΧΕΙ ΙΣΤΟΣΕΛΙΔΑ ΜΠΟΡΕΙ ΝΑ ΣΤΕΛΝΕΙ ΕΠΙΣΚΕΠΤΕΣ ΜΕΣΩ </a:t>
            </a:r>
            <a:r>
              <a:rPr lang="en-US" sz="11200" dirty="0">
                <a:latin typeface="Times New Roman" panose="02020603050405020304" pitchFamily="18" charset="0"/>
                <a:cs typeface="Times New Roman" panose="02020603050405020304" pitchFamily="18" charset="0"/>
              </a:rPr>
              <a:t>LINKS</a:t>
            </a:r>
            <a:r>
              <a:rPr lang="el-GR" sz="11200" dirty="0">
                <a:latin typeface="Times New Roman" panose="02020603050405020304" pitchFamily="18" charset="0"/>
                <a:cs typeface="Times New Roman" panose="02020603050405020304" pitchFamily="18" charset="0"/>
              </a:rPr>
              <a:t> ΣΤΗ ΣΕΛΙΔΑ ΑΥΤΟΥ ΠΟΥ ΤΟΝ ΕΝΔΙΑΦΕΡΕΙ ΝΑ ΔΙΑΦΗΜΙΣΕΙ. </a:t>
            </a:r>
          </a:p>
          <a:p>
            <a:pPr algn="just"/>
            <a:endParaRPr lang="el-GR" dirty="0"/>
          </a:p>
        </p:txBody>
      </p:sp>
    </p:spTree>
    <p:extLst>
      <p:ext uri="{BB962C8B-B14F-4D97-AF65-F5344CB8AC3E}">
        <p14:creationId xmlns:p14="http://schemas.microsoft.com/office/powerpoint/2010/main" val="1511513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998733" y="1356102"/>
            <a:ext cx="8529005" cy="3919905"/>
          </a:xfrm>
        </p:spPr>
        <p:txBody>
          <a:bodyPr>
            <a:noAutofit/>
          </a:bodyPr>
          <a:lstStyle/>
          <a:p>
            <a:pPr algn="just"/>
            <a:r>
              <a:rPr lang="el-GR" sz="2800" dirty="0">
                <a:latin typeface="Times New Roman" panose="02020603050405020304" pitchFamily="18" charset="0"/>
                <a:cs typeface="Times New Roman" panose="02020603050405020304" pitchFamily="18" charset="0"/>
              </a:rPr>
              <a:t>ΛΟΓΟΣ ΚΑΙ ΕΙΚΟΝΑ ΣΥΜΠΥΚΝΩΝΟΝΤΑΙ ΚΑΙ ΑΠΟΤΕΛΟΥΝ ΤΟ ΜΗΝΥΜΑ, ΜΕΤΑΦΕΡΟΥΝ ΤΟ ΝΟΗΜΑ ΣΕ ΜΙΑ ΑΛΗΛΕΠΙΔΡΑΣΤΙΚΗ ΣΧΕΣΗ ΠΟΥ ΦΕΡΝΕΙ ΚΟΝΤΑ ΤΟΝ ΠΟΜΠΟ ΜΕ ΤΟ ΔΕΚΤΗ, ΔΗΜΙΟΥΡΓΩΝΤΑΣ ΤΟ ΚΑΤΑΛΛΗΛΟ ΕΔΑΦΟΣ ΓΙΑ ΜΙΑ ΔΑΠΡΟΣΩΠΙΚΗ ΚΑΙ ΣΥΝΑΙΣΘΗΜΑΤΙΚΗ ΕΠΙΚΟΙΝΩΝΙΑ ΤΗΝ ΟΠΟΙΑ ΕΡΧΕΤΑΙ ΝΑ ΕΝΙΣΧΥΣΕΙ ΤΟ ΧΙΟΥΜΟΡ. ΤΟ ΧΙΟΥΜΟΡ ΟΡΓΑΝΙΚΟ ΓΝΩΡΙΣΜΑ ΤΗΣ ΑΝΘΡΩΠΙΝΗΣ ΦΥΣΗΣ ΚΑΤΑ ΤΟΝ</a:t>
            </a:r>
          </a:p>
        </p:txBody>
      </p:sp>
    </p:spTree>
    <p:extLst>
      <p:ext uri="{BB962C8B-B14F-4D97-AF65-F5344CB8AC3E}">
        <p14:creationId xmlns:p14="http://schemas.microsoft.com/office/powerpoint/2010/main" val="2313068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2233402" y="1577946"/>
            <a:ext cx="8140587" cy="4021741"/>
          </a:xfrm>
        </p:spPr>
        <p:txBody>
          <a:bodyPr>
            <a:noAutofit/>
          </a:bodyPr>
          <a:lstStyle/>
          <a:p>
            <a:pPr algn="just"/>
            <a:r>
              <a:rPr lang="el-GR" sz="2800" dirty="0">
                <a:latin typeface="Times New Roman" panose="02020603050405020304" pitchFamily="18" charset="0"/>
                <a:cs typeface="Times New Roman" panose="02020603050405020304" pitchFamily="18" charset="0"/>
              </a:rPr>
              <a:t>ΑΡΙΣΤΟΤΕΛΗ ΚΑΙ ΔΙΑΚΡΙΤΙΚΟ ΣΤΟΙΧΕΙΟ ΤΟΥ ΑΝΘΡΩΠΟΥ ΑΠΟ Τ᾽ ΑΛΛΑ ΖΩΑ</a:t>
            </a:r>
            <a:r>
              <a:rPr lang="el-GR" sz="2800" dirty="0">
                <a:effectLst/>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ΣΥΝΔΕΕΙ ΤΟ ΓΝΩΣΤΙΚΟ ΜΕ ΤΟ ΣΥΝΑΙΣΘΗΜΑΤΙΚΟ ΚΑΙ ΔΙΑΠΡΟΣΩΠΙΚΟ ΣΤΟΙΧΕΙΟ ΣΤΟ ΠΕΔΙΟ ΜΙΑΣ ΨΥΧΟΛΟΓΙΚΗΣ ΔΙΕΡΓΕΤΙΚΗΣ ΕΠΙΚΟΙΝΩΝΙΑΣ, ΟΠΟΥ Η ΓΝΩΣΙΑΚΗ ΜΕ ΤΗΝ ΕΝΣΥΝΑΙΣΘΗΜΑΤΙΚΗ ΙΚΑΝΟΤΗΤΑ ΔΙΑΔΡΑΜΑΤΙΖΟΥΝ ΣΗΜΑΝΤΙΚΟ ΚΑΙ ΚΑΘΟΡΙΣΤΙΚΟ ΡΟΛΟ.</a:t>
            </a:r>
            <a:r>
              <a:rPr lang="el-GR" sz="2800" dirty="0">
                <a:effectLst/>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166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574536" y="1356101"/>
            <a:ext cx="10932338" cy="5384563"/>
          </a:xfrm>
        </p:spPr>
        <p:txBody>
          <a:bodyPr>
            <a:noAutofit/>
          </a:bodyPr>
          <a:lstStyle/>
          <a:p>
            <a:pPr algn="just"/>
            <a:r>
              <a:rPr lang="el-GR" sz="2800" dirty="0">
                <a:latin typeface="Times New Roman" panose="02020603050405020304" pitchFamily="18" charset="0"/>
                <a:cs typeface="Times New Roman" panose="02020603050405020304" pitchFamily="18" charset="0"/>
              </a:rPr>
              <a:t>ΓΕΝΙΚΟΤΕΡΑ ΕΙΝΑΙ ΑΡΚΕΤΑ ΕΥΦΥΕΣ ΝΑ ΠΡΟΣΕΛΚΥΕΙΣ ΤΗΝ ΠΡΟΣΟΧΗ ΤΟΥ ΚΑΤΑΝΑΛΩΤΗ ΚΑΙ ΤΟΥ ΑΚΡΟΑΤΗ ΜΕ ΤΟ ΧΙΟΥΜΟΡ, ΚΑΘΩΣ ΤΟΥ ΠΑΡΕΧΕΙΣ ΨΥΧΟΛΟΓΙΚΗ ΧΑΛΑΡΩΣΗ ΚΑΙ ΣΤΟ ΜΕΤΡΟ ΤΟΥ ΔΥΝΑΤΟΥ ΔΙΑΣΚΕΔΑΣΗ, ΠΡΟΚΑΛΩΝΤΑΣ ΤΗ ΘΕΤΙΚΗ ΣΤΑΣΗ ΤΟΥ ΚΑΤΑΝΑΛΩΤΗ ΑΠΕΝΑΝΤΙ ΣΤΟ ΠΡΟΪΟΝ.</a:t>
            </a:r>
          </a:p>
          <a:p>
            <a:pPr algn="just"/>
            <a:r>
              <a:rPr lang="el-GR" sz="2800" dirty="0">
                <a:latin typeface="Times New Roman" panose="02020603050405020304" pitchFamily="18" charset="0"/>
                <a:cs typeface="Times New Roman" panose="02020603050405020304" pitchFamily="18" charset="0"/>
              </a:rPr>
              <a:t>Η ΠΕΙΘΩΣ ΣΤΗ ΔΙΑΜΟΡΦΩΣΗ ΤΗΣ ΘΕΩΡΗΣΗΣ ΤΗΣ ΕΠΙΚΟΙΝΩΝΙΑΚΗΣ ΔΡΑΣΗΣ ΔΗΜΙΟΥΡΓΕΙ ΤΟ ΜΟΝΤΕΛΟ ΤΟΥ ΕΓΩ ΚΑΙ ΕΜΕΙΣ, ΟΠΟΥ Ο ΠΟΜΠΟΣ ΠΑΡΑΘΕΤΕΙ ΕΚΕΙΝΕΣ ΤΙΣ ΕΛΚΤΙΚΕΣ ΤΕΧΝΙΚΕΣ ΠΡΟΣ ΤΟΝ ΔΕΚΤΗ ΠΟΥ ΘΑ ΤΟΝ ΕΛΚΥΣΟΥΝ ΠΡΟΣ ΤΟ ΜΕΡΟΣ ΤΟΥ, ΔΗΜΙΟΥΡΓΩΝΤΑΣ ΜΙΑ ΑΤΜΟΣΦΑΙΡΑ ΕΜΠΙΣΤΟΣΥΝΗΣ, ΑΡΕΣΚΕΙΑΣ, ΑΞΙΟΠΙΣΤΙΑΣ, ΑΝΤΑΠΟΔΟΣΗΣ, ΕΠΙΡΡΟΗΣ. </a:t>
            </a:r>
          </a:p>
        </p:txBody>
      </p:sp>
    </p:spTree>
    <p:extLst>
      <p:ext uri="{BB962C8B-B14F-4D97-AF65-F5344CB8AC3E}">
        <p14:creationId xmlns:p14="http://schemas.microsoft.com/office/powerpoint/2010/main" val="2722708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472750" y="1561762"/>
            <a:ext cx="8453914" cy="4048623"/>
          </a:xfrm>
        </p:spPr>
        <p:txBody>
          <a:bodyPr>
            <a:noAutofit/>
          </a:bodyPr>
          <a:lstStyle/>
          <a:p>
            <a:pPr algn="just"/>
            <a:r>
              <a:rPr lang="el-GR" sz="2800" dirty="0">
                <a:latin typeface="Times New Roman" panose="02020603050405020304" pitchFamily="18" charset="0"/>
                <a:cs typeface="Times New Roman" panose="02020603050405020304" pitchFamily="18" charset="0"/>
              </a:rPr>
              <a:t>Η ΠΕΙΘΩΣ ΕΙΝΑΙ ΕΝΑ ΑΠΟ ΤΑ ΒΑΣΙΚΑ ΣΤΟΙΧΕΙΑ ΤΟΥ ΜΑΡΚΕΤΙΝΓΚ ΙΔΙΑΙΤΕΡΑ ΣΗΜΕΡΑ, ΤΗΝ ΕΠΟΧΗ ΤΗΣ ΟΙΚΟΝΟΜΙΚΗΣ ΚΡΙΣΗΣ, ΟΠΟΥ ΕΙΝΑΙ ΕΠΙΤΑΚΤΙΚΗ Η ΕΠΙΚΟΙΝΩΝΙΑΚΗ ΙΚΑΝΟΤΗΤΑ ΓΙΑ ΤΗΝ ΑΝΑΠΤΥΞΗ ΤΩΝ ΕΠΙΧΕΙΡΗΣΕΩΝ ΚΑΙ ΤΩΝ ΟΡΓΑΝΙΣΜΩΝ ΣΤΟ ΠΛΑΙΣΙΟ ΤΟΥ ΑΝΤΑΓΩΝΙΣΜΟΥ ΚΑΙ ΤΗΣ ΑΥΞΗΜΕΝΗΣ ΑΝΑΓΚΑΙΟΤΗΤΑΣ ΓΙΑ ΤΗΝ ΠΡΟΣΕΓΓΙΣΗ ΟΛΟΕΝΑ ΚΑΙ ΠΕΡΙΣΣΟΤΕΡΩΝ ΔΥΝΗΤΙΚΩΝ ΚΑΤΑΝΑΛΩΤΩΝ. </a:t>
            </a:r>
          </a:p>
        </p:txBody>
      </p:sp>
    </p:spTree>
    <p:extLst>
      <p:ext uri="{BB962C8B-B14F-4D97-AF65-F5344CB8AC3E}">
        <p14:creationId xmlns:p14="http://schemas.microsoft.com/office/powerpoint/2010/main" val="3994474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747881" y="1853076"/>
            <a:ext cx="7938286" cy="3757310"/>
          </a:xfrm>
        </p:spPr>
        <p:txBody>
          <a:bodyPr>
            <a:noAutofit/>
          </a:bodyPr>
          <a:lstStyle/>
          <a:p>
            <a:pPr algn="just"/>
            <a:r>
              <a:rPr lang="el-GR" sz="2800" dirty="0">
                <a:latin typeface="Times New Roman" panose="02020603050405020304" pitchFamily="18" charset="0"/>
                <a:cs typeface="Times New Roman" panose="02020603050405020304" pitchFamily="18" charset="0"/>
              </a:rPr>
              <a:t>ΑΠΟ ΤΗ ΘΕΣΗ ΑΥΤΗ Η ΠΕΙΘΩΣ ΑΠΟΤΕΛΕΙ ΚΑΙ ΤΟ ΘΕΜΕΛΙΩΔΕΣ ΣΤΟΙΧΕΙΟ ΤΟΥ ΕΠΙΚΟΙΝΩΝΙΑΚΟΥ ΠΡΑΤΤΕΙΝ ΚΑΙ ΤΟΥ ΣΥΓΧΡΟΝΟΥ ΕΠΙΚΟΙΝΩΝΙΑΚΟΥ ΕΠΙΧΕΙΡΕΙΝ, ΠΙΣΩ ΑΠΟ ΤΟ ΟΠΟΙΟ ΚΡΥΒΕΤΑΙ ΟΛΗ Η ΦΙΛΟΣΟΦΙΚΗ ΙΣΧΥΣ ΤΩΝ ΚΟΙΝΩΝΙΚΩΝ ΚΑΙ ΗΘΙΚΩΝ ΑΠΟΨΕΩΝ ΤΟΥ ΑΡΙΣΤΟΤΕΛΗ. </a:t>
            </a:r>
          </a:p>
        </p:txBody>
      </p:sp>
    </p:spTree>
    <p:extLst>
      <p:ext uri="{BB962C8B-B14F-4D97-AF65-F5344CB8AC3E}">
        <p14:creationId xmlns:p14="http://schemas.microsoft.com/office/powerpoint/2010/main" val="3717199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917811" y="1356102"/>
            <a:ext cx="8342889" cy="4688648"/>
          </a:xfrm>
        </p:spPr>
        <p:txBody>
          <a:bodyPr>
            <a:normAutofit fontScale="77500" lnSpcReduction="20000"/>
          </a:bodyPr>
          <a:lstStyle/>
          <a:p>
            <a:pPr algn="just"/>
            <a:r>
              <a:rPr lang="en-US" sz="2800" dirty="0" err="1">
                <a:latin typeface="Times New Roman" panose="02020603050405020304" pitchFamily="18" charset="0"/>
                <a:cs typeface="Times New Roman" panose="02020603050405020304" pitchFamily="18" charset="0"/>
              </a:rPr>
              <a:t>Κοτζ</a:t>
            </a:r>
            <a:r>
              <a:rPr lang="en-US" sz="2800" dirty="0">
                <a:latin typeface="Times New Roman" panose="02020603050405020304" pitchFamily="18" charset="0"/>
                <a:cs typeface="Times New Roman" panose="02020603050405020304" pitchFamily="18" charset="0"/>
              </a:rPr>
              <a:t>α</a:t>
            </a:r>
            <a:r>
              <a:rPr lang="en-US" sz="2800" dirty="0" err="1">
                <a:latin typeface="Times New Roman" panose="02020603050405020304" pitchFamily="18" charset="0"/>
                <a:cs typeface="Times New Roman" panose="02020603050405020304" pitchFamily="18" charset="0"/>
              </a:rPr>
              <a:t>ϊ</a:t>
            </a:r>
            <a:r>
              <a:rPr lang="en-US" sz="2800" dirty="0">
                <a:latin typeface="Times New Roman" panose="02020603050405020304" pitchFamily="18" charset="0"/>
                <a:cs typeface="Times New Roman" panose="02020603050405020304" pitchFamily="18" charset="0"/>
              </a:rPr>
              <a:t>βα</a:t>
            </a:r>
            <a:r>
              <a:rPr lang="en-US" sz="2800" dirty="0" err="1">
                <a:latin typeface="Times New Roman" panose="02020603050405020304" pitchFamily="18" charset="0"/>
                <a:cs typeface="Times New Roman" panose="02020603050405020304" pitchFamily="18" charset="0"/>
              </a:rPr>
              <a:t>ζόγλου</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Π</a:t>
            </a:r>
            <a:r>
              <a:rPr lang="en-US" sz="2800" dirty="0">
                <a:latin typeface="Times New Roman" panose="02020603050405020304" pitchFamily="18" charset="0"/>
                <a:cs typeface="Times New Roman" panose="02020603050405020304" pitchFamily="18" charset="0"/>
              </a:rPr>
              <a:t>α</a:t>
            </a:r>
            <a:r>
              <a:rPr lang="en-US" sz="2800" dirty="0" err="1">
                <a:latin typeface="Times New Roman" panose="02020603050405020304" pitchFamily="18" charset="0"/>
                <a:cs typeface="Times New Roman" panose="02020603050405020304" pitchFamily="18" charset="0"/>
              </a:rPr>
              <a:t>σχ</a:t>
            </a:r>
            <a:r>
              <a:rPr lang="en-US" sz="2800" dirty="0">
                <a:latin typeface="Times New Roman" panose="02020603050405020304" pitchFamily="18" charset="0"/>
                <a:cs typeface="Times New Roman" panose="02020603050405020304" pitchFamily="18" charset="0"/>
              </a:rPr>
              <a:t>α</a:t>
            </a:r>
            <a:r>
              <a:rPr lang="en-US" sz="2800" dirty="0" err="1">
                <a:latin typeface="Times New Roman" panose="02020603050405020304" pitchFamily="18" charset="0"/>
                <a:cs typeface="Times New Roman" panose="02020603050405020304" pitchFamily="18" charset="0"/>
              </a:rPr>
              <a:t>λούδης</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Δ</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Οργ</a:t>
            </a:r>
            <a:r>
              <a:rPr lang="en-US" sz="2800" i="1" dirty="0">
                <a:latin typeface="Times New Roman" panose="02020603050405020304" pitchFamily="18" charset="0"/>
                <a:cs typeface="Times New Roman" panose="02020603050405020304" pitchFamily="18" charset="0"/>
              </a:rPr>
              <a:t>α</a:t>
            </a:r>
            <a:r>
              <a:rPr lang="en-US" sz="2800" i="1" dirty="0" err="1">
                <a:latin typeface="Times New Roman" panose="02020603050405020304" pitchFamily="18" charset="0"/>
                <a:cs typeface="Times New Roman" panose="02020603050405020304" pitchFamily="18" charset="0"/>
              </a:rPr>
              <a:t>νωσι</a:t>
            </a:r>
            <a:r>
              <a:rPr lang="en-US" sz="2800" i="1" dirty="0">
                <a:latin typeface="Times New Roman" panose="02020603050405020304" pitchFamily="18" charset="0"/>
                <a:cs typeface="Times New Roman" panose="02020603050405020304" pitchFamily="18" charset="0"/>
              </a:rPr>
              <a:t>α</a:t>
            </a:r>
            <a:r>
              <a:rPr lang="en-US" sz="2800" i="1" dirty="0" err="1">
                <a:latin typeface="Times New Roman" panose="02020603050405020304" pitchFamily="18" charset="0"/>
                <a:cs typeface="Times New Roman" panose="02020603050405020304" pitchFamily="18" charset="0"/>
              </a:rPr>
              <a:t>κή</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ε</a:t>
            </a:r>
            <a:r>
              <a:rPr lang="en-US" sz="2800" i="1" dirty="0">
                <a:latin typeface="Times New Roman" panose="02020603050405020304" pitchFamily="18" charset="0"/>
                <a:cs typeface="Times New Roman" panose="02020603050405020304" pitchFamily="18" charset="0"/>
              </a:rPr>
              <a:t>π</a:t>
            </a:r>
            <a:r>
              <a:rPr lang="en-US" sz="2800" i="1" dirty="0" err="1">
                <a:latin typeface="Times New Roman" panose="02020603050405020304" pitchFamily="18" charset="0"/>
                <a:cs typeface="Times New Roman" panose="02020603050405020304" pitchFamily="18" charset="0"/>
              </a:rPr>
              <a:t>ικοινωνί</a:t>
            </a:r>
            <a:r>
              <a:rPr lang="en-US" sz="2800" i="1" dirty="0">
                <a:latin typeface="Times New Roman" panose="02020603050405020304" pitchFamily="18" charset="0"/>
                <a:cs typeface="Times New Roman" panose="02020603050405020304" pitchFamily="18" charset="0"/>
              </a:rPr>
              <a:t>α. </a:t>
            </a:r>
            <a:r>
              <a:rPr lang="en-US" sz="2800" i="1" dirty="0" err="1">
                <a:latin typeface="Times New Roman" panose="02020603050405020304" pitchFamily="18" charset="0"/>
                <a:cs typeface="Times New Roman" panose="02020603050405020304" pitchFamily="18" charset="0"/>
              </a:rPr>
              <a:t>Η</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Ε</a:t>
            </a:r>
            <a:r>
              <a:rPr lang="en-US" sz="2800" i="1" dirty="0">
                <a:latin typeface="Times New Roman" panose="02020603050405020304" pitchFamily="18" charset="0"/>
                <a:cs typeface="Times New Roman" panose="02020603050405020304" pitchFamily="18" charset="0"/>
              </a:rPr>
              <a:t>π</a:t>
            </a:r>
            <a:r>
              <a:rPr lang="en-US" sz="2800" i="1" dirty="0" err="1">
                <a:latin typeface="Times New Roman" panose="02020603050405020304" pitchFamily="18" charset="0"/>
                <a:cs typeface="Times New Roman" panose="02020603050405020304" pitchFamily="18" charset="0"/>
              </a:rPr>
              <a:t>ικοινωνί</a:t>
            </a:r>
            <a:r>
              <a:rPr lang="en-US" sz="2800" i="1" dirty="0">
                <a:latin typeface="Times New Roman" panose="02020603050405020304" pitchFamily="18" charset="0"/>
                <a:cs typeface="Times New Roman" panose="02020603050405020304" pitchFamily="18" charset="0"/>
              </a:rPr>
              <a:t>α </a:t>
            </a:r>
            <a:r>
              <a:rPr lang="en-US" sz="2800" i="1" dirty="0" err="1">
                <a:latin typeface="Times New Roman" panose="02020603050405020304" pitchFamily="18" charset="0"/>
                <a:cs typeface="Times New Roman" panose="02020603050405020304" pitchFamily="18" charset="0"/>
              </a:rPr>
              <a:t>γι</a:t>
            </a:r>
            <a:r>
              <a:rPr lang="en-US" sz="2800" i="1" dirty="0">
                <a:latin typeface="Times New Roman" panose="02020603050405020304" pitchFamily="18" charset="0"/>
                <a:cs typeface="Times New Roman" panose="02020603050405020304" pitchFamily="18" charset="0"/>
              </a:rPr>
              <a:t>α </a:t>
            </a:r>
            <a:r>
              <a:rPr lang="en-US" sz="2800" i="1" dirty="0" err="1">
                <a:latin typeface="Times New Roman" panose="02020603050405020304" pitchFamily="18" charset="0"/>
                <a:cs typeface="Times New Roman" panose="02020603050405020304" pitchFamily="18" charset="0"/>
              </a:rPr>
              <a:t>Ε</a:t>
            </a:r>
            <a:r>
              <a:rPr lang="en-US" sz="2800" i="1" dirty="0">
                <a:latin typeface="Times New Roman" panose="02020603050405020304" pitchFamily="18" charset="0"/>
                <a:cs typeface="Times New Roman" panose="02020603050405020304" pitchFamily="18" charset="0"/>
              </a:rPr>
              <a:t>π</a:t>
            </a:r>
            <a:r>
              <a:rPr lang="en-US" sz="2800" i="1" dirty="0" err="1">
                <a:latin typeface="Times New Roman" panose="02020603050405020304" pitchFamily="18" charset="0"/>
                <a:cs typeface="Times New Roman" panose="02020603050405020304" pitchFamily="18" charset="0"/>
              </a:rPr>
              <a:t>ιχειρήσεις</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κ</a:t>
            </a:r>
            <a:r>
              <a:rPr lang="en-US" sz="2800" i="1" dirty="0">
                <a:latin typeface="Times New Roman" panose="02020603050405020304" pitchFamily="18" charset="0"/>
                <a:cs typeface="Times New Roman" panose="02020603050405020304" pitchFamily="18" charset="0"/>
              </a:rPr>
              <a:t>α</a:t>
            </a:r>
            <a:r>
              <a:rPr lang="en-US" sz="2800" i="1" dirty="0" err="1">
                <a:latin typeface="Times New Roman" panose="02020603050405020304" pitchFamily="18" charset="0"/>
                <a:cs typeface="Times New Roman" panose="02020603050405020304" pitchFamily="18" charset="0"/>
              </a:rPr>
              <a:t>ι</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Οργ</a:t>
            </a:r>
            <a:r>
              <a:rPr lang="en-US" sz="2800" i="1" dirty="0">
                <a:latin typeface="Times New Roman" panose="02020603050405020304" pitchFamily="18" charset="0"/>
                <a:cs typeface="Times New Roman" panose="02020603050405020304" pitchFamily="18" charset="0"/>
              </a:rPr>
              <a:t>α</a:t>
            </a:r>
            <a:r>
              <a:rPr lang="en-US" sz="2800" i="1" dirty="0" err="1">
                <a:latin typeface="Times New Roman" panose="02020603050405020304" pitchFamily="18" charset="0"/>
                <a:cs typeface="Times New Roman" panose="02020603050405020304" pitchFamily="18" charset="0"/>
              </a:rPr>
              <a:t>νισμούς</a:t>
            </a:r>
            <a:r>
              <a:rPr lang="en-US" sz="2800" dirty="0">
                <a:latin typeface="Times New Roman" panose="02020603050405020304" pitchFamily="18" charset="0"/>
                <a:cs typeface="Times New Roman" panose="02020603050405020304" pitchFamily="18" charset="0"/>
              </a:rPr>
              <a:t>. Έκδ.8</a:t>
            </a:r>
            <a:r>
              <a:rPr lang="en-US" sz="2800" baseline="300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a:t>
            </a:r>
            <a:r>
              <a:rPr lang="en-US" sz="2800" baseline="300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Αθήν</a:t>
            </a:r>
            <a:r>
              <a:rPr lang="en-US" sz="2800" dirty="0">
                <a:latin typeface="Times New Roman" panose="02020603050405020304" pitchFamily="18" charset="0"/>
                <a:cs typeface="Times New Roman" panose="02020603050405020304" pitchFamily="18" charset="0"/>
              </a:rPr>
              <a:t>α:</a:t>
            </a:r>
            <a:r>
              <a:rPr lang="el-GR" sz="2800" dirty="0">
                <a:latin typeface="Times New Roman" panose="02020603050405020304" pitchFamily="18" charset="0"/>
                <a:cs typeface="Times New Roman" panose="02020603050405020304" pitchFamily="18" charset="0"/>
              </a:rPr>
              <a:t> Πατάκης, 2016.</a:t>
            </a:r>
          </a:p>
          <a:p>
            <a:pPr algn="just"/>
            <a:r>
              <a:rPr lang="el-GR" sz="2800" dirty="0">
                <a:latin typeface="Times New Roman" panose="02020603050405020304" pitchFamily="18" charset="0"/>
                <a:cs typeface="Times New Roman" panose="02020603050405020304" pitchFamily="18" charset="0"/>
              </a:rPr>
              <a:t>Κούρτη, Ε. </a:t>
            </a:r>
            <a:r>
              <a:rPr lang="el-GR" sz="2800" i="1" dirty="0">
                <a:latin typeface="Times New Roman" panose="02020603050405020304" pitchFamily="18" charset="0"/>
                <a:cs typeface="Times New Roman" panose="02020603050405020304" pitchFamily="18" charset="0"/>
              </a:rPr>
              <a:t>Διαπροσωπική Επικοινωνία</a:t>
            </a:r>
            <a:r>
              <a:rPr lang="el-GR" sz="2800" dirty="0">
                <a:latin typeface="Times New Roman" panose="02020603050405020304" pitchFamily="18" charset="0"/>
                <a:cs typeface="Times New Roman" panose="02020603050405020304" pitchFamily="18" charset="0"/>
              </a:rPr>
              <a:t>. Θεσσαλονίκη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Μάγια, 1995.</a:t>
            </a:r>
          </a:p>
          <a:p>
            <a:pPr algn="just"/>
            <a:r>
              <a:rPr lang="en-US" sz="2800" dirty="0">
                <a:latin typeface="Times New Roman" panose="02020603050405020304" pitchFamily="18" charset="0"/>
                <a:cs typeface="Times New Roman" panose="02020603050405020304" pitchFamily="18" charset="0"/>
              </a:rPr>
              <a:t>Lewicki, R. Saunders, D. Minton, J. </a:t>
            </a:r>
            <a:r>
              <a:rPr lang="el-GR" sz="2800" i="1" dirty="0">
                <a:latin typeface="Times New Roman" panose="02020603050405020304" pitchFamily="18" charset="0"/>
                <a:cs typeface="Times New Roman" panose="02020603050405020304" pitchFamily="18" charset="0"/>
              </a:rPr>
              <a:t>Η Φύση των Διαπραγματεύσεων</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Μτφρ</a:t>
            </a:r>
            <a:r>
              <a:rPr lang="el-GR" sz="2800" dirty="0">
                <a:latin typeface="Times New Roman" panose="02020603050405020304" pitchFamily="18" charset="0"/>
                <a:cs typeface="Times New Roman" panose="02020603050405020304" pitchFamily="18" charset="0"/>
              </a:rPr>
              <a:t>. Κλαίρη Παπαμιχαήλ. Αθήνα</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Κριτική, 2004.</a:t>
            </a:r>
          </a:p>
          <a:p>
            <a:pPr algn="just"/>
            <a:r>
              <a:rPr lang="en-US" sz="2800" dirty="0">
                <a:latin typeface="Times New Roman" panose="02020603050405020304" pitchFamily="18" charset="0"/>
                <a:cs typeface="Times New Roman" panose="02020603050405020304" pitchFamily="18" charset="0"/>
              </a:rPr>
              <a:t>McCarthy, E. J. </a:t>
            </a:r>
            <a:r>
              <a:rPr lang="en-US" sz="2800" i="1" dirty="0">
                <a:latin typeface="Times New Roman" panose="02020603050405020304" pitchFamily="18" charset="0"/>
                <a:cs typeface="Times New Roman" panose="02020603050405020304" pitchFamily="18" charset="0"/>
              </a:rPr>
              <a:t>Basic Marketing: A Managerial Approach</a:t>
            </a:r>
            <a:r>
              <a:rPr lang="en-US" sz="2800" dirty="0">
                <a:latin typeface="Times New Roman" panose="02020603050405020304" pitchFamily="18" charset="0"/>
                <a:cs typeface="Times New Roman" panose="02020603050405020304" pitchFamily="18" charset="0"/>
              </a:rPr>
              <a:t>. Homewood: Irvin, 1975.</a:t>
            </a:r>
            <a:endParaRPr lang="el-GR"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Μ</a:t>
            </a:r>
            <a:r>
              <a:rPr lang="en-US" sz="2800" dirty="0">
                <a:latin typeface="Times New Roman" panose="02020603050405020304" pitchFamily="18" charset="0"/>
                <a:cs typeface="Times New Roman" panose="02020603050405020304" pitchFamily="18" charset="0"/>
              </a:rPr>
              <a:t>α</a:t>
            </a:r>
            <a:r>
              <a:rPr lang="en-US" sz="2800" dirty="0" err="1">
                <a:latin typeface="Times New Roman" panose="02020603050405020304" pitchFamily="18" charset="0"/>
                <a:cs typeface="Times New Roman" panose="02020603050405020304" pitchFamily="18" charset="0"/>
              </a:rPr>
              <a:t>κΚουέλ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Ντενίς</a:t>
            </a:r>
            <a:r>
              <a:rPr lang="en-US" sz="2800" dirty="0">
                <a:latin typeface="Times New Roman" panose="02020603050405020304" pitchFamily="18" charset="0"/>
                <a:cs typeface="Times New Roman" panose="02020603050405020304" pitchFamily="18" charset="0"/>
              </a:rPr>
              <a:t>-</a:t>
            </a:r>
            <a:r>
              <a:rPr lang="el-GR" sz="2800" dirty="0" err="1">
                <a:latin typeface="Times New Roman" panose="02020603050405020304" pitchFamily="18" charset="0"/>
                <a:cs typeface="Times New Roman" panose="02020603050405020304" pitchFamily="18" charset="0"/>
              </a:rPr>
              <a:t>Βιντάλ</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Σβεν</a:t>
            </a:r>
            <a:r>
              <a:rPr lang="el-GR" sz="2800" dirty="0">
                <a:latin typeface="Times New Roman" panose="02020603050405020304" pitchFamily="18" charset="0"/>
                <a:cs typeface="Times New Roman" panose="02020603050405020304" pitchFamily="18" charset="0"/>
              </a:rPr>
              <a:t>, </a:t>
            </a:r>
            <a:r>
              <a:rPr lang="el-GR" sz="2800" i="1" dirty="0">
                <a:latin typeface="Times New Roman" panose="02020603050405020304" pitchFamily="18" charset="0"/>
                <a:cs typeface="Times New Roman" panose="02020603050405020304" pitchFamily="18" charset="0"/>
              </a:rPr>
              <a:t>Σύγχρονα Μοντέλα Επικοινωνίας Για τη μελέτη της μαζικής επικοινωνίας</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Μτφρ</a:t>
            </a:r>
            <a:r>
              <a:rPr lang="el-GR" sz="2800" dirty="0">
                <a:latin typeface="Times New Roman" panose="02020603050405020304" pitchFamily="18" charset="0"/>
                <a:cs typeface="Times New Roman" panose="02020603050405020304" pitchFamily="18" charset="0"/>
              </a:rPr>
              <a:t>. Κάτια Μεταξά. Αθήνα</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Καστανιώτης, 2001.</a:t>
            </a:r>
          </a:p>
          <a:p>
            <a:pPr algn="just"/>
            <a:endParaRPr lang="el-GR" dirty="0"/>
          </a:p>
        </p:txBody>
      </p:sp>
    </p:spTree>
    <p:extLst>
      <p:ext uri="{BB962C8B-B14F-4D97-AF65-F5344CB8AC3E}">
        <p14:creationId xmlns:p14="http://schemas.microsoft.com/office/powerpoint/2010/main" val="456971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865848" y="1356101"/>
            <a:ext cx="10414449" cy="5141803"/>
          </a:xfrm>
        </p:spPr>
        <p:txBody>
          <a:bodyPr>
            <a:noAutofit/>
          </a:bodyPr>
          <a:lstStyle/>
          <a:p>
            <a:pPr algn="just"/>
            <a:r>
              <a:rPr lang="el-GR" sz="2800" dirty="0">
                <a:latin typeface="Times New Roman" panose="02020603050405020304" pitchFamily="18" charset="0"/>
                <a:cs typeface="Times New Roman" panose="02020603050405020304" pitchFamily="18" charset="0"/>
              </a:rPr>
              <a:t>ΙΔΙΑΙΤΕΡΟ ΕΝΔΙΑΦΕΡΟΝ ΠΑΡΟΥΣΙΑΖΕΙ ΤΑ ΤΕΛΕΥΤΑΙΑ ΧΡΟΝΙΑ ΤΟ ΑΜΕΣΟ ΜΑΡΚΕΤΙΝΓΚ, ΤΟ ΟΠΟΙΟ ΕΝΔΥΝΑΜΩΝΕΙ ΚΑΘΕ ΕΝΕΡΓΕΙΑ ΚΑΙ ΔΡΑΣΗ ΠΟΥ ΑΦΟΡΑ ΣΤΗ ΔΙΑΠΡΟΣΩΠΙΚΗ ΣΧΕΣΗ ΑΝΑΜΕΣΑ ΣΤΗΝ ΕΠΙΧΕΙΡΗΣΗ ΚΑΙ ΣΤΟΝ ΚΑΤΑΝΑΛΩΤΗ. ΠΡΟΚΕΙΤΑΙ ΓΙΑ ΕΝΑ ΑΜΦΙΔΡΟΜΟ ΜΕΣΟ ΕΠΙΚΟΙΝΩΝΙΑΚΟΥ ΜΑΡΚΕΤΙΝΓΚ, ΤΟ ΟΠΟΙΟ ΔΙΕΞΑΓΕΤΑΙ Μ᾽ ΕΝΑ Η ΠΕΡΙΣΣΟΤΕΡΑ ΔΙΑΦΗΜΙΣΤΙΚΑ ΜΕΣΑ, ΟΠΩΣ ΤΑΧΥΔΡΟΜΕΙΟ, ΚΑΤΑΛΟΓΟΙ ΑΠΟ ΒΙΒΛΙΑ, ΜΠΛΟΥΖΑΚΙΑ, ΠΑΠΟΥΤΣΙΑ Κ.Α., ΤΗΛΕΦΩΝΟ (ΤΗΛΕΜΑΡΚΕΤΙΝΓΚ), ΤΗΛΕΟΡΑΣΗ, ΡΑΔΙΟΦΩΝΟ, ΠΕΡΙΟΔΙΚΑ, ΕΦΗΜΕΡΙΔΕΣ, ΗΛΕΚΤΡΟΝΙΚΟ ΕΜΠΟΡΙΟ, ΔΗΛΑΔΗ ΣΥΣΤΗΜΑ ΑΓΟΡΑΣ ΜΕΣΩ ΔΙΑΔΙΚΤΥΟΥ.</a:t>
            </a:r>
          </a:p>
        </p:txBody>
      </p:sp>
    </p:spTree>
    <p:extLst>
      <p:ext uri="{BB962C8B-B14F-4D97-AF65-F5344CB8AC3E}">
        <p14:creationId xmlns:p14="http://schemas.microsoft.com/office/powerpoint/2010/main" val="3012689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925905" y="1356102"/>
            <a:ext cx="8000760" cy="4599636"/>
          </a:xfrm>
        </p:spPr>
        <p:txBody>
          <a:bodyPr>
            <a:noAutofit/>
          </a:bodyPr>
          <a:lstStyle/>
          <a:p>
            <a:pPr algn="just"/>
            <a:r>
              <a:rPr lang="el-GR" sz="2800" dirty="0">
                <a:latin typeface="Times New Roman" panose="02020603050405020304" pitchFamily="18" charset="0"/>
                <a:cs typeface="Times New Roman" panose="02020603050405020304" pitchFamily="18" charset="0"/>
              </a:rPr>
              <a:t>ΣΕ ΟΛΕΣ ΤΙΣ ΠΑΡΑΠΑΝΩ ΔΥΝΑΤΟΤΗΤΕΣ ΚΑΙ ΜΕΘΟΔΟΥΣ ΕΠΙΚΟΙΝΩΝΙΑΚΟΥ ΜΑΡΚΕΤΙΝΓΚ ΣΤΟ ΠΛΑΙΣΙΟ ΤΟΥ ΔΟΜΙΚΟΥ ΣΧΕΔΙΑΣΜΟΥ ΒΑΣΙΚΟ ΡΟΛΟ ΕΧΕΙ Η ΠΕΙΘΩ, Η ΟΠΟΙΑ ΑΠΟΤΕΛΕΙ ΤΟ ΑΦΕΤΗΡΙΑΚΟ ΣΗΜΕΙΟ ΤΟΥ ΕΠΙΚΟΙΝΩΝΙΑΚΟΥ ΔΙΑΛΟΓΟΥ, ΚΑΘΩΣ ΕΝΕΡΓΟΠΟΙΕΙ ΣΥΖΗΤΗΣΕΙΣ, ΕΠΙΧΕΙΡΗΜΑΤΑ ΠΩΛΗΣΕΙΣ, ΚΛΕΙΣΙΜΟ ΣΥΜΦΩΝΙΩΝ, ΛΗΨΗ ΑΠΟΦΑΣΕΩΝ, ΠΡΑΓΜΑΤΟΠΟΙΗΣΗ ΣΥΝΕΡΓΑΣΙΩΝ, ΛΥΣΕΙΣ ΣΕ ΠΡΟΒΛΗΜΑΤΑ Κ.Α. </a:t>
            </a:r>
          </a:p>
        </p:txBody>
      </p:sp>
    </p:spTree>
    <p:extLst>
      <p:ext uri="{BB962C8B-B14F-4D97-AF65-F5344CB8AC3E}">
        <p14:creationId xmlns:p14="http://schemas.microsoft.com/office/powerpoint/2010/main" val="2813738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108609" y="1356101"/>
            <a:ext cx="10034123" cy="5206539"/>
          </a:xfrm>
        </p:spPr>
        <p:txBody>
          <a:bodyPr>
            <a:noAutofit/>
          </a:bodyPr>
          <a:lstStyle/>
          <a:p>
            <a:pPr algn="just"/>
            <a:r>
              <a:rPr lang="el-GR" sz="2800" dirty="0">
                <a:latin typeface="Times New Roman" panose="02020603050405020304" pitchFamily="18" charset="0"/>
                <a:cs typeface="Times New Roman" panose="02020603050405020304" pitchFamily="18" charset="0"/>
              </a:rPr>
              <a:t>ΕΝΙΣΧΥΟΝΤΑΣ ΤΗΝ ΑΝΑΓΝΩΡΙΣΗ ΤΗΣ ΑΡΡΗΚΤΗΣ ΣΧΕΣΗΣ ΤΗΣ ΡΗΤΟΡΙΚΗΣ ΜΕ ΤΗ ΦΙΛΟΣΟΦΙΑ ΣΤΟ ΥΠΟΒΑΘΡΟ ΤΗΣ ΠΕΙΘΟΥΣ, ΕΠΙΚΑΛΟΥΜΑΣΤΕ ΤΗ ΒΑΣΙΚΗ ΘΕΩΡΗΣΗ ΤΟΥ ΠΛΑΤΩΝΑ ΚΑΙ ΤΟΥ ΜΑΘΗΤΗ ΤΟΥ ΑΡΙΣΤΟΤΕΛΗ ΓΙΑ ΤΗ ΣΥΝΔΕΣΗ ΤΗΣ ΟΡΘΑ ΔΙΑΤΥΠΩΜΕΝΗΣ ΕΠΙΧΕΙΡΗΜΑΤΟΛΟΓΙΑΣ ΚΑΙ ΕΚΦΡΑΣΗΣ ΤΟΥ ΛΟΓΟΥ, ΠΟΥ ΠΡΟΒΛΕΠΕΙ Η ΔΙΑΛΕΚΤΙΚΗ, ΜΕ ΤΗ ΓΝΩΣΗ ΤΗΣ ΨΥΧΟΛΟΓΙΑΣ ΤΟΥ ΑΚΡΟΑΤΗ Η ΕΠΙΚΟΙΝΩΝΗΤΗ ΠΟΥ ΠΑΡΕΧΕΙ Η ΦΙΛΟΣΟΦΙΑ, ΚΑΙ ΚΥΡΙΩΣ Η ΗΘΙΚΗ ΦΙΛΟΣΟΦΙΑ, ΜΕ ΤΗ ΧΡΗΣΗ ΕΝΝΟΙΩΝ, ΟΡΩΝ ΚΑΙ ΘΕΣΕΩΝ. Η ΦΙΛΟΣΟΦΙΑ ΕΝΔΥΕΙ ΤΟ ΛΟΓΟ ΜΕ ΤΟ ΕΝΝΟΙΟΛΟΓΙΚΟ ΚΑΙ ΨΥΧΟΛΟΓΙΚΟ ΣΤΟΙΧΕΙΟ.</a:t>
            </a:r>
          </a:p>
        </p:txBody>
      </p:sp>
    </p:spTree>
    <p:extLst>
      <p:ext uri="{BB962C8B-B14F-4D97-AF65-F5344CB8AC3E}">
        <p14:creationId xmlns:p14="http://schemas.microsoft.com/office/powerpoint/2010/main" val="1253996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2201033" y="1356101"/>
            <a:ext cx="8067759" cy="4348783"/>
          </a:xfrm>
        </p:spPr>
        <p:txBody>
          <a:bodyPr>
            <a:normAutofit fontScale="92500"/>
          </a:bodyPr>
          <a:lstStyle/>
          <a:p>
            <a:pPr algn="just"/>
            <a:r>
              <a:rPr lang="el-GR" sz="2800" dirty="0">
                <a:latin typeface="Times New Roman" panose="02020603050405020304" pitchFamily="18" charset="0"/>
                <a:cs typeface="Times New Roman" panose="02020603050405020304" pitchFamily="18" charset="0"/>
              </a:rPr>
              <a:t>Η ΔΙΑΧΡΟΝΙΚΗ ΘΕΩΡΗΣΗ ΤΗΣ ΑΡΙΣΤΟΤΕΛΙΚΗΣ ΗΘΙΚΗΣ ΦΙΛΟΣΟΦΙΑΣ ΚΑΙ ΡΗΤΟΡΙΚΗΣ ΔΙΝΕΙ ΣΤΗΝ ΠΕΙΘΩ ΕΚΕΙΝΑ ΤΑ ΕΓΓΕΧΥΑ ΠΑΝΩ ΣΤΑ ΟΠΟΙΑ ΜΠΟΡΕΙ ΝΑ ΧΤΙΣΕΙ Ο ΣΥΓΧΡΟΝΟΣ ΜΑΡΚΕΤΙΣΤΑΣ, ΔΙΑΦΗΜΙΣΤΗΣ ΚΑΙ ΥΠΕΥΘΥΝΟΣ ΕΠΙΚΟΙΝΩΝΙΑΣ ΤΗΝ ΑΞΙΟΠΙΣΤΙΑ, ΤΗΝ ΕΙΛΙΚΡΙΝΙΑ, ΤΗ ΣΤΑΘΕΡΟΤΗΤΑ ΚΑΙ ΓΕΝΙΚΟΤΕΡΑ ΤΗΝ ΟΙΚΟΝΟΜΙΚΗ ΑΝΟΔΟ ΚΑΙ ΕΞΩΘΕΝ ΗΘΙΚΗ ΚΑΙ ΚΟΙΝΩΝΙΚΗ ΤΑΥΤΟΤΗΤΑ ΤΟΥ ΟΡΓΑΝΙΣΜΟΥ Η ΤΗΣ ΕΠΙΧΕΙΡΗΣΗΣ.</a:t>
            </a:r>
          </a:p>
          <a:p>
            <a:pPr algn="just"/>
            <a:endParaRPr lang="el-GR" dirty="0"/>
          </a:p>
        </p:txBody>
      </p:sp>
    </p:spTree>
    <p:extLst>
      <p:ext uri="{BB962C8B-B14F-4D97-AF65-F5344CB8AC3E}">
        <p14:creationId xmlns:p14="http://schemas.microsoft.com/office/powerpoint/2010/main" val="194624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246173" y="1356101"/>
            <a:ext cx="9864193" cy="5182264"/>
          </a:xfrm>
        </p:spPr>
        <p:txBody>
          <a:bodyPr>
            <a:noAutofit/>
          </a:bodyPr>
          <a:lstStyle/>
          <a:p>
            <a:pPr algn="just"/>
            <a:r>
              <a:rPr lang="el-GR" sz="2800" dirty="0">
                <a:latin typeface="Times New Roman" panose="02020603050405020304" pitchFamily="18" charset="0"/>
                <a:cs typeface="Times New Roman" panose="02020603050405020304" pitchFamily="18" charset="0"/>
              </a:rPr>
              <a:t>Ο ΜΑΡΚΕΤΙΣΤΑΣ ΕΠΙΚΑΛΕΙΤΑΙ ΕΚΕΙΝΕΣ ΤΙΣ ΑΠΟΔΕΙΞΕΙΣ ΠΟΥ ΘΑ ΔΙΑΜΟΡΦΩΣΟΥΝ ΙΣΧΥΡΑ ΚΑΙ ΤΕΚΜΗΡΙΩΜΕΝΑ ΕΠΙΧΕΙΡΗΜΑΤΑ, ΤΟΝΙΖΟΝΤΑΣ ΤΙΣ ΚΑΤΑΛΛΗΛΕΣ ΕΚΦΡΑΣΕΙΣ ΜΕΣΑ ΑΠΟ ΤΟ ΛΟΓΟ ΚΑΙ ΤΗΝ ΕΙΚΟΝΑ, ΠΡΟΣΕΓΓΙΖΟΝΤΑΣ ΣΥΝΑΙΣΘΗΜΑΤΙΚΑ ΤΟ ΑΚΡΟΑΤΗΡΙΟ ΚΑΙ ΠΑΡΕΧΟΝΤΑΣ ΑΙΣΙΟΔΟΞΑ ΜΗΝΥΜΑΤΑ ΚΑΙ ΠΡΟΒΛΕΨΕΙΣ. Η ΕΠΙΤΥΧΙΑ ΟΛΩΝ ΑΥΤΩΝ ΕΞΑΡΤΑΤΑΙ ΑΠΟ ΤΑ ΤΡΙΑ ΒΑΣΙΚΑ ΣΤΟΙΧΕΙΑ ΠΟΥ ΕΧΟΥΝ ΑΝΑΛΥΘΕΙ ΣΕ ΠΡΟΗΓΟΥΜΕΝΑ ΚΕΦΑΛΑΙΑ, ΔΗΛΑΔΗ ΤΟ ΗΘΟΣ ΤΟΥ ΡΗΤΟΡΑ</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ΠΟΜΠΟΥ, ΤΟ ΠΑΘΟΣ ΤΟΥ ΑΚΡΟΑΤΗ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ΔΕΚΤΗ ΚΑΙ ΤΟ ΛΟΓΟ, ΠΟΥ ΑΝΤΑΝΑΚΛΑ ΜΕΣΑ ΑΠΟ ΤΗ ΣΥΓΚΡΟΤΗΣΗ ΕΠΙΧΕΙΡΗΜΑΤΩΝ ΤΗ ΔΥΝΑΜΗ ΤΗΣ  ΛΟΓΙΚΗΣ.</a:t>
            </a:r>
          </a:p>
        </p:txBody>
      </p:sp>
    </p:spTree>
    <p:extLst>
      <p:ext uri="{BB962C8B-B14F-4D97-AF65-F5344CB8AC3E}">
        <p14:creationId xmlns:p14="http://schemas.microsoft.com/office/powerpoint/2010/main" val="306778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149069" y="1356102"/>
            <a:ext cx="8777595" cy="4664372"/>
          </a:xfrm>
        </p:spPr>
        <p:txBody>
          <a:bodyPr>
            <a:normAutofit fontScale="25000" lnSpcReduction="20000"/>
          </a:bodyPr>
          <a:lstStyle/>
          <a:p>
            <a:pPr algn="just"/>
            <a:r>
              <a:rPr lang="el-GR" sz="11200" dirty="0">
                <a:latin typeface="Times New Roman" panose="02020603050405020304" pitchFamily="18" charset="0"/>
                <a:cs typeface="Times New Roman" panose="02020603050405020304" pitchFamily="18" charset="0"/>
              </a:rPr>
              <a:t>Ο ΜΑΡΚΕΤΙΣΤΑΣ Η ΔΙΑΦΗΜΙΣΤΗΣ ΠΕΙΘΕΙ ΜΕ ΤΟ ΗΘΟΣ ΤΟΥ, ΤΗΝ ΑΚΕΡΑΙΟΤΗΤΑ ΚΑΙ ΤΗΝ ΥΠΟΛΗΨΗ ΤΟΥ, ΠΟΥ ΑΝΑΔΕΙΚΝΥΟΥΝ ΤΗΝ ΑΞΙΟΠΙΣΤΙΑ, ΚΕΡΔΙΖΟΝΤΑΣ ΕΤΣΙ ΤΗΝ ΕΜΠΙΣΤΟΣΥΝΗ ΤΩΝ ΚΑΤΑΝΑΛΩΤΩΝ. ΤΗΝ ΙΔΙΑ ΣΤΙΓΜΗ ΤΟ ΠΑΘΟΣ, Η ΨΥΧΟΛΟΓΙΚΗ ΠΡΟΚΛΗΣΗ ΚΑΙ ΠΡΟΣΕΓΓΙΣΗ ΤΩΝ ΚΑΤΑΝΑΛΩΤΩΝ ΣΕ ΣΥΝΑΦΕΙΑ ΜΕ ΤΗ ΧΡΗΣΙΜΟΠΟΙΗΣΗ ΕΞΥΠΝΩΝ ΚΑΙ ΣΤΟΧΕΥΜΕΝΩΝ ΕΠΙΧΕΙΡΗΜΑΤΩΝ ΑΝΑΔΕΙΚΝΥΟΥΝ ΤΙΣ ΑΞΙΕΣ ΠΟΥ ΕΧΕΙ Ο ΚΑΤΑΝΑΛΩΤΗΣ, ΤΑ ΣΥΜΦΕΡΟΝΤΑ ΚΑΙ ΤΙΣ ΠΕΠΟΙΘΗΣΕΙΣ ΤΟΥ. Η ΣΥΝΑΦΕΙΑ ΚΑΙ Η ΣΥΣΧΕΤΙΣΗ ΟΛΩΝ ΑΥΤΩΝ ΠΡΟΩΘΕΙ ΤΗΝ ΕΠΙΚΟΙΝΩΝΙΑΚΗ ΣΤΡΑΤΗΓΙΚΗ ΤΟΥ ΜΑΡΚΕΤΙΝΓΚ.</a:t>
            </a:r>
          </a:p>
          <a:p>
            <a:pPr algn="just"/>
            <a:endParaRPr lang="el-GR" dirty="0"/>
          </a:p>
        </p:txBody>
      </p:sp>
    </p:spTree>
    <p:extLst>
      <p:ext uri="{BB962C8B-B14F-4D97-AF65-F5344CB8AC3E}">
        <p14:creationId xmlns:p14="http://schemas.microsoft.com/office/powerpoint/2010/main" val="850617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B10EC-66B6-AB41-A3EC-91F81D87A81B}"/>
              </a:ext>
            </a:extLst>
          </p:cNvPr>
          <p:cNvSpPr>
            <a:spLocks noGrp="1"/>
          </p:cNvSpPr>
          <p:nvPr>
            <p:ph type="ctrTitle"/>
          </p:nvPr>
        </p:nvSpPr>
        <p:spPr>
          <a:xfrm>
            <a:off x="3332136" y="170481"/>
            <a:ext cx="6261315" cy="1061634"/>
          </a:xfrm>
        </p:spPr>
        <p:txBody>
          <a:bodyPr>
            <a:normAutofit fontScale="90000"/>
          </a:bodyPr>
          <a:lstStyle/>
          <a:p>
            <a:r>
              <a:rPr lang="el-GR" sz="3200" b="1" dirty="0">
                <a:latin typeface="Times New Roman" panose="02020603050405020304" pitchFamily="18" charset="0"/>
                <a:cs typeface="Times New Roman" panose="02020603050405020304" pitchFamily="18" charset="0"/>
              </a:rPr>
              <a:t>ΤΑ ΠΕΙΣΤΙΚΑ ΜΕΣΑ ΠΡΟΒΟΛΗΣ ΤΟΥ ΜΗΝΥΜΑΤΟΣ</a:t>
            </a:r>
            <a:r>
              <a:rPr lang="el-GR" sz="3200" b="1" dirty="0">
                <a:effectLst/>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EEFC7B60-3261-2D4E-B342-CCE210BBDF5A}"/>
              </a:ext>
            </a:extLst>
          </p:cNvPr>
          <p:cNvSpPr>
            <a:spLocks noGrp="1"/>
          </p:cNvSpPr>
          <p:nvPr>
            <p:ph type="subTitle" idx="1"/>
          </p:nvPr>
        </p:nvSpPr>
        <p:spPr>
          <a:xfrm>
            <a:off x="1051965" y="1356101"/>
            <a:ext cx="10131228" cy="5263183"/>
          </a:xfrm>
        </p:spPr>
        <p:txBody>
          <a:bodyPr>
            <a:noAutofit/>
          </a:bodyPr>
          <a:lstStyle/>
          <a:p>
            <a:pPr algn="just"/>
            <a:r>
              <a:rPr lang="el-GR" sz="2800" dirty="0">
                <a:latin typeface="Times New Roman" panose="02020603050405020304" pitchFamily="18" charset="0"/>
                <a:cs typeface="Times New Roman" panose="02020603050405020304" pitchFamily="18" charset="0"/>
              </a:rPr>
              <a:t>ΣΤΟ ΣΗΜΕΙΟ ΑΥΤΟ ΥΠΕΙΣΕΡΧΕΤΑΙ ΤΟ ΟΡΓΑΝΩΤΙΚΟ ΣΤΟΙΧΕΙΟ ΤΟΥ ΜΑΡΚΕΤΙΝΓΚ ΓΙΑ ΤΟ ΟΠΟΙΟ Ο ΑΡΙΣΤΟΤΕΛΗΣ ΣΤΗ </a:t>
            </a:r>
            <a:r>
              <a:rPr lang="el-GR" sz="2800" i="1" dirty="0">
                <a:latin typeface="Times New Roman" panose="02020603050405020304" pitchFamily="18" charset="0"/>
                <a:cs typeface="Times New Roman" panose="02020603050405020304" pitchFamily="18" charset="0"/>
              </a:rPr>
              <a:t>ΡΗΤΟΡΙΚΗ</a:t>
            </a:r>
            <a:r>
              <a:rPr lang="el-GR" sz="2800" dirty="0">
                <a:latin typeface="Times New Roman" panose="02020603050405020304" pitchFamily="18" charset="0"/>
                <a:cs typeface="Times New Roman" panose="02020603050405020304" pitchFamily="18" charset="0"/>
              </a:rPr>
              <a:t> ΕΔΩΣΕ ΜΕ ΤΙΣ ΑΤΕΧΝΕΣ ΚΑΙ ΕΝΤΕΧΝΕΣ ΑΠΟΔΕΙΞΕΙΣ ΕΝΑ ΣΥΣΤΗΜΑΤΟΠΟΙΗΜΕΝΟ ΤΡΟΠΟ ΓΙΑ ΤΗ ΔΙΑΦΗΜΙΣΗ ΕΝΟΣ ΠΡΟΪΟΝΤΟΣ. ΜΕΣΑ ΑΠΟ ΤΟΝ ΠΡΟΣΔΙΟΡΙΣΜΟ ΤΩΝ ΑΤΕΧΝΩΝ ΑΠΟΔΕΙΞΕΩΝ ΩΣ ΑΥΤΕΣ ΠΟΥ ΠΡΟΫΠΗΡΧΑΝ ΚΑΙ ΔΕΝ ΕΙΝΑΙ ΔΗΜΙΟΥΡΓΗΜΑ ΔΙΚΟ ΜΑΣ ΚΑΙ ΤΩΝ ΕΝΤΕΧΝΩΝ ΩΣ ΑΥΤΕΣ ΠΟΥ ΚΑΤΑΣΚΕΥΑΖΟΝΤΑΙ ΑΠΟ ΕΜΑΣ, Ο ΦΙΛΟΣΟΦΟΣ ΠΑΡΕΔΩΣΕ ΚΑΙ ΕΝΕΠΝΕΥΣΕ ΣΤΟΥΣ ΣΥΓΧΡΟΝΟΥΣ ΟΡΓΑΝΙΣΜΟΥΣ</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ΕΠΙΧΕΙΡΗΣΕΙΣ ΕΝΑ ΠΛΑΙΣΙΟ ΓΙΑ ΤΗ ΔΙΑΜΟΡΦΩΣΗ ΕΝΟΣ ΔΙΑΦΗΜΙΣΤΙΚΟΥ ΚΕΙΜΕΝΟΥ.</a:t>
            </a:r>
          </a:p>
        </p:txBody>
      </p:sp>
    </p:spTree>
    <p:extLst>
      <p:ext uri="{BB962C8B-B14F-4D97-AF65-F5344CB8AC3E}">
        <p14:creationId xmlns:p14="http://schemas.microsoft.com/office/powerpoint/2010/main" val="35912324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Ουράνιο">
  <a:themeElements>
    <a:clrScheme name="Ουράνιο">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Ουράνιο">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Ουράνιο">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{35EBDA24-CDE5-FC45-A55D-ED84D63DB788}tf10001058</Template>
  <TotalTime>74</TotalTime>
  <Words>2019</Words>
  <Application>Microsoft Macintosh PowerPoint</Application>
  <PresentationFormat>Ευρεία οθόνη</PresentationFormat>
  <Paragraphs>55</Paragraphs>
  <Slides>25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25</vt:i4>
      </vt:variant>
    </vt:vector>
  </HeadingPairs>
  <TitlesOfParts>
    <vt:vector size="30" baseType="lpstr">
      <vt:lpstr>Arial</vt:lpstr>
      <vt:lpstr>Calibri</vt:lpstr>
      <vt:lpstr>Calibri Light</vt:lpstr>
      <vt:lpstr>Times New Roman</vt:lpstr>
      <vt:lpstr>Ουράνιο</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lpstr>ΤΑ ΠΕΙΣΤΙΚΑ ΜΕΣΑ ΠΡΟΒΟΛΗΣ ΤΟΥ ΜΗΝΥΜΑΤΟΣ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ΠΕΙΣΤΙΚΑ ΜΕΣΑ ΠΡΟΒΟΛΗΣ ΤΟΥ ΜΗΝΥΜΑΤΟΣ </dc:title>
  <dc:creator>Microsoft Office User</dc:creator>
  <cp:lastModifiedBy>Microsoft Office User</cp:lastModifiedBy>
  <cp:revision>33</cp:revision>
  <dcterms:created xsi:type="dcterms:W3CDTF">2020-02-15T12:34:45Z</dcterms:created>
  <dcterms:modified xsi:type="dcterms:W3CDTF">2020-03-02T13:20:29Z</dcterms:modified>
</cp:coreProperties>
</file>