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28/3/2019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l.wikipedia.org/wiki/%CE%99%CF%83%CF%84%CF%8C%CF%84%CE%BF%CF%80%CE%BF%CF%8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57224" y="142852"/>
            <a:ext cx="7772400" cy="3214710"/>
          </a:xfrm>
        </p:spPr>
        <p:txBody>
          <a:bodyPr>
            <a:normAutofit/>
          </a:bodyPr>
          <a:lstStyle/>
          <a:p>
            <a:r>
              <a:rPr lang="el-GR" dirty="0" smtClean="0"/>
              <a:t>Πληροφοριακά Συστήματα και Διαδίκτυο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Βελτιστοποίηση για τις μηχανές αναζήτησης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κλίμακα μεταξύ 0 - 100 </a:t>
            </a:r>
            <a:r>
              <a:rPr lang="el-GR" dirty="0" smtClean="0"/>
              <a:t>μονάδων</a:t>
            </a:r>
          </a:p>
          <a:p>
            <a:r>
              <a:rPr lang="el-GR" dirty="0" err="1" smtClean="0"/>
              <a:t>Ενας</a:t>
            </a:r>
            <a:r>
              <a:rPr lang="el-GR" dirty="0" smtClean="0"/>
              <a:t> </a:t>
            </a:r>
            <a:r>
              <a:rPr lang="el-GR" dirty="0" err="1"/>
              <a:t>ιστότοπος</a:t>
            </a:r>
            <a:r>
              <a:rPr lang="el-GR" dirty="0"/>
              <a:t> έχει καλές επιδόσεις αν έχει βαθμολογία από 85/100 και </a:t>
            </a:r>
            <a:r>
              <a:rPr lang="el-GR" dirty="0" smtClean="0"/>
              <a:t>πάνω</a:t>
            </a:r>
            <a:endParaRPr lang="en-US" dirty="0" smtClean="0"/>
          </a:p>
          <a:p>
            <a:r>
              <a:rPr lang="en-US" dirty="0" err="1"/>
              <a:t>PageSpeed</a:t>
            </a:r>
            <a:r>
              <a:rPr lang="en-US" dirty="0"/>
              <a:t> </a:t>
            </a:r>
            <a:r>
              <a:rPr lang="en-US" dirty="0" smtClean="0"/>
              <a:t>Insights</a:t>
            </a:r>
            <a:endParaRPr lang="el-GR" dirty="0" smtClean="0"/>
          </a:p>
          <a:p>
            <a:pPr lvl="1"/>
            <a:r>
              <a:rPr lang="en-US" dirty="0"/>
              <a:t>https://developers.google.com/speed/pagespeed/insights/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r>
              <a:rPr lang="en-US" dirty="0"/>
              <a:t>Speed score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01818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</a:t>
            </a:r>
            <a:r>
              <a:rPr lang="en-US" dirty="0" err="1" smtClean="0"/>
              <a:t>Pagerank</a:t>
            </a:r>
            <a:endParaRPr lang="el-GR" dirty="0"/>
          </a:p>
        </p:txBody>
      </p:sp>
      <p:sp>
        <p:nvSpPr>
          <p:cNvPr id="5" name="AutoShape 2" descr="PR(A)={\frac {PR(B)}{L(B)}}+{\frac {PR(C)}{L(C)}}+{\frac {PR(D)}{L(D)}}.\,"/>
          <p:cNvSpPr>
            <a:spLocks noChangeAspect="1" noChangeArrowheads="1"/>
          </p:cNvSpPr>
          <p:nvPr/>
        </p:nvSpPr>
        <p:spPr bwMode="auto">
          <a:xfrm>
            <a:off x="155574" y="-144463"/>
            <a:ext cx="4128393" cy="4128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9370" y="3789040"/>
            <a:ext cx="8229600" cy="1694594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4345" y="1417638"/>
            <a:ext cx="48196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011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149927"/>
          </a:xfrm>
        </p:spPr>
        <p:txBody>
          <a:bodyPr>
            <a:normAutofit/>
          </a:bodyPr>
          <a:lstStyle/>
          <a:p>
            <a:r>
              <a:rPr lang="el-GR" u="sng" dirty="0" err="1" smtClean="0"/>
              <a:t>Search</a:t>
            </a:r>
            <a:r>
              <a:rPr lang="el-GR" u="sng" dirty="0" smtClean="0"/>
              <a:t> </a:t>
            </a:r>
            <a:r>
              <a:rPr lang="el-GR" u="sng" dirty="0" err="1"/>
              <a:t>Engine</a:t>
            </a:r>
            <a:r>
              <a:rPr lang="el-GR" u="sng" dirty="0"/>
              <a:t> </a:t>
            </a:r>
            <a:r>
              <a:rPr lang="el-GR" u="sng" dirty="0" err="1" smtClean="0"/>
              <a:t>Optimization</a:t>
            </a:r>
            <a:r>
              <a:rPr lang="el-GR" dirty="0" smtClean="0"/>
              <a:t> </a:t>
            </a:r>
            <a:r>
              <a:rPr lang="el-GR" dirty="0"/>
              <a:t>είναι οι διαδικασίες βελτιστοποίησης στη δομή, στο περιεχόμενο και στα τεχνικά χαρακτηριστικά ενός </a:t>
            </a:r>
            <a:r>
              <a:rPr lang="el-GR" dirty="0" err="1"/>
              <a:t>ιστότοπου</a:t>
            </a:r>
            <a:r>
              <a:rPr lang="el-GR" dirty="0"/>
              <a:t>, ώστε να είναι φιλικός προς τους χρήστες και τις μηχανές αναζήτησης του </a:t>
            </a:r>
            <a:r>
              <a:rPr lang="el-GR" u="sng" dirty="0"/>
              <a:t>διαδικτύου</a:t>
            </a:r>
            <a:endParaRPr lang="el-GR" b="1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Βελτιστοποίηση </a:t>
            </a:r>
            <a:r>
              <a:rPr lang="el-GR" dirty="0"/>
              <a:t>Ιστοσελίδων για τις Μηχανές Αναζήτησης ή </a:t>
            </a:r>
            <a:r>
              <a:rPr lang="el-GR" dirty="0" smtClean="0"/>
              <a:t>SEO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dirty="0"/>
              <a:t>κατάταξη ενός </a:t>
            </a:r>
            <a:r>
              <a:rPr lang="el-GR" u="sng" dirty="0" err="1">
                <a:hlinkClick r:id="rId2" tooltip="Ιστότοπος"/>
              </a:rPr>
              <a:t>ιστότοπου</a:t>
            </a:r>
            <a:r>
              <a:rPr lang="el-GR" dirty="0"/>
              <a:t> στις υψηλότερες θέσεις των μηχανών αναζήτησης του διαδικτύου, ώστε να αυξηθεί ποιοτικά και ποσοτικά ο αριθμός επισκεπτών </a:t>
            </a:r>
            <a:r>
              <a:rPr lang="el-GR" dirty="0" smtClean="0"/>
              <a:t>του</a:t>
            </a:r>
            <a:r>
              <a:rPr lang="el-GR" dirty="0"/>
              <a:t>  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Στόχος</a:t>
            </a:r>
          </a:p>
        </p:txBody>
      </p:sp>
    </p:spTree>
    <p:extLst>
      <p:ext uri="{BB962C8B-B14F-4D97-AF65-F5344CB8AC3E}">
        <p14:creationId xmlns:p14="http://schemas.microsoft.com/office/powerpoint/2010/main" val="4029107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εννοούμε τις διαδικασίες βελτιστοποίησης στη δομή, στο περιεχόμενο και στα τεχνικά χαρακτηριστικά ενός </a:t>
            </a:r>
            <a:r>
              <a:rPr lang="el-GR" dirty="0" err="1"/>
              <a:t>ιστότοπου</a:t>
            </a:r>
            <a:r>
              <a:rPr lang="el-GR" dirty="0"/>
              <a:t>, ώστε να είναι φιλικός προς τους χρήστες και τις μηχανές αναζήτησης της </a:t>
            </a:r>
            <a:r>
              <a:rPr lang="el-GR" dirty="0" err="1"/>
              <a:t>Google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Site </a:t>
            </a:r>
            <a:r>
              <a:rPr lang="en-US" dirty="0" smtClean="0"/>
              <a:t>SEO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4930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ενέργειες </a:t>
            </a:r>
            <a:r>
              <a:rPr lang="el-GR" dirty="0"/>
              <a:t>οικοδόμησης εξωτερικών συνδέσμων (</a:t>
            </a:r>
            <a:r>
              <a:rPr lang="el-GR" dirty="0" err="1"/>
              <a:t>back</a:t>
            </a:r>
            <a:r>
              <a:rPr lang="el-GR" dirty="0"/>
              <a:t> </a:t>
            </a:r>
            <a:r>
              <a:rPr lang="el-GR" dirty="0" err="1"/>
              <a:t>links</a:t>
            </a:r>
            <a:r>
              <a:rPr lang="el-GR" dirty="0"/>
              <a:t>) προς έναν </a:t>
            </a:r>
            <a:r>
              <a:rPr lang="el-GR" dirty="0" err="1"/>
              <a:t>ιστότοπο</a:t>
            </a:r>
            <a:r>
              <a:rPr lang="el-GR" dirty="0"/>
              <a:t>, με σκοπό την κατάταξή του σε υψηλότερες θέσεις στα οργανικά (φυσικά-μη διαφημιστικά) αποτελέσματα στις μηχανές αναζήτησης της </a:t>
            </a:r>
            <a:r>
              <a:rPr lang="el-GR" dirty="0" err="1"/>
              <a:t>Google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 Site SEO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59529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Δημιουργία </a:t>
            </a:r>
            <a:r>
              <a:rPr lang="el-GR" dirty="0"/>
              <a:t>ή βελτίωση του περιεχομένου ώστε να είναι φιλικό και ενδιαφέρον στον επισκέπτη αλλά και προσπελάσιμο από τις μηχανές αναζήτησης όπως το </a:t>
            </a:r>
            <a:r>
              <a:rPr lang="el-GR" dirty="0" err="1" smtClean="0"/>
              <a:t>Google</a:t>
            </a:r>
            <a:endParaRPr lang="el-GR" dirty="0" smtClean="0"/>
          </a:p>
          <a:p>
            <a:r>
              <a:rPr lang="el-GR" dirty="0"/>
              <a:t>Λέξεις κλειδιά στον τίτλο και στα υπόλοιπα χαρακτηριστικά μιας σελίδας και των στοιχείων της (ALT, </a:t>
            </a:r>
            <a:r>
              <a:rPr lang="el-GR" dirty="0" err="1"/>
              <a:t>rel</a:t>
            </a:r>
            <a:r>
              <a:rPr lang="el-GR" dirty="0"/>
              <a:t>, </a:t>
            </a:r>
            <a:r>
              <a:rPr lang="el-GR" dirty="0" err="1"/>
              <a:t>title</a:t>
            </a:r>
            <a:r>
              <a:rPr lang="el-GR" dirty="0"/>
              <a:t>, </a:t>
            </a:r>
            <a:r>
              <a:rPr lang="el-GR" dirty="0" err="1"/>
              <a:t>κλπ</a:t>
            </a:r>
            <a:r>
              <a:rPr lang="el-GR" dirty="0" smtClean="0"/>
              <a:t>)</a:t>
            </a:r>
          </a:p>
          <a:p>
            <a:r>
              <a:rPr lang="el-GR" dirty="0"/>
              <a:t>Λέξεις κλειδιά σε συνδέσμους από άλλες ιστοσελίδες προς μια συγκεκριμένη ιστοσελίδα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Λεπτομέρειες και </a:t>
            </a:r>
            <a:r>
              <a:rPr lang="el-GR" dirty="0" smtClean="0"/>
              <a:t>τεχνικές 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03271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Λέξεις κλειδιά που εμφανίζονται μέσα στο κείμενο της </a:t>
            </a:r>
            <a:r>
              <a:rPr lang="el-GR" dirty="0" smtClean="0"/>
              <a:t>ιστοσελίδας</a:t>
            </a:r>
          </a:p>
          <a:p>
            <a:r>
              <a:rPr lang="el-GR" dirty="0"/>
              <a:t>Δημοτικότητα μιας ιστοσελίδας όπως </a:t>
            </a:r>
            <a:r>
              <a:rPr lang="el-GR" dirty="0" err="1"/>
              <a:t>μετράται</a:t>
            </a:r>
            <a:r>
              <a:rPr lang="el-GR" dirty="0"/>
              <a:t> από τους αλγόριθμους κατάταξης (π.χ. </a:t>
            </a:r>
            <a:r>
              <a:rPr lang="el-GR" dirty="0" err="1"/>
              <a:t>PageRank</a:t>
            </a:r>
            <a:r>
              <a:rPr lang="el-GR" dirty="0"/>
              <a:t> της </a:t>
            </a:r>
            <a:r>
              <a:rPr lang="el-GR" dirty="0" err="1"/>
              <a:t>Google</a:t>
            </a:r>
            <a:r>
              <a:rPr lang="el-GR" dirty="0" smtClean="0"/>
              <a:t>)</a:t>
            </a:r>
          </a:p>
          <a:p>
            <a:r>
              <a:rPr lang="el-GR" dirty="0"/>
              <a:t>συνάφεια (</a:t>
            </a:r>
            <a:r>
              <a:rPr lang="el-GR" dirty="0" err="1"/>
              <a:t>relevancy</a:t>
            </a:r>
            <a:r>
              <a:rPr lang="el-GR" dirty="0"/>
              <a:t>) μεταξύ του τίτλου, της περιγραφής, των λέξεων κλειδιών και του περιεχομένου της κάθε σελίδας.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Λεπτομέρειες και τεχνικές </a:t>
            </a:r>
            <a:r>
              <a:rPr lang="el-GR" dirty="0" smtClean="0"/>
              <a:t>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8534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 στον </a:t>
            </a:r>
            <a:r>
              <a:rPr lang="el-GR" dirty="0" err="1"/>
              <a:t>ιστοτόπο</a:t>
            </a:r>
            <a:r>
              <a:rPr lang="el-GR" dirty="0"/>
              <a:t> περιλαμβάνονται περισσότερες από μια σελίδες, οι λέξεις-κλειδιά πρέπει να εμφανίζονται </a:t>
            </a:r>
            <a:r>
              <a:rPr lang="el-GR" dirty="0" err="1" smtClean="0"/>
              <a:t>οσο</a:t>
            </a:r>
            <a:r>
              <a:rPr lang="el-GR" dirty="0" smtClean="0"/>
              <a:t> </a:t>
            </a:r>
            <a:r>
              <a:rPr lang="el-GR" dirty="0"/>
              <a:t>το δυνατό περισσότερες φορές στον κορμό του κυρίως κειμένου της σελίδας (</a:t>
            </a:r>
            <a:r>
              <a:rPr lang="el-GR" dirty="0" err="1"/>
              <a:t>body</a:t>
            </a:r>
            <a:r>
              <a:rPr lang="el-GR" dirty="0"/>
              <a:t> </a:t>
            </a:r>
            <a:r>
              <a:rPr lang="el-GR" dirty="0" err="1"/>
              <a:t>text</a:t>
            </a:r>
            <a:r>
              <a:rPr lang="el-GR" dirty="0" smtClean="0"/>
              <a:t>)</a:t>
            </a:r>
          </a:p>
          <a:p>
            <a:r>
              <a:rPr lang="en-US" dirty="0"/>
              <a:t>("keyword spam</a:t>
            </a:r>
            <a:r>
              <a:rPr lang="en-US" dirty="0" smtClean="0"/>
              <a:t>")</a:t>
            </a:r>
            <a:r>
              <a:rPr lang="el-GR" dirty="0"/>
              <a:t>:</a:t>
            </a:r>
            <a:r>
              <a:rPr lang="el-GR" dirty="0" smtClean="0"/>
              <a:t>τη </a:t>
            </a:r>
            <a:r>
              <a:rPr lang="el-GR" dirty="0"/>
              <a:t>συχνότητα των ίδιων λέξεων </a:t>
            </a:r>
            <a:r>
              <a:rPr lang="el-GR" dirty="0" smtClean="0"/>
              <a:t>&gt;7%.</a:t>
            </a:r>
          </a:p>
          <a:p>
            <a:r>
              <a:rPr lang="el-GR" dirty="0"/>
              <a:t>λέξεις-κλειδιά για </a:t>
            </a:r>
            <a:r>
              <a:rPr lang="el-GR" dirty="0" smtClean="0"/>
              <a:t>τις </a:t>
            </a:r>
            <a:r>
              <a:rPr lang="el-GR" dirty="0"/>
              <a:t>εικόνες </a:t>
            </a:r>
            <a:endParaRPr lang="el-GR" dirty="0" smtClean="0"/>
          </a:p>
          <a:p>
            <a:r>
              <a:rPr lang="en-US" dirty="0"/>
              <a:t>META </a:t>
            </a:r>
            <a:r>
              <a:rPr lang="en-US" dirty="0" smtClean="0"/>
              <a:t>tags</a:t>
            </a:r>
            <a:r>
              <a:rPr lang="el-GR" dirty="0"/>
              <a:t>, </a:t>
            </a:r>
            <a:r>
              <a:rPr lang="en-US" dirty="0" smtClean="0"/>
              <a:t>Meta-description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/>
              <a:t>χρόνος φόρτωσης της σελίδας 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Λεπτομέρειες και </a:t>
            </a:r>
            <a:r>
              <a:rPr lang="el-GR" dirty="0" smtClean="0"/>
              <a:t>τεχνικές 3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7576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</a:t>
            </a:r>
            <a:r>
              <a:rPr lang="el-GR" dirty="0"/>
              <a:t>πιθανότητα εγκατάλειψης </a:t>
            </a:r>
            <a:r>
              <a:rPr lang="el-GR" dirty="0" smtClean="0"/>
              <a:t>αυξάνεται κατά </a:t>
            </a:r>
            <a:r>
              <a:rPr lang="el-GR" dirty="0"/>
              <a:t>32% όταν ο χρόνος φόρτωσης της σελίδας κυμαίνεται από 1 έως 3 δευτερόλεπτα. 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/>
              <a:t>ποσοστό </a:t>
            </a:r>
            <a:r>
              <a:rPr lang="el-GR" dirty="0" smtClean="0"/>
              <a:t>εγκατάλειψης </a:t>
            </a:r>
            <a:r>
              <a:rPr lang="el-GR" dirty="0"/>
              <a:t>ανεβαίνει στο 90% όταν ο χρόνος φόρτωσης κυμαίνεται στα 5 δευτερόλεπτα</a:t>
            </a:r>
            <a:r>
              <a:rPr lang="el-GR" dirty="0" smtClean="0"/>
              <a:t>,</a:t>
            </a:r>
          </a:p>
          <a:p>
            <a:r>
              <a:rPr lang="el-GR" dirty="0" smtClean="0"/>
              <a:t>Για </a:t>
            </a:r>
            <a:r>
              <a:rPr lang="el-GR" dirty="0"/>
              <a:t>τη φόρτωση </a:t>
            </a:r>
            <a:r>
              <a:rPr lang="el-GR" dirty="0" smtClean="0"/>
              <a:t>με περισσότερα από </a:t>
            </a:r>
            <a:r>
              <a:rPr lang="el-GR" dirty="0"/>
              <a:t>10 δευτερόλεπτα το ποσοστό εγκατάλειψης αυξάνεται στο 123%. 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Πιθανότητα </a:t>
            </a:r>
            <a:r>
              <a:rPr lang="el-GR" dirty="0"/>
              <a:t>εγκατάλειψης μιας σελίδας </a:t>
            </a:r>
          </a:p>
        </p:txBody>
      </p:sp>
    </p:spTree>
    <p:extLst>
      <p:ext uri="{BB962C8B-B14F-4D97-AF65-F5344CB8AC3E}">
        <p14:creationId xmlns:p14="http://schemas.microsoft.com/office/powerpoint/2010/main" val="1034642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690</TotalTime>
  <Words>374</Words>
  <Application>Microsoft Office PowerPoint</Application>
  <PresentationFormat>Προβολή στην οθόνη (4:3)</PresentationFormat>
  <Paragraphs>34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Arial</vt:lpstr>
      <vt:lpstr>Lucida Sans Unicode</vt:lpstr>
      <vt:lpstr>Verdana</vt:lpstr>
      <vt:lpstr>Wingdings 2</vt:lpstr>
      <vt:lpstr>Wingdings 3</vt:lpstr>
      <vt:lpstr>Συγκέντρωση</vt:lpstr>
      <vt:lpstr>Πληροφοριακά Συστήματα και Διαδίκτυο</vt:lpstr>
      <vt:lpstr>Βελτιστοποίηση Ιστοσελίδων για τις Μηχανές Αναζήτησης ή SEO</vt:lpstr>
      <vt:lpstr>Στόχος</vt:lpstr>
      <vt:lpstr>On Site SEO</vt:lpstr>
      <vt:lpstr>Off Site SEO</vt:lpstr>
      <vt:lpstr>Λεπτομέρειες και τεχνικές 1</vt:lpstr>
      <vt:lpstr>Λεπτομέρειες και τεχνικές 2</vt:lpstr>
      <vt:lpstr>Λεπτομέρειες και τεχνικές 3</vt:lpstr>
      <vt:lpstr>Πιθανότητα εγκατάλειψης μιας σελίδας </vt:lpstr>
      <vt:lpstr>Page Speed score</vt:lpstr>
      <vt:lpstr>Google Pagerank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ΠΜΣ «Διοίκηση Επιχειρήσεων με κατεύθυνση Πληροφοριακά Συστήματα Διοίκησης»</dc:title>
  <dc:creator>kokkonis_koz</dc:creator>
  <cp:lastModifiedBy>Χρήστης των Windows</cp:lastModifiedBy>
  <cp:revision>115</cp:revision>
  <dcterms:created xsi:type="dcterms:W3CDTF">2018-05-17T12:00:11Z</dcterms:created>
  <dcterms:modified xsi:type="dcterms:W3CDTF">2019-03-28T16:57:58Z</dcterms:modified>
</cp:coreProperties>
</file>