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23"/>
  </p:notesMasterIdLst>
  <p:sldIdLst>
    <p:sldId id="259" r:id="rId2"/>
    <p:sldId id="296" r:id="rId3"/>
    <p:sldId id="316" r:id="rId4"/>
    <p:sldId id="307" r:id="rId5"/>
    <p:sldId id="317" r:id="rId6"/>
    <p:sldId id="308" r:id="rId7"/>
    <p:sldId id="309" r:id="rId8"/>
    <p:sldId id="318" r:id="rId9"/>
    <p:sldId id="319" r:id="rId10"/>
    <p:sldId id="310" r:id="rId11"/>
    <p:sldId id="311" r:id="rId12"/>
    <p:sldId id="320" r:id="rId13"/>
    <p:sldId id="312" r:id="rId14"/>
    <p:sldId id="321" r:id="rId15"/>
    <p:sldId id="313" r:id="rId16"/>
    <p:sldId id="322" r:id="rId17"/>
    <p:sldId id="314" r:id="rId18"/>
    <p:sldId id="323" r:id="rId19"/>
    <p:sldId id="315" r:id="rId20"/>
    <p:sldId id="324" r:id="rId21"/>
    <p:sldId id="325" r:id="rId22"/>
  </p:sldIdLst>
  <p:sldSz cx="9144000" cy="5143500" type="screen16x9"/>
  <p:notesSz cx="6858000" cy="9144000"/>
  <p:embeddedFontLst>
    <p:embeddedFont>
      <p:font typeface="Calibri" panose="020F0502020204030204" pitchFamily="34" charset="0"/>
      <p:regular r:id="rId24"/>
      <p:bold r:id="rId25"/>
      <p:italic r:id="rId26"/>
      <p:boldItalic r:id="rId27"/>
    </p:embeddedFont>
    <p:embeddedFont>
      <p:font typeface="Lato" panose="020F0502020204030203" pitchFamily="34" charset="0"/>
      <p:regular r:id="rId28"/>
      <p:bold r:id="rId29"/>
      <p:italic r:id="rId30"/>
      <p:boldItalic r:id="rId31"/>
    </p:embeddedFont>
    <p:embeddedFont>
      <p:font typeface="Raleway" pitchFamily="2"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98665B7-6574-423E-A4B5-A6C020D860FF}">
  <a:tblStyle styleId="{C98665B7-6574-423E-A4B5-A6C020D860FF}"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1A8698C-63BC-4B6A-AE92-7E62379B4444}"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54"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4087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92265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52069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79554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89854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480594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93742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87815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40733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7658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20401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62290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4887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10013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3014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10419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3041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2452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75368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1252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5"/>
        <p:cNvGrpSpPr/>
        <p:nvPr/>
      </p:nvGrpSpPr>
      <p:grpSpPr>
        <a:xfrm>
          <a:off x="0" y="0"/>
          <a:ext cx="0" cy="0"/>
          <a:chOff x="0" y="0"/>
          <a:chExt cx="0" cy="0"/>
        </a:xfrm>
      </p:grpSpPr>
      <p:sp>
        <p:nvSpPr>
          <p:cNvPr id="16" name="Google Shape;16;p3"/>
          <p:cNvSpPr/>
          <p:nvPr/>
        </p:nvSpPr>
        <p:spPr>
          <a:xfrm>
            <a:off x="0" y="0"/>
            <a:ext cx="9144000" cy="3993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7;p3"/>
          <p:cNvSpPr txBox="1">
            <a:spLocks noGrp="1"/>
          </p:cNvSpPr>
          <p:nvPr>
            <p:ph type="ctrTitle"/>
          </p:nvPr>
        </p:nvSpPr>
        <p:spPr>
          <a:xfrm>
            <a:off x="685800" y="1583342"/>
            <a:ext cx="77724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4800"/>
              <a:buNone/>
              <a:defRPr sz="4800">
                <a:solidFill>
                  <a:schemeClr val="lt1"/>
                </a:solidFill>
              </a:defRPr>
            </a:lvl1pPr>
            <a:lvl2pPr lvl="1" algn="ctr" rtl="0">
              <a:spcBef>
                <a:spcPts val="0"/>
              </a:spcBef>
              <a:spcAft>
                <a:spcPts val="0"/>
              </a:spcAft>
              <a:buClr>
                <a:schemeClr val="lt1"/>
              </a:buClr>
              <a:buSzPts val="4800"/>
              <a:buNone/>
              <a:defRPr sz="4800">
                <a:solidFill>
                  <a:schemeClr val="lt1"/>
                </a:solidFill>
              </a:defRPr>
            </a:lvl2pPr>
            <a:lvl3pPr lvl="2" algn="ctr" rtl="0">
              <a:spcBef>
                <a:spcPts val="0"/>
              </a:spcBef>
              <a:spcAft>
                <a:spcPts val="0"/>
              </a:spcAft>
              <a:buClr>
                <a:schemeClr val="lt1"/>
              </a:buClr>
              <a:buSzPts val="4800"/>
              <a:buNone/>
              <a:defRPr sz="4800">
                <a:solidFill>
                  <a:schemeClr val="lt1"/>
                </a:solidFill>
              </a:defRPr>
            </a:lvl3pPr>
            <a:lvl4pPr lvl="3" algn="ctr" rtl="0">
              <a:spcBef>
                <a:spcPts val="0"/>
              </a:spcBef>
              <a:spcAft>
                <a:spcPts val="0"/>
              </a:spcAft>
              <a:buClr>
                <a:schemeClr val="lt1"/>
              </a:buClr>
              <a:buSzPts val="4800"/>
              <a:buNone/>
              <a:defRPr sz="4800">
                <a:solidFill>
                  <a:schemeClr val="lt1"/>
                </a:solidFill>
              </a:defRPr>
            </a:lvl4pPr>
            <a:lvl5pPr lvl="4" algn="ctr" rtl="0">
              <a:spcBef>
                <a:spcPts val="0"/>
              </a:spcBef>
              <a:spcAft>
                <a:spcPts val="0"/>
              </a:spcAft>
              <a:buClr>
                <a:schemeClr val="lt1"/>
              </a:buClr>
              <a:buSzPts val="4800"/>
              <a:buNone/>
              <a:defRPr sz="4800">
                <a:solidFill>
                  <a:schemeClr val="lt1"/>
                </a:solidFill>
              </a:defRPr>
            </a:lvl5pPr>
            <a:lvl6pPr lvl="5" algn="ctr" rtl="0">
              <a:spcBef>
                <a:spcPts val="0"/>
              </a:spcBef>
              <a:spcAft>
                <a:spcPts val="0"/>
              </a:spcAft>
              <a:buClr>
                <a:schemeClr val="lt1"/>
              </a:buClr>
              <a:buSzPts val="4800"/>
              <a:buNone/>
              <a:defRPr sz="4800">
                <a:solidFill>
                  <a:schemeClr val="lt1"/>
                </a:solidFill>
              </a:defRPr>
            </a:lvl6pPr>
            <a:lvl7pPr lvl="6" algn="ctr" rtl="0">
              <a:spcBef>
                <a:spcPts val="0"/>
              </a:spcBef>
              <a:spcAft>
                <a:spcPts val="0"/>
              </a:spcAft>
              <a:buClr>
                <a:schemeClr val="lt1"/>
              </a:buClr>
              <a:buSzPts val="4800"/>
              <a:buNone/>
              <a:defRPr sz="4800">
                <a:solidFill>
                  <a:schemeClr val="lt1"/>
                </a:solidFill>
              </a:defRPr>
            </a:lvl7pPr>
            <a:lvl8pPr lvl="7" algn="ctr" rtl="0">
              <a:spcBef>
                <a:spcPts val="0"/>
              </a:spcBef>
              <a:spcAft>
                <a:spcPts val="0"/>
              </a:spcAft>
              <a:buClr>
                <a:schemeClr val="lt1"/>
              </a:buClr>
              <a:buSzPts val="4800"/>
              <a:buNone/>
              <a:defRPr sz="4800">
                <a:solidFill>
                  <a:schemeClr val="lt1"/>
                </a:solidFill>
              </a:defRPr>
            </a:lvl8pPr>
            <a:lvl9pPr lvl="8" algn="ctr" rtl="0">
              <a:spcBef>
                <a:spcPts val="0"/>
              </a:spcBef>
              <a:spcAft>
                <a:spcPts val="0"/>
              </a:spcAft>
              <a:buClr>
                <a:schemeClr val="lt1"/>
              </a:buClr>
              <a:buSzPts val="4800"/>
              <a:buNone/>
              <a:defRPr sz="4800">
                <a:solidFill>
                  <a:schemeClr val="lt1"/>
                </a:solidFill>
              </a:defRPr>
            </a:lvl9pPr>
          </a:lstStyle>
          <a:p>
            <a:endParaRPr/>
          </a:p>
        </p:txBody>
      </p:sp>
      <p:sp>
        <p:nvSpPr>
          <p:cNvPr id="18" name="Google Shape;18;p3"/>
          <p:cNvSpPr txBox="1">
            <a:spLocks noGrp="1"/>
          </p:cNvSpPr>
          <p:nvPr>
            <p:ph type="subTitle" idx="1"/>
          </p:nvPr>
        </p:nvSpPr>
        <p:spPr>
          <a:xfrm>
            <a:off x="685800" y="2840053"/>
            <a:ext cx="77724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400"/>
              <a:buNone/>
              <a:defRPr sz="2400" b="1">
                <a:solidFill>
                  <a:schemeClr val="lt1"/>
                </a:solidFill>
              </a:defRPr>
            </a:lvl1pPr>
            <a:lvl2pPr lvl="1" algn="ctr" rtl="0">
              <a:spcBef>
                <a:spcPts val="0"/>
              </a:spcBef>
              <a:spcAft>
                <a:spcPts val="0"/>
              </a:spcAft>
              <a:buClr>
                <a:schemeClr val="lt1"/>
              </a:buClr>
              <a:buSzPts val="2400"/>
              <a:buNone/>
              <a:defRPr b="1">
                <a:solidFill>
                  <a:schemeClr val="lt1"/>
                </a:solidFill>
              </a:defRPr>
            </a:lvl2pPr>
            <a:lvl3pPr lvl="2" algn="ctr" rtl="0">
              <a:spcBef>
                <a:spcPts val="0"/>
              </a:spcBef>
              <a:spcAft>
                <a:spcPts val="0"/>
              </a:spcAft>
              <a:buClr>
                <a:schemeClr val="lt1"/>
              </a:buClr>
              <a:buSzPts val="2400"/>
              <a:buNone/>
              <a:defRPr b="1">
                <a:solidFill>
                  <a:schemeClr val="lt1"/>
                </a:solidFill>
              </a:defRPr>
            </a:lvl3pPr>
            <a:lvl4pPr lvl="3" algn="ctr" rtl="0">
              <a:spcBef>
                <a:spcPts val="0"/>
              </a:spcBef>
              <a:spcAft>
                <a:spcPts val="0"/>
              </a:spcAft>
              <a:buClr>
                <a:schemeClr val="lt1"/>
              </a:buClr>
              <a:buSzPts val="2400"/>
              <a:buNone/>
              <a:defRPr sz="2400" b="1">
                <a:solidFill>
                  <a:schemeClr val="lt1"/>
                </a:solidFill>
              </a:defRPr>
            </a:lvl4pPr>
            <a:lvl5pPr lvl="4" algn="ctr" rtl="0">
              <a:spcBef>
                <a:spcPts val="0"/>
              </a:spcBef>
              <a:spcAft>
                <a:spcPts val="0"/>
              </a:spcAft>
              <a:buClr>
                <a:schemeClr val="lt1"/>
              </a:buClr>
              <a:buSzPts val="2400"/>
              <a:buNone/>
              <a:defRPr sz="2400" b="1">
                <a:solidFill>
                  <a:schemeClr val="lt1"/>
                </a:solidFill>
              </a:defRPr>
            </a:lvl5pPr>
            <a:lvl6pPr lvl="5" algn="ctr" rtl="0">
              <a:spcBef>
                <a:spcPts val="0"/>
              </a:spcBef>
              <a:spcAft>
                <a:spcPts val="0"/>
              </a:spcAft>
              <a:buClr>
                <a:schemeClr val="lt1"/>
              </a:buClr>
              <a:buSzPts val="2400"/>
              <a:buNone/>
              <a:defRPr sz="2400" b="1">
                <a:solidFill>
                  <a:schemeClr val="lt1"/>
                </a:solidFill>
              </a:defRPr>
            </a:lvl6pPr>
            <a:lvl7pPr lvl="6" algn="ctr" rtl="0">
              <a:spcBef>
                <a:spcPts val="0"/>
              </a:spcBef>
              <a:spcAft>
                <a:spcPts val="0"/>
              </a:spcAft>
              <a:buClr>
                <a:schemeClr val="lt1"/>
              </a:buClr>
              <a:buSzPts val="2400"/>
              <a:buNone/>
              <a:defRPr sz="2400" b="1">
                <a:solidFill>
                  <a:schemeClr val="lt1"/>
                </a:solidFill>
              </a:defRPr>
            </a:lvl7pPr>
            <a:lvl8pPr lvl="7" algn="ctr" rtl="0">
              <a:spcBef>
                <a:spcPts val="0"/>
              </a:spcBef>
              <a:spcAft>
                <a:spcPts val="0"/>
              </a:spcAft>
              <a:buClr>
                <a:schemeClr val="lt1"/>
              </a:buClr>
              <a:buSzPts val="2400"/>
              <a:buNone/>
              <a:defRPr sz="2400" b="1">
                <a:solidFill>
                  <a:schemeClr val="lt1"/>
                </a:solidFill>
              </a:defRPr>
            </a:lvl8pPr>
            <a:lvl9pPr lvl="8" algn="ctr" rtl="0">
              <a:spcBef>
                <a:spcPts val="0"/>
              </a:spcBef>
              <a:spcAft>
                <a:spcPts val="0"/>
              </a:spcAft>
              <a:buClr>
                <a:schemeClr val="lt1"/>
              </a:buClr>
              <a:buSzPts val="2400"/>
              <a:buNone/>
              <a:defRPr sz="2400" b="1">
                <a:solidFill>
                  <a:schemeClr val="lt1"/>
                </a:solidFill>
              </a:defRPr>
            </a:lvl9pPr>
          </a:lstStyle>
          <a:p>
            <a:endParaRPr/>
          </a:p>
        </p:txBody>
      </p:sp>
      <p:sp>
        <p:nvSpPr>
          <p:cNvPr id="19" name="Google Shape;19;p3"/>
          <p:cNvSpPr/>
          <p:nvPr/>
        </p:nvSpPr>
        <p:spPr>
          <a:xfrm>
            <a:off x="3047704" y="3992850"/>
            <a:ext cx="30477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0;p3"/>
          <p:cNvSpPr/>
          <p:nvPr/>
        </p:nvSpPr>
        <p:spPr>
          <a:xfrm>
            <a:off x="6096271" y="3992850"/>
            <a:ext cx="30477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21;p3"/>
          <p:cNvSpPr/>
          <p:nvPr/>
        </p:nvSpPr>
        <p:spPr>
          <a:xfrm>
            <a:off x="1" y="3992850"/>
            <a:ext cx="30477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Google Shape;22;p3"/>
          <p:cNvSpPr txBox="1">
            <a:spLocks noGrp="1"/>
          </p:cNvSpPr>
          <p:nvPr>
            <p:ph type="sldNum" idx="12"/>
          </p:nvPr>
        </p:nvSpPr>
        <p:spPr>
          <a:xfrm>
            <a:off x="-125" y="4830281"/>
            <a:ext cx="9144000" cy="3135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3"/>
        <p:cNvGrpSpPr/>
        <p:nvPr/>
      </p:nvGrpSpPr>
      <p:grpSpPr>
        <a:xfrm>
          <a:off x="0" y="0"/>
          <a:ext cx="0" cy="0"/>
          <a:chOff x="0" y="0"/>
          <a:chExt cx="0" cy="0"/>
        </a:xfrm>
      </p:grpSpPr>
      <p:sp>
        <p:nvSpPr>
          <p:cNvPr id="24" name="Google Shape;24;p4"/>
          <p:cNvSpPr txBox="1">
            <a:spLocks noGrp="1"/>
          </p:cNvSpPr>
          <p:nvPr>
            <p:ph type="body" idx="1"/>
          </p:nvPr>
        </p:nvSpPr>
        <p:spPr>
          <a:xfrm>
            <a:off x="1710425" y="2161800"/>
            <a:ext cx="5723700" cy="819900"/>
          </a:xfrm>
          <a:prstGeom prst="rect">
            <a:avLst/>
          </a:prstGeom>
        </p:spPr>
        <p:txBody>
          <a:bodyPr spcFirstLastPara="1" wrap="square" lIns="91425" tIns="91425" rIns="91425" bIns="91425" anchor="t" anchorCtr="0">
            <a:noAutofit/>
          </a:bodyPr>
          <a:lstStyle>
            <a:lvl1pPr marL="457200" lvl="0" indent="-381000" algn="ctr" rtl="0">
              <a:spcBef>
                <a:spcPts val="600"/>
              </a:spcBef>
              <a:spcAft>
                <a:spcPts val="0"/>
              </a:spcAft>
              <a:buSzPts val="2400"/>
              <a:buChar char="▷"/>
              <a:defRPr i="1"/>
            </a:lvl1pPr>
            <a:lvl2pPr marL="914400" lvl="1" indent="-381000" algn="ctr" rtl="0">
              <a:spcBef>
                <a:spcPts val="0"/>
              </a:spcBef>
              <a:spcAft>
                <a:spcPts val="0"/>
              </a:spcAft>
              <a:buSzPts val="2400"/>
              <a:buChar char="○"/>
              <a:defRPr i="1"/>
            </a:lvl2pPr>
            <a:lvl3pPr marL="1371600" lvl="2" indent="-381000" algn="ctr" rtl="0">
              <a:spcBef>
                <a:spcPts val="0"/>
              </a:spcBef>
              <a:spcAft>
                <a:spcPts val="0"/>
              </a:spcAft>
              <a:buSzPts val="2400"/>
              <a:buChar char="■"/>
              <a:defRPr i="1"/>
            </a:lvl3pPr>
            <a:lvl4pPr marL="1828800" lvl="3" indent="-381000" algn="ctr" rtl="0">
              <a:spcBef>
                <a:spcPts val="0"/>
              </a:spcBef>
              <a:spcAft>
                <a:spcPts val="0"/>
              </a:spcAft>
              <a:buSzPts val="2400"/>
              <a:buChar char="●"/>
              <a:defRPr i="1"/>
            </a:lvl4pPr>
            <a:lvl5pPr marL="2286000" lvl="4" indent="-381000" algn="ctr" rtl="0">
              <a:spcBef>
                <a:spcPts val="0"/>
              </a:spcBef>
              <a:spcAft>
                <a:spcPts val="0"/>
              </a:spcAft>
              <a:buSzPts val="2400"/>
              <a:buChar char="○"/>
              <a:defRPr i="1"/>
            </a:lvl5pPr>
            <a:lvl6pPr marL="2743200" lvl="5" indent="-381000" algn="ctr" rtl="0">
              <a:spcBef>
                <a:spcPts val="0"/>
              </a:spcBef>
              <a:spcAft>
                <a:spcPts val="0"/>
              </a:spcAft>
              <a:buSzPts val="2400"/>
              <a:buChar char="■"/>
              <a:defRPr i="1"/>
            </a:lvl6pPr>
            <a:lvl7pPr marL="3200400" lvl="6" indent="-381000" algn="ctr" rtl="0">
              <a:spcBef>
                <a:spcPts val="0"/>
              </a:spcBef>
              <a:spcAft>
                <a:spcPts val="0"/>
              </a:spcAft>
              <a:buSzPts val="2400"/>
              <a:buChar char="●"/>
              <a:defRPr i="1"/>
            </a:lvl7pPr>
            <a:lvl8pPr marL="3657600" lvl="7" indent="-381000" algn="ctr" rtl="0">
              <a:spcBef>
                <a:spcPts val="0"/>
              </a:spcBef>
              <a:spcAft>
                <a:spcPts val="0"/>
              </a:spcAft>
              <a:buSzPts val="2400"/>
              <a:buChar char="○"/>
              <a:defRPr i="1"/>
            </a:lvl8pPr>
            <a:lvl9pPr marL="4114800" lvl="8" indent="-381000" algn="ctr">
              <a:spcBef>
                <a:spcPts val="0"/>
              </a:spcBef>
              <a:spcAft>
                <a:spcPts val="0"/>
              </a:spcAft>
              <a:buSzPts val="2400"/>
              <a:buChar char="■"/>
              <a:defRPr i="1"/>
            </a:lvl9pPr>
          </a:lstStyle>
          <a:p>
            <a:endParaRPr/>
          </a:p>
        </p:txBody>
      </p:sp>
      <p:sp>
        <p:nvSpPr>
          <p:cNvPr id="25" name="Google Shape;25;p4"/>
          <p:cNvSpPr txBox="1"/>
          <p:nvPr/>
        </p:nvSpPr>
        <p:spPr>
          <a:xfrm>
            <a:off x="3593400" y="1181419"/>
            <a:ext cx="1957200" cy="653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9600" b="1">
                <a:solidFill>
                  <a:schemeClr val="accent6"/>
                </a:solidFill>
              </a:rPr>
              <a:t>“</a:t>
            </a:r>
            <a:endParaRPr sz="9600" b="1" dirty="0">
              <a:solidFill>
                <a:schemeClr val="accent6"/>
              </a:solidFill>
            </a:endParaRPr>
          </a:p>
        </p:txBody>
      </p:sp>
      <p:sp>
        <p:nvSpPr>
          <p:cNvPr id="26" name="Google Shape;26;p4"/>
          <p:cNvSpPr/>
          <p:nvPr/>
        </p:nvSpPr>
        <p:spPr>
          <a:xfrm>
            <a:off x="5723283" y="1599675"/>
            <a:ext cx="1710300" cy="7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 name="Google Shape;27;p4"/>
          <p:cNvSpPr/>
          <p:nvPr/>
        </p:nvSpPr>
        <p:spPr>
          <a:xfrm>
            <a:off x="7434177" y="1599675"/>
            <a:ext cx="1710300" cy="771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 name="Google Shape;28;p4"/>
          <p:cNvSpPr/>
          <p:nvPr/>
        </p:nvSpPr>
        <p:spPr>
          <a:xfrm>
            <a:off x="0" y="1599675"/>
            <a:ext cx="1710300" cy="77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29;p4"/>
          <p:cNvSpPr/>
          <p:nvPr/>
        </p:nvSpPr>
        <p:spPr>
          <a:xfrm>
            <a:off x="1710425" y="1599675"/>
            <a:ext cx="1710300" cy="77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 name="Google Shape;30;p4"/>
          <p:cNvSpPr txBox="1">
            <a:spLocks noGrp="1"/>
          </p:cNvSpPr>
          <p:nvPr>
            <p:ph type="sldNum" idx="12"/>
          </p:nvPr>
        </p:nvSpPr>
        <p:spPr>
          <a:xfrm>
            <a:off x="-125" y="4830281"/>
            <a:ext cx="9144000" cy="3135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93700" y="358388"/>
            <a:ext cx="6462600" cy="8574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1pPr>
            <a:lvl2pPr lvl="1">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2pPr>
            <a:lvl3pPr lvl="2">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3pPr>
            <a:lvl4pPr lvl="3">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4pPr>
            <a:lvl5pPr lvl="4">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5pPr>
            <a:lvl6pPr lvl="5">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6pPr>
            <a:lvl7pPr lvl="6">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7pPr>
            <a:lvl8pPr lvl="7">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8pPr>
            <a:lvl9pPr lvl="8">
              <a:spcBef>
                <a:spcPts val="0"/>
              </a:spcBef>
              <a:spcAft>
                <a:spcPts val="0"/>
              </a:spcAft>
              <a:buClr>
                <a:schemeClr val="accent6"/>
              </a:buClr>
              <a:buSzPts val="3200"/>
              <a:buFont typeface="Raleway"/>
              <a:buNone/>
              <a:defRPr sz="3200">
                <a:solidFill>
                  <a:schemeClr val="accent6"/>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893700" y="1373588"/>
            <a:ext cx="6462600" cy="35523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chemeClr val="accent6"/>
              </a:buClr>
              <a:buSzPts val="2400"/>
              <a:buFont typeface="Lato"/>
              <a:buChar char="▷"/>
              <a:defRPr sz="2400">
                <a:solidFill>
                  <a:schemeClr val="dk1"/>
                </a:solidFill>
                <a:latin typeface="Lato"/>
                <a:ea typeface="Lato"/>
                <a:cs typeface="Lato"/>
                <a:sym typeface="Lato"/>
              </a:defRPr>
            </a:lvl1pPr>
            <a:lvl2pPr marL="914400" lvl="1"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2pPr>
            <a:lvl3pPr marL="1371600" lvl="2"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3pPr>
            <a:lvl4pPr marL="1828800" lvl="3"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4pPr>
            <a:lvl5pPr marL="2286000" lvl="4"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5pPr>
            <a:lvl6pPr marL="2743200" lvl="5"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6pPr>
            <a:lvl7pPr marL="3200400" lvl="6"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7pPr>
            <a:lvl8pPr marL="3657600" lvl="7"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8pPr>
            <a:lvl9pPr marL="4114800" lvl="8" indent="-381000">
              <a:spcBef>
                <a:spcPts val="0"/>
              </a:spcBef>
              <a:spcAft>
                <a:spcPts val="0"/>
              </a:spcAft>
              <a:buClr>
                <a:schemeClr val="dk1"/>
              </a:buClr>
              <a:buSzPts val="2400"/>
              <a:buFont typeface="Lato"/>
              <a:buChar char="■"/>
              <a:defRPr sz="2400">
                <a:solidFill>
                  <a:schemeClr val="dk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80575" y="4696933"/>
            <a:ext cx="548700" cy="313500"/>
          </a:xfrm>
          <a:prstGeom prst="rect">
            <a:avLst/>
          </a:prstGeom>
          <a:noFill/>
          <a:ln>
            <a:noFill/>
          </a:ln>
        </p:spPr>
        <p:txBody>
          <a:bodyPr spcFirstLastPara="1" wrap="square" lIns="91425" tIns="91425" rIns="91425" bIns="91425" anchor="t" anchorCtr="0">
            <a:noAutofit/>
          </a:bodyPr>
          <a:lstStyle>
            <a:lvl1pPr lvl="0" algn="r">
              <a:buNone/>
              <a:defRPr sz="1300">
                <a:solidFill>
                  <a:schemeClr val="accent6"/>
                </a:solidFill>
                <a:latin typeface="Lato"/>
                <a:ea typeface="Lato"/>
                <a:cs typeface="Lato"/>
                <a:sym typeface="Lato"/>
              </a:defRPr>
            </a:lvl1pPr>
            <a:lvl2pPr lvl="1" algn="r">
              <a:buNone/>
              <a:defRPr sz="1300">
                <a:solidFill>
                  <a:schemeClr val="accent6"/>
                </a:solidFill>
                <a:latin typeface="Lato"/>
                <a:ea typeface="Lato"/>
                <a:cs typeface="Lato"/>
                <a:sym typeface="Lato"/>
              </a:defRPr>
            </a:lvl2pPr>
            <a:lvl3pPr lvl="2" algn="r">
              <a:buNone/>
              <a:defRPr sz="1300">
                <a:solidFill>
                  <a:schemeClr val="accent6"/>
                </a:solidFill>
                <a:latin typeface="Lato"/>
                <a:ea typeface="Lato"/>
                <a:cs typeface="Lato"/>
                <a:sym typeface="Lato"/>
              </a:defRPr>
            </a:lvl3pPr>
            <a:lvl4pPr lvl="3" algn="r">
              <a:buNone/>
              <a:defRPr sz="1300">
                <a:solidFill>
                  <a:schemeClr val="accent6"/>
                </a:solidFill>
                <a:latin typeface="Lato"/>
                <a:ea typeface="Lato"/>
                <a:cs typeface="Lato"/>
                <a:sym typeface="Lato"/>
              </a:defRPr>
            </a:lvl4pPr>
            <a:lvl5pPr lvl="4" algn="r">
              <a:buNone/>
              <a:defRPr sz="1300">
                <a:solidFill>
                  <a:schemeClr val="accent6"/>
                </a:solidFill>
                <a:latin typeface="Lato"/>
                <a:ea typeface="Lato"/>
                <a:cs typeface="Lato"/>
                <a:sym typeface="Lato"/>
              </a:defRPr>
            </a:lvl5pPr>
            <a:lvl6pPr lvl="5" algn="r">
              <a:buNone/>
              <a:defRPr sz="1300">
                <a:solidFill>
                  <a:schemeClr val="accent6"/>
                </a:solidFill>
                <a:latin typeface="Lato"/>
                <a:ea typeface="Lato"/>
                <a:cs typeface="Lato"/>
                <a:sym typeface="Lato"/>
              </a:defRPr>
            </a:lvl6pPr>
            <a:lvl7pPr lvl="6" algn="r">
              <a:buNone/>
              <a:defRPr sz="1300">
                <a:solidFill>
                  <a:schemeClr val="accent6"/>
                </a:solidFill>
                <a:latin typeface="Lato"/>
                <a:ea typeface="Lato"/>
                <a:cs typeface="Lato"/>
                <a:sym typeface="Lato"/>
              </a:defRPr>
            </a:lvl7pPr>
            <a:lvl8pPr lvl="7" algn="r">
              <a:buNone/>
              <a:defRPr sz="1300">
                <a:solidFill>
                  <a:schemeClr val="accent6"/>
                </a:solidFill>
                <a:latin typeface="Lato"/>
                <a:ea typeface="Lato"/>
                <a:cs typeface="Lato"/>
                <a:sym typeface="Lato"/>
              </a:defRPr>
            </a:lvl8pPr>
            <a:lvl9pPr lvl="8" algn="r">
              <a:buNone/>
              <a:defRPr sz="1300">
                <a:solidFill>
                  <a:schemeClr val="accent6"/>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5"/>
          <p:cNvSpPr txBox="1">
            <a:spLocks noGrp="1"/>
          </p:cNvSpPr>
          <p:nvPr>
            <p:ph type="ctrTitle"/>
          </p:nvPr>
        </p:nvSpPr>
        <p:spPr>
          <a:xfrm>
            <a:off x="635794" y="160734"/>
            <a:ext cx="7772400" cy="116443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sz="7200" dirty="0">
              <a:solidFill>
                <a:schemeClr val="accent2"/>
              </a:solidFill>
            </a:endParaRPr>
          </a:p>
          <a:p>
            <a:pPr marL="0" lvl="0" indent="0" algn="ctr" rtl="0">
              <a:spcBef>
                <a:spcPts val="0"/>
              </a:spcBef>
              <a:spcAft>
                <a:spcPts val="0"/>
              </a:spcAft>
              <a:buNone/>
            </a:pPr>
            <a:r>
              <a:rPr lang="en" sz="2400" dirty="0"/>
              <a:t>ENGLISH TERMS FOR ACCOUNTING &amp; AUDITING</a:t>
            </a:r>
            <a:endParaRPr sz="2400" dirty="0"/>
          </a:p>
        </p:txBody>
      </p:sp>
      <p:pic>
        <p:nvPicPr>
          <p:cNvPr id="1026" name="Picture 2" descr="Auditoria Εικόνες, Φωτογραφίες και Ζωγραφιές με Auditoria">
            <a:extLst>
              <a:ext uri="{FF2B5EF4-FFF2-40B4-BE49-F238E27FC236}">
                <a16:creationId xmlns:a16="http://schemas.microsoft.com/office/drawing/2014/main" id="{D89D2DC5-48A7-5A40-86C0-78F3407B91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909" y="1546622"/>
            <a:ext cx="2466975" cy="18478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Λογιστική: σχεδιασμός με επιχειρηματικών εγγράφων και στατιστικά —  Φωτογραφία Αρχείου © Faithie #72266273">
            <a:extLst>
              <a:ext uri="{FF2B5EF4-FFF2-40B4-BE49-F238E27FC236}">
                <a16:creationId xmlns:a16="http://schemas.microsoft.com/office/drawing/2014/main" id="{D80C7DEC-A96A-D66D-73B0-78971F4D5A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1575" y="1546622"/>
            <a:ext cx="2560752" cy="190380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7730" y="9204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786926A-8DD1-4262-4AB8-9D12D8338593}"/>
              </a:ext>
            </a:extLst>
          </p:cNvPr>
          <p:cNvSpPr txBox="1"/>
          <p:nvPr/>
        </p:nvSpPr>
        <p:spPr>
          <a:xfrm>
            <a:off x="404327" y="1877981"/>
            <a:ext cx="8173550" cy="2664576"/>
          </a:xfrm>
          <a:prstGeom prst="rect">
            <a:avLst/>
          </a:prstGeom>
          <a:noFill/>
        </p:spPr>
        <p:txBody>
          <a:bodyPr wrap="square">
            <a:spAutoFit/>
          </a:bodyPr>
          <a:lstStyle/>
          <a:p>
            <a:pPr algn="just">
              <a:lnSpc>
                <a:spcPct val="107000"/>
              </a:lnSpc>
              <a:spcAft>
                <a:spcPts val="800"/>
              </a:spcAft>
            </a:pPr>
            <a:r>
              <a:rPr lang="en-US" sz="1400" i="1"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9</a:t>
            </a: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Accounts Receivable</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Definition</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Money that a company has to receive for products or services bought by customers or clients.</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Example:</a:t>
            </a:r>
            <a:r>
              <a:rPr lang="en-US" sz="2000" b="1"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You can calculate the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accounts receivable</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by adding up all the invoices the company generated.</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4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4769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7730" y="9204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2CA5754-A126-51E0-7682-BF475198E2EA}"/>
              </a:ext>
            </a:extLst>
          </p:cNvPr>
          <p:cNvSpPr txBox="1"/>
          <p:nvPr/>
        </p:nvSpPr>
        <p:spPr>
          <a:xfrm>
            <a:off x="478971" y="2153386"/>
            <a:ext cx="8186057" cy="2990114"/>
          </a:xfrm>
          <a:prstGeom prst="rect">
            <a:avLst/>
          </a:prstGeom>
          <a:noFill/>
        </p:spPr>
        <p:txBody>
          <a:bodyPr wrap="square">
            <a:spAutoFit/>
          </a:bodyPr>
          <a:lstStyle/>
          <a:p>
            <a:pPr algn="just">
              <a:lnSpc>
                <a:spcPct val="107000"/>
              </a:lnSpc>
              <a:spcAft>
                <a:spcPts val="800"/>
              </a:spcAft>
            </a:pP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10. Appreciation</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Definition: </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The increase in the value of a company’s assets. Appreciation can be the result of an increase in demand for a product or service. The verb form is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to appreciate</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Example:</a:t>
            </a:r>
            <a:r>
              <a:rPr lang="en-US" sz="2000" b="1"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Although their balance sheet didn’t look very promising, the company seemed worth investing in because of an anticipated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appreciation</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in the value of their product.</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4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0353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7730" y="9204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2CA5754-A126-51E0-7682-BF475198E2EA}"/>
              </a:ext>
            </a:extLst>
          </p:cNvPr>
          <p:cNvSpPr txBox="1"/>
          <p:nvPr/>
        </p:nvSpPr>
        <p:spPr>
          <a:xfrm>
            <a:off x="478971" y="1735463"/>
            <a:ext cx="8186057" cy="3314433"/>
          </a:xfrm>
          <a:prstGeom prst="rect">
            <a:avLst/>
          </a:prstGeom>
          <a:noFill/>
        </p:spPr>
        <p:txBody>
          <a:bodyPr wrap="square">
            <a:spAutoFit/>
          </a:bodyPr>
          <a:lstStyle/>
          <a:p>
            <a:pPr algn="just">
              <a:lnSpc>
                <a:spcPct val="107000"/>
              </a:lnSpc>
              <a:spcAft>
                <a:spcPts val="800"/>
              </a:spcAft>
            </a:pPr>
            <a:r>
              <a:rPr lang="en-US" sz="14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11. Depreciation</a:t>
            </a:r>
            <a:endParaRPr lang="el-GR" sz="24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Definition: </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The decrease in the value of products or services a company offers. Depreciation can be due to a high supply of similar products or services offered by competitors. The verb form is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to depreciate</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Example:</a:t>
            </a:r>
            <a:r>
              <a:rPr lang="en-US" sz="2000" b="1"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Because the company had almost no competitors just a year ago, nobody would have thought that their products would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depreciate</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so much.</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05218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9515" y="6371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F37C194-6236-11D0-0BB3-B9DC02EA5F2D}"/>
              </a:ext>
            </a:extLst>
          </p:cNvPr>
          <p:cNvSpPr txBox="1"/>
          <p:nvPr/>
        </p:nvSpPr>
        <p:spPr>
          <a:xfrm>
            <a:off x="712236" y="2118784"/>
            <a:ext cx="7719526" cy="2961003"/>
          </a:xfrm>
          <a:prstGeom prst="rect">
            <a:avLst/>
          </a:prstGeom>
          <a:noFill/>
        </p:spPr>
        <p:txBody>
          <a:bodyPr wrap="square">
            <a:spAutoFit/>
          </a:bodyPr>
          <a:lstStyle/>
          <a:p>
            <a:pPr algn="just">
              <a:lnSpc>
                <a:spcPct val="107000"/>
              </a:lnSpc>
              <a:spcAft>
                <a:spcPts val="800"/>
              </a:spcAft>
            </a:pP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12. Financial Statements</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Definition: </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Documents that show the financial situation of a company. They include the balance sheet, the income statement (showing revenues and expenses) and statement of cash flows. </a:t>
            </a: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Example:</a:t>
            </a:r>
            <a:r>
              <a:rPr lang="en-US" sz="2000" b="1"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The accountants were all busy working on the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financial statements</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as the company was planning to refinance its loans.</a:t>
            </a:r>
            <a:endParaRPr lang="en-US" sz="2000" i="1"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400" i="1"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62073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79515" y="6371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F37C194-6236-11D0-0BB3-B9DC02EA5F2D}"/>
              </a:ext>
            </a:extLst>
          </p:cNvPr>
          <p:cNvSpPr txBox="1"/>
          <p:nvPr/>
        </p:nvSpPr>
        <p:spPr>
          <a:xfrm>
            <a:off x="712236" y="1815896"/>
            <a:ext cx="7719526" cy="2952218"/>
          </a:xfrm>
          <a:prstGeom prst="rect">
            <a:avLst/>
          </a:prstGeom>
          <a:noFill/>
        </p:spPr>
        <p:txBody>
          <a:bodyPr wrap="square">
            <a:spAutoFit/>
          </a:bodyPr>
          <a:lstStyle/>
          <a:p>
            <a:pPr algn="just">
              <a:lnSpc>
                <a:spcPct val="107000"/>
              </a:lnSpc>
              <a:spcAft>
                <a:spcPts val="800"/>
              </a:spcAft>
            </a:pP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13. Share</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Definition: </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A unit of ownership in a company. The person or organization who owns shares  is entitled to dividends (usually cash), but they also share the responsibility if there are losses.</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Example:</a:t>
            </a:r>
            <a:r>
              <a:rPr lang="en-US" sz="2000" b="1"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He decided to invest in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shares</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of a very profitable company instead of considering a savings account, because he was sure he could make money fast and he enjoyed taking risks.</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49181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7730" y="9204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8D0D6FF-63F1-B769-D0F0-251D32BC713A}"/>
              </a:ext>
            </a:extLst>
          </p:cNvPr>
          <p:cNvSpPr txBox="1"/>
          <p:nvPr/>
        </p:nvSpPr>
        <p:spPr>
          <a:xfrm>
            <a:off x="572278" y="1933792"/>
            <a:ext cx="8179836" cy="3751348"/>
          </a:xfrm>
          <a:prstGeom prst="rect">
            <a:avLst/>
          </a:prstGeom>
          <a:noFill/>
        </p:spPr>
        <p:txBody>
          <a:bodyPr wrap="square">
            <a:spAutoFit/>
          </a:bodyPr>
          <a:lstStyle/>
          <a:p>
            <a:pPr algn="just">
              <a:lnSpc>
                <a:spcPct val="107000"/>
              </a:lnSpc>
              <a:spcAft>
                <a:spcPts val="800"/>
              </a:spcAft>
            </a:pP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14. Shareholder</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Definition: </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A person or organization that owns shares in a company. Shareholders are, in a way, the owners of a company. If the company is doing well, the value of the shares goes up. If, on the contrary, the company is not profitable, the value of its shares decreases.</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Example:</a:t>
            </a:r>
            <a:r>
              <a:rPr lang="en-US" sz="2000" b="1"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Because he was a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shareholder</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in the company, he had to attend annual General Meetings in order to keep up with the latest news and to vote for new members of the Board of Directors.</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4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9495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7730" y="9204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8D0D6FF-63F1-B769-D0F0-251D32BC713A}"/>
              </a:ext>
            </a:extLst>
          </p:cNvPr>
          <p:cNvSpPr txBox="1"/>
          <p:nvPr/>
        </p:nvSpPr>
        <p:spPr>
          <a:xfrm>
            <a:off x="586566" y="2120868"/>
            <a:ext cx="8179836" cy="2660793"/>
          </a:xfrm>
          <a:prstGeom prst="rect">
            <a:avLst/>
          </a:prstGeom>
          <a:noFill/>
        </p:spPr>
        <p:txBody>
          <a:bodyPr wrap="square">
            <a:spAutoFit/>
          </a:bodyPr>
          <a:lstStyle/>
          <a:p>
            <a:pPr algn="just">
              <a:lnSpc>
                <a:spcPct val="107000"/>
              </a:lnSpc>
              <a:spcAft>
                <a:spcPts val="800"/>
              </a:spcAft>
            </a:pP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15. Owner’s Equity</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Definition: </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A part of a company’s assets that the owner has. It’s calculated as assets minus liabilities.</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Example:</a:t>
            </a:r>
            <a:r>
              <a:rPr lang="en-US" sz="2000" b="1"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Unfortunately, in his company’s case, the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owner’s equity</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didn’t amount to much: they had a lot of liabilities and not enough assets.</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4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2765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7730" y="9204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34EC8D8-EA70-D20C-4397-4C074115F075}"/>
              </a:ext>
            </a:extLst>
          </p:cNvPr>
          <p:cNvSpPr txBox="1"/>
          <p:nvPr/>
        </p:nvSpPr>
        <p:spPr>
          <a:xfrm>
            <a:off x="441649" y="2120868"/>
            <a:ext cx="8260702" cy="2331472"/>
          </a:xfrm>
          <a:prstGeom prst="rect">
            <a:avLst/>
          </a:prstGeom>
          <a:noFill/>
        </p:spPr>
        <p:txBody>
          <a:bodyPr wrap="square">
            <a:spAutoFit/>
          </a:bodyPr>
          <a:lstStyle/>
          <a:p>
            <a:pPr algn="just">
              <a:lnSpc>
                <a:spcPct val="107000"/>
              </a:lnSpc>
              <a:spcAft>
                <a:spcPts val="800"/>
              </a:spcAft>
            </a:pP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16. Income Tax</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Definition: </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Money that individuals and companies owe to the government, based on the income they make.</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Example:</a:t>
            </a:r>
            <a:r>
              <a:rPr lang="en-US" sz="2000" b="1"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She was a sole proprietor and she hired an accountant to file her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income tax</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return every year.</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4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8107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7730" y="9204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34EC8D8-EA70-D20C-4397-4C074115F075}"/>
              </a:ext>
            </a:extLst>
          </p:cNvPr>
          <p:cNvSpPr txBox="1"/>
          <p:nvPr/>
        </p:nvSpPr>
        <p:spPr>
          <a:xfrm>
            <a:off x="441649" y="1879245"/>
            <a:ext cx="8260702" cy="2655792"/>
          </a:xfrm>
          <a:prstGeom prst="rect">
            <a:avLst/>
          </a:prstGeom>
          <a:noFill/>
        </p:spPr>
        <p:txBody>
          <a:bodyPr wrap="square">
            <a:spAutoFit/>
          </a:bodyPr>
          <a:lstStyle/>
          <a:p>
            <a:pPr algn="just">
              <a:lnSpc>
                <a:spcPct val="107000"/>
              </a:lnSpc>
              <a:spcAft>
                <a:spcPts val="800"/>
              </a:spcAft>
            </a:pPr>
            <a:r>
              <a:rPr lang="en-US" sz="14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17. Value Added Tax (VAT)</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Definition: </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A tax that consumers pay on most products and services, except most food and drugs. Not all countries have a VAT system. In the US, most states have something similar, called a sales tax.</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Example:</a:t>
            </a:r>
            <a:r>
              <a:rPr lang="en-US" sz="2000" b="1"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The bookkeeper had to calculate the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Value Added Tax</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in order to issue the invoice.</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5131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7730" y="9204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25FF2F9-43D2-7375-F534-54290ECEE4C8}"/>
              </a:ext>
            </a:extLst>
          </p:cNvPr>
          <p:cNvSpPr txBox="1"/>
          <p:nvPr/>
        </p:nvSpPr>
        <p:spPr>
          <a:xfrm>
            <a:off x="450056" y="2120868"/>
            <a:ext cx="7965282" cy="2754600"/>
          </a:xfrm>
          <a:prstGeom prst="rect">
            <a:avLst/>
          </a:prstGeom>
          <a:noFill/>
        </p:spPr>
        <p:txBody>
          <a:bodyPr wrap="square">
            <a:spAutoFit/>
          </a:bodyPr>
          <a:lstStyle/>
          <a:p>
            <a:pPr algn="just">
              <a:lnSpc>
                <a:spcPct val="107000"/>
              </a:lnSpc>
              <a:spcAft>
                <a:spcPts val="800"/>
              </a:spcAft>
            </a:pPr>
            <a:r>
              <a:rPr lang="en-US" sz="24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18</a:t>
            </a: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Return on Investment (ROI)</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Definition: </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The profitability ratio of a certain investment. The return on investment is calculated as the benefit gained from the investment divided by the cost of the investment.</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Example:</a:t>
            </a:r>
            <a:r>
              <a:rPr lang="en-US" sz="2000" b="1"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As their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return on investment</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hit the lowest point in the last 5 years, they decided to stop investing in our company.</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8267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7730" y="9204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B1E70ED-F3E2-5A16-4B05-E9B708D5BB2B}"/>
              </a:ext>
            </a:extLst>
          </p:cNvPr>
          <p:cNvSpPr txBox="1"/>
          <p:nvPr/>
        </p:nvSpPr>
        <p:spPr>
          <a:xfrm>
            <a:off x="796213" y="2173619"/>
            <a:ext cx="8061649" cy="2660793"/>
          </a:xfrm>
          <a:prstGeom prst="rect">
            <a:avLst/>
          </a:prstGeom>
          <a:noFill/>
        </p:spPr>
        <p:txBody>
          <a:bodyPr wrap="square">
            <a:spAutoFit/>
          </a:bodyPr>
          <a:lstStyle/>
          <a:p>
            <a:pPr algn="just">
              <a:lnSpc>
                <a:spcPct val="107000"/>
              </a:lnSpc>
              <a:spcAft>
                <a:spcPts val="800"/>
              </a:spcAft>
            </a:pP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1. Assets</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Definition:</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Everything a company owns, including cash, accounts receivable (money a company is going to receive), property and goods.</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Example:</a:t>
            </a:r>
            <a:r>
              <a:rPr lang="en-US" sz="2000" b="1"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The company’s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assets</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were easy to calculate, but it was difficult to quantify the value of the employees’ expertise.</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4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840279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7730" y="9204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25FF2F9-43D2-7375-F534-54290ECEE4C8}"/>
              </a:ext>
            </a:extLst>
          </p:cNvPr>
          <p:cNvSpPr txBox="1"/>
          <p:nvPr/>
        </p:nvSpPr>
        <p:spPr>
          <a:xfrm>
            <a:off x="600076" y="2120868"/>
            <a:ext cx="7779544" cy="3684278"/>
          </a:xfrm>
          <a:prstGeom prst="rect">
            <a:avLst/>
          </a:prstGeom>
          <a:noFill/>
        </p:spPr>
        <p:txBody>
          <a:bodyPr wrap="square">
            <a:spAutoFit/>
          </a:bodyPr>
          <a:lstStyle/>
          <a:p>
            <a:pPr algn="just">
              <a:lnSpc>
                <a:spcPct val="107000"/>
              </a:lnSpc>
              <a:spcAft>
                <a:spcPts val="800"/>
              </a:spcAft>
            </a:pPr>
            <a:r>
              <a:rPr lang="en-US" sz="24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19</a:t>
            </a: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Auditor</a:t>
            </a:r>
          </a:p>
          <a:p>
            <a:pPr algn="just">
              <a:lnSpc>
                <a:spcPct val="107000"/>
              </a:lnSpc>
              <a:spcAft>
                <a:spcPts val="800"/>
              </a:spcAft>
            </a:pPr>
            <a:r>
              <a:rPr lang="en-US" sz="20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Definition: </a:t>
            </a:r>
            <a:r>
              <a:rPr lang="en-US" sz="20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 person whose job is to evaluate accounting records in order to make sure they have been done properly and to check if the company is being run efficiently.</a:t>
            </a:r>
          </a:p>
          <a:p>
            <a:pPr algn="just">
              <a:lnSpc>
                <a:spcPct val="107000"/>
              </a:lnSpc>
              <a:spcAft>
                <a:spcPts val="800"/>
              </a:spcAft>
            </a:pPr>
            <a:r>
              <a:rPr lang="en-US" sz="20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Example: </a:t>
            </a:r>
            <a:r>
              <a:rPr lang="en-US" sz="20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When the auditors asked for additional information about the financial statements, our accountants complied without delay.</a:t>
            </a:r>
          </a:p>
          <a:p>
            <a:pPr algn="just">
              <a:lnSpc>
                <a:spcPct val="107000"/>
              </a:lnSpc>
              <a:spcAft>
                <a:spcPts val="800"/>
              </a:spcAft>
            </a:pPr>
            <a:endPar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l-GR" sz="2000" b="1"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87214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7730" y="9204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25FF2F9-43D2-7375-F534-54290ECEE4C8}"/>
              </a:ext>
            </a:extLst>
          </p:cNvPr>
          <p:cNvSpPr txBox="1"/>
          <p:nvPr/>
        </p:nvSpPr>
        <p:spPr>
          <a:xfrm>
            <a:off x="592932" y="2077438"/>
            <a:ext cx="7779544" cy="2974019"/>
          </a:xfrm>
          <a:prstGeom prst="rect">
            <a:avLst/>
          </a:prstGeom>
          <a:noFill/>
        </p:spPr>
        <p:txBody>
          <a:bodyPr wrap="square">
            <a:spAutoFit/>
          </a:bodyPr>
          <a:lstStyle/>
          <a:p>
            <a:pPr algn="just">
              <a:lnSpc>
                <a:spcPct val="107000"/>
              </a:lnSpc>
              <a:spcAft>
                <a:spcPts val="800"/>
              </a:spcAft>
            </a:pP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20. Chartered Accountant</a:t>
            </a:r>
          </a:p>
          <a:p>
            <a:pPr algn="just">
              <a:lnSpc>
                <a:spcPct val="107000"/>
              </a:lnSpc>
              <a:spcAft>
                <a:spcPts val="800"/>
              </a:spcAft>
            </a:pPr>
            <a:r>
              <a:rPr lang="en-US" sz="20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Definition: </a:t>
            </a:r>
            <a:r>
              <a:rPr lang="en-US" sz="20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An accountant who has a certain amount of experience and who has passed certain exams that qualify them to be a member of an institution, such as the Institute of Chartered Accountants in the UK. In the US a similar title is that of Certified Public Accountant (CPA).</a:t>
            </a:r>
          </a:p>
          <a:p>
            <a:pPr algn="just">
              <a:lnSpc>
                <a:spcPct val="107000"/>
              </a:lnSpc>
              <a:spcAft>
                <a:spcPts val="800"/>
              </a:spcAft>
            </a:pPr>
            <a:r>
              <a:rPr lang="en-US" sz="20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Example: </a:t>
            </a:r>
            <a:r>
              <a:rPr lang="en-US" sz="2000"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She’s been studying to become a chartered accountant for a few years, but she couldn’t manage to pass the final exam.</a:t>
            </a:r>
          </a:p>
        </p:txBody>
      </p:sp>
    </p:spTree>
    <p:extLst>
      <p:ext uri="{BB962C8B-B14F-4D97-AF65-F5344CB8AC3E}">
        <p14:creationId xmlns:p14="http://schemas.microsoft.com/office/powerpoint/2010/main" val="1969264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7730" y="9204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B1E70ED-F3E2-5A16-4B05-E9B708D5BB2B}"/>
              </a:ext>
            </a:extLst>
          </p:cNvPr>
          <p:cNvSpPr txBox="1"/>
          <p:nvPr/>
        </p:nvSpPr>
        <p:spPr>
          <a:xfrm>
            <a:off x="796213" y="1455421"/>
            <a:ext cx="8061649" cy="3429593"/>
          </a:xfrm>
          <a:prstGeom prst="rect">
            <a:avLst/>
          </a:prstGeom>
          <a:noFill/>
        </p:spPr>
        <p:txBody>
          <a:bodyPr wrap="square">
            <a:spAutoFit/>
          </a:bodyPr>
          <a:lstStyle/>
          <a:p>
            <a:pPr algn="just">
              <a:lnSpc>
                <a:spcPct val="107000"/>
              </a:lnSpc>
              <a:spcAft>
                <a:spcPts val="800"/>
              </a:spcAft>
            </a:pP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4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2. Liabilities</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Definition</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Everything that a company owes to others, like loans and mortgages.</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Example:</a:t>
            </a:r>
            <a:r>
              <a:rPr lang="en-US" sz="2000"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Liabilities</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are recorded on the right side of the balance sheet, while assets are listed on the left.</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4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4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4102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0217" y="10477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09EF22C-3E7B-2510-F4D8-5B190C015025}"/>
              </a:ext>
            </a:extLst>
          </p:cNvPr>
          <p:cNvSpPr txBox="1"/>
          <p:nvPr/>
        </p:nvSpPr>
        <p:spPr>
          <a:xfrm>
            <a:off x="392905" y="2073218"/>
            <a:ext cx="8522495" cy="2752292"/>
          </a:xfrm>
          <a:prstGeom prst="rect">
            <a:avLst/>
          </a:prstGeom>
          <a:noFill/>
        </p:spPr>
        <p:txBody>
          <a:bodyPr wrap="square">
            <a:spAutoFit/>
          </a:bodyPr>
          <a:lstStyle/>
          <a:p>
            <a:pPr algn="just">
              <a:lnSpc>
                <a:spcPct val="107000"/>
              </a:lnSpc>
              <a:spcAft>
                <a:spcPts val="800"/>
              </a:spcAft>
            </a:pP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3. Balance Sheet</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8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Definition: </a:t>
            </a:r>
            <a:r>
              <a:rPr lang="en-US" sz="18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A document that records a company’s assets and liabilities at a certain moment in time. If we</a:t>
            </a:r>
            <a:r>
              <a:rPr lang="el-GR" sz="18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α</a:t>
            </a:r>
            <a:r>
              <a:rPr lang="en-US" sz="18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re talking about a public company, it also shows the shareholders’ equity</a:t>
            </a:r>
            <a:r>
              <a:rPr lang="en-US" sz="1800" dirty="0">
                <a:solidFill>
                  <a:schemeClr val="tx2">
                    <a:lumMod val="10000"/>
                  </a:schemeClr>
                </a:solidFill>
                <a:latin typeface="Arial" panose="020B0604020202020204" pitchFamily="34" charset="0"/>
                <a:ea typeface="Times New Roman" panose="02020603050405020304" pitchFamily="18" charset="0"/>
                <a:cs typeface="Times New Roman" panose="02020603050405020304" pitchFamily="18" charset="0"/>
              </a:rPr>
              <a:t>. </a:t>
            </a:r>
            <a:r>
              <a:rPr lang="en-US" sz="18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The balance sheet is based on the accounting equation: assets = liabilities + owner’s equity</a:t>
            </a:r>
            <a:r>
              <a:rPr lang="el-GR" sz="18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a:t>
            </a:r>
            <a:r>
              <a:rPr lang="en-US" sz="18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It is important for potential investors because they can see how the company is doing.</a:t>
            </a:r>
            <a:endParaRPr lang="en-US" sz="18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US" sz="18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Example:</a:t>
            </a:r>
            <a:r>
              <a:rPr lang="en-US" sz="1800" b="1"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18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We studied the </a:t>
            </a:r>
            <a:r>
              <a:rPr lang="en-US" sz="18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balance sheet</a:t>
            </a:r>
            <a:r>
              <a:rPr lang="en-US" sz="18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carefully to see if the assets exceeded the liabilities and shareholders’ equity.</a:t>
            </a:r>
            <a:endParaRPr lang="el-GR" sz="18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6354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4816" y="5598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1D2EA65-B441-FACB-882B-9F3BF2879C4A}"/>
              </a:ext>
            </a:extLst>
          </p:cNvPr>
          <p:cNvSpPr txBox="1"/>
          <p:nvPr/>
        </p:nvSpPr>
        <p:spPr>
          <a:xfrm>
            <a:off x="466531" y="2158807"/>
            <a:ext cx="8210938" cy="2660793"/>
          </a:xfrm>
          <a:prstGeom prst="rect">
            <a:avLst/>
          </a:prstGeom>
          <a:noFill/>
        </p:spPr>
        <p:txBody>
          <a:bodyPr wrap="square">
            <a:spAutoFit/>
          </a:bodyPr>
          <a:lstStyle/>
          <a:p>
            <a:pPr algn="just">
              <a:lnSpc>
                <a:spcPct val="107000"/>
              </a:lnSpc>
              <a:spcAft>
                <a:spcPts val="800"/>
              </a:spcAft>
            </a:pP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4. Profit</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Definition</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The money a business is left with after deducting all the expenses.</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Example:</a:t>
            </a:r>
            <a:r>
              <a:rPr lang="en-US" sz="2000" b="1"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In order to decide if the company was worth investing in, they wanted to look at the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profit</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it had been making over the previous year.</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4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72521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4816" y="5598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1D2EA65-B441-FACB-882B-9F3BF2879C4A}"/>
              </a:ext>
            </a:extLst>
          </p:cNvPr>
          <p:cNvSpPr txBox="1"/>
          <p:nvPr/>
        </p:nvSpPr>
        <p:spPr>
          <a:xfrm>
            <a:off x="466531" y="1891329"/>
            <a:ext cx="8210938" cy="2985113"/>
          </a:xfrm>
          <a:prstGeom prst="rect">
            <a:avLst/>
          </a:prstGeom>
          <a:noFill/>
        </p:spPr>
        <p:txBody>
          <a:bodyPr wrap="square">
            <a:spAutoFit/>
          </a:bodyPr>
          <a:lstStyle/>
          <a:p>
            <a:pPr algn="just">
              <a:lnSpc>
                <a:spcPct val="107000"/>
              </a:lnSpc>
              <a:spcAft>
                <a:spcPts val="800"/>
              </a:spcAft>
            </a:pPr>
            <a:r>
              <a:rPr lang="en-US" sz="14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5. Revenue</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Definition: </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The total amount of money a company receives from the services or products it sells. The revenue is higher than the profit, because in order to calculate the profit, you need to first see the costs of doing business.</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Example:</a:t>
            </a:r>
            <a:r>
              <a:rPr lang="en-US" sz="2000" b="1"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Our company has experienced a decrease in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revenue</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due to the financial crisis.</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59385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7730" y="9204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4A4C6C6-9B54-A63C-A650-897FE942EB12}"/>
              </a:ext>
            </a:extLst>
          </p:cNvPr>
          <p:cNvSpPr txBox="1"/>
          <p:nvPr/>
        </p:nvSpPr>
        <p:spPr>
          <a:xfrm>
            <a:off x="758890" y="2120868"/>
            <a:ext cx="7825274" cy="3319435"/>
          </a:xfrm>
          <a:prstGeom prst="rect">
            <a:avLst/>
          </a:prstGeom>
          <a:noFill/>
        </p:spPr>
        <p:txBody>
          <a:bodyPr wrap="square">
            <a:spAutoFit/>
          </a:bodyPr>
          <a:lstStyle/>
          <a:p>
            <a:pPr algn="just">
              <a:lnSpc>
                <a:spcPct val="107000"/>
              </a:lnSpc>
              <a:spcAft>
                <a:spcPts val="800"/>
              </a:spcAft>
            </a:pPr>
            <a:r>
              <a:rPr lang="en-US" sz="24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6</a:t>
            </a: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Capital</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Definition: </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Cash and funds, but also machinery and tangible assets that can contribute to earning more money, like computers, company vehicles, etc. Intangible assets like expertise or reputation are not considered to be capital.</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Example:</a:t>
            </a:r>
            <a:r>
              <a:rPr lang="en-US" sz="2000" b="1"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He couldn’t start a business because he didn’t have enough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capital</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so he decided to work as a freelancer for the time being.</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4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1001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7730" y="9204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4A4C6C6-9B54-A63C-A650-897FE942EB12}"/>
              </a:ext>
            </a:extLst>
          </p:cNvPr>
          <p:cNvSpPr txBox="1"/>
          <p:nvPr/>
        </p:nvSpPr>
        <p:spPr>
          <a:xfrm>
            <a:off x="758890" y="1890973"/>
            <a:ext cx="7825274" cy="311239"/>
          </a:xfrm>
          <a:prstGeom prst="rect">
            <a:avLst/>
          </a:prstGeom>
          <a:noFill/>
        </p:spPr>
        <p:txBody>
          <a:bodyPr wrap="square">
            <a:spAutoFit/>
          </a:bodyPr>
          <a:lstStyle/>
          <a:p>
            <a:pPr algn="just">
              <a:lnSpc>
                <a:spcPct val="107000"/>
              </a:lnSpc>
              <a:spcAft>
                <a:spcPts val="800"/>
              </a:spcAft>
            </a:pPr>
            <a:r>
              <a:rPr lang="en-US" sz="14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5D4FA629-B290-FE5C-DEC3-610C17C95749}"/>
              </a:ext>
            </a:extLst>
          </p:cNvPr>
          <p:cNvSpPr txBox="1"/>
          <p:nvPr/>
        </p:nvSpPr>
        <p:spPr>
          <a:xfrm>
            <a:off x="839755" y="2202212"/>
            <a:ext cx="7576457" cy="2322687"/>
          </a:xfrm>
          <a:prstGeom prst="rect">
            <a:avLst/>
          </a:prstGeom>
          <a:noFill/>
        </p:spPr>
        <p:txBody>
          <a:bodyPr wrap="square">
            <a:spAutoFit/>
          </a:bodyPr>
          <a:lstStyle/>
          <a:p>
            <a:pPr algn="just">
              <a:lnSpc>
                <a:spcPct val="107000"/>
              </a:lnSpc>
              <a:spcAft>
                <a:spcPts val="800"/>
              </a:spcAft>
            </a:pPr>
            <a:r>
              <a:rPr lang="en-US" sz="24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7</a:t>
            </a: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Cash Flow</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Definition: </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Money coming in (inflows) and going out (outflows) of a company.</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Example:</a:t>
            </a:r>
            <a:r>
              <a:rPr lang="en-US" sz="2000" b="1"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They had a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cash flow</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problem because only a small percentage of their customers decided to use early settlement discounts, which meant that they had very high financing costs.</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87005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2" name="Rectangle 1">
            <a:extLst>
              <a:ext uri="{FF2B5EF4-FFF2-40B4-BE49-F238E27FC236}">
                <a16:creationId xmlns:a16="http://schemas.microsoft.com/office/drawing/2014/main" id="{1D7D7999-F7B1-418F-B2BC-93E8B7EA43B3}"/>
              </a:ext>
            </a:extLst>
          </p:cNvPr>
          <p:cNvSpPr>
            <a:spLocks noGrp="1" noChangeArrowheads="1"/>
          </p:cNvSpPr>
          <p:nvPr>
            <p:ph type="body" idx="1"/>
          </p:nvPr>
        </p:nvSpPr>
        <p:spPr bwMode="auto">
          <a:xfrm>
            <a:off x="1574006" y="2537638"/>
            <a:ext cx="6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l-GR" altLang="el-GR" sz="1800" b="0" i="0" u="none" strike="noStrike" cap="none" normalizeH="0" baseline="0" dirty="0">
                <a:ln>
                  <a:noFill/>
                </a:ln>
                <a:solidFill>
                  <a:schemeClr val="bg2"/>
                </a:solidFill>
                <a:effectLst/>
                <a:latin typeface="Arial" panose="020B0604020202020204" pitchFamily="34" charset="0"/>
              </a:rPr>
            </a:br>
            <a:endParaRPr kumimoji="0" lang="el-GR" altLang="el-GR" sz="1800" b="0" i="0" u="none" strike="noStrike" cap="none" normalizeH="0" baseline="0" dirty="0">
              <a:ln>
                <a:noFill/>
              </a:ln>
              <a:solidFill>
                <a:schemeClr val="bg2"/>
              </a:solidFill>
              <a:effectLst/>
              <a:latin typeface="Arial" panose="020B0604020202020204" pitchFamily="34" charset="0"/>
            </a:endParaRPr>
          </a:p>
        </p:txBody>
      </p:sp>
      <p:pic>
        <p:nvPicPr>
          <p:cNvPr id="3" name="Picture 4" descr="Pursuing a Career in Banking and Finance - The Campus Career Coach">
            <a:extLst>
              <a:ext uri="{FF2B5EF4-FFF2-40B4-BE49-F238E27FC236}">
                <a16:creationId xmlns:a16="http://schemas.microsoft.com/office/drawing/2014/main" id="{1B202F84-E9CC-B804-41F6-350579DD4B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7730" y="92043"/>
            <a:ext cx="3384969" cy="202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786926A-8DD1-4262-4AB8-9D12D8338593}"/>
              </a:ext>
            </a:extLst>
          </p:cNvPr>
          <p:cNvSpPr txBox="1"/>
          <p:nvPr/>
        </p:nvSpPr>
        <p:spPr>
          <a:xfrm>
            <a:off x="404327" y="2263937"/>
            <a:ext cx="8173550" cy="2993897"/>
          </a:xfrm>
          <a:prstGeom prst="rect">
            <a:avLst/>
          </a:prstGeom>
          <a:noFill/>
        </p:spPr>
        <p:txBody>
          <a:bodyPr wrap="square">
            <a:spAutoFit/>
          </a:bodyPr>
          <a:lstStyle/>
          <a:p>
            <a:pPr algn="just">
              <a:lnSpc>
                <a:spcPct val="107000"/>
              </a:lnSpc>
              <a:spcAft>
                <a:spcPts val="800"/>
              </a:spcAft>
            </a:pPr>
            <a:r>
              <a:rPr lang="en-US" sz="2400" b="1" dirty="0">
                <a:solidFill>
                  <a:srgbClr val="222222"/>
                </a:solidFill>
                <a:latin typeface="Arial" panose="020B0604020202020204" pitchFamily="34" charset="0"/>
                <a:ea typeface="Times New Roman" panose="02020603050405020304" pitchFamily="18" charset="0"/>
                <a:cs typeface="Times New Roman" panose="02020603050405020304" pitchFamily="18" charset="0"/>
              </a:rPr>
              <a:t>8</a:t>
            </a:r>
            <a:r>
              <a:rPr lang="en-US" sz="2400" b="1" dirty="0">
                <a:solidFill>
                  <a:srgbClr val="222222"/>
                </a:solidFill>
                <a:effectLst/>
                <a:latin typeface="Arial" panose="020B0604020202020204" pitchFamily="34" charset="0"/>
                <a:ea typeface="Times New Roman" panose="02020603050405020304" pitchFamily="18" charset="0"/>
                <a:cs typeface="Times New Roman" panose="02020603050405020304" pitchFamily="18" charset="0"/>
              </a:rPr>
              <a:t>. Accounts Payable</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Definition: </a:t>
            </a:r>
            <a:r>
              <a:rPr lang="en-US" sz="2000"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Money that a company owes to other parties—companies or people—called creditors. Accounts payable are considered liabilities.</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000" b="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Example:</a:t>
            </a:r>
            <a:r>
              <a:rPr lang="en-US" sz="2000" b="1" dirty="0">
                <a:solidFill>
                  <a:schemeClr val="tx2">
                    <a:lumMod val="10000"/>
                  </a:schemeClr>
                </a:solidFill>
                <a:latin typeface="Calibri" panose="020F0502020204030204" pitchFamily="34" charset="0"/>
                <a:ea typeface="Times New Roman" panose="02020603050405020304" pitchFamily="18" charset="0"/>
                <a:cs typeface="Times New Roman" panose="02020603050405020304" pitchFamily="18" charset="0"/>
              </a:rPr>
              <a:t> </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All of the </a:t>
            </a:r>
            <a:r>
              <a:rPr lang="en-US" sz="2000" b="1"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accounts payable</a:t>
            </a:r>
            <a:r>
              <a:rPr lang="en-US" sz="2000" i="1" dirty="0">
                <a:solidFill>
                  <a:schemeClr val="tx2">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 need to be cleared before we can invest in new software.</a:t>
            </a:r>
            <a:endParaRPr lang="el-GR" sz="2000" dirty="0">
              <a:solidFill>
                <a:schemeClr val="tx2">
                  <a:lumMod val="1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400" i="1"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1400" dirty="0">
                <a:solidFill>
                  <a:srgbClr val="55555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87584482"/>
      </p:ext>
    </p:extLst>
  </p:cSld>
  <p:clrMapOvr>
    <a:masterClrMapping/>
  </p:clrMapOvr>
</p:sld>
</file>

<file path=ppt/theme/theme1.xml><?xml version="1.0" encoding="utf-8"?>
<a:theme xmlns:a="http://schemas.openxmlformats.org/drawingml/2006/main" name="Antonio template">
  <a:themeElements>
    <a:clrScheme name="Custom 347">
      <a:dk1>
        <a:srgbClr val="677480"/>
      </a:dk1>
      <a:lt1>
        <a:srgbClr val="FFFFFF"/>
      </a:lt1>
      <a:dk2>
        <a:srgbClr val="2185C5"/>
      </a:dk2>
      <a:lt2>
        <a:srgbClr val="DEE2E6"/>
      </a:lt2>
      <a:accent1>
        <a:srgbClr val="2185C5"/>
      </a:accent1>
      <a:accent2>
        <a:srgbClr val="7ECEFD"/>
      </a:accent2>
      <a:accent3>
        <a:srgbClr val="F20253"/>
      </a:accent3>
      <a:accent4>
        <a:srgbClr val="FF9715"/>
      </a:accent4>
      <a:accent5>
        <a:srgbClr val="1C3AA9"/>
      </a:accent5>
      <a:accent6>
        <a:srgbClr val="97ABBC"/>
      </a:accent6>
      <a:hlink>
        <a:srgbClr val="2185C5"/>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383</TotalTime>
  <Words>1297</Words>
  <Application>Microsoft Office PowerPoint</Application>
  <PresentationFormat>Προβολή στην οθόνη (16:9)</PresentationFormat>
  <Paragraphs>109</Paragraphs>
  <Slides>21</Slides>
  <Notes>21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21</vt:i4>
      </vt:variant>
    </vt:vector>
  </HeadingPairs>
  <TitlesOfParts>
    <vt:vector size="26" baseType="lpstr">
      <vt:lpstr>Lato</vt:lpstr>
      <vt:lpstr>Raleway</vt:lpstr>
      <vt:lpstr>Arial</vt:lpstr>
      <vt:lpstr>Calibri</vt:lpstr>
      <vt:lpstr>Antonio template</vt:lpstr>
      <vt:lpstr> ENGLISH TERMS FOR ACCOUNTING &amp; AUDITING</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BANKING &amp; FINANCE</dc:title>
  <dc:creator>user</dc:creator>
  <cp:lastModifiedBy>ΜΠΛΑΝΤΑ ΑΙΚΑΤΕΡΙΝΗ</cp:lastModifiedBy>
  <cp:revision>25</cp:revision>
  <dcterms:modified xsi:type="dcterms:W3CDTF">2023-11-19T14:55:49Z</dcterms:modified>
</cp:coreProperties>
</file>