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9" r:id="rId2"/>
    <p:sldId id="296" r:id="rId3"/>
    <p:sldId id="316" r:id="rId4"/>
    <p:sldId id="307" r:id="rId5"/>
    <p:sldId id="317" r:id="rId6"/>
    <p:sldId id="308" r:id="rId7"/>
    <p:sldId id="309" r:id="rId8"/>
    <p:sldId id="318" r:id="rId9"/>
    <p:sldId id="319" r:id="rId10"/>
    <p:sldId id="310" r:id="rId11"/>
    <p:sldId id="311" r:id="rId12"/>
    <p:sldId id="320" r:id="rId13"/>
    <p:sldId id="312" r:id="rId14"/>
    <p:sldId id="321" r:id="rId15"/>
    <p:sldId id="313" r:id="rId16"/>
    <p:sldId id="322" r:id="rId17"/>
    <p:sldId id="314" r:id="rId18"/>
    <p:sldId id="323" r:id="rId19"/>
    <p:sldId id="315" r:id="rId20"/>
    <p:sldId id="324" r:id="rId21"/>
    <p:sldId id="32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08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22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20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95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85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05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74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78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07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65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04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22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88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01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1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41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04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45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53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25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dirty="0">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35794" y="160734"/>
            <a:ext cx="7772400" cy="11644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dirty="0">
              <a:solidFill>
                <a:schemeClr val="accent2"/>
              </a:solidFill>
            </a:endParaRPr>
          </a:p>
          <a:p>
            <a:pPr marL="0" lvl="0" indent="0" algn="ctr" rtl="0">
              <a:spcBef>
                <a:spcPts val="0"/>
              </a:spcBef>
              <a:spcAft>
                <a:spcPts val="0"/>
              </a:spcAft>
              <a:buNone/>
            </a:pPr>
            <a:r>
              <a:rPr lang="en" sz="2400" dirty="0"/>
              <a:t>ENGLISH TERMS FOR ACCOUNTING &amp; AUDITING</a:t>
            </a:r>
            <a:endParaRPr sz="2400" dirty="0"/>
          </a:p>
        </p:txBody>
      </p:sp>
      <p:pic>
        <p:nvPicPr>
          <p:cNvPr id="1026" name="Picture 2" descr="Auditoria Εικόνες, Φωτογραφίες και Ζωγραφιές με Auditoria">
            <a:extLst>
              <a:ext uri="{FF2B5EF4-FFF2-40B4-BE49-F238E27FC236}">
                <a16:creationId xmlns:a16="http://schemas.microsoft.com/office/drawing/2014/main" id="{D89D2DC5-48A7-5A40-86C0-78F3407B9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909" y="1546622"/>
            <a:ext cx="2466975"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Λογιστική: σχεδιασμός με επιχειρηματικών εγγράφων και στατιστικά —  Φωτογραφία Αρχείου © Faithie #72266273">
            <a:extLst>
              <a:ext uri="{FF2B5EF4-FFF2-40B4-BE49-F238E27FC236}">
                <a16:creationId xmlns:a16="http://schemas.microsoft.com/office/drawing/2014/main" id="{D80C7DEC-A96A-D66D-73B0-78971F4D5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1546622"/>
            <a:ext cx="2560752" cy="1903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86926A-8DD1-4262-4AB8-9D12D8338593}"/>
              </a:ext>
            </a:extLst>
          </p:cNvPr>
          <p:cNvSpPr txBox="1"/>
          <p:nvPr/>
        </p:nvSpPr>
        <p:spPr>
          <a:xfrm>
            <a:off x="404327" y="1877981"/>
            <a:ext cx="8173550" cy="2664576"/>
          </a:xfrm>
          <a:prstGeom prst="rect">
            <a:avLst/>
          </a:prstGeom>
          <a:noFill/>
        </p:spPr>
        <p:txBody>
          <a:bodyPr wrap="square">
            <a:spAutoFit/>
          </a:bodyPr>
          <a:lstStyle/>
          <a:p>
            <a:pPr algn="just">
              <a:lnSpc>
                <a:spcPct val="107000"/>
              </a:lnSpc>
              <a:spcAft>
                <a:spcPts val="800"/>
              </a:spcAft>
            </a:pPr>
            <a:r>
              <a:rPr lang="en-US" sz="1400" i="1"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9</a:t>
            </a: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Accounts Receivable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Money that a company has to receive for products or services bought by customers or clients.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You can calculate the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accounts receivable</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by adding up all the invoices the company generated.</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76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CA5754-A126-51E0-7682-BF475198E2EA}"/>
              </a:ext>
            </a:extLst>
          </p:cNvPr>
          <p:cNvSpPr txBox="1"/>
          <p:nvPr/>
        </p:nvSpPr>
        <p:spPr>
          <a:xfrm>
            <a:off x="478971" y="2153386"/>
            <a:ext cx="8186057" cy="2990114"/>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10. Appreciation</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increase in the value of a company’s assets. Appreciation can be the result of an increase in demand for a product or service. The verb form is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to appreciate</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Although their balance sheet didn’t look very promising, the company seemed worth investing in because of an anticipated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appreciation</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in the value of their product.</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35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CA5754-A126-51E0-7682-BF475198E2EA}"/>
              </a:ext>
            </a:extLst>
          </p:cNvPr>
          <p:cNvSpPr txBox="1"/>
          <p:nvPr/>
        </p:nvSpPr>
        <p:spPr>
          <a:xfrm>
            <a:off x="478971" y="1735463"/>
            <a:ext cx="8186057" cy="3314433"/>
          </a:xfrm>
          <a:prstGeom prst="rect">
            <a:avLst/>
          </a:prstGeom>
          <a:noFill/>
        </p:spPr>
        <p:txBody>
          <a:bodyPr wrap="square">
            <a:spAutoFit/>
          </a:bodyPr>
          <a:lstStyle/>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11. Depreciation</a:t>
            </a:r>
            <a:endParaRPr lang="el-GR" sz="24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decrease in the value of products or services a company offers. Depreciation can be due to a high supply of similar products or services offered by competitors. The verb form is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to depreciate</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Because the company had almost no competitors just a year ago, nobody would have thought that their products would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depreciate</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so much.</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21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515" y="6371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37C194-6236-11D0-0BB3-B9DC02EA5F2D}"/>
              </a:ext>
            </a:extLst>
          </p:cNvPr>
          <p:cNvSpPr txBox="1"/>
          <p:nvPr/>
        </p:nvSpPr>
        <p:spPr>
          <a:xfrm>
            <a:off x="712236" y="2118784"/>
            <a:ext cx="7719526" cy="2961003"/>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12. Financial Statements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Documents that show the financial situation of a company. They include the balance sheet, the income statement (showing revenues and expenses) and statement of cash flows. </a:t>
            </a: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accountants were all busy working on the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financial statements</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as the company was planning to refinance its loans.</a:t>
            </a:r>
            <a:endParaRPr lang="en-US" sz="2000" i="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i="1"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07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515" y="6371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37C194-6236-11D0-0BB3-B9DC02EA5F2D}"/>
              </a:ext>
            </a:extLst>
          </p:cNvPr>
          <p:cNvSpPr txBox="1"/>
          <p:nvPr/>
        </p:nvSpPr>
        <p:spPr>
          <a:xfrm>
            <a:off x="712236" y="1815896"/>
            <a:ext cx="7719526" cy="2952218"/>
          </a:xfrm>
          <a:prstGeom prst="rect">
            <a:avLst/>
          </a:prstGeom>
          <a:noFill/>
        </p:spPr>
        <p:txBody>
          <a:bodyPr wrap="square">
            <a:spAutoFit/>
          </a:bodyPr>
          <a:lstStyle/>
          <a:p>
            <a:pPr algn="just">
              <a:lnSpc>
                <a:spcPct val="107000"/>
              </a:lnSpc>
              <a:spcAft>
                <a:spcPts val="80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13. Share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 unit of ownership in a company. The person or organization who owns shares  is entitled to dividends (usually cash), but they also share the responsibility if there are losses.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He decided to invest in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shares</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of a very profitable company instead of considering a savings account, because he was sure he could make money fast and he enjoyed taking risks.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91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D0D6FF-63F1-B769-D0F0-251D32BC713A}"/>
              </a:ext>
            </a:extLst>
          </p:cNvPr>
          <p:cNvSpPr txBox="1"/>
          <p:nvPr/>
        </p:nvSpPr>
        <p:spPr>
          <a:xfrm>
            <a:off x="572278" y="1933792"/>
            <a:ext cx="8179836" cy="3751348"/>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14. Shareholder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 person or organization that owns shares in a company. Shareholders are, in a way, the owners of a company. If the company is doing well, the value of the shares goes up. If, on the contrary, the company is not profitable, the value of its shares decreases.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Because he was a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shareholder</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in the company, he had to attend annual General Meetings in order to keep up with the latest news and to vote for new members of the Board of Directors.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9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D0D6FF-63F1-B769-D0F0-251D32BC713A}"/>
              </a:ext>
            </a:extLst>
          </p:cNvPr>
          <p:cNvSpPr txBox="1"/>
          <p:nvPr/>
        </p:nvSpPr>
        <p:spPr>
          <a:xfrm>
            <a:off x="586566" y="2120868"/>
            <a:ext cx="8179836" cy="2660793"/>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15. Owner’s Equity</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 part of a company’s assets that the owner has. It’s calculated as assets minus liabilities.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Unfortunately, in his company’s case, the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owner’s equity</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didn’t amount to much: they had a lot of liabilities and not enough assets.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76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4EC8D8-EA70-D20C-4397-4C074115F075}"/>
              </a:ext>
            </a:extLst>
          </p:cNvPr>
          <p:cNvSpPr txBox="1"/>
          <p:nvPr/>
        </p:nvSpPr>
        <p:spPr>
          <a:xfrm>
            <a:off x="441649" y="2120868"/>
            <a:ext cx="8260702" cy="2331472"/>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16. Income Tax</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Money that individuals and companies owe to the government, based on the income they make.</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She was a sole proprietor and she hired an accountant to file her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income tax</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return every year.</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10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4EC8D8-EA70-D20C-4397-4C074115F075}"/>
              </a:ext>
            </a:extLst>
          </p:cNvPr>
          <p:cNvSpPr txBox="1"/>
          <p:nvPr/>
        </p:nvSpPr>
        <p:spPr>
          <a:xfrm>
            <a:off x="441649" y="1879245"/>
            <a:ext cx="8260702" cy="2655792"/>
          </a:xfrm>
          <a:prstGeom prst="rect">
            <a:avLst/>
          </a:prstGeom>
          <a:noFill/>
        </p:spPr>
        <p:txBody>
          <a:bodyPr wrap="square">
            <a:spAutoFit/>
          </a:bodyPr>
          <a:lstStyle/>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17. Value Added Tax (VAT)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 tax that consumers pay on most products and services, except most food and drugs. Not all countries have a VAT system. In the US, most states have something similar, called a sales tax.</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bookkeeper had to calculate the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Value Added Tax</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in order to issue the invoice.</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13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5FF2F9-43D2-7375-F534-54290ECEE4C8}"/>
              </a:ext>
            </a:extLst>
          </p:cNvPr>
          <p:cNvSpPr txBox="1"/>
          <p:nvPr/>
        </p:nvSpPr>
        <p:spPr>
          <a:xfrm>
            <a:off x="450056" y="2120868"/>
            <a:ext cx="7965282" cy="2754600"/>
          </a:xfrm>
          <a:prstGeom prst="rect">
            <a:avLst/>
          </a:prstGeom>
          <a:noFill/>
        </p:spPr>
        <p:txBody>
          <a:bodyPr wrap="square">
            <a:spAutoFit/>
          </a:bodyPr>
          <a:lstStyle/>
          <a:p>
            <a:pPr algn="just">
              <a:lnSpc>
                <a:spcPct val="107000"/>
              </a:lnSpc>
              <a:spcAft>
                <a:spcPts val="800"/>
              </a:spcAft>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18</a:t>
            </a: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Return on Investment (ROI)</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profitability ratio of a certain investment. The return on investment is calculated as the benefit gained from the investment divided by the cost of the investment.</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As their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return on investment</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hit the lowest point in the last 5 years, they decided to stop investing in our company.</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26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1E70ED-F3E2-5A16-4B05-E9B708D5BB2B}"/>
              </a:ext>
            </a:extLst>
          </p:cNvPr>
          <p:cNvSpPr txBox="1"/>
          <p:nvPr/>
        </p:nvSpPr>
        <p:spPr>
          <a:xfrm>
            <a:off x="796213" y="2173619"/>
            <a:ext cx="8061649" cy="2660793"/>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 Assets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Everything a company owns, including cash, accounts receivable (money a company is going to receive), property and goods.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company’s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assets</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were easy to calculate, but it was difficult to quantify the value of the employees’ expertise.</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02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5FF2F9-43D2-7375-F534-54290ECEE4C8}"/>
              </a:ext>
            </a:extLst>
          </p:cNvPr>
          <p:cNvSpPr txBox="1"/>
          <p:nvPr/>
        </p:nvSpPr>
        <p:spPr>
          <a:xfrm>
            <a:off x="600076" y="2120868"/>
            <a:ext cx="7779544" cy="3684278"/>
          </a:xfrm>
          <a:prstGeom prst="rect">
            <a:avLst/>
          </a:prstGeom>
          <a:noFill/>
        </p:spPr>
        <p:txBody>
          <a:bodyPr wrap="square">
            <a:spAutoFit/>
          </a:bodyPr>
          <a:lstStyle/>
          <a:p>
            <a:pPr algn="just">
              <a:lnSpc>
                <a:spcPct val="107000"/>
              </a:lnSpc>
              <a:spcAft>
                <a:spcPts val="800"/>
              </a:spcAft>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19</a:t>
            </a: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Auditor</a:t>
            </a:r>
          </a:p>
          <a:p>
            <a:pPr algn="just">
              <a:lnSpc>
                <a:spcPct val="107000"/>
              </a:lnSpc>
              <a:spcAft>
                <a:spcPts val="800"/>
              </a:spcAft>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person whose job is to evaluate accounting records in order to make sure they have been done properly and to check if the company is being run efficiently.</a:t>
            </a:r>
          </a:p>
          <a:p>
            <a:pPr algn="just">
              <a:lnSpc>
                <a:spcPct val="107000"/>
              </a:lnSpc>
              <a:spcAft>
                <a:spcPts val="800"/>
              </a:spcAft>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Example: </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When the auditors asked for additional information about the financial statements, our accountants complied without delay.</a:t>
            </a:r>
          </a:p>
          <a:p>
            <a:pPr algn="just">
              <a:lnSpc>
                <a:spcPct val="107000"/>
              </a:lnSpc>
              <a:spcAft>
                <a:spcPts val="800"/>
              </a:spcAft>
            </a:pPr>
            <a:endPar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l-GR" sz="2000" b="1"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21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5FF2F9-43D2-7375-F534-54290ECEE4C8}"/>
              </a:ext>
            </a:extLst>
          </p:cNvPr>
          <p:cNvSpPr txBox="1"/>
          <p:nvPr/>
        </p:nvSpPr>
        <p:spPr>
          <a:xfrm>
            <a:off x="592932" y="2077438"/>
            <a:ext cx="7779544" cy="2974019"/>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20. Chartered Accountant</a:t>
            </a:r>
          </a:p>
          <a:p>
            <a:pPr algn="just">
              <a:lnSpc>
                <a:spcPct val="107000"/>
              </a:lnSpc>
              <a:spcAft>
                <a:spcPts val="800"/>
              </a:spcAft>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An accountant who has a certain amount of experience and who has passed certain exams that qualify them to be a member of an institution, such as the Institute of Chartered Accountants in the UK. In the US a similar title is that of Certified Public Accountant (CPA).</a:t>
            </a:r>
          </a:p>
          <a:p>
            <a:pPr algn="just">
              <a:lnSpc>
                <a:spcPct val="107000"/>
              </a:lnSpc>
              <a:spcAft>
                <a:spcPts val="800"/>
              </a:spcAft>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Example: </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She’s been studying to become a chartered accountant for a few years, but she couldn’t manage to pass the final exam.</a:t>
            </a:r>
          </a:p>
        </p:txBody>
      </p:sp>
    </p:spTree>
    <p:extLst>
      <p:ext uri="{BB962C8B-B14F-4D97-AF65-F5344CB8AC3E}">
        <p14:creationId xmlns:p14="http://schemas.microsoft.com/office/powerpoint/2010/main" val="196926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1E70ED-F3E2-5A16-4B05-E9B708D5BB2B}"/>
              </a:ext>
            </a:extLst>
          </p:cNvPr>
          <p:cNvSpPr txBox="1"/>
          <p:nvPr/>
        </p:nvSpPr>
        <p:spPr>
          <a:xfrm>
            <a:off x="796213" y="1455421"/>
            <a:ext cx="8061649" cy="3429593"/>
          </a:xfrm>
          <a:prstGeom prst="rect">
            <a:avLst/>
          </a:prstGeom>
          <a:noFill/>
        </p:spPr>
        <p:txBody>
          <a:bodyPr wrap="square">
            <a:spAutoFit/>
          </a:bodyPr>
          <a:lstStyle/>
          <a:p>
            <a:pPr algn="just">
              <a:lnSpc>
                <a:spcPct val="107000"/>
              </a:lnSpc>
              <a:spcAft>
                <a:spcPts val="800"/>
              </a:spcAft>
            </a:pP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2. Liabilities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Everything that a company owes to others, like loans and mortgages.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Liabilities</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are recorded on the right side of the balance sheet, while assets are listed on the left.</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10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217" y="10477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9EF22C-3E7B-2510-F4D8-5B190C015025}"/>
              </a:ext>
            </a:extLst>
          </p:cNvPr>
          <p:cNvSpPr txBox="1"/>
          <p:nvPr/>
        </p:nvSpPr>
        <p:spPr>
          <a:xfrm>
            <a:off x="392905" y="2073218"/>
            <a:ext cx="8522495" cy="2752292"/>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Balance Sheet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18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 document that records a company’s assets and liabilities at a certain moment in time. If we</a:t>
            </a:r>
            <a:r>
              <a:rPr lang="el-GR" sz="18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α</a:t>
            </a:r>
            <a:r>
              <a:rPr lang="en-US" sz="18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 talking about a public company, it also shows the shareholders’ equity</a:t>
            </a:r>
            <a:r>
              <a:rPr lang="en-US" sz="1800" dirty="0">
                <a:solidFill>
                  <a:schemeClr val="tx2">
                    <a:lumMod val="1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balance sheet is based on the accounting equation: assets = liabilities + owner’s equity</a:t>
            </a:r>
            <a:r>
              <a:rPr lang="el-GR" sz="18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It is important for potential investors because they can see how the company is doing.</a:t>
            </a:r>
            <a:endParaRPr lang="en-US" sz="18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8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18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8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We studied the </a:t>
            </a:r>
            <a:r>
              <a:rPr lang="en-US" sz="18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balance sheet</a:t>
            </a:r>
            <a:r>
              <a:rPr lang="en-US" sz="18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carefully to see if the assets exceeded the liabilities and shareholders’ equity.</a:t>
            </a:r>
            <a:endParaRPr lang="el-GR" sz="18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35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816" y="5598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D2EA65-B441-FACB-882B-9F3BF2879C4A}"/>
              </a:ext>
            </a:extLst>
          </p:cNvPr>
          <p:cNvSpPr txBox="1"/>
          <p:nvPr/>
        </p:nvSpPr>
        <p:spPr>
          <a:xfrm>
            <a:off x="466531" y="2158807"/>
            <a:ext cx="8210938" cy="2660793"/>
          </a:xfrm>
          <a:prstGeom prst="rect">
            <a:avLst/>
          </a:prstGeom>
          <a:noFill/>
        </p:spPr>
        <p:txBody>
          <a:bodyPr wrap="square">
            <a:spAutoFit/>
          </a:bodyPr>
          <a:lstStyle/>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Profit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The money a business is left with after deducting all the expenses.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In order to decide if the company was worth investing in, they wanted to look at the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profit</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it had been making over the previous year.</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252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816" y="5598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D2EA65-B441-FACB-882B-9F3BF2879C4A}"/>
              </a:ext>
            </a:extLst>
          </p:cNvPr>
          <p:cNvSpPr txBox="1"/>
          <p:nvPr/>
        </p:nvSpPr>
        <p:spPr>
          <a:xfrm>
            <a:off x="466531" y="1891329"/>
            <a:ext cx="8210938" cy="2985113"/>
          </a:xfrm>
          <a:prstGeom prst="rect">
            <a:avLst/>
          </a:prstGeom>
          <a:noFill/>
        </p:spPr>
        <p:txBody>
          <a:bodyPr wrap="square">
            <a:spAutoFit/>
          </a:bodyPr>
          <a:lstStyle/>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5. Revenue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 total amount of money a company receives from the services or products it sells. The revenue is higher than the profit, because in order to calculate the profit, you need to first see the costs of doing business.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Our company has experienced a decrease in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revenue</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due to the financial crisis.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38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A4C6C6-9B54-A63C-A650-897FE942EB12}"/>
              </a:ext>
            </a:extLst>
          </p:cNvPr>
          <p:cNvSpPr txBox="1"/>
          <p:nvPr/>
        </p:nvSpPr>
        <p:spPr>
          <a:xfrm>
            <a:off x="758890" y="2120868"/>
            <a:ext cx="7825274" cy="3319435"/>
          </a:xfrm>
          <a:prstGeom prst="rect">
            <a:avLst/>
          </a:prstGeom>
          <a:noFill/>
        </p:spPr>
        <p:txBody>
          <a:bodyPr wrap="square">
            <a:spAutoFit/>
          </a:bodyPr>
          <a:lstStyle/>
          <a:p>
            <a:pPr algn="just">
              <a:lnSpc>
                <a:spcPct val="107000"/>
              </a:lnSpc>
              <a:spcAft>
                <a:spcPts val="800"/>
              </a:spcAft>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6</a:t>
            </a: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Capital</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Cash and funds, but also machinery and tangible assets that can contribute to earning more money, like computers, company vehicles, etc. Intangible assets like expertise or reputation are not considered to be capital.</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He couldn’t start a business because he didn’t have enough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capital</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so he decided to work as a freelancer for the time being.</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00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A4C6C6-9B54-A63C-A650-897FE942EB12}"/>
              </a:ext>
            </a:extLst>
          </p:cNvPr>
          <p:cNvSpPr txBox="1"/>
          <p:nvPr/>
        </p:nvSpPr>
        <p:spPr>
          <a:xfrm>
            <a:off x="758890" y="1890973"/>
            <a:ext cx="7825274" cy="311239"/>
          </a:xfrm>
          <a:prstGeom prst="rect">
            <a:avLst/>
          </a:prstGeom>
          <a:noFill/>
        </p:spPr>
        <p:txBody>
          <a:bodyPr wrap="square">
            <a:spAutoFit/>
          </a:bodyPr>
          <a:lstStyle/>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D4FA629-B290-FE5C-DEC3-610C17C95749}"/>
              </a:ext>
            </a:extLst>
          </p:cNvPr>
          <p:cNvSpPr txBox="1"/>
          <p:nvPr/>
        </p:nvSpPr>
        <p:spPr>
          <a:xfrm>
            <a:off x="839755" y="2202212"/>
            <a:ext cx="7576457" cy="2322687"/>
          </a:xfrm>
          <a:prstGeom prst="rect">
            <a:avLst/>
          </a:prstGeom>
          <a:noFill/>
        </p:spPr>
        <p:txBody>
          <a:bodyPr wrap="square">
            <a:spAutoFit/>
          </a:bodyPr>
          <a:lstStyle/>
          <a:p>
            <a:pPr algn="just">
              <a:lnSpc>
                <a:spcPct val="107000"/>
              </a:lnSpc>
              <a:spcAft>
                <a:spcPts val="800"/>
              </a:spcAft>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7</a:t>
            </a: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Cash Flow</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Money coming in (inflows) and going out (outflows) of a company.</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They had a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cash flow</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problem because only a small percentage of their customers decided to use early settlement discounts, which meant that they had very high financing costs.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00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D7D7999-F7B1-418F-B2BC-93E8B7EA43B3}"/>
              </a:ext>
            </a:extLst>
          </p:cNvPr>
          <p:cNvSpPr>
            <a:spLocks noGrp="1" noChangeArrowheads="1"/>
          </p:cNvSpPr>
          <p:nvPr>
            <p:ph type="body" idx="1"/>
          </p:nvPr>
        </p:nvSpPr>
        <p:spPr bwMode="auto">
          <a:xfrm>
            <a:off x="1574006" y="2537638"/>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bg2"/>
                </a:solidFill>
                <a:effectLst/>
                <a:latin typeface="Arial" panose="020B0604020202020204" pitchFamily="34" charset="0"/>
              </a:rPr>
            </a:br>
            <a:endParaRPr kumimoji="0" lang="el-GR" altLang="el-GR" sz="1800" b="0" i="0" u="none" strike="noStrike" cap="none" normalizeH="0" baseline="0" dirty="0">
              <a:ln>
                <a:noFill/>
              </a:ln>
              <a:solidFill>
                <a:schemeClr val="bg2"/>
              </a:solidFill>
              <a:effectLst/>
              <a:latin typeface="Arial" panose="020B0604020202020204" pitchFamily="34" charset="0"/>
            </a:endParaRPr>
          </a:p>
        </p:txBody>
      </p:sp>
      <p:pic>
        <p:nvPicPr>
          <p:cNvPr id="3" name="Picture 4" descr="Pursuing a Career in Banking and Finance - The Campus Career Coach">
            <a:extLst>
              <a:ext uri="{FF2B5EF4-FFF2-40B4-BE49-F238E27FC236}">
                <a16:creationId xmlns:a16="http://schemas.microsoft.com/office/drawing/2014/main" id="{1B202F84-E9CC-B804-41F6-350579DD4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30" y="92043"/>
            <a:ext cx="3384969"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86926A-8DD1-4262-4AB8-9D12D8338593}"/>
              </a:ext>
            </a:extLst>
          </p:cNvPr>
          <p:cNvSpPr txBox="1"/>
          <p:nvPr/>
        </p:nvSpPr>
        <p:spPr>
          <a:xfrm>
            <a:off x="404327" y="2263937"/>
            <a:ext cx="8173550" cy="2993897"/>
          </a:xfrm>
          <a:prstGeom prst="rect">
            <a:avLst/>
          </a:prstGeom>
          <a:noFill/>
        </p:spPr>
        <p:txBody>
          <a:bodyPr wrap="square">
            <a:spAutoFit/>
          </a:bodyPr>
          <a:lstStyle/>
          <a:p>
            <a:pPr algn="just">
              <a:lnSpc>
                <a:spcPct val="107000"/>
              </a:lnSpc>
              <a:spcAft>
                <a:spcPts val="800"/>
              </a:spcAft>
            </a:pPr>
            <a:r>
              <a:rPr lang="en-US" sz="2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8</a:t>
            </a:r>
            <a:r>
              <a:rPr lang="en-US" sz="2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Accounts Payable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Definition: </a:t>
            </a:r>
            <a:r>
              <a:rPr lang="en-US" sz="2000"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Money that a company owes to other parties—companies or people—called creditors. Accounts payable are considered liabilities.</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2000" b="1"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All of the </a:t>
            </a:r>
            <a:r>
              <a:rPr lang="en-US" sz="2000" b="1"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accounts payable</a:t>
            </a:r>
            <a:r>
              <a:rPr lang="en-US" sz="2000" i="1" dirty="0">
                <a:solidFill>
                  <a:schemeClr val="tx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need to be cleared before we can invest in new software.</a:t>
            </a:r>
            <a:endParaRPr lang="el-GR" sz="20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i="1"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584482"/>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1297</Words>
  <Application>Microsoft Office PowerPoint</Application>
  <PresentationFormat>Προβολή στην οθόνη (16:9)</PresentationFormat>
  <Paragraphs>109</Paragraphs>
  <Slides>21</Slides>
  <Notes>21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Lato</vt:lpstr>
      <vt:lpstr>Raleway</vt:lpstr>
      <vt:lpstr>Arial</vt:lpstr>
      <vt:lpstr>Calibri</vt:lpstr>
      <vt:lpstr>Antonio template</vt:lpstr>
      <vt:lpstr> ENGLISH TERMS FOR ACCOUNTING &amp; AUDITING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&amp; FINANCE</dc:title>
  <dc:creator>user</dc:creator>
  <cp:lastModifiedBy>ΜΠΛΑΝΤΑ ΑΙΚΑΤΕΡΙΝΗ</cp:lastModifiedBy>
  <cp:revision>25</cp:revision>
  <dcterms:modified xsi:type="dcterms:W3CDTF">2023-11-19T14:55:49Z</dcterms:modified>
</cp:coreProperties>
</file>