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06" r:id="rId2"/>
    <p:sldId id="257" r:id="rId3"/>
    <p:sldId id="259" r:id="rId4"/>
    <p:sldId id="261" r:id="rId5"/>
    <p:sldId id="262" r:id="rId6"/>
    <p:sldId id="269" r:id="rId7"/>
    <p:sldId id="373" r:id="rId8"/>
    <p:sldId id="374" r:id="rId9"/>
    <p:sldId id="375" r:id="rId10"/>
    <p:sldId id="376" r:id="rId11"/>
    <p:sldId id="343" r:id="rId12"/>
    <p:sldId id="377" r:id="rId13"/>
    <p:sldId id="344" r:id="rId14"/>
    <p:sldId id="378" r:id="rId15"/>
    <p:sldId id="379" r:id="rId16"/>
    <p:sldId id="380" r:id="rId17"/>
    <p:sldId id="386" r:id="rId18"/>
    <p:sldId id="387" r:id="rId19"/>
    <p:sldId id="388" r:id="rId20"/>
    <p:sldId id="389" r:id="rId21"/>
    <p:sldId id="390" r:id="rId22"/>
    <p:sldId id="381" r:id="rId23"/>
    <p:sldId id="391" r:id="rId24"/>
    <p:sldId id="392" r:id="rId25"/>
    <p:sldId id="393" r:id="rId26"/>
    <p:sldId id="394" r:id="rId27"/>
    <p:sldId id="396" r:id="rId28"/>
    <p:sldId id="397" r:id="rId29"/>
    <p:sldId id="398" r:id="rId30"/>
    <p:sldId id="399" r:id="rId31"/>
    <p:sldId id="400" r:id="rId32"/>
    <p:sldId id="401" r:id="rId33"/>
    <p:sldId id="395" r:id="rId34"/>
    <p:sldId id="382" r:id="rId35"/>
    <p:sldId id="383" r:id="rId36"/>
    <p:sldId id="402" r:id="rId37"/>
    <p:sldId id="384" r:id="rId38"/>
    <p:sldId id="385" r:id="rId39"/>
    <p:sldId id="403" r:id="rId40"/>
    <p:sldId id="404" r:id="rId41"/>
    <p:sldId id="405" r:id="rId42"/>
  </p:sldIdLst>
  <p:sldSz cx="9144000" cy="6858000" type="screen4x3"/>
  <p:notesSz cx="6858000" cy="9144000"/>
  <p:custDataLst>
    <p:tags r:id="rId44"/>
  </p:custDataLst>
  <p:defaultTextStyle>
    <a:defPPr>
      <a:defRPr lang="el-G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64" autoAdjust="0"/>
    <p:restoredTop sz="99309" autoAdjust="0"/>
  </p:normalViewPr>
  <p:slideViewPr>
    <p:cSldViewPr>
      <p:cViewPr varScale="1">
        <p:scale>
          <a:sx n="108" d="100"/>
          <a:sy n="108" d="100"/>
        </p:scale>
        <p:origin x="-7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94C0077-7984-4D98-9CFA-6E3A5AF00BB4}" type="datetimeFigureOut">
              <a:rPr lang="el-GR"/>
              <a:pPr>
                <a:defRPr/>
              </a:pPr>
              <a:t>31/10/2014</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noProof="0" smtClean="0"/>
              <a:t>Στυλ υποδείγματος κειμένου</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61DF78B-6DB9-43FC-89B9-A789E8335A91}" type="slidenum">
              <a:rPr lang="el-GR"/>
              <a:pPr>
                <a:defRPr/>
              </a:pPr>
              <a:t>‹#›</a:t>
            </a:fld>
            <a:endParaRPr lang="el-GR"/>
          </a:p>
        </p:txBody>
      </p:sp>
    </p:spTree>
    <p:extLst>
      <p:ext uri="{BB962C8B-B14F-4D97-AF65-F5344CB8AC3E}">
        <p14:creationId xmlns:p14="http://schemas.microsoft.com/office/powerpoint/2010/main" val="741194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1748"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EC8A7E-E7BC-4892-9F00-89DFEE8F3489}" type="slidenum">
              <a:rPr lang="el-GR" smtClean="0"/>
              <a:pPr fontAlgn="base">
                <a:spcBef>
                  <a:spcPct val="0"/>
                </a:spcBef>
                <a:spcAft>
                  <a:spcPct val="0"/>
                </a:spcAft>
                <a:defRPr/>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l-GR" smtClean="0"/>
          </a:p>
        </p:txBody>
      </p:sp>
      <p:sp>
        <p:nvSpPr>
          <p:cNvPr id="32772"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C3F16-726D-4CB8-BC36-825458A26D81}" type="slidenum">
              <a:rPr lang="el-GR" smtClean="0"/>
              <a:pPr fontAlgn="base">
                <a:spcBef>
                  <a:spcPct val="0"/>
                </a:spcBef>
                <a:spcAft>
                  <a:spcPct val="0"/>
                </a:spcAft>
                <a:defRPr/>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3796"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2AD143-1F9F-49FE-B09D-8B5B36858C66}" type="slidenum">
              <a:rPr lang="el-GR" smtClean="0"/>
              <a:pPr fontAlgn="base">
                <a:spcBef>
                  <a:spcPct val="0"/>
                </a:spcBef>
                <a:spcAft>
                  <a:spcPct val="0"/>
                </a:spcAft>
                <a:defRPr/>
              </a:pPr>
              <a:t>4</a:t>
            </a:fld>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Θέση εικόνας διαφάνειας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Θέση σημειώσεων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l-GR" smtClean="0"/>
              <a:t> </a:t>
            </a:r>
          </a:p>
        </p:txBody>
      </p:sp>
      <p:sp>
        <p:nvSpPr>
          <p:cNvPr id="34820"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401EBA-A9AB-4D73-93D1-41C05A4168F6}" type="slidenum">
              <a:rPr lang="el-GR" smtClean="0"/>
              <a:pPr fontAlgn="base">
                <a:spcBef>
                  <a:spcPct val="0"/>
                </a:spcBef>
                <a:spcAft>
                  <a:spcPct val="0"/>
                </a:spcAft>
                <a:defRPr/>
              </a:pPr>
              <a:t>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grpSp>
        <p:nvGrpSpPr>
          <p:cNvPr id="4" name="Ομάδα 3" descr="εικόνα λογοτυπα ΤΕΙ, ΕΣΠΑ και copyright"/>
          <p:cNvGrpSpPr/>
          <p:nvPr userDrawn="1"/>
        </p:nvGrpSpPr>
        <p:grpSpPr>
          <a:xfrm>
            <a:off x="1476375" y="692150"/>
            <a:ext cx="7281863" cy="5910263"/>
            <a:chOff x="1476375" y="692150"/>
            <a:chExt cx="7281863" cy="5910263"/>
          </a:xfrm>
        </p:grpSpPr>
        <p:pic>
          <p:nvPicPr>
            <p:cNvPr id="5" name="7 - Εικόνα" descr="Λογότυπο για Άδειες χρήσης Creative Commons BY-NC-N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81213" y="5827713"/>
              <a:ext cx="15811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Εικόνα 1: ΤΕΙ Δυτικής Μακεδονιά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692150"/>
              <a:ext cx="5472113"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Εικόνα 2: λογότυπο ΕΣΠ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5516563"/>
              <a:ext cx="47625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8922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909E3703-3E20-4E03-B9B8-711618B72F5D}" type="slidenum">
              <a:rPr lang="el-GR"/>
              <a:pPr>
                <a:defRPr/>
              </a:pPr>
              <a:t>‹#›</a:t>
            </a:fld>
            <a:endParaRPr lang="el-GR" dirty="0"/>
          </a:p>
        </p:txBody>
      </p:sp>
    </p:spTree>
    <p:extLst>
      <p:ext uri="{BB962C8B-B14F-4D97-AF65-F5344CB8AC3E}">
        <p14:creationId xmlns:p14="http://schemas.microsoft.com/office/powerpoint/2010/main" val="392714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αριθμού διαφάνειας 5"/>
          <p:cNvSpPr>
            <a:spLocks noGrp="1"/>
          </p:cNvSpPr>
          <p:nvPr>
            <p:ph type="sldNum" sz="quarter" idx="10"/>
          </p:nvPr>
        </p:nvSpPr>
        <p:spPr/>
        <p:txBody>
          <a:bodyPr/>
          <a:lstStyle>
            <a:lvl1pPr>
              <a:defRPr/>
            </a:lvl1pPr>
          </a:lstStyle>
          <a:p>
            <a:pPr>
              <a:defRPr/>
            </a:pPr>
            <a:fld id="{18CC66C8-0FEF-42DE-945C-1DC759972499}" type="slidenum">
              <a:rPr lang="el-GR"/>
              <a:pPr>
                <a:defRPr/>
              </a:pPr>
              <a:t>‹#›</a:t>
            </a:fld>
            <a:endParaRPr lang="el-GR" dirty="0"/>
          </a:p>
        </p:txBody>
      </p:sp>
    </p:spTree>
    <p:extLst>
      <p:ext uri="{BB962C8B-B14F-4D97-AF65-F5344CB8AC3E}">
        <p14:creationId xmlns:p14="http://schemas.microsoft.com/office/powerpoint/2010/main" val="407515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smtClean="0"/>
              <a:t>Στυλ υποδείγματος κειμένου</a:t>
            </a:r>
          </a:p>
          <a:p>
            <a:pPr lvl="1"/>
            <a:r>
              <a:rPr lang="el-GR" dirty="0" smtClean="0"/>
              <a:t>Δεύτερου επιπέδου</a:t>
            </a:r>
          </a:p>
          <a:p>
            <a:pPr lvl="2"/>
            <a:r>
              <a:rPr lang="el-GR" dirty="0" smtClean="0"/>
              <a:t>Τρίτου επιπέδου</a:t>
            </a:r>
          </a:p>
          <a:p>
            <a:pPr lvl="3"/>
            <a:r>
              <a:rPr lang="el-GR" dirty="0" smtClean="0"/>
              <a:t>Τέταρτου επιπέδου</a:t>
            </a:r>
          </a:p>
          <a:p>
            <a:pPr lvl="4"/>
            <a:r>
              <a:rPr lang="el-GR" dirty="0" smtClean="0"/>
              <a:t>Πέμπτου επιπέδου</a:t>
            </a:r>
            <a:endParaRPr lang="el-GR" dirty="0"/>
          </a:p>
        </p:txBody>
      </p:sp>
      <p:sp>
        <p:nvSpPr>
          <p:cNvPr id="4" name="Θέση αριθμού διαφάνειας 5"/>
          <p:cNvSpPr>
            <a:spLocks noGrp="1"/>
          </p:cNvSpPr>
          <p:nvPr>
            <p:ph type="sldNum" sz="quarter" idx="10"/>
          </p:nvPr>
        </p:nvSpPr>
        <p:spPr/>
        <p:txBody>
          <a:bodyPr/>
          <a:lstStyle>
            <a:lvl1pPr>
              <a:defRPr/>
            </a:lvl1pPr>
          </a:lstStyle>
          <a:p>
            <a:pPr>
              <a:defRPr/>
            </a:pPr>
            <a:fld id="{3B6E97C1-2D8A-49A8-A3F9-C5E4B1F74D55}" type="slidenum">
              <a:rPr lang="el-GR"/>
              <a:pPr>
                <a:defRPr/>
              </a:pPr>
              <a:t>‹#›</a:t>
            </a:fld>
            <a:endParaRPr lang="el-GR" dirty="0"/>
          </a:p>
        </p:txBody>
      </p:sp>
    </p:spTree>
    <p:extLst>
      <p:ext uri="{BB962C8B-B14F-4D97-AF65-F5344CB8AC3E}">
        <p14:creationId xmlns:p14="http://schemas.microsoft.com/office/powerpoint/2010/main" val="2841797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none" baseline="0"/>
            </a:lvl1pPr>
          </a:lstStyle>
          <a:p>
            <a:r>
              <a:rPr lang="el-GR" dirty="0" smtClean="0"/>
              <a:t>Στυλ κύριου τίτλου</a:t>
            </a:r>
            <a:endParaRPr lang="el-GR" dirty="0"/>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smtClean="0"/>
              <a:t>Στυλ υποδείγματος κειμένου</a:t>
            </a:r>
          </a:p>
        </p:txBody>
      </p:sp>
    </p:spTree>
    <p:extLst>
      <p:ext uri="{BB962C8B-B14F-4D97-AF65-F5344CB8AC3E}">
        <p14:creationId xmlns:p14="http://schemas.microsoft.com/office/powerpoint/2010/main" val="3815046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F51678CC-02F7-4FB3-AF07-E1FEA264E3CC}" type="slidenum">
              <a:rPr lang="el-GR"/>
              <a:pPr>
                <a:defRPr/>
              </a:pPr>
              <a:t>‹#›</a:t>
            </a:fld>
            <a:endParaRPr lang="el-GR" dirty="0"/>
          </a:p>
        </p:txBody>
      </p:sp>
    </p:spTree>
    <p:extLst>
      <p:ext uri="{BB962C8B-B14F-4D97-AF65-F5344CB8AC3E}">
        <p14:creationId xmlns:p14="http://schemas.microsoft.com/office/powerpoint/2010/main" val="117037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αριθμού διαφάνειας 5"/>
          <p:cNvSpPr>
            <a:spLocks noGrp="1"/>
          </p:cNvSpPr>
          <p:nvPr>
            <p:ph type="sldNum" sz="quarter" idx="10"/>
          </p:nvPr>
        </p:nvSpPr>
        <p:spPr/>
        <p:txBody>
          <a:bodyPr/>
          <a:lstStyle>
            <a:lvl1pPr>
              <a:defRPr/>
            </a:lvl1pPr>
          </a:lstStyle>
          <a:p>
            <a:pPr>
              <a:defRPr/>
            </a:pPr>
            <a:fld id="{18A43CD1-B9B2-413D-93AD-DADB7D70663F}" type="slidenum">
              <a:rPr lang="el-GR"/>
              <a:pPr>
                <a:defRPr/>
              </a:pPr>
              <a:t>‹#›</a:t>
            </a:fld>
            <a:endParaRPr lang="el-GR" dirty="0"/>
          </a:p>
        </p:txBody>
      </p:sp>
    </p:spTree>
    <p:extLst>
      <p:ext uri="{BB962C8B-B14F-4D97-AF65-F5344CB8AC3E}">
        <p14:creationId xmlns:p14="http://schemas.microsoft.com/office/powerpoint/2010/main" val="108312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Στυλ κύριου τίτλου</a:t>
            </a:r>
            <a:endParaRPr lang="el-GR" dirty="0"/>
          </a:p>
        </p:txBody>
      </p:sp>
      <p:sp>
        <p:nvSpPr>
          <p:cNvPr id="3" name="Θέση αριθμού διαφάνειας 5"/>
          <p:cNvSpPr>
            <a:spLocks noGrp="1"/>
          </p:cNvSpPr>
          <p:nvPr>
            <p:ph type="sldNum" sz="quarter" idx="10"/>
          </p:nvPr>
        </p:nvSpPr>
        <p:spPr/>
        <p:txBody>
          <a:bodyPr/>
          <a:lstStyle>
            <a:lvl1pPr>
              <a:defRPr/>
            </a:lvl1pPr>
          </a:lstStyle>
          <a:p>
            <a:pPr>
              <a:defRPr/>
            </a:pPr>
            <a:fld id="{45974518-D70C-439B-99BB-20CE966E70A7}" type="slidenum">
              <a:rPr lang="el-GR"/>
              <a:pPr>
                <a:defRPr/>
              </a:pPr>
              <a:t>‹#›</a:t>
            </a:fld>
            <a:endParaRPr lang="el-GR" dirty="0"/>
          </a:p>
        </p:txBody>
      </p:sp>
    </p:spTree>
    <p:extLst>
      <p:ext uri="{BB962C8B-B14F-4D97-AF65-F5344CB8AC3E}">
        <p14:creationId xmlns:p14="http://schemas.microsoft.com/office/powerpoint/2010/main" val="3406351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αριθμού διαφάνειας 5"/>
          <p:cNvSpPr>
            <a:spLocks noGrp="1"/>
          </p:cNvSpPr>
          <p:nvPr>
            <p:ph type="sldNum" sz="quarter" idx="10"/>
          </p:nvPr>
        </p:nvSpPr>
        <p:spPr/>
        <p:txBody>
          <a:bodyPr/>
          <a:lstStyle>
            <a:lvl1pPr>
              <a:defRPr/>
            </a:lvl1pPr>
          </a:lstStyle>
          <a:p>
            <a:pPr>
              <a:defRPr/>
            </a:pPr>
            <a:fld id="{F576AE7D-D97E-43F9-BC14-3D3425C9213A}" type="slidenum">
              <a:rPr lang="el-GR"/>
              <a:pPr>
                <a:defRPr/>
              </a:pPr>
              <a:t>‹#›</a:t>
            </a:fld>
            <a:endParaRPr lang="el-GR" dirty="0"/>
          </a:p>
        </p:txBody>
      </p:sp>
    </p:spTree>
    <p:extLst>
      <p:ext uri="{BB962C8B-B14F-4D97-AF65-F5344CB8AC3E}">
        <p14:creationId xmlns:p14="http://schemas.microsoft.com/office/powerpoint/2010/main" val="394183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6"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1AB9F72A-B914-4589-B09C-3AB7934D2553}" type="slidenum">
              <a:rPr lang="el-GR"/>
              <a:pPr>
                <a:defRPr/>
              </a:pPr>
              <a:t>‹#›</a:t>
            </a:fld>
            <a:endParaRPr lang="el-GR" dirty="0"/>
          </a:p>
        </p:txBody>
      </p:sp>
    </p:spTree>
    <p:extLst>
      <p:ext uri="{BB962C8B-B14F-4D97-AF65-F5344CB8AC3E}">
        <p14:creationId xmlns:p14="http://schemas.microsoft.com/office/powerpoint/2010/main" val="1081439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smtClean="0"/>
              <a:t>Στυλ υποδείγματος κειμένου</a:t>
            </a:r>
          </a:p>
        </p:txBody>
      </p:sp>
      <p:sp>
        <p:nvSpPr>
          <p:cNvPr id="9" name="Τίτλος 1"/>
          <p:cNvSpPr>
            <a:spLocks noGrp="1"/>
          </p:cNvSpPr>
          <p:nvPr>
            <p:ph type="title"/>
          </p:nvPr>
        </p:nvSpPr>
        <p:spPr>
          <a:xfrm>
            <a:off x="457200" y="273600"/>
            <a:ext cx="8229600" cy="1144800"/>
          </a:xfrm>
        </p:spPr>
        <p:txBody>
          <a:bodyPr rtlCol="0">
            <a:normAutofit/>
          </a:bodyPr>
          <a:lstStyle>
            <a:lvl1pPr>
              <a:defRPr lang="el-GR"/>
            </a:lvl1pPr>
          </a:lstStyle>
          <a:p>
            <a:pPr lvl="0"/>
            <a:r>
              <a:rPr lang="el-GR" smtClean="0"/>
              <a:t>Στυλ κύριου τίτλου</a:t>
            </a:r>
            <a:endParaRPr lang="el-GR"/>
          </a:p>
        </p:txBody>
      </p:sp>
      <p:sp>
        <p:nvSpPr>
          <p:cNvPr id="5" name="Θέση αριθμού διαφάνειας 5"/>
          <p:cNvSpPr>
            <a:spLocks noGrp="1"/>
          </p:cNvSpPr>
          <p:nvPr>
            <p:ph type="sldNum" sz="quarter" idx="10"/>
          </p:nvPr>
        </p:nvSpPr>
        <p:spPr/>
        <p:txBody>
          <a:bodyPr/>
          <a:lstStyle>
            <a:lvl1pPr>
              <a:defRPr/>
            </a:lvl1pPr>
          </a:lstStyle>
          <a:p>
            <a:pPr>
              <a:defRPr/>
            </a:pPr>
            <a:fld id="{5E5A41C5-894F-43A5-A560-1ABEB5F1195F}" type="slidenum">
              <a:rPr lang="el-GR"/>
              <a:pPr>
                <a:defRPr/>
              </a:pPr>
              <a:t>‹#›</a:t>
            </a:fld>
            <a:endParaRPr lang="el-GR" dirty="0"/>
          </a:p>
        </p:txBody>
      </p:sp>
    </p:spTree>
    <p:extLst>
      <p:ext uri="{BB962C8B-B14F-4D97-AF65-F5344CB8AC3E}">
        <p14:creationId xmlns:p14="http://schemas.microsoft.com/office/powerpoint/2010/main" val="89995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6000"/>
          </a:stretch>
        </a:blipFill>
        <a:effectLst/>
      </p:bgPr>
    </p:bg>
    <p:spTree>
      <p:nvGrpSpPr>
        <p:cNvPr id="1" name=""/>
        <p:cNvGrpSpPr/>
        <p:nvPr/>
      </p:nvGrpSpPr>
      <p:grpSpPr>
        <a:xfrm>
          <a:off x="0" y="0"/>
          <a:ext cx="0" cy="0"/>
          <a:chOff x="0" y="0"/>
          <a:chExt cx="0" cy="0"/>
        </a:xfrm>
      </p:grpSpPr>
      <p:sp>
        <p:nvSpPr>
          <p:cNvPr id="1026" name="Θέση τίτλου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l-GR" smtClean="0"/>
              <a:t>Στυλ κύριου τίτλου</a:t>
            </a:r>
          </a:p>
        </p:txBody>
      </p:sp>
      <p:sp>
        <p:nvSpPr>
          <p:cNvPr id="1027" name="Θέση κειμένου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solidFill>
                <a:latin typeface="+mn-lt"/>
              </a:defRPr>
            </a:lvl1pPr>
          </a:lstStyle>
          <a:p>
            <a:pPr>
              <a:defRPr/>
            </a:pPr>
            <a:fld id="{ABDCB94C-B5E6-4293-A41E-9D2D60527EE3}" type="slidenum">
              <a:rPr lang="el-GR"/>
              <a:pPr>
                <a:defRPr/>
              </a:pPr>
              <a:t>‹#›</a:t>
            </a:fld>
            <a:endParaRPr lang="el-GR" dirty="0"/>
          </a:p>
        </p:txBody>
      </p:sp>
    </p:spTree>
  </p:cSld>
  <p:clrMap bg1="lt1" tx1="dk1" bg2="lt2" tx2="dk2" accent1="accent1" accent2="accent2" accent3="accent3" accent4="accent4" accent5="accent5" accent6="accent6" hlink="hlink" folHlink="folHlink"/>
  <p:sldLayoutIdLst>
    <p:sldLayoutId id="2147483803" r:id="rId1"/>
    <p:sldLayoutId id="2147483794" r:id="rId2"/>
    <p:sldLayoutId id="214748380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0"/>
          </p:nvPr>
        </p:nvSpPr>
        <p:spPr/>
        <p:txBody>
          <a:bodyPr/>
          <a:lstStyle/>
          <a:p>
            <a:pPr>
              <a:defRPr/>
            </a:pPr>
            <a:fld id="{3B6E97C1-2D8A-49A8-A3F9-C5E4B1F74D55}" type="slidenum">
              <a:rPr lang="el-GR" smtClean="0"/>
              <a:pPr>
                <a:defRPr/>
              </a:pPr>
              <a:t>1</a:t>
            </a:fld>
            <a:endParaRPr lang="el-GR" dirty="0"/>
          </a:p>
        </p:txBody>
      </p:sp>
      <p:sp>
        <p:nvSpPr>
          <p:cNvPr id="5" name="Τίτλος 1"/>
          <p:cNvSpPr txBox="1">
            <a:spLocks/>
          </p:cNvSpPr>
          <p:nvPr/>
        </p:nvSpPr>
        <p:spPr bwMode="auto">
          <a:xfrm>
            <a:off x="720080" y="1714500"/>
            <a:ext cx="860444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eaLnBrk="1" hangingPunct="1"/>
            <a:r>
              <a:rPr lang="el-GR" smtClean="0"/>
              <a:t>Διοίκηση Επιχειρήσεων</a:t>
            </a:r>
            <a:endParaRPr lang="el-GR" dirty="0" smtClean="0"/>
          </a:p>
        </p:txBody>
      </p:sp>
      <p:sp>
        <p:nvSpPr>
          <p:cNvPr id="6" name="Υπότιτλος 2"/>
          <p:cNvSpPr txBox="1">
            <a:spLocks/>
          </p:cNvSpPr>
          <p:nvPr/>
        </p:nvSpPr>
        <p:spPr bwMode="auto">
          <a:xfrm>
            <a:off x="1143000" y="3216820"/>
            <a:ext cx="73167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12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ts val="12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ts val="12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ts val="12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r>
              <a:rPr lang="el-GR" sz="2800" b="1" dirty="0" smtClean="0"/>
              <a:t>Ενότητα 6:</a:t>
            </a:r>
            <a:r>
              <a:rPr lang="en-US" sz="2800" dirty="0" smtClean="0"/>
              <a:t> </a:t>
            </a:r>
            <a:r>
              <a:rPr lang="el-GR" sz="2800" dirty="0" smtClean="0"/>
              <a:t>Διοίκηση Ολικής Ποιότητας</a:t>
            </a:r>
          </a:p>
          <a:p>
            <a:pPr algn="ctr" eaLnBrk="1" hangingPunct="1"/>
            <a:endParaRPr lang="el-GR" sz="2800" dirty="0" smtClean="0"/>
          </a:p>
          <a:p>
            <a:pPr algn="ctr" eaLnBrk="1" hangingPunct="1"/>
            <a:r>
              <a:rPr lang="el-GR" sz="2800" dirty="0" err="1" smtClean="0"/>
              <a:t>Πουλιόπουλος</a:t>
            </a:r>
            <a:r>
              <a:rPr lang="el-GR" sz="2800" dirty="0" smtClean="0"/>
              <a:t> Λεωνίδας</a:t>
            </a:r>
          </a:p>
          <a:p>
            <a:pPr algn="ctr" eaLnBrk="1" hangingPunct="1"/>
            <a:r>
              <a:rPr lang="el-GR" sz="2800" dirty="0" smtClean="0"/>
              <a:t>Τμήμα Διεθνούς Εμπορίου</a:t>
            </a:r>
            <a:endParaRPr lang="el-GR" sz="2800" dirty="0" smtClean="0"/>
          </a:p>
        </p:txBody>
      </p:sp>
    </p:spTree>
    <p:extLst>
      <p:ext uri="{BB962C8B-B14F-4D97-AF65-F5344CB8AC3E}">
        <p14:creationId xmlns:p14="http://schemas.microsoft.com/office/powerpoint/2010/main" val="3401326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Α. Γενικά (</a:t>
            </a:r>
            <a:r>
              <a:rPr lang="en-US" dirty="0" smtClean="0"/>
              <a:t>5</a:t>
            </a:r>
            <a:r>
              <a:rPr lang="el-GR" dirty="0" smtClean="0"/>
              <a:t>) </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smtClean="0"/>
              <a:t>Ο </a:t>
            </a:r>
            <a:r>
              <a:rPr lang="en-US" sz="2000" dirty="0"/>
              <a:t>Deming</a:t>
            </a:r>
            <a:r>
              <a:rPr lang="el-GR" sz="2000" dirty="0"/>
              <a:t> δεν δεχόταν την βασική υπόθεση ότι υψηλή ποιότητα σημαίνει υψηλότερες τιμές. Αισθανόταν ότι η ‘εμμονή στο σκοπό’ συνδυαζόμενη με στατιστικό ποιοτικό έλεγχο, θα οδηγούσε σε διαρκή βελτίωση της ποιότητας με χαμηλό κόστος προϊόντων. Πίστευε ότι δουλειά του διοικητικού στελέχους είναι να βρει και να διορθώσει τις αιτίες της αποτυχίας, παρά να εντοπίσει τα λάθη αφού συμβούν. Συνοψίζει δε τη φιλοσοφία του σε τρεις μόνο βασικές αρχές:</a:t>
            </a:r>
            <a:br>
              <a:rPr lang="el-GR" sz="2000" dirty="0"/>
            </a:br>
            <a:r>
              <a:rPr lang="en-US" sz="2000" dirty="0" smtClean="0"/>
              <a:t>- </a:t>
            </a:r>
            <a:r>
              <a:rPr lang="el-GR" sz="2000" dirty="0" smtClean="0"/>
              <a:t>Επιμονή </a:t>
            </a:r>
            <a:r>
              <a:rPr lang="el-GR" sz="2000" dirty="0"/>
              <a:t>για </a:t>
            </a:r>
            <a:r>
              <a:rPr lang="el-GR" sz="2000" dirty="0" smtClean="0"/>
              <a:t>ποιότητα</a:t>
            </a:r>
            <a:r>
              <a:rPr lang="en-US" sz="2000" dirty="0" smtClean="0"/>
              <a:t>.</a:t>
            </a:r>
            <a:r>
              <a:rPr lang="el-GR" sz="2000" dirty="0" smtClean="0"/>
              <a:t> </a:t>
            </a:r>
            <a:r>
              <a:rPr lang="el-GR" sz="2000" dirty="0"/>
              <a:t/>
            </a:r>
            <a:br>
              <a:rPr lang="el-GR" sz="2000" dirty="0"/>
            </a:br>
            <a:r>
              <a:rPr lang="en-US" sz="2000" dirty="0" smtClean="0"/>
              <a:t>- </a:t>
            </a:r>
            <a:r>
              <a:rPr lang="el-GR" sz="2000" dirty="0" smtClean="0"/>
              <a:t>Όλοι </a:t>
            </a:r>
            <a:r>
              <a:rPr lang="el-GR" sz="2000" dirty="0"/>
              <a:t>σε μια </a:t>
            </a:r>
            <a:r>
              <a:rPr lang="el-GR" sz="2000" dirty="0" smtClean="0"/>
              <a:t>ομάδα</a:t>
            </a:r>
            <a:r>
              <a:rPr lang="en-US" sz="2000" dirty="0" smtClean="0"/>
              <a:t>.</a:t>
            </a:r>
            <a:r>
              <a:rPr lang="el-GR" sz="2000" dirty="0" smtClean="0"/>
              <a:t> </a:t>
            </a:r>
            <a:r>
              <a:rPr lang="el-GR" sz="2000" dirty="0"/>
              <a:t/>
            </a:r>
            <a:br>
              <a:rPr lang="el-GR" sz="2000" dirty="0"/>
            </a:br>
            <a:r>
              <a:rPr lang="en-US" sz="2000" dirty="0" smtClean="0"/>
              <a:t>- </a:t>
            </a:r>
            <a:r>
              <a:rPr lang="el-GR" sz="2000" dirty="0" smtClean="0"/>
              <a:t>Χρήση </a:t>
            </a:r>
            <a:r>
              <a:rPr lang="el-GR" sz="2000" dirty="0"/>
              <a:t>της επιστημονικής </a:t>
            </a:r>
            <a:r>
              <a:rPr lang="el-GR" sz="2000" dirty="0" smtClean="0"/>
              <a:t>μεθόδου</a:t>
            </a:r>
            <a:r>
              <a:rPr lang="en-US" sz="2000" dirty="0" smtClean="0"/>
              <a:t>.</a:t>
            </a:r>
            <a:r>
              <a:rPr lang="el-GR" sz="2000" dirty="0"/>
              <a:t/>
            </a:r>
            <a:br>
              <a:rPr lang="el-GR" sz="2000" dirty="0"/>
            </a:br>
            <a:r>
              <a:rPr lang="en-US" sz="2000" dirty="0" smtClean="0"/>
              <a:t>- </a:t>
            </a:r>
            <a:r>
              <a:rPr lang="el-GR" sz="2000" dirty="0" smtClean="0"/>
              <a:t>Εκτός </a:t>
            </a:r>
            <a:r>
              <a:rPr lang="el-GR" sz="2000" dirty="0"/>
              <a:t>όμως των παραπάνω πρότεινε και τους εξής 14 κανόνες: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10</a:t>
            </a:fld>
            <a:endParaRPr lang="el-GR" dirty="0"/>
          </a:p>
        </p:txBody>
      </p:sp>
    </p:spTree>
    <p:extLst>
      <p:ext uri="{BB962C8B-B14F-4D97-AF65-F5344CB8AC3E}">
        <p14:creationId xmlns:p14="http://schemas.microsoft.com/office/powerpoint/2010/main" val="14393718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Α. Γενικά </a:t>
            </a:r>
            <a:r>
              <a:rPr lang="el-GR" dirty="0" smtClean="0"/>
              <a:t>(</a:t>
            </a:r>
            <a:r>
              <a:rPr lang="en-US" dirty="0" smtClean="0"/>
              <a:t>6</a:t>
            </a:r>
            <a:r>
              <a:rPr lang="el-GR" dirty="0" smtClean="0"/>
              <a:t>) </a:t>
            </a:r>
            <a:endParaRPr lang="el-GR" dirty="0">
              <a:effectLst/>
            </a:endParaRPr>
          </a:p>
        </p:txBody>
      </p:sp>
      <p:sp>
        <p:nvSpPr>
          <p:cNvPr id="10243" name="Θέση περιεχομένου 2"/>
          <p:cNvSpPr>
            <a:spLocks noGrp="1"/>
          </p:cNvSpPr>
          <p:nvPr>
            <p:ph idx="1"/>
          </p:nvPr>
        </p:nvSpPr>
        <p:spPr>
          <a:xfrm>
            <a:off x="1187450" y="1556792"/>
            <a:ext cx="7921625" cy="4094708"/>
          </a:xfrm>
        </p:spPr>
        <p:txBody>
          <a:bodyPr/>
          <a:lstStyle/>
          <a:p>
            <a:pPr marL="533400" lvl="0" indent="-533400">
              <a:buSzPct val="80000"/>
              <a:buFont typeface="+mj-lt"/>
              <a:buAutoNum type="arabicPeriod"/>
            </a:pPr>
            <a:r>
              <a:rPr lang="el-GR" sz="2000" dirty="0" smtClean="0"/>
              <a:t>Δημιούργησε </a:t>
            </a:r>
            <a:r>
              <a:rPr lang="el-GR" sz="2000" dirty="0"/>
              <a:t>το κλίμα για ένα σταθερό πρόγραμμα, </a:t>
            </a:r>
            <a:r>
              <a:rPr lang="el-GR" sz="2000" dirty="0" smtClean="0"/>
              <a:t>που</a:t>
            </a:r>
            <a:r>
              <a:rPr lang="en-US" sz="2000" dirty="0" smtClean="0"/>
              <a:t> </a:t>
            </a:r>
            <a:r>
              <a:rPr lang="el-GR" sz="2000" dirty="0" smtClean="0"/>
              <a:t>να </a:t>
            </a:r>
            <a:r>
              <a:rPr lang="el-GR" sz="2000" dirty="0"/>
              <a:t>αποβλέπει στη συνεχή βελτίωση των προϊόντων και των υπηρεσιών.</a:t>
            </a:r>
          </a:p>
          <a:p>
            <a:pPr marL="533400" lvl="0" indent="-533400">
              <a:buSzPct val="80000"/>
              <a:buFont typeface="+mj-lt"/>
              <a:buAutoNum type="arabicPeriod"/>
            </a:pPr>
            <a:r>
              <a:rPr lang="el-GR" sz="2000" dirty="0" smtClean="0"/>
              <a:t>Υιοθέτησε </a:t>
            </a:r>
            <a:r>
              <a:rPr lang="el-GR" sz="2000" dirty="0"/>
              <a:t>τη νέα φιλοσοφία για οικονομική σταθερότητα.</a:t>
            </a:r>
          </a:p>
          <a:p>
            <a:pPr marL="533400" lvl="0" indent="-533400">
              <a:buSzPct val="80000"/>
              <a:buFont typeface="+mj-lt"/>
              <a:buAutoNum type="arabicPeriod"/>
            </a:pPr>
            <a:r>
              <a:rPr lang="el-GR" sz="2000" dirty="0" smtClean="0"/>
              <a:t>Μη </a:t>
            </a:r>
            <a:r>
              <a:rPr lang="el-GR" sz="2000" dirty="0"/>
              <a:t>βασίζεστε στον τελικό έλεγχο όλης της παραγωγής.</a:t>
            </a:r>
          </a:p>
          <a:p>
            <a:pPr marL="533400" lvl="0" indent="-533400">
              <a:buSzPct val="80000"/>
              <a:buFont typeface="+mj-lt"/>
              <a:buAutoNum type="arabicPeriod"/>
            </a:pPr>
            <a:r>
              <a:rPr lang="el-GR" sz="2000" dirty="0" smtClean="0"/>
              <a:t>Σταματήστε </a:t>
            </a:r>
            <a:r>
              <a:rPr lang="el-GR" sz="2000" dirty="0"/>
              <a:t>τη συνήθεια αγοράς των προμηθειών με τη χαμηλότερη τιμή.</a:t>
            </a:r>
          </a:p>
          <a:p>
            <a:pPr marL="533400" lvl="0" indent="-533400">
              <a:buSzPct val="80000"/>
              <a:buFont typeface="+mj-lt"/>
              <a:buAutoNum type="arabicPeriod"/>
            </a:pPr>
            <a:r>
              <a:rPr lang="el-GR" sz="2000" dirty="0" smtClean="0"/>
              <a:t>Βελτιώνεται </a:t>
            </a:r>
            <a:r>
              <a:rPr lang="el-GR" sz="2000" dirty="0"/>
              <a:t>συνέχεια, χωρίς παλινδρομήσεις όλα τα συστήματα παραγωγής και υπηρεσιών.</a:t>
            </a:r>
          </a:p>
          <a:p>
            <a:pPr marL="533400" lvl="0" indent="-533400">
              <a:buSzPct val="80000"/>
              <a:buFont typeface="+mj-lt"/>
              <a:buAutoNum type="arabicPeriod"/>
            </a:pPr>
            <a:r>
              <a:rPr lang="el-GR" sz="2000" dirty="0" smtClean="0"/>
              <a:t>Θέσπισε </a:t>
            </a:r>
            <a:r>
              <a:rPr lang="el-GR" sz="2000" dirty="0"/>
              <a:t>ένα πρόγραμμα εκπαίδευσης του προσωπικού.</a:t>
            </a:r>
          </a:p>
          <a:p>
            <a:pPr marL="533400" lvl="0" indent="-533400">
              <a:buSzPct val="80000"/>
              <a:buFont typeface="+mj-lt"/>
              <a:buAutoNum type="arabicPeriod"/>
            </a:pPr>
            <a:r>
              <a:rPr lang="el-GR" sz="2000" dirty="0" smtClean="0"/>
              <a:t>Υιοθέτησε </a:t>
            </a:r>
            <a:r>
              <a:rPr lang="el-GR" sz="2000" dirty="0"/>
              <a:t>συγχρόνους τρόπους εποπτείας-επίβλεψης</a:t>
            </a:r>
          </a:p>
          <a:p>
            <a:pPr marL="533400" lvl="0" indent="-533400">
              <a:buSzPct val="80000"/>
              <a:buFont typeface="+mj-lt"/>
              <a:buAutoNum type="arabicPeriod"/>
            </a:pPr>
            <a:r>
              <a:rPr lang="el-GR" sz="2000" dirty="0" smtClean="0"/>
              <a:t>Εξαφάνισε </a:t>
            </a:r>
            <a:r>
              <a:rPr lang="el-GR" sz="2000" dirty="0"/>
              <a:t>τα εμπόδια μεταξύ των τμημάτων.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11</a:t>
            </a:fld>
            <a:endParaRPr lang="el-GR" dirty="0"/>
          </a:p>
        </p:txBody>
      </p:sp>
    </p:spTree>
    <p:extLst>
      <p:ext uri="{BB962C8B-B14F-4D97-AF65-F5344CB8AC3E}">
        <p14:creationId xmlns:p14="http://schemas.microsoft.com/office/powerpoint/2010/main" val="34902512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44624"/>
            <a:ext cx="7920880" cy="1282154"/>
          </a:xfrm>
        </p:spPr>
        <p:txBody>
          <a:bodyPr/>
          <a:lstStyle/>
          <a:p>
            <a:r>
              <a:rPr lang="el-GR" dirty="0"/>
              <a:t>Α. Γενικά </a:t>
            </a:r>
            <a:r>
              <a:rPr lang="el-GR" dirty="0" smtClean="0"/>
              <a:t>(</a:t>
            </a:r>
            <a:r>
              <a:rPr lang="en-US" dirty="0"/>
              <a:t>7</a:t>
            </a:r>
            <a:r>
              <a:rPr lang="el-GR" dirty="0" smtClean="0"/>
              <a:t>) </a:t>
            </a:r>
            <a:endParaRPr lang="el-GR" dirty="0">
              <a:effectLst/>
            </a:endParaRPr>
          </a:p>
        </p:txBody>
      </p:sp>
      <p:sp>
        <p:nvSpPr>
          <p:cNvPr id="10243" name="Θέση περιεχομένου 2"/>
          <p:cNvSpPr>
            <a:spLocks noGrp="1"/>
          </p:cNvSpPr>
          <p:nvPr>
            <p:ph idx="1"/>
          </p:nvPr>
        </p:nvSpPr>
        <p:spPr>
          <a:xfrm>
            <a:off x="1187450" y="1110754"/>
            <a:ext cx="7921625" cy="4310732"/>
          </a:xfrm>
        </p:spPr>
        <p:txBody>
          <a:bodyPr/>
          <a:lstStyle/>
          <a:p>
            <a:pPr marL="457200" lvl="0" indent="-457200">
              <a:buSzPct val="80000"/>
              <a:buFont typeface="+mj-lt"/>
              <a:buAutoNum type="arabicPeriod" startAt="9"/>
            </a:pPr>
            <a:r>
              <a:rPr lang="el-GR" sz="2000" dirty="0" smtClean="0"/>
              <a:t>Εξάλειψε </a:t>
            </a:r>
            <a:r>
              <a:rPr lang="el-GR" sz="2000" dirty="0"/>
              <a:t>τον φόβο μεταξύ ανωτέρων κατωτέρων.</a:t>
            </a:r>
          </a:p>
          <a:p>
            <a:pPr marL="457200" lvl="0" indent="-457200">
              <a:buSzPct val="80000"/>
              <a:buFont typeface="+mj-lt"/>
              <a:buAutoNum type="arabicPeriod" startAt="9"/>
            </a:pPr>
            <a:r>
              <a:rPr lang="el-GR" sz="2000" dirty="0" smtClean="0"/>
              <a:t>Εξάλειψε </a:t>
            </a:r>
            <a:r>
              <a:rPr lang="el-GR" sz="2000" dirty="0"/>
              <a:t>την χρήση συνθημάτων, </a:t>
            </a:r>
            <a:r>
              <a:rPr lang="el-GR" sz="2000" dirty="0" err="1"/>
              <a:t>πόστερς</a:t>
            </a:r>
            <a:r>
              <a:rPr lang="el-GR" sz="2000" dirty="0"/>
              <a:t> και αβάσιμων προτροπών.</a:t>
            </a:r>
          </a:p>
          <a:p>
            <a:pPr marL="457200" lvl="0" indent="-457200">
              <a:buSzPct val="80000"/>
              <a:buFont typeface="+mj-lt"/>
              <a:buAutoNum type="arabicPeriod" startAt="9"/>
            </a:pPr>
            <a:r>
              <a:rPr lang="el-GR" sz="2000" dirty="0" smtClean="0"/>
              <a:t>Εξάλειψε </a:t>
            </a:r>
            <a:r>
              <a:rPr lang="el-GR" sz="2000" dirty="0"/>
              <a:t>τους αριθμητικούς στόχους.</a:t>
            </a:r>
          </a:p>
          <a:p>
            <a:pPr marL="457200" lvl="0" indent="-457200">
              <a:buSzPct val="80000"/>
              <a:buFont typeface="+mj-lt"/>
              <a:buAutoNum type="arabicPeriod" startAt="9"/>
            </a:pPr>
            <a:r>
              <a:rPr lang="el-GR" sz="2000" dirty="0" smtClean="0"/>
              <a:t>Εξάλειψε </a:t>
            </a:r>
            <a:r>
              <a:rPr lang="el-GR" sz="2000" dirty="0"/>
              <a:t>τα εμπόδια που αφαιρούν από τον εργαζόμενο να είναι υπερήφανος για την δουλειά του.</a:t>
            </a:r>
          </a:p>
          <a:p>
            <a:pPr marL="457200" lvl="0" indent="-457200">
              <a:buSzPct val="80000"/>
              <a:buFont typeface="+mj-lt"/>
              <a:buAutoNum type="arabicPeriod" startAt="9"/>
            </a:pPr>
            <a:r>
              <a:rPr lang="el-GR" sz="2000" dirty="0" smtClean="0"/>
              <a:t>Εφάρμοσε </a:t>
            </a:r>
            <a:r>
              <a:rPr lang="el-GR" sz="2000" dirty="0"/>
              <a:t>ένα πρόγραμμα επιμόρφωσης και ενημέρωσης.</a:t>
            </a:r>
          </a:p>
          <a:p>
            <a:pPr marL="457200" lvl="0" indent="-457200">
              <a:buSzPct val="80000"/>
              <a:buFont typeface="+mj-lt"/>
              <a:buAutoNum type="arabicPeriod" startAt="9"/>
            </a:pPr>
            <a:r>
              <a:rPr lang="el-GR" sz="2000" dirty="0" smtClean="0"/>
              <a:t>Σιγούρεψε </a:t>
            </a:r>
            <a:r>
              <a:rPr lang="el-GR" sz="2000" dirty="0"/>
              <a:t>την υποστήριξη των ανωτέρων διοικητικών στελεχών για τη συνεχή βελτίωση της ποιότητας και της παραγωγικότητας</a:t>
            </a:r>
            <a:r>
              <a:rPr lang="el-GR" sz="2000" dirty="0" smtClean="0"/>
              <a:t>.</a:t>
            </a:r>
            <a:endParaRPr lang="en-US" sz="2000" dirty="0" smtClean="0"/>
          </a:p>
          <a:p>
            <a:pPr marL="0" indent="0">
              <a:buSzPct val="80000"/>
              <a:buNone/>
            </a:pPr>
            <a:r>
              <a:rPr lang="el-GR" sz="2000" dirty="0"/>
              <a:t>Οι παραπάνω κανόνες παρέχουν το κατάλληλο σημείο εκκίνησης ενός προγράμματος που οδηγεί στην επιτυχία. Το ενδιαφέρον πάντως για την ποιότητα δε θα πρέπει να περιορίζεται μόνο στο χώρο των επιχειρήσεων. Οι αρχές της Δ.Ο.Π. ισχύουν και για άλλα είδη οργανισμών, όπως π.χ. τους δημόσιους οργανισμούς και υπηρεσίες άλλων ανεπτυγμένων χωρών.</a:t>
            </a:r>
          </a:p>
          <a:p>
            <a:pPr marL="457200" lvl="0" indent="-457200">
              <a:buSzPct val="80000"/>
              <a:buFont typeface="+mj-lt"/>
              <a:buAutoNum type="arabicPeriod" startAt="9"/>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12</a:t>
            </a:fld>
            <a:endParaRPr lang="el-GR" dirty="0"/>
          </a:p>
        </p:txBody>
      </p:sp>
    </p:spTree>
    <p:extLst>
      <p:ext uri="{BB962C8B-B14F-4D97-AF65-F5344CB8AC3E}">
        <p14:creationId xmlns:p14="http://schemas.microsoft.com/office/powerpoint/2010/main" val="13469308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n-US" dirty="0" smtClean="0"/>
              <a:t>B. </a:t>
            </a:r>
            <a:r>
              <a:rPr lang="el-GR" dirty="0" smtClean="0"/>
              <a:t>Αναγκαιότητα υιοθέτησης της ποιότητας στη διοίκηση (1)</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a:t>Η στρατηγική σημασία ποιότητας των προϊόντων και των υπηρεσιών αναγνωρίζεται με αυξανόμενο ρυθμό από τις επιχειρήσεις. Η μείωση της ανταγωνιστικότητας των επιχειρήσεων σε πολλές χώρες έχει αποδοθεί, σε μεγάλο βαθμό, στην κατώτερη ποιότητα των προϊόντων και υπηρεσιών. Ο ανταγωνισμός με βάση την τιμή πώλησης έχει σταδιακά μετατραπεί σε ανταγωνισμό με βάση το επίπεδο ποιότητας των παρεχομένων προϊόντων και υπηρεσιών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13</a:t>
            </a:fld>
            <a:endParaRPr lang="el-GR" dirty="0"/>
          </a:p>
        </p:txBody>
      </p:sp>
    </p:spTree>
    <p:extLst>
      <p:ext uri="{BB962C8B-B14F-4D97-AF65-F5344CB8AC3E}">
        <p14:creationId xmlns:p14="http://schemas.microsoft.com/office/powerpoint/2010/main" val="34902512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n-US" dirty="0" smtClean="0"/>
              <a:t>B. </a:t>
            </a:r>
            <a:r>
              <a:rPr lang="el-GR" dirty="0" smtClean="0"/>
              <a:t>Αναγκαιότητα υιοθέτησης της ποιότητας στη διοίκηση (2)</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smtClean="0"/>
              <a:t>Η </a:t>
            </a:r>
            <a:r>
              <a:rPr lang="el-GR" sz="2000" dirty="0"/>
              <a:t>έννοια της συνεχούς βελτίωσης αποτελεί μια από τις κεντρικές ιδέες της φιλοσοφίας της Δ.Ο.Π. Τα διοικητικά στελέχη είναι απαραίτητο να αναζητούν συνεχώς νέους τρόπους και μεθόδους για τη μείωση της σπατάλης σε όλους τους τομείς (χρόνου, χρήματος, ανθρώπινου </a:t>
            </a:r>
            <a:r>
              <a:rPr lang="el-GR" sz="2000" dirty="0" smtClean="0"/>
              <a:t>δυναμικού, κλπ.), </a:t>
            </a:r>
            <a:r>
              <a:rPr lang="el-GR" sz="2000" dirty="0"/>
              <a:t>όπως επίσης και για τη βελτίωση όλων των λειτουργιών της επιχείρησης. Μ’ αυτόν τον τρόπο επιτυγχάνεται υψηλότερη ποιότητα, η οποία αποτελεί τον πρώτο κρίκο της ονομαζόμενης ‘αλυσιδωτής αντίδρασης’</a:t>
            </a:r>
            <a:r>
              <a:rPr lang="en-US" sz="2000" dirty="0"/>
              <a:t> (chain reaction)</a:t>
            </a:r>
            <a:r>
              <a:rPr lang="el-GR" sz="2000" dirty="0"/>
              <a:t> την οποία αναφέρει ο </a:t>
            </a:r>
            <a:r>
              <a:rPr lang="en-US" sz="2000" dirty="0"/>
              <a:t>Deming.</a:t>
            </a: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14</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n-US" dirty="0" smtClean="0"/>
              <a:t>B. </a:t>
            </a:r>
            <a:r>
              <a:rPr lang="el-GR" dirty="0" smtClean="0"/>
              <a:t>Αναγκαιότητα υιοθέτησης της ποιότητας στη διοίκηση (3)</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smtClean="0"/>
              <a:t>Σύμφωνα </a:t>
            </a:r>
            <a:r>
              <a:rPr lang="el-GR" sz="2000" dirty="0"/>
              <a:t>με την άποψή του όταν βελτιώνεται η ποιότητα, με τη βελτίωση της κάθε επιχειρησιακής λειτουργίας, αυξάνει και η παραγωγικότητα. Η αυξανόμενη παραγωγικότητα με τη σειρά της μειώνει το κόστος (ανά μονάδα) και επομένως δημιουργούνται οι προϋποθέσεις για μείωση της τελικής τιμής του προϊόντος. Έτσι κατανοείται η άποψη του </a:t>
            </a:r>
            <a:r>
              <a:rPr lang="en-US" sz="2000" dirty="0"/>
              <a:t>Deming</a:t>
            </a:r>
            <a:r>
              <a:rPr lang="el-GR" sz="2000" dirty="0"/>
              <a:t>, ότι υψηλή ποιότητα δεν σημαίνει υψηλότερες τιμές.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15</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Γ</a:t>
            </a:r>
            <a:r>
              <a:rPr lang="en-US" dirty="0" smtClean="0"/>
              <a:t>. </a:t>
            </a:r>
            <a:r>
              <a:rPr lang="el-GR" dirty="0" smtClean="0"/>
              <a:t>Διαφορές παραδοσιακής διοίκησης και Δ.Ο.Π. (1)</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a:t>Με την εισαγωγή της φιλοσοφίας της ΔΟΠ σε μια επιχείρηση το παραδοσιακό μάνατζμεντ δεν καταργείται βέβαια. Μπαίνουν όμως οι βάσεις για τη θεραπεία ορισμένων ‘ασθενειών’ οι οποίες συχνά το μαστίζουν. </a:t>
            </a:r>
          </a:p>
          <a:p>
            <a:pPr>
              <a:buNone/>
              <a:defRPr/>
            </a:pPr>
            <a:r>
              <a:rPr lang="el-GR" sz="2000" dirty="0"/>
              <a:t>Τέτοιες ασθένειες μεταξύ άλλων είναι:</a:t>
            </a:r>
          </a:p>
          <a:p>
            <a:pPr>
              <a:defRPr/>
            </a:pPr>
            <a:r>
              <a:rPr lang="el-GR" sz="2000" dirty="0"/>
              <a:t>Η  προσπάθεια να επιτευχθούν βραχυπρόθεσμα κέρδη και όχι μακροπρόθεσμα.</a:t>
            </a:r>
          </a:p>
          <a:p>
            <a:pPr>
              <a:defRPr/>
            </a:pPr>
            <a:r>
              <a:rPr lang="el-GR" sz="2000" dirty="0"/>
              <a:t>Η έλλειψη σταθερότητας στις πολιτικές που υιοθετεί η επιχείρηση.</a:t>
            </a:r>
          </a:p>
          <a:p>
            <a:pPr>
              <a:defRPr/>
            </a:pPr>
            <a:r>
              <a:rPr lang="el-GR" sz="2000" dirty="0"/>
              <a:t>Η χρήση από τα στελέχη μόνο φανερών ‘ορατών’, δεδομένων και πληροφοριών.</a:t>
            </a:r>
          </a:p>
          <a:p>
            <a:pPr>
              <a:defRPr/>
            </a:pPr>
            <a:r>
              <a:rPr lang="el-GR" sz="2000" dirty="0"/>
              <a:t>Η αξιολόγηση του προσωπικού από άτομα τα οποία δεν είναι αρμόδια γι’ αυτή την εργασία</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16</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Γ</a:t>
            </a:r>
            <a:r>
              <a:rPr lang="en-US" dirty="0" smtClean="0"/>
              <a:t>. </a:t>
            </a:r>
            <a:r>
              <a:rPr lang="el-GR" dirty="0" smtClean="0"/>
              <a:t>Διαφορές παραδοσιακής διοίκησης και Δ.Ο.Π. (2)</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smtClean="0"/>
              <a:t>Η </a:t>
            </a:r>
            <a:r>
              <a:rPr lang="el-GR" sz="2000" dirty="0"/>
              <a:t>συχνή αλλαγή σε μάνατζερ.</a:t>
            </a:r>
          </a:p>
          <a:p>
            <a:pPr marL="0" indent="0">
              <a:buNone/>
              <a:defRPr/>
            </a:pPr>
            <a:r>
              <a:rPr lang="el-GR" sz="2000" dirty="0"/>
              <a:t>Επιπλέον, ο παράγοντας της ποιότητας υποβαθμίζεται ή αγνοείται στο παραδοσιακό μάνατζμεντ. Ενδεικτικά αναφέρουμε ορισμένα συμπτώματα μια εταιρίας, η οποία αντιμετωπίζει προβλήματα </a:t>
            </a:r>
            <a:r>
              <a:rPr lang="el-GR" sz="2000" dirty="0" smtClean="0"/>
              <a:t>ποιότητας</a:t>
            </a:r>
            <a:r>
              <a:rPr lang="el-GR" sz="2000" dirty="0"/>
              <a:t>.</a:t>
            </a:r>
          </a:p>
          <a:p>
            <a:pPr>
              <a:defRPr/>
            </a:pPr>
            <a:r>
              <a:rPr lang="el-GR" sz="2000" dirty="0"/>
              <a:t>Δεν υφίστανται κριτήρια, </a:t>
            </a:r>
            <a:r>
              <a:rPr lang="en-US" sz="2000" dirty="0"/>
              <a:t>standards, </a:t>
            </a:r>
            <a:r>
              <a:rPr lang="el-GR" sz="2000" dirty="0"/>
              <a:t>ποιοτικής επιτυχίας στην επιχείρηση.</a:t>
            </a:r>
          </a:p>
          <a:p>
            <a:pPr>
              <a:defRPr/>
            </a:pPr>
            <a:r>
              <a:rPr lang="el-GR" sz="2000" dirty="0"/>
              <a:t>Τα στελέχη αγνοούν παντελώς τις αρνητικές επιπτώσεις από την έλλειψη ποιότητας.</a:t>
            </a:r>
          </a:p>
          <a:p>
            <a:pPr>
              <a:defRPr/>
            </a:pPr>
            <a:r>
              <a:rPr lang="el-GR" sz="2000" dirty="0"/>
              <a:t>Τα στελέχη δεν παραδέχονται ότι η έλλειψη ποιότητας είναι η αιτία των περισσοτέρων προβλημάτων.</a:t>
            </a:r>
          </a:p>
          <a:p>
            <a:pPr>
              <a:defRPr/>
            </a:pPr>
            <a:r>
              <a:rPr lang="el-GR" sz="2000" dirty="0"/>
              <a:t>Δεν υφίστανται σωστές ‘περιγραφές εργασίας’ (</a:t>
            </a:r>
            <a:r>
              <a:rPr lang="en-US" sz="2000" dirty="0"/>
              <a:t>job descriptions) </a:t>
            </a:r>
            <a:r>
              <a:rPr lang="el-GR" sz="2000" dirty="0"/>
              <a:t>ή </a:t>
            </a:r>
            <a:r>
              <a:rPr lang="el-GR" sz="2000" dirty="0" smtClean="0"/>
              <a:t>υπευθυνότητες</a:t>
            </a:r>
            <a:r>
              <a:rPr lang="en-US" sz="2000" dirty="0" smtClean="0"/>
              <a:t>,</a:t>
            </a:r>
            <a:r>
              <a:rPr lang="el-GR" sz="2000" dirty="0" smtClean="0"/>
              <a:t> </a:t>
            </a:r>
            <a:r>
              <a:rPr lang="el-GR" sz="2000" dirty="0"/>
              <a:t>κ.α.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17</a:t>
            </a:fld>
            <a:endParaRPr lang="el-GR" dirty="0"/>
          </a:p>
        </p:txBody>
      </p:sp>
    </p:spTree>
    <p:extLst>
      <p:ext uri="{BB962C8B-B14F-4D97-AF65-F5344CB8AC3E}">
        <p14:creationId xmlns:p14="http://schemas.microsoft.com/office/powerpoint/2010/main" val="39113198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Γ</a:t>
            </a:r>
            <a:r>
              <a:rPr lang="en-US" dirty="0" smtClean="0"/>
              <a:t>. </a:t>
            </a:r>
            <a:r>
              <a:rPr lang="el-GR" dirty="0" smtClean="0"/>
              <a:t>Διαφορές παραδοσιακής διοίκησης και Δ.Ο.Π. (3)</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marL="0" indent="0">
              <a:buNone/>
              <a:defRPr/>
            </a:pPr>
            <a:r>
              <a:rPr lang="el-GR" sz="2000" dirty="0"/>
              <a:t>Η ανάπτυξη και η διάδοση της ΔΟΠ και του παραδοσιακού μάνατζμεντ ακολούθησαν διαφορετική πορεία. Οι βασικές διαφορές στον τρόπο υιοθέτησης και εξέλιξής τους συνοψίζονται ως εξής:</a:t>
            </a:r>
          </a:p>
          <a:p>
            <a:pPr>
              <a:defRPr/>
            </a:pPr>
            <a:r>
              <a:rPr lang="el-GR" sz="2000" dirty="0"/>
              <a:t>Θεωρητικές καταβολές και υπόβαθρο.</a:t>
            </a:r>
          </a:p>
          <a:p>
            <a:pPr marL="0" indent="0">
              <a:buNone/>
              <a:defRPr/>
            </a:pPr>
            <a:r>
              <a:rPr lang="el-GR" sz="2000" dirty="0"/>
              <a:t>Η θεωρητική βάση της ΔΟΠ είναι κατά κύριο λόγο η στατιστική, με θεμελιώδες συστατικό στοιχείο τη διαδικασία στατιστικού ελέγχου. Η παραδοσιακή διοίκηση βασίζεται στις κοινωνικοοικονομικές επιστήμες.</a:t>
            </a:r>
          </a:p>
          <a:p>
            <a:pPr>
              <a:defRPr/>
            </a:pPr>
            <a:r>
              <a:rPr lang="el-GR" sz="2000" dirty="0"/>
              <a:t>Πηγές νεωτερισμών.</a:t>
            </a:r>
          </a:p>
          <a:p>
            <a:pPr marL="0" indent="0">
              <a:buNone/>
              <a:defRPr/>
            </a:pPr>
            <a:r>
              <a:rPr lang="el-GR" sz="2000" dirty="0"/>
              <a:t>Οι απασχοληθέντες  με τη ΔΟΠ αρχικά ήταν κυρίως μηχανικοί και φυσικοί με εμπειρία στις βιομηχανίες, ενώ στην περίπτωση του παραδοσιακού μάνατζμεντ οι πανεπιστημιακές σχολές και οι εταιρίες συμβούλων ήταν και είναι οι βασικοί καθοδηγητές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18</a:t>
            </a:fld>
            <a:endParaRPr lang="el-GR" dirty="0"/>
          </a:p>
        </p:txBody>
      </p:sp>
    </p:spTree>
    <p:extLst>
      <p:ext uri="{BB962C8B-B14F-4D97-AF65-F5344CB8AC3E}">
        <p14:creationId xmlns:p14="http://schemas.microsoft.com/office/powerpoint/2010/main" val="39113198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Γ</a:t>
            </a:r>
            <a:r>
              <a:rPr lang="en-US" dirty="0" smtClean="0"/>
              <a:t>. </a:t>
            </a:r>
            <a:r>
              <a:rPr lang="el-GR" dirty="0" smtClean="0"/>
              <a:t>Διαφορές παραδοσιακής διοίκησης και Δ.Ο.Π. (4)</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a:t>Εθνική προέλευση.</a:t>
            </a:r>
          </a:p>
          <a:p>
            <a:pPr marL="0" indent="0">
              <a:buNone/>
              <a:defRPr/>
            </a:pPr>
            <a:r>
              <a:rPr lang="el-GR" sz="2000" dirty="0"/>
              <a:t>Η ΔΟΠ αναπτύχθηκε διεθνώς, ξεκίνησε στις ΗΠΑ, μεταφέρθηκε στην Ιαπωνία και κατόπιν διαδόθηκε και επεκτάθηκε στη Β. Αμερική και στην Ευρώπη. Το παραδοσιακό μάνατζμεντ δημιουργήθηκε και εφαρμόσθηκε στις ΗΠΑ και κατόπιν διαδόθηκε διεθνώς.</a:t>
            </a:r>
          </a:p>
          <a:p>
            <a:pPr>
              <a:defRPr/>
            </a:pPr>
            <a:r>
              <a:rPr lang="el-GR" sz="2000" dirty="0"/>
              <a:t>Διαδικασία υιοθέτησης.</a:t>
            </a:r>
          </a:p>
          <a:p>
            <a:pPr marL="0" indent="0">
              <a:buNone/>
              <a:defRPr/>
            </a:pPr>
            <a:r>
              <a:rPr lang="el-GR" sz="2000" dirty="0"/>
              <a:t>Στην περίπτωση της ΔΟΠ οι μικρότερες εταιρίες και τα μεσαία στελέχη διαδραμάτισαν σημαντικό ρόλο. Η διάδοση του παραδοσιακού μάνατζμεντ ήταν περισσότερο ιεραρχική. Υιοθετήθηκε  αρχικά από τις μεγάλες και πιο γνωστές επιχειρήσεις και κατόπιν από τις μικρότερες και λιγότερο γνωστές. Μέσα στις εταιρίες πρώτη το χρησιμοποίησε η ανώτερη διοίκηση και ακολούθησαν οι κατώτερες βαθμίδες.</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19</a:t>
            </a:fld>
            <a:endParaRPr lang="el-GR" dirty="0"/>
          </a:p>
        </p:txBody>
      </p:sp>
    </p:spTree>
    <p:extLst>
      <p:ext uri="{BB962C8B-B14F-4D97-AF65-F5344CB8AC3E}">
        <p14:creationId xmlns:p14="http://schemas.microsoft.com/office/powerpoint/2010/main" val="3911319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7"/>
          <p:cNvSpPr>
            <a:spLocks noGrp="1"/>
          </p:cNvSpPr>
          <p:nvPr>
            <p:ph type="title"/>
          </p:nvPr>
        </p:nvSpPr>
        <p:spPr/>
        <p:txBody>
          <a:bodyPr/>
          <a:lstStyle/>
          <a:p>
            <a:pPr eaLnBrk="1" hangingPunct="1"/>
            <a:r>
              <a:rPr lang="el-GR" dirty="0" smtClean="0"/>
              <a:t>Άδειες Χρήσης</a:t>
            </a:r>
          </a:p>
        </p:txBody>
      </p:sp>
      <p:sp>
        <p:nvSpPr>
          <p:cNvPr id="5123" name="Subtitle 8"/>
          <p:cNvSpPr>
            <a:spLocks noGrp="1"/>
          </p:cNvSpPr>
          <p:nvPr>
            <p:ph sz="half" idx="1"/>
          </p:nvPr>
        </p:nvSpPr>
        <p:spPr>
          <a:xfrm>
            <a:off x="1331640" y="1495325"/>
            <a:ext cx="7344816" cy="4525963"/>
          </a:xfrm>
        </p:spPr>
        <p:txBody>
          <a:bodyPr/>
          <a:lstStyle/>
          <a:p>
            <a:pPr eaLnBrk="1" hangingPunct="1"/>
            <a:r>
              <a:rPr lang="el-GR" sz="2800" dirty="0" smtClean="0"/>
              <a:t>Το παρόν εκπαιδευτικό υλικό υπόκειται σε</a:t>
            </a:r>
            <a:r>
              <a:rPr lang="en-US" sz="2800" dirty="0" smtClean="0"/>
              <a:t> </a:t>
            </a:r>
            <a:r>
              <a:rPr lang="el-GR" sz="2800" dirty="0" smtClean="0"/>
              <a:t>άδειες χρήσης </a:t>
            </a:r>
            <a:r>
              <a:rPr lang="en-US" sz="2800" dirty="0" smtClean="0"/>
              <a:t>Creative Commons. </a:t>
            </a:r>
          </a:p>
          <a:p>
            <a:pPr eaLnBrk="1" hangingPunct="1"/>
            <a:r>
              <a:rPr lang="el-GR" sz="2800" dirty="0" smtClean="0"/>
              <a:t>Για εκπαιδευτικό υλικό, όπως εικόνες, που υπόκειται σε άλλου τύπου άδειας χρήσης, η άδεια χρήσης αναφέρεται ρητώς. </a:t>
            </a:r>
          </a:p>
        </p:txBody>
      </p:sp>
      <p:sp>
        <p:nvSpPr>
          <p:cNvPr id="5125" name="Θέση αριθμού διαφάνειας 2"/>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1657-00EC-4927-9BDC-AE1338F731D4}" type="slidenum">
              <a:rPr lang="el-GR" smtClean="0"/>
              <a:pPr fontAlgn="base">
                <a:spcBef>
                  <a:spcPct val="0"/>
                </a:spcBef>
                <a:spcAft>
                  <a:spcPct val="0"/>
                </a:spcAft>
                <a:defRPr/>
              </a:pPr>
              <a:t>2</a:t>
            </a:fld>
            <a:endParaRPr lang="el-GR" smtClean="0"/>
          </a:p>
        </p:txBody>
      </p:sp>
      <p:pic>
        <p:nvPicPr>
          <p:cNvPr id="1026" name="Picture 2" descr="εικόνα λογότυπο copyrigh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67023" y="4293096"/>
            <a:ext cx="1585097" cy="54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Γ</a:t>
            </a:r>
            <a:r>
              <a:rPr lang="en-US" dirty="0" smtClean="0"/>
              <a:t>. </a:t>
            </a:r>
            <a:r>
              <a:rPr lang="el-GR" dirty="0" smtClean="0"/>
              <a:t>Διαφορές παραδοσιακής διοίκησης και Δ.Ο.Π. (5)</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marL="0" indent="0">
              <a:buNone/>
              <a:defRPr/>
            </a:pPr>
            <a:r>
              <a:rPr lang="el-GR" sz="2000" dirty="0"/>
              <a:t>Η ΔΟΠ από την εφαρμογή της έχει αντιπαρατεθεί με αρκετές από τις προσεγγίσεις του παραδοσιακού μάνατζμεντ. Οι κύριες συγκρούσεις και διαφοροποιήσεις μεταξύ των δύο φιλοσοφιών, σύμφωνα με τους </a:t>
            </a:r>
            <a:r>
              <a:rPr lang="en-US" sz="2000" dirty="0"/>
              <a:t>Grant, </a:t>
            </a:r>
            <a:r>
              <a:rPr lang="en-US" sz="2000" dirty="0" err="1"/>
              <a:t>Shani</a:t>
            </a:r>
            <a:r>
              <a:rPr lang="en-US" sz="2000" dirty="0"/>
              <a:t>  </a:t>
            </a:r>
            <a:r>
              <a:rPr lang="el-GR" sz="2000" dirty="0"/>
              <a:t>και </a:t>
            </a:r>
            <a:r>
              <a:rPr lang="en-US" sz="2000" dirty="0" err="1"/>
              <a:t>Krishan</a:t>
            </a:r>
            <a:r>
              <a:rPr lang="el-GR" sz="2000" dirty="0"/>
              <a:t>, συνίσταται στα εξής:</a:t>
            </a:r>
          </a:p>
          <a:p>
            <a:pPr>
              <a:defRPr/>
            </a:pPr>
            <a:r>
              <a:rPr lang="el-GR" sz="2000" dirty="0"/>
              <a:t>Επιχειρησιακοί / οργανωτικοί  </a:t>
            </a:r>
            <a:r>
              <a:rPr lang="el-GR" sz="2000" dirty="0" smtClean="0"/>
              <a:t>στόχοι.</a:t>
            </a:r>
            <a:endParaRPr lang="el-GR" sz="2000" dirty="0"/>
          </a:p>
          <a:p>
            <a:pPr marL="0" indent="0">
              <a:buNone/>
              <a:defRPr/>
            </a:pPr>
            <a:r>
              <a:rPr lang="el-GR" sz="2000" dirty="0"/>
              <a:t>Η ΔΟΠ προσπαθεί να ικανοποιήσει τις ανάγκες των πελατών προμηθεύοντας προϊόντα και υπηρεσίες με την υψηλότερη δυνατή ποιότητα. Το οικονομικό μοντέλο της επιχείρησης προτείνει την μεγιστοποίηση του κέρδους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20</a:t>
            </a:fld>
            <a:endParaRPr lang="el-GR" dirty="0"/>
          </a:p>
        </p:txBody>
      </p:sp>
    </p:spTree>
    <p:extLst>
      <p:ext uri="{BB962C8B-B14F-4D97-AF65-F5344CB8AC3E}">
        <p14:creationId xmlns:p14="http://schemas.microsoft.com/office/powerpoint/2010/main" val="39113198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384"/>
            <a:ext cx="7920880" cy="1282154"/>
          </a:xfrm>
        </p:spPr>
        <p:txBody>
          <a:bodyPr/>
          <a:lstStyle/>
          <a:p>
            <a:r>
              <a:rPr lang="el-GR" dirty="0" smtClean="0"/>
              <a:t>Γ</a:t>
            </a:r>
            <a:r>
              <a:rPr lang="en-US" dirty="0" smtClean="0"/>
              <a:t>. </a:t>
            </a:r>
            <a:r>
              <a:rPr lang="el-GR" dirty="0" smtClean="0"/>
              <a:t>Διαφορές παραδοσιακής διοίκησης και Δ.Ο.Π. (6)</a:t>
            </a:r>
            <a:endParaRPr lang="el-GR" dirty="0">
              <a:effectLst/>
            </a:endParaRPr>
          </a:p>
        </p:txBody>
      </p:sp>
      <p:sp>
        <p:nvSpPr>
          <p:cNvPr id="10243" name="Θέση περιεχομένου 2"/>
          <p:cNvSpPr>
            <a:spLocks noGrp="1"/>
          </p:cNvSpPr>
          <p:nvPr>
            <p:ph idx="1"/>
          </p:nvPr>
        </p:nvSpPr>
        <p:spPr>
          <a:xfrm>
            <a:off x="1043608" y="1340768"/>
            <a:ext cx="8065467" cy="4008710"/>
          </a:xfrm>
        </p:spPr>
        <p:txBody>
          <a:bodyPr/>
          <a:lstStyle/>
          <a:p>
            <a:pPr>
              <a:defRPr/>
            </a:pPr>
            <a:r>
              <a:rPr lang="el-GR" sz="2000" dirty="0"/>
              <a:t>Ατομικό </a:t>
            </a:r>
            <a:r>
              <a:rPr lang="el-GR" sz="2000" dirty="0" smtClean="0"/>
              <a:t>στόχοι.</a:t>
            </a:r>
            <a:endParaRPr lang="el-GR" sz="2000" dirty="0"/>
          </a:p>
          <a:p>
            <a:pPr marL="0" indent="0">
              <a:buNone/>
              <a:defRPr/>
            </a:pPr>
            <a:r>
              <a:rPr lang="el-GR" sz="2000" dirty="0"/>
              <a:t>Τα άτομα, θεωρεί η ΔΟΠ υποκινούνται από οικονομικούς, κοινωνικούς και ψυχολογικούς στόχους που σχετίζονται με την προσωπική τους </a:t>
            </a:r>
            <a:r>
              <a:rPr lang="el-GR" sz="2000" dirty="0" err="1" smtClean="0"/>
              <a:t>αυτο</a:t>
            </a:r>
            <a:r>
              <a:rPr lang="en-US" sz="2000" dirty="0" smtClean="0"/>
              <a:t>-</a:t>
            </a:r>
            <a:r>
              <a:rPr lang="el-GR" sz="2000" dirty="0" smtClean="0"/>
              <a:t>ολοκλήρωση </a:t>
            </a:r>
            <a:r>
              <a:rPr lang="el-GR" sz="2000" dirty="0"/>
              <a:t>και την κοινωνική αποδοχή. Σύμφωνα με το οικονομικό μοντέλο τα άτομα υποκινούνται από οικονομικούς παράγοντες (στόχους), όπως είναι η μεγιστοποίηση του εισοδήματος τους και η ελαχιστοποίηση της προσπάθειας.</a:t>
            </a:r>
          </a:p>
          <a:p>
            <a:pPr>
              <a:defRPr/>
            </a:pPr>
            <a:r>
              <a:rPr lang="el-GR" sz="2000" dirty="0"/>
              <a:t>Χρονικός </a:t>
            </a:r>
            <a:r>
              <a:rPr lang="el-GR" sz="2000" dirty="0" smtClean="0"/>
              <a:t>προσανατολισμός. </a:t>
            </a:r>
            <a:endParaRPr lang="el-GR" sz="2000" dirty="0"/>
          </a:p>
          <a:p>
            <a:pPr marL="0" indent="0">
              <a:buNone/>
              <a:defRPr/>
            </a:pPr>
            <a:r>
              <a:rPr lang="el-GR" sz="2000" dirty="0"/>
              <a:t>Στη ΔΟΠ ο προσανατολισμός είναι χρονικός αφού προωθεί το νεωτερισμό και τη συνεχή βελτίωση. Στο οικονομικό μοντέλο η στατική αριστοποίηση, δηλαδή η μεγιστοποίηση της παρούσας αξίας των καθαρών ταμειακών εισροών διαμέσου της μεγιστοποίησης της παρούσας αξίας των καθαρών ταμειακών εισροών διαμέσου της μεγιστοποίησης του εισοδήματος και της ελαχιστοποίησης του κόστους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21</a:t>
            </a:fld>
            <a:endParaRPr lang="el-GR" dirty="0"/>
          </a:p>
        </p:txBody>
      </p:sp>
    </p:spTree>
    <p:extLst>
      <p:ext uri="{BB962C8B-B14F-4D97-AF65-F5344CB8AC3E}">
        <p14:creationId xmlns:p14="http://schemas.microsoft.com/office/powerpoint/2010/main" val="39113198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Γ</a:t>
            </a:r>
            <a:r>
              <a:rPr lang="en-US" dirty="0"/>
              <a:t>. </a:t>
            </a:r>
            <a:r>
              <a:rPr lang="el-GR" dirty="0"/>
              <a:t>Διαφορές παραδοσιακής διοίκησης και Δ.Ο.Π. </a:t>
            </a:r>
            <a:r>
              <a:rPr lang="el-GR" dirty="0" smtClean="0"/>
              <a:t>(7)</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a:t>Συντονισμός και </a:t>
            </a:r>
            <a:r>
              <a:rPr lang="el-GR" sz="2000" dirty="0" smtClean="0"/>
              <a:t>έλεγχος.</a:t>
            </a:r>
            <a:endParaRPr lang="el-GR" sz="2000" dirty="0"/>
          </a:p>
          <a:p>
            <a:pPr marL="0" indent="0">
              <a:buNone/>
              <a:defRPr/>
            </a:pPr>
            <a:r>
              <a:rPr lang="el-GR" sz="2000" dirty="0"/>
              <a:t>Στο πλαίσιο της ΔΟΠ οι εργαζόμενοι θεωρούνται αξιόπιστοι και ειδικοί (αυτοδιαχείριση). Είναι ικανοί να συντονίζουν και συντονίζονται. Το οικονομικό μοντέλο πρεσβεύει ότι τα διοικητικά στελέχη έχουν μόνο τη δυνατότητα και την ειδίκευση να συντονίζουν να διευθύνουν και ελέγχουν τους υφιστάμενους</a:t>
            </a:r>
            <a:r>
              <a:rPr lang="el-GR" sz="2000" dirty="0" smtClean="0"/>
              <a:t>.</a:t>
            </a:r>
          </a:p>
          <a:p>
            <a:pPr marL="0" indent="0">
              <a:buNone/>
              <a:defRPr/>
            </a:pP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22</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Γ</a:t>
            </a:r>
            <a:r>
              <a:rPr lang="en-US" dirty="0"/>
              <a:t>. </a:t>
            </a:r>
            <a:r>
              <a:rPr lang="el-GR" dirty="0"/>
              <a:t>Διαφορές παραδοσιακής διοίκησης και Δ.Ο.Π. </a:t>
            </a:r>
            <a:r>
              <a:rPr lang="el-GR" dirty="0" smtClean="0"/>
              <a:t>(8)</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a:t>Ο ρόλος της πληροφορίας.</a:t>
            </a:r>
          </a:p>
          <a:p>
            <a:pPr marL="0" indent="0">
              <a:buNone/>
              <a:defRPr/>
            </a:pPr>
            <a:r>
              <a:rPr lang="el-GR" sz="2000" dirty="0"/>
              <a:t>Οι ανοιχτές και έγκαιρες πληροφορίες είναι ουσιώδης προϋποθέσεις για τη επίτευξη της αυτοδιαχείρισης ή έστω της συμμετοχικής διοίκησης, του οριζόντιου συντονισμού και της αναζήτησης για συνεχή βελτίωση σύμφωνα με τη ΔΟΠ. Το οικονομικό μοντέλο απαιτεί το σύστημα πληροφοριών της επιχείρησης να προσαρμόζεται στην ιεραρχική δομή της. Επίσης οι βασικές λειτουργίες υπάρχουν για να υποστηρίζουν την διαδικασία λήψης των αποφάσεων από τα διοικητικά στελέχη και τον έλεγχο των υφισταμένων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23</a:t>
            </a:fld>
            <a:endParaRPr lang="el-GR" dirty="0"/>
          </a:p>
        </p:txBody>
      </p:sp>
    </p:spTree>
    <p:extLst>
      <p:ext uri="{BB962C8B-B14F-4D97-AF65-F5344CB8AC3E}">
        <p14:creationId xmlns:p14="http://schemas.microsoft.com/office/powerpoint/2010/main" val="42460054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Γ</a:t>
            </a:r>
            <a:r>
              <a:rPr lang="en-US" dirty="0"/>
              <a:t>. </a:t>
            </a:r>
            <a:r>
              <a:rPr lang="el-GR" dirty="0"/>
              <a:t>Διαφορές παραδοσιακής διοίκησης και Δ.Ο.Π. </a:t>
            </a:r>
            <a:r>
              <a:rPr lang="el-GR" dirty="0" smtClean="0"/>
              <a:t>(9)</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a:t>Κατευθύνσεις για τη σχεδίαση της εργασίας (</a:t>
            </a:r>
            <a:r>
              <a:rPr lang="en-US" sz="2000" dirty="0"/>
              <a:t>work design</a:t>
            </a:r>
            <a:r>
              <a:rPr lang="en-US" sz="2000" dirty="0" smtClean="0"/>
              <a:t>)</a:t>
            </a:r>
            <a:r>
              <a:rPr lang="el-GR" sz="2000" dirty="0" smtClean="0"/>
              <a:t>.</a:t>
            </a:r>
            <a:endParaRPr lang="en-US" sz="2000" dirty="0"/>
          </a:p>
          <a:p>
            <a:pPr marL="0" indent="0">
              <a:buNone/>
              <a:defRPr/>
            </a:pPr>
            <a:r>
              <a:rPr lang="el-GR" sz="2000" dirty="0"/>
              <a:t>Στο πλαίσιο της φιλοσοφίας τη ΔΟΠ επιδιώκεται η αριστοποίηση βασισμένη στη λογική και οπτική της έννοιας του συστήματος </a:t>
            </a:r>
            <a:r>
              <a:rPr lang="en-US" sz="2000" dirty="0"/>
              <a:t>(systems approach)</a:t>
            </a:r>
            <a:r>
              <a:rPr lang="el-GR" sz="2000" dirty="0"/>
              <a:t> με έμφαση στη δυναμική απόδοση. Το οικονομικό μοντέλο στοχεύει στη μεγιστοποίηση τη παραγωγικότητας μέσα από την εξειδίκευση στη βάση της θεωρίας του συγκριτικού πλεονεκτήματος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24</a:t>
            </a:fld>
            <a:endParaRPr lang="el-GR" dirty="0"/>
          </a:p>
        </p:txBody>
      </p:sp>
    </p:spTree>
    <p:extLst>
      <p:ext uri="{BB962C8B-B14F-4D97-AF65-F5344CB8AC3E}">
        <p14:creationId xmlns:p14="http://schemas.microsoft.com/office/powerpoint/2010/main" val="42460054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188640"/>
            <a:ext cx="7920880" cy="1368152"/>
          </a:xfrm>
        </p:spPr>
        <p:txBody>
          <a:bodyPr/>
          <a:lstStyle/>
          <a:p>
            <a:r>
              <a:rPr lang="el-GR" dirty="0"/>
              <a:t>Γ</a:t>
            </a:r>
            <a:r>
              <a:rPr lang="en-US" dirty="0"/>
              <a:t>. </a:t>
            </a:r>
            <a:r>
              <a:rPr lang="el-GR" dirty="0"/>
              <a:t>Διαφορές παραδοσιακής διοίκησης και Δ.Ο.Π. </a:t>
            </a:r>
            <a:r>
              <a:rPr lang="el-GR" dirty="0" smtClean="0"/>
              <a:t>(10)</a:t>
            </a:r>
            <a:endParaRPr lang="el-GR" dirty="0">
              <a:effectLst/>
            </a:endParaRPr>
          </a:p>
        </p:txBody>
      </p:sp>
      <p:sp>
        <p:nvSpPr>
          <p:cNvPr id="10243" name="Θέση περιεχομένου 2"/>
          <p:cNvSpPr>
            <a:spLocks noGrp="1"/>
          </p:cNvSpPr>
          <p:nvPr>
            <p:ph idx="1"/>
          </p:nvPr>
        </p:nvSpPr>
        <p:spPr>
          <a:xfrm>
            <a:off x="1043608" y="1484784"/>
            <a:ext cx="8065467" cy="4166716"/>
          </a:xfrm>
        </p:spPr>
        <p:txBody>
          <a:bodyPr/>
          <a:lstStyle/>
          <a:p>
            <a:pPr>
              <a:defRPr/>
            </a:pPr>
            <a:r>
              <a:rPr lang="el-GR" sz="2000" dirty="0"/>
              <a:t>Τα όρια της </a:t>
            </a:r>
            <a:r>
              <a:rPr lang="el-GR" sz="2000" dirty="0" smtClean="0"/>
              <a:t>επιχείρησης.</a:t>
            </a:r>
            <a:endParaRPr lang="el-GR" sz="2000" dirty="0"/>
          </a:p>
          <a:p>
            <a:pPr marL="0" indent="0">
              <a:buNone/>
              <a:defRPr/>
            </a:pPr>
            <a:r>
              <a:rPr lang="el-GR" sz="2000" dirty="0"/>
              <a:t>Με βάση τη ΔΟΠ τα θέματα όπως σχέσεις προμηθευτών-πελατών, ροή πληροφοριών και δυναμικός συντονισμός είναι ουσιώδη για τις συναλλαγές μεταξύ των επιχειρήσεων και μέσα σ’ αυτές. Στο πλαίσιο της λογικής του οικονομικού μοντέλου πρέπει να υφίστανται σαφείς διαχωριστικές γραμμές μεταξύ της επιχείρησης και των αγορών της, για να υπάρχουν έτσι μηχανισμοί διεύθυνσης του όλου συστήματος. Τα όρια της επιχείρησης καθορίζονται από τα κόστη των συναλλαγών.</a:t>
            </a:r>
          </a:p>
          <a:p>
            <a:pPr marL="0" indent="0">
              <a:buNone/>
              <a:defRPr/>
            </a:pPr>
            <a:r>
              <a:rPr lang="el-GR" sz="2000" dirty="0"/>
              <a:t>Την  ΔΟΠ θα πρέπει να την δούμε σαν μια εξελικτική φάση του μάνατζμεντ που σαφώς δεν καταργεί την τα παλιά. Άλλωστε ορισμένα σημεία αιχμής της έχουν αποτελέσει, από παλιά, σημεία αιχμής και τομέων της ευρύτερης διοίκησης των επιχειρήσεων. Για παράδειγμα το μάρκετινγκ και ειδικότερα η φιλοσοφία του (</a:t>
            </a:r>
            <a:r>
              <a:rPr lang="en-US" sz="2000" dirty="0"/>
              <a:t>marketing concept) </a:t>
            </a:r>
            <a:r>
              <a:rPr lang="el-GR" sz="2000" dirty="0"/>
              <a:t>κινείτο και κινείται γύρω από την ικανοποίηση του πελάτη.</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25</a:t>
            </a:fld>
            <a:endParaRPr lang="el-GR" dirty="0"/>
          </a:p>
        </p:txBody>
      </p:sp>
    </p:spTree>
    <p:extLst>
      <p:ext uri="{BB962C8B-B14F-4D97-AF65-F5344CB8AC3E}">
        <p14:creationId xmlns:p14="http://schemas.microsoft.com/office/powerpoint/2010/main" val="42460054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sz="4000" dirty="0" smtClean="0"/>
              <a:t>Δ. Σχεδιασμός και εφαρμογή του στρατηγικού ποιοτικού μάνατζμεντ (1)</a:t>
            </a:r>
            <a:endParaRPr lang="el-GR" sz="4000" dirty="0">
              <a:effectLst/>
            </a:endParaRPr>
          </a:p>
        </p:txBody>
      </p:sp>
      <p:sp>
        <p:nvSpPr>
          <p:cNvPr id="10243" name="Θέση περιεχομένου 2"/>
          <p:cNvSpPr>
            <a:spLocks noGrp="1"/>
          </p:cNvSpPr>
          <p:nvPr>
            <p:ph idx="1"/>
          </p:nvPr>
        </p:nvSpPr>
        <p:spPr>
          <a:xfrm>
            <a:off x="1043608" y="1916832"/>
            <a:ext cx="8065467" cy="3734668"/>
          </a:xfrm>
        </p:spPr>
        <p:txBody>
          <a:bodyPr/>
          <a:lstStyle/>
          <a:p>
            <a:pPr marL="0" indent="0">
              <a:buNone/>
              <a:defRPr/>
            </a:pPr>
            <a:r>
              <a:rPr lang="el-GR" sz="2000" dirty="0"/>
              <a:t>Η βελτίωση της ποιότητας μέσα σε μια επιχείρηση απαιτεί διάφορες οργανωτικές διευθετήσεις και ενέργειες, οι οποίες θα δώσουν τη δυνατότητα στο προσωπικό να πετύχει το επιθυμητό. Πριν αναφερθούμε σ’ αυτές όμως, είναι χρήσιμο να σημειώσουμε ότι, σ’ ένα γενικό επίπεδο, ο σχεδιασμός της ποιότητας περιλαμβάνει τα εξής στάδια:</a:t>
            </a:r>
          </a:p>
          <a:p>
            <a:pPr marL="609600" indent="-609600">
              <a:buFont typeface="Wingdings" pitchFamily="2" charset="2"/>
              <a:buAutoNum type="arabicPeriod"/>
              <a:defRPr/>
            </a:pPr>
            <a:r>
              <a:rPr lang="el-GR" sz="2000" dirty="0"/>
              <a:t>Προσδιορισμό των πελατών, δηλαδή ν’ αποφασισθεί ποιους θεωρούμε πελάτες της επιχείρησης.</a:t>
            </a:r>
          </a:p>
          <a:p>
            <a:pPr marL="609600" indent="-609600">
              <a:buFont typeface="Wingdings" pitchFamily="2" charset="2"/>
              <a:buAutoNum type="arabicPeriod"/>
              <a:defRPr/>
            </a:pPr>
            <a:r>
              <a:rPr lang="el-GR" sz="2000" dirty="0"/>
              <a:t>Ανακάλυψη και προσδιορισμό των αναγκών των πελατών.</a:t>
            </a:r>
          </a:p>
          <a:p>
            <a:pPr marL="609600" indent="-609600">
              <a:buFont typeface="Wingdings" pitchFamily="2" charset="2"/>
              <a:buAutoNum type="arabicPeriod"/>
              <a:defRPr/>
            </a:pPr>
            <a:r>
              <a:rPr lang="el-GR" sz="2000" dirty="0"/>
              <a:t>‘Μετάφραση’ των αναγκών τους, δηλαδή κατανόηση για το τι ακριβώς έχουν ανάγκη.</a:t>
            </a:r>
          </a:p>
          <a:p>
            <a:pPr marL="609600" indent="-609600">
              <a:buFont typeface="Wingdings" pitchFamily="2" charset="2"/>
              <a:buAutoNum type="arabicPeriod"/>
              <a:defRPr/>
            </a:pPr>
            <a:r>
              <a:rPr lang="el-GR" sz="2000" dirty="0"/>
              <a:t>Δημιουργία προϊόντων και αριστοποίηση των χαρακτηριστικών τους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26</a:t>
            </a:fld>
            <a:endParaRPr lang="el-GR" dirty="0"/>
          </a:p>
        </p:txBody>
      </p:sp>
    </p:spTree>
    <p:extLst>
      <p:ext uri="{BB962C8B-B14F-4D97-AF65-F5344CB8AC3E}">
        <p14:creationId xmlns:p14="http://schemas.microsoft.com/office/powerpoint/2010/main" val="42460054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sz="4000" dirty="0" smtClean="0"/>
              <a:t>Δ. Σχεδιασμός και εφαρμογή του στρατηγικού ποιοτικού μάνατζμεντ (2)</a:t>
            </a:r>
            <a:endParaRPr lang="el-GR" sz="4000" dirty="0">
              <a:effectLst/>
            </a:endParaRPr>
          </a:p>
        </p:txBody>
      </p:sp>
      <p:sp>
        <p:nvSpPr>
          <p:cNvPr id="10243" name="Θέση περιεχομένου 2"/>
          <p:cNvSpPr>
            <a:spLocks noGrp="1"/>
          </p:cNvSpPr>
          <p:nvPr>
            <p:ph idx="1"/>
          </p:nvPr>
        </p:nvSpPr>
        <p:spPr>
          <a:xfrm>
            <a:off x="1043608" y="1916832"/>
            <a:ext cx="8065467" cy="3734668"/>
          </a:xfrm>
        </p:spPr>
        <p:txBody>
          <a:bodyPr/>
          <a:lstStyle/>
          <a:p>
            <a:pPr marL="609600" indent="-609600">
              <a:buFont typeface="+mj-lt"/>
              <a:buAutoNum type="arabicPeriod" startAt="5"/>
              <a:defRPr/>
            </a:pPr>
            <a:r>
              <a:rPr lang="el-GR" sz="2000" dirty="0" smtClean="0"/>
              <a:t>Ανάπτυξη </a:t>
            </a:r>
            <a:r>
              <a:rPr lang="el-GR" sz="2000" dirty="0"/>
              <a:t>και αριστοποίηση των χαρακτηριστικών των διαδικασιών που θ’ </a:t>
            </a:r>
            <a:r>
              <a:rPr lang="el-GR" sz="2000" dirty="0" smtClean="0"/>
              <a:t>ακολουθήσουν. </a:t>
            </a:r>
            <a:endParaRPr lang="el-GR" sz="2000" dirty="0"/>
          </a:p>
          <a:p>
            <a:pPr marL="609600" indent="-609600">
              <a:buFont typeface="+mj-lt"/>
              <a:buAutoNum type="arabicPeriod" startAt="5"/>
              <a:defRPr/>
            </a:pPr>
            <a:r>
              <a:rPr lang="el-GR" sz="2000" dirty="0"/>
              <a:t>Συγκεκριμενοποίηση των παραπάνω σε ενέργειες κα δραστηριότητες που είναι απαραίτητο να γίνουν.  </a:t>
            </a:r>
          </a:p>
          <a:p>
            <a:pPr marL="0" indent="0">
              <a:buNone/>
              <a:defRPr/>
            </a:pPr>
            <a:r>
              <a:rPr lang="el-GR" sz="2000" dirty="0"/>
              <a:t>Η εισαγωγή της ποιότητας στην επιχείρηση απαιτείται ν’ αντιμετωπισθεί όχι ως ένα πρόβλημα για επίλυση αλλά ως μια ευκαιρία για τη δημιουργία συγκριτικού πλεονεκτήματος της επιχείρησης. Για να γίνει αυτό είναι αναγκαίο, όπως επισημάναμε προηγουμένως, να δρομολογήσουμε οργανωτικές διευθετήσεις και ενέργειες στην επιχείρηση. Αυτό σημαίνει ότι πρέπει να  υιοθετηθεί μια στρατηγική ποιοτικού μάνατζμεντ.</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27</a:t>
            </a:fld>
            <a:endParaRPr lang="el-GR" dirty="0"/>
          </a:p>
        </p:txBody>
      </p:sp>
    </p:spTree>
    <p:extLst>
      <p:ext uri="{BB962C8B-B14F-4D97-AF65-F5344CB8AC3E}">
        <p14:creationId xmlns:p14="http://schemas.microsoft.com/office/powerpoint/2010/main" val="31876280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sz="4000" dirty="0" smtClean="0"/>
              <a:t>Δ. Σχεδιασμός και εφαρμογή του στρατηγικού ποιοτικού μάνατζμεντ (3)</a:t>
            </a:r>
            <a:endParaRPr lang="el-GR" sz="4000"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marL="609600" indent="-609600">
              <a:buNone/>
              <a:defRPr/>
            </a:pPr>
            <a:r>
              <a:rPr lang="el-GR" sz="2000" b="1" dirty="0"/>
              <a:t>Η στρατηγική ποιοτικού μάνατζμεντ υλοποιείται με τα ακόλουθα:</a:t>
            </a:r>
          </a:p>
          <a:p>
            <a:pPr marL="609600" indent="-609600">
              <a:buFont typeface="Wingdings" pitchFamily="2" charset="2"/>
              <a:buAutoNum type="arabicPeriod"/>
              <a:defRPr/>
            </a:pPr>
            <a:r>
              <a:rPr lang="el-GR" sz="2000" b="1" dirty="0"/>
              <a:t>Κατανόηση των διάφορων διαστάσεων της </a:t>
            </a:r>
            <a:r>
              <a:rPr lang="el-GR" sz="2000" b="1" dirty="0" smtClean="0"/>
              <a:t>ποιότητας.</a:t>
            </a:r>
            <a:endParaRPr lang="el-GR" sz="2000" b="1" dirty="0"/>
          </a:p>
          <a:p>
            <a:pPr marL="0" indent="0">
              <a:buNone/>
              <a:defRPr/>
            </a:pPr>
            <a:r>
              <a:rPr lang="el-GR" sz="2000" dirty="0"/>
              <a:t>Οι διαστάσεις αυτές είναι η απόδοση, η αξιοπιστία η ανταπόκριση σε προδιαγραφές, η ανθεκτικότητα, η ευκολία επισκευής, η αισθητική κ.α.</a:t>
            </a:r>
          </a:p>
          <a:p>
            <a:pPr marL="609600" indent="-609600">
              <a:buFont typeface="Wingdings" pitchFamily="2" charset="2"/>
              <a:buAutoNum type="arabicPeriod" startAt="2"/>
              <a:defRPr/>
            </a:pPr>
            <a:r>
              <a:rPr lang="el-GR" sz="2000" b="1" dirty="0"/>
              <a:t>Παροχή ποιότητας σύμφωνα με την αντίληψη των </a:t>
            </a:r>
            <a:r>
              <a:rPr lang="el-GR" sz="2000" b="1" dirty="0" smtClean="0"/>
              <a:t>πελατών.</a:t>
            </a:r>
            <a:endParaRPr lang="el-GR" sz="2000" b="1" dirty="0"/>
          </a:p>
          <a:p>
            <a:pPr marL="0" indent="0">
              <a:buNone/>
              <a:defRPr/>
            </a:pPr>
            <a:r>
              <a:rPr lang="el-GR" sz="2000" dirty="0"/>
              <a:t>Το βασικό σημείο εδώ είναι να διαπιστωθεί πως οι αγοραστές των προϊόντων αντιλαμβάνονται την ποιότητα και όχι πως την αντιλαμβάνεται ο παραγωγός. Για να υλοποιηθεί αυτό χρειάζεται:</a:t>
            </a:r>
          </a:p>
          <a:p>
            <a:pPr marL="609600" indent="-609600">
              <a:defRPr/>
            </a:pPr>
            <a:r>
              <a:rPr lang="el-GR" sz="2000" dirty="0"/>
              <a:t>Να διεξάγονται τακτικά έρευνες μάρκετινγκ για τον προσδιορισμό των προτιμήσεων και αναγκών των πελατών. Οι έρευνες αυτές θα είναι, ανάλογα με την περίπτωση, συλλογής δευτερογενών στοιχείων ή πρωτογενών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28</a:t>
            </a:fld>
            <a:endParaRPr lang="el-GR" dirty="0"/>
          </a:p>
        </p:txBody>
      </p:sp>
    </p:spTree>
    <p:extLst>
      <p:ext uri="{BB962C8B-B14F-4D97-AF65-F5344CB8AC3E}">
        <p14:creationId xmlns:p14="http://schemas.microsoft.com/office/powerpoint/2010/main" val="31876280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sz="4000" dirty="0" smtClean="0"/>
              <a:t>Δ. Σχεδιασμός και εφαρμογή του στρατηγικού ποιοτικού μάνατζμεντ (4)</a:t>
            </a:r>
            <a:endParaRPr lang="el-GR" sz="4000" dirty="0">
              <a:effectLst/>
            </a:endParaRPr>
          </a:p>
        </p:txBody>
      </p:sp>
      <p:sp>
        <p:nvSpPr>
          <p:cNvPr id="10243" name="Θέση περιεχομένου 2"/>
          <p:cNvSpPr>
            <a:spLocks noGrp="1"/>
          </p:cNvSpPr>
          <p:nvPr>
            <p:ph idx="1"/>
          </p:nvPr>
        </p:nvSpPr>
        <p:spPr>
          <a:xfrm>
            <a:off x="1043608" y="2204864"/>
            <a:ext cx="8065467" cy="3446636"/>
          </a:xfrm>
        </p:spPr>
        <p:txBody>
          <a:bodyPr/>
          <a:lstStyle/>
          <a:p>
            <a:pPr marL="609600" indent="-609600">
              <a:buFont typeface="Wingdings" pitchFamily="2" charset="2"/>
              <a:buAutoNum type="arabicPeriod" startAt="3"/>
              <a:defRPr/>
            </a:pPr>
            <a:r>
              <a:rPr lang="el-GR" sz="2000" b="1" dirty="0"/>
              <a:t>Συνεχής βελτίωση των διαδικασιών και </a:t>
            </a:r>
            <a:r>
              <a:rPr lang="el-GR" sz="2000" b="1" dirty="0" smtClean="0"/>
              <a:t>δραστηριοτήτων.</a:t>
            </a:r>
            <a:endParaRPr lang="el-GR" sz="2000" b="1" dirty="0"/>
          </a:p>
          <a:p>
            <a:pPr marL="0" indent="0">
              <a:buNone/>
              <a:defRPr/>
            </a:pPr>
            <a:r>
              <a:rPr lang="el-GR" sz="2000" dirty="0"/>
              <a:t>Αυτό είναι ουσιώδες, δεδομένου ότι στη σημερινή εποχή τα πάντα μεταβάλλονται, με ταχύ ρυθμό. Νέες τεχνολογίες δημιουργούνται, νέες αξίες και συμπεριφορές υιοθετούνται. Για να υλοποιείται η συνεχής βελτίωση απαιτούνται:</a:t>
            </a:r>
          </a:p>
          <a:p>
            <a:pPr marL="609600" indent="-609600">
              <a:defRPr/>
            </a:pPr>
            <a:r>
              <a:rPr lang="el-GR" sz="2000" dirty="0"/>
              <a:t>Δομικές αλλαγές μέσα στην επιχείρηση. Τούτο σημαίνει, ενδεχομένως μεταβολές στην οργανωτική της δομή, υιοθέτηση συμμετοχικών διαδικασιών στη λήψη των </a:t>
            </a:r>
            <a:r>
              <a:rPr lang="el-GR" sz="2000" dirty="0" smtClean="0"/>
              <a:t>αποφάσεων, κλπ</a:t>
            </a:r>
            <a:r>
              <a:rPr lang="el-GR" sz="2000" dirty="0"/>
              <a:t>.</a:t>
            </a:r>
          </a:p>
          <a:p>
            <a:pPr marL="609600" indent="-609600">
              <a:defRPr/>
            </a:pPr>
            <a:r>
              <a:rPr lang="el-GR" sz="2000" dirty="0"/>
              <a:t>Χρησιμοποίηση στατιστικών ελέγχων για τη βελτίωση της ποιότητας. Ο στατιστικός ποιοτικός έλεγχος είναι ουσιώδες συστατικό στοιχείο της Δ.Ο.Π</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29</a:t>
            </a:fld>
            <a:endParaRPr lang="el-GR" dirty="0"/>
          </a:p>
        </p:txBody>
      </p:sp>
    </p:spTree>
    <p:extLst>
      <p:ext uri="{BB962C8B-B14F-4D97-AF65-F5344CB8AC3E}">
        <p14:creationId xmlns:p14="http://schemas.microsoft.com/office/powerpoint/2010/main" val="31876280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l-GR" smtClean="0"/>
              <a:t>Χρηματοδότηση</a:t>
            </a:r>
          </a:p>
        </p:txBody>
      </p:sp>
      <p:sp>
        <p:nvSpPr>
          <p:cNvPr id="6147" name="Content Placeholder 2"/>
          <p:cNvSpPr>
            <a:spLocks noGrp="1"/>
          </p:cNvSpPr>
          <p:nvPr>
            <p:ph sz="half" idx="1"/>
          </p:nvPr>
        </p:nvSpPr>
        <p:spPr>
          <a:xfrm>
            <a:off x="1115616" y="1340768"/>
            <a:ext cx="7848872" cy="4525963"/>
          </a:xfrm>
        </p:spPr>
        <p:txBody>
          <a:bodyPr/>
          <a:lstStyle/>
          <a:p>
            <a:pPr eaLnBrk="1" hangingPunct="1"/>
            <a:r>
              <a:rPr lang="el-GR" sz="2400" dirty="0" smtClean="0"/>
              <a:t>Το παρόν εκπαιδευτικό υλικό έχει αναπτυχθεί στα πλαίσια του εκπαιδευτικού έργου του διδάσκοντα.</a:t>
            </a:r>
            <a:endParaRPr lang="en-US" sz="2400" dirty="0" smtClean="0"/>
          </a:p>
          <a:p>
            <a:pPr eaLnBrk="1" hangingPunct="1"/>
            <a:r>
              <a:rPr lang="el-GR" sz="2400" dirty="0" smtClean="0"/>
              <a:t>Το έργο «</a:t>
            </a:r>
            <a:r>
              <a:rPr lang="el-GR" sz="2400" b="1" dirty="0"/>
              <a:t>Ανοικτά Ακαδημαϊκά Μαθήματα στο </a:t>
            </a:r>
            <a:r>
              <a:rPr lang="en-US" sz="2400" b="1" dirty="0"/>
              <a:t>TEI </a:t>
            </a:r>
            <a:r>
              <a:rPr lang="el-GR" sz="2400" b="1"/>
              <a:t>Δυτικής Μακεδονίας</a:t>
            </a:r>
            <a:r>
              <a:rPr lang="el-GR" sz="2400" smtClean="0"/>
              <a:t>» </a:t>
            </a:r>
            <a:r>
              <a:rPr lang="el-GR" sz="2400" dirty="0" smtClean="0"/>
              <a:t>έχει χρηματοδοτήσει μόνο τη αναδιαμόρφωση του εκπαιδευτικού υλικού. </a:t>
            </a:r>
          </a:p>
          <a:p>
            <a:pPr eaLnBrk="1" hangingPunct="1"/>
            <a:r>
              <a:rPr lang="el-GR" sz="2400" dirty="0" smtClean="0"/>
              <a:t>Το έργο υλοποιείται στο πλαίσιο του Επιχειρησιακού Προγράμματος «Εκπαίδευση και Δια Βίου Μάθηση» και συγχρηματοδοτείται από την Ευρωπαϊκή Ένωση (Ευρωπαϊκό Κοινωνικό Ταμείο) και από εθνικούς πόρους.</a:t>
            </a:r>
          </a:p>
        </p:txBody>
      </p:sp>
      <p:sp>
        <p:nvSpPr>
          <p:cNvPr id="6148" name="Θέση αριθμού διαφάνειας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745D73-7E34-4E1D-A7C8-80921272BDBF}" type="slidenum">
              <a:rPr lang="el-GR" smtClean="0"/>
              <a:pPr fontAlgn="base">
                <a:spcBef>
                  <a:spcPct val="0"/>
                </a:spcBef>
                <a:spcAft>
                  <a:spcPct val="0"/>
                </a:spcAft>
                <a:defRPr/>
              </a:pPr>
              <a:t>3</a:t>
            </a:fld>
            <a:endParaRPr lang="el-GR" smtClean="0"/>
          </a:p>
        </p:txBody>
      </p:sp>
      <p:sp>
        <p:nvSpPr>
          <p:cNvPr id="2" name="Θέση περιεχομένου 1"/>
          <p:cNvSpPr>
            <a:spLocks noGrp="1"/>
          </p:cNvSpPr>
          <p:nvPr>
            <p:ph sz="half" idx="2"/>
          </p:nvPr>
        </p:nvSpPr>
        <p:spPr/>
        <p:txBody>
          <a:bodyPr/>
          <a:lstStyle/>
          <a:p>
            <a:endParaRPr lang="el-G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sz="4000" dirty="0" smtClean="0"/>
              <a:t>Δ. Σχεδιασμός και εφαρμογή του στρατηγικού ποιοτικού μάνατζμεντ (5)</a:t>
            </a:r>
            <a:endParaRPr lang="el-GR" sz="4000" dirty="0">
              <a:effectLst/>
            </a:endParaRPr>
          </a:p>
        </p:txBody>
      </p:sp>
      <p:sp>
        <p:nvSpPr>
          <p:cNvPr id="10243" name="Θέση περιεχομένου 2"/>
          <p:cNvSpPr>
            <a:spLocks noGrp="1"/>
          </p:cNvSpPr>
          <p:nvPr>
            <p:ph idx="1"/>
          </p:nvPr>
        </p:nvSpPr>
        <p:spPr>
          <a:xfrm>
            <a:off x="1043608" y="1844824"/>
            <a:ext cx="8065467" cy="3806676"/>
          </a:xfrm>
        </p:spPr>
        <p:txBody>
          <a:bodyPr/>
          <a:lstStyle/>
          <a:p>
            <a:pPr marL="609600" indent="-609600">
              <a:buFont typeface="Wingdings" pitchFamily="2" charset="2"/>
              <a:buAutoNum type="arabicPeriod" startAt="4"/>
              <a:defRPr/>
            </a:pPr>
            <a:r>
              <a:rPr lang="el-GR" sz="2000" b="1" dirty="0"/>
              <a:t>Καθολική συμμετοχή των εργαζομένων.</a:t>
            </a:r>
          </a:p>
          <a:p>
            <a:pPr marL="0" indent="0">
              <a:buNone/>
              <a:defRPr/>
            </a:pPr>
            <a:r>
              <a:rPr lang="el-GR" sz="2000" dirty="0"/>
              <a:t>Είναι απαραίτητο όλοι οι εργαζόμενοι να συμπεριληφθούν και να συμμετέχουν σ’ αυτήν την προσπάθεια. Αυτό οδηγεί στην εφαρμογή ενός συστήματος συμμετοχικής διοίκησης. Η μετάβαση όμως στη συμμετοχική διοίκηση δεν είναι εύκολη υπόθεση. Ορισμένες ενέργειες που θα μπορούσαν να κάνουν την μετάβαση περισσότερο ομαλή είναι:</a:t>
            </a:r>
          </a:p>
          <a:p>
            <a:pPr marL="609600" indent="-609600">
              <a:defRPr/>
            </a:pPr>
            <a:r>
              <a:rPr lang="el-GR" sz="2000" dirty="0"/>
              <a:t>Συγκρότηση ομάδων </a:t>
            </a:r>
            <a:r>
              <a:rPr lang="el-GR" sz="2000" dirty="0" smtClean="0"/>
              <a:t>εργασίας.</a:t>
            </a:r>
            <a:endParaRPr lang="el-GR" sz="2000" dirty="0"/>
          </a:p>
          <a:p>
            <a:pPr marL="609600" indent="-609600">
              <a:defRPr/>
            </a:pPr>
            <a:r>
              <a:rPr lang="el-GR" sz="2000" dirty="0"/>
              <a:t>Μερική αποκέντρωση στη λήψη </a:t>
            </a:r>
            <a:r>
              <a:rPr lang="el-GR" sz="2000" dirty="0" smtClean="0"/>
              <a:t>αποφάσεων. </a:t>
            </a:r>
            <a:endParaRPr lang="el-GR" sz="2000" dirty="0"/>
          </a:p>
          <a:p>
            <a:pPr marL="609600" indent="-609600">
              <a:defRPr/>
            </a:pPr>
            <a:r>
              <a:rPr lang="el-GR" sz="2000" dirty="0"/>
              <a:t>Εκπαίδευση σε θέματα ποιότητας και συμμετοχικών </a:t>
            </a:r>
            <a:r>
              <a:rPr lang="el-GR" sz="2000" dirty="0" smtClean="0"/>
              <a:t>διαδικασιών.</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30</a:t>
            </a:fld>
            <a:endParaRPr lang="el-GR" dirty="0"/>
          </a:p>
        </p:txBody>
      </p:sp>
    </p:spTree>
    <p:extLst>
      <p:ext uri="{BB962C8B-B14F-4D97-AF65-F5344CB8AC3E}">
        <p14:creationId xmlns:p14="http://schemas.microsoft.com/office/powerpoint/2010/main" val="31876280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sz="4000" dirty="0" smtClean="0"/>
              <a:t>Δ. Σχεδιασμός και εφαρμογή του στρατηγικού ποιοτικού μάνατζμεντ (6)</a:t>
            </a:r>
            <a:endParaRPr lang="el-GR" sz="4000" dirty="0">
              <a:effectLst/>
            </a:endParaRPr>
          </a:p>
        </p:txBody>
      </p:sp>
      <p:sp>
        <p:nvSpPr>
          <p:cNvPr id="10243" name="Θέση περιεχομένου 2"/>
          <p:cNvSpPr>
            <a:spLocks noGrp="1"/>
          </p:cNvSpPr>
          <p:nvPr>
            <p:ph idx="1"/>
          </p:nvPr>
        </p:nvSpPr>
        <p:spPr>
          <a:xfrm>
            <a:off x="1043608" y="1988840"/>
            <a:ext cx="8065467" cy="3662660"/>
          </a:xfrm>
        </p:spPr>
        <p:txBody>
          <a:bodyPr/>
          <a:lstStyle/>
          <a:p>
            <a:pPr marL="609600" indent="-609600">
              <a:defRPr/>
            </a:pPr>
            <a:r>
              <a:rPr lang="el-GR" sz="2000" dirty="0"/>
              <a:t>Χρησιμοποίηση συστημάτων υποβολής προτάσεων από τους </a:t>
            </a:r>
            <a:r>
              <a:rPr lang="el-GR" sz="2000" dirty="0" smtClean="0"/>
              <a:t>εργαζόμενους.</a:t>
            </a:r>
            <a:endParaRPr lang="el-GR" sz="2000" dirty="0"/>
          </a:p>
          <a:p>
            <a:pPr marL="609600" indent="-609600">
              <a:defRPr/>
            </a:pPr>
            <a:r>
              <a:rPr lang="el-GR" sz="2000" dirty="0"/>
              <a:t>Η δημιουργία ενός σωστού συστήματος </a:t>
            </a:r>
            <a:r>
              <a:rPr lang="el-GR" sz="2000" dirty="0" smtClean="0"/>
              <a:t>κινήτρων. </a:t>
            </a:r>
            <a:endParaRPr lang="el-GR" sz="2000" dirty="0"/>
          </a:p>
          <a:p>
            <a:pPr marL="609600" indent="-609600">
              <a:defRPr/>
            </a:pPr>
            <a:r>
              <a:rPr lang="el-GR" sz="2000" dirty="0"/>
              <a:t>Η βελτίωση της ποιότητας ζωής στον εργασιακό </a:t>
            </a:r>
            <a:r>
              <a:rPr lang="el-GR" sz="2000" dirty="0" smtClean="0"/>
              <a:t>χώρο</a:t>
            </a:r>
            <a:r>
              <a:rPr lang="en-US" sz="2000" dirty="0" smtClean="0"/>
              <a:t>,</a:t>
            </a:r>
            <a:r>
              <a:rPr lang="el-GR" sz="2000" dirty="0" smtClean="0"/>
              <a:t> </a:t>
            </a:r>
            <a:r>
              <a:rPr lang="el-GR" sz="2000" dirty="0"/>
              <a:t>κ.α.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31</a:t>
            </a:fld>
            <a:endParaRPr lang="el-GR" dirty="0"/>
          </a:p>
        </p:txBody>
      </p:sp>
    </p:spTree>
    <p:extLst>
      <p:ext uri="{BB962C8B-B14F-4D97-AF65-F5344CB8AC3E}">
        <p14:creationId xmlns:p14="http://schemas.microsoft.com/office/powerpoint/2010/main" val="31876280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sz="4000" dirty="0" smtClean="0"/>
              <a:t>Δ. Σχεδιασμός και εφαρμογή του στρατηγικού ποιοτικού μάνατζμεντ (7)</a:t>
            </a:r>
            <a:endParaRPr lang="el-GR" sz="4000" dirty="0">
              <a:effectLst/>
            </a:endParaRPr>
          </a:p>
        </p:txBody>
      </p:sp>
      <p:sp>
        <p:nvSpPr>
          <p:cNvPr id="10243" name="Θέση περιεχομένου 2"/>
          <p:cNvSpPr>
            <a:spLocks noGrp="1"/>
          </p:cNvSpPr>
          <p:nvPr>
            <p:ph idx="1"/>
          </p:nvPr>
        </p:nvSpPr>
        <p:spPr>
          <a:xfrm>
            <a:off x="1043608" y="1916832"/>
            <a:ext cx="8065467" cy="3734668"/>
          </a:xfrm>
        </p:spPr>
        <p:txBody>
          <a:bodyPr/>
          <a:lstStyle/>
          <a:p>
            <a:pPr marL="609600" indent="-609600">
              <a:buFont typeface="Wingdings" pitchFamily="2" charset="2"/>
              <a:buAutoNum type="arabicPeriod" startAt="5"/>
              <a:defRPr/>
            </a:pPr>
            <a:r>
              <a:rPr lang="el-GR" sz="2000" b="1" dirty="0"/>
              <a:t>Η συμμετοχή των προμηθευτών στη Δ.Ο.Π.</a:t>
            </a:r>
          </a:p>
          <a:p>
            <a:pPr marL="0" indent="0">
              <a:buNone/>
              <a:defRPr/>
            </a:pPr>
            <a:r>
              <a:rPr lang="el-GR" sz="2000" dirty="0"/>
              <a:t>Εξαιτίας του ότι οι  προμηθευτές αποτελούν αναπόσπαστο στοιχείο της παραγωγικής διαδικασίας χρειάζεται να ενημερωθούν κατάλληλα και να συμμετάσχουν σε κάθε προσπάθεια ποιοτικής αναβάθμισης. Συνεπώς, οι προμηθευτές δε θα πρέπει να αξιολογούνται μόνο με βάση το χαμηλό κόστος των προμηθειών τους αλλά κυρίως με βάση την ποιότητα, εφ’ όσον αυτή επιδρά στην ποιότητα των τελικών προϊόντων και υπηρεσιών</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32</a:t>
            </a:fld>
            <a:endParaRPr lang="el-GR" dirty="0"/>
          </a:p>
        </p:txBody>
      </p:sp>
    </p:spTree>
    <p:extLst>
      <p:ext uri="{BB962C8B-B14F-4D97-AF65-F5344CB8AC3E}">
        <p14:creationId xmlns:p14="http://schemas.microsoft.com/office/powerpoint/2010/main" val="31876280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Δ. Σχεδιασμός και εφαρμογή του στρατηγικού ποιοτικού μάνατζμεντ </a:t>
            </a:r>
            <a:r>
              <a:rPr lang="el-GR" dirty="0" smtClean="0"/>
              <a:t>(8)</a:t>
            </a:r>
            <a:endParaRPr lang="el-GR" dirty="0">
              <a:effectLst/>
            </a:endParaRPr>
          </a:p>
        </p:txBody>
      </p:sp>
      <p:sp>
        <p:nvSpPr>
          <p:cNvPr id="10243" name="Θέση περιεχομένου 2"/>
          <p:cNvSpPr>
            <a:spLocks noGrp="1"/>
          </p:cNvSpPr>
          <p:nvPr>
            <p:ph idx="1"/>
          </p:nvPr>
        </p:nvSpPr>
        <p:spPr>
          <a:xfrm>
            <a:off x="1043608" y="2060848"/>
            <a:ext cx="8065467" cy="3590652"/>
          </a:xfrm>
        </p:spPr>
        <p:txBody>
          <a:bodyPr/>
          <a:lstStyle/>
          <a:p>
            <a:pPr marL="609600" indent="-609600">
              <a:buFont typeface="Wingdings" pitchFamily="2" charset="2"/>
              <a:buAutoNum type="arabicPeriod" startAt="6"/>
              <a:defRPr/>
            </a:pPr>
            <a:r>
              <a:rPr lang="el-GR" sz="2000" b="1" dirty="0"/>
              <a:t>Το τμήμα ποιοτικού ελέγχου αποκτά νέο </a:t>
            </a:r>
            <a:r>
              <a:rPr lang="el-GR" sz="2000" b="1" dirty="0" smtClean="0"/>
              <a:t>ρόλο.</a:t>
            </a:r>
            <a:endParaRPr lang="el-GR" sz="2000" b="1" dirty="0"/>
          </a:p>
          <a:p>
            <a:pPr marL="0" indent="0">
              <a:buNone/>
              <a:defRPr/>
            </a:pPr>
            <a:r>
              <a:rPr lang="el-GR" sz="2000" dirty="0"/>
              <a:t>Η αληθινή ποιοτική βελτίωση πρέπει να γίνεται με συνεχή βελτίωση των παραγωγικών δραστηριοτήτων και διαδικασιών και όχι με δειγματοληπτικό έλεγχο των προϊόντων. Ο δειγματοληπτικός έλεγχος ποιότητας είναι συχνά πολύ δαπανηρός, μη αποτελεσματικός και γίνεται όταν είναι πολύ αργά. Επομένως, ο ρόλος του τμήματος ποιοτικού ελέγχου αναβαθμίζεται και συνίσταται σε ανάληψη της ευθύνης για το συντονισμό και τη γενικότερη οργάνωση της συνολικής προσπάθειας ποιοτικής αναβάθμισης, η οποία λαμβάνει χώρα σε όλη την επιχείρηση</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33</a:t>
            </a:fld>
            <a:endParaRPr lang="el-GR" dirty="0"/>
          </a:p>
        </p:txBody>
      </p:sp>
    </p:spTree>
    <p:extLst>
      <p:ext uri="{BB962C8B-B14F-4D97-AF65-F5344CB8AC3E}">
        <p14:creationId xmlns:p14="http://schemas.microsoft.com/office/powerpoint/2010/main" val="42460054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Δ. Σχεδιασμός και εφαρμογή του στρατηγικού ποιοτικού μάνατζμεντ </a:t>
            </a:r>
            <a:r>
              <a:rPr lang="el-GR" dirty="0" smtClean="0"/>
              <a:t>(9)</a:t>
            </a:r>
            <a:endParaRPr lang="el-GR" dirty="0">
              <a:effectLst/>
            </a:endParaRPr>
          </a:p>
        </p:txBody>
      </p:sp>
      <p:sp>
        <p:nvSpPr>
          <p:cNvPr id="10243" name="Θέση περιεχομένου 2"/>
          <p:cNvSpPr>
            <a:spLocks noGrp="1"/>
          </p:cNvSpPr>
          <p:nvPr>
            <p:ph idx="1"/>
          </p:nvPr>
        </p:nvSpPr>
        <p:spPr>
          <a:xfrm>
            <a:off x="1043608" y="2276872"/>
            <a:ext cx="8065467" cy="3374628"/>
          </a:xfrm>
        </p:spPr>
        <p:txBody>
          <a:bodyPr/>
          <a:lstStyle/>
          <a:p>
            <a:pPr marL="609600" indent="-609600">
              <a:buFont typeface="Wingdings" pitchFamily="2" charset="2"/>
              <a:buAutoNum type="arabicPeriod" startAt="7"/>
              <a:defRPr/>
            </a:pPr>
            <a:r>
              <a:rPr lang="el-GR" sz="2000" b="1" dirty="0"/>
              <a:t>Η ανώτατη διεύθυνση της επιχείρησης διαδραματίζει ηγετικό </a:t>
            </a:r>
            <a:r>
              <a:rPr lang="el-GR" sz="2000" b="1" dirty="0" smtClean="0"/>
              <a:t>ρόλο.</a:t>
            </a:r>
            <a:r>
              <a:rPr lang="el-GR" sz="2000" dirty="0" smtClean="0"/>
              <a:t> </a:t>
            </a:r>
            <a:endParaRPr lang="el-GR" sz="2000" dirty="0"/>
          </a:p>
          <a:p>
            <a:pPr marL="0" indent="0">
              <a:buNone/>
              <a:defRPr/>
            </a:pPr>
            <a:r>
              <a:rPr lang="el-GR" sz="2000" dirty="0"/>
              <a:t>Για να γίνει αυτό απαιτείται κατ’ αρχήν η κατανόηση, από πλευράς της, της στρατηγικής σημασίας της ποιοτικής αναβάθμισης. Κατόπιν χρειάζεται εκπαίδευση της ανώτατης διεύθυνσης στην φιλοσοφία και τις τεχνικές του ποιοτικού μάνατζμεντ. Τέλος απομένει ο σωστός σχεδιασμός ενός προγράμματος ΔΟΠ., η εξαγγελία του και εφαρμογή του. Μέσα βέβαια στην ανώτατη διεύθυνση πρωταρχικός είναι ο ρόλος του επικεφαλής της επιχείρησης. Ο επικεφαλής λοιπόν και το υπόλοιπο ανώτατο μάνατζμεντ της επιχείρησης είναι εκείνοι που θα οδηγήσουν και θα καθοδηγήσουν την προσπάθεια για Μάνατζμεντ Ολικής Ποιότητας.</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34</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Δ. Σχεδιασμός και εφαρμογή του στρατηγικού ποιοτικού μάνατζμεντ </a:t>
            </a:r>
            <a:r>
              <a:rPr lang="el-GR" dirty="0" smtClean="0"/>
              <a:t>(10)</a:t>
            </a:r>
            <a:endParaRPr lang="el-GR" dirty="0">
              <a:effectLst/>
            </a:endParaRPr>
          </a:p>
        </p:txBody>
      </p:sp>
      <p:sp>
        <p:nvSpPr>
          <p:cNvPr id="10243" name="Θέση περιεχομένου 2"/>
          <p:cNvSpPr>
            <a:spLocks noGrp="1"/>
          </p:cNvSpPr>
          <p:nvPr>
            <p:ph idx="1"/>
          </p:nvPr>
        </p:nvSpPr>
        <p:spPr>
          <a:xfrm>
            <a:off x="1043608" y="2060848"/>
            <a:ext cx="8065467" cy="3590652"/>
          </a:xfrm>
        </p:spPr>
        <p:txBody>
          <a:bodyPr/>
          <a:lstStyle/>
          <a:p>
            <a:pPr marL="0" indent="0">
              <a:buNone/>
              <a:defRPr/>
            </a:pPr>
            <a:r>
              <a:rPr lang="el-GR" sz="2000" dirty="0"/>
              <a:t>Παρακάτω διατυπώνονται οι ευθύνες τις ανώτατης διοίκησης που σχετίζονται με την εφαρμογή ενός συστήματος ΔΟΠ.</a:t>
            </a:r>
          </a:p>
          <a:p>
            <a:pPr>
              <a:defRPr/>
            </a:pPr>
            <a:r>
              <a:rPr lang="el-GR" sz="2000" dirty="0"/>
              <a:t>Την ευθύνη για πλήρη και συνολική ικανοποίηση των πελατών, όπως επίσης για την αφοσίωσή τους για την εταιρία.</a:t>
            </a:r>
          </a:p>
          <a:p>
            <a:pPr>
              <a:defRPr/>
            </a:pPr>
            <a:r>
              <a:rPr lang="el-GR" sz="2000" dirty="0"/>
              <a:t>Τον προσδιορισμό ξεκάθαρων στόχων και </a:t>
            </a:r>
            <a:r>
              <a:rPr lang="el-GR" sz="2000" dirty="0" smtClean="0"/>
              <a:t>προτεραιοτήτων.</a:t>
            </a:r>
            <a:endParaRPr lang="el-GR" sz="2000" dirty="0"/>
          </a:p>
          <a:p>
            <a:pPr>
              <a:defRPr/>
            </a:pPr>
            <a:r>
              <a:rPr lang="el-GR" sz="2000" dirty="0"/>
              <a:t>Την ευθύνη για τη μείωση της σπατάλης γενικότερα και των δαπανών ειδικότερα και της πιθανότητας αποτυχίας των </a:t>
            </a:r>
            <a:r>
              <a:rPr lang="el-GR" sz="2000" dirty="0" smtClean="0"/>
              <a:t>προϊόντων.</a:t>
            </a:r>
            <a:endParaRPr lang="el-GR" sz="2000" dirty="0"/>
          </a:p>
          <a:p>
            <a:pPr>
              <a:defRPr/>
            </a:pPr>
            <a:r>
              <a:rPr lang="el-GR" sz="2000" dirty="0"/>
              <a:t>Την ευθύνη επίσης, για την μείωση των συγκρούσεων εντός της επιχείρησης και της </a:t>
            </a:r>
            <a:r>
              <a:rPr lang="el-GR" sz="2000" dirty="0" err="1" smtClean="0"/>
              <a:t>οργανωσιακής</a:t>
            </a:r>
            <a:r>
              <a:rPr lang="el-GR" sz="2000" dirty="0" smtClean="0"/>
              <a:t> </a:t>
            </a:r>
            <a:r>
              <a:rPr lang="el-GR" sz="2000" dirty="0"/>
              <a:t>πολυπλοκότητας και τη  διασφάλιση ότι η επιχείρηση ‘δουλεύει σαν ρολόι’ με το μέγιστο επίπεδο ηθικού</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35</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Δ. Σχεδιασμός και εφαρμογή του στρατηγικού ποιοτικού μάνατζμεντ </a:t>
            </a:r>
            <a:r>
              <a:rPr lang="el-GR" dirty="0" smtClean="0"/>
              <a:t>(11)</a:t>
            </a:r>
            <a:endParaRPr lang="el-GR" dirty="0">
              <a:effectLst/>
            </a:endParaRPr>
          </a:p>
        </p:txBody>
      </p:sp>
      <p:sp>
        <p:nvSpPr>
          <p:cNvPr id="10243" name="Θέση περιεχομένου 2"/>
          <p:cNvSpPr>
            <a:spLocks noGrp="1"/>
          </p:cNvSpPr>
          <p:nvPr>
            <p:ph idx="1"/>
          </p:nvPr>
        </p:nvSpPr>
        <p:spPr>
          <a:xfrm>
            <a:off x="1043608" y="2060848"/>
            <a:ext cx="8065467" cy="3590652"/>
          </a:xfrm>
        </p:spPr>
        <p:txBody>
          <a:bodyPr/>
          <a:lstStyle/>
          <a:p>
            <a:pPr>
              <a:defRPr/>
            </a:pPr>
            <a:r>
              <a:rPr lang="el-GR" sz="2000" dirty="0" smtClean="0"/>
              <a:t>Τέλος </a:t>
            </a:r>
            <a:r>
              <a:rPr lang="el-GR" sz="2000" dirty="0"/>
              <a:t>την ευθύνη ότι το προσωπικό και η επιχείρηση γενικότερα εργάζονται με τη μεγαλύτερη δυνατή αποτελεσματικότητα.</a:t>
            </a:r>
          </a:p>
          <a:p>
            <a:pPr marL="0" indent="0">
              <a:buNone/>
              <a:defRPr/>
            </a:pPr>
            <a:r>
              <a:rPr lang="el-GR" sz="2000" dirty="0"/>
              <a:t>Παρουσιάζεται όμως συχνά  το φαινόμενο της αντίθεσης και αντίδρασης των διοικητικών στελεχών στην προσπάθεια της ανώτατης διεύθυνσης της επιχείρησης να υιοθετήσει ένα σύστημα ολική ποιότητας. Η αντίθεση προέρχεται από μια υφιστάμενη νοοτροπία, η οποία διακατέχεται από τις ακόλουθες τρεις απόψεις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36</a:t>
            </a:fld>
            <a:endParaRPr lang="el-GR" dirty="0"/>
          </a:p>
        </p:txBody>
      </p:sp>
    </p:spTree>
    <p:extLst>
      <p:ext uri="{BB962C8B-B14F-4D97-AF65-F5344CB8AC3E}">
        <p14:creationId xmlns:p14="http://schemas.microsoft.com/office/powerpoint/2010/main" val="22483634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Δ. Σχεδιασμός και εφαρμογή του στρατηγικού ποιοτικού μάνατζμεντ (</a:t>
            </a:r>
            <a:r>
              <a:rPr lang="el-GR" dirty="0" smtClean="0"/>
              <a:t>12)</a:t>
            </a:r>
            <a:endParaRPr lang="el-GR" dirty="0">
              <a:effectLst/>
            </a:endParaRPr>
          </a:p>
        </p:txBody>
      </p:sp>
      <p:sp>
        <p:nvSpPr>
          <p:cNvPr id="10243" name="Θέση περιεχομένου 2"/>
          <p:cNvSpPr>
            <a:spLocks noGrp="1"/>
          </p:cNvSpPr>
          <p:nvPr>
            <p:ph idx="1"/>
          </p:nvPr>
        </p:nvSpPr>
        <p:spPr>
          <a:xfrm>
            <a:off x="1043608" y="2132856"/>
            <a:ext cx="8065467" cy="3518644"/>
          </a:xfrm>
        </p:spPr>
        <p:txBody>
          <a:bodyPr/>
          <a:lstStyle/>
          <a:p>
            <a:pPr>
              <a:defRPr/>
            </a:pPr>
            <a:r>
              <a:rPr lang="el-GR" sz="2000" dirty="0" err="1"/>
              <a:t>΄Οι</a:t>
            </a:r>
            <a:r>
              <a:rPr lang="el-GR" sz="2000" dirty="0"/>
              <a:t> μάνατζερ γνωρίζουν καλύτερα τα πράγματα της επιχείρησης </a:t>
            </a:r>
            <a:r>
              <a:rPr lang="el-GR" sz="2000" dirty="0" err="1"/>
              <a:t>΄από</a:t>
            </a:r>
            <a:r>
              <a:rPr lang="el-GR" sz="2000" dirty="0"/>
              <a:t> οποιανδήποτε άλλον επιθυμεί να προωθήσει και να επιβάλει νέα συστήματα διοίκησης.</a:t>
            </a:r>
          </a:p>
          <a:p>
            <a:pPr>
              <a:defRPr/>
            </a:pPr>
            <a:r>
              <a:rPr lang="el-GR" sz="2000" dirty="0" err="1"/>
              <a:t>΄Ο</a:t>
            </a:r>
            <a:r>
              <a:rPr lang="el-GR" sz="2000" dirty="0"/>
              <a:t> πελάτης δεν έχει πάντα </a:t>
            </a:r>
            <a:r>
              <a:rPr lang="el-GR" sz="2000" dirty="0" err="1"/>
              <a:t>δίκιο΄</a:t>
            </a:r>
            <a:r>
              <a:rPr lang="el-GR" sz="2000" dirty="0"/>
              <a:t>. Υπάρχουν και πελάτες οι οποίοι προσπαθούν να εκμεταλλευθούν τη φήμη και την καλή διάθεση της επιχείρησης.</a:t>
            </a:r>
          </a:p>
          <a:p>
            <a:pPr>
              <a:defRPr/>
            </a:pPr>
            <a:r>
              <a:rPr lang="el-GR" sz="2000" dirty="0" err="1"/>
              <a:t>΄Όλα</a:t>
            </a:r>
            <a:r>
              <a:rPr lang="el-GR" sz="2000" dirty="0"/>
              <a:t> τα πράγματα δεν είναι </a:t>
            </a:r>
            <a:r>
              <a:rPr lang="el-GR" sz="2000" dirty="0" err="1"/>
              <a:t>διαδικασίες΄</a:t>
            </a:r>
            <a:r>
              <a:rPr lang="el-GR" sz="2000" dirty="0"/>
              <a:t>. Υπάρχουν κι άλλα πράγματα που αξίζουν, όπως το ένστικτο, η διαίσθηση,  το ταλέντο και η δημιουργικότητα.</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37</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Ε</a:t>
            </a:r>
            <a:r>
              <a:rPr lang="en-US" dirty="0" smtClean="0"/>
              <a:t>. </a:t>
            </a:r>
            <a:r>
              <a:rPr lang="el-GR" dirty="0" smtClean="0"/>
              <a:t>Παρόν και μέλλον (1)</a:t>
            </a:r>
            <a:endParaRPr lang="el-GR" dirty="0">
              <a:effectLst/>
            </a:endParaRPr>
          </a:p>
        </p:txBody>
      </p:sp>
      <p:sp>
        <p:nvSpPr>
          <p:cNvPr id="10243" name="Θέση περιεχομένου 2"/>
          <p:cNvSpPr>
            <a:spLocks noGrp="1"/>
          </p:cNvSpPr>
          <p:nvPr>
            <p:ph idx="1"/>
          </p:nvPr>
        </p:nvSpPr>
        <p:spPr>
          <a:xfrm>
            <a:off x="1043608" y="1700808"/>
            <a:ext cx="8065467" cy="3950692"/>
          </a:xfrm>
        </p:spPr>
        <p:txBody>
          <a:bodyPr/>
          <a:lstStyle/>
          <a:p>
            <a:pPr>
              <a:defRPr/>
            </a:pPr>
            <a:r>
              <a:rPr lang="el-GR" sz="2000" dirty="0"/>
              <a:t>Είναι γεγονός ότι η ΔΟΠ σήμερα διαδίδεται σ’ όλες τις επιχειρησιακές λειτουργίες, στους περισσότερους επιχειρησιακούς κλάδους και σε τομείς της κοινωνικής και ανθρώπινης δραστηριότητας πέραν των επιχειρήσεων.</a:t>
            </a:r>
          </a:p>
          <a:p>
            <a:pPr>
              <a:defRPr/>
            </a:pPr>
            <a:r>
              <a:rPr lang="el-GR" sz="2000" dirty="0"/>
              <a:t>Δεν είναι τυχαίο ότι σε πάρα πολλές χρηματοδοτήσεις των κοινοτικών πλαισίων στήριξης πολλές χρηματοδοτήσεις προϋπέθεταν την απόκτηση </a:t>
            </a:r>
            <a:r>
              <a:rPr lang="el-GR" sz="2000" dirty="0" smtClean="0"/>
              <a:t>Συστήματος Διασφάλισης Ποιότητας (ΣΔΠ - </a:t>
            </a:r>
            <a:r>
              <a:rPr lang="en-US" sz="2000" dirty="0" smtClean="0"/>
              <a:t>ISO</a:t>
            </a:r>
            <a:r>
              <a:rPr lang="en-US" sz="2000" dirty="0"/>
              <a:t>)</a:t>
            </a:r>
            <a:r>
              <a:rPr lang="el-GR" sz="2000" dirty="0"/>
              <a:t>, προκειμένου να εγκριθεί η επένδυση.</a:t>
            </a:r>
          </a:p>
          <a:p>
            <a:pPr>
              <a:defRPr/>
            </a:pPr>
            <a:r>
              <a:rPr lang="el-GR" sz="2000" dirty="0"/>
              <a:t>Στη Μ. Βρετανία καθιερώθηκε πρόγραμμα ποιοτικής κατάρτισης </a:t>
            </a:r>
            <a:r>
              <a:rPr lang="en-US" sz="2000" dirty="0"/>
              <a:t>QUEST (Quality Education for Schools and Teachers), </a:t>
            </a:r>
            <a:r>
              <a:rPr lang="el-GR" sz="2000" dirty="0"/>
              <a:t>μετά από έντονες και διεξοδικές συζητήσεις για την εισαγωγή μαθημάτων ποιότητας στα σχολεία βασικής και μέσης εκπαίδευσης.</a:t>
            </a:r>
          </a:p>
          <a:p>
            <a:pPr marL="609600" indent="-609600">
              <a:buNone/>
              <a:defRPr/>
            </a:pPr>
            <a:r>
              <a:rPr lang="el-GR" sz="2000" dirty="0" smtClean="0"/>
              <a:t> </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38</a:t>
            </a:fld>
            <a:endParaRPr lang="el-GR" dirty="0"/>
          </a:p>
        </p:txBody>
      </p:sp>
    </p:spTree>
    <p:extLst>
      <p:ext uri="{BB962C8B-B14F-4D97-AF65-F5344CB8AC3E}">
        <p14:creationId xmlns:p14="http://schemas.microsoft.com/office/powerpoint/2010/main" val="10556081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a:t>Ε</a:t>
            </a:r>
            <a:r>
              <a:rPr lang="en-US" dirty="0" smtClean="0"/>
              <a:t>. </a:t>
            </a:r>
            <a:r>
              <a:rPr lang="el-GR" dirty="0" smtClean="0"/>
              <a:t>Παρόν και μέλλον (2)</a:t>
            </a:r>
            <a:endParaRPr lang="el-GR" dirty="0">
              <a:effectLst/>
            </a:endParaRPr>
          </a:p>
        </p:txBody>
      </p:sp>
      <p:sp>
        <p:nvSpPr>
          <p:cNvPr id="10243" name="Θέση περιεχομένου 2"/>
          <p:cNvSpPr>
            <a:spLocks noGrp="1"/>
          </p:cNvSpPr>
          <p:nvPr>
            <p:ph idx="1"/>
          </p:nvPr>
        </p:nvSpPr>
        <p:spPr>
          <a:xfrm>
            <a:off x="1043608" y="1484784"/>
            <a:ext cx="8065467" cy="4166716"/>
          </a:xfrm>
        </p:spPr>
        <p:txBody>
          <a:bodyPr/>
          <a:lstStyle/>
          <a:p>
            <a:pPr marL="0" indent="0">
              <a:buNone/>
              <a:defRPr/>
            </a:pPr>
            <a:r>
              <a:rPr lang="el-GR" sz="2000" dirty="0" smtClean="0"/>
              <a:t>Πολλά </a:t>
            </a:r>
            <a:r>
              <a:rPr lang="el-GR" sz="2000" dirty="0"/>
              <a:t>συνέδρια, συναντήσεις και σεμινάρια για τη ΔΟΠ έγιναν τα τελευταία χρόνια και στην Ελλάδα. Αξίζει έτσι να αναφερθούν επιγραμματικά μερικές θέσεις κάποιων ειδικών που διατυπώνονται σε διάφορα </a:t>
            </a:r>
            <a:r>
              <a:rPr lang="en-US" sz="2000" dirty="0"/>
              <a:t>Forum.</a:t>
            </a:r>
            <a:endParaRPr lang="el-GR" sz="2000" dirty="0"/>
          </a:p>
          <a:p>
            <a:pPr marL="609600" indent="-609600">
              <a:buFont typeface="Wingdings" pitchFamily="2" charset="2"/>
              <a:buAutoNum type="arabicPeriod"/>
              <a:defRPr/>
            </a:pPr>
            <a:r>
              <a:rPr lang="el-GR" sz="2000" dirty="0"/>
              <a:t>Ποιότητα δίχως να φέρει κέρδη δεν έχει νόημα.</a:t>
            </a:r>
          </a:p>
          <a:p>
            <a:pPr marL="609600" indent="-609600">
              <a:buFont typeface="Wingdings" pitchFamily="2" charset="2"/>
              <a:buAutoNum type="arabicPeriod"/>
              <a:defRPr/>
            </a:pPr>
            <a:r>
              <a:rPr lang="el-GR" sz="2000" dirty="0"/>
              <a:t>Έμφαση περισσότερο στις διαδικασίες παρά στο προϊόν.</a:t>
            </a:r>
          </a:p>
          <a:p>
            <a:pPr marL="609600" indent="-609600">
              <a:buFont typeface="Wingdings" pitchFamily="2" charset="2"/>
              <a:buAutoNum type="arabicPeriod"/>
              <a:defRPr/>
            </a:pPr>
            <a:r>
              <a:rPr lang="el-GR" sz="2000" dirty="0"/>
              <a:t>Δεν είναι δυνατή ολική ποιότητα δίχως ποιοτική διασφάλιση, η οποία όμως δεν είναι δυνατή χωρίς ποιοτικό έλεγχο.</a:t>
            </a:r>
          </a:p>
          <a:p>
            <a:pPr marL="609600" indent="-609600">
              <a:buFont typeface="Wingdings" pitchFamily="2" charset="2"/>
              <a:buAutoNum type="arabicPeriod"/>
              <a:defRPr/>
            </a:pPr>
            <a:r>
              <a:rPr lang="el-GR" sz="2000" dirty="0"/>
              <a:t>Ποιοτική διασφάλιση είναι ενέργειες και δραστηριότητες, όχι </a:t>
            </a:r>
            <a:r>
              <a:rPr lang="el-GR" sz="2000" dirty="0" err="1"/>
              <a:t>χαρτομάνι</a:t>
            </a:r>
            <a:r>
              <a:rPr lang="el-GR" sz="2000" dirty="0"/>
              <a:t>.</a:t>
            </a:r>
          </a:p>
          <a:p>
            <a:pPr marL="609600" indent="-609600">
              <a:buFont typeface="Wingdings" pitchFamily="2" charset="2"/>
              <a:buAutoNum type="arabicPeriod"/>
              <a:defRPr/>
            </a:pPr>
            <a:r>
              <a:rPr lang="el-GR" sz="2000" dirty="0"/>
              <a:t>Γνώρισε τις απαιτήσεις του πελάτη.</a:t>
            </a:r>
          </a:p>
          <a:p>
            <a:pPr marL="609600" indent="-609600">
              <a:buFont typeface="Wingdings" pitchFamily="2" charset="2"/>
              <a:buAutoNum type="arabicPeriod"/>
              <a:defRPr/>
            </a:pPr>
            <a:r>
              <a:rPr lang="el-GR" sz="2000" dirty="0"/>
              <a:t>Άρχισε να αναγνωρίζεις τις μεσαίες βαθμίδες στελεχών.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39</a:t>
            </a:fld>
            <a:endParaRPr lang="el-GR" dirty="0"/>
          </a:p>
        </p:txBody>
      </p:sp>
    </p:spTree>
    <p:extLst>
      <p:ext uri="{BB962C8B-B14F-4D97-AF65-F5344CB8AC3E}">
        <p14:creationId xmlns:p14="http://schemas.microsoft.com/office/powerpoint/2010/main" val="2541300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3000" y="274638"/>
            <a:ext cx="7543800" cy="1143000"/>
          </a:xfrm>
        </p:spPr>
        <p:txBody>
          <a:bodyPr/>
          <a:lstStyle/>
          <a:p>
            <a:pPr eaLnBrk="1" hangingPunct="1"/>
            <a:r>
              <a:rPr lang="el-GR" smtClean="0"/>
              <a:t>Σκοποί  ενότητας</a:t>
            </a:r>
          </a:p>
        </p:txBody>
      </p:sp>
      <p:sp>
        <p:nvSpPr>
          <p:cNvPr id="7171" name="Content Placeholder 2"/>
          <p:cNvSpPr>
            <a:spLocks noGrp="1"/>
          </p:cNvSpPr>
          <p:nvPr>
            <p:ph idx="1"/>
          </p:nvPr>
        </p:nvSpPr>
        <p:spPr>
          <a:xfrm>
            <a:off x="1143000" y="1600200"/>
            <a:ext cx="7543800" cy="4525963"/>
          </a:xfrm>
        </p:spPr>
        <p:txBody>
          <a:bodyPr/>
          <a:lstStyle/>
          <a:p>
            <a:pPr marL="0" eaLnBrk="1" hangingPunct="1"/>
            <a:r>
              <a:rPr lang="el-GR" dirty="0" smtClean="0"/>
              <a:t>Να κατανοήσει ο φοιτητής τις βασικές εννοιολογικές προσεγγίσεις της διοίκησης ολικής ποιότητας.</a:t>
            </a:r>
          </a:p>
        </p:txBody>
      </p:sp>
      <p:sp>
        <p:nvSpPr>
          <p:cNvPr id="7172" name="Slide Number Placeholder 5"/>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A1929-7B75-46B1-9C59-7AED25DF0EBA}" type="slidenum">
              <a:rPr lang="el-GR" smtClean="0"/>
              <a:pPr fontAlgn="base">
                <a:spcBef>
                  <a:spcPct val="0"/>
                </a:spcBef>
                <a:spcAft>
                  <a:spcPct val="0"/>
                </a:spcAft>
                <a:defRPr/>
              </a:pPr>
              <a:t>4</a:t>
            </a:fld>
            <a:endParaRPr lang="el-GR"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(1)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a:t>Armstrong</a:t>
            </a:r>
            <a:r>
              <a:rPr lang="el-GR" sz="2000" dirty="0"/>
              <a:t>, G. &amp; </a:t>
            </a:r>
            <a:r>
              <a:rPr lang="el-GR" sz="2000" dirty="0" err="1"/>
              <a:t>Kotler</a:t>
            </a:r>
            <a:r>
              <a:rPr lang="el-GR" sz="2000" dirty="0"/>
              <a:t> P. (2009). Εισαγωγή στο Μάρκετινγκ. Εκδόσεις Επίκεντρο, Αθήνα.</a:t>
            </a:r>
          </a:p>
          <a:p>
            <a:r>
              <a:rPr lang="en-US" sz="2000" dirty="0"/>
              <a:t>Drucker, P. (1973). Management: Tasks, Responsibilities, Practices. New York, NY.</a:t>
            </a:r>
            <a:endParaRPr lang="el-GR" sz="2000" dirty="0"/>
          </a:p>
          <a:p>
            <a:r>
              <a:rPr lang="en-US" sz="2000" dirty="0"/>
              <a:t>Haas </a:t>
            </a:r>
            <a:r>
              <a:rPr lang="en-US" sz="2000" dirty="0" err="1"/>
              <a:t>Edersheim</a:t>
            </a:r>
            <a:r>
              <a:rPr lang="en-US" sz="2000" dirty="0"/>
              <a:t>, E. (2009). Peter Drucker </a:t>
            </a:r>
            <a:r>
              <a:rPr lang="el-GR" sz="2000" dirty="0"/>
              <a:t>ο Γκουρού του Μάνατζμεντ</a:t>
            </a:r>
            <a:r>
              <a:rPr lang="en-US" sz="2000" dirty="0"/>
              <a:t>. </a:t>
            </a:r>
            <a:r>
              <a:rPr lang="el-GR" sz="2000" dirty="0"/>
              <a:t>Εκδόσεις Επίκεντρο, Αθήνα.</a:t>
            </a:r>
          </a:p>
          <a:p>
            <a:r>
              <a:rPr lang="en-US" sz="2000" dirty="0" err="1" smtClean="0"/>
              <a:t>Handbuch</a:t>
            </a:r>
            <a:r>
              <a:rPr lang="en-US" sz="2000" dirty="0"/>
              <a:t>, C. C., </a:t>
            </a:r>
            <a:r>
              <a:rPr lang="en-US" sz="2000" dirty="0" err="1"/>
              <a:t>Habisch</a:t>
            </a:r>
            <a:r>
              <a:rPr lang="en-US" sz="2000" dirty="0"/>
              <a:t>, A., </a:t>
            </a:r>
            <a:r>
              <a:rPr lang="en-US" sz="2000" dirty="0" err="1"/>
              <a:t>Schmidpeter</a:t>
            </a:r>
            <a:r>
              <a:rPr lang="en-US" sz="2000" dirty="0"/>
              <a:t>, R. &amp; </a:t>
            </a:r>
            <a:r>
              <a:rPr lang="en-US" sz="2000" dirty="0" err="1"/>
              <a:t>Neureiter</a:t>
            </a:r>
            <a:r>
              <a:rPr lang="en-US" sz="2000" dirty="0"/>
              <a:t>, M. (2008). </a:t>
            </a:r>
            <a:r>
              <a:rPr lang="en-US" sz="2000" dirty="0" err="1"/>
              <a:t>Handbuch</a:t>
            </a:r>
            <a:r>
              <a:rPr lang="en-US" sz="2000" dirty="0"/>
              <a:t> Corporate Citizenship. Springer </a:t>
            </a:r>
            <a:r>
              <a:rPr lang="en-US" sz="2000" dirty="0" err="1"/>
              <a:t>Verlag</a:t>
            </a:r>
            <a:r>
              <a:rPr lang="en-US" sz="2000" dirty="0"/>
              <a:t>,  Berlin.</a:t>
            </a:r>
            <a:endParaRPr lang="el-GR" sz="2000" dirty="0"/>
          </a:p>
          <a:p>
            <a:r>
              <a:rPr lang="el-GR" sz="2000" dirty="0" err="1" smtClean="0"/>
              <a:t>Kotler</a:t>
            </a:r>
            <a:r>
              <a:rPr lang="el-GR" sz="2000" dirty="0" smtClean="0"/>
              <a:t>, </a:t>
            </a:r>
            <a:r>
              <a:rPr lang="el-GR" sz="2000" dirty="0"/>
              <a:t>P</a:t>
            </a:r>
            <a:r>
              <a:rPr lang="el-GR" sz="2000" dirty="0" smtClean="0"/>
              <a:t>. &amp; </a:t>
            </a:r>
            <a:r>
              <a:rPr lang="el-GR" sz="2000" dirty="0" err="1" smtClean="0"/>
              <a:t>Lee</a:t>
            </a:r>
            <a:r>
              <a:rPr lang="el-GR" sz="2000" dirty="0" smtClean="0"/>
              <a:t>, N. (2009). Εταιρική </a:t>
            </a:r>
            <a:r>
              <a:rPr lang="el-GR" sz="2000" dirty="0"/>
              <a:t>Κοινωνική </a:t>
            </a:r>
            <a:r>
              <a:rPr lang="el-GR" sz="2000" dirty="0" smtClean="0"/>
              <a:t>Ευθύνη. Εκδόσεις </a:t>
            </a:r>
            <a:r>
              <a:rPr lang="en-US" sz="2000" dirty="0" smtClean="0"/>
              <a:t>Econ</a:t>
            </a:r>
            <a:r>
              <a:rPr lang="el-GR" sz="2000" dirty="0" err="1" smtClean="0"/>
              <a:t>omia</a:t>
            </a:r>
            <a:r>
              <a:rPr lang="el-GR" sz="2000" dirty="0" smtClean="0"/>
              <a:t>, Αθήνα.  </a:t>
            </a:r>
            <a:endParaRPr lang="el-GR" sz="2000" dirty="0"/>
          </a:p>
          <a:p>
            <a:r>
              <a:rPr lang="el-GR" sz="2000" dirty="0" err="1" smtClean="0"/>
              <a:t>Θανόπουλος</a:t>
            </a:r>
            <a:r>
              <a:rPr lang="el-GR" sz="2000" dirty="0" smtClean="0"/>
              <a:t>, Γ. (2003). Επιχειρηματική </a:t>
            </a:r>
            <a:r>
              <a:rPr lang="el-GR" sz="2000" dirty="0"/>
              <a:t>ηθική και </a:t>
            </a:r>
            <a:r>
              <a:rPr lang="el-GR" sz="2000" dirty="0" smtClean="0"/>
              <a:t>δεοντολογία. Εκδόσεις I</a:t>
            </a:r>
            <a:r>
              <a:rPr lang="en-US" sz="2000" dirty="0" err="1" smtClean="0"/>
              <a:t>nterbooks</a:t>
            </a:r>
            <a:r>
              <a:rPr lang="el-GR" sz="2000" dirty="0" smtClean="0"/>
              <a:t>,</a:t>
            </a:r>
            <a:r>
              <a:rPr lang="en-US" sz="2000" dirty="0" smtClean="0"/>
              <a:t> </a:t>
            </a:r>
            <a:r>
              <a:rPr lang="el-GR" sz="2000" dirty="0" smtClean="0"/>
              <a:t>Πειραιάς</a:t>
            </a:r>
            <a:r>
              <a:rPr lang="en-US"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40</a:t>
            </a:fld>
            <a:endParaRPr lang="el-GR" dirty="0"/>
          </a:p>
        </p:txBody>
      </p:sp>
    </p:spTree>
    <p:extLst>
      <p:ext uri="{BB962C8B-B14F-4D97-AF65-F5344CB8AC3E}">
        <p14:creationId xmlns:p14="http://schemas.microsoft.com/office/powerpoint/2010/main" val="42576395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899592" y="274638"/>
            <a:ext cx="8064896" cy="1143000"/>
          </a:xfrm>
        </p:spPr>
        <p:txBody>
          <a:bodyPr/>
          <a:lstStyle/>
          <a:p>
            <a:r>
              <a:rPr lang="el-GR" dirty="0" smtClean="0"/>
              <a:t>Βιβλιογραφία (2) </a:t>
            </a:r>
            <a:endParaRPr lang="el-GR" dirty="0">
              <a:effectLst/>
            </a:endParaRPr>
          </a:p>
        </p:txBody>
      </p:sp>
      <p:sp>
        <p:nvSpPr>
          <p:cNvPr id="10243" name="Θέση περιεχομένου 2"/>
          <p:cNvSpPr>
            <a:spLocks noGrp="1"/>
          </p:cNvSpPr>
          <p:nvPr>
            <p:ph idx="1"/>
          </p:nvPr>
        </p:nvSpPr>
        <p:spPr>
          <a:xfrm>
            <a:off x="1187450" y="1484784"/>
            <a:ext cx="7921625" cy="4166716"/>
          </a:xfrm>
        </p:spPr>
        <p:txBody>
          <a:bodyPr/>
          <a:lstStyle/>
          <a:p>
            <a:r>
              <a:rPr lang="el-GR" sz="2000" dirty="0" err="1" smtClean="0"/>
              <a:t>Πουλιόπουλος</a:t>
            </a:r>
            <a:r>
              <a:rPr lang="el-GR" sz="2000" dirty="0"/>
              <a:t>, Λ. (2013). Εταιρική</a:t>
            </a:r>
            <a:r>
              <a:rPr lang="el-GR" sz="2000" b="1" dirty="0"/>
              <a:t> </a:t>
            </a:r>
            <a:r>
              <a:rPr lang="el-GR" sz="2000" dirty="0"/>
              <a:t>Κοινωνική Ευθύνη ως παράγων υπεραξίας τόσο για τις επιχειρήσεις όσο και για την κοινωνία και το περιβάλλον. Διδακτορική </a:t>
            </a:r>
            <a:r>
              <a:rPr lang="el-GR" sz="2000" dirty="0" smtClean="0"/>
              <a:t>Διατριβή. </a:t>
            </a:r>
            <a:r>
              <a:rPr lang="el-GR" sz="2000" dirty="0"/>
              <a:t>Πανεπιστήμιο Πελοποννήσου, Τμήμα Κοινωνικής και Εκπαιδευτικής Πολιτικής, Σχολή Κοινωνικών Επιστημών.</a:t>
            </a:r>
          </a:p>
          <a:p>
            <a:r>
              <a:rPr lang="el-GR" sz="2000" dirty="0" smtClean="0"/>
              <a:t>Τζωρτζάκης</a:t>
            </a:r>
            <a:r>
              <a:rPr lang="el-GR" sz="2000" dirty="0"/>
              <a:t>, Κ. &amp; Τζωρτζάκη, Α. (2007). Οργάνωση και Διοίκηση, Το μάνατζμεντ της νέας εποχής. Εκδόσεις </a:t>
            </a:r>
            <a:r>
              <a:rPr lang="en-US" sz="2000" dirty="0" err="1"/>
              <a:t>Rosili</a:t>
            </a:r>
            <a:r>
              <a:rPr lang="el-GR" sz="2000" dirty="0"/>
              <a:t>, Αθήνα.</a:t>
            </a:r>
          </a:p>
          <a:p>
            <a:r>
              <a:rPr lang="el-GR" sz="2000" dirty="0" err="1" smtClean="0"/>
              <a:t>Τσούκας</a:t>
            </a:r>
            <a:r>
              <a:rPr lang="el-GR" sz="2000" dirty="0"/>
              <a:t>, </a:t>
            </a:r>
            <a:r>
              <a:rPr lang="el-GR" sz="2000" dirty="0" smtClean="0"/>
              <a:t>Χ. (2004). Αν </a:t>
            </a:r>
            <a:r>
              <a:rPr lang="el-GR" sz="2000" dirty="0"/>
              <a:t>ο Αριστοτέλης ήταν διευθύνων </a:t>
            </a:r>
            <a:r>
              <a:rPr lang="el-GR" sz="2000" dirty="0" smtClean="0"/>
              <a:t>σύμβουλος. Εκδόσεις </a:t>
            </a:r>
            <a:r>
              <a:rPr lang="el-GR" sz="2000" dirty="0"/>
              <a:t>Καστανιώτη, Αθήνα.</a:t>
            </a:r>
          </a:p>
          <a:p>
            <a:r>
              <a:rPr lang="el-GR" sz="2000" dirty="0" err="1" smtClean="0"/>
              <a:t>Τσούκας</a:t>
            </a:r>
            <a:r>
              <a:rPr lang="el-GR" sz="2000" dirty="0" smtClean="0"/>
              <a:t>, Χ., </a:t>
            </a:r>
            <a:r>
              <a:rPr lang="el-GR" sz="2000" dirty="0" err="1" smtClean="0"/>
              <a:t>Θεοχαράκης</a:t>
            </a:r>
            <a:r>
              <a:rPr lang="el-GR" sz="2000" dirty="0" smtClean="0"/>
              <a:t>, Β. &amp; </a:t>
            </a:r>
            <a:r>
              <a:rPr lang="el-GR" sz="2000" dirty="0" err="1" smtClean="0"/>
              <a:t>Μυλωνόπουλος</a:t>
            </a:r>
            <a:r>
              <a:rPr lang="el-GR" sz="2000" dirty="0" smtClean="0"/>
              <a:t>, Ν. (2008). Σύγχρονες Τάσεις στο Μάνατζμεντ. Εκδόσεις Καστανιώτη, Αθήνα.</a:t>
            </a:r>
          </a:p>
          <a:p>
            <a:pPr marL="0" indent="0">
              <a:buNone/>
            </a:pPr>
            <a:endParaRPr lang="el-GR" sz="2000" dirty="0"/>
          </a:p>
          <a:p>
            <a:pPr marL="0" indent="0">
              <a:buNone/>
            </a:pPr>
            <a:r>
              <a:rPr lang="el-GR" sz="2000" dirty="0"/>
              <a:t> </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41</a:t>
            </a:fld>
            <a:endParaRPr lang="el-GR" dirty="0"/>
          </a:p>
        </p:txBody>
      </p:sp>
    </p:spTree>
    <p:extLst>
      <p:ext uri="{BB962C8B-B14F-4D97-AF65-F5344CB8AC3E}">
        <p14:creationId xmlns:p14="http://schemas.microsoft.com/office/powerpoint/2010/main" val="9803085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mtClean="0"/>
              <a:t>Περιεχόμενα ενότητας</a:t>
            </a:r>
          </a:p>
        </p:txBody>
      </p:sp>
      <p:sp>
        <p:nvSpPr>
          <p:cNvPr id="8195" name="Θέση περιεχομένου 1"/>
          <p:cNvSpPr>
            <a:spLocks noGrp="1"/>
          </p:cNvSpPr>
          <p:nvPr>
            <p:ph idx="1"/>
          </p:nvPr>
        </p:nvSpPr>
        <p:spPr>
          <a:xfrm>
            <a:off x="1259632" y="1600200"/>
            <a:ext cx="7427168" cy="4525963"/>
          </a:xfrm>
        </p:spPr>
        <p:txBody>
          <a:bodyPr/>
          <a:lstStyle/>
          <a:p>
            <a:r>
              <a:rPr lang="el-GR" sz="2800" dirty="0" smtClean="0"/>
              <a:t>Γενικά στοιχεία διοίκησης ολικής ποιότητας.</a:t>
            </a:r>
          </a:p>
          <a:p>
            <a:r>
              <a:rPr lang="el-GR" sz="2800" dirty="0"/>
              <a:t>Αναγκαιότητα υιοθέτησης της ποιότητας στη </a:t>
            </a:r>
            <a:r>
              <a:rPr lang="el-GR" sz="2800" dirty="0" smtClean="0"/>
              <a:t>διοίκηση.</a:t>
            </a:r>
          </a:p>
          <a:p>
            <a:r>
              <a:rPr lang="el-GR" sz="2800" dirty="0"/>
              <a:t>Διαφορές παραδοσιακής διοίκησης και </a:t>
            </a:r>
            <a:r>
              <a:rPr lang="el-GR" sz="2800" dirty="0" smtClean="0"/>
              <a:t>διοίκηση ολικής ποιότητας.</a:t>
            </a:r>
          </a:p>
          <a:p>
            <a:r>
              <a:rPr lang="el-GR" sz="2800" dirty="0"/>
              <a:t>Σχεδιασμός και εφαρμογή του στρατηγικού ποιοτικού </a:t>
            </a:r>
            <a:r>
              <a:rPr lang="el-GR" sz="2800" dirty="0" smtClean="0"/>
              <a:t>μάνατζμεντ.</a:t>
            </a:r>
          </a:p>
          <a:p>
            <a:r>
              <a:rPr lang="el-GR" sz="2800" dirty="0" smtClean="0"/>
              <a:t>Παρόν και μέλλον διοίκησης </a:t>
            </a:r>
            <a:r>
              <a:rPr lang="el-GR" sz="2800" smtClean="0"/>
              <a:t>ολικής ποιότητας.</a:t>
            </a:r>
            <a:endParaRPr lang="el-GR" sz="2800" dirty="0" smtClean="0"/>
          </a:p>
          <a:p>
            <a:endParaRPr lang="el-GR" sz="2800" dirty="0" smtClean="0"/>
          </a:p>
          <a:p>
            <a:endParaRPr lang="el-GR" sz="2800" dirty="0" smtClean="0"/>
          </a:p>
          <a:p>
            <a:endParaRPr lang="el-GR" sz="2800" dirty="0" smtClean="0"/>
          </a:p>
        </p:txBody>
      </p:sp>
      <p:sp>
        <p:nvSpPr>
          <p:cNvPr id="8196" name="Slide Number Placeholder 3"/>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6520EA-5434-4FDA-9428-920873A910CE}" type="slidenum">
              <a:rPr lang="el-GR" smtClean="0"/>
              <a:pPr fontAlgn="base">
                <a:spcBef>
                  <a:spcPct val="0"/>
                </a:spcBef>
                <a:spcAft>
                  <a:spcPct val="0"/>
                </a:spcAft>
                <a:defRPr/>
              </a:pPr>
              <a:t>5</a:t>
            </a:fld>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60648"/>
            <a:ext cx="7920880" cy="1282154"/>
          </a:xfrm>
        </p:spPr>
        <p:txBody>
          <a:bodyPr/>
          <a:lstStyle/>
          <a:p>
            <a:r>
              <a:rPr lang="el-GR" dirty="0" smtClean="0"/>
              <a:t>Α. Γενικά (1) </a:t>
            </a:r>
            <a:endParaRPr lang="el-GR" dirty="0">
              <a:effectLst/>
            </a:endParaRPr>
          </a:p>
        </p:txBody>
      </p:sp>
      <p:sp>
        <p:nvSpPr>
          <p:cNvPr id="10243" name="Θέση περιεχομένου 2"/>
          <p:cNvSpPr>
            <a:spLocks noGrp="1"/>
          </p:cNvSpPr>
          <p:nvPr>
            <p:ph idx="1"/>
          </p:nvPr>
        </p:nvSpPr>
        <p:spPr>
          <a:xfrm>
            <a:off x="1187450" y="1398786"/>
            <a:ext cx="7921625" cy="4238724"/>
          </a:xfrm>
        </p:spPr>
        <p:txBody>
          <a:bodyPr/>
          <a:lstStyle/>
          <a:p>
            <a:pPr>
              <a:defRPr/>
            </a:pPr>
            <a:r>
              <a:rPr lang="el-GR" sz="2000" dirty="0"/>
              <a:t>Ο όρος ‘ Διοίκηση ολικής ποιότητας’ </a:t>
            </a:r>
            <a:r>
              <a:rPr lang="el-GR" sz="2000" dirty="0" smtClean="0"/>
              <a:t>(Δ.Ο.Π.) έχει </a:t>
            </a:r>
            <a:r>
              <a:rPr lang="el-GR" sz="2000" dirty="0"/>
              <a:t>χρησιμοποιηθεί με διάφορες έννοιες. Γενικά όμως θα μπορούσαμε να πούμε ότι </a:t>
            </a:r>
            <a:r>
              <a:rPr lang="el-GR" sz="2000" dirty="0" err="1"/>
              <a:t>΄αναφέρεται</a:t>
            </a:r>
            <a:r>
              <a:rPr lang="el-GR" sz="2000" dirty="0"/>
              <a:t> στη μακροχρόνια αφοσίωση ενός οργανισμού στην προσπάθεια για συνεχή βελτίωση της ποιότητας σ’ όλο το φάσμα του οργανισμού και με την ενεργή συμμετοχή όλων των μελών του, όλων των επιπέδων ιεραρχίας για την ικανοποίηση των προσδοκιών των </a:t>
            </a:r>
            <a:r>
              <a:rPr lang="el-GR" sz="2000" dirty="0" err="1"/>
              <a:t>πελατών΄</a:t>
            </a:r>
            <a:r>
              <a:rPr lang="el-GR" sz="2000" dirty="0"/>
              <a:t>.</a:t>
            </a:r>
          </a:p>
          <a:p>
            <a:pPr>
              <a:defRPr/>
            </a:pPr>
            <a:r>
              <a:rPr lang="el-GR" sz="2000" dirty="0"/>
              <a:t>Η αφοσίωση στην ποιότητα έχει γίνει, τα τελευταία χρόνια, μέρος της κουλτούρας πολλών επιχειρήσεων και όχι μόνο ένα σλόγκαν ή μια σκέψη. Η αφοσίωση αυτή ενισχύθηκε από τη χρησιμοποίηση σε διάφορα εργοστάσια των </a:t>
            </a:r>
            <a:r>
              <a:rPr lang="el-GR" sz="2000" b="1" dirty="0"/>
              <a:t>κύκλων ποιότητας  </a:t>
            </a:r>
            <a:r>
              <a:rPr lang="el-GR" sz="2000" dirty="0"/>
              <a:t>που είναι εργασιακές ομάδες, οι οποίες συσκέπτονται για να συζητήσουν τρόπους βελτίωσης της ποιότητας των προϊόντων και επίλυσης προβλημάτων στην παραγωγική διαδικασία. Θα λέγαμε ότι οι κύκλοι ποιότητας ήταν, κατά μια έννοια, πρόδρομος εφαρμογής της Δ.Ο.Π.</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6</a:t>
            </a:fld>
            <a:endParaRPr lang="el-GR" dirty="0"/>
          </a:p>
        </p:txBody>
      </p:sp>
    </p:spTree>
    <p:extLst>
      <p:ext uri="{BB962C8B-B14F-4D97-AF65-F5344CB8AC3E}">
        <p14:creationId xmlns:p14="http://schemas.microsoft.com/office/powerpoint/2010/main" val="3664787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Α. Γενικά (</a:t>
            </a:r>
            <a:r>
              <a:rPr lang="en-US" dirty="0" smtClean="0"/>
              <a:t>2</a:t>
            </a:r>
            <a:r>
              <a:rPr lang="el-GR" dirty="0" smtClean="0"/>
              <a:t>) </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a:defRPr/>
            </a:pPr>
            <a:r>
              <a:rPr lang="el-GR" sz="2000" dirty="0" smtClean="0"/>
              <a:t>Η </a:t>
            </a:r>
            <a:r>
              <a:rPr lang="el-GR" sz="2000" dirty="0"/>
              <a:t>επανάσταση στην ποιότητα ξεκίνησε, στην Ιαπωνία από δύο Αμερικανούς, τον </a:t>
            </a:r>
            <a:r>
              <a:rPr lang="en-US" sz="2000" dirty="0"/>
              <a:t>J.M. </a:t>
            </a:r>
            <a:r>
              <a:rPr lang="en-US" sz="2000" dirty="0" err="1"/>
              <a:t>Juran</a:t>
            </a:r>
            <a:r>
              <a:rPr lang="en-US" sz="2000" dirty="0"/>
              <a:t> </a:t>
            </a:r>
            <a:r>
              <a:rPr lang="el-GR" sz="2000" dirty="0"/>
              <a:t>και τον </a:t>
            </a:r>
            <a:r>
              <a:rPr lang="en-US" sz="2000" dirty="0"/>
              <a:t>W. Edwards Deming</a:t>
            </a:r>
            <a:r>
              <a:rPr lang="el-GR" sz="2000" dirty="0"/>
              <a:t>. Οι διαλέξεις τους ενέπνευσαν τον ιαπωνικό λαό να ξανακτίσει την οικονομία της χώρας, η οποία είχε καταστραφεί κατά το β’ παγκόσμιο πόλεμο.</a:t>
            </a:r>
          </a:p>
          <a:p>
            <a:pPr>
              <a:defRPr/>
            </a:pPr>
            <a:r>
              <a:rPr lang="el-GR" sz="2000" dirty="0"/>
              <a:t>Μια από τις βασικές ιδέες του </a:t>
            </a:r>
            <a:r>
              <a:rPr lang="en-US" sz="2000" dirty="0" err="1"/>
              <a:t>Juran</a:t>
            </a:r>
            <a:r>
              <a:rPr lang="en-US" sz="2000" dirty="0"/>
              <a:t> </a:t>
            </a:r>
            <a:r>
              <a:rPr lang="el-GR" sz="2000" dirty="0"/>
              <a:t>ήταν να ορίσει την ποιότητα ως </a:t>
            </a:r>
            <a:r>
              <a:rPr lang="el-GR" sz="2000" dirty="0" err="1"/>
              <a:t>΄καταλληλότητα</a:t>
            </a:r>
            <a:r>
              <a:rPr lang="el-GR" sz="2000" dirty="0"/>
              <a:t> για </a:t>
            </a:r>
            <a:r>
              <a:rPr lang="el-GR" sz="2000" dirty="0" err="1"/>
              <a:t>χρήση΄</a:t>
            </a:r>
            <a:r>
              <a:rPr lang="el-GR" sz="2000" dirty="0"/>
              <a:t>, μια φράση η οποία αναφερόταν στο πόσο καλά ένα προϊόν ή υπηρεσία ικανοποιεί τις πραγματικές ανάγκες των πελατών. Δίνοντας έμφαση στις πραγματικές ανάγκες ο </a:t>
            </a:r>
            <a:r>
              <a:rPr lang="en-US" sz="2000" dirty="0" err="1"/>
              <a:t>Juran</a:t>
            </a:r>
            <a:r>
              <a:rPr lang="en-US" sz="2000" dirty="0"/>
              <a:t> </a:t>
            </a:r>
            <a:r>
              <a:rPr lang="el-GR" sz="2000" dirty="0"/>
              <a:t>θεωρούσε ότι τα διοικητικά στελέχη και οι εργαζόμενοι μπορούν να επικεντρώσουν τις προσπάθειές τους εκεί που πραγματικά απαιτείται. </a:t>
            </a:r>
          </a:p>
          <a:p>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7</a:t>
            </a:fld>
            <a:endParaRPr lang="el-GR" dirty="0"/>
          </a:p>
        </p:txBody>
      </p:sp>
    </p:spTree>
    <p:extLst>
      <p:ext uri="{BB962C8B-B14F-4D97-AF65-F5344CB8AC3E}">
        <p14:creationId xmlns:p14="http://schemas.microsoft.com/office/powerpoint/2010/main" val="3135476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Α. Γενικά (</a:t>
            </a:r>
            <a:r>
              <a:rPr lang="en-US" dirty="0" smtClean="0"/>
              <a:t>3</a:t>
            </a:r>
            <a:r>
              <a:rPr lang="el-GR" dirty="0" smtClean="0"/>
              <a:t>) </a:t>
            </a:r>
            <a:endParaRPr lang="el-GR" dirty="0">
              <a:effectLst/>
            </a:endParaRPr>
          </a:p>
        </p:txBody>
      </p:sp>
      <p:sp>
        <p:nvSpPr>
          <p:cNvPr id="10243" name="Θέση περιεχομένου 2"/>
          <p:cNvSpPr>
            <a:spLocks noGrp="1"/>
          </p:cNvSpPr>
          <p:nvPr>
            <p:ph idx="1"/>
          </p:nvPr>
        </p:nvSpPr>
        <p:spPr>
          <a:xfrm>
            <a:off x="1187450" y="1628800"/>
            <a:ext cx="7921625" cy="4022700"/>
          </a:xfrm>
        </p:spPr>
        <p:txBody>
          <a:bodyPr/>
          <a:lstStyle/>
          <a:p>
            <a:pPr marL="0" indent="0">
              <a:buNone/>
              <a:defRPr/>
            </a:pPr>
            <a:r>
              <a:rPr lang="el-GR" sz="2000" dirty="0"/>
              <a:t>Ο </a:t>
            </a:r>
            <a:r>
              <a:rPr lang="en-US" sz="2000" dirty="0" err="1"/>
              <a:t>Juran</a:t>
            </a:r>
            <a:r>
              <a:rPr lang="en-US" sz="2000" dirty="0"/>
              <a:t> </a:t>
            </a:r>
            <a:r>
              <a:rPr lang="el-GR" sz="2000" dirty="0"/>
              <a:t>ήταν ο πρώτος που εξέτασε τα κόστη που συνδέονται με την παρεχόμενη ποιότητα, σε μια προσπάθεια να πείσει τα ανώτερα στελέχη εταιριών για τη σπουδαιότητα της ποιότητας. Σύμφωνα με τον </a:t>
            </a:r>
            <a:r>
              <a:rPr lang="en-US" sz="2000" dirty="0" err="1"/>
              <a:t>Juran</a:t>
            </a:r>
            <a:r>
              <a:rPr lang="en-US" sz="2000" dirty="0"/>
              <a:t> </a:t>
            </a:r>
            <a:r>
              <a:rPr lang="el-GR" sz="2000" dirty="0"/>
              <a:t>τα κόστη κατατάσσονται σε τέσσερις κατηγορίες:</a:t>
            </a:r>
          </a:p>
          <a:p>
            <a:pPr marL="609600" indent="-609600">
              <a:buFont typeface="Wingdings" pitchFamily="2" charset="2"/>
              <a:buAutoNum type="arabicPeriod"/>
              <a:defRPr/>
            </a:pPr>
            <a:r>
              <a:rPr lang="el-GR" sz="2000" dirty="0"/>
              <a:t>‘Εσωτερικά’ κόστη ποιότητας ανεπάρκειας, δηλαδή κόστη σχετιζόμενα με ελαττώματα που βρέθηκαν και διορθώθηκαν κατά την διάρκεια της </a:t>
            </a:r>
            <a:r>
              <a:rPr lang="el-GR" sz="2000" dirty="0" smtClean="0"/>
              <a:t>παραγωγής (</a:t>
            </a:r>
            <a:r>
              <a:rPr lang="el-GR" sz="2000" dirty="0"/>
              <a:t>κόστη </a:t>
            </a:r>
            <a:r>
              <a:rPr lang="el-GR" sz="2000" dirty="0" err="1"/>
              <a:t>επανεπεξεργασίας</a:t>
            </a:r>
            <a:r>
              <a:rPr lang="el-GR" sz="2000" dirty="0"/>
              <a:t> ελαττωματικών προϊόντων).</a:t>
            </a:r>
          </a:p>
          <a:p>
            <a:pPr marL="609600" indent="-609600">
              <a:buFont typeface="Wingdings" pitchFamily="2" charset="2"/>
              <a:buAutoNum type="arabicPeriod"/>
              <a:defRPr/>
            </a:pPr>
            <a:r>
              <a:rPr lang="el-GR" sz="2000" dirty="0"/>
              <a:t>‘Εξωτερικά’ κόστη ποιοτικής ανεπάρκειας, δηλαδή κόστη σχετιζόμενα με ελαττωματικά προϊόντα που έφθασαν στον </a:t>
            </a:r>
            <a:r>
              <a:rPr lang="el-GR" sz="2000" dirty="0" smtClean="0"/>
              <a:t>αγοραστή (</a:t>
            </a:r>
            <a:r>
              <a:rPr lang="el-GR" sz="2000" dirty="0"/>
              <a:t>κόστη εγγύησης </a:t>
            </a:r>
            <a:r>
              <a:rPr lang="el-GR" sz="2000" dirty="0" smtClean="0"/>
              <a:t>προϊόντων</a:t>
            </a:r>
            <a:r>
              <a:rPr lang="en-US" sz="2000" dirty="0" smtClean="0"/>
              <a:t>,</a:t>
            </a:r>
            <a:r>
              <a:rPr lang="el-GR" sz="2000" dirty="0" smtClean="0"/>
              <a:t> </a:t>
            </a:r>
            <a:r>
              <a:rPr lang="el-GR" sz="2000" dirty="0"/>
              <a:t>κ.α.).</a:t>
            </a:r>
          </a:p>
          <a:p>
            <a:pPr marL="609600" indent="-609600">
              <a:buFont typeface="Wingdings" pitchFamily="2" charset="2"/>
              <a:buAutoNum type="arabicPeriod"/>
              <a:defRPr/>
            </a:pPr>
            <a:r>
              <a:rPr lang="el-GR" sz="2000" dirty="0"/>
              <a:t>Κόστη εκτίμησης, δηλαδή σχετιζόμενα με την εκτίμηση του </a:t>
            </a:r>
            <a:r>
              <a:rPr lang="el-GR" sz="2000" dirty="0" smtClean="0"/>
              <a:t>ποιοτικού επιπέδου (π.χ</a:t>
            </a:r>
            <a:r>
              <a:rPr lang="el-GR" sz="2000" dirty="0"/>
              <a:t>. ποιοτικός έλεγχος</a:t>
            </a:r>
            <a:r>
              <a:rPr lang="el-GR" sz="2000" dirty="0" smtClean="0"/>
              <a:t>).</a:t>
            </a:r>
            <a:endParaRPr lang="el-GR" sz="2000" dirty="0"/>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8</a:t>
            </a:fld>
            <a:endParaRPr lang="el-GR" dirty="0"/>
          </a:p>
        </p:txBody>
      </p:sp>
    </p:spTree>
    <p:extLst>
      <p:ext uri="{BB962C8B-B14F-4D97-AF65-F5344CB8AC3E}">
        <p14:creationId xmlns:p14="http://schemas.microsoft.com/office/powerpoint/2010/main" val="14393718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Τίτλος 1"/>
          <p:cNvSpPr>
            <a:spLocks noGrp="1"/>
          </p:cNvSpPr>
          <p:nvPr>
            <p:ph type="title"/>
          </p:nvPr>
        </p:nvSpPr>
        <p:spPr>
          <a:xfrm>
            <a:off x="1043608" y="274638"/>
            <a:ext cx="7920880" cy="1282154"/>
          </a:xfrm>
        </p:spPr>
        <p:txBody>
          <a:bodyPr/>
          <a:lstStyle/>
          <a:p>
            <a:r>
              <a:rPr lang="el-GR" dirty="0" smtClean="0"/>
              <a:t>Α. Γενικά (</a:t>
            </a:r>
            <a:r>
              <a:rPr lang="en-US" dirty="0" smtClean="0"/>
              <a:t>4</a:t>
            </a:r>
            <a:r>
              <a:rPr lang="el-GR" dirty="0" smtClean="0"/>
              <a:t>) </a:t>
            </a:r>
            <a:endParaRPr lang="el-GR" dirty="0">
              <a:effectLst/>
            </a:endParaRPr>
          </a:p>
        </p:txBody>
      </p:sp>
      <p:sp>
        <p:nvSpPr>
          <p:cNvPr id="10243" name="Θέση περιεχομένου 2"/>
          <p:cNvSpPr>
            <a:spLocks noGrp="1"/>
          </p:cNvSpPr>
          <p:nvPr>
            <p:ph idx="1"/>
          </p:nvPr>
        </p:nvSpPr>
        <p:spPr>
          <a:xfrm>
            <a:off x="1187450" y="1700808"/>
            <a:ext cx="7921625" cy="3950692"/>
          </a:xfrm>
        </p:spPr>
        <p:txBody>
          <a:bodyPr/>
          <a:lstStyle/>
          <a:p>
            <a:pPr marL="609600" indent="-609600">
              <a:buFont typeface="+mj-lt"/>
              <a:buAutoNum type="arabicPeriod" startAt="4"/>
              <a:defRPr/>
            </a:pPr>
            <a:r>
              <a:rPr lang="el-GR" sz="2000" dirty="0"/>
              <a:t>Κόστη πρόληψης, που αναλαμβάνονται για τη δημιουργία υποδομής και νοοτροπίας ποιότητας (λ.χ. εκπαίδευση προσωπικού).</a:t>
            </a:r>
          </a:p>
          <a:p>
            <a:pPr marL="0" indent="0">
              <a:buNone/>
              <a:defRPr/>
            </a:pPr>
            <a:r>
              <a:rPr lang="el-GR" sz="2000" dirty="0"/>
              <a:t>Ο </a:t>
            </a:r>
            <a:r>
              <a:rPr lang="en-US" sz="2000" dirty="0" err="1"/>
              <a:t>Juran</a:t>
            </a:r>
            <a:r>
              <a:rPr lang="en-US" sz="2000" dirty="0"/>
              <a:t> </a:t>
            </a:r>
            <a:r>
              <a:rPr lang="el-GR" sz="2000" dirty="0"/>
              <a:t>πίστευε ότι η αλλαγή προς την ποιότητα μπορεί να υλοποιηθεί όπως άλλες αλλαγές στην επιχείρηση, δηλαδή χρησιμοποιώντας το παρών πλαίσιο </a:t>
            </a:r>
            <a:r>
              <a:rPr lang="el-GR" sz="2000" dirty="0" err="1"/>
              <a:t>οργανωσιακών</a:t>
            </a:r>
            <a:r>
              <a:rPr lang="el-GR" sz="2000" dirty="0"/>
              <a:t> αποφάσεων και ενεργειών. Αναφέρεται σε μια ποιοτική τριλογία: στο </a:t>
            </a:r>
            <a:r>
              <a:rPr lang="el-GR" sz="2000" b="1" dirty="0"/>
              <a:t>σχεδιασμό ποιότητας</a:t>
            </a:r>
            <a:r>
              <a:rPr lang="el-GR" sz="2000" dirty="0"/>
              <a:t>, στο</a:t>
            </a:r>
            <a:r>
              <a:rPr lang="el-GR" sz="2000" b="1" dirty="0"/>
              <a:t> έλεγχο</a:t>
            </a:r>
            <a:r>
              <a:rPr lang="el-GR" sz="2000" dirty="0"/>
              <a:t> της ποιότητας και στη </a:t>
            </a:r>
            <a:r>
              <a:rPr lang="el-GR" sz="2000" b="1" dirty="0"/>
              <a:t>βελτίωση</a:t>
            </a:r>
            <a:r>
              <a:rPr lang="el-GR" sz="2000" dirty="0"/>
              <a:t> της ποιότητας, κατ’ αντιστοιχία στον οικονομικό σχεδιασμό, στον οικονομικό έλεγχο και στη βελτίωση του κέρδους, οικονομικές διαδικασίες πολύ οικείες στα στελέχη.</a:t>
            </a:r>
          </a:p>
        </p:txBody>
      </p:sp>
      <p:sp>
        <p:nvSpPr>
          <p:cNvPr id="4" name="Θέση αριθμού διαφάνειας 3"/>
          <p:cNvSpPr>
            <a:spLocks noGrp="1"/>
          </p:cNvSpPr>
          <p:nvPr>
            <p:ph type="sldNum" sz="quarter" idx="10"/>
          </p:nvPr>
        </p:nvSpPr>
        <p:spPr/>
        <p:txBody>
          <a:bodyPr/>
          <a:lstStyle/>
          <a:p>
            <a:pPr>
              <a:defRPr/>
            </a:pPr>
            <a:fld id="{3708797F-DA27-4C33-890A-9BE308B35652}" type="slidenum">
              <a:rPr lang="el-GR" smtClean="0"/>
              <a:pPr>
                <a:defRPr/>
              </a:pPr>
              <a:t>9</a:t>
            </a:fld>
            <a:endParaRPr lang="el-GR" dirty="0"/>
          </a:p>
        </p:txBody>
      </p:sp>
    </p:spTree>
    <p:extLst>
      <p:ext uri="{BB962C8B-B14F-4D97-AF65-F5344CB8AC3E}">
        <p14:creationId xmlns:p14="http://schemas.microsoft.com/office/powerpoint/2010/main" val="143937187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Οικονομικά Μαθηματικά&amp;quot;&quot;/&gt;&lt;property id=&quot;20307&quot; value=&quot;256&quot;/&gt;&lt;/object&gt;&lt;object type=&quot;3&quot; unique_id=&quot;10004&quot;&gt;&lt;property id=&quot;20148&quot; value=&quot;5&quot;/&gt;&lt;property id=&quot;20300&quot; value=&quot;Slide 2 - &amp;quot;Άδειες Χρήσης&amp;quot;&quot;/&gt;&lt;property id=&quot;20307&quot; value=&quot;257&quot;/&gt;&lt;/object&gt;&lt;object type=&quot;3&quot; unique_id=&quot;10005&quot;&gt;&lt;property id=&quot;20148&quot; value=&quot;5&quot;/&gt;&lt;property id=&quot;20300&quot; value=&quot;Slide 3 - &amp;quot;Χρηματοδότηση&amp;quot;&quot;/&gt;&lt;property id=&quot;20307&quot; value=&quot;259&quot;/&gt;&lt;/object&gt;&lt;object type=&quot;3&quot; unique_id=&quot;10006&quot;&gt;&lt;property id=&quot;20148&quot; value=&quot;5&quot;/&gt;&lt;property id=&quot;20300&quot; value=&quot;Slide 4 - &amp;quot;Σκοποί  ενότητας&amp;quot;&quot;/&gt;&lt;property id=&quot;20307&quot; value=&quot;261&quot;/&gt;&lt;/object&gt;&lt;object type=&quot;3&quot; unique_id=&quot;10007&quot;&gt;&lt;property id=&quot;20148&quot; value=&quot;5&quot;/&gt;&lt;property id=&quot;20300&quot; value=&quot;Slide 5 - &amp;quot;Περιεχόμενα ενότητας&amp;quot;&quot;/&gt;&lt;property id=&quot;20307&quot; value=&quot;262&quot;/&gt;&lt;/object&gt;&lt;object type=&quot;3&quot; unique_id=&quot;10008&quot;&gt;&lt;property id=&quot;20148&quot; value=&quot;5&quot;/&gt;&lt;property id=&quot;20300&quot; value=&quot;Slide 6 - &amp;quot;Ανατοκισμός ή Σύνθετος τόκος&amp;quot;&quot;/&gt;&lt;property id=&quot;20307&quot; value=&quot;263&quot;/&gt;&lt;/object&gt;&lt;object type=&quot;3&quot; unique_id=&quot;10009&quot;&gt;&lt;property id=&quot;20148&quot; value=&quot;5&quot;/&gt;&lt;property id=&quot;20300&quot; value=&quot;Slide 7 - &amp;quot;Ανατοκισμός ή Σύνθετος τόκος: Απόδειξη&amp;quot;&quot;/&gt;&lt;property id=&quot;20307&quot; value=&quot;264&quot;/&gt;&lt;/object&gt;&lt;object type=&quot;3&quot; unique_id=&quot;10010&quot;&gt;&lt;property id=&quot;20148&quot; value=&quot;5&quot;/&gt;&lt;property id=&quot;20300&quot; value=&quot;Slide 8 - &amp;quot;Ιδιότητες Δυνάμεων&amp;quot;&quot;/&gt;&lt;property id=&quot;20307&quot; value=&quot;265&quot;/&gt;&lt;/object&gt;&lt;object type=&quot;3&quot; unique_id=&quot;10011&quot;&gt;&lt;property id=&quot;20148&quot; value=&quot;5&quot;/&gt;&lt;property id=&quot;20300&quot; value=&quot;Slide 9 - &amp;quot;Ορισμός λογαρίθμου&amp;quot;&quot;/&gt;&lt;property id=&quot;20307&quot; value=&quot;266&quot;/&gt;&lt;/object&gt;&lt;object type=&quot;3&quot; unique_id=&quot;10012&quot;&gt;&lt;property id=&quot;20148&quot; value=&quot;5&quot;/&gt;&lt;property id=&quot;20300&quot; value=&quot;Slide 10 - &amp;quot;Ιδιότητες λογαρίθμων (1)&amp;quot;&quot;/&gt;&lt;property id=&quot;20307&quot; value=&quot;267&quot;/&gt;&lt;/object&gt;&lt;object type=&quot;3&quot; unique_id=&quot;10013&quot;&gt;&lt;property id=&quot;20148&quot; value=&quot;5&quot;/&gt;&lt;property id=&quot;20300&quot; value=&quot;Slide 11 - &amp;quot;Ιδιότητες λογαρίθμων (2)&amp;quot;&quot;/&gt;&lt;property id=&quot;20307&quot; value=&quot;268&quot;/&gt;&lt;/object&gt;&lt;object type=&quot;3&quot; unique_id=&quot;10014&quot;&gt;&lt;property id=&quot;20148&quot; value=&quot;5&quot;/&gt;&lt;property id=&quot;20300&quot; value=&quot;Slide 12 - &amp;quot;Παράδειγμα 1&amp;quot;&quot;/&gt;&lt;property id=&quot;20307&quot; value=&quot;269&quot;/&gt;&lt;/object&gt;&lt;object type=&quot;3&quot; unique_id=&quot;10015&quot;&gt;&lt;property id=&quot;20148&quot; value=&quot;5&quot;/&gt;&lt;property id=&quot;20300&quot; value=&quot;Slide 13 - &amp;quot;Παράδειγμα 2&amp;quot;&quot;/&gt;&lt;property id=&quot;20307&quot; value=&quot;270&quot;/&gt;&lt;/object&gt;&lt;object type=&quot;3&quot; unique_id=&quot;10016&quot;&gt;&lt;property id=&quot;20148&quot; value=&quot;5&quot;/&gt;&lt;property id=&quot;20300&quot; value=&quot;Slide 14 - &amp;quot;Παράδειγμα 3&amp;quot;&quot;/&gt;&lt;property id=&quot;20307&quot; value=&quot;271&quot;/&gt;&lt;/object&gt;&lt;object type=&quot;3&quot; unique_id=&quot;10017&quot;&gt;&lt;property id=&quot;20148&quot; value=&quot;5&quot;/&gt;&lt;property id=&quot;20300&quot; value=&quot;Slide 15 - &amp;quot;Παράδειγμα 4 (1)&amp;quot;&quot;/&gt;&lt;property id=&quot;20307&quot; value=&quot;272&quot;/&gt;&lt;/object&gt;&lt;object type=&quot;3&quot; unique_id=&quot;10018&quot;&gt;&lt;property id=&quot;20148&quot; value=&quot;5&quot;/&gt;&lt;property id=&quot;20300&quot; value=&quot;Slide 16 - &amp;quot;Παράδειγμα 4 (2)&amp;quot;&quot;/&gt;&lt;property id=&quot;20307&quot; value=&quot;273&quot;/&gt;&lt;/object&gt;&lt;object type=&quot;3&quot; unique_id=&quot;10019&quot;&gt;&lt;property id=&quot;20148&quot; value=&quot;5&quot;/&gt;&lt;property id=&quot;20300&quot; value=&quot;Slide 17 - &amp;quot;Παράδειγμα 5 (1)&amp;quot;&quot;/&gt;&lt;property id=&quot;20307&quot; value=&quot;274&quot;/&gt;&lt;/object&gt;&lt;object type=&quot;3&quot; unique_id=&quot;10020&quot;&gt;&lt;property id=&quot;20148&quot; value=&quot;5&quot;/&gt;&lt;property id=&quot;20300&quot; value=&quot;Slide 18 - &amp;quot;Παράδειγμα 5 (2)&amp;quot;&quot;/&gt;&lt;property id=&quot;20307&quot; value=&quot;275&quot;/&gt;&lt;/object&gt;&lt;object type=&quot;3&quot; unique_id=&quot;10021&quot;&gt;&lt;property id=&quot;20148&quot; value=&quot;5&quot;/&gt;&lt;property id=&quot;20300&quot; value=&quot;Slide 19 - &amp;quot;Παράδειγμα 5 (3)&amp;quot;&quot;/&gt;&lt;property id=&quot;20307&quot; value=&quot;276&quot;/&gt;&lt;/object&gt;&lt;object type=&quot;3&quot; unique_id=&quot;10022&quot;&gt;&lt;property id=&quot;20148&quot; value=&quot;5&quot;/&gt;&lt;property id=&quot;20300&quot; value=&quot;Slide 20 - &amp;quot;Παράδειγμα 5 (4)&amp;quot;&quot;/&gt;&lt;property id=&quot;20307&quot; value=&quot;277&quot;/&gt;&lt;/object&gt;&lt;object type=&quot;3&quot; unique_id=&quot;10023&quot;&gt;&lt;property id=&quot;20148&quot; value=&quot;5&quot;/&gt;&lt;property id=&quot;20300&quot; value=&quot;Slide 21 - &amp;quot;Παράδειγμα 6 (1)&amp;quot;&quot;/&gt;&lt;property id=&quot;20307&quot; value=&quot;278&quot;/&gt;&lt;/object&gt;&lt;object type=&quot;3&quot; unique_id=&quot;10024&quot;&gt;&lt;property id=&quot;20148&quot; value=&quot;5&quot;/&gt;&lt;property id=&quot;20300&quot; value=&quot;Slide 22 - &amp;quot;Παράδειγμα 6 (2)&amp;quot;&quot;/&gt;&lt;property id=&quot;20307&quot; value=&quot;279&quot;/&gt;&lt;/object&gt;&lt;object type=&quot;3&quot; unique_id=&quot;10025&quot;&gt;&lt;property id=&quot;20148&quot; value=&quot;5&quot;/&gt;&lt;property id=&quot;20300&quot; value=&quot;Slide 23 - &amp;quot;Παράδειγμα 6 (3)&amp;quot;&quot;/&gt;&lt;property id=&quot;20307&quot; value=&quot;280&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1850</TotalTime>
  <Words>3815</Words>
  <Application>Microsoft Office PowerPoint</Application>
  <PresentationFormat>Προβολή στην οθόνη (4:3)</PresentationFormat>
  <Paragraphs>236</Paragraphs>
  <Slides>41</Slides>
  <Notes>4</Notes>
  <HiddenSlides>0</HiddenSlides>
  <MMClips>0</MMClips>
  <ScaleCrop>false</ScaleCrop>
  <HeadingPairs>
    <vt:vector size="4" baseType="variant">
      <vt:variant>
        <vt:lpstr>Θέμα</vt:lpstr>
      </vt:variant>
      <vt:variant>
        <vt:i4>1</vt:i4>
      </vt:variant>
      <vt:variant>
        <vt:lpstr>Τίτλοι διαφανειών</vt:lpstr>
      </vt:variant>
      <vt:variant>
        <vt:i4>41</vt:i4>
      </vt:variant>
    </vt:vector>
  </HeadingPairs>
  <TitlesOfParts>
    <vt:vector size="42" baseType="lpstr">
      <vt:lpstr>Θέμα του Office</vt:lpstr>
      <vt:lpstr>Παρουσίαση του PowerPoint</vt:lpstr>
      <vt:lpstr>Άδειες Χρήσης</vt:lpstr>
      <vt:lpstr>Χρηματοδότηση</vt:lpstr>
      <vt:lpstr>Σκοποί  ενότητας</vt:lpstr>
      <vt:lpstr>Περιεχόμενα ενότητας</vt:lpstr>
      <vt:lpstr>Α. Γενικά (1) </vt:lpstr>
      <vt:lpstr>Α. Γενικά (2) </vt:lpstr>
      <vt:lpstr>Α. Γενικά (3) </vt:lpstr>
      <vt:lpstr>Α. Γενικά (4) </vt:lpstr>
      <vt:lpstr>Α. Γενικά (5) </vt:lpstr>
      <vt:lpstr>Α. Γενικά (6) </vt:lpstr>
      <vt:lpstr>Α. Γενικά (7) </vt:lpstr>
      <vt:lpstr>B. Αναγκαιότητα υιοθέτησης της ποιότητας στη διοίκηση (1)</vt:lpstr>
      <vt:lpstr>B. Αναγκαιότητα υιοθέτησης της ποιότητας στη διοίκηση (2)</vt:lpstr>
      <vt:lpstr>B. Αναγκαιότητα υιοθέτησης της ποιότητας στη διοίκηση (3)</vt:lpstr>
      <vt:lpstr>Γ. Διαφορές παραδοσιακής διοίκησης και Δ.Ο.Π. (1)</vt:lpstr>
      <vt:lpstr>Γ. Διαφορές παραδοσιακής διοίκησης και Δ.Ο.Π. (2)</vt:lpstr>
      <vt:lpstr>Γ. Διαφορές παραδοσιακής διοίκησης και Δ.Ο.Π. (3)</vt:lpstr>
      <vt:lpstr>Γ. Διαφορές παραδοσιακής διοίκησης και Δ.Ο.Π. (4)</vt:lpstr>
      <vt:lpstr>Γ. Διαφορές παραδοσιακής διοίκησης και Δ.Ο.Π. (5)</vt:lpstr>
      <vt:lpstr>Γ. Διαφορές παραδοσιακής διοίκησης και Δ.Ο.Π. (6)</vt:lpstr>
      <vt:lpstr>Γ. Διαφορές παραδοσιακής διοίκησης και Δ.Ο.Π. (7)</vt:lpstr>
      <vt:lpstr>Γ. Διαφορές παραδοσιακής διοίκησης και Δ.Ο.Π. (8)</vt:lpstr>
      <vt:lpstr>Γ. Διαφορές παραδοσιακής διοίκησης και Δ.Ο.Π. (9)</vt:lpstr>
      <vt:lpstr>Γ. Διαφορές παραδοσιακής διοίκησης και Δ.Ο.Π. (10)</vt:lpstr>
      <vt:lpstr>Δ. Σχεδιασμός και εφαρμογή του στρατηγικού ποιοτικού μάνατζμεντ (1)</vt:lpstr>
      <vt:lpstr>Δ. Σχεδιασμός και εφαρμογή του στρατηγικού ποιοτικού μάνατζμεντ (2)</vt:lpstr>
      <vt:lpstr>Δ. Σχεδιασμός και εφαρμογή του στρατηγικού ποιοτικού μάνατζμεντ (3)</vt:lpstr>
      <vt:lpstr>Δ. Σχεδιασμός και εφαρμογή του στρατηγικού ποιοτικού μάνατζμεντ (4)</vt:lpstr>
      <vt:lpstr>Δ. Σχεδιασμός και εφαρμογή του στρατηγικού ποιοτικού μάνατζμεντ (5)</vt:lpstr>
      <vt:lpstr>Δ. Σχεδιασμός και εφαρμογή του στρατηγικού ποιοτικού μάνατζμεντ (6)</vt:lpstr>
      <vt:lpstr>Δ. Σχεδιασμός και εφαρμογή του στρατηγικού ποιοτικού μάνατζμεντ (7)</vt:lpstr>
      <vt:lpstr>Δ. Σχεδιασμός και εφαρμογή του στρατηγικού ποιοτικού μάνατζμεντ (8)</vt:lpstr>
      <vt:lpstr>Δ. Σχεδιασμός και εφαρμογή του στρατηγικού ποιοτικού μάνατζμεντ (9)</vt:lpstr>
      <vt:lpstr>Δ. Σχεδιασμός και εφαρμογή του στρατηγικού ποιοτικού μάνατζμεντ (10)</vt:lpstr>
      <vt:lpstr>Δ. Σχεδιασμός και εφαρμογή του στρατηγικού ποιοτικού μάνατζμεντ (11)</vt:lpstr>
      <vt:lpstr>Δ. Σχεδιασμός και εφαρμογή του στρατηγικού ποιοτικού μάνατζμεντ (12)</vt:lpstr>
      <vt:lpstr>Ε. Παρόν και μέλλον (1)</vt:lpstr>
      <vt:lpstr>Ε. Παρόν και μέλλον (2)</vt:lpstr>
      <vt:lpstr>Βιβλιογραφία (1) </vt:lpstr>
      <vt:lpstr>Βιβλιογραφία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διοίκηση επιχειρήσεων</dc:title>
  <dc:creator>v@g</dc:creator>
  <cp:keywords>διοίκηση ολικής ποιότητας</cp:keywords>
  <cp:lastModifiedBy>a</cp:lastModifiedBy>
  <cp:revision>310</cp:revision>
  <dcterms:created xsi:type="dcterms:W3CDTF">2012-09-06T09:03:05Z</dcterms:created>
  <dcterms:modified xsi:type="dcterms:W3CDTF">2014-10-31T08:47:20Z</dcterms:modified>
</cp:coreProperties>
</file>