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89" r:id="rId3"/>
    <p:sldId id="257" r:id="rId4"/>
    <p:sldId id="258" r:id="rId5"/>
    <p:sldId id="259" r:id="rId6"/>
    <p:sldId id="260" r:id="rId7"/>
    <p:sldId id="261" r:id="rId8"/>
    <p:sldId id="262" r:id="rId9"/>
    <p:sldId id="263" r:id="rId10"/>
    <p:sldId id="264" r:id="rId11"/>
    <p:sldId id="265" r:id="rId12"/>
    <p:sldId id="266" r:id="rId13"/>
    <p:sldId id="267" r:id="rId14"/>
    <p:sldId id="268" r:id="rId15"/>
    <p:sldId id="270" r:id="rId16"/>
    <p:sldId id="269" r:id="rId17"/>
    <p:sldId id="276" r:id="rId18"/>
    <p:sldId id="271" r:id="rId19"/>
    <p:sldId id="273" r:id="rId20"/>
    <p:sldId id="274" r:id="rId21"/>
    <p:sldId id="275" r:id="rId22"/>
    <p:sldId id="272" r:id="rId23"/>
    <p:sldId id="277" r:id="rId24"/>
    <p:sldId id="278" r:id="rId25"/>
    <p:sldId id="280" r:id="rId26"/>
    <p:sldId id="281" r:id="rId27"/>
    <p:sldId id="286" r:id="rId28"/>
    <p:sldId id="287" r:id="rId29"/>
    <p:sldId id="288" r:id="rId30"/>
    <p:sldId id="282" r:id="rId31"/>
    <p:sldId id="283" r:id="rId3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8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6 - Ευθεία γραμμή σύνδεσης"/>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 Τίτλος"/>
          <p:cNvSpPr>
            <a:spLocks noGrp="1"/>
          </p:cNvSpPr>
          <p:nvPr>
            <p:ph type="ctrTitle"/>
          </p:nvPr>
        </p:nvSpPr>
        <p:spPr>
          <a:xfrm>
            <a:off x="381000" y="4853411"/>
            <a:ext cx="8458200" cy="1222375"/>
          </a:xfrm>
        </p:spPr>
        <p:txBody>
          <a:bodyPr anchor="t"/>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16" name="15 - Θέση ημερομηνίας"/>
          <p:cNvSpPr>
            <a:spLocks noGrp="1"/>
          </p:cNvSpPr>
          <p:nvPr>
            <p:ph type="dt" sz="half" idx="10"/>
          </p:nvPr>
        </p:nvSpPr>
        <p:spPr/>
        <p:txBody>
          <a:bodyPr/>
          <a:lstStyle/>
          <a:p>
            <a:fld id="{4A05D500-BBF4-4AE2-AAFF-D7340CE64E9C}" type="datetimeFigureOut">
              <a:rPr lang="el-GR" smtClean="0"/>
              <a:pPr/>
              <a:t>25/10/2017</a:t>
            </a:fld>
            <a:endParaRPr lang="el-GR" dirty="0"/>
          </a:p>
        </p:txBody>
      </p:sp>
      <p:sp>
        <p:nvSpPr>
          <p:cNvPr id="2" name="1 - Θέση υποσέλιδου"/>
          <p:cNvSpPr>
            <a:spLocks noGrp="1"/>
          </p:cNvSpPr>
          <p:nvPr>
            <p:ph type="ftr" sz="quarter" idx="11"/>
          </p:nvPr>
        </p:nvSpPr>
        <p:spPr/>
        <p:txBody>
          <a:bodyPr/>
          <a:lstStyle/>
          <a:p>
            <a:endParaRPr lang="el-GR" dirty="0"/>
          </a:p>
        </p:txBody>
      </p:sp>
      <p:sp>
        <p:nvSpPr>
          <p:cNvPr id="15" name="14 - Θέση αριθμού διαφάνειας"/>
          <p:cNvSpPr>
            <a:spLocks noGrp="1"/>
          </p:cNvSpPr>
          <p:nvPr>
            <p:ph type="sldNum" sz="quarter" idx="12"/>
          </p:nvPr>
        </p:nvSpPr>
        <p:spPr>
          <a:xfrm>
            <a:off x="8229600" y="6473952"/>
            <a:ext cx="758952" cy="246888"/>
          </a:xfrm>
        </p:spPr>
        <p:txBody>
          <a:bodyPr/>
          <a:lstStyle/>
          <a:p>
            <a:fld id="{5F25106D-576B-490D-BCD6-1279F5FA7AB5}" type="slidenum">
              <a:rPr lang="el-GR" smtClean="0"/>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A05D500-BBF4-4AE2-AAFF-D7340CE64E9C}" type="datetimeFigureOut">
              <a:rPr lang="el-GR" smtClean="0"/>
              <a:pPr/>
              <a:t>25/10/2017</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5F25106D-576B-490D-BCD6-1279F5FA7AB5}"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549276"/>
            <a:ext cx="18288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549276"/>
            <a:ext cx="62484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A05D500-BBF4-4AE2-AAFF-D7340CE64E9C}" type="datetimeFigureOut">
              <a:rPr lang="el-GR" smtClean="0"/>
              <a:pPr/>
              <a:t>25/10/2017</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5F25106D-576B-490D-BCD6-1279F5FA7AB5}"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2" name="2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27" name="26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Θέση ημερομηνίας"/>
          <p:cNvSpPr>
            <a:spLocks noGrp="1"/>
          </p:cNvSpPr>
          <p:nvPr>
            <p:ph type="dt" sz="half" idx="10"/>
          </p:nvPr>
        </p:nvSpPr>
        <p:spPr/>
        <p:txBody>
          <a:bodyPr/>
          <a:lstStyle/>
          <a:p>
            <a:fld id="{4A05D500-BBF4-4AE2-AAFF-D7340CE64E9C}" type="datetimeFigureOut">
              <a:rPr lang="el-GR" smtClean="0"/>
              <a:pPr/>
              <a:t>25/10/2017</a:t>
            </a:fld>
            <a:endParaRPr lang="el-GR" dirty="0"/>
          </a:p>
        </p:txBody>
      </p:sp>
      <p:sp>
        <p:nvSpPr>
          <p:cNvPr id="19" name="18 - Θέση υποσέλιδου"/>
          <p:cNvSpPr>
            <a:spLocks noGrp="1"/>
          </p:cNvSpPr>
          <p:nvPr>
            <p:ph type="ftr" sz="quarter" idx="11"/>
          </p:nvPr>
        </p:nvSpPr>
        <p:spPr>
          <a:xfrm>
            <a:off x="3581400" y="76200"/>
            <a:ext cx="2895600" cy="288925"/>
          </a:xfrm>
        </p:spPr>
        <p:txBody>
          <a:bodyPr/>
          <a:lstStyle/>
          <a:p>
            <a:endParaRPr lang="el-GR" dirty="0"/>
          </a:p>
        </p:txBody>
      </p:sp>
      <p:sp>
        <p:nvSpPr>
          <p:cNvPr id="16" name="15 - Θέση αριθμού διαφάνειας"/>
          <p:cNvSpPr>
            <a:spLocks noGrp="1"/>
          </p:cNvSpPr>
          <p:nvPr>
            <p:ph type="sldNum" sz="quarter" idx="12"/>
          </p:nvPr>
        </p:nvSpPr>
        <p:spPr>
          <a:xfrm>
            <a:off x="8229600" y="6473952"/>
            <a:ext cx="758952" cy="246888"/>
          </a:xfrm>
        </p:spPr>
        <p:txBody>
          <a:bodyPr/>
          <a:lstStyle/>
          <a:p>
            <a:fld id="{5F25106D-576B-490D-BCD6-1279F5FA7AB5}"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7" name="6 - Ευθεία γραμμή σύνδεσης"/>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 Θέση κειμένου"/>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9" name="18 - Θέση ημερομηνίας"/>
          <p:cNvSpPr>
            <a:spLocks noGrp="1"/>
          </p:cNvSpPr>
          <p:nvPr>
            <p:ph type="dt" sz="half" idx="10"/>
          </p:nvPr>
        </p:nvSpPr>
        <p:spPr/>
        <p:txBody>
          <a:bodyPr/>
          <a:lstStyle/>
          <a:p>
            <a:fld id="{4A05D500-BBF4-4AE2-AAFF-D7340CE64E9C}" type="datetimeFigureOut">
              <a:rPr lang="el-GR" smtClean="0"/>
              <a:pPr/>
              <a:t>25/10/2017</a:t>
            </a:fld>
            <a:endParaRPr lang="el-GR" dirty="0"/>
          </a:p>
        </p:txBody>
      </p:sp>
      <p:sp>
        <p:nvSpPr>
          <p:cNvPr id="11" name="10 - Θέση υποσέλιδου"/>
          <p:cNvSpPr>
            <a:spLocks noGrp="1"/>
          </p:cNvSpPr>
          <p:nvPr>
            <p:ph type="ftr" sz="quarter" idx="11"/>
          </p:nvPr>
        </p:nvSpPr>
        <p:spPr/>
        <p:txBody>
          <a:bodyPr/>
          <a:lstStyle/>
          <a:p>
            <a:endParaRPr lang="el-GR" dirty="0"/>
          </a:p>
        </p:txBody>
      </p:sp>
      <p:sp>
        <p:nvSpPr>
          <p:cNvPr id="16" name="15 - Θέση αριθμού διαφάνειας"/>
          <p:cNvSpPr>
            <a:spLocks noGrp="1"/>
          </p:cNvSpPr>
          <p:nvPr>
            <p:ph type="sldNum" sz="quarter" idx="12"/>
          </p:nvPr>
        </p:nvSpPr>
        <p:spPr/>
        <p:txBody>
          <a:bodyPr/>
          <a:lstStyle/>
          <a:p>
            <a:fld id="{5F25106D-576B-490D-BCD6-1279F5FA7AB5}" type="slidenum">
              <a:rPr lang="el-GR" smtClean="0"/>
              <a:pPr/>
              <a:t>‹#›</a:t>
            </a:fld>
            <a:endParaRPr lang="el-GR" dirty="0"/>
          </a:p>
        </p:txBody>
      </p:sp>
      <p:sp>
        <p:nvSpPr>
          <p:cNvPr id="8" name="7 - Τίτλος"/>
          <p:cNvSpPr>
            <a:spLocks noGrp="1"/>
          </p:cNvSpPr>
          <p:nvPr>
            <p:ph type="title"/>
          </p:nvPr>
        </p:nvSpPr>
        <p:spPr>
          <a:xfrm>
            <a:off x="180475" y="2947085"/>
            <a:ext cx="8686800" cy="1184825"/>
          </a:xfrm>
        </p:spPr>
        <p:txBody>
          <a:bodyPr rtlCol="0" anchor="t"/>
          <a:lstStyle>
            <a:lvl1pPr algn="r">
              <a:defRPr/>
            </a:lvl1pPr>
          </a:lstStyle>
          <a:p>
            <a:r>
              <a:rPr kumimoji="0" lang="el-GR" smtClean="0"/>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0" name="19 - Τίτλος"/>
          <p:cNvSpPr>
            <a:spLocks noGrp="1"/>
          </p:cNvSpPr>
          <p:nvPr>
            <p:ph type="title"/>
          </p:nvPr>
        </p:nvSpPr>
        <p:spPr>
          <a:xfrm>
            <a:off x="301752" y="457200"/>
            <a:ext cx="8686800" cy="841248"/>
          </a:xfrm>
        </p:spPr>
        <p:txBody>
          <a:bodyPr/>
          <a:lstStyle/>
          <a:p>
            <a:r>
              <a:rPr kumimoji="0" lang="el-GR" smtClean="0"/>
              <a:t>Kλικ για επεξεργασία του τίτλου</a:t>
            </a:r>
            <a:endParaRPr kumimoji="0" lang="en-US"/>
          </a:p>
        </p:txBody>
      </p:sp>
      <p:sp>
        <p:nvSpPr>
          <p:cNvPr id="14" name="13 - Θέση περιεχομένου"/>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20 - Θέση ημερομηνίας"/>
          <p:cNvSpPr>
            <a:spLocks noGrp="1"/>
          </p:cNvSpPr>
          <p:nvPr>
            <p:ph type="dt" sz="half" idx="10"/>
          </p:nvPr>
        </p:nvSpPr>
        <p:spPr/>
        <p:txBody>
          <a:bodyPr/>
          <a:lstStyle/>
          <a:p>
            <a:fld id="{4A05D500-BBF4-4AE2-AAFF-D7340CE64E9C}" type="datetimeFigureOut">
              <a:rPr lang="el-GR" smtClean="0"/>
              <a:pPr/>
              <a:t>25/10/2017</a:t>
            </a:fld>
            <a:endParaRPr lang="el-GR" dirty="0"/>
          </a:p>
        </p:txBody>
      </p:sp>
      <p:sp>
        <p:nvSpPr>
          <p:cNvPr id="10" name="9 - Θέση υποσέλιδου"/>
          <p:cNvSpPr>
            <a:spLocks noGrp="1"/>
          </p:cNvSpPr>
          <p:nvPr>
            <p:ph type="ftr" sz="quarter" idx="11"/>
          </p:nvPr>
        </p:nvSpPr>
        <p:spPr/>
        <p:txBody>
          <a:bodyPr/>
          <a:lstStyle/>
          <a:p>
            <a:endParaRPr lang="el-GR" dirty="0"/>
          </a:p>
        </p:txBody>
      </p:sp>
      <p:sp>
        <p:nvSpPr>
          <p:cNvPr id="31" name="30 - Θέση αριθμού διαφάνειας"/>
          <p:cNvSpPr>
            <a:spLocks noGrp="1"/>
          </p:cNvSpPr>
          <p:nvPr>
            <p:ph type="sldNum" sz="quarter" idx="12"/>
          </p:nvPr>
        </p:nvSpPr>
        <p:spPr/>
        <p:txBody>
          <a:bodyPr/>
          <a:lstStyle/>
          <a:p>
            <a:fld id="{5F25106D-576B-490D-BCD6-1279F5FA7AB5}"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9" name="28 - Τίτλος"/>
          <p:cNvSpPr>
            <a:spLocks noGrp="1"/>
          </p:cNvSpPr>
          <p:nvPr>
            <p:ph type="title"/>
          </p:nvPr>
        </p:nvSpPr>
        <p:spPr>
          <a:xfrm>
            <a:off x="304800" y="5410200"/>
            <a:ext cx="8610600" cy="882650"/>
          </a:xfrm>
        </p:spPr>
        <p:txBody>
          <a:bodyPr anchor="ctr"/>
          <a:lstStyle>
            <a:lvl1pPr>
              <a:defRPr/>
            </a:lvl1p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25" name="24 - Θέση κειμένου"/>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8" name="27 - Θέση περιεχομένου"/>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0"/>
          </p:nvPr>
        </p:nvSpPr>
        <p:spPr/>
        <p:txBody>
          <a:bodyPr/>
          <a:lstStyle/>
          <a:p>
            <a:fld id="{4A05D500-BBF4-4AE2-AAFF-D7340CE64E9C}" type="datetimeFigureOut">
              <a:rPr lang="el-GR" smtClean="0"/>
              <a:pPr/>
              <a:t>25/10/2017</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a:xfrm>
            <a:off x="8229600" y="6477000"/>
            <a:ext cx="762000" cy="246888"/>
          </a:xfrm>
        </p:spPr>
        <p:txBody>
          <a:bodyPr/>
          <a:lstStyle/>
          <a:p>
            <a:fld id="{5F25106D-576B-490D-BCD6-1279F5FA7AB5}" type="slidenum">
              <a:rPr lang="el-GR" smtClean="0"/>
              <a:pPr/>
              <a:t>‹#›</a:t>
            </a:fld>
            <a:endParaRPr lang="el-GR" dirty="0"/>
          </a:p>
        </p:txBody>
      </p:sp>
      <p:sp>
        <p:nvSpPr>
          <p:cNvPr id="11" name="10 - Ευθεία γραμμή σύνδεσης"/>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0" name="29 - Τίτλος"/>
          <p:cNvSpPr>
            <a:spLocks noGrp="1"/>
          </p:cNvSpPr>
          <p:nvPr>
            <p:ph type="title"/>
          </p:nvPr>
        </p:nvSpPr>
        <p:spPr>
          <a:xfrm>
            <a:off x="301752" y="457200"/>
            <a:ext cx="8686800" cy="841248"/>
          </a:xfrm>
        </p:spPr>
        <p:txBody>
          <a:bodyPr/>
          <a:lstStyle/>
          <a:p>
            <a:r>
              <a:rPr kumimoji="0" lang="el-GR" smtClean="0"/>
              <a:t>Kλικ για επεξεργασία του τίτλου</a:t>
            </a:r>
            <a:endParaRPr kumimoji="0" lang="en-US"/>
          </a:p>
        </p:txBody>
      </p:sp>
      <p:sp>
        <p:nvSpPr>
          <p:cNvPr id="12" name="11 - Θέση ημερομηνίας"/>
          <p:cNvSpPr>
            <a:spLocks noGrp="1"/>
          </p:cNvSpPr>
          <p:nvPr>
            <p:ph type="dt" sz="half" idx="10"/>
          </p:nvPr>
        </p:nvSpPr>
        <p:spPr/>
        <p:txBody>
          <a:bodyPr/>
          <a:lstStyle/>
          <a:p>
            <a:fld id="{4A05D500-BBF4-4AE2-AAFF-D7340CE64E9C}" type="datetimeFigureOut">
              <a:rPr lang="el-GR" smtClean="0"/>
              <a:pPr/>
              <a:t>25/10/2017</a:t>
            </a:fld>
            <a:endParaRPr lang="el-GR" dirty="0"/>
          </a:p>
        </p:txBody>
      </p:sp>
      <p:sp>
        <p:nvSpPr>
          <p:cNvPr id="21" name="20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5F25106D-576B-490D-BCD6-1279F5FA7AB5}"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3" name="2 - Θέση ημερομηνίας"/>
          <p:cNvSpPr>
            <a:spLocks noGrp="1"/>
          </p:cNvSpPr>
          <p:nvPr>
            <p:ph type="dt" sz="half" idx="10"/>
          </p:nvPr>
        </p:nvSpPr>
        <p:spPr/>
        <p:txBody>
          <a:bodyPr/>
          <a:lstStyle/>
          <a:p>
            <a:fld id="{4A05D500-BBF4-4AE2-AAFF-D7340CE64E9C}" type="datetimeFigureOut">
              <a:rPr lang="el-GR" smtClean="0"/>
              <a:pPr/>
              <a:t>25/10/2017</a:t>
            </a:fld>
            <a:endParaRPr lang="el-GR" dirty="0"/>
          </a:p>
        </p:txBody>
      </p:sp>
      <p:sp>
        <p:nvSpPr>
          <p:cNvPr id="24" name="23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5F25106D-576B-490D-BCD6-1279F5FA7AB5}"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7 - Ευθεία γραμμή σύνδεσης"/>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Τίτλος"/>
          <p:cNvSpPr>
            <a:spLocks noGrp="1"/>
          </p:cNvSpPr>
          <p:nvPr>
            <p:ph type="title"/>
          </p:nvPr>
        </p:nvSpPr>
        <p:spPr>
          <a:xfrm>
            <a:off x="457200" y="5486400"/>
            <a:ext cx="8458200" cy="520700"/>
          </a:xfrm>
        </p:spPr>
        <p:txBody>
          <a:bodyPr anchor="ctr"/>
          <a:lstStyle>
            <a:lvl1pPr algn="l">
              <a:buNone/>
              <a:defRPr sz="2000" b="1"/>
            </a:lvl1pPr>
          </a:lstStyle>
          <a:p>
            <a:r>
              <a:rPr kumimoji="0" lang="el-GR" smtClean="0"/>
              <a:t>Kλικ για επεξεργασία του τίτλου</a:t>
            </a:r>
            <a:endParaRPr kumimoji="0" lang="en-US"/>
          </a:p>
        </p:txBody>
      </p:sp>
      <p:sp>
        <p:nvSpPr>
          <p:cNvPr id="26" name="25 - Θέση κειμένου"/>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14" name="13 - Θέση περιεχομένου"/>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Θέση ημερομηνίας"/>
          <p:cNvSpPr>
            <a:spLocks noGrp="1"/>
          </p:cNvSpPr>
          <p:nvPr>
            <p:ph type="dt" sz="half" idx="10"/>
          </p:nvPr>
        </p:nvSpPr>
        <p:spPr/>
        <p:txBody>
          <a:bodyPr/>
          <a:lstStyle/>
          <a:p>
            <a:fld id="{4A05D500-BBF4-4AE2-AAFF-D7340CE64E9C}" type="datetimeFigureOut">
              <a:rPr lang="el-GR" smtClean="0"/>
              <a:pPr/>
              <a:t>25/10/2017</a:t>
            </a:fld>
            <a:endParaRPr lang="el-GR" dirty="0"/>
          </a:p>
        </p:txBody>
      </p:sp>
      <p:sp>
        <p:nvSpPr>
          <p:cNvPr id="29" name="28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5F25106D-576B-490D-BCD6-1279F5FA7AB5}"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3" name="12 - Θέση εικόνας"/>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7" name="6 - Θέση ημερομηνίας"/>
          <p:cNvSpPr>
            <a:spLocks noGrp="1"/>
          </p:cNvSpPr>
          <p:nvPr>
            <p:ph type="dt" sz="half" idx="10"/>
          </p:nvPr>
        </p:nvSpPr>
        <p:spPr/>
        <p:txBody>
          <a:bodyPr/>
          <a:lstStyle/>
          <a:p>
            <a:fld id="{4A05D500-BBF4-4AE2-AAFF-D7340CE64E9C}" type="datetimeFigureOut">
              <a:rPr lang="el-GR" smtClean="0"/>
              <a:pPr/>
              <a:t>25/10/2017</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31" name="30 - Θέση αριθμού διαφάνειας"/>
          <p:cNvSpPr>
            <a:spLocks noGrp="1"/>
          </p:cNvSpPr>
          <p:nvPr>
            <p:ph type="sldNum" sz="quarter" idx="12"/>
          </p:nvPr>
        </p:nvSpPr>
        <p:spPr/>
        <p:txBody>
          <a:bodyPr/>
          <a:lstStyle/>
          <a:p>
            <a:fld id="{5F25106D-576B-490D-BCD6-1279F5FA7AB5}" type="slidenum">
              <a:rPr lang="el-GR" smtClean="0"/>
              <a:pPr/>
              <a:t>‹#›</a:t>
            </a:fld>
            <a:endParaRPr lang="el-GR" dirty="0"/>
          </a:p>
        </p:txBody>
      </p:sp>
      <p:sp>
        <p:nvSpPr>
          <p:cNvPr id="17" name="16 - Τίτλος"/>
          <p:cNvSpPr>
            <a:spLocks noGrp="1"/>
          </p:cNvSpPr>
          <p:nvPr>
            <p:ph type="title"/>
          </p:nvPr>
        </p:nvSpPr>
        <p:spPr>
          <a:xfrm>
            <a:off x="381000" y="4993760"/>
            <a:ext cx="5867400" cy="522288"/>
          </a:xfrm>
        </p:spPr>
        <p:txBody>
          <a:bodyPr anchor="ctr"/>
          <a:lstStyle>
            <a:lvl1pPr algn="l">
              <a:buNone/>
              <a:defRPr sz="2000" b="1"/>
            </a:lvl1pPr>
          </a:lstStyle>
          <a:p>
            <a:r>
              <a:rPr kumimoji="0" lang="el-GR" smtClean="0"/>
              <a:t>Kλικ για επεξεργασία του τίτλου</a:t>
            </a:r>
            <a:endParaRPr kumimoji="0" lang="en-US"/>
          </a:p>
        </p:txBody>
      </p:sp>
      <p:sp>
        <p:nvSpPr>
          <p:cNvPr id="26" name="25 - Θέση κειμένου"/>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Ευθεία γραμμή σύνδεσης"/>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 Θέση κειμένου"/>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1" name="10 - Θέση ημερομηνίας"/>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4A05D500-BBF4-4AE2-AAFF-D7340CE64E9C}" type="datetimeFigureOut">
              <a:rPr lang="el-GR" smtClean="0"/>
              <a:pPr/>
              <a:t>25/10/2017</a:t>
            </a:fld>
            <a:endParaRPr lang="el-GR" dirty="0"/>
          </a:p>
        </p:txBody>
      </p:sp>
      <p:sp>
        <p:nvSpPr>
          <p:cNvPr id="28" name="27 - Θέση υποσέλιδου"/>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l-GR" dirty="0"/>
          </a:p>
        </p:txBody>
      </p:sp>
      <p:sp>
        <p:nvSpPr>
          <p:cNvPr id="5" name="4 - Θέση αριθμού διαφάνειας"/>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5F25106D-576B-490D-BCD6-1279F5FA7AB5}" type="slidenum">
              <a:rPr lang="el-GR" smtClean="0"/>
              <a:pPr/>
              <a:t>‹#›</a:t>
            </a:fld>
            <a:endParaRPr lang="el-GR" dirty="0"/>
          </a:p>
        </p:txBody>
      </p:sp>
      <p:sp>
        <p:nvSpPr>
          <p:cNvPr id="10" name="9 - Θέση τίτλου"/>
          <p:cNvSpPr>
            <a:spLocks noGrp="1"/>
          </p:cNvSpPr>
          <p:nvPr>
            <p:ph type="title"/>
          </p:nvPr>
        </p:nvSpPr>
        <p:spPr>
          <a:xfrm>
            <a:off x="304800" y="457200"/>
            <a:ext cx="8686800" cy="8382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9" name="8 - Ευθεία γραμμή σύνδεσης"/>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Ευθεία γραμμή σύνδεσης"/>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n-US" dirty="0" err="1" smtClean="0"/>
              <a:t>M.Sc</a:t>
            </a:r>
            <a:r>
              <a:rPr lang="en-US" dirty="0" smtClean="0"/>
              <a:t> </a:t>
            </a:r>
            <a:r>
              <a:rPr lang="el-GR" dirty="0" smtClean="0"/>
              <a:t>ΛΟΓΙΣΤΙΚΗ ΚΑΙ ΕΛΕΓΚΤΙΚΗ</a:t>
            </a:r>
            <a:endParaRPr lang="el-GR" dirty="0"/>
          </a:p>
        </p:txBody>
      </p:sp>
      <p:sp>
        <p:nvSpPr>
          <p:cNvPr id="3" name="2 - Υπότιτλος"/>
          <p:cNvSpPr>
            <a:spLocks noGrp="1"/>
          </p:cNvSpPr>
          <p:nvPr>
            <p:ph type="subTitle" idx="1"/>
          </p:nvPr>
        </p:nvSpPr>
        <p:spPr/>
        <p:txBody>
          <a:bodyPr/>
          <a:lstStyle/>
          <a:p>
            <a:r>
              <a:rPr lang="el-GR" dirty="0" smtClean="0"/>
              <a:t>Δρ. ΚΑΡΤΑΛΗΣ ΝΙΚΟΛΑΟΣ</a:t>
            </a:r>
          </a:p>
          <a:p>
            <a:r>
              <a:rPr lang="el-GR" dirty="0" smtClean="0"/>
              <a:t>ΚΑΘΗΓΗΤΗΣ</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r>
              <a:rPr lang="el-GR" dirty="0" smtClean="0"/>
              <a:t>Βασική αρχή της σύνταξης των ΕΝ.Λ.Κ(ΕΝΟΠΟΙΗΜΕΝΩΝ ΟΙΚΟΝΟΜΙΚΩΝ ΚΑΤΑΣΤΑΣΕΩΝ) είναι ότι απαλείφονται οι μεταξύ των οντοτήτων του Ομίλου οικονομικές  πράξεις.</a:t>
            </a:r>
            <a:endParaRPr lang="el-G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r>
              <a:rPr lang="el-GR" dirty="0" smtClean="0"/>
              <a:t>Ενοποιημένο Ισολογισμό</a:t>
            </a:r>
          </a:p>
          <a:p>
            <a:r>
              <a:rPr lang="el-GR" dirty="0" smtClean="0"/>
              <a:t>Ενοποιημένη κατάσταση αποτελεσμάτων χρήσης</a:t>
            </a:r>
          </a:p>
          <a:p>
            <a:r>
              <a:rPr lang="el-GR" dirty="0" smtClean="0"/>
              <a:t>Ενοποιημένο πίνακα ιδίων κεφαλαίων</a:t>
            </a:r>
          </a:p>
          <a:p>
            <a:r>
              <a:rPr lang="el-GR" dirty="0" smtClean="0"/>
              <a:t>Ενοποιημένη κατάσταση ταμιακών ροών</a:t>
            </a:r>
          </a:p>
          <a:p>
            <a:r>
              <a:rPr lang="el-GR" dirty="0" smtClean="0"/>
              <a:t>Ενοποιημένο προσάρτημα</a:t>
            </a:r>
          </a:p>
          <a:p>
            <a:r>
              <a:rPr lang="el-GR" dirty="0" smtClean="0"/>
              <a:t>Ενοποιημένη κατάσταση διάθεση κερδών(προαιρετική)</a:t>
            </a:r>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r>
              <a:rPr lang="el-GR" dirty="0" smtClean="0"/>
              <a:t>Υποχρέωση υποβολής Ενοποιημένων Λογιστικών Καταστάσεων.</a:t>
            </a:r>
          </a:p>
          <a:p>
            <a:r>
              <a:rPr lang="el-GR" dirty="0" err="1" smtClean="0"/>
              <a:t>Ενεργητικο</a:t>
            </a:r>
            <a:r>
              <a:rPr lang="el-GR" dirty="0" smtClean="0"/>
              <a:t>= 3.700.000</a:t>
            </a:r>
          </a:p>
          <a:p>
            <a:r>
              <a:rPr lang="el-GR" dirty="0" err="1" smtClean="0"/>
              <a:t>Κυκλος</a:t>
            </a:r>
            <a:r>
              <a:rPr lang="el-GR" dirty="0" smtClean="0"/>
              <a:t> </a:t>
            </a:r>
            <a:r>
              <a:rPr lang="el-GR" dirty="0" err="1" smtClean="0"/>
              <a:t>εργασιων</a:t>
            </a:r>
            <a:r>
              <a:rPr lang="el-GR" dirty="0" smtClean="0"/>
              <a:t>= 7.400.000</a:t>
            </a:r>
          </a:p>
          <a:p>
            <a:r>
              <a:rPr lang="el-GR" dirty="0" err="1" smtClean="0"/>
              <a:t>Προσωπικο</a:t>
            </a:r>
            <a:r>
              <a:rPr lang="el-GR" dirty="0" smtClean="0"/>
              <a:t> = 250 </a:t>
            </a:r>
            <a:r>
              <a:rPr lang="el-GR" dirty="0" err="1" smtClean="0"/>
              <a:t>ατομα</a:t>
            </a:r>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ΟΝΤΟΤΗΤΕΣ ΑΠΑΛΛΑΣΟΜΕΝΕΣ ΑΠΌ ΤΗΝ ΥΠΟΧΡΕΩΣΗ ΚΑΤΑΡΤΙΣΕΩΝ ΕΝ.Λ.Κ</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Η ΜΗΤΡΙΚΗ ΟΝΤΟΤΗΤΑ ΕΠΕΝΔΥΣΕΩΝ-ΧΑΡΤΟΦΥΛΑΚΙΟΥ Η ΔΙΑΧΕΙΡΗΣΕΩΣ ΑΜΟΙΒΑΙΩΝ ΚΕΦΑΛΑΙΩΝ</a:t>
            </a:r>
          </a:p>
          <a:p>
            <a:r>
              <a:rPr lang="el-GR" dirty="0" smtClean="0"/>
              <a:t>1) ΚΑΤΆ ΤΗΝ ΔΙΑΡΚΕΙΑ ΤΗΣ ΧΡΗΣΕΩΣ ΔΕΝ ΕΙΧΕ ΑΜΕΣΗ Η ΕΜΜΣΗ ΑΝΑΜΕΙΞΗ ΣΤΗΝ ΔΙΟΙΚΣΗ ΤΗΣ ΘΥΓΑΤΡΙΚΗΣ ΕΠΙΧΕΙΡΗΣΕΩΣ</a:t>
            </a:r>
          </a:p>
          <a:p>
            <a:r>
              <a:rPr lang="el-GR" dirty="0" smtClean="0"/>
              <a:t>2) ΔΕΝ ΑΣΚΗΣΕ ΤΟ ΔΙΚΑΙΩΜΑ ΨΗΦΟΥ ΚΑΤΆ ΤΟ ΔΙΟΡΙΣΜΟ ΟΡΓΑΝΩΝ ΤΗΣ ΘΥΓΑΤΡΙΚΗΣ  ΚΑΤΆ ΤΗΝ ΔΙΑΡΚΕΙΑ ΤΗΣ ΧΡΗΣΗΣ ΚΑΘΩΣ ΤΩΝ ΠΕΝΤΕ ΠΡΟΗΓΟΥΜΕΝΩΝ ΧΡΗΣΕΩΝ</a:t>
            </a:r>
            <a:endParaRPr lang="el-G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r>
              <a:rPr lang="el-GR" dirty="0" smtClean="0"/>
              <a:t>3) ΕΧΕΙ ΧΟΡΗΓΗΣΕΙ ΔΑΝΕΙΑ ΜΟΝΟ ΣΕ ΕΠΙΧΕΙΡΗΣΕΙΣ ΣΤΙΣ ΟΠΟΙΕΣ ΕΧΕΙ ΣΥΜΜΕΤΟΧΗ</a:t>
            </a:r>
          </a:p>
          <a:p>
            <a:r>
              <a:rPr lang="el-GR" dirty="0" smtClean="0"/>
              <a:t>4) ΕΞΑΚΡΙΒΩΣΗ ΤΩΝ ΠΡΟΗΓΟΥΜΕΝΩΝ ΠΡΟΥΠΟΘΕΣΕΩΝ ΓΙΝΕΤΑΙ ΑΠΌ ΤΟΝ ΥΠΟΥΡΓΟ (ΕΜΠΟΡΙΟΥ) ΠΟΥ ΠΑΡΕΧΕΙ ΚΑΙ ΤΗΝ ΑΠΑΛΛΑΓΗ. </a:t>
            </a:r>
            <a:endParaRPr lang="el-G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ΑΠΑΛΛΑΣΕΤΑΙ  Η ΜΗΤΡΙΚΗ ΕΠΙΧΕΙΡΗΣΗ ΌΤΑΝ ΤΟ ΣΥΝΟΛΟ ΤΩΝ ΥΠΟΚΕΙΜΕΝΩΝ ΣΕ ΕΝΟΠΟΙΗΣΗ ΕΠΙΧΕΙΡΗΣΕΩΝ ΔΕΝ ΥΠΕΡΒΑΙΝΕΙ ΤΑ ΟΡΙΑ ΤΩΝ ΔΥΟ ΑΠΌ ΤΑ ΤΡΙΑ ΚΡΙΤΗΡΙΑ (ΕΝΕΡ.,Κ.Ε.,ΠΡΟΣ.)</a:t>
            </a:r>
          </a:p>
          <a:p>
            <a:r>
              <a:rPr lang="el-GR" dirty="0" smtClean="0"/>
              <a:t>  ΑΠΑΛΛΑΣΕΤΑΙ Η ΜΗΤΡΙΚΗ ΠΟΥ ΔΙΕΠΕΤΑΙ ΑΠΌ ΤΟ ΕΛΛΗΝΙΚΟ ΔΙΚΑΙΟ ΚΑΙ ΤΑΥΤΟΧΡΟΝΑ ΕΊΝΑΙ Η ΙΔΙΑ ΘΥΓΑΤΡΙΚΗ ΜΗΤΡΙΚΗ ΠΟΥ ΔΙΕΠΕΤΑΙ ΑΠΌ ΤΟ ΔΙΚΑΙΟ ΚΡΑΤΟΥΣ ΜΕΛΟΥΣ Της ΕΕ ΌΤΑΝ:</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r>
              <a:rPr lang="el-GR" dirty="0" smtClean="0"/>
              <a:t>1) Η ΚΟΡΥΦΑΙΑ ΜΗΤΡΙΚΗ ΚΑΤΕΧΕΙ ΟΛΕΣ ΤΙΣ ΜΕΤΟΧΕΣ Η ΜΕΡΙΔΙΑ ΤΗΑ ΑΠΑΛΛΑΣΣΟΜΕΝΗΣ ΟΝΤΟΤΗΤΑΣ</a:t>
            </a:r>
          </a:p>
          <a:p>
            <a:r>
              <a:rPr lang="el-GR" dirty="0" smtClean="0"/>
              <a:t>2) Η ΚΟΡΥΦΑΙΑ ΜΗΤΡΙΚΗ ΚΑΤΕΧΕΙ ΤΟΥΛΑΧΙΣΤΟΝ ΤΟ 90% ΤΩΝ ΜΕΤΟΧΩΝ Η ΜΕΡΙΔΙΩΝ ΤΗΣ ΑΠΑΛΛΑΣΣΟΜΕΝΗΣ ΕΠΙΧΕΙΡΗΣΗΣ ΚΑΙ ΟΙ ΛΟΙΠΟΙ ΜΕΤΟΧΟΙ 10% ΕΓΚΡΙΝΟΥΝ ΤΗΝ ΑΠΑΛΛΑΓΗ. </a:t>
            </a:r>
          </a:p>
          <a:p>
            <a:endParaRPr lang="el-G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4800" y="188640"/>
            <a:ext cx="8686800" cy="1106760"/>
          </a:xfrm>
        </p:spPr>
        <p:txBody>
          <a:bodyPr>
            <a:normAutofit fontScale="90000"/>
          </a:bodyPr>
          <a:lstStyle/>
          <a:p>
            <a:r>
              <a:rPr lang="el-GR" b="1" u="sng" dirty="0" smtClean="0"/>
              <a:t>Αρχές και κανόνες που διέπουν την Ενοποίηση των Οικονομικών Καταστάσεων</a:t>
            </a:r>
            <a:r>
              <a:rPr lang="el-GR" dirty="0" smtClean="0"/>
              <a:t/>
            </a:r>
            <a:br>
              <a:rPr lang="el-GR" dirty="0" smtClean="0"/>
            </a:br>
            <a:endParaRPr lang="el-GR" dirty="0"/>
          </a:p>
        </p:txBody>
      </p:sp>
      <p:sp>
        <p:nvSpPr>
          <p:cNvPr id="3" name="2 - Θέση περιεχομένου"/>
          <p:cNvSpPr>
            <a:spLocks noGrp="1"/>
          </p:cNvSpPr>
          <p:nvPr>
            <p:ph idx="1"/>
          </p:nvPr>
        </p:nvSpPr>
        <p:spPr/>
        <p:txBody>
          <a:bodyPr/>
          <a:lstStyle/>
          <a:p>
            <a:r>
              <a:rPr lang="el-GR" dirty="0" smtClean="0"/>
              <a:t>Σύμφωνα με την ελληνική νομοθεσία οι βασικές αρχές που διέπουν την ενοποίηση των οικονομικών καταστάσεων είναι οι εξής: </a:t>
            </a:r>
          </a:p>
          <a:p>
            <a:r>
              <a:rPr lang="el-GR" dirty="0" smtClean="0"/>
              <a:t>-Αρχή της σαφήνειας</a:t>
            </a:r>
          </a:p>
          <a:p>
            <a:r>
              <a:rPr lang="el-GR" dirty="0" smtClean="0"/>
              <a:t>-Αρχή της νομιμότητας</a:t>
            </a:r>
          </a:p>
          <a:p>
            <a:r>
              <a:rPr lang="el-GR" dirty="0" smtClean="0"/>
              <a:t>-Αρχή της πραγματικής εικόνας</a:t>
            </a:r>
          </a:p>
          <a:p>
            <a:endParaRPr lang="el-G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u="sng" dirty="0" smtClean="0"/>
              <a:t>1. Αρχή της σαφήνειας και νομιμότητας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Οι ενοποιημένες καταστάσεις πρέπει να καταρτίζονται με σαφήνεια και να ανταποκρίνονται στις σχετικές διατάξεις του νόμου. </a:t>
            </a:r>
          </a:p>
          <a:p>
            <a:r>
              <a:rPr lang="el-GR" dirty="0" smtClean="0"/>
              <a:t>Σύμφωνα με την αρχή της απόλυτης σαφήνειας οι ονομασίες των λογαριασμών ή ομάδων λογαριασμών πρέπει να αποδίδουν όσο το δυνατόν πιο πιστά το περιεχόμενο των λογαριασμών, έτσι ώστε να αποφεύγονται οι παραπλανητικές εντυπώσεις.</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Η αρχή αυτή επιβάλει:</a:t>
            </a:r>
          </a:p>
          <a:p>
            <a:pPr lvl="0"/>
            <a:r>
              <a:rPr lang="el-GR" dirty="0" smtClean="0"/>
              <a:t>Οι τίτλοι να αποδίδουν με σαφήνεια το είδος και την κατάσταση των περιουσιακών </a:t>
            </a:r>
          </a:p>
          <a:p>
            <a:r>
              <a:rPr lang="el-GR" dirty="0" smtClean="0"/>
              <a:t>στοιχείων και υποχρεώσεων (νομική και οικονομική).</a:t>
            </a:r>
          </a:p>
          <a:p>
            <a:pPr lvl="0"/>
            <a:r>
              <a:rPr lang="el-GR" dirty="0" smtClean="0"/>
              <a:t>Οι λογαριασμοί να κατατάσσονται σε ομοειδείς κατηγορίες.</a:t>
            </a:r>
          </a:p>
          <a:p>
            <a:r>
              <a:rPr lang="el-GR" dirty="0" smtClean="0"/>
              <a:t>Να μην γίνονται συμψηφισμοί των στοιχείων ενεργητικού και παθητικού</a:t>
            </a:r>
          </a:p>
          <a:p>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bib</a:t>
            </a:r>
            <a:r>
              <a:rPr lang="el-GR" dirty="0" err="1" smtClean="0"/>
              <a:t>λιογραφια</a:t>
            </a:r>
            <a:endParaRPr lang="el-GR" dirty="0"/>
          </a:p>
        </p:txBody>
      </p:sp>
      <p:sp>
        <p:nvSpPr>
          <p:cNvPr id="3" name="Θέση περιεχομένου 2"/>
          <p:cNvSpPr>
            <a:spLocks noGrp="1"/>
          </p:cNvSpPr>
          <p:nvPr>
            <p:ph idx="1"/>
          </p:nvPr>
        </p:nvSpPr>
        <p:spPr/>
        <p:txBody>
          <a:bodyPr>
            <a:normAutofit/>
          </a:bodyPr>
          <a:lstStyle/>
          <a:p>
            <a:r>
              <a:rPr lang="el-GR" sz="2000" b="1" u="sng" dirty="0" smtClean="0"/>
              <a:t>ΚΥΡΙΟ ΣΥΓΓΡΑΜΑ</a:t>
            </a:r>
            <a:endParaRPr lang="en-US" sz="2000" b="1" u="sng" dirty="0" smtClean="0"/>
          </a:p>
          <a:p>
            <a:r>
              <a:rPr lang="en-US" sz="2000" dirty="0" smtClean="0"/>
              <a:t> </a:t>
            </a:r>
            <a:r>
              <a:rPr lang="el-GR" sz="2000" dirty="0" smtClean="0"/>
              <a:t>ΚΑΡΤΑΛΗΣ ΝΙΚΟΛΑΟΣ(2017) ΕΝΟΠΟΙΗΜΕΝΕΣ ΛΟΓΙΣΤΙΚΕΣ ΚΑΤΑΣΤΑΣΕΙΣ,ΕΚΔΟΣΕΙΣ  «ΑΓΙΑ ΣΟΦΙΑ», ΣΕΡΡΕΣ (</a:t>
            </a:r>
            <a:r>
              <a:rPr lang="en-US" sz="2000" dirty="0" err="1" smtClean="0"/>
              <a:t>email:agiasofiabooks@hotmail.com</a:t>
            </a:r>
            <a:r>
              <a:rPr lang="en-US" sz="2000" dirty="0" smtClean="0"/>
              <a:t>)</a:t>
            </a:r>
            <a:endParaRPr lang="el-GR" sz="2000" dirty="0" smtClean="0"/>
          </a:p>
          <a:p>
            <a:endParaRPr lang="el-GR" sz="2000" dirty="0"/>
          </a:p>
          <a:p>
            <a:endParaRPr lang="el-GR" sz="2000" dirty="0" smtClean="0"/>
          </a:p>
          <a:p>
            <a:endParaRPr lang="el-GR" sz="2000" dirty="0"/>
          </a:p>
        </p:txBody>
      </p:sp>
    </p:spTree>
    <p:extLst>
      <p:ext uri="{BB962C8B-B14F-4D97-AF65-F5344CB8AC3E}">
        <p14:creationId xmlns:p14="http://schemas.microsoft.com/office/powerpoint/2010/main" val="13004809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u="sng" dirty="0" smtClean="0"/>
              <a:t>2  Αρχή της πραγματικής εικόνας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r>
              <a:rPr lang="el-GR" dirty="0" smtClean="0"/>
              <a:t>Οι ενοποιημένες οικονομικές καταστάσεις πρέπει να εμφανίζουν την πραγματική εικόνα της περιουσιακής διάρθρωσης, της χρηματοοικονομικής θέσης καθώς και των αποτελεσμάτων χρήσης του συνόλου των επιχειρήσεων που περιλαμβάνονται στην ενοποίηση  (Ν. 2190/1920, άρθρο 100, παρ.3).  </a:t>
            </a:r>
            <a:endParaRPr lang="el-G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Η σπουδαιότητα της διάταξης αυτής ανακύπτει από την απαίτηση του νόμου για την παροχή πρόσθετων πληροφοριών, όταν η εφαρμογή των διατάξεων του νόμου δεν επαρκεί για τη διαμόρφωση της πραγματικής εικόνας του ομίλου</a:t>
            </a:r>
            <a:endParaRPr lang="el-G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rmAutofit fontScale="62500" lnSpcReduction="20000"/>
          </a:bodyPr>
          <a:lstStyle/>
          <a:p>
            <a:r>
              <a:rPr lang="el-GR" dirty="0" smtClean="0"/>
              <a:t>Η αρχή αυτή υπαγορεύει:</a:t>
            </a:r>
          </a:p>
          <a:p>
            <a:pPr lvl="0"/>
            <a:r>
              <a:rPr lang="el-GR" dirty="0" smtClean="0"/>
              <a:t>Να περιλαμβάνονται στον ισολογισμό όλα τα προβλεπόμενα στοιχεία (Ενεργητικού</a:t>
            </a:r>
          </a:p>
          <a:p>
            <a:r>
              <a:rPr lang="el-GR" dirty="0" smtClean="0"/>
              <a:t>και Παθητικού).</a:t>
            </a:r>
          </a:p>
          <a:p>
            <a:pPr lvl="0"/>
            <a:r>
              <a:rPr lang="el-GR" dirty="0" smtClean="0"/>
              <a:t>Τα στοιχεία να έχουν προκύψει από τις πραγματικές ποσότητες με βάση τις </a:t>
            </a:r>
          </a:p>
          <a:p>
            <a:r>
              <a:rPr lang="el-GR" dirty="0" smtClean="0"/>
              <a:t>παραδεδεγμένες αρχές αποτίμησης.</a:t>
            </a:r>
          </a:p>
          <a:p>
            <a:pPr lvl="0"/>
            <a:r>
              <a:rPr lang="el-GR" dirty="0" smtClean="0"/>
              <a:t>Τα συγκεντρωτικά κονδύλια να περιλαμβάνουν ομοιογενή στοιχεία.</a:t>
            </a:r>
          </a:p>
          <a:p>
            <a:pPr lvl="0"/>
            <a:r>
              <a:rPr lang="el-GR" dirty="0" smtClean="0"/>
              <a:t>Οι ονομασίες των κονδυλίων να είναι οι κατάλληλες.</a:t>
            </a:r>
          </a:p>
          <a:p>
            <a:pPr lvl="0"/>
            <a:r>
              <a:rPr lang="el-GR" dirty="0" smtClean="0"/>
              <a:t>Να παρουσιάζονται στον ισολογισμό τα μεν ενεργητικά στοιχεία με βάση το βαθμό </a:t>
            </a:r>
          </a:p>
          <a:p>
            <a:r>
              <a:rPr lang="el-GR" dirty="0" smtClean="0"/>
              <a:t>ρευστοποίησής τους (πάγια, κυκλοφορούντα), τα δε στοιχεία του παθητικού με βάση το βαθμό λήξεώς των  (μακροπρόθεσμες υποχρεώσεις, βραχυπρόθεσμες υποχρεώσεις). </a:t>
            </a:r>
          </a:p>
          <a:p>
            <a:r>
              <a:rPr lang="el-GR" dirty="0" smtClean="0"/>
              <a:t> </a:t>
            </a:r>
          </a:p>
          <a:p>
            <a:endParaRPr lang="el-G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4800" y="548680"/>
            <a:ext cx="8686800" cy="746720"/>
          </a:xfrm>
        </p:spPr>
        <p:txBody>
          <a:bodyPr>
            <a:normAutofit fontScale="90000"/>
          </a:bodyPr>
          <a:lstStyle/>
          <a:p>
            <a:r>
              <a:rPr lang="el-GR" b="1" u="sng" dirty="0" smtClean="0"/>
              <a:t>3. Αρχές που διέπουν την Τεχνική Κατάρτισης των Ενοποιημένων Οικονομικών Καταστάσεων.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i="1" dirty="0" smtClean="0"/>
              <a:t>Αρχή της συνέπειας των μεθόδων ενοποιήσεων.</a:t>
            </a:r>
            <a:endParaRPr lang="el-GR" b="1" dirty="0" smtClean="0"/>
          </a:p>
          <a:p>
            <a:r>
              <a:rPr lang="el-GR" i="1" dirty="0" smtClean="0"/>
              <a:t>Αρχή της απεικονίσεως των ενοποιημένων επιχειρήσεων ως μιας επιχείρησης.</a:t>
            </a:r>
            <a:endParaRPr lang="el-GR" b="1" dirty="0" smtClean="0"/>
          </a:p>
          <a:p>
            <a:r>
              <a:rPr lang="el-GR" i="1" dirty="0" smtClean="0"/>
              <a:t>Αρχή της αναφοράς στο προσάρτημα σημαντικών παρεκκλίσεων από τις παραπάνω αρχές. </a:t>
            </a:r>
            <a:endParaRPr lang="el-GR" b="1" dirty="0" smtClean="0"/>
          </a:p>
          <a:p>
            <a:r>
              <a:rPr lang="el-GR" i="1" dirty="0" smtClean="0"/>
              <a:t>Αρχή που επιτρέπει την παρέκκλιση από τις παραπάνω αρχές.</a:t>
            </a:r>
            <a:endParaRPr lang="el-GR" b="1" dirty="0" smtClean="0"/>
          </a:p>
          <a:p>
            <a:r>
              <a:rPr lang="el-GR" i="1" dirty="0" smtClean="0"/>
              <a:t>Αρχή που υπαγορεύει ως ημερομηνίας κλεισίματος των ενοποιημένων οικονομικών καταστάσεων την ημερομηνία κλεισίματος των ετήσιων οικονομικών καταστάσεων</a:t>
            </a:r>
            <a:r>
              <a:rPr lang="el-GR" dirty="0" smtClean="0"/>
              <a:t> της </a:t>
            </a:r>
            <a:r>
              <a:rPr lang="el-GR" i="1" dirty="0" smtClean="0"/>
              <a:t>μητρικής.</a:t>
            </a:r>
            <a:endParaRPr lang="el-GR" b="1" dirty="0" smtClean="0"/>
          </a:p>
          <a:p>
            <a:r>
              <a:rPr lang="el-GR" i="1" dirty="0" smtClean="0"/>
              <a:t>Αρχή που υπαγορεύει τη συγκρισιμότητα των ενοποιημένων οικονομικών καταστάσεων.</a:t>
            </a:r>
            <a:endParaRPr lang="el-GR" b="1" dirty="0" smtClean="0"/>
          </a:p>
          <a:p>
            <a:endParaRPr lang="el-G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u="sng" dirty="0" smtClean="0"/>
              <a:t>3.1. Αρχή της συνέπειας των μεθόδων ενοποιήσεως</a:t>
            </a:r>
            <a:r>
              <a:rPr lang="el-GR" b="1" dirty="0" smtClean="0"/>
              <a:t/>
            </a:r>
            <a:br>
              <a:rPr lang="el-GR" b="1" dirty="0" smtClean="0"/>
            </a:b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Η αρχή της συνέπειας πηγάζει από την ανάγκη για τη συγκρισιμότητα τόσο μεταξύ ισολογισμών διαφορετικών περιόδων της ίδιας οικονομικής μονάδας όσο και μεταξύ διαφορετικών μονάδων.  Απαιτεί την εμφάνιση στις λογιστικές καταστάσεις οποιονδήποτε σημαντικών αλλαγών (λογιστικές αρχές, πρότυπα). Δεν αποκλείει την αλλαγή από μια αρχή ή μέθοδο λογιστικής σε μια άλλη.</a:t>
            </a:r>
            <a:endParaRPr lang="el-GR" b="1" dirty="0" smtClean="0"/>
          </a:p>
          <a:p>
            <a:endParaRPr lang="el-G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u="sng" dirty="0" smtClean="0"/>
              <a:t>3.2. Αρχή της απεικονίσεως των ενοποιημένων επιχειρήσεων ως μιας επιχείρησης</a:t>
            </a:r>
            <a:r>
              <a:rPr lang="el-GR" b="1" dirty="0" smtClean="0"/>
              <a:t/>
            </a:r>
            <a:br>
              <a:rPr lang="el-GR" b="1" dirty="0" smtClean="0"/>
            </a:br>
            <a:endParaRPr lang="el-GR" dirty="0"/>
          </a:p>
        </p:txBody>
      </p:sp>
      <p:sp>
        <p:nvSpPr>
          <p:cNvPr id="3" name="2 - Θέση περιεχομένου"/>
          <p:cNvSpPr>
            <a:spLocks noGrp="1"/>
          </p:cNvSpPr>
          <p:nvPr>
            <p:ph idx="1"/>
          </p:nvPr>
        </p:nvSpPr>
        <p:spPr/>
        <p:txBody>
          <a:bodyPr>
            <a:normAutofit/>
          </a:bodyPr>
          <a:lstStyle/>
          <a:p>
            <a:r>
              <a:rPr lang="el-GR" dirty="0" smtClean="0"/>
              <a:t>Η αρχή αυτή ορίζει ότι οι ενοποιημένες οικονομικές καταστάσεις απεικονίζουν την περιουσιακή διάρθρωση (ενεργητικό και παθητικό), τη χρηματοοικονομική θέση και τα αποτελέσματα των επιχειρήσεων που περιλαμβάνονται στην ενοποίηση, σαν να πρόκειται για μια μόνο επιχείρηση.  Από την άνω αρχή απορρέουν οι ακόλουθες επιμέρους αρχές:</a:t>
            </a:r>
            <a:endParaRPr lang="el-G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a:bodyPr>
          <a:lstStyle/>
          <a:p>
            <a:r>
              <a:rPr lang="el-GR" dirty="0" smtClean="0"/>
              <a:t>α) Οι υποχρεώσεις και οι απαιτήσεις μεταξύ των επιχειρήσεων που περιλαμβάνονται στην ενοποίηση απαλείφονται από τους λογαριασμούς των ενοποιημένων ισολογισμών. </a:t>
            </a:r>
          </a:p>
          <a:p>
            <a:r>
              <a:rPr lang="el-GR" dirty="0" smtClean="0"/>
              <a:t>β) Τα έσοδα και τα έξοδα που προέρχονται από συναλλαγές μεταξύ των επιχειρήσεων που περιλαμβάνονται στην ενοποίηση απαλείφονται από τους λογαριασμούς των ενοποιημένων αποτελεσμάτων χρήσης. </a:t>
            </a:r>
          </a:p>
          <a:p>
            <a:endParaRPr lang="el-G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20000"/>
          </a:bodyPr>
          <a:lstStyle/>
          <a:p>
            <a:r>
              <a:rPr lang="el-GR" dirty="0" smtClean="0"/>
              <a:t>γ)Τυχόν κέρδη και ζημίες από συναλλαγές μεταξύ των επιχειρήσεων που περιλαμβάνονται στην ενοποίηση, τα οποία περιέχονται στη λογιστική αξία στοιχείων του ενεργητικού, απαλείφονται από τους λογαριασμούς του ενοποιημένου ισολογισμού και ενοποιημένων αποτελεσμάτων χρήσης.  </a:t>
            </a:r>
            <a:endParaRPr lang="en-US" dirty="0" smtClean="0"/>
          </a:p>
          <a:p>
            <a:r>
              <a:rPr lang="el-GR" dirty="0" smtClean="0"/>
              <a:t>Η απάλειψη μπορεί να γίνεται αναλογικά, με βάση το ποσοστό συμμετοχής της μητρικής επιχείρησης στο κεφάλαιο κάθε μιας θυγατρικής.  Παρέκκλιση από την άνω διάταξη επιτρέπεται μόνο όταν οι σχετικές συναλλαγές έχουν γίνει σύμφωνα με τις συνήθεις συνθήκες της αγοράς και η απάλειψη των κερδών ή των ζημιών θα συνεπαγόταν δυσανάλογα έξοδα.</a:t>
            </a:r>
          </a:p>
          <a:p>
            <a:endParaRPr lang="el-G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u="sng" dirty="0" smtClean="0"/>
              <a:t>3.3 Αρχή της αναφοράς στο προσάρτημα των σημαντικών παρεκκλίσεων από τις παραπάνω αρχές.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r>
              <a:rPr lang="el-GR" dirty="0" smtClean="0"/>
              <a:t>Κάθε παρέκκλιση αναφέρεται στο ενοποιημένο προσάρτημα και εφόσον έχει σημαντική επίδραση στην περιουσιακή διάρθρωση, στη χρηματοοικονομική θέση και στα αποτελέσματα του συνόλου των επιχειρήσεων που περιλαμβάνονται στην ενοποίηση, η επίδραση αυτή σχολιάζεται στο ενοποιημένο αυτό προσάρτημα.</a:t>
            </a:r>
          </a:p>
          <a:p>
            <a:endParaRPr lang="el-G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u="sng" dirty="0" smtClean="0"/>
              <a:t>3.4. Αρχή που επιτρέπει την παρέκκλιση από τις παραπάνω αρχές.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lstStyle/>
          <a:p>
            <a:r>
              <a:rPr lang="el-GR" dirty="0" smtClean="0"/>
              <a:t>Παρεκκλίσεις από τις διατάξεις των παραπάνω αρχών υπό στοιχεία 3.1 , 3.2 και 3.3. επιτρέπονται μόνο, όταν τα σχετικά ποσά είναι ασήμαντα σε σχέση με την θεμελιώδη αρχή της εμφάνισης «της πραγματικής εικόνας». </a:t>
            </a:r>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ΕΝΟΠΟΙΗΜΕΝΕΣ ΛΟΓΙΣΤΙΚΕΣ ΚΑΤΑΣΤΑΣΕΙΣ</a:t>
            </a:r>
            <a:endParaRPr lang="el-GR" dirty="0"/>
          </a:p>
        </p:txBody>
      </p:sp>
      <p:sp>
        <p:nvSpPr>
          <p:cNvPr id="3" name="2 - Θέση περιεχομένου"/>
          <p:cNvSpPr>
            <a:spLocks noGrp="1"/>
          </p:cNvSpPr>
          <p:nvPr>
            <p:ph idx="1"/>
          </p:nvPr>
        </p:nvSpPr>
        <p:spPr/>
        <p:txBody>
          <a:bodyPr/>
          <a:lstStyle/>
          <a:p>
            <a:r>
              <a:rPr lang="el-GR" dirty="0" smtClean="0"/>
              <a:t>ΓΕΝΙΚΑ-ΟΡΙΣΜΟΙ</a:t>
            </a:r>
          </a:p>
          <a:p>
            <a:r>
              <a:rPr lang="el-GR" dirty="0" smtClean="0"/>
              <a:t>ΕΝΟΠΟΙΗΜΕΝΕΣ ΟΙΚΟΝΟΜΙΚΕΣ ΚΑΤΑΣΤΑΣΕΙΣ=ΟΙ ΧΡΗΜ ΚΑΤ/ΣΕΙΣ ΕΝΌΣ ΟΜΙΛΟΥ ΠΟΥ ΠΑΡΟΥΣΙΑΖΟΝΤΑΙ ΣΑΝ ΜΙΑ ΕΝΙΑΙΑ ΟΙΚΟΝΟΜΙΚΗ ΟΝΤΟΤΗΤΑ.</a:t>
            </a:r>
          </a:p>
          <a:p>
            <a:r>
              <a:rPr lang="el-GR" dirty="0" smtClean="0"/>
              <a:t>ΜΗΤΡΙΚΗ ΕΤΑΙΡΕΙΑ= ΕΊΝΑΙ ΜΙΑ ΟΝΤΟΤΗΤΑ Η ΟΠΟΙΑ ΕΧΕΙ ΠΕΡΙΣΣΟΤΕΡΕΣ ΑΠΌ ΜΙΑ ΘΥΓΑΤΡΙΚΕΣ</a:t>
            </a:r>
            <a:endParaRPr lang="el-G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4800" y="457200"/>
            <a:ext cx="8686800" cy="1171600"/>
          </a:xfrm>
        </p:spPr>
        <p:txBody>
          <a:bodyPr>
            <a:normAutofit fontScale="90000"/>
          </a:bodyPr>
          <a:lstStyle/>
          <a:p>
            <a:r>
              <a:rPr lang="en-US" sz="1800" b="1" u="sng" dirty="0" smtClean="0"/>
              <a:t>3.5  </a:t>
            </a:r>
            <a:r>
              <a:rPr lang="el-GR" sz="1800" b="1" u="sng" dirty="0" smtClean="0"/>
              <a:t>Αρχή που υπαγορεύει ως ημερομηνίας κλεισίματος των ενοποιημένων οικονομικών καταστάσεων την ημερομηνία κλεισίματος των ετήσιων οικονομικών καταστάσεων της μητρικής</a:t>
            </a:r>
            <a:r>
              <a:rPr lang="el-GR" sz="1800" dirty="0" smtClean="0"/>
              <a:t>.</a:t>
            </a:r>
            <a:r>
              <a:rPr lang="el-GR" sz="1800" b="1" dirty="0" smtClean="0"/>
              <a:t/>
            </a:r>
            <a:br>
              <a:rPr lang="el-GR" sz="1800" b="1" dirty="0" smtClean="0"/>
            </a:br>
            <a:endParaRPr lang="el-GR" sz="1800" dirty="0"/>
          </a:p>
        </p:txBody>
      </p:sp>
      <p:sp>
        <p:nvSpPr>
          <p:cNvPr id="3" name="2 - Θέση περιεχομένου"/>
          <p:cNvSpPr>
            <a:spLocks noGrp="1"/>
          </p:cNvSpPr>
          <p:nvPr>
            <p:ph idx="1"/>
          </p:nvPr>
        </p:nvSpPr>
        <p:spPr/>
        <p:txBody>
          <a:bodyPr>
            <a:normAutofit/>
          </a:bodyPr>
          <a:lstStyle/>
          <a:p>
            <a:r>
              <a:rPr lang="el-GR" dirty="0" smtClean="0"/>
              <a:t>	Σύμφωνα με την αρχή αυτή «Οι ενοποιημένες οικονομικές καταστάσεις καταρτίζονται με την ίδια ημερομηνία κλεισίματος των ετησίων οικονομικών καταστάσεων της μητρικής επιχείρησης». </a:t>
            </a:r>
            <a:endParaRPr lang="el-GR" b="1" dirty="0" smtClean="0"/>
          </a:p>
          <a:p>
            <a:r>
              <a:rPr lang="el-GR" dirty="0" smtClean="0"/>
              <a:t> </a:t>
            </a:r>
            <a:endParaRPr lang="el-GR" b="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u="sng" dirty="0" smtClean="0"/>
              <a:t>3.6. Αρχή της συγκρισιμότητας των ενοποιημένων οικονομικών καταστάσεων</a:t>
            </a:r>
            <a:endParaRPr lang="el-GR" dirty="0"/>
          </a:p>
        </p:txBody>
      </p:sp>
      <p:sp>
        <p:nvSpPr>
          <p:cNvPr id="3" name="2 - Θέση περιεχομένου"/>
          <p:cNvSpPr>
            <a:spLocks noGrp="1"/>
          </p:cNvSpPr>
          <p:nvPr>
            <p:ph idx="1"/>
          </p:nvPr>
        </p:nvSpPr>
        <p:spPr/>
        <p:txBody>
          <a:bodyPr>
            <a:normAutofit lnSpcReduction="10000"/>
          </a:bodyPr>
          <a:lstStyle/>
          <a:p>
            <a:pPr>
              <a:buNone/>
            </a:pPr>
            <a:endParaRPr lang="el-GR" dirty="0" smtClean="0"/>
          </a:p>
          <a:p>
            <a:r>
              <a:rPr lang="el-GR" dirty="0" smtClean="0"/>
              <a:t>Αν η σύνθεση του συνόλου των επιχειρήσεων που περιλαμβάνονται στην ενοποίηση, έχει μεταβληθεί σημαντικά κατά τη διάρκεια της χρήσεως, οι ενοποιημένες οικονομικές καταστάσεις πρέπει να περιλαμβάνουν πληροφορίες με τις οποίες θα συγκρίνονται διαδοχικές ενοποιημένες οικονομικές καταστάσεις.</a:t>
            </a:r>
            <a:endParaRPr lang="el-GR" b="1" dirty="0" smtClean="0"/>
          </a:p>
          <a:p>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r>
              <a:rPr lang="el-GR" dirty="0" smtClean="0"/>
              <a:t>ΘΥΓΑΤΡΙΚΕΣ=ΕΊΝΑΙ ΜΙΑ ΟΝΤΟΤΗΤΑ Η ΟΠΟΙΑ ΒΡΙΣΚΕΤΑΙ ΥΠΟ ΤΟΝ ΕΛΕΓΧΟ</a:t>
            </a:r>
          </a:p>
          <a:p>
            <a:r>
              <a:rPr lang="el-GR" dirty="0" smtClean="0"/>
              <a:t>ΟΜΙΛΟΣ = ΕΊΝΑΙ Η ΜΗΤΡΙΚΗ ΚΑΙ ΟΛΕΣ ΟΙ ΘΥΓΑΤΡΙΚΕΣ</a:t>
            </a:r>
          </a:p>
          <a:p>
            <a:r>
              <a:rPr lang="el-GR" dirty="0" smtClean="0"/>
              <a:t>ΣΥΓΓΕΝΗΣ ΕΤΑΙΡΕΙΑ= ΕΊΝΑΙ ΜΙΑ ΟΝΤΟΤΗΤΑ ΣΤΗΝ ΟΠΟΙΑ Ο ΕΠΕΝΔΥΤΗΣ ΕΧΕΙ ΟΥΣΙΩΔΗ ΕΠΙΡΡΟΗ ΚΑΙ ΔΕΝ ΕΊΝΑΙ ΟΥΤΕ ΘΥΓΑΤΡΙΚΗ ΟΥΤΕ ΚΟΙΝΟΠΡΑΞΙΑ</a:t>
            </a:r>
          </a:p>
          <a:p>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r>
              <a:rPr lang="el-GR" dirty="0" smtClean="0"/>
              <a:t>ΚΟΙΝΟΠΡΑΞΙΑ= ΕΊΝΑΙ ΕΝΑΣ ΣΥΜΒΑΤΙΚΟΣ ΔΙΑΚΑΝΟΝΙΣΜΟΣ ΜΕ ΤΟΝ ΟΠΟΙΟ ΔΥΟ Η ΠΕΡΙΣΣΟΤΕΡΑ  ΜΕΡΗ ΑΝΑΛΑΜΒΑΝΟΥΝ ΟΙΚΟΝΟΜΙΚΗ ΔΡΑΣΤΗΡΙΟΤΗΤΑ ΠΟΥ ΥΠΟΚΕΙΝΤΑΙ ΣΕ ΑΠΌ ΚΟΙΝΟΥ ΕΛΕΓΧΟ.</a:t>
            </a:r>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ΟΜΙΛΟΣ ΕΠΙΧΕΙΡΗΣΕΩΝ</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ΣΥΝΙΣΤΑΤΑΙ ΌΤΑΝ ΜΙΑ ΕΠΙΧΕΙΡΗΣΗ ΜΠΟΡΕΙ ΝΑ ΔΙΟΙΚΗΣΕΙ ΜΙΑ ΆΛΛΗ.</a:t>
            </a:r>
          </a:p>
          <a:p>
            <a:r>
              <a:rPr lang="el-GR" dirty="0" smtClean="0"/>
              <a:t>ΚΑΘΕΤΟΣ ΟΜΙΛΟΣ =ΌΤΑΝ ΜΙΑ ΕΠΙΧΕΙΡΗΣΗ ΕΛΕΓΧΕΙ ΑΜΕΣΑ ΜΙΑ Η ΠΕΡΙΣΣΟΤΕΡΕΣ ΘΥΓΑΤΡΙΚΕΣ</a:t>
            </a:r>
          </a:p>
          <a:p>
            <a:r>
              <a:rPr lang="el-GR" dirty="0" smtClean="0"/>
              <a:t>ΟΡΙΖΟΝΤΙΟΣ ΟΜΙΛΟΣ= ΌΤΑΝ Α) ΟΙ ΟΝΤΟΤΗΤΕΣ ΕΧΟΥΝ ΤΕΘΕΙ ΥΠΟ ΕΝΙΑΙΑ ΔΙΕΥΘΥΝΣΗ ΚΑΤΟΠΙΝ ΣΥΜΒΑΣΕΩΣ</a:t>
            </a:r>
          </a:p>
          <a:p>
            <a:r>
              <a:rPr lang="el-GR" dirty="0" smtClean="0"/>
              <a:t>Β) ΤΑ Δ.Σ ΤΩΝ ΟΝΤΟΤΗΤΩΝ ΑΠΟΤΕΛΟΥΝΤΑΙ ΚΑΤΆ ΠΛΕΙΟΨΗΦΙΑ ΑΠΌ ΤΑ ΙΔΙΑ ΠΡΟΣΩΠΑ.</a:t>
            </a:r>
          </a:p>
          <a:p>
            <a:endParaRPr lang="el-GR" dirty="0" smtClean="0"/>
          </a:p>
          <a:p>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ΣΧΕΣΗ ΜΕΤΑΞΥ ΜΗΤΡΙΚΗΣ ΟΝΤΟΤΗΤΑΣ ΚΑΙ ΘΥΓΑΤΡΙΚΗΣ</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ΑΡΘΡΟ 42ε  Ν.2190/20</a:t>
            </a:r>
          </a:p>
          <a:p>
            <a:r>
              <a:rPr lang="el-GR" dirty="0" smtClean="0"/>
              <a:t>Μητρική = όταν έχει την πλειοψηφία του κεφαλαίου ή των δικαιωμάτων ψήφου μιας άλλης επιχείρησης.</a:t>
            </a:r>
          </a:p>
          <a:p>
            <a:r>
              <a:rPr lang="el-GR" dirty="0" smtClean="0"/>
              <a:t>Ελέγχει την πλειοψηφία των δικαιωμάτων ψήφου μιας θυγατρικής οντότητας.</a:t>
            </a:r>
          </a:p>
          <a:p>
            <a:r>
              <a:rPr lang="el-GR" dirty="0" smtClean="0"/>
              <a:t> Συμμετέχει στο κεφάλαιο μιας άλλης επιχείρησης και έχει το δικαίωμα να διορίζει το Δ.Σ</a:t>
            </a:r>
          </a:p>
          <a:p>
            <a:r>
              <a:rPr lang="el-GR" dirty="0" smtClean="0"/>
              <a:t>Ασκεί σημαντική επιρροή σε μια άλλη επιχείρηση</a:t>
            </a:r>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r>
              <a:rPr lang="el-GR" dirty="0" smtClean="0"/>
              <a:t>Έμμεση συμμέτοχη= όταν μια οντότητα ελέγχει έμμεσα μια άλλη μέσω μια τρίτης οντότητας.</a:t>
            </a:r>
          </a:p>
          <a:p>
            <a:r>
              <a:rPr lang="el-GR" dirty="0" smtClean="0"/>
              <a:t>Όταν μια οντότητα συμμετέχει στα κεφάλαια μιας θυγατρικής επιχείρησης όχι κατά 100% αλλά με μικρότερο ποσοστό τότε τα κεφάλαια της θυγατρικής διαχωρίζονται με βάση τα ποσοστά συμμετοχής:</a:t>
            </a:r>
          </a:p>
          <a:p>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r>
              <a:rPr lang="el-GR" dirty="0" smtClean="0"/>
              <a:t>Α) Κεφάλαια που ανήκουν στην μητρική</a:t>
            </a:r>
          </a:p>
          <a:p>
            <a:r>
              <a:rPr lang="el-GR" dirty="0" smtClean="0"/>
              <a:t>Β) Δικαιώματα μειοψηφίας (Δικαιώματα που ανήκουν σε τρίτους)</a:t>
            </a:r>
            <a:endParaRPr lang="el-G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ιαστημικό">
  <a:themeElements>
    <a:clrScheme name="Διαστημικό">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Διαστημικό">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αστημικό">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303</TotalTime>
  <Words>1363</Words>
  <Application>Microsoft Office PowerPoint</Application>
  <PresentationFormat>Προβολή στην οθόνη (4:3)</PresentationFormat>
  <Paragraphs>102</Paragraphs>
  <Slides>31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31</vt:i4>
      </vt:variant>
    </vt:vector>
  </HeadingPairs>
  <TitlesOfParts>
    <vt:vector size="32" baseType="lpstr">
      <vt:lpstr>Διαστημικό</vt:lpstr>
      <vt:lpstr>M.Sc ΛΟΓΙΣΤΙΚΗ ΚΑΙ ΕΛΕΓΚΤΙΚΗ</vt:lpstr>
      <vt:lpstr>bibλιογραφια</vt:lpstr>
      <vt:lpstr>ΕΝΟΠΟΙΗΜΕΝΕΣ ΛΟΓΙΣΤΙΚΕΣ ΚΑΤΑΣΤΑΣΕΙΣ</vt:lpstr>
      <vt:lpstr>Παρουσίαση του PowerPoint</vt:lpstr>
      <vt:lpstr>Παρουσίαση του PowerPoint</vt:lpstr>
      <vt:lpstr>ΟΜΙΛΟΣ ΕΠΙΧΕΙΡΗΣΕΩΝ</vt:lpstr>
      <vt:lpstr>ΣΧΕΣΗ ΜΕΤΑΞΥ ΜΗΤΡΙΚΗΣ ΟΝΤΟΤΗΤΑΣ ΚΑΙ ΘΥΓΑΤΡΙΚΗΣ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ΟΝΤΟΤΗΤΕΣ ΑΠΑΛΛΑΣΟΜΕΝΕΣ ΑΠΌ ΤΗΝ ΥΠΟΧΡΕΩΣΗ ΚΑΤΑΡΤΙΣΕΩΝ ΕΝ.Λ.Κ</vt:lpstr>
      <vt:lpstr>Παρουσίαση του PowerPoint</vt:lpstr>
      <vt:lpstr>Παρουσίαση του PowerPoint</vt:lpstr>
      <vt:lpstr>Παρουσίαση του PowerPoint</vt:lpstr>
      <vt:lpstr>Αρχές και κανόνες που διέπουν την Ενοποίηση των Οικονομικών Καταστάσεων </vt:lpstr>
      <vt:lpstr>1. Αρχή της σαφήνειας και νομιμότητας </vt:lpstr>
      <vt:lpstr>Παρουσίαση του PowerPoint</vt:lpstr>
      <vt:lpstr>2  Αρχή της πραγματικής εικόνας </vt:lpstr>
      <vt:lpstr>Παρουσίαση του PowerPoint</vt:lpstr>
      <vt:lpstr>Παρουσίαση του PowerPoint</vt:lpstr>
      <vt:lpstr>3. Αρχές που διέπουν την Τεχνική Κατάρτισης των Ενοποιημένων Οικονομικών Καταστάσεων.  </vt:lpstr>
      <vt:lpstr>3.1. Αρχή της συνέπειας των μεθόδων ενοποιήσεως </vt:lpstr>
      <vt:lpstr>3.2. Αρχή της απεικονίσεως των ενοποιημένων επιχειρήσεων ως μιας επιχείρησης </vt:lpstr>
      <vt:lpstr>Παρουσίαση του PowerPoint</vt:lpstr>
      <vt:lpstr>Παρουσίαση του PowerPoint</vt:lpstr>
      <vt:lpstr>3.3 Αρχή της αναφοράς στο προσάρτημα των σημαντικών παρεκκλίσεων από τις παραπάνω αρχές.  </vt:lpstr>
      <vt:lpstr>3.4. Αρχή που επιτρέπει την παρέκκλιση από τις παραπάνω αρχές. </vt:lpstr>
      <vt:lpstr>3.5  Αρχή που υπαγορεύει ως ημερομηνίας κλεισίματος των ενοποιημένων οικονομικών καταστάσεων την ημερομηνία κλεισίματος των ετήσιων οικονομικών καταστάσεων της μητρικής. </vt:lpstr>
      <vt:lpstr>3.6. Αρχή της συγκρισιμότητας των ενοποιημένων οικονομικών καταστάσεων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M.SC ΛΟΓΙΣΤΙΚΗ ΚΑΙ ΕΛΕΓΚΤΙΚΗ</dc:title>
  <dc:creator>ΝΙΚΟΣ</dc:creator>
  <cp:lastModifiedBy>user</cp:lastModifiedBy>
  <cp:revision>23</cp:revision>
  <dcterms:created xsi:type="dcterms:W3CDTF">2015-09-28T11:48:37Z</dcterms:created>
  <dcterms:modified xsi:type="dcterms:W3CDTF">2017-10-25T08:59:32Z</dcterms:modified>
</cp:coreProperties>
</file>