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s/slide209.xml" ContentType="application/vnd.openxmlformats-officedocument.presentationml.slide+xml"/>
  <Override PartName="/ppt/slides/slide227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s/slide216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23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59" r:id="rId3"/>
    <p:sldId id="460" r:id="rId4"/>
    <p:sldId id="461" r:id="rId5"/>
    <p:sldId id="637" r:id="rId6"/>
    <p:sldId id="636" r:id="rId7"/>
    <p:sldId id="265" r:id="rId8"/>
    <p:sldId id="266" r:id="rId9"/>
    <p:sldId id="267" r:id="rId10"/>
    <p:sldId id="268" r:id="rId11"/>
    <p:sldId id="579" r:id="rId12"/>
    <p:sldId id="580" r:id="rId13"/>
    <p:sldId id="581" r:id="rId14"/>
    <p:sldId id="582" r:id="rId15"/>
    <p:sldId id="270" r:id="rId16"/>
    <p:sldId id="271" r:id="rId17"/>
    <p:sldId id="272" r:id="rId18"/>
    <p:sldId id="273" r:id="rId19"/>
    <p:sldId id="274" r:id="rId20"/>
    <p:sldId id="275" r:id="rId21"/>
    <p:sldId id="458" r:id="rId22"/>
    <p:sldId id="456" r:id="rId23"/>
    <p:sldId id="457" r:id="rId24"/>
    <p:sldId id="276" r:id="rId25"/>
    <p:sldId id="278" r:id="rId26"/>
    <p:sldId id="279" r:id="rId27"/>
    <p:sldId id="280" r:id="rId28"/>
    <p:sldId id="362" r:id="rId29"/>
    <p:sldId id="361" r:id="rId30"/>
    <p:sldId id="363" r:id="rId31"/>
    <p:sldId id="364" r:id="rId32"/>
    <p:sldId id="282" r:id="rId33"/>
    <p:sldId id="621" r:id="rId34"/>
    <p:sldId id="285" r:id="rId35"/>
    <p:sldId id="620" r:id="rId36"/>
    <p:sldId id="288" r:id="rId37"/>
    <p:sldId id="659" r:id="rId38"/>
    <p:sldId id="660" r:id="rId39"/>
    <p:sldId id="661" r:id="rId40"/>
    <p:sldId id="662" r:id="rId41"/>
    <p:sldId id="619" r:id="rId42"/>
    <p:sldId id="623" r:id="rId43"/>
    <p:sldId id="624" r:id="rId44"/>
    <p:sldId id="611" r:id="rId45"/>
    <p:sldId id="614" r:id="rId46"/>
    <p:sldId id="663" r:id="rId47"/>
    <p:sldId id="602" r:id="rId48"/>
    <p:sldId id="603" r:id="rId49"/>
    <p:sldId id="604" r:id="rId50"/>
    <p:sldId id="605" r:id="rId51"/>
    <p:sldId id="607" r:id="rId52"/>
    <p:sldId id="608" r:id="rId53"/>
    <p:sldId id="609" r:id="rId54"/>
    <p:sldId id="583" r:id="rId55"/>
    <p:sldId id="584" r:id="rId56"/>
    <p:sldId id="598" r:id="rId57"/>
    <p:sldId id="599" r:id="rId58"/>
    <p:sldId id="591" r:id="rId59"/>
    <p:sldId id="586" r:id="rId60"/>
    <p:sldId id="594" r:id="rId61"/>
    <p:sldId id="597" r:id="rId62"/>
    <p:sldId id="589" r:id="rId63"/>
    <p:sldId id="462" r:id="rId64"/>
    <p:sldId id="463" r:id="rId65"/>
    <p:sldId id="464" r:id="rId66"/>
    <p:sldId id="465" r:id="rId67"/>
    <p:sldId id="576" r:id="rId68"/>
    <p:sldId id="548" r:id="rId69"/>
    <p:sldId id="549" r:id="rId70"/>
    <p:sldId id="550" r:id="rId71"/>
    <p:sldId id="551" r:id="rId72"/>
    <p:sldId id="552" r:id="rId73"/>
    <p:sldId id="560" r:id="rId74"/>
    <p:sldId id="556" r:id="rId75"/>
    <p:sldId id="557" r:id="rId76"/>
    <p:sldId id="562" r:id="rId77"/>
    <p:sldId id="559" r:id="rId78"/>
    <p:sldId id="365" r:id="rId79"/>
    <p:sldId id="366" r:id="rId80"/>
    <p:sldId id="367" r:id="rId81"/>
    <p:sldId id="368" r:id="rId82"/>
    <p:sldId id="290" r:id="rId83"/>
    <p:sldId id="638" r:id="rId84"/>
    <p:sldId id="291" r:id="rId85"/>
    <p:sldId id="294" r:id="rId86"/>
    <p:sldId id="295" r:id="rId87"/>
    <p:sldId id="296" r:id="rId88"/>
    <p:sldId id="297" r:id="rId89"/>
    <p:sldId id="298" r:id="rId90"/>
    <p:sldId id="466" r:id="rId91"/>
    <p:sldId id="678" r:id="rId92"/>
    <p:sldId id="467" r:id="rId93"/>
    <p:sldId id="468" r:id="rId94"/>
    <p:sldId id="497" r:id="rId95"/>
    <p:sldId id="671" r:id="rId96"/>
    <p:sldId id="483" r:id="rId97"/>
    <p:sldId id="498" r:id="rId98"/>
    <p:sldId id="499" r:id="rId99"/>
    <p:sldId id="652" r:id="rId100"/>
    <p:sldId id="486" r:id="rId101"/>
    <p:sldId id="488" r:id="rId102"/>
    <p:sldId id="489" r:id="rId103"/>
    <p:sldId id="469" r:id="rId104"/>
    <p:sldId id="470" r:id="rId105"/>
    <p:sldId id="471" r:id="rId106"/>
    <p:sldId id="475" r:id="rId107"/>
    <p:sldId id="476" r:id="rId108"/>
    <p:sldId id="479" r:id="rId109"/>
    <p:sldId id="480" r:id="rId110"/>
    <p:sldId id="501" r:id="rId111"/>
    <p:sldId id="502" r:id="rId112"/>
    <p:sldId id="481" r:id="rId113"/>
    <p:sldId id="472" r:id="rId114"/>
    <p:sldId id="672" r:id="rId115"/>
    <p:sldId id="473" r:id="rId116"/>
    <p:sldId id="474" r:id="rId117"/>
    <p:sldId id="482" r:id="rId118"/>
    <p:sldId id="577" r:id="rId119"/>
    <p:sldId id="490" r:id="rId120"/>
    <p:sldId id="491" r:id="rId121"/>
    <p:sldId id="492" r:id="rId122"/>
    <p:sldId id="495" r:id="rId123"/>
    <p:sldId id="496" r:id="rId124"/>
    <p:sldId id="668" r:id="rId125"/>
    <p:sldId id="670" r:id="rId126"/>
    <p:sldId id="503" r:id="rId127"/>
    <p:sldId id="667" r:id="rId128"/>
    <p:sldId id="372" r:id="rId129"/>
    <p:sldId id="373" r:id="rId130"/>
    <p:sldId id="374" r:id="rId131"/>
    <p:sldId id="310" r:id="rId132"/>
    <p:sldId id="641" r:id="rId133"/>
    <p:sldId id="311" r:id="rId134"/>
    <p:sldId id="312" r:id="rId135"/>
    <p:sldId id="313" r:id="rId136"/>
    <p:sldId id="314" r:id="rId137"/>
    <p:sldId id="319" r:id="rId138"/>
    <p:sldId id="320" r:id="rId139"/>
    <p:sldId id="375" r:id="rId140"/>
    <p:sldId id="376" r:id="rId141"/>
    <p:sldId id="377" r:id="rId142"/>
    <p:sldId id="394" r:id="rId143"/>
    <p:sldId id="321" r:id="rId144"/>
    <p:sldId id="322" r:id="rId145"/>
    <p:sldId id="323" r:id="rId146"/>
    <p:sldId id="324" r:id="rId147"/>
    <p:sldId id="326" r:id="rId148"/>
    <p:sldId id="398" r:id="rId149"/>
    <p:sldId id="381" r:id="rId150"/>
    <p:sldId id="397" r:id="rId151"/>
    <p:sldId id="673" r:id="rId152"/>
    <p:sldId id="399" r:id="rId153"/>
    <p:sldId id="400" r:id="rId154"/>
    <p:sldId id="451" r:id="rId155"/>
    <p:sldId id="401" r:id="rId156"/>
    <p:sldId id="402" r:id="rId157"/>
    <p:sldId id="405" r:id="rId158"/>
    <p:sldId id="406" r:id="rId159"/>
    <p:sldId id="407" r:id="rId160"/>
    <p:sldId id="408" r:id="rId161"/>
    <p:sldId id="452" r:id="rId162"/>
    <p:sldId id="409" r:id="rId163"/>
    <p:sldId id="410" r:id="rId164"/>
    <p:sldId id="411" r:id="rId165"/>
    <p:sldId id="412" r:id="rId166"/>
    <p:sldId id="413" r:id="rId167"/>
    <p:sldId id="525" r:id="rId168"/>
    <p:sldId id="526" r:id="rId169"/>
    <p:sldId id="573" r:id="rId170"/>
    <p:sldId id="574" r:id="rId171"/>
    <p:sldId id="674" r:id="rId172"/>
    <p:sldId id="527" r:id="rId173"/>
    <p:sldId id="528" r:id="rId174"/>
    <p:sldId id="529" r:id="rId175"/>
    <p:sldId id="530" r:id="rId176"/>
    <p:sldId id="532" r:id="rId177"/>
    <p:sldId id="534" r:id="rId178"/>
    <p:sldId id="535" r:id="rId179"/>
    <p:sldId id="536" r:id="rId180"/>
    <p:sldId id="540" r:id="rId181"/>
    <p:sldId id="541" r:id="rId182"/>
    <p:sldId id="575" r:id="rId183"/>
    <p:sldId id="537" r:id="rId184"/>
    <p:sldId id="539" r:id="rId185"/>
    <p:sldId id="656" r:id="rId186"/>
    <p:sldId id="657" r:id="rId187"/>
    <p:sldId id="563" r:id="rId188"/>
    <p:sldId id="567" r:id="rId189"/>
    <p:sldId id="600" r:id="rId190"/>
    <p:sldId id="601" r:id="rId191"/>
    <p:sldId id="568" r:id="rId192"/>
    <p:sldId id="571" r:id="rId193"/>
    <p:sldId id="569" r:id="rId194"/>
    <p:sldId id="565" r:id="rId195"/>
    <p:sldId id="570" r:id="rId196"/>
    <p:sldId id="416" r:id="rId197"/>
    <p:sldId id="417" r:id="rId198"/>
    <p:sldId id="448" r:id="rId199"/>
    <p:sldId id="449" r:id="rId200"/>
    <p:sldId id="418" r:id="rId201"/>
    <p:sldId id="419" r:id="rId202"/>
    <p:sldId id="677" r:id="rId203"/>
    <p:sldId id="443" r:id="rId204"/>
    <p:sldId id="421" r:id="rId205"/>
    <p:sldId id="422" r:id="rId206"/>
    <p:sldId id="423" r:id="rId207"/>
    <p:sldId id="420" r:id="rId208"/>
    <p:sldId id="424" r:id="rId209"/>
    <p:sldId id="675" r:id="rId210"/>
    <p:sldId id="425" r:id="rId211"/>
    <p:sldId id="426" r:id="rId212"/>
    <p:sldId id="427" r:id="rId213"/>
    <p:sldId id="440" r:id="rId214"/>
    <p:sldId id="627" r:id="rId215"/>
    <p:sldId id="634" r:id="rId216"/>
    <p:sldId id="665" r:id="rId217"/>
    <p:sldId id="628" r:id="rId218"/>
    <p:sldId id="630" r:id="rId219"/>
    <p:sldId id="632" r:id="rId220"/>
    <p:sldId id="429" r:id="rId221"/>
    <p:sldId id="430" r:id="rId222"/>
    <p:sldId id="450" r:id="rId223"/>
    <p:sldId id="647" r:id="rId224"/>
    <p:sldId id="433" r:id="rId225"/>
    <p:sldId id="432" r:id="rId226"/>
    <p:sldId id="435" r:id="rId227"/>
    <p:sldId id="436" r:id="rId228"/>
    <p:sldId id="437" r:id="rId229"/>
    <p:sldId id="438" r:id="rId230"/>
    <p:sldId id="444" r:id="rId231"/>
    <p:sldId id="446" r:id="rId232"/>
    <p:sldId id="441" r:id="rId233"/>
    <p:sldId id="378" r:id="rId234"/>
    <p:sldId id="379" r:id="rId235"/>
    <p:sldId id="380" r:id="rId236"/>
    <p:sldId id="333" r:id="rId237"/>
    <p:sldId id="334" r:id="rId238"/>
    <p:sldId id="650" r:id="rId239"/>
    <p:sldId id="335" r:id="rId240"/>
    <p:sldId id="336" r:id="rId241"/>
    <p:sldId id="338" r:id="rId242"/>
    <p:sldId id="340" r:id="rId243"/>
    <p:sldId id="382" r:id="rId244"/>
    <p:sldId id="383" r:id="rId245"/>
    <p:sldId id="384" r:id="rId246"/>
    <p:sldId id="341" r:id="rId247"/>
    <p:sldId id="342" r:id="rId248"/>
    <p:sldId id="344" r:id="rId249"/>
    <p:sldId id="645" r:id="rId250"/>
    <p:sldId id="347" r:id="rId251"/>
    <p:sldId id="345" r:id="rId252"/>
    <p:sldId id="349" r:id="rId253"/>
    <p:sldId id="350" r:id="rId254"/>
    <p:sldId id="386" r:id="rId255"/>
    <p:sldId id="387" r:id="rId256"/>
    <p:sldId id="385" r:id="rId257"/>
    <p:sldId id="351" r:id="rId258"/>
    <p:sldId id="388" r:id="rId259"/>
    <p:sldId id="453" r:id="rId260"/>
    <p:sldId id="454" r:id="rId261"/>
    <p:sldId id="676" r:id="rId262"/>
    <p:sldId id="455" r:id="rId263"/>
    <p:sldId id="356" r:id="rId264"/>
    <p:sldId id="357" r:id="rId265"/>
    <p:sldId id="358" r:id="rId266"/>
    <p:sldId id="359" r:id="rId2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0648"/>
    <p:restoredTop sz="50000"/>
  </p:normalViewPr>
  <p:slideViewPr>
    <p:cSldViewPr snapToGrid="0" snapToObjects="1">
      <p:cViewPr varScale="1">
        <p:scale>
          <a:sx n="34" d="100"/>
          <a:sy n="34" d="100"/>
        </p:scale>
        <p:origin x="-21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theme" Target="theme/theme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65" Type="http://schemas.openxmlformats.org/officeDocument/2006/relationships/slide" Target="slides/slide264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tableStyles" Target="tableStyle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7141F-5BB4-1542-BDE5-487348304608}" type="datetimeFigureOut">
              <a:rPr lang="en-US" smtClean="0"/>
              <a:pPr/>
              <a:t>3/30/2020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A622E-3ABA-0B49-B9F4-4C25679D1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ΕΑΡΙΝΑ ΖΙΖΑΝΙΑ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Ανοικτή, πυραμιδοειδής ταξιανθία (φόβη) φυτού βέλιουρα</a:t>
            </a:r>
            <a:endParaRPr lang="en-US" sz="2400" dirty="0"/>
          </a:p>
        </p:txBody>
      </p:sp>
      <p:pic>
        <p:nvPicPr>
          <p:cNvPr id="4" name="Content Placeholder 3" descr="194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Τομή σε καρπό (κάψα) τάτουλα όπου αποκαλύπτονται</a:t>
            </a:r>
            <a:br>
              <a:rPr lang="el-GR" sz="2400" dirty="0" smtClean="0"/>
            </a:br>
            <a:r>
              <a:rPr lang="el-GR" sz="2400" dirty="0" smtClean="0"/>
              <a:t> οι άωροι σπόροι του ζιζανίου</a:t>
            </a:r>
            <a:endParaRPr lang="en-US" sz="2400" dirty="0"/>
          </a:p>
        </p:txBody>
      </p:sp>
      <p:pic>
        <p:nvPicPr>
          <p:cNvPr id="5" name="Picture 4" descr="800px-Datura_Stramonium_Samenkaps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10" y="1475434"/>
            <a:ext cx="6779690" cy="5084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Εντός της κάψας υπάρχουν χώροι που </a:t>
            </a:r>
            <a:br>
              <a:rPr lang="el-GR" sz="2400" dirty="0" smtClean="0"/>
            </a:br>
            <a:r>
              <a:rPr lang="el-GR" sz="2400" dirty="0" smtClean="0"/>
              <a:t>περιέχουν τους σπόρους του ζιζανίου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280px-Datura_stramonium_MHNT.BOT.2004.0.263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33" b="18433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σπόροι είναι νεφροειδούς σχήματος και μαύρου χρώματος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68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Σολανό (</a:t>
            </a:r>
            <a:r>
              <a:rPr lang="en-US" sz="2400" b="1" i="1" dirty="0" err="1" smtClean="0"/>
              <a:t>Solanum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elaegnifolium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Είναι </a:t>
            </a:r>
            <a:r>
              <a:rPr lang="el-GR" b="1" dirty="0" smtClean="0"/>
              <a:t>πολυετές</a:t>
            </a:r>
            <a:r>
              <a:rPr lang="el-GR" dirty="0" smtClean="0"/>
              <a:t>, εαρινό, δικοτυλήδονο φυτό, με όρθια έκφυση</a:t>
            </a:r>
          </a:p>
          <a:p>
            <a:r>
              <a:rPr lang="el-GR" dirty="0" smtClean="0"/>
              <a:t>Στις Η.Π.Α. θεωρείται από τα σπουδαιότερα ζιζάνια σε δενδρώδεις, θαμνώδεις και αρδευόμενες ανοιξιάτικες καλλιέργειες</a:t>
            </a:r>
          </a:p>
          <a:p>
            <a:r>
              <a:rPr lang="el-GR" b="1" dirty="0" smtClean="0"/>
              <a:t>Αναπαράγεται με σπόρους και τμήματα ερπουσών ριζών</a:t>
            </a:r>
          </a:p>
          <a:p>
            <a:r>
              <a:rPr lang="el-GR" dirty="0" smtClean="0"/>
              <a:t>Την άνοιξη </a:t>
            </a:r>
          </a:p>
          <a:p>
            <a:pPr>
              <a:buFont typeface="Wingdings" charset="2"/>
              <a:buChar char="ü"/>
            </a:pPr>
            <a:r>
              <a:rPr lang="el-GR" dirty="0" smtClean="0"/>
              <a:t>φυτρώνει (από σπόρο, σπανίως)</a:t>
            </a:r>
          </a:p>
          <a:p>
            <a:pPr>
              <a:buFont typeface="Wingdings" charset="2"/>
              <a:buChar char="ü"/>
            </a:pPr>
            <a:r>
              <a:rPr lang="el-GR" dirty="0" smtClean="0"/>
              <a:t>βλαστάνει από οφθαλμούς έρπουσας ρίζας ή από οφθαλμούς του βλαστού που βρίσκονται εντός του εδάφους</a:t>
            </a:r>
          </a:p>
          <a:p>
            <a:r>
              <a:rPr lang="el-GR" dirty="0" smtClean="0"/>
              <a:t>Προτιμά ποικιλία εδαφών</a:t>
            </a:r>
          </a:p>
          <a:p>
            <a:r>
              <a:rPr lang="el-GR" dirty="0" smtClean="0"/>
              <a:t>Οι καρποί του περιέχουν τα γλυκοαλκαλοειδή </a:t>
            </a:r>
            <a:r>
              <a:rPr lang="el-GR" b="1" dirty="0" smtClean="0"/>
              <a:t>σολανίνη</a:t>
            </a:r>
            <a:r>
              <a:rPr lang="el-GR" dirty="0" smtClean="0"/>
              <a:t> και </a:t>
            </a:r>
            <a:r>
              <a:rPr lang="el-GR" b="1" dirty="0" smtClean="0"/>
              <a:t>σολανοσίνη</a:t>
            </a:r>
            <a:r>
              <a:rPr lang="el-GR" dirty="0" smtClean="0"/>
              <a:t> (αν φαγωθούν προκαλούν δηλητηρίαση στα ζώα)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Σολανό (</a:t>
            </a:r>
            <a:r>
              <a:rPr lang="en-US" sz="2400" b="1" i="1" dirty="0" err="1" smtClean="0"/>
              <a:t>Solanum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elaegnifolium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Το νεαρό σπορόφυτο έχει γκριζο-πράσινες, επιμήκεις και έμμισχες κοτυληδόνες</a:t>
            </a:r>
          </a:p>
          <a:p>
            <a:r>
              <a:rPr lang="el-GR" dirty="0" smtClean="0"/>
              <a:t>Οι </a:t>
            </a:r>
            <a:r>
              <a:rPr lang="el-GR" b="1" dirty="0" smtClean="0"/>
              <a:t>κοτυληδόνες έχουν τρίχες </a:t>
            </a:r>
            <a:r>
              <a:rPr lang="el-GR" dirty="0" smtClean="0"/>
              <a:t>και δεν κοκκινίζουν στην κάτω επιφάνεια</a:t>
            </a:r>
          </a:p>
          <a:p>
            <a:r>
              <a:rPr lang="el-GR" dirty="0" smtClean="0"/>
              <a:t>Η </a:t>
            </a:r>
            <a:r>
              <a:rPr lang="el-GR" b="1" dirty="0" smtClean="0"/>
              <a:t>υποκοτύλη</a:t>
            </a:r>
            <a:r>
              <a:rPr lang="el-GR" dirty="0" smtClean="0"/>
              <a:t> είναι </a:t>
            </a:r>
            <a:r>
              <a:rPr lang="el-GR" b="1" dirty="0" smtClean="0"/>
              <a:t>ερυθρόχροη</a:t>
            </a:r>
            <a:r>
              <a:rPr lang="el-GR" dirty="0" smtClean="0"/>
              <a:t> και </a:t>
            </a:r>
            <a:r>
              <a:rPr lang="el-GR" b="1" dirty="0" smtClean="0"/>
              <a:t>έχει τρίχες</a:t>
            </a:r>
          </a:p>
          <a:p>
            <a:r>
              <a:rPr lang="el-GR" dirty="0" smtClean="0"/>
              <a:t>Ο βλαστός είναι γκριζοπράσινος, όρθιας έκφυσης, κυλινδρικός, διακλαδισμένος, ύψους 30-100</a:t>
            </a:r>
            <a:r>
              <a:rPr lang="en-US" dirty="0" smtClean="0"/>
              <a:t>cm</a:t>
            </a:r>
            <a:endParaRPr lang="el-GR" dirty="0" smtClean="0"/>
          </a:p>
          <a:p>
            <a:r>
              <a:rPr lang="el-GR" dirty="0" smtClean="0"/>
              <a:t>Συχνά, είναι καλυμμένος από </a:t>
            </a:r>
            <a:r>
              <a:rPr lang="el-GR" b="1" dirty="0" smtClean="0"/>
              <a:t>τρίχες</a:t>
            </a:r>
            <a:r>
              <a:rPr lang="el-GR" dirty="0" smtClean="0"/>
              <a:t> και λεπτά </a:t>
            </a:r>
            <a:r>
              <a:rPr lang="el-GR" b="1" dirty="0" smtClean="0"/>
              <a:t>αγκάθια</a:t>
            </a:r>
            <a:r>
              <a:rPr lang="el-GR" dirty="0" smtClean="0"/>
              <a:t>, καφέ χρώματος</a:t>
            </a:r>
          </a:p>
          <a:p>
            <a:r>
              <a:rPr lang="el-GR" dirty="0" smtClean="0"/>
              <a:t>Τα φύλλα είναι γκριζοπράσινα, επιμήκη-ωοειδή, καλυμμένα από </a:t>
            </a:r>
            <a:r>
              <a:rPr lang="el-GR" b="1" dirty="0" smtClean="0"/>
              <a:t>ασημένιες-λευκές τρίχες</a:t>
            </a:r>
            <a:r>
              <a:rPr lang="el-GR" dirty="0" smtClean="0"/>
              <a:t>, έχουν ευδιάκριτα νεύρα και τραχιά υφή </a:t>
            </a:r>
          </a:p>
          <a:p>
            <a:r>
              <a:rPr lang="el-GR" dirty="0" smtClean="0"/>
              <a:t>Η περιφέρεια των φύλλων είναι </a:t>
            </a:r>
            <a:r>
              <a:rPr lang="el-GR" b="1" dirty="0" smtClean="0"/>
              <a:t>κυματοειδής</a:t>
            </a:r>
            <a:r>
              <a:rPr lang="el-GR" dirty="0" smtClean="0"/>
              <a:t>, ενώ </a:t>
            </a:r>
            <a:r>
              <a:rPr lang="el-GR" b="1" dirty="0" smtClean="0"/>
              <a:t>οι μίσχοι </a:t>
            </a:r>
            <a:r>
              <a:rPr lang="el-GR" dirty="0" smtClean="0"/>
              <a:t>τους </a:t>
            </a:r>
            <a:r>
              <a:rPr lang="el-GR" b="1" dirty="0" smtClean="0"/>
              <a:t>καλύπτονται</a:t>
            </a:r>
            <a:r>
              <a:rPr lang="el-GR" dirty="0" smtClean="0"/>
              <a:t> συνήθως </a:t>
            </a:r>
            <a:r>
              <a:rPr lang="el-GR" b="1" dirty="0" smtClean="0"/>
              <a:t>από λεπτά αγκάθια καστανού χρώματος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Σολανό (</a:t>
            </a:r>
            <a:r>
              <a:rPr lang="en-US" sz="2400" b="1" i="1" dirty="0" err="1" smtClean="0"/>
              <a:t>Solanum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elaegnifolium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595" dirty="0" smtClean="0"/>
              <a:t>Τα </a:t>
            </a:r>
            <a:r>
              <a:rPr lang="el-GR" sz="2595" b="1" dirty="0" smtClean="0"/>
              <a:t>άνθη</a:t>
            </a:r>
            <a:r>
              <a:rPr lang="el-GR" sz="2595" dirty="0" smtClean="0"/>
              <a:t> είναι </a:t>
            </a:r>
            <a:r>
              <a:rPr lang="el-GR" sz="2595" b="1" dirty="0" smtClean="0"/>
              <a:t>μοβ</a:t>
            </a:r>
            <a:r>
              <a:rPr lang="el-GR" sz="2595" dirty="0" smtClean="0"/>
              <a:t> ή </a:t>
            </a:r>
            <a:r>
              <a:rPr lang="el-GR" sz="2595" b="1" dirty="0" smtClean="0"/>
              <a:t>κυανόχρωμα</a:t>
            </a:r>
            <a:r>
              <a:rPr lang="el-GR" sz="2595" dirty="0" smtClean="0"/>
              <a:t> και φέρονται σε βοτρυώδεις ταξιανθίες (κατά θυσσάνους)</a:t>
            </a:r>
          </a:p>
          <a:p>
            <a:r>
              <a:rPr lang="el-GR" sz="2595" dirty="0" smtClean="0"/>
              <a:t>Ορισμένοι βιότυποι έχουν λευκά άνθη</a:t>
            </a:r>
          </a:p>
          <a:p>
            <a:r>
              <a:rPr lang="el-GR" sz="2595" dirty="0" smtClean="0"/>
              <a:t>Τα φυτά του ζιζανίου ανθοφορούν από τον Ιούνιο μέχρι τον Οκτώβριο</a:t>
            </a:r>
          </a:p>
          <a:p>
            <a:r>
              <a:rPr lang="el-GR" sz="2595" dirty="0" smtClean="0"/>
              <a:t>Ο </a:t>
            </a:r>
            <a:r>
              <a:rPr lang="el-GR" sz="2595" b="1" dirty="0" smtClean="0"/>
              <a:t>καρπός είναι ράγα</a:t>
            </a:r>
            <a:r>
              <a:rPr lang="el-GR" sz="2595" dirty="0" smtClean="0"/>
              <a:t>, κιτρινόχροη</a:t>
            </a:r>
          </a:p>
          <a:p>
            <a:r>
              <a:rPr lang="el-GR" sz="2595" dirty="0" smtClean="0"/>
              <a:t>Οι σπόροι είναι πεπλατυσμένοι, σφαιροειδείς, χρώματος ανοικτού καφέ-καστανού</a:t>
            </a:r>
          </a:p>
          <a:p>
            <a:r>
              <a:rPr lang="el-GR" sz="2595" dirty="0" smtClean="0"/>
              <a:t>Σε κάθε καρπό περιέχονται 30-70 σπόροι</a:t>
            </a:r>
          </a:p>
          <a:p>
            <a:r>
              <a:rPr lang="el-GR" sz="2595" dirty="0" smtClean="0"/>
              <a:t>Η ρίζα είναι πασσαλώδης με δίκτυο ερπουσών ριζών (όργανα αγενούς αναπαραγωγής)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Αναπτυγμένο φυτό του ζιζανίου σολανό</a:t>
            </a:r>
            <a:br>
              <a:rPr lang="el-GR" sz="2400" dirty="0" smtClean="0"/>
            </a:br>
            <a:r>
              <a:rPr lang="el-GR" sz="2400" dirty="0" smtClean="0"/>
              <a:t>Διακρίνεται από το γκριζοπράσινο χρώμα του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olanum eleagnifolium 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είναι συνήθως ιώδη ή κυανόχροα </a:t>
            </a:r>
            <a:br>
              <a:rPr lang="el-GR" sz="2400" dirty="0" smtClean="0"/>
            </a:br>
            <a:r>
              <a:rPr lang="el-GR" sz="2400" dirty="0" smtClean="0"/>
              <a:t>Ορισμένοι βιότυποι έχουν λευκά άνθη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olanum elaeagnifolium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321" b="24321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βλαστός του ζιζανίου σολανό συχνά είναι καλυμμένος από λεπτά αγκάθια, χρώματος καφέ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.eleagnifolium_espinas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158" b="13158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καρπός είναι ράγα κιτρινόχροη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Solanu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71" b="13371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Αγριάδα (</a:t>
            </a:r>
            <a:r>
              <a:rPr lang="en-US" sz="2400" b="1" i="1" dirty="0" err="1" smtClean="0"/>
              <a:t>Cynodon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dactylon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Πολυετές, εαρινό, μονοκοτυλήδονο είδος, έρπουσας έκφυσης</a:t>
            </a:r>
          </a:p>
          <a:p>
            <a:r>
              <a:rPr lang="el-GR" dirty="0" smtClean="0"/>
              <a:t>Απαντάται σε όλες τις περιοχές της χώρας μας</a:t>
            </a:r>
          </a:p>
          <a:p>
            <a:r>
              <a:rPr lang="el-GR" dirty="0" smtClean="0"/>
              <a:t>Θεωρείται από τα σοβαρότερα ζιζάνια στις τροπικές και υποτροπικές χώρες</a:t>
            </a:r>
          </a:p>
          <a:p>
            <a:r>
              <a:rPr lang="el-GR" dirty="0" smtClean="0"/>
              <a:t>Στη χώρα μας δημιουργεί σημαντικά προβλήματα σε όλα τα ανοιξιάτικα φυτά μεγάλης καλλιέργειας, στους λαχανόκηπους, στις δενδρώδεις καλλιέργειες και στα αμπέλια</a:t>
            </a:r>
          </a:p>
          <a:p>
            <a:r>
              <a:rPr lang="el-GR" dirty="0" smtClean="0"/>
              <a:t>Αναπτύσσεται κατά την άνοιξη και κατά τους θερινούς μήνες, αλλά διακόπτει την άυξησή του το χειμώνα</a:t>
            </a:r>
          </a:p>
          <a:p>
            <a:r>
              <a:rPr lang="el-GR" dirty="0" smtClean="0"/>
              <a:t>Αναπαράγεται κυρίως με ριζώματα και στόλονες και σπανιότερα με σπόρο</a:t>
            </a:r>
          </a:p>
          <a:p>
            <a:r>
              <a:rPr lang="el-GR" dirty="0" smtClean="0"/>
              <a:t>Προτιμά τα ξηρά, αμμώδη και πηλώδη εδάφη</a:t>
            </a:r>
          </a:p>
          <a:p>
            <a:r>
              <a:rPr lang="el-GR" dirty="0" smtClean="0"/>
              <a:t>Απαντάται κυρίως σε θερμά και υγρά κλίματα και αντέχει σε συνθήκες ξηρασίας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(λευκού ή μωβ χρώματος) </a:t>
            </a:r>
            <a:br>
              <a:rPr lang="el-GR" sz="2400" dirty="0" smtClean="0"/>
            </a:br>
            <a:r>
              <a:rPr lang="el-GR" sz="2400" dirty="0" smtClean="0"/>
              <a:t>φέρονται σε βοτρυοειδείς ταξιανθίες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olanum_elaeagnifolium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456" b="2245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Κάθε καρπός περιέχει 30-70 σπόρους, πεπλατυσμένους, σφαιροειδείς, ανοικτού καστανού χρώματος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olanum_elaeagnifolium_Giuliano_Camp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447" b="16447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Κοινή κόνυζα (</a:t>
            </a:r>
            <a:r>
              <a:rPr lang="en-US" sz="2400" b="1" i="1" dirty="0" err="1" smtClean="0"/>
              <a:t>Conyza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canadensis</a:t>
            </a:r>
            <a:r>
              <a:rPr lang="el-GR" sz="2400" b="1" i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5416"/>
            <a:ext cx="8229600" cy="5392584"/>
          </a:xfrm>
        </p:spPr>
        <p:txBody>
          <a:bodyPr>
            <a:noAutofit/>
          </a:bodyPr>
          <a:lstStyle/>
          <a:p>
            <a:r>
              <a:rPr lang="en-US" sz="2400" dirty="0" smtClean="0"/>
              <a:t>E</a:t>
            </a:r>
            <a:r>
              <a:rPr lang="el-GR" sz="2400" dirty="0" smtClean="0"/>
              <a:t>ίναι ετήσιο ή διετές, χειμερινό και εαρινό, δικοτυλήδονο φυτό, με όρθια έκφυση</a:t>
            </a:r>
          </a:p>
          <a:p>
            <a:r>
              <a:rPr lang="el-GR" sz="2400" dirty="0" smtClean="0"/>
              <a:t>Αναπαράγεται με σπόρους και φυτρώνει από το φθινόπωρο μέχρι το τέλος του χειμώνα</a:t>
            </a:r>
          </a:p>
          <a:p>
            <a:r>
              <a:rPr lang="el-GR" sz="2400" dirty="0" smtClean="0"/>
              <a:t>Είναι το πιο διαδεδομένο είδος κόνυζας στη χώρα μας</a:t>
            </a:r>
          </a:p>
          <a:p>
            <a:r>
              <a:rPr lang="el-GR" sz="2400" dirty="0" smtClean="0"/>
              <a:t>Απαντάται συνήθως σε πολύ πυκνούς πληθυσμούς και </a:t>
            </a:r>
            <a:r>
              <a:rPr lang="el-GR" sz="2400" b="1" dirty="0" smtClean="0"/>
              <a:t>δημιουργεί σοβαρά προβλήματα σε αμπελώνες και δενδρώνες</a:t>
            </a:r>
          </a:p>
          <a:p>
            <a:r>
              <a:rPr lang="el-GR" sz="2400" dirty="0" smtClean="0"/>
              <a:t>Συχνά, υπάρχει ως ζιζάνιο και σε άλλες καλλιέργειες</a:t>
            </a:r>
          </a:p>
          <a:p>
            <a:r>
              <a:rPr lang="el-GR" sz="2400" dirty="0" smtClean="0"/>
              <a:t>Στο στάδιο της ροζέτας είναι ανθεκτικό στη χορτοκοπή</a:t>
            </a:r>
          </a:p>
          <a:p>
            <a:r>
              <a:rPr lang="el-GR" sz="2400" b="1" dirty="0" smtClean="0"/>
              <a:t>Αναπτύσσει εύκολα ανθεκτικότητα στα ζιζανιοκτόνα</a:t>
            </a:r>
            <a:r>
              <a:rPr lang="el-GR" sz="2400" dirty="0" smtClean="0"/>
              <a:t> (</a:t>
            </a:r>
            <a:r>
              <a:rPr lang="en-US" sz="2400" dirty="0" err="1" smtClean="0"/>
              <a:t>glyphosate</a:t>
            </a:r>
            <a:r>
              <a:rPr lang="en-US" sz="2400" dirty="0" smtClean="0"/>
              <a:t>, </a:t>
            </a:r>
            <a:r>
              <a:rPr lang="en-US" sz="2400" dirty="0" err="1" smtClean="0"/>
              <a:t>paraquat</a:t>
            </a:r>
            <a:r>
              <a:rPr lang="el-GR" sz="2400" dirty="0" smtClean="0"/>
              <a:t>) </a:t>
            </a:r>
          </a:p>
          <a:p>
            <a:pPr marL="0" indent="0">
              <a:buNone/>
            </a:pPr>
            <a:r>
              <a:rPr lang="el-GR" sz="2400" dirty="0"/>
              <a:t> </a:t>
            </a:r>
            <a:r>
              <a:rPr lang="el-GR" sz="2400" dirty="0" smtClean="0"/>
              <a:t>    [γενικά, η αντιμετώπισή του παρουσιάζει δυσκολίες]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Κοινή κόνυζα (</a:t>
            </a:r>
            <a:r>
              <a:rPr lang="en-US" sz="2400" b="1" i="1" dirty="0" err="1" smtClean="0"/>
              <a:t>Conyza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canadensis</a:t>
            </a:r>
            <a:r>
              <a:rPr lang="el-GR" sz="2400" b="1" i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σπορόφυτο έχει κοτυληδόνες πράσινες, επιμήκεις, ελλειψοειδείς και έμμισχες</a:t>
            </a:r>
          </a:p>
          <a:p>
            <a:r>
              <a:rPr lang="el-GR" sz="2400" dirty="0" smtClean="0"/>
              <a:t>Οι κοτυληδόνες έχουν τρίχες και δεν κοκκινίζουν στην κάτω επιφάνεια</a:t>
            </a:r>
          </a:p>
          <a:p>
            <a:r>
              <a:rPr lang="el-GR" sz="2400" dirty="0" smtClean="0"/>
              <a:t>Η υποκοτύλη είναι πράσινη και δεν έχει τρίχες</a:t>
            </a:r>
          </a:p>
          <a:p>
            <a:r>
              <a:rPr lang="el-GR" sz="2400" dirty="0" smtClean="0"/>
              <a:t>Ο βλαστός έχει χρώμα λαμπερό πράσινο, είναι κυλινδρικός, ύψους 80-150</a:t>
            </a:r>
            <a:r>
              <a:rPr lang="en-US" sz="2400" dirty="0" smtClean="0"/>
              <a:t>cm</a:t>
            </a:r>
            <a:endParaRPr lang="el-GR" sz="2400" dirty="0"/>
          </a:p>
          <a:p>
            <a:r>
              <a:rPr lang="el-GR" sz="2400" dirty="0" smtClean="0"/>
              <a:t>Ο βλαστός είναι όρθιας έκφυσης και </a:t>
            </a:r>
            <a:r>
              <a:rPr lang="el-GR" sz="2400" b="1" dirty="0" smtClean="0"/>
              <a:t>έχει τρίχες στην επιφάνειά του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Κοινή κόνυζα (</a:t>
            </a:r>
            <a:r>
              <a:rPr lang="en-US" sz="2400" b="1" i="1" dirty="0" err="1"/>
              <a:t>Conyza</a:t>
            </a:r>
            <a:r>
              <a:rPr lang="en-US" sz="2400" b="1" i="1" dirty="0"/>
              <a:t> </a:t>
            </a:r>
            <a:r>
              <a:rPr lang="en-US" sz="2400" b="1" i="1" dirty="0" err="1"/>
              <a:t>canadensis</a:t>
            </a:r>
            <a:r>
              <a:rPr lang="el-GR" sz="2400" b="1" i="1" dirty="0"/>
              <a:t>)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Δεν είναι διακλαδισμένος στη βάση του</a:t>
            </a:r>
            <a:r>
              <a:rPr lang="el-GR" sz="2400" dirty="0"/>
              <a:t>, αλλά </a:t>
            </a:r>
            <a:r>
              <a:rPr lang="el-GR" sz="2400" b="1" dirty="0"/>
              <a:t>παρουσιάζει πολλές λεπτές πυκνές διακλαδώσεις στην κορυφή του</a:t>
            </a:r>
          </a:p>
          <a:p>
            <a:r>
              <a:rPr lang="el-GR" sz="2400" dirty="0"/>
              <a:t>Στην κορυφή των βλαστών σχηματίζεται ένα είδος ‘βεντάλιας’</a:t>
            </a:r>
          </a:p>
          <a:p>
            <a:r>
              <a:rPr lang="el-GR" sz="2400" dirty="0"/>
              <a:t>Τα φύλλα είναι πράσινα, </a:t>
            </a:r>
            <a:r>
              <a:rPr lang="el-GR" sz="2400" u="sng" dirty="0"/>
              <a:t>λογχοειδή</a:t>
            </a:r>
            <a:r>
              <a:rPr lang="el-GR" sz="2400" dirty="0"/>
              <a:t>, </a:t>
            </a:r>
            <a:r>
              <a:rPr lang="el-GR" sz="2400" u="sng" dirty="0"/>
              <a:t>οδοντωτά</a:t>
            </a:r>
            <a:r>
              <a:rPr lang="el-GR" sz="2400" dirty="0"/>
              <a:t>, στενούμενα στη βάση τους, καταλήγουν σε ένα κοντό μίσχο</a:t>
            </a:r>
          </a:p>
          <a:p>
            <a:r>
              <a:rPr lang="el-GR" sz="2400" dirty="0"/>
              <a:t>Έχουν ευδιάκριτα νεύρα, </a:t>
            </a:r>
            <a:r>
              <a:rPr lang="el-GR" sz="2400" b="1" dirty="0"/>
              <a:t>τραχιά υφή και τρίχες στην περιφέρεια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9644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Κοινή κόνυζα (</a:t>
            </a:r>
            <a:r>
              <a:rPr lang="en-US" sz="2400" b="1" i="1" dirty="0" err="1" smtClean="0"/>
              <a:t>Conyza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canadensis</a:t>
            </a:r>
            <a:r>
              <a:rPr lang="el-GR" sz="2400" b="1" i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3057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Το αναπτυγμένο φυτό έχει φύλλα βάσης έμμισχα, επιμήκη ελλειψοειδή, που σχηματίζουν </a:t>
            </a:r>
            <a:r>
              <a:rPr lang="el-GR" sz="2400" b="1" dirty="0" smtClean="0"/>
              <a:t>ροζέτα</a:t>
            </a:r>
          </a:p>
          <a:p>
            <a:r>
              <a:rPr lang="el-GR" sz="2400" dirty="0" smtClean="0"/>
              <a:t>Τα φύλλα του βλαστού είναι εναλλασσόμενα και γίνονται σταδιακά μικρότερα και άμμισχα προς την κορυφή</a:t>
            </a:r>
          </a:p>
          <a:p>
            <a:r>
              <a:rPr lang="el-GR" sz="2400" dirty="0" smtClean="0"/>
              <a:t>Τα άνθη είναι κιτρινοπράσινα κατά ‘κεφάλια’, με κιτρινωπό χρώμα στο κέντρο τους</a:t>
            </a:r>
          </a:p>
          <a:p>
            <a:r>
              <a:rPr lang="el-GR" sz="2400" dirty="0" smtClean="0"/>
              <a:t>Τα άνθη του είδους </a:t>
            </a:r>
            <a:r>
              <a:rPr lang="en-US" sz="2400" i="1" dirty="0" err="1" smtClean="0"/>
              <a:t>Conyza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canadensis</a:t>
            </a:r>
            <a:r>
              <a:rPr lang="el-GR" sz="2400" i="1" dirty="0" smtClean="0"/>
              <a:t> </a:t>
            </a:r>
            <a:r>
              <a:rPr lang="el-GR" sz="2400" dirty="0" smtClean="0"/>
              <a:t>είναι μικρότερα σε σύγκριση με εκείνα του συγγενούς είδους</a:t>
            </a:r>
            <a:r>
              <a:rPr lang="en-US" sz="2400" dirty="0" smtClean="0"/>
              <a:t> </a:t>
            </a:r>
            <a:r>
              <a:rPr lang="en-US" sz="2400" i="1" dirty="0" err="1" smtClean="0"/>
              <a:t>Conyza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bonariensis</a:t>
            </a:r>
            <a:r>
              <a:rPr lang="el-GR" sz="2400" i="1" dirty="0" smtClean="0"/>
              <a:t> </a:t>
            </a:r>
          </a:p>
          <a:p>
            <a:r>
              <a:rPr lang="el-GR" sz="2400" dirty="0" smtClean="0"/>
              <a:t>Τα φυτά ανθοφορούν από τον Ιούλιο μέχρι τον Οκτώβριο και ο καρπός είναι αχαίνιο</a:t>
            </a:r>
          </a:p>
          <a:p>
            <a:r>
              <a:rPr lang="el-GR" sz="2400" dirty="0" smtClean="0"/>
              <a:t>Τα αχαίνια έχουν πάππο και μεταφέρονται με τον άνεμο σε μεγάλες αποστάσεις</a:t>
            </a:r>
          </a:p>
          <a:p>
            <a:r>
              <a:rPr lang="el-GR" sz="2400" dirty="0" smtClean="0"/>
              <a:t>Η ρίζα είναι πασσαλώδης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Μικρή κόνυζα (</a:t>
            </a:r>
            <a:r>
              <a:rPr lang="en-US" sz="2400" b="1" i="1" dirty="0" err="1" smtClean="0"/>
              <a:t>Conyza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bonariensis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Ετήσιο, χειμερινό και εαρινό δικοτυλήδονο φυτό, με όρθια έκφυση</a:t>
            </a:r>
          </a:p>
          <a:p>
            <a:r>
              <a:rPr lang="el-GR" dirty="0" smtClean="0"/>
              <a:t>Απαντάται τόσο σε ακαλλιέργητες εκτάσεις, όσο και ως ζιζάνιο μέσα σε καλλιέργειες</a:t>
            </a:r>
          </a:p>
          <a:p>
            <a:r>
              <a:rPr lang="el-GR" dirty="0" smtClean="0"/>
              <a:t>Δημιουργεί σοβαρά προβλήματα σε αμπελώνες, δενδρώνες, σε καλλιέργειες μηδικής και τεχνητούς χλοοτάπητες</a:t>
            </a:r>
          </a:p>
          <a:p>
            <a:r>
              <a:rPr lang="el-GR" b="1" dirty="0" smtClean="0"/>
              <a:t>Το πρόβλημα οξύνεται σε καλλιέργειες στις οποίες δεν γίνεται συχνά κατεργασία του εδάφους</a:t>
            </a:r>
          </a:p>
          <a:p>
            <a:r>
              <a:rPr lang="el-GR" dirty="0" smtClean="0"/>
              <a:t>Φυτά με άνθη και καρπούς εμφανίζονται το καλοκαίρι και το φθινόπωρο</a:t>
            </a:r>
          </a:p>
          <a:p>
            <a:r>
              <a:rPr lang="el-GR" dirty="0" smtClean="0"/>
              <a:t>Σε περιοχές με ήπιο χειμώνα εμφανίζονται καθ’ όλη σχεδόν τη διάρκεια του έτους</a:t>
            </a:r>
          </a:p>
          <a:p>
            <a:r>
              <a:rPr lang="el-GR" dirty="0" smtClean="0"/>
              <a:t>Προτιμά αμμώδη ή πηλώδη εδάφη που δέχονται ελάχιστη κατεργασία</a:t>
            </a:r>
          </a:p>
          <a:p>
            <a:r>
              <a:rPr lang="el-GR" dirty="0" smtClean="0"/>
              <a:t>Έχει μεγάλη αντοχή στην ξηρασία και εκδηλώνει φαινόμενα αλληλοπάθειας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Μικρή κόνυζα (</a:t>
            </a:r>
            <a:r>
              <a:rPr lang="en-US" sz="2400" b="1" i="1" dirty="0" err="1" smtClean="0"/>
              <a:t>Conyza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bonariensis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Μορφολογικές διαφορές του είδους </a:t>
            </a:r>
            <a:r>
              <a:rPr lang="en-US" sz="2400" i="1" dirty="0" smtClean="0"/>
              <a:t>C. </a:t>
            </a:r>
            <a:r>
              <a:rPr lang="en-US" sz="2400" i="1" dirty="0" err="1" smtClean="0"/>
              <a:t>bonariensis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l-GR" sz="2400" dirty="0" smtClean="0"/>
              <a:t>μικρή κόνυζα</a:t>
            </a:r>
            <a:r>
              <a:rPr lang="en-US" sz="2400" dirty="0" smtClean="0"/>
              <a:t>) </a:t>
            </a:r>
            <a:r>
              <a:rPr lang="el-GR" sz="2400" dirty="0" smtClean="0"/>
              <a:t>σε σύγκριση με το είδος</a:t>
            </a:r>
            <a:r>
              <a:rPr lang="en-US" sz="2400" dirty="0" smtClean="0"/>
              <a:t> </a:t>
            </a:r>
            <a:r>
              <a:rPr lang="en-US" sz="2400" i="1" dirty="0" smtClean="0"/>
              <a:t>C. </a:t>
            </a:r>
            <a:r>
              <a:rPr lang="en-US" sz="2400" i="1" dirty="0" err="1" smtClean="0"/>
              <a:t>canadensis</a:t>
            </a:r>
            <a:r>
              <a:rPr lang="en-US" sz="2400" i="1" dirty="0" smtClean="0"/>
              <a:t> </a:t>
            </a:r>
            <a:r>
              <a:rPr lang="en-US" sz="2400" dirty="0" smtClean="0"/>
              <a:t>(</a:t>
            </a:r>
            <a:r>
              <a:rPr lang="el-GR" sz="2400" dirty="0" smtClean="0"/>
              <a:t>κοινή κόνυζα</a:t>
            </a:r>
            <a:r>
              <a:rPr lang="en-US" sz="2400" dirty="0" smtClean="0"/>
              <a:t>)</a:t>
            </a:r>
            <a:endParaRPr lang="el-GR" sz="2400" dirty="0" smtClean="0"/>
          </a:p>
          <a:p>
            <a:pPr>
              <a:buFont typeface="Wingdings" charset="2"/>
              <a:buChar char="Ø"/>
            </a:pPr>
            <a:r>
              <a:rPr lang="el-GR" sz="2400" dirty="0" smtClean="0"/>
              <a:t>Ο βλαστός είναι διακλαδιζόμενος από τη βάση του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Οι διακλαδώσεις αναπτύσσονται συνήθως σε μεγαλύτερο ύψος από το κεντρικό στέλεχος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Τα κεφάλια (ταξιανθίες) σχηματίζονται στην κορυφή των διακλαδώσεων του βλαστού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Τα κεφάλια της μικρής κόνυζας είναι μεγαλύτερα από εκείνα του είδους κοινή κόνυζα</a:t>
            </a:r>
          </a:p>
          <a:p>
            <a:pPr>
              <a:buFont typeface="Wingdings" charset="2"/>
              <a:buChar char="Ø"/>
            </a:pPr>
            <a:r>
              <a:rPr lang="el-GR" sz="2400" dirty="0" smtClean="0"/>
              <a:t>Χαρακτηρίζονται από το λευκωπό χρώμα στο κέντρο τους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του ζιζανίου κοινή κόνυζα</a:t>
            </a:r>
            <a:endParaRPr lang="en-US" sz="2400" dirty="0"/>
          </a:p>
        </p:txBody>
      </p:sp>
      <p:pic>
        <p:nvPicPr>
          <p:cNvPr id="4" name="Content Placeholder 3" descr="800px-Conyza_canadensis_from_abov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της βάσης είναι έμμισχα, επιμήκη </a:t>
            </a:r>
            <a:br>
              <a:rPr lang="el-GR" sz="2400" dirty="0" smtClean="0"/>
            </a:br>
            <a:r>
              <a:rPr lang="el-GR" sz="2400" dirty="0" smtClean="0"/>
              <a:t>ελλειψοειδή και σχηματίζουν ροζέτα</a:t>
            </a:r>
            <a:endParaRPr lang="en-US" sz="2400" dirty="0"/>
          </a:p>
        </p:txBody>
      </p:sp>
      <p:pic>
        <p:nvPicPr>
          <p:cNvPr id="3" name="Picture 2" descr="Conyza_roset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402" y="1432368"/>
            <a:ext cx="6096000" cy="521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Αγριάδα (</a:t>
            </a:r>
            <a:r>
              <a:rPr lang="en-US" sz="2400" b="1" i="1" dirty="0" err="1" smtClean="0"/>
              <a:t>Cynodon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dactylon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Το καλάμι (βλαστός) είναι γκριζοπράσινο, κυλινδρικό κι έχει έρπουσα έκφυση</a:t>
            </a:r>
          </a:p>
          <a:p>
            <a:r>
              <a:rPr lang="el-GR" dirty="0" smtClean="0"/>
              <a:t>Δεν έχει τρίχες και το μήκος του κυμαίνεται μεταξύ 10 έως 50</a:t>
            </a:r>
            <a:r>
              <a:rPr lang="en-US" dirty="0" smtClean="0"/>
              <a:t>cm</a:t>
            </a:r>
            <a:endParaRPr lang="el-GR" dirty="0" smtClean="0"/>
          </a:p>
          <a:p>
            <a:r>
              <a:rPr lang="el-GR" dirty="0" smtClean="0"/>
              <a:t>Οι οριζόντιοι έρποντες βλαστοί (στόλωνες) φέρουν γόνατα (κόμβους) από όπου μπορούν και ριζοβολούν στο έδαφος</a:t>
            </a:r>
          </a:p>
          <a:p>
            <a:r>
              <a:rPr lang="el-GR" dirty="0" smtClean="0"/>
              <a:t>Ακολούθως, από τον οφθαλμό δίνουν νέους βλαστούς</a:t>
            </a:r>
          </a:p>
          <a:p>
            <a:r>
              <a:rPr lang="el-GR" dirty="0" smtClean="0"/>
              <a:t>Ο κολεός των φύλλων είναι ωχροκίτρινος, κυλινδρικός, κοντός και είναι καλυμμένος με τρίχες</a:t>
            </a:r>
          </a:p>
          <a:p>
            <a:r>
              <a:rPr lang="el-GR" dirty="0" smtClean="0"/>
              <a:t>Αγκαλιάζει το καλάμι στα κατώτερα φύλλα και στη θέση των ωτιδίων έχει λευκές τρίχες</a:t>
            </a:r>
          </a:p>
          <a:p>
            <a:r>
              <a:rPr lang="el-GR" dirty="0" smtClean="0"/>
              <a:t>Το γλωσσίδιο έχει αντικατασταθεί από δακτύλιο λευκών τριχών</a:t>
            </a:r>
          </a:p>
          <a:p>
            <a:r>
              <a:rPr lang="el-GR" dirty="0" smtClean="0"/>
              <a:t>Οι τρίχες αυτές είναι κοντύτερες από εκείνες στη θέση των ωτιδίων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dirty="0" smtClean="0"/>
              <a:t>Ο βλαστός είναι όρθιας έκφυσης με λαμπερό πράσινο</a:t>
            </a:r>
            <a:br>
              <a:rPr lang="el-GR" sz="2400" dirty="0" smtClean="0"/>
            </a:br>
            <a:r>
              <a:rPr lang="el-GR" sz="2400" dirty="0" smtClean="0"/>
              <a:t> χρώμα, μη διακλαδιζόμενος στη βάση του αλλά σε υψηλότερα σημεία του</a:t>
            </a:r>
            <a:endParaRPr lang="en-US" sz="2400" dirty="0"/>
          </a:p>
        </p:txBody>
      </p:sp>
      <p:pic>
        <p:nvPicPr>
          <p:cNvPr id="3" name="Picture 2" descr="Horseweed8August06Sisters_4.jpg.w6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7" y="1417638"/>
            <a:ext cx="3886344" cy="5177613"/>
          </a:xfrm>
          <a:prstGeom prst="rect">
            <a:avLst/>
          </a:prstGeom>
        </p:spPr>
      </p:pic>
      <p:pic>
        <p:nvPicPr>
          <p:cNvPr id="5" name="Picture 4" descr="Conyza_hab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557" y="1417638"/>
            <a:ext cx="3190313" cy="5177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βλαστός παρουσιάζει πολλές λεπτές πυκνές διακλαδώσεις στην κορυφή του (σχηματίζεται μια ‘βεντάλια’)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rigeron-canadensis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1389" b="31389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Ο βλαστός είναι όρθιας έκφυσης και έχει τρίχες στην επιφάνειά του, όπως τρίχες έχουν τα φύλλα σε όλη την επιφάνεια και την περιφέρειά τους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yzaCanadensis120707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277" b="28277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Στο είδος μικρή κόνυζα τα κεφάλια έχουν λευκωπό χρώμα στο κέντρο τους και είναι μεγαλύτερα από εκείνα της κοινής κόνυζας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rigeron canadensis_8_1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809" b="10809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Ταξιανθίες του ζιζανίου μικρή κόνυζα (</a:t>
            </a:r>
            <a:r>
              <a:rPr lang="en-US" sz="2400" i="1" dirty="0" err="1" smtClean="0"/>
              <a:t>Conyza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bonariensis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5" name="Picture 4" descr="Conyza_bonariensis_flow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08" y="1666234"/>
            <a:ext cx="3199999" cy="4799998"/>
          </a:xfrm>
          <a:prstGeom prst="rect">
            <a:avLst/>
          </a:prstGeom>
        </p:spPr>
      </p:pic>
      <p:pic>
        <p:nvPicPr>
          <p:cNvPr id="6" name="Picture 5" descr="Conyza_bonariensis_fl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38" y="1666233"/>
            <a:ext cx="3199999" cy="4799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46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Λεπτομέρεια ταξιανθίας του ζιζανίου κοινή κόνυζα</a:t>
            </a:r>
            <a:endParaRPr lang="en-US" sz="2400" dirty="0"/>
          </a:p>
        </p:txBody>
      </p:sp>
      <p:pic>
        <p:nvPicPr>
          <p:cNvPr id="6" name="Picture 5" descr="leo-mic-Conyza-canadensis-6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59" y="1950739"/>
            <a:ext cx="4533900" cy="4267200"/>
          </a:xfrm>
          <a:prstGeom prst="rect">
            <a:avLst/>
          </a:prstGeom>
        </p:spPr>
      </p:pic>
      <p:pic>
        <p:nvPicPr>
          <p:cNvPr id="7" name="Picture 6" descr="Cony_can_F_N93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6" y="1765422"/>
            <a:ext cx="3491311" cy="4658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038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σπόροι του ζιζανίου κοινή κόνυζα είναι αχαίνια με πάππο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NCA-SEE-7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03" b="11503"/>
          <a:stretch>
            <a:fillRect/>
          </a:stretch>
        </p:blipFill>
        <p:spPr>
          <a:xfrm>
            <a:off x="457200" y="1650999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Ταξιανθία (κεφάλιο) και σπόροι του ζιζανίου κοινή κόνυζα</a:t>
            </a:r>
            <a:endParaRPr lang="en-US" sz="2400" dirty="0"/>
          </a:p>
        </p:txBody>
      </p:sp>
      <p:pic>
        <p:nvPicPr>
          <p:cNvPr id="5" name="Picture 4" descr="c_canaden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6" y="1791146"/>
            <a:ext cx="4551550" cy="3889175"/>
          </a:xfrm>
          <a:prstGeom prst="rect">
            <a:avLst/>
          </a:prstGeom>
        </p:spPr>
      </p:pic>
      <p:pic>
        <p:nvPicPr>
          <p:cNvPr id="2" name="Picture 1" descr="Canadese_fijnstraal_vruchten_closeup_(Conyza_canaden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602" y="1989252"/>
            <a:ext cx="4051600" cy="35881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44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Λουβουδιά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Chenopodium</a:t>
            </a:r>
            <a:r>
              <a:rPr lang="en-US" sz="2400" b="1" i="1" dirty="0" smtClean="0"/>
              <a:t> album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Είναι ετήσιο, εαρινό, δικοτυλήδονο φυτό, με όρθια έκφυση</a:t>
            </a:r>
          </a:p>
          <a:p>
            <a:r>
              <a:rPr lang="el-GR" sz="2400" dirty="0" smtClean="0"/>
              <a:t>Θεωρείται ένα από τα σπουδαιότερα και περισσότερο διαδεδομένα ζιζάνια στον κόσμο</a:t>
            </a:r>
            <a:endParaRPr lang="en-US" sz="2400" dirty="0" smtClean="0"/>
          </a:p>
          <a:p>
            <a:r>
              <a:rPr lang="el-GR" sz="2400" dirty="0" smtClean="0"/>
              <a:t>Παρουσιάζει μεγάλη εξάπλωση στη χώρα μας</a:t>
            </a:r>
          </a:p>
          <a:p>
            <a:r>
              <a:rPr lang="el-GR" sz="2400" dirty="0" smtClean="0"/>
              <a:t>Χαρακτηρίζεται από μεγάλη προσαρμοστικότητα (σε ποικίλα κλίματα) και πολυμορφία</a:t>
            </a:r>
          </a:p>
          <a:p>
            <a:r>
              <a:rPr lang="el-GR" sz="2400" dirty="0" smtClean="0"/>
              <a:t>Εμφανίζεται σε μ</a:t>
            </a:r>
            <a:r>
              <a:rPr lang="el-GR" sz="2400" dirty="0"/>
              <a:t>ε</a:t>
            </a:r>
            <a:r>
              <a:rPr lang="el-GR" sz="2400" dirty="0" smtClean="0"/>
              <a:t>γάλο αριθμό βιοτύπων</a:t>
            </a:r>
          </a:p>
          <a:p>
            <a:r>
              <a:rPr lang="el-GR" sz="2400" dirty="0" smtClean="0"/>
              <a:t>Αναπαράγεται με σπόρους και φυτρώνει την άνοιξη</a:t>
            </a:r>
          </a:p>
          <a:p>
            <a:r>
              <a:rPr lang="el-GR" sz="2400" dirty="0" smtClean="0"/>
              <a:t>Προτιμά υγρά, αμμώδη και πηλώδη εδάφη, </a:t>
            </a:r>
            <a:r>
              <a:rPr lang="el-GR" sz="2400" b="1" dirty="0" smtClean="0"/>
              <a:t>πλούσια σε άζωτο και οργανική ουσία</a:t>
            </a:r>
          </a:p>
          <a:p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Λουβουδιά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Chenopodium</a:t>
            </a:r>
            <a:r>
              <a:rPr lang="en-US" sz="2400" b="1" i="1" dirty="0" smtClean="0"/>
              <a:t> album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sz="3097" dirty="0" smtClean="0"/>
              <a:t>Το νεαρό φυτό έχει γκριζο-πράσινες, συμμετρικές, επιμήκεις και ωοειδείς, έμμισχες κοτυληδόνες</a:t>
            </a:r>
          </a:p>
          <a:p>
            <a:r>
              <a:rPr lang="el-GR" sz="3097" dirty="0" smtClean="0"/>
              <a:t>Οι κοτυληδόνες δεν έχουν τρίχες, είναι σαρκώδεις και ερυθρού χρώματος στην κάτω επιφάνεια</a:t>
            </a:r>
          </a:p>
          <a:p>
            <a:r>
              <a:rPr lang="el-GR" sz="3097" dirty="0" smtClean="0"/>
              <a:t>Έχουν χαρακτηριστική αλευρώδη επικάλυψη στην άνω επιφάνειά τους</a:t>
            </a:r>
          </a:p>
          <a:p>
            <a:r>
              <a:rPr lang="el-GR" sz="3097" dirty="0" smtClean="0"/>
              <a:t>Η υποκοτύλη είναι ερυθρή και δεν έχει τρίχες</a:t>
            </a:r>
          </a:p>
          <a:p>
            <a:r>
              <a:rPr lang="el-GR" sz="3097" smtClean="0"/>
              <a:t>Ο βλαστός </a:t>
            </a:r>
            <a:r>
              <a:rPr lang="el-GR" sz="3097" dirty="0" smtClean="0"/>
              <a:t>είναι γκριζο-πράσινος, όρθιας έκφυσης, ύψους 20-200</a:t>
            </a:r>
            <a:r>
              <a:rPr lang="en-US" sz="3097" dirty="0" smtClean="0"/>
              <a:t>cm, </a:t>
            </a:r>
            <a:r>
              <a:rPr lang="el-GR" sz="3097" dirty="0" smtClean="0"/>
              <a:t>με κόκκινα στίγματα, </a:t>
            </a:r>
            <a:r>
              <a:rPr lang="el-GR" sz="3097" b="1" dirty="0" smtClean="0"/>
              <a:t>πολυπλευρικός</a:t>
            </a:r>
            <a:r>
              <a:rPr lang="el-GR" sz="3097" dirty="0" smtClean="0"/>
              <a:t> (φέρει αυλακώσεις)</a:t>
            </a:r>
          </a:p>
          <a:p>
            <a:r>
              <a:rPr lang="el-GR" sz="3097" dirty="0" smtClean="0"/>
              <a:t>Τα φύλλα των αναπτυγμένων φυτών είναι έμμισχα, ποικίλου σχήματος (συνήθως ρομβοειδούς), οδοντωτά, με την </a:t>
            </a:r>
            <a:r>
              <a:rPr lang="el-GR" sz="3097" b="1" dirty="0" smtClean="0"/>
              <a:t>κάτω επιφάνεια συχνά ερυθρόχροη</a:t>
            </a:r>
          </a:p>
          <a:p>
            <a:r>
              <a:rPr lang="el-GR" sz="3097" dirty="0" smtClean="0"/>
              <a:t>Η άνω επιφάνεια των φύλλων είναι καλυμμένη με </a:t>
            </a:r>
            <a:r>
              <a:rPr lang="el-GR" sz="3097" b="1" dirty="0" smtClean="0"/>
              <a:t>λευκό</a:t>
            </a:r>
            <a:r>
              <a:rPr lang="el-GR" sz="3097" dirty="0" smtClean="0"/>
              <a:t>, </a:t>
            </a:r>
            <a:r>
              <a:rPr lang="el-GR" sz="3097" b="1" dirty="0" smtClean="0"/>
              <a:t>αλευρώδες επίχρισμα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Αγριάδα (</a:t>
            </a:r>
            <a:r>
              <a:rPr lang="en-US" sz="2400" b="1" i="1" dirty="0" err="1" smtClean="0"/>
              <a:t>Cynodon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dactylon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2703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Το έλασμα των φύλλων είναι γκριζοπράσινο, επίπεδο, κοντό (</a:t>
            </a:r>
            <a:r>
              <a:rPr lang="en-US" dirty="0" smtClean="0"/>
              <a:t>5-10cm</a:t>
            </a:r>
            <a:r>
              <a:rPr lang="el-GR" dirty="0" smtClean="0"/>
              <a:t>) και στενό (</a:t>
            </a:r>
            <a:r>
              <a:rPr lang="en-US" dirty="0" smtClean="0"/>
              <a:t>2-5mm</a:t>
            </a:r>
            <a:r>
              <a:rPr lang="el-GR" dirty="0" smtClean="0"/>
              <a:t>)</a:t>
            </a:r>
          </a:p>
          <a:p>
            <a:r>
              <a:rPr lang="el-GR" dirty="0" smtClean="0"/>
              <a:t>Έχει αραιές τρίχες στην άνω επιφάνεια, είναι μαλακό, ενώ το κεντρικό νεύρο δεν είναι ευδιάκριτο</a:t>
            </a:r>
          </a:p>
          <a:p>
            <a:r>
              <a:rPr lang="el-GR" dirty="0" smtClean="0"/>
              <a:t>Τα φύλλα διατάσσονται σε δύο κατευθύνσεις</a:t>
            </a:r>
          </a:p>
          <a:p>
            <a:r>
              <a:rPr lang="el-GR" dirty="0" smtClean="0"/>
              <a:t>Τα φυτά της αγριάδας ανθίζουν από τον Ιούνιο μέχρι τον Οκτώβριο</a:t>
            </a:r>
          </a:p>
          <a:p>
            <a:r>
              <a:rPr lang="el-GR" dirty="0" smtClean="0"/>
              <a:t>Τα άνθη φέρονται σε 3-7 λεπτούς στάχεις, οι οποίοι σχηματίζονται στην κορυφή των βλαστών</a:t>
            </a:r>
          </a:p>
          <a:p>
            <a:r>
              <a:rPr lang="el-GR" dirty="0" smtClean="0"/>
              <a:t>Οι στάχεις έχουν το σχήμα δακτύλων παλάμης (ταξιανθία δακτυλόμορφος στάχυς)</a:t>
            </a:r>
          </a:p>
          <a:p>
            <a:r>
              <a:rPr lang="el-GR" dirty="0" smtClean="0"/>
              <a:t>Στη δακτυλόμορφη διάταξη των στάχεων θεωρείται ότι οφείλεται το λατινικό όνομα του ζιζανίου </a:t>
            </a:r>
            <a:r>
              <a:rPr lang="en-US" b="1" i="1" dirty="0" err="1" smtClean="0"/>
              <a:t>Dactylon</a:t>
            </a:r>
            <a:r>
              <a:rPr lang="el-GR" dirty="0" smtClean="0"/>
              <a:t> </a:t>
            </a:r>
          </a:p>
          <a:p>
            <a:r>
              <a:rPr lang="el-GR" dirty="0" smtClean="0"/>
              <a:t>Τα σταχύδια είναι μονανθή και φέρονται σε δύο σειρές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Λουβουδιά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Chenopodium</a:t>
            </a:r>
            <a:r>
              <a:rPr lang="en-US" sz="2400" b="1" i="1" dirty="0" smtClean="0"/>
              <a:t> album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Τα φύλλα έχουν </a:t>
            </a:r>
            <a:r>
              <a:rPr lang="el-GR" b="1" dirty="0" smtClean="0"/>
              <a:t>τραχιά υφή</a:t>
            </a:r>
            <a:r>
              <a:rPr lang="el-GR" dirty="0" smtClean="0"/>
              <a:t>, </a:t>
            </a:r>
            <a:r>
              <a:rPr lang="el-GR" b="1" dirty="0" smtClean="0"/>
              <a:t>δεν έχουν ευδιάκριτα νεύρα ή τρίχες</a:t>
            </a:r>
            <a:r>
              <a:rPr lang="el-GR" dirty="0" smtClean="0"/>
              <a:t> και είναι εναλλασσόμενα</a:t>
            </a:r>
          </a:p>
          <a:p>
            <a:r>
              <a:rPr lang="el-GR" dirty="0" smtClean="0"/>
              <a:t>Η λουβουδιά ανθίζει το διάστημα από Ιούνιο μέχρι Σεπτέμβριο </a:t>
            </a:r>
          </a:p>
          <a:p>
            <a:r>
              <a:rPr lang="el-GR" dirty="0" smtClean="0"/>
              <a:t>Η </a:t>
            </a:r>
            <a:r>
              <a:rPr lang="el-GR" b="1" dirty="0" smtClean="0"/>
              <a:t>ταξιανθία</a:t>
            </a:r>
            <a:r>
              <a:rPr lang="el-GR" dirty="0" smtClean="0"/>
              <a:t> είναι αργυροπράσινη/λευκοπράσινη </a:t>
            </a:r>
            <a:r>
              <a:rPr lang="el-GR" b="1" dirty="0" smtClean="0"/>
              <a:t>φόβη</a:t>
            </a:r>
          </a:p>
          <a:p>
            <a:r>
              <a:rPr lang="el-GR" dirty="0" smtClean="0"/>
              <a:t>Τα άνθη είναι μικρά και φέρονται σε ταξιανθία </a:t>
            </a:r>
            <a:r>
              <a:rPr lang="el-GR" b="1" dirty="0" smtClean="0"/>
              <a:t>πυραμιδοειδούς σχήματος</a:t>
            </a:r>
            <a:r>
              <a:rPr lang="el-GR" dirty="0" smtClean="0"/>
              <a:t>, στη μασχάλη των κατώτερων φύλλων και στην κορυφή των στελεχών</a:t>
            </a:r>
          </a:p>
          <a:p>
            <a:r>
              <a:rPr lang="el-GR" dirty="0" smtClean="0"/>
              <a:t>Οι σπόροι είναι μικροί, σφαιροειδείς, χρώματος καστανόμαυρου</a:t>
            </a:r>
          </a:p>
          <a:p>
            <a:r>
              <a:rPr lang="el-GR" dirty="0" smtClean="0"/>
              <a:t>Οι σπόροι διατηρούν τη φυτρωτική τους ικανότητα στο έδαφος για πάρα πολλά χρόνια</a:t>
            </a:r>
          </a:p>
          <a:p>
            <a:r>
              <a:rPr lang="el-GR" dirty="0" smtClean="0"/>
              <a:t>Κάθε φυτό παράγει κατά μέσο όρο 3.000 σπόρους</a:t>
            </a:r>
          </a:p>
          <a:p>
            <a:r>
              <a:rPr lang="el-GR" dirty="0" smtClean="0"/>
              <a:t>Κάτω από άριστες συνθήκες ανάπτυξης μπορεί να παράγει 15.000 έως 72.450 σπόρους</a:t>
            </a:r>
          </a:p>
          <a:p>
            <a:r>
              <a:rPr lang="el-GR" dirty="0" smtClean="0"/>
              <a:t>Η λουβουδιά έχει πασσαλώδη ρίζα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Νεαρό σπορόφυτο του ζιζανίου λουβουδιά</a:t>
            </a:r>
            <a:br>
              <a:rPr lang="el-GR" sz="2400" dirty="0" smtClean="0"/>
            </a:br>
            <a:r>
              <a:rPr lang="el-GR" sz="2400" dirty="0" smtClean="0"/>
              <a:t>Οι κοτυληδόνες είναι συμμετρικές, επιμήκεις και ωοειδείς, έμμισχες, γκριζοπράσινου χρώματος</a:t>
            </a:r>
            <a:endParaRPr lang="en-US" sz="2400" dirty="0"/>
          </a:p>
        </p:txBody>
      </p:sp>
      <p:pic>
        <p:nvPicPr>
          <p:cNvPr id="4" name="Content Placeholder 3" descr="CHEAL-COT-7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096" r="-1909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Νεαρά σπορόφυτα του ζιζανίου λουβουδιά</a:t>
            </a:r>
            <a:endParaRPr lang="en-US" sz="2400" dirty="0"/>
          </a:p>
        </p:txBody>
      </p:sp>
      <p:pic>
        <p:nvPicPr>
          <p:cNvPr id="5" name="Picture 4" descr="Chenopodium 2 Φώτο Στεφανή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33" y="1753374"/>
            <a:ext cx="6301866" cy="47458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63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Φυτό του ζιζανίου λουβουδιά</a:t>
            </a:r>
            <a:br>
              <a:rPr lang="el-GR" sz="2400" dirty="0" smtClean="0"/>
            </a:br>
            <a:r>
              <a:rPr lang="el-GR" sz="2400" dirty="0" smtClean="0"/>
              <a:t>Διακρίνεται το αλευρώδες επίχρισμα (κηρώδεις ουσίες) στην πάνω επιφάνεια του ελάσματος των φύλλων της κορυφής</a:t>
            </a:r>
            <a:endParaRPr lang="en-US" sz="2400" dirty="0"/>
          </a:p>
        </p:txBody>
      </p:sp>
      <p:pic>
        <p:nvPicPr>
          <p:cNvPr id="4" name="Content Placeholder 3" descr="chenopodium album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κάτω επιφάνεια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l-GR" sz="2400" dirty="0" smtClean="0"/>
              <a:t>κάποτε και η άνω επιφάνεια)</a:t>
            </a:r>
            <a:br>
              <a:rPr lang="el-GR" sz="2400" dirty="0" smtClean="0"/>
            </a:br>
            <a:r>
              <a:rPr lang="el-GR" sz="2400" dirty="0" smtClean="0"/>
              <a:t> των φύλλων είναι συνήθως ερυθρού χρώματος</a:t>
            </a:r>
            <a:endParaRPr lang="en-US" sz="2400" dirty="0"/>
          </a:p>
        </p:txBody>
      </p:sp>
      <p:pic>
        <p:nvPicPr>
          <p:cNvPr id="4" name="Content Placeholder 3" descr="laura1$417859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των αναπτυγμένων φυτών είναι γκριζοπράσινα, έμμισχα, οδοντωτά, συνήθως τριγωνικά/ρομβοειδή</a:t>
            </a:r>
            <a:endParaRPr lang="en-US" sz="2400" dirty="0"/>
          </a:p>
        </p:txBody>
      </p:sp>
      <p:pic>
        <p:nvPicPr>
          <p:cNvPr id="4" name="Content Placeholder 3" descr="Chenopodium_album-melganzevoet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βλαστός είναι όρθιας έκφυσης, διακλαδισμένος</a:t>
            </a:r>
            <a:br>
              <a:rPr lang="el-GR" sz="2400" dirty="0" smtClean="0"/>
            </a:br>
            <a:r>
              <a:rPr lang="el-GR" sz="2400" dirty="0" smtClean="0"/>
              <a:t> και φέρει αυλακώσεις (πολυπλευρικός)</a:t>
            </a:r>
            <a:endParaRPr lang="en-US" sz="2400" dirty="0"/>
          </a:p>
        </p:txBody>
      </p:sp>
      <p:pic>
        <p:nvPicPr>
          <p:cNvPr id="4" name="Content Placeholder 3" descr="chenopodium_album_1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ταξιανθία του ζιζανίου λουβουδιά </a:t>
            </a:r>
            <a:br>
              <a:rPr lang="el-GR" sz="2400" dirty="0" smtClean="0"/>
            </a:br>
            <a:r>
              <a:rPr lang="el-GR" sz="2400" dirty="0" smtClean="0"/>
              <a:t>είναι πυραμιδοειδούς σχήματος φόβη</a:t>
            </a:r>
            <a:endParaRPr lang="en-US" sz="2400" dirty="0"/>
          </a:p>
        </p:txBody>
      </p:sp>
      <p:pic>
        <p:nvPicPr>
          <p:cNvPr id="4" name="Content Placeholder 3" descr="Chenopodium_album-melganzevoet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Σπόροι του ζιζανίου λουβουδιά</a:t>
            </a:r>
            <a:br>
              <a:rPr lang="el-GR" sz="2400" dirty="0" smtClean="0"/>
            </a:br>
            <a:r>
              <a:rPr lang="el-GR" sz="2400" dirty="0" smtClean="0"/>
              <a:t>Μικροί, σφαιροειδείς, καστανόμαυρου χρώματος</a:t>
            </a:r>
            <a:endParaRPr lang="en-US" sz="2400" dirty="0"/>
          </a:p>
        </p:txBody>
      </p:sp>
      <p:pic>
        <p:nvPicPr>
          <p:cNvPr id="4" name="Content Placeholder 3" descr="2006_680_05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8327" r="-383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Τραχύ βλήτο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Amaranthus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retroflexus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270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Είναι ετήσιο, εαρινό, δικοτυλήδονο φυτό, όρθιας έκφυσης</a:t>
            </a:r>
          </a:p>
          <a:p>
            <a:r>
              <a:rPr lang="el-GR" sz="2400" dirty="0" smtClean="0"/>
              <a:t>Απαντάται με μεγάλη συχνότητα και πυκνότητα στους καλλιεργούμενους αγρούς της χώρας μας</a:t>
            </a:r>
          </a:p>
          <a:p>
            <a:r>
              <a:rPr lang="el-GR" sz="2400" dirty="0" smtClean="0"/>
              <a:t>Προτιμά εδάφη πλούσια σε θρεπτικά στοιχεία και περιοχές με θερμό κλίμα</a:t>
            </a:r>
          </a:p>
          <a:p>
            <a:r>
              <a:rPr lang="el-GR" sz="2400" dirty="0" smtClean="0"/>
              <a:t>Αναπαράγεται με σπόρους και φυτρώνει κυρίως τους μήνες Απρίλιο και Μάϊο</a:t>
            </a:r>
          </a:p>
          <a:p>
            <a:r>
              <a:rPr lang="el-GR" sz="2400" dirty="0" smtClean="0"/>
              <a:t>Το νεαρό σπορόφυτο έχει ωοειδείς έως επιμήκεις, έμμισχες κοτυληδόνες, πράσινου χρώματος, χωρίς τρίχες</a:t>
            </a:r>
          </a:p>
          <a:p>
            <a:r>
              <a:rPr lang="el-GR" sz="2400" b="1" dirty="0" smtClean="0"/>
              <a:t>Η κάτω επιφάνεια των κοτυληδόνων είναι ερυθρόχροη</a:t>
            </a:r>
          </a:p>
          <a:p>
            <a:r>
              <a:rPr lang="el-GR" sz="2400" b="1" dirty="0" smtClean="0"/>
              <a:t>Η υποκοτύλη έχει ερυθρό χρώμα </a:t>
            </a:r>
            <a:r>
              <a:rPr lang="el-GR" sz="2400" dirty="0" smtClean="0"/>
              <a:t>και δεν έχει τρίχες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Αγριάδα (</a:t>
            </a:r>
            <a:r>
              <a:rPr lang="en-US" sz="2400" b="1" i="1" dirty="0" err="1" smtClean="0"/>
              <a:t>Cynodon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dactylon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χιτώνας δεν έχει άγανο, αλλά φέρει τρίχες</a:t>
            </a:r>
          </a:p>
          <a:p>
            <a:r>
              <a:rPr lang="el-GR" sz="2400" dirty="0" smtClean="0"/>
              <a:t>Η ρίζα είναι θυσσανώδης, με πολλά ριζώματα</a:t>
            </a:r>
          </a:p>
          <a:p>
            <a:r>
              <a:rPr lang="el-GR" sz="2400" dirty="0" smtClean="0"/>
              <a:t>Τα ριζώματα είναι σκληρά, λευκά, πεπλατυσμένα (όχι κυλινδρικά), με οξεία αιχμή στο άκρο τους</a:t>
            </a:r>
          </a:p>
          <a:p>
            <a:r>
              <a:rPr lang="el-GR" sz="2400" dirty="0" smtClean="0"/>
              <a:t>Τα ριζώματα σχηματίζονται σε μεγαλύτερο βάθος από ό,τι οι στόλωνες (πράσινοι και κυλινδρικοί)</a:t>
            </a:r>
          </a:p>
          <a:p>
            <a:r>
              <a:rPr lang="el-GR" sz="2400" dirty="0" smtClean="0"/>
              <a:t>Τα ριζώματα είναι λεία και φέρουν σε κάθε κόμβο (γόνατο) οφθαλμούς σε σχήμα σκυλόδοντου, όπως και οι στόλωνες</a:t>
            </a:r>
          </a:p>
          <a:p>
            <a:r>
              <a:rPr lang="el-GR" sz="2400" dirty="0" smtClean="0"/>
              <a:t>Εικάζεται ότι το λατινικό όνομα (</a:t>
            </a:r>
            <a:r>
              <a:rPr lang="en-US" sz="2400" dirty="0" err="1" smtClean="0"/>
              <a:t>Cynodon</a:t>
            </a:r>
            <a:r>
              <a:rPr lang="el-GR" sz="2400" dirty="0" smtClean="0"/>
              <a:t>) οφείλεται στο σχήμα (σκυλόδοντο) των λευκόχροων οφθαλμών που βρίσκονται στα γόνατα (κόμβους) των ριζωμάτων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Τραχύ βλήτο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Amaranthus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retroflexus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 </a:t>
            </a:r>
            <a:r>
              <a:rPr lang="el-GR" sz="2400" b="1" dirty="0" smtClean="0"/>
              <a:t>βλαστός</a:t>
            </a:r>
            <a:r>
              <a:rPr lang="el-GR" sz="2400" dirty="0" smtClean="0"/>
              <a:t> είναι </a:t>
            </a:r>
            <a:r>
              <a:rPr lang="el-GR" sz="2400" b="1" dirty="0" smtClean="0"/>
              <a:t>όρθιας έκφυσης</a:t>
            </a:r>
            <a:r>
              <a:rPr lang="el-GR" sz="2400" dirty="0" smtClean="0"/>
              <a:t>, κυλινδρικού σχήματος, ύψους 20-100</a:t>
            </a:r>
            <a:r>
              <a:rPr lang="en-US" sz="2400" dirty="0" smtClean="0"/>
              <a:t>cm,</a:t>
            </a:r>
            <a:r>
              <a:rPr lang="el-GR" sz="2400" dirty="0" smtClean="0"/>
              <a:t> πράσινου χρώματος</a:t>
            </a:r>
          </a:p>
          <a:p>
            <a:r>
              <a:rPr lang="el-GR" sz="2400" dirty="0" smtClean="0"/>
              <a:t>Είναι διακλαδισμένος, </a:t>
            </a:r>
            <a:r>
              <a:rPr lang="el-GR" sz="2400" b="1" dirty="0" smtClean="0"/>
              <a:t>τραχύς</a:t>
            </a:r>
            <a:r>
              <a:rPr lang="el-GR" sz="2400" dirty="0" smtClean="0"/>
              <a:t> στην αφή και πολύ συχνά είναι </a:t>
            </a:r>
            <a:r>
              <a:rPr lang="el-GR" sz="2400" b="1" dirty="0" smtClean="0"/>
              <a:t>καλυμμένος με τρίχες</a:t>
            </a:r>
          </a:p>
          <a:p>
            <a:r>
              <a:rPr lang="el-GR" sz="2400" dirty="0" smtClean="0"/>
              <a:t>Τα κατώτερα φύλλα είναι </a:t>
            </a:r>
            <a:r>
              <a:rPr lang="el-GR" sz="2400" u="sng" dirty="0" smtClean="0"/>
              <a:t>ωοειδή</a:t>
            </a:r>
            <a:r>
              <a:rPr lang="el-GR" sz="2400" dirty="0" smtClean="0"/>
              <a:t>, </a:t>
            </a:r>
            <a:r>
              <a:rPr lang="el-GR" sz="2400" u="sng" dirty="0" smtClean="0"/>
              <a:t>ωχροπράσινα</a:t>
            </a:r>
            <a:r>
              <a:rPr lang="el-GR" sz="2400" dirty="0" smtClean="0"/>
              <a:t>, με κυματοειδή περιφέρεια</a:t>
            </a:r>
          </a:p>
          <a:p>
            <a:r>
              <a:rPr lang="el-GR" sz="2400" dirty="0" smtClean="0"/>
              <a:t>Τα κατώτερα φύλλα παρουσιάζουν </a:t>
            </a:r>
            <a:r>
              <a:rPr lang="el-GR" sz="2400" b="1" dirty="0" smtClean="0"/>
              <a:t>κοιλότητα στην κορυφή </a:t>
            </a:r>
            <a:r>
              <a:rPr lang="el-GR" sz="2400" dirty="0" smtClean="0"/>
              <a:t>του ελάσματος και </a:t>
            </a:r>
            <a:r>
              <a:rPr lang="el-GR" sz="2400" b="1" dirty="0" smtClean="0"/>
              <a:t>αγκάθι</a:t>
            </a:r>
            <a:r>
              <a:rPr lang="el-GR" sz="2400" dirty="0" smtClean="0"/>
              <a:t> στην άκρη (απόληξη) της μεσαίας νεύρωσης</a:t>
            </a:r>
          </a:p>
          <a:p>
            <a:r>
              <a:rPr lang="el-GR" sz="2400" dirty="0" smtClean="0"/>
              <a:t>Τα ανώτερα φύλλα είναι μεγάλα, ωοειδή, έμμισχα, μυτερά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ευδιάκριτα νεύρα τους προσδίδουν στο ζιζάνιο τραχιά υφή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Τραχύ βλήτο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Amaranthus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retroflexus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595" dirty="0" smtClean="0"/>
              <a:t>Τα φύλλα είναι έμμισχα και εναλλασσόμενα</a:t>
            </a:r>
          </a:p>
          <a:p>
            <a:r>
              <a:rPr lang="el-GR" sz="2595" dirty="0" smtClean="0"/>
              <a:t>Το ζιζάνιο τραχύ βλήτο ανθίζει την περίοδο Ιουλίου-Σεπτεμβρίου</a:t>
            </a:r>
          </a:p>
          <a:p>
            <a:r>
              <a:rPr lang="el-GR" sz="2595" b="1" dirty="0" smtClean="0"/>
              <a:t>Τα άνθη </a:t>
            </a:r>
            <a:r>
              <a:rPr lang="el-GR" sz="2595" dirty="0" smtClean="0"/>
              <a:t>είναι πρασινόχροα και τοποθετημένα σε παχείς, </a:t>
            </a:r>
            <a:r>
              <a:rPr lang="el-GR" sz="2595" b="1" dirty="0" smtClean="0"/>
              <a:t>συμπαγείς στάχεις</a:t>
            </a:r>
          </a:p>
          <a:p>
            <a:r>
              <a:rPr lang="el-GR" sz="2595" dirty="0" smtClean="0"/>
              <a:t>Ο </a:t>
            </a:r>
            <a:r>
              <a:rPr lang="el-GR" sz="2595" b="1" dirty="0" smtClean="0"/>
              <a:t>καρπός </a:t>
            </a:r>
            <a:r>
              <a:rPr lang="el-GR" sz="2595" dirty="0" smtClean="0"/>
              <a:t>είναι</a:t>
            </a:r>
            <a:r>
              <a:rPr lang="el-GR" sz="2595" b="1" dirty="0" smtClean="0"/>
              <a:t> κάψα </a:t>
            </a:r>
            <a:r>
              <a:rPr lang="el-GR" sz="2595" dirty="0" smtClean="0"/>
              <a:t>και φέρει εγκάρσια σχισμή</a:t>
            </a:r>
          </a:p>
          <a:p>
            <a:r>
              <a:rPr lang="el-GR" sz="2595" dirty="0" smtClean="0"/>
              <a:t>Κάθε φυτό βλήτου μπορεί να παράγει μέχρι </a:t>
            </a:r>
            <a:r>
              <a:rPr lang="el-GR" sz="2595" u="sng" dirty="0" smtClean="0"/>
              <a:t>115.000-200.000 </a:t>
            </a:r>
            <a:r>
              <a:rPr lang="el-GR" sz="2595" dirty="0" smtClean="0"/>
              <a:t>σπόρους</a:t>
            </a:r>
          </a:p>
          <a:p>
            <a:r>
              <a:rPr lang="el-GR" sz="2595" dirty="0" smtClean="0"/>
              <a:t>Οι σπόροι είναι μικρού μεγέθους, μαύρου χρώματος, σφαιροειδείς, πεπλατυσμένοι και λείοι</a:t>
            </a:r>
          </a:p>
          <a:p>
            <a:r>
              <a:rPr lang="el-GR" sz="2595" dirty="0" smtClean="0"/>
              <a:t>Η ρίζα του ζιζανίου είναι πασσαλώδης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Νεαρά σπορόφυτα του ζιζανίου τραχύ βλήτο</a:t>
            </a:r>
            <a:endParaRPr lang="en-US" sz="2400" dirty="0"/>
          </a:p>
        </p:txBody>
      </p:sp>
      <p:pic>
        <p:nvPicPr>
          <p:cNvPr id="4" name="Content Placeholder 3" descr="W-AM-ARET-SG.0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109" r="-1010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Νεαρό σπορόφυτο του ζιζανίου </a:t>
            </a:r>
            <a:br>
              <a:rPr lang="el-GR" sz="2400" dirty="0" smtClean="0"/>
            </a:br>
            <a:r>
              <a:rPr lang="el-GR" sz="2400" dirty="0" smtClean="0"/>
              <a:t>τραχύ βλήτο (</a:t>
            </a:r>
            <a:r>
              <a:rPr lang="en-US" sz="2400" i="1" dirty="0" err="1" smtClean="0"/>
              <a:t>Amaranthus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retroflexus</a:t>
            </a:r>
            <a:r>
              <a:rPr lang="el-GR" sz="2400" dirty="0" smtClean="0"/>
              <a:t>) στο στάδιο </a:t>
            </a:r>
            <a:br>
              <a:rPr lang="el-GR" sz="2400" dirty="0" smtClean="0"/>
            </a:br>
            <a:r>
              <a:rPr lang="el-GR" sz="2400" dirty="0" smtClean="0"/>
              <a:t>των τριών πραγματικών φύλλων</a:t>
            </a:r>
            <a:endParaRPr lang="en-US" sz="2400" dirty="0"/>
          </a:p>
        </p:txBody>
      </p:sp>
      <p:pic>
        <p:nvPicPr>
          <p:cNvPr id="4" name="Content Placeholder 3" descr="image0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του ζιζανίου τραχύ βλήτου</a:t>
            </a:r>
            <a:endParaRPr lang="en-US" sz="2400" dirty="0"/>
          </a:p>
        </p:txBody>
      </p:sp>
      <p:pic>
        <p:nvPicPr>
          <p:cNvPr id="4" name="Content Placeholder 3" descr="71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252" r="-2825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υποκοτύλη των φυτών του βλήτου είναι ερυθρόχροη</a:t>
            </a:r>
            <a:endParaRPr lang="en-US" sz="2400" dirty="0"/>
          </a:p>
        </p:txBody>
      </p:sp>
      <p:pic>
        <p:nvPicPr>
          <p:cNvPr id="4" name="Content Placeholder 3" descr="387338188194444Amaranthus_retroflexus-08c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Ορισμένοι βιότυποι του ζιζανίου εμφανίζουν ακανόνιστη λευκή κηλίδα επί του ελάσματος των φύλλων</a:t>
            </a:r>
            <a:endParaRPr lang="en-US" sz="2400" dirty="0"/>
          </a:p>
        </p:txBody>
      </p:sp>
      <p:pic>
        <p:nvPicPr>
          <p:cNvPr id="4" name="Content Placeholder 3" descr="Amaranthus retroflexus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ωοειδή, ωχροπράσινα, με ευδιάκριτα νεύρα, </a:t>
            </a:r>
            <a:br>
              <a:rPr lang="el-GR" sz="2400" dirty="0" smtClean="0"/>
            </a:br>
            <a:r>
              <a:rPr lang="el-GR" sz="2400" dirty="0" smtClean="0"/>
              <a:t>τραχιά υφή και κυματοειδή περιφέρεια</a:t>
            </a:r>
            <a:endParaRPr lang="en-US" sz="2400" dirty="0"/>
          </a:p>
        </p:txBody>
      </p:sp>
      <p:pic>
        <p:nvPicPr>
          <p:cNvPr id="4" name="Content Placeholder 3" descr="amaranthus_retroflexus_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παρουσιάζουν κοιλότητα στην κορυφή του ελάσματος και αγκάθι στην άκρη της μεσαίας νεύρωσης</a:t>
            </a:r>
            <a:endParaRPr lang="en-US" sz="2400" dirty="0"/>
          </a:p>
        </p:txBody>
      </p:sp>
      <p:pic>
        <p:nvPicPr>
          <p:cNvPr id="4" name="Content Placeholder 3" descr="amaranthus_retroflexus_common_amaranth_leaf_upperside_28-08-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ταξιανθίες(συμπαγείς, </a:t>
            </a:r>
            <a:r>
              <a:rPr lang="el-GR" sz="2400" dirty="0" err="1" smtClean="0"/>
              <a:t>σταχυόμορφες</a:t>
            </a:r>
            <a:r>
              <a:rPr lang="el-GR" sz="2400" dirty="0" smtClean="0"/>
              <a:t> </a:t>
            </a:r>
            <a:r>
              <a:rPr lang="el-GR" sz="2400" dirty="0" err="1" smtClean="0"/>
              <a:t>φόβες</a:t>
            </a:r>
            <a:r>
              <a:rPr lang="el-GR" sz="2400" dirty="0" smtClean="0"/>
              <a:t>), σχηματίζονται στην κορυφή του βλαστού και στις μασχάλες των φύλλων</a:t>
            </a:r>
            <a:endParaRPr lang="en-US" sz="2400" dirty="0"/>
          </a:p>
        </p:txBody>
      </p:sp>
      <p:pic>
        <p:nvPicPr>
          <p:cNvPr id="4" name="Content Placeholder 3" descr="Amaranthus%20retroflexus%20L.%2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249" r="-2324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Αναπτυγμένο φυτό του ζιζανίου αγριάδα</a:t>
            </a:r>
            <a:endParaRPr lang="en-US" sz="2400" dirty="0"/>
          </a:p>
        </p:txBody>
      </p:sp>
      <p:pic>
        <p:nvPicPr>
          <p:cNvPr id="4" name="Content Placeholder 3" descr="Cynodon_dactylon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Οι σπόροι είναι σφαιροειδείς, πεπλατυσμένοι, λείοι, σφαιροειδείς, πεπλατυσμένοι, μικρού μεγέθους, μαύρου χρώματος</a:t>
            </a:r>
            <a:endParaRPr lang="en-US" sz="2400" dirty="0"/>
          </a:p>
        </p:txBody>
      </p:sp>
      <p:pic>
        <p:nvPicPr>
          <p:cNvPr id="4" name="Content Placeholder 3" descr="W-AM-ARET-SD.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974" r="-99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Έντονα μολυσμένη καλλιέργεια καλαμποκιού από υψηλούς πληθυσμούς του ζιζανίου τραχύ βλήτο</a:t>
            </a:r>
            <a:endParaRPr lang="en-US" sz="2400" dirty="0"/>
          </a:p>
        </p:txBody>
      </p:sp>
      <p:pic>
        <p:nvPicPr>
          <p:cNvPr id="4" name="Content Placeholder 3" descr="536129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70" r="-887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7201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Πλαγιαστό βλήτο (</a:t>
            </a:r>
            <a:r>
              <a:rPr lang="en-US" sz="2400" b="1" i="1" dirty="0" err="1" smtClean="0"/>
              <a:t>Amaranthus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blittoides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2270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</a:t>
            </a:r>
            <a:r>
              <a:rPr lang="el-GR" dirty="0" smtClean="0"/>
              <a:t>ίναι ετήσιο, εαρινό, δικοτυλήδονο φυτό, κυρίως έρπουσας έκφυσης</a:t>
            </a:r>
          </a:p>
          <a:p>
            <a:r>
              <a:rPr lang="el-GR" dirty="0" smtClean="0"/>
              <a:t>Αναπαράγεται με σπόρους και φυτρώνει κυρίως τους μήνες Απρίλιο και Μάϊο</a:t>
            </a:r>
          </a:p>
          <a:p>
            <a:r>
              <a:rPr lang="el-GR" dirty="0" smtClean="0"/>
              <a:t>Απαντάται με μικρότερη συχνότητα και πυκνότητα στους καλλιεργούμενους αγρούς της χώρας μας από ότι το τραχύ βλήτο</a:t>
            </a:r>
          </a:p>
          <a:p>
            <a:r>
              <a:rPr lang="el-GR" dirty="0" smtClean="0"/>
              <a:t>Προτιμά εδάφη πλούσια σε θρεπτικά στοιχεία, θερμών και ξηρών περιοχών</a:t>
            </a:r>
          </a:p>
          <a:p>
            <a:r>
              <a:rPr lang="el-GR" dirty="0" smtClean="0"/>
              <a:t>Το νεαρό σπορόφυτο έχει κοτυληδόνες επιμήκεις, έμμισχες, χωρίς τρίχες</a:t>
            </a:r>
          </a:p>
          <a:p>
            <a:r>
              <a:rPr lang="el-GR" dirty="0" smtClean="0"/>
              <a:t>Είναι πράσινου χρώματος και </a:t>
            </a:r>
            <a:r>
              <a:rPr lang="el-GR" b="1" dirty="0" smtClean="0"/>
              <a:t>ερυθρόχροες στην κάτω επιφάνειά τους</a:t>
            </a:r>
          </a:p>
          <a:p>
            <a:r>
              <a:rPr lang="el-GR" b="1" dirty="0" smtClean="0"/>
              <a:t>Η υποκοτύλη είναι κόκκινη, χωρίς τρίχες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Πλαγιαστό βλήτο (</a:t>
            </a:r>
            <a:r>
              <a:rPr lang="en-US" sz="2400" b="1" i="1" dirty="0" err="1" smtClean="0"/>
              <a:t>Amaranthus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blittoides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13728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Ο </a:t>
            </a:r>
            <a:r>
              <a:rPr lang="el-GR" b="1" dirty="0" smtClean="0"/>
              <a:t>βλαστός </a:t>
            </a:r>
            <a:r>
              <a:rPr lang="el-GR" dirty="0" smtClean="0"/>
              <a:t>είναι</a:t>
            </a:r>
            <a:r>
              <a:rPr lang="el-GR" b="1" dirty="0" smtClean="0"/>
              <a:t> έρπουσας έκφυσης </a:t>
            </a:r>
            <a:r>
              <a:rPr lang="el-GR" dirty="0" smtClean="0"/>
              <a:t>και απλώνεται στο έδαφος προς όλες τις κατευθύνσεις</a:t>
            </a:r>
          </a:p>
          <a:p>
            <a:r>
              <a:rPr lang="el-GR" dirty="0" smtClean="0"/>
              <a:t>Υπό ορισμένες συνθήκες μπορεί να έχει όρθια έκφυση</a:t>
            </a:r>
          </a:p>
          <a:p>
            <a:r>
              <a:rPr lang="el-GR" dirty="0" smtClean="0"/>
              <a:t>Έχει μήκος 15-40</a:t>
            </a:r>
            <a:r>
              <a:rPr lang="en-US" dirty="0" smtClean="0"/>
              <a:t>cm</a:t>
            </a:r>
            <a:r>
              <a:rPr lang="el-GR" dirty="0" smtClean="0"/>
              <a:t>, κυλινδρικό σχήμα, πράσινο χρώμα, </a:t>
            </a:r>
            <a:r>
              <a:rPr lang="el-GR" u="sng" dirty="0" smtClean="0"/>
              <a:t>χωρίς τρίχες στην επιφάνειά </a:t>
            </a:r>
            <a:r>
              <a:rPr lang="el-GR" dirty="0" smtClean="0"/>
              <a:t>του</a:t>
            </a:r>
          </a:p>
          <a:p>
            <a:r>
              <a:rPr lang="el-GR" dirty="0" smtClean="0"/>
              <a:t>Τα φύλλα είναι ωοειδή, σπαθοειδή, αδιαίρετα, γκριζοπράσινα, </a:t>
            </a:r>
            <a:r>
              <a:rPr lang="el-GR" b="1" dirty="0" smtClean="0"/>
              <a:t>χωρίς ευδιάκριτα νεύρα</a:t>
            </a:r>
          </a:p>
          <a:p>
            <a:r>
              <a:rPr lang="el-GR" dirty="0" smtClean="0"/>
              <a:t>Συχνά, </a:t>
            </a:r>
            <a:r>
              <a:rPr lang="el-GR" b="1" dirty="0" smtClean="0"/>
              <a:t>φέρουν λευκή, ακανόνιστη κηλίδα στο μέσο της άνω επιφάνειας του ελάσματος</a:t>
            </a:r>
          </a:p>
          <a:p>
            <a:r>
              <a:rPr lang="el-GR" dirty="0" smtClean="0"/>
              <a:t>Η </a:t>
            </a:r>
            <a:r>
              <a:rPr lang="el-GR" b="1" dirty="0" smtClean="0"/>
              <a:t>υφή</a:t>
            </a:r>
            <a:r>
              <a:rPr lang="el-GR" dirty="0" smtClean="0"/>
              <a:t> των φύλλων είναι </a:t>
            </a:r>
            <a:r>
              <a:rPr lang="el-GR" b="1" dirty="0" smtClean="0"/>
              <a:t>λεία</a:t>
            </a:r>
            <a:r>
              <a:rPr lang="el-GR" dirty="0" smtClean="0"/>
              <a:t>, δεν έχουν τρίχες</a:t>
            </a:r>
          </a:p>
          <a:p>
            <a:r>
              <a:rPr lang="el-GR" dirty="0" smtClean="0"/>
              <a:t>Τα φύλλα είναι έμμισχα και εναλλασσόμενα</a:t>
            </a:r>
          </a:p>
          <a:p>
            <a:r>
              <a:rPr lang="el-GR" dirty="0" smtClean="0"/>
              <a:t>Τα φυτά του ζιζανίου ανθίζουν από Ιούλιο μέχρι Σεπτέμβριο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Πλαγιαστό βλήτο (</a:t>
            </a:r>
            <a:r>
              <a:rPr lang="en-US" sz="2400" b="1" i="1" dirty="0" err="1" smtClean="0"/>
              <a:t>Amaranthus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blittoides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είναι πρασινόχροα ή ερυθρόχροα</a:t>
            </a:r>
          </a:p>
          <a:p>
            <a:r>
              <a:rPr lang="el-GR" sz="2400" dirty="0" smtClean="0"/>
              <a:t>Είναι τοποθετημένα σε μασχαλιαίες ή σε επάκριες πυκνές και άφυλες φόβες</a:t>
            </a:r>
          </a:p>
          <a:p>
            <a:r>
              <a:rPr lang="el-GR" sz="2400" dirty="0" smtClean="0"/>
              <a:t>Ο καρπός του ζιζανίου είναι αδιαίρετη κάψα</a:t>
            </a:r>
          </a:p>
          <a:p>
            <a:r>
              <a:rPr lang="el-GR" sz="2400" dirty="0" smtClean="0"/>
              <a:t>Οι σπόροι είναι μικρού μεγέθους, πεπλατυσμένοι, λείοι, μαύρου χρώματος</a:t>
            </a:r>
          </a:p>
          <a:p>
            <a:r>
              <a:rPr lang="el-GR" sz="2400" dirty="0" smtClean="0"/>
              <a:t>Η ρίζα είναι σαρκώδης, οριζόντια διακλαδιζόμενη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Τα φύλλα του πλαγιαστού βλήτου φέρουν χαρακτηριστική λευκή, ακανόνιστη κηλίδα στο μέσο της πάνω επιφάνειας του ελάσματος</a:t>
            </a:r>
            <a:endParaRPr lang="en-US" sz="2400" dirty="0"/>
          </a:p>
        </p:txBody>
      </p:sp>
      <p:pic>
        <p:nvPicPr>
          <p:cNvPr id="4" name="Content Placeholder 3" descr="a_blitoides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207" r="-272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φυτά έχουν έρπουσα έκφυση και ‘απλώνονται’ </a:t>
            </a:r>
            <a:br>
              <a:rPr lang="el-GR" sz="2400" dirty="0" smtClean="0"/>
            </a:br>
            <a:r>
              <a:rPr lang="el-GR" sz="2400" dirty="0" smtClean="0"/>
              <a:t>προς όλες τις κατευθύνσεις</a:t>
            </a:r>
            <a:endParaRPr lang="en-US" sz="2400" dirty="0"/>
          </a:p>
        </p:txBody>
      </p:sp>
      <p:pic>
        <p:nvPicPr>
          <p:cNvPr id="4" name="Content Placeholder 3" descr="amaranthus-blitoides-ha-rold-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είναι </a:t>
            </a:r>
            <a:r>
              <a:rPr lang="el-GR" sz="2400" dirty="0" err="1" smtClean="0"/>
              <a:t>ιπρασινόχροα</a:t>
            </a:r>
            <a:r>
              <a:rPr lang="el-GR" sz="2400" dirty="0" smtClean="0"/>
              <a:t> ή </a:t>
            </a:r>
            <a:r>
              <a:rPr lang="el-GR" sz="2400" dirty="0" err="1" smtClean="0"/>
              <a:t>ερυθρόχροα</a:t>
            </a:r>
            <a:r>
              <a:rPr lang="el-GR" sz="2400" dirty="0" smtClean="0"/>
              <a:t> και είναι τοποθετημένα στις μασχάλες των φύλλων</a:t>
            </a:r>
            <a:endParaRPr lang="en-US" sz="2400" dirty="0"/>
          </a:p>
        </p:txBody>
      </p:sp>
      <p:pic>
        <p:nvPicPr>
          <p:cNvPr id="4" name="Content Placeholder 3" descr="Amaranthus_blitoides_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σπόροι του ζιζανίου πλαγιαστό βλήτο είναι </a:t>
            </a:r>
            <a:br>
              <a:rPr lang="el-GR" sz="2400" dirty="0" smtClean="0"/>
            </a:br>
            <a:r>
              <a:rPr lang="el-GR" sz="2400" dirty="0" smtClean="0"/>
              <a:t>μικροί, λείοι, πεπλατυσμένοι, μαύρου χρώματος</a:t>
            </a:r>
            <a:endParaRPr lang="en-US" sz="2400" dirty="0"/>
          </a:p>
        </p:txBody>
      </p:sp>
      <p:pic>
        <p:nvPicPr>
          <p:cNvPr id="4" name="Content Placeholder 3" descr="Amaranthus-blitoides_Patrizia_Ferrari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920" r="-2192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Αντράκλα (</a:t>
            </a:r>
            <a:r>
              <a:rPr lang="en-US" sz="2400" b="1" i="1" dirty="0" err="1" smtClean="0"/>
              <a:t>Portulaca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oleracea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l-GR" sz="2400" dirty="0" smtClean="0"/>
              <a:t>Είναι ετήσιο, εαρινό, δικοτυλήδονο φυτό, με έρπουσα έκφυση</a:t>
            </a:r>
          </a:p>
          <a:p>
            <a:r>
              <a:rPr lang="el-GR" sz="2400" dirty="0" smtClean="0"/>
              <a:t>Αναπαράγεται με </a:t>
            </a:r>
            <a:r>
              <a:rPr lang="el-GR" sz="2400" u="sng" dirty="0" smtClean="0"/>
              <a:t>σπόρους</a:t>
            </a:r>
            <a:r>
              <a:rPr lang="el-GR" sz="2400" dirty="0" smtClean="0"/>
              <a:t> και </a:t>
            </a:r>
            <a:r>
              <a:rPr lang="el-GR" sz="2400" u="sng" dirty="0" smtClean="0"/>
              <a:t>τμήματα σαρκωδών βλαστών</a:t>
            </a:r>
          </a:p>
          <a:p>
            <a:r>
              <a:rPr lang="el-GR" sz="2400" dirty="0" smtClean="0"/>
              <a:t>Τα τμήματα αυτά δίνουν ολόκληρα φυτά, κάτω από ευνοϊκές εδαφοκλιματικές συνθήκες</a:t>
            </a:r>
          </a:p>
          <a:p>
            <a:r>
              <a:rPr lang="el-GR" sz="2400" dirty="0" smtClean="0"/>
              <a:t>Φυτρώνει κυρίως στα τέλη της άνοιξης με αρχές καλοκαιριού, ιδιαίτερα μετά από άρδευση ή βροχόπτωση</a:t>
            </a:r>
          </a:p>
          <a:p>
            <a:r>
              <a:rPr lang="el-GR" sz="2400" dirty="0" smtClean="0"/>
              <a:t>Προτιμά εδάφη χαλαρά, αμμώδη, αλλά πλούσια σε θρεπτικά στοιχεία</a:t>
            </a:r>
          </a:p>
          <a:p>
            <a:r>
              <a:rPr lang="el-GR" sz="2400" dirty="0" smtClean="0"/>
              <a:t>Δεν αντέχει τη σκίαση, προτιμά κυρίως τις θερμές περιοχές</a:t>
            </a:r>
          </a:p>
          <a:p>
            <a:r>
              <a:rPr lang="el-GR" sz="2400" dirty="0" smtClean="0"/>
              <a:t>Απαντάται σε ανοιξιάτικα φυτά μεγάλης καλλιέργειας (αραβόσιτος, βαμβάκι, ηλίανθος), σε λαχανοκομικά φυτά, σε δενδρώδεις και θαμνώδεις καλλιέργειες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Στόλωνας φυτού αγριάδας</a:t>
            </a:r>
            <a:endParaRPr lang="en-US" sz="2400" dirty="0"/>
          </a:p>
        </p:txBody>
      </p:sp>
      <p:pic>
        <p:nvPicPr>
          <p:cNvPr id="4" name="Content Placeholder 3" descr="000346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45" r="-103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Αντράκλα (</a:t>
            </a:r>
            <a:r>
              <a:rPr lang="en-US" sz="2400" b="1" i="1" dirty="0" err="1" smtClean="0"/>
              <a:t>Portulaca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oleracea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Το σπορόφυτο έχει επιμήκεις, ωοειδείς και έμμισχες κοτυληδόνες, σαρκώδεις, χωρίς τρίχες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κοτυληδόνες</a:t>
            </a:r>
            <a:r>
              <a:rPr lang="el-GR" sz="2400" dirty="0" smtClean="0"/>
              <a:t> είναι πράσινου έως καστανού χρώματος στην άνω επιφάνεια και </a:t>
            </a:r>
            <a:r>
              <a:rPr lang="el-GR" sz="2400" b="1" dirty="0" smtClean="0"/>
              <a:t>ερυθρόχροες στην κάτω επιφάνεια</a:t>
            </a:r>
          </a:p>
          <a:p>
            <a:r>
              <a:rPr lang="el-GR" sz="2400" u="sng" dirty="0" smtClean="0"/>
              <a:t>Η υποκοτύλη είναι ερυθρόχροη και δεν έχει τρίχες</a:t>
            </a:r>
          </a:p>
          <a:p>
            <a:r>
              <a:rPr lang="el-GR" sz="2400" dirty="0" smtClean="0"/>
              <a:t>Ο </a:t>
            </a:r>
            <a:r>
              <a:rPr lang="el-GR" sz="2400" b="1" dirty="0" smtClean="0"/>
              <a:t>βλαστός </a:t>
            </a:r>
            <a:r>
              <a:rPr lang="el-GR" sz="2400" dirty="0" smtClean="0"/>
              <a:t>έχει</a:t>
            </a:r>
            <a:r>
              <a:rPr lang="el-GR" sz="2400" b="1" dirty="0" smtClean="0"/>
              <a:t> έρπουσα έκφυση</a:t>
            </a:r>
            <a:r>
              <a:rPr lang="el-GR" sz="2400" dirty="0" smtClean="0"/>
              <a:t>, αποκτά μήκος 10-30</a:t>
            </a:r>
            <a:r>
              <a:rPr lang="en-US" sz="2400" dirty="0" smtClean="0"/>
              <a:t>cm</a:t>
            </a:r>
            <a:r>
              <a:rPr lang="el-GR" sz="2400" dirty="0" smtClean="0"/>
              <a:t>, είναι κυλινδρικός και σαρκώδης, λείος, ερυθρόχροος, </a:t>
            </a:r>
            <a:r>
              <a:rPr lang="el-GR" sz="2400" b="1" dirty="0" smtClean="0"/>
              <a:t>χωρίς τρίχες</a:t>
            </a:r>
            <a:r>
              <a:rPr lang="el-GR" sz="2400" dirty="0" smtClean="0"/>
              <a:t> στην επιφάνειά του</a:t>
            </a:r>
          </a:p>
          <a:p>
            <a:r>
              <a:rPr lang="el-GR" sz="2400" dirty="0" smtClean="0"/>
              <a:t>Ο βλαστός </a:t>
            </a:r>
            <a:r>
              <a:rPr lang="el-GR" sz="2400" b="1" dirty="0" smtClean="0"/>
              <a:t>δημιουργεί πολλές διακλαδώσεις </a:t>
            </a:r>
            <a:r>
              <a:rPr lang="el-GR" sz="2400" dirty="0" smtClean="0"/>
              <a:t>που σχηματίζουν πυκνό στρώμα </a:t>
            </a:r>
          </a:p>
          <a:p>
            <a:r>
              <a:rPr lang="el-GR" sz="2400" dirty="0" smtClean="0"/>
              <a:t>Τα φύλλα των αναπτυγμένα φυτών είναι μικρά, </a:t>
            </a:r>
            <a:r>
              <a:rPr lang="el-GR" sz="2400" b="1" dirty="0" smtClean="0"/>
              <a:t>ροπαλοειδή</a:t>
            </a:r>
            <a:r>
              <a:rPr lang="el-GR" sz="2400" dirty="0" smtClean="0"/>
              <a:t>, με αδιαίρετη περιφέρεια, </a:t>
            </a:r>
            <a:r>
              <a:rPr lang="el-GR" sz="2400" b="1" dirty="0" smtClean="0"/>
              <a:t>χονδρά</a:t>
            </a:r>
            <a:r>
              <a:rPr lang="el-GR" sz="2400" dirty="0" smtClean="0"/>
              <a:t>, </a:t>
            </a:r>
            <a:r>
              <a:rPr lang="el-GR" sz="2400" b="1" dirty="0" smtClean="0"/>
              <a:t>σαρκώδη</a:t>
            </a:r>
            <a:r>
              <a:rPr lang="el-GR" sz="2400" dirty="0" smtClean="0"/>
              <a:t>, έμμισχα, αντίθετα και </a:t>
            </a:r>
            <a:r>
              <a:rPr lang="el-GR" sz="2400" b="1" dirty="0" smtClean="0"/>
              <a:t>λεία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Αντράκλα (</a:t>
            </a:r>
            <a:r>
              <a:rPr lang="en-US" sz="2400" b="1" i="1" dirty="0" err="1" smtClean="0"/>
              <a:t>Portulaca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oleracea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φυτά του ζιζανίου ανθίζουν από Ιούλιο μέχρι Σεπτέμβριο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άνθη</a:t>
            </a:r>
            <a:r>
              <a:rPr lang="el-GR" sz="2400" dirty="0" smtClean="0"/>
              <a:t> είναι μικρά, </a:t>
            </a:r>
            <a:r>
              <a:rPr lang="el-GR" sz="2400" b="1" dirty="0" smtClean="0"/>
              <a:t>κίτρινου χρώματος </a:t>
            </a:r>
            <a:r>
              <a:rPr lang="el-GR" sz="2400" dirty="0" smtClean="0"/>
              <a:t>και φέρονται μεμονωμένα στις μασχάλες των φύλλων ή στα σημεία των διακλαδώσεων του βλαστού</a:t>
            </a:r>
          </a:p>
          <a:p>
            <a:r>
              <a:rPr lang="el-GR" sz="2400" dirty="0" smtClean="0"/>
              <a:t>Ο ποδίσκος του άνθους είναι κοντός και δεν έχει τρίχες</a:t>
            </a:r>
          </a:p>
          <a:p>
            <a:r>
              <a:rPr lang="el-GR" sz="2400" dirty="0" smtClean="0"/>
              <a:t>Οι σπόροι του ζιζανίου είναι μικροί, σφαιροειδείς, μαύρου χρώματος</a:t>
            </a:r>
          </a:p>
          <a:p>
            <a:r>
              <a:rPr lang="el-GR" sz="2400" dirty="0" smtClean="0"/>
              <a:t>Η ρίζα των φυτών είναι πασσαλώδης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είναι λεία, αντίθετα, ροπαλοειδή, </a:t>
            </a:r>
            <a:br>
              <a:rPr lang="el-GR" sz="2400" dirty="0" smtClean="0"/>
            </a:br>
            <a:r>
              <a:rPr lang="el-GR" sz="2400" dirty="0" smtClean="0"/>
              <a:t>χονδρά και σαρκώδη </a:t>
            </a:r>
            <a:endParaRPr lang="en-US" sz="2400" dirty="0"/>
          </a:p>
        </p:txBody>
      </p:sp>
      <p:pic>
        <p:nvPicPr>
          <p:cNvPr id="4" name="Content Placeholder 3" descr="Portulaca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βλαστός είναι έρπουσας έκφυσης, με πολλές διακλαδώσεις που σχηματίζουν πυκνό στρώμα στην επιφάνεια του εδάφους</a:t>
            </a:r>
            <a:endParaRPr lang="en-US" sz="2400" dirty="0"/>
          </a:p>
        </p:txBody>
      </p:sp>
      <p:pic>
        <p:nvPicPr>
          <p:cNvPr id="4" name="Content Placeholder 3" descr="Portulaca-oleracea-Pedda-pavilikura-Paruppu-kirai-Ghol-Koluppa-pourpi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Φυτά αντράκλας, διαφορετικών σταδίων ανάπτυξης</a:t>
            </a:r>
            <a:endParaRPr lang="en-US" sz="2400" dirty="0"/>
          </a:p>
        </p:txBody>
      </p:sp>
      <p:pic>
        <p:nvPicPr>
          <p:cNvPr id="4" name="Content Placeholder 3" descr="Portulaca_oleracea-8A6C82F63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8543" r="-5854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είναι μικρά, κίτρινα και φέρονται στις μασχάλες των φύλλων ή στις διακλαδώσεις του βλαστού</a:t>
            </a:r>
            <a:endParaRPr lang="en-US" sz="2400" dirty="0"/>
          </a:p>
        </p:txBody>
      </p:sp>
      <p:pic>
        <p:nvPicPr>
          <p:cNvPr id="4" name="Content Placeholder 3" descr="Portulaca_oleracea_MHN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776" r="-2077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σπόροι είναι μαυρόχροοι, μικροί και σφαιρικοί</a:t>
            </a:r>
            <a:endParaRPr lang="en-US" sz="2400" dirty="0"/>
          </a:p>
        </p:txBody>
      </p:sp>
      <p:pic>
        <p:nvPicPr>
          <p:cNvPr id="4" name="Content Placeholder 3" descr="pool_002_sh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Κίρσιο (</a:t>
            </a:r>
            <a:r>
              <a:rPr lang="en-US" sz="2400" b="1" i="1" dirty="0" err="1" smtClean="0"/>
              <a:t>Cirsium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arvense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l-GR" sz="3429" dirty="0" smtClean="0"/>
              <a:t>Είναι </a:t>
            </a:r>
            <a:r>
              <a:rPr lang="el-GR" sz="3429" b="1" dirty="0" smtClean="0"/>
              <a:t>πολυετές</a:t>
            </a:r>
            <a:r>
              <a:rPr lang="el-GR" sz="3429" dirty="0" smtClean="0"/>
              <a:t>, χειμερινό και εαρινό δικοτυλήδονο φυτό, με όρθια έκφυση</a:t>
            </a:r>
          </a:p>
          <a:p>
            <a:r>
              <a:rPr lang="el-GR" sz="3429" b="1" dirty="0" smtClean="0"/>
              <a:t>Αναπαράγεται </a:t>
            </a:r>
            <a:r>
              <a:rPr lang="el-GR" sz="3429" dirty="0" smtClean="0"/>
              <a:t>κυρίως</a:t>
            </a:r>
            <a:r>
              <a:rPr lang="el-GR" sz="3429" b="1" dirty="0" smtClean="0"/>
              <a:t> αγενώς </a:t>
            </a:r>
            <a:r>
              <a:rPr lang="el-GR" sz="3429" dirty="0" smtClean="0"/>
              <a:t>(με τμήματα ερπουσών ριζών) και δευτερευόντως εγγενώς (με σπόρους)</a:t>
            </a:r>
          </a:p>
          <a:p>
            <a:r>
              <a:rPr lang="el-GR" sz="3429" dirty="0" smtClean="0"/>
              <a:t>Για αυτό εμφανίζεται στους καλλιεργούμενους αγρούς </a:t>
            </a:r>
            <a:r>
              <a:rPr lang="el-GR" sz="3429" b="1" dirty="0" smtClean="0"/>
              <a:t>κατά κηλίδες </a:t>
            </a:r>
            <a:r>
              <a:rPr lang="el-GR" sz="3429" dirty="0" smtClean="0"/>
              <a:t>(φυτά από τμήματα ρίζας που διασπείρονται δύσκολα)</a:t>
            </a:r>
          </a:p>
          <a:p>
            <a:r>
              <a:rPr lang="el-GR" sz="3429" dirty="0" smtClean="0"/>
              <a:t>Φυτρώνει από το τέλος του χειμώνα μέχρι το τέλος της άνοιξης</a:t>
            </a:r>
          </a:p>
          <a:p>
            <a:r>
              <a:rPr lang="el-GR" sz="3429" dirty="0" smtClean="0"/>
              <a:t>Δημιουργεί σημαντικά προβλήματα </a:t>
            </a:r>
          </a:p>
          <a:p>
            <a:pPr>
              <a:buFont typeface="Wingdings" charset="2"/>
              <a:buChar char="ü"/>
            </a:pPr>
            <a:r>
              <a:rPr lang="el-GR" sz="3429" dirty="0" smtClean="0"/>
              <a:t>στα χειμερινά σιτηρά</a:t>
            </a:r>
          </a:p>
          <a:p>
            <a:pPr>
              <a:buFont typeface="Wingdings" charset="2"/>
              <a:buChar char="ü"/>
            </a:pPr>
            <a:r>
              <a:rPr lang="el-GR" sz="3429" dirty="0" smtClean="0"/>
              <a:t>στα ανοιξιάτικα φυτά μεγάλης καλλιέργειας</a:t>
            </a:r>
          </a:p>
          <a:p>
            <a:pPr>
              <a:buFont typeface="Wingdings" charset="2"/>
              <a:buChar char="ü"/>
            </a:pPr>
            <a:r>
              <a:rPr lang="el-GR" sz="3429" dirty="0" smtClean="0"/>
              <a:t>στις δενδρώδεις και λαχανοκομικές καλλιέργειες</a:t>
            </a:r>
          </a:p>
          <a:p>
            <a:pPr>
              <a:buFont typeface="Wingdings" charset="2"/>
              <a:buChar char="ü"/>
            </a:pPr>
            <a:r>
              <a:rPr lang="el-GR" sz="3429" dirty="0" smtClean="0"/>
              <a:t>στους βοσκοτόπους</a:t>
            </a:r>
          </a:p>
          <a:p>
            <a:pPr>
              <a:buNone/>
            </a:pPr>
            <a:r>
              <a:rPr lang="el-GR" dirty="0" smtClean="0"/>
              <a:t>								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Κίρσιο (</a:t>
            </a:r>
            <a:r>
              <a:rPr lang="en-US" sz="2400" b="1" i="1" dirty="0" err="1" smtClean="0"/>
              <a:t>Cirsium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arvense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 smtClean="0"/>
              <a:t>Προτιμά τα καλώς στραγγιζόμενα,πηλώδη, πλούσια σε θρεπτικά στοιχεία εδάφη</a:t>
            </a:r>
          </a:p>
          <a:p>
            <a:r>
              <a:rPr lang="el-GR" sz="2400" dirty="0" smtClean="0"/>
              <a:t>Το κίρσιο μπορεί να εξαπλωθεί σε μια καλλιεργητική περίοδο </a:t>
            </a:r>
            <a:r>
              <a:rPr lang="el-GR" sz="2400" b="1" dirty="0" smtClean="0"/>
              <a:t>12</a:t>
            </a:r>
            <a:r>
              <a:rPr lang="en-US" sz="2400" b="1" dirty="0" err="1" smtClean="0"/>
              <a:t>m</a:t>
            </a:r>
            <a:r>
              <a:rPr lang="el-GR" sz="2400" b="1" dirty="0" smtClean="0"/>
              <a:t> οριζοντίως και 1</a:t>
            </a:r>
            <a:r>
              <a:rPr lang="en-US" sz="2400" b="1" dirty="0" err="1" smtClean="0"/>
              <a:t>m</a:t>
            </a:r>
            <a:r>
              <a:rPr lang="el-GR" sz="2400" b="1" dirty="0" smtClean="0"/>
              <a:t> σε βάθος</a:t>
            </a:r>
            <a:r>
              <a:rPr lang="el-GR" b="1" dirty="0" smtClean="0"/>
              <a:t>			</a:t>
            </a:r>
            <a:r>
              <a:rPr lang="el-GR" dirty="0" smtClean="0"/>
              <a:t>																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Κίρσιο (</a:t>
            </a:r>
            <a:r>
              <a:rPr lang="en-US" sz="2400" b="1" i="1" dirty="0" err="1" smtClean="0"/>
              <a:t>Cirsium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arvense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8403"/>
          </a:xfrm>
        </p:spPr>
        <p:txBody>
          <a:bodyPr>
            <a:normAutofit fontScale="92500"/>
          </a:bodyPr>
          <a:lstStyle/>
          <a:p>
            <a:r>
              <a:rPr lang="el-GR" sz="2600" dirty="0" smtClean="0"/>
              <a:t>Οι κοτυληδόνες των φυτών που προέρχονται από σπόρο είναι πράσινες, ωοειδείς, άνισου μεγέθους και έμμισχες (με βραχύ μίσχο)</a:t>
            </a:r>
          </a:p>
          <a:p>
            <a:r>
              <a:rPr lang="el-GR" sz="2600" dirty="0" smtClean="0"/>
              <a:t>Οι κοτυληδόνες είναι σαρκώδεις, δεν έχουν τρίχες και δεν είναι ερυθρόχροες στην κάτω επιφάνειά τους</a:t>
            </a:r>
          </a:p>
          <a:p>
            <a:r>
              <a:rPr lang="el-GR" sz="2600" dirty="0" smtClean="0"/>
              <a:t>Η υποκοτύλη είναι πράσινη και δεν έχει τρίχες</a:t>
            </a:r>
          </a:p>
          <a:p>
            <a:r>
              <a:rPr lang="el-GR" sz="2600" dirty="0" smtClean="0"/>
              <a:t>Ο </a:t>
            </a:r>
            <a:r>
              <a:rPr lang="el-GR" sz="2600" b="1" dirty="0" smtClean="0"/>
              <a:t>βλαστός</a:t>
            </a:r>
            <a:r>
              <a:rPr lang="el-GR" sz="2600" dirty="0" smtClean="0"/>
              <a:t> είναι πράσινος, όρθιας έκφυσης, </a:t>
            </a:r>
            <a:r>
              <a:rPr lang="el-GR" sz="2600" b="1" dirty="0" smtClean="0"/>
              <a:t>πολυπλευρικός (με αυλακώσεις) </a:t>
            </a:r>
            <a:r>
              <a:rPr lang="el-GR" sz="2600" dirty="0" smtClean="0"/>
              <a:t>και </a:t>
            </a:r>
            <a:r>
              <a:rPr lang="el-GR" sz="2600" b="1" dirty="0" smtClean="0"/>
              <a:t>καλυμμένος </a:t>
            </a:r>
            <a:r>
              <a:rPr lang="el-GR" sz="2600" dirty="0" smtClean="0"/>
              <a:t>συνήθως</a:t>
            </a:r>
            <a:r>
              <a:rPr lang="el-GR" sz="2600" b="1" dirty="0" smtClean="0"/>
              <a:t> από χνούδι</a:t>
            </a:r>
          </a:p>
          <a:p>
            <a:r>
              <a:rPr lang="el-GR" sz="2600" dirty="0" smtClean="0"/>
              <a:t>Το ύψος του βλαστού κυμαίνεται από 40 έως 150</a:t>
            </a:r>
            <a:r>
              <a:rPr lang="en-US" sz="2600" dirty="0" smtClean="0"/>
              <a:t>cm</a:t>
            </a:r>
            <a:endParaRPr lang="el-GR" sz="2600" dirty="0" smtClean="0"/>
          </a:p>
          <a:p>
            <a:r>
              <a:rPr lang="el-GR" sz="2600" dirty="0" smtClean="0"/>
              <a:t>Τα </a:t>
            </a:r>
            <a:r>
              <a:rPr lang="el-GR" sz="2600" b="1" dirty="0" smtClean="0"/>
              <a:t>πρώτα φύλλα </a:t>
            </a:r>
            <a:r>
              <a:rPr lang="el-GR" sz="2600" dirty="0" smtClean="0"/>
              <a:t>είναι </a:t>
            </a:r>
            <a:r>
              <a:rPr lang="el-GR" sz="2600" b="1" dirty="0" smtClean="0"/>
              <a:t>ωοειδή ή λογχοειδή</a:t>
            </a:r>
            <a:r>
              <a:rPr lang="el-GR" sz="2600" dirty="0" smtClean="0"/>
              <a:t>, σχεδόν άμισχα, </a:t>
            </a:r>
            <a:r>
              <a:rPr lang="el-GR" sz="2600" b="1" dirty="0" smtClean="0"/>
              <a:t>ελαφρώς οδοντωτά </a:t>
            </a:r>
            <a:r>
              <a:rPr lang="el-GR" sz="2600" dirty="0" smtClean="0"/>
              <a:t>(έχουν ακανόνιστες κολπώσεις), </a:t>
            </a:r>
            <a:r>
              <a:rPr lang="el-GR" sz="2600" b="1" dirty="0" smtClean="0"/>
              <a:t>με αγκαθωτή περιφέρεια </a:t>
            </a:r>
            <a:r>
              <a:rPr lang="el-GR" sz="2600" dirty="0" smtClean="0"/>
              <a:t>και</a:t>
            </a:r>
            <a:r>
              <a:rPr lang="el-GR" sz="2600" b="1" dirty="0" smtClean="0"/>
              <a:t> ευδιάκριτο μεσαίο νεύρο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έλασμα των φύλλων είναι κοντό, στενό, γκριζοπράσινο, με αραιές τρίχες στην άνω επιφάνεια</a:t>
            </a:r>
            <a:endParaRPr lang="en-US" sz="2400" dirty="0"/>
          </a:p>
        </p:txBody>
      </p:sp>
      <p:pic>
        <p:nvPicPr>
          <p:cNvPr id="4" name="Content Placeholder 3" descr="1024px-Starr_080209-2655_Cynodon_dactyl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Κίρσιο (</a:t>
            </a:r>
            <a:r>
              <a:rPr lang="en-US" sz="2400" b="1" i="1" dirty="0" err="1" smtClean="0"/>
              <a:t>Cirsium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arvense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2703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Τα επόμενα φύλλα είναι εναλλασσόμενα, στενόμακρα, </a:t>
            </a:r>
            <a:r>
              <a:rPr lang="el-GR" sz="2400" b="1" dirty="0" smtClean="0"/>
              <a:t>βαθιά σχισμένα</a:t>
            </a:r>
            <a:r>
              <a:rPr lang="el-GR" sz="2400" dirty="0" smtClean="0"/>
              <a:t>, με</a:t>
            </a:r>
            <a:r>
              <a:rPr lang="el-GR" sz="2400" b="1" dirty="0" smtClean="0"/>
              <a:t> ακανθωτή περιφέρεια</a:t>
            </a:r>
          </a:p>
          <a:p>
            <a:r>
              <a:rPr lang="el-GR" sz="2400" dirty="0" smtClean="0"/>
              <a:t>Τα κατώτερα φύλλα είναι έμμισχα σε διάταξη ροζέτας, ενώ τα ανώτερα φύλλα είναι άμισχα και εναλλασσόμενα</a:t>
            </a:r>
          </a:p>
          <a:p>
            <a:r>
              <a:rPr lang="el-GR" sz="2400" dirty="0" smtClean="0"/>
              <a:t>Τα φυτά του κίρσιου ανθοφορούν από τον Ιούλιο μέχρι τον Αύγουστο, κατά </a:t>
            </a:r>
            <a:r>
              <a:rPr lang="el-GR" sz="2400" b="1" dirty="0" smtClean="0"/>
              <a:t>‘κεφάλια’, χρώματος κυανέρυθρου</a:t>
            </a:r>
          </a:p>
          <a:p>
            <a:r>
              <a:rPr lang="el-GR" sz="2400" dirty="0" smtClean="0"/>
              <a:t>Ο καρπός είναι αχαίνιο</a:t>
            </a:r>
          </a:p>
          <a:p>
            <a:r>
              <a:rPr lang="el-GR" sz="2400" dirty="0" smtClean="0"/>
              <a:t>Οι σπόροι είναι επιμήκεις, λείοι και καστανόχροοι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Κίρσιο (</a:t>
            </a:r>
            <a:r>
              <a:rPr lang="en-US" sz="2400" b="1" i="1" dirty="0" err="1"/>
              <a:t>Cirsium</a:t>
            </a:r>
            <a:r>
              <a:rPr lang="en-US" sz="2400" b="1" i="1" dirty="0"/>
              <a:t> </a:t>
            </a:r>
            <a:r>
              <a:rPr lang="en-US" sz="2400" b="1" i="1" dirty="0" err="1"/>
              <a:t>arvense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Κάθε φυτό παράγει 600 έως 5.000 σπόρος</a:t>
            </a:r>
          </a:p>
          <a:p>
            <a:r>
              <a:rPr lang="el-GR" sz="2400" dirty="0"/>
              <a:t>Οι σπόροι φυτρώνουν καλύτερα από μικρό βάθος εδάφους και σε θερμοκρασία μεγαλύτερη από 10</a:t>
            </a:r>
            <a:r>
              <a:rPr lang="el-GR" sz="2400" baseline="30000" dirty="0"/>
              <a:t>ο</a:t>
            </a:r>
            <a:r>
              <a:rPr lang="en-US" sz="2400" dirty="0"/>
              <a:t>C</a:t>
            </a:r>
          </a:p>
          <a:p>
            <a:r>
              <a:rPr lang="el-GR" sz="2400" dirty="0"/>
              <a:t>Ρίζα πασσαλώδης, με </a:t>
            </a:r>
            <a:r>
              <a:rPr lang="el-GR" sz="2400" b="1" dirty="0"/>
              <a:t>πλούσιο δίκτυο ερπουσών ριζών </a:t>
            </a:r>
            <a:endParaRPr lang="el-GR" sz="2400" dirty="0" smtClean="0"/>
          </a:p>
          <a:p>
            <a:r>
              <a:rPr lang="el-GR" sz="2400" dirty="0" smtClean="0"/>
              <a:t>Οι έρπουσες ρίζες </a:t>
            </a:r>
            <a:r>
              <a:rPr lang="el-GR" sz="2400" dirty="0"/>
              <a:t>φέρουν επίκτητους οφθαλμούς </a:t>
            </a:r>
            <a:r>
              <a:rPr lang="el-GR" sz="2400" dirty="0" smtClean="0"/>
              <a:t>(αποτελούν όργανα </a:t>
            </a:r>
            <a:r>
              <a:rPr lang="el-GR" sz="2400" dirty="0"/>
              <a:t>αγενούς αναπαραγωγής)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501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Κοτυληδόνες ωοειδείς, σαρκώδεις, έμμισχες (με βραχύ μίσχο)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736" b="2073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πρώτα φύλλα είναι ωοειδή ή λογχοειδή, </a:t>
            </a:r>
            <a:br>
              <a:rPr lang="el-GR" sz="2400" dirty="0" smtClean="0"/>
            </a:br>
            <a:r>
              <a:rPr lang="el-GR" sz="2400" dirty="0" smtClean="0"/>
              <a:t>σχεδόν άμισχα, ελαφρώς οδοντωτά 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t_small_7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03" b="13303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πρώτα φύλλα έχουν ευδιάκριτο </a:t>
            </a:r>
            <a:br>
              <a:rPr lang="el-GR" sz="2400" dirty="0" smtClean="0"/>
            </a:br>
            <a:r>
              <a:rPr lang="el-GR" sz="2400" dirty="0" smtClean="0"/>
              <a:t>μεσαίο νεύρο και ακανθωτή περιφέρεια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lifornian_thistle__Cirsium_arvense-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Ελαφρώς οδοντωτή (με ακανόνιστες κολπώσεις)</a:t>
            </a:r>
            <a:br>
              <a:rPr lang="el-GR" sz="2400" dirty="0" smtClean="0"/>
            </a:br>
            <a:r>
              <a:rPr lang="el-GR" sz="2400" dirty="0" smtClean="0"/>
              <a:t> και ακανθωτή περιφέρεια φύλλου του ζιζανίου κίρσιο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t_foliage_7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03" b="13303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φέρονται κατά ‘κεφάλια’, χρώματος κυανέρυθρου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irsium_arvense_(4971737905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3" y="1595438"/>
            <a:ext cx="6722533" cy="504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σπόροι του ζιζανίου κίρσιο είναι επιμήκεις </a:t>
            </a:r>
            <a:br>
              <a:rPr lang="el-GR" sz="2400" dirty="0" smtClean="0"/>
            </a:br>
            <a:r>
              <a:rPr lang="el-GR" sz="2400" dirty="0" smtClean="0"/>
              <a:t>(μήκους 4</a:t>
            </a:r>
            <a:r>
              <a:rPr lang="en-US" sz="2400" dirty="0" smtClean="0"/>
              <a:t>mm)</a:t>
            </a:r>
            <a:r>
              <a:rPr lang="el-GR" sz="2400" dirty="0" smtClean="0"/>
              <a:t>, λείοι, καστανού χρώματος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irsium_arvense_03-f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04" b="6204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κίρσιο έχει πασσαλώδη ρίζα και πλούσιο δίκτυο ερπουσών ριζών (κύριο όργανο αναπαραγωγής του ζιζανίου)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am_06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970" b="5970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έρπουσες ρίζες φέρουν επίκτητους οφθαλμούς</a:t>
            </a:r>
            <a:br>
              <a:rPr lang="el-GR" sz="2400" dirty="0" smtClean="0"/>
            </a:br>
            <a:r>
              <a:rPr lang="el-GR" sz="2400" dirty="0" smtClean="0"/>
              <a:t> που εκπτύσσονται, δίνοντας νέα φυτά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Τα ωτίδια αντικαθίστανται από δέσμη τριχών, που είναι μακρύτερες από εκείνες που βρίσκονται στη θέση του γλωσσίδιου</a:t>
            </a:r>
            <a:endParaRPr lang="en-US" sz="2400" dirty="0"/>
          </a:p>
        </p:txBody>
      </p:sp>
      <p:pic>
        <p:nvPicPr>
          <p:cNvPr id="4" name="Content Placeholder 3" descr="01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4644" r="-4464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Οροβάγχη (</a:t>
            </a:r>
            <a:r>
              <a:rPr lang="en-US" sz="2400" b="1" i="1" dirty="0" err="1" smtClean="0"/>
              <a:t>Orobanche</a:t>
            </a:r>
            <a:r>
              <a:rPr lang="en-US" sz="2400" b="1" dirty="0" smtClean="0"/>
              <a:t> spp.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Είναι ετήσια ή πολυετή, εαρινά, παρασιτικά φυτά (</a:t>
            </a:r>
            <a:r>
              <a:rPr lang="el-GR" b="1" dirty="0" smtClean="0"/>
              <a:t>ολοπαράσιτα</a:t>
            </a:r>
            <a:r>
              <a:rPr lang="el-GR" dirty="0" smtClean="0"/>
              <a:t>), με όρθια έκφυση</a:t>
            </a:r>
          </a:p>
          <a:p>
            <a:r>
              <a:rPr lang="el-GR" dirty="0" smtClean="0"/>
              <a:t>Τα είδη της οροβάγχης </a:t>
            </a:r>
            <a:r>
              <a:rPr lang="el-GR" u="sng" dirty="0" smtClean="0"/>
              <a:t>στερούνται χλωροφύλλης </a:t>
            </a:r>
            <a:r>
              <a:rPr lang="el-GR" dirty="0" smtClean="0"/>
              <a:t>και </a:t>
            </a:r>
            <a:r>
              <a:rPr lang="el-GR" u="sng" dirty="0" smtClean="0"/>
              <a:t>παρασιτούν στις ρίζες άλλων φυτών</a:t>
            </a:r>
          </a:p>
          <a:p>
            <a:r>
              <a:rPr lang="el-GR" dirty="0" smtClean="0"/>
              <a:t>Η οροβάγχη αναπαράγεται με σπόρους, οι οποίοι φυτρώνουν την άνοιξη</a:t>
            </a:r>
          </a:p>
          <a:p>
            <a:r>
              <a:rPr lang="el-GR" dirty="0" smtClean="0"/>
              <a:t>Ο βιολογικός κύκλος της οροβάγχης περιλαμβάνει δύο φάσεις</a:t>
            </a:r>
          </a:p>
          <a:p>
            <a:pPr>
              <a:buFont typeface="Courier New"/>
              <a:buChar char="o"/>
            </a:pPr>
            <a:r>
              <a:rPr lang="el-GR" dirty="0" smtClean="0"/>
              <a:t>Η 1</a:t>
            </a:r>
            <a:r>
              <a:rPr lang="el-GR" baseline="30000" dirty="0" smtClean="0"/>
              <a:t>η</a:t>
            </a:r>
            <a:r>
              <a:rPr lang="el-GR" dirty="0" smtClean="0"/>
              <a:t> αναφέρεται στο φύτρωμα του σπόρου και στο σχηματισμό του ελεύθερου σπορόφυτου</a:t>
            </a:r>
          </a:p>
          <a:p>
            <a:pPr>
              <a:buFont typeface="Courier New"/>
              <a:buChar char="o"/>
            </a:pPr>
            <a:r>
              <a:rPr lang="el-GR" dirty="0" smtClean="0"/>
              <a:t>Η 2</a:t>
            </a:r>
            <a:r>
              <a:rPr lang="el-GR" baseline="30000" dirty="0" smtClean="0"/>
              <a:t>η</a:t>
            </a:r>
            <a:r>
              <a:rPr lang="el-GR" dirty="0" smtClean="0"/>
              <a:t> φάση περιλαμβάνει τη σύνδεση του σποροφύτου με τον ξενιστή και την ανάπτυξη αρχικά των υπογείων και ακολούθως των υπέργειων βλαστικών οργάνων</a:t>
            </a:r>
          </a:p>
          <a:p>
            <a:r>
              <a:rPr lang="el-GR" dirty="0" smtClean="0"/>
              <a:t>Η ανάπτυξη των υπόγειων βλαστικών οργάνων διαρκεί 40-50 ημέρες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Οροβάγχη (</a:t>
            </a:r>
            <a:r>
              <a:rPr lang="en-US" sz="2400" b="1" i="1" dirty="0" err="1" smtClean="0"/>
              <a:t>Orobanche</a:t>
            </a:r>
            <a:r>
              <a:rPr lang="en-US" sz="2400" b="1" dirty="0" smtClean="0"/>
              <a:t> spp.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/>
              <a:t>Η ανάπτυξη του υπέργειου τμήματος διαρκεί 30 ημέρες</a:t>
            </a:r>
          </a:p>
          <a:p>
            <a:r>
              <a:rPr lang="en-US" sz="2400" dirty="0" smtClean="0"/>
              <a:t>O </a:t>
            </a:r>
            <a:r>
              <a:rPr lang="el-GR" sz="2400" b="1" dirty="0" smtClean="0"/>
              <a:t>βλαστός</a:t>
            </a:r>
            <a:r>
              <a:rPr lang="el-GR" sz="2400" dirty="0" smtClean="0"/>
              <a:t> είναι κίτρινος, ερυθρός ή καστανός, κυλινδρικός, σαρκώδης, όρθιας έκφυσης και </a:t>
            </a:r>
            <a:r>
              <a:rPr lang="el-GR" sz="2400" b="1" dirty="0" smtClean="0"/>
              <a:t>έχει τρίχες</a:t>
            </a:r>
          </a:p>
          <a:p>
            <a:r>
              <a:rPr lang="el-GR" sz="2400" b="1" dirty="0" smtClean="0"/>
              <a:t>Φύλλα μικρά</a:t>
            </a:r>
            <a:r>
              <a:rPr lang="el-GR" sz="2400" dirty="0" smtClean="0"/>
              <a:t>, υποτυπώδη και </a:t>
            </a:r>
            <a:r>
              <a:rPr lang="el-GR" sz="2400" b="1" dirty="0" smtClean="0"/>
              <a:t>λεπιοειδή</a:t>
            </a:r>
          </a:p>
          <a:p>
            <a:r>
              <a:rPr lang="el-GR" sz="2400" dirty="0" smtClean="0"/>
              <a:t>Τα φυτά της οροβάγχης ανθοφορούν από τον Ιούνιο μέχρι τον Αύγουστο</a:t>
            </a:r>
          </a:p>
          <a:p>
            <a:r>
              <a:rPr lang="el-GR" sz="2400" dirty="0" smtClean="0"/>
              <a:t>Άνθη επιφυή ή φερόμενα σε μικρούς ποδίσκους, τοποθετημένα σε βοτρυοειδείς ή σταχυοειδείς ταξιανθίες</a:t>
            </a:r>
          </a:p>
          <a:p>
            <a:r>
              <a:rPr lang="el-GR" sz="2400" dirty="0" smtClean="0"/>
              <a:t>Τα άνθη είναι χρώματος ερυθρού, κίτρινου ή λευκοκίτρινου με ιώδεις αποχρώσεις</a:t>
            </a:r>
          </a:p>
          <a:p>
            <a:r>
              <a:rPr lang="el-GR" sz="2400" dirty="0" smtClean="0"/>
              <a:t>Οι σπόροι είναι ακανόνιστου σχήματος και χρώματος σκουροκαστανού ή ερυθρού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Οροβάγχη (</a:t>
            </a:r>
            <a:r>
              <a:rPr lang="en-US" sz="2400" b="1" i="1" dirty="0" err="1" smtClean="0"/>
              <a:t>Orobanche</a:t>
            </a:r>
            <a:r>
              <a:rPr lang="en-US" sz="2400" b="1" dirty="0" smtClean="0"/>
              <a:t> spp.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περίβλημα των σπόρων αποτελείται από σκληροποιημένα κύτταρα και </a:t>
            </a:r>
            <a:r>
              <a:rPr lang="el-GR" sz="2400" b="1" dirty="0" smtClean="0"/>
              <a:t>παρουσιάζει δικτυωτή όψη</a:t>
            </a:r>
          </a:p>
          <a:p>
            <a:r>
              <a:rPr lang="el-GR" sz="2400" dirty="0" smtClean="0"/>
              <a:t>Οι σπόροι διατηρούν τη φυτρωτική τους ικανότητα στο έδαφος μέχρι 20 χρόνια</a:t>
            </a:r>
          </a:p>
          <a:p>
            <a:r>
              <a:rPr lang="el-GR" sz="2400" dirty="0" smtClean="0"/>
              <a:t>Απαραίτητη προϋπόθεση για το φύτρωμα των σπόρων της είναι η άμεση γειτνίασή τους με φυτά-ξενιστές</a:t>
            </a:r>
          </a:p>
          <a:p>
            <a:r>
              <a:rPr lang="el-GR" sz="2400" b="1" dirty="0" smtClean="0"/>
              <a:t>Τα φυτά-ξενιστές εκκρίνουν </a:t>
            </a:r>
            <a:r>
              <a:rPr lang="el-GR" sz="2400" dirty="0" smtClean="0"/>
              <a:t>κάποιες </a:t>
            </a:r>
            <a:r>
              <a:rPr lang="el-GR" sz="2400" b="1" dirty="0" smtClean="0"/>
              <a:t>διεγερτικές ουσίες </a:t>
            </a:r>
            <a:r>
              <a:rPr lang="el-GR" sz="2400" dirty="0" smtClean="0"/>
              <a:t>που θεωρούνται </a:t>
            </a:r>
            <a:r>
              <a:rPr lang="el-GR" sz="2400" b="1" dirty="0" smtClean="0"/>
              <a:t>απαραίτητες για το φύτρωμα των σπόρων της οροβάγχης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προσβολές του είδους </a:t>
            </a:r>
            <a:r>
              <a:rPr lang="en-US" sz="2400" i="1" dirty="0" err="1" smtClean="0"/>
              <a:t>Orobanche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ramosa</a:t>
            </a:r>
            <a:r>
              <a:rPr lang="en-US" sz="2400" i="1" dirty="0" smtClean="0"/>
              <a:t> </a:t>
            </a:r>
            <a:r>
              <a:rPr lang="el-GR" sz="2400" dirty="0" smtClean="0"/>
              <a:t>δημιουργούν σοβαρά προβλήματα στην καλλιέργεια του καπνού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016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319" b="19319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Φανερόγαμο παράσιτο (οροβάγχη) </a:t>
            </a:r>
            <a:br>
              <a:rPr lang="el-GR" sz="2400" dirty="0" smtClean="0"/>
            </a:br>
            <a:r>
              <a:rPr lang="el-GR" sz="2400" dirty="0" smtClean="0"/>
              <a:t>παρασιτεί επί φυτού τομάτας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X57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675" b="11675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Σπόροι του φανερόγαμου παράσιτου </a:t>
            </a:r>
            <a:r>
              <a:rPr lang="en-US" sz="2400" i="1" dirty="0" err="1"/>
              <a:t>Orobanhe</a:t>
            </a:r>
            <a:r>
              <a:rPr lang="en-US" sz="2400" i="1" dirty="0"/>
              <a:t> </a:t>
            </a:r>
            <a:r>
              <a:rPr lang="en-US" sz="2400" i="1" dirty="0" err="1"/>
              <a:t>ramosa</a:t>
            </a:r>
            <a:endParaRPr lang="en-US" sz="2400" dirty="0"/>
          </a:p>
        </p:txBody>
      </p:sp>
      <p:pic>
        <p:nvPicPr>
          <p:cNvPr id="5" name="Picture 4" descr="Orobanche-ramosa-M-f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66" y="1884764"/>
            <a:ext cx="4553413" cy="45837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581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Το είδος </a:t>
            </a:r>
            <a:r>
              <a:rPr lang="en-US" sz="2400" i="1" dirty="0" err="1"/>
              <a:t>Orobanche</a:t>
            </a:r>
            <a:r>
              <a:rPr lang="en-US" sz="2400" i="1" dirty="0"/>
              <a:t> </a:t>
            </a:r>
            <a:r>
              <a:rPr lang="en-US" sz="2400" i="1" dirty="0" err="1"/>
              <a:t>crenata</a:t>
            </a:r>
            <a:r>
              <a:rPr lang="en-US" sz="2400" i="1" dirty="0"/>
              <a:t> </a:t>
            </a:r>
            <a:r>
              <a:rPr lang="el-GR" sz="2400" dirty="0"/>
              <a:t>προσβάλλει εξειδικευμένα τα κουκιά-μπιζέλια και άλλα σημαντικά ψυχανθή</a:t>
            </a:r>
            <a:endParaRPr lang="en-US" sz="2400" dirty="0"/>
          </a:p>
        </p:txBody>
      </p:sp>
      <p:pic>
        <p:nvPicPr>
          <p:cNvPr id="5" name="Picture 4" descr="1024px-Orobanche_crenat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1572386"/>
            <a:ext cx="3825445" cy="5099348"/>
          </a:xfrm>
          <a:prstGeom prst="rect">
            <a:avLst/>
          </a:prstGeom>
        </p:spPr>
      </p:pic>
      <p:pic>
        <p:nvPicPr>
          <p:cNvPr id="6" name="Picture 5" descr="0004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56" y="1572386"/>
            <a:ext cx="3486678" cy="50993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85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Κουσκούτα (</a:t>
            </a:r>
            <a:r>
              <a:rPr lang="en-US" sz="2400" b="1" i="1" dirty="0" err="1" smtClean="0"/>
              <a:t>Cuscuta</a:t>
            </a:r>
            <a:r>
              <a:rPr lang="en-US" sz="2400" b="1" dirty="0" smtClean="0"/>
              <a:t> spp.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Autofit/>
          </a:bodyPr>
          <a:lstStyle/>
          <a:p>
            <a:r>
              <a:rPr lang="en-US" sz="2400" dirty="0" smtClean="0"/>
              <a:t>E</a:t>
            </a:r>
            <a:r>
              <a:rPr lang="el-GR" sz="2400" dirty="0" smtClean="0"/>
              <a:t>τήσιο, εαρινό, ολοπαράσιτο ζιζάνιο, έρπουσας έκφυσης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11 από τα 18 είδη του ζιζανίου απαντώνται στη χώρα μας</a:t>
            </a:r>
          </a:p>
          <a:p>
            <a:r>
              <a:rPr lang="el-GR" sz="2400" dirty="0" smtClean="0"/>
              <a:t>Τα περισσότερα είδη της κουσκούτας παρασιτούν λαχανοκομικά, κτηνοτροφικά και βιομηχανικά φυτά</a:t>
            </a:r>
          </a:p>
          <a:p>
            <a:r>
              <a:rPr lang="el-GR" sz="2400" dirty="0" smtClean="0"/>
              <a:t>Υπάρχουν είδη που παρασιτούν σε αμπέλι, διάφορα θαμνώδη φυτά, αλλά και δέντρα</a:t>
            </a:r>
          </a:p>
          <a:p>
            <a:r>
              <a:rPr lang="el-GR" sz="2400" dirty="0" smtClean="0"/>
              <a:t>Στην Ελλάδα, η κουσκούτα απαντάται σε καλλιέργειες </a:t>
            </a:r>
            <a:r>
              <a:rPr lang="el-GR" sz="2400" u="sng" dirty="0" smtClean="0"/>
              <a:t>καπνού</a:t>
            </a:r>
            <a:r>
              <a:rPr lang="el-GR" sz="2400" dirty="0" smtClean="0"/>
              <a:t>, </a:t>
            </a:r>
            <a:r>
              <a:rPr lang="el-GR" sz="2400" u="sng" dirty="0" smtClean="0"/>
              <a:t>μηδικής</a:t>
            </a:r>
            <a:r>
              <a:rPr lang="el-GR" sz="2400" dirty="0" smtClean="0"/>
              <a:t>, </a:t>
            </a:r>
            <a:r>
              <a:rPr lang="el-GR" sz="2400" u="sng" dirty="0" smtClean="0"/>
              <a:t>ζαχαροτεύτλων</a:t>
            </a:r>
            <a:r>
              <a:rPr lang="el-GR" sz="2400" dirty="0" smtClean="0"/>
              <a:t>, </a:t>
            </a:r>
            <a:r>
              <a:rPr lang="el-GR" sz="2400" u="sng" dirty="0" smtClean="0"/>
              <a:t>κρεμμυδιού</a:t>
            </a:r>
            <a:r>
              <a:rPr lang="el-GR" sz="2400" dirty="0" smtClean="0"/>
              <a:t> και </a:t>
            </a:r>
            <a:r>
              <a:rPr lang="el-GR" sz="2400" u="sng" dirty="0" smtClean="0"/>
              <a:t>καρότων</a:t>
            </a:r>
          </a:p>
          <a:p>
            <a:r>
              <a:rPr lang="el-GR" sz="2400" dirty="0" smtClean="0"/>
              <a:t>Ο παρασιτισμός της εκδηλώνεται </a:t>
            </a:r>
            <a:r>
              <a:rPr lang="el-GR" sz="2400" b="1" dirty="0" smtClean="0"/>
              <a:t>κατά κηλίδες</a:t>
            </a:r>
          </a:p>
          <a:p>
            <a:r>
              <a:rPr lang="el-GR" sz="2400" dirty="0" smtClean="0"/>
              <a:t>Οι ζημιές που προκαλεί είναι μεγάλες (συχνά η μόλυνση των καλλιεργειών οδηγεί σε πλήρη καταστροφή τους)</a:t>
            </a:r>
          </a:p>
          <a:p>
            <a:r>
              <a:rPr lang="el-GR" sz="2400" dirty="0" smtClean="0"/>
              <a:t>Προτιμά ποικίλα εδάφη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Κουσκούτα (</a:t>
            </a:r>
            <a:r>
              <a:rPr lang="en-US" sz="2400" b="1" i="1" dirty="0" err="1" smtClean="0"/>
              <a:t>Cuscuta</a:t>
            </a:r>
            <a:r>
              <a:rPr lang="en-US" sz="2400" b="1" dirty="0" smtClean="0"/>
              <a:t> spp.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φυτό στερείται χλωροφύλλης</a:t>
            </a:r>
          </a:p>
          <a:p>
            <a:r>
              <a:rPr lang="el-GR" sz="2400" b="1" dirty="0" smtClean="0"/>
              <a:t>Βλαστός</a:t>
            </a:r>
            <a:r>
              <a:rPr lang="el-GR" sz="2400" dirty="0" smtClean="0"/>
              <a:t> λείος, διακλαδισμένος, </a:t>
            </a:r>
            <a:r>
              <a:rPr lang="el-GR" sz="2400" b="1" dirty="0" smtClean="0"/>
              <a:t>λεπτός</a:t>
            </a:r>
            <a:r>
              <a:rPr lang="el-GR" sz="2400" dirty="0" smtClean="0"/>
              <a:t>, κυλινδρικός, </a:t>
            </a:r>
            <a:r>
              <a:rPr lang="el-GR" sz="2400" b="1" dirty="0" smtClean="0"/>
              <a:t>νηματοειδής</a:t>
            </a:r>
          </a:p>
          <a:p>
            <a:r>
              <a:rPr lang="el-GR" sz="2400" dirty="0" smtClean="0"/>
              <a:t>Έχει χρώμα </a:t>
            </a:r>
            <a:r>
              <a:rPr lang="el-GR" sz="2400" u="sng" dirty="0" smtClean="0"/>
              <a:t>υποκίτρινο, υπέρυθρο ή πορτοκαλί</a:t>
            </a:r>
          </a:p>
          <a:p>
            <a:r>
              <a:rPr lang="el-GR" sz="2400" b="1" dirty="0" smtClean="0"/>
              <a:t>Αναρριχάται</a:t>
            </a:r>
            <a:r>
              <a:rPr lang="el-GR" sz="2400" dirty="0" smtClean="0"/>
              <a:t> και παραμένει προσκολλημένος στους βλαστούς των φυτών-ξενιστών με ριζόμορφους μυζητήρες</a:t>
            </a:r>
          </a:p>
          <a:p>
            <a:r>
              <a:rPr lang="el-GR" sz="2400" dirty="0" smtClean="0"/>
              <a:t>Οι βλαστοί αποτελούν όργανα  αγενούς αναπαραγωγής και διασποράς της κουσκούτας</a:t>
            </a:r>
          </a:p>
          <a:p>
            <a:r>
              <a:rPr lang="el-GR" sz="2400" b="1" dirty="0" smtClean="0"/>
              <a:t>Φύλλα</a:t>
            </a:r>
            <a:r>
              <a:rPr lang="el-GR" sz="2400" dirty="0" smtClean="0"/>
              <a:t> δεν υπάρχουν, </a:t>
            </a:r>
            <a:r>
              <a:rPr lang="el-GR" sz="2400" b="1" dirty="0" smtClean="0"/>
              <a:t>έχουν αντικατασταθεί από μικρά</a:t>
            </a:r>
            <a:r>
              <a:rPr lang="el-GR" sz="2400" dirty="0" smtClean="0"/>
              <a:t>, δυσδιάκριτα </a:t>
            </a:r>
            <a:r>
              <a:rPr lang="el-GR" sz="2400" b="1" dirty="0" smtClean="0"/>
              <a:t>λέπια</a:t>
            </a:r>
            <a:r>
              <a:rPr lang="en-US" sz="2400" dirty="0" smtClean="0"/>
              <a:t>, </a:t>
            </a:r>
            <a:r>
              <a:rPr lang="el-GR" sz="2400" dirty="0" smtClean="0"/>
              <a:t>κίτρινου χρώματος</a:t>
            </a:r>
          </a:p>
          <a:p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Κουσκούτα (</a:t>
            </a:r>
            <a:r>
              <a:rPr lang="en-US" sz="2400" b="1" i="1" dirty="0" err="1" smtClean="0"/>
              <a:t>Cuscuta</a:t>
            </a:r>
            <a:r>
              <a:rPr lang="en-US" sz="2400" b="1" dirty="0" smtClean="0"/>
              <a:t> spp.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φυτά της κουσκούτας ανθίζουν  από Ιούλιο μέχρι Σεπτέμβριο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άνθη</a:t>
            </a:r>
            <a:r>
              <a:rPr lang="el-GR" sz="2400" dirty="0" smtClean="0"/>
              <a:t> είναι μικρά, </a:t>
            </a:r>
            <a:r>
              <a:rPr lang="el-GR" sz="2400" b="1" dirty="0" smtClean="0"/>
              <a:t>τοποθετημένα σε σφαιροειδείς σωρούς ή στάχεις</a:t>
            </a:r>
          </a:p>
          <a:p>
            <a:r>
              <a:rPr lang="el-GR" sz="2400" dirty="0" smtClean="0"/>
              <a:t>Αυτοί βρίσκονται στις μασχάλες των φυλλόμορφων και δυσδιάκριτων λεπίων</a:t>
            </a:r>
          </a:p>
          <a:p>
            <a:r>
              <a:rPr lang="el-GR" sz="2400" dirty="0" smtClean="0"/>
              <a:t>Κάθε φυτό παράγει κατά μέσο όρο 3.000 σπόρους</a:t>
            </a:r>
          </a:p>
          <a:p>
            <a:r>
              <a:rPr lang="el-GR" sz="2400" dirty="0" smtClean="0"/>
              <a:t>Οι σπόροι είναι επιμήκεις ελλειψοειδείς ή ωοειδείς και έχουν χρώμα κίτρινο, καστανό ή μαύρο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φέρονται σε 3-7 λεπτούς στάχεις στην κορυφή των βλαστών και έχουν σχήμα δακτύλων παλάμης</a:t>
            </a:r>
            <a:endParaRPr lang="en-US" sz="2400" dirty="0"/>
          </a:p>
        </p:txBody>
      </p:sp>
      <p:pic>
        <p:nvPicPr>
          <p:cNvPr id="4" name="Content Placeholder 3" descr="1024px-Cynodon_dactylon_(3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Στάδια παρασιτισμού των φυτών- ξενιστών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Τα νεαρά φυτά κουσκούτας στερεώνονται με το ένα άκρο τους στο έδαφος 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Με το άλλο άκρο αρχίζουν να εκτελούν κυκλικές κινήσεις μέχρις ότου συναντήσουν το φυτό-ξενιστή πάνω στο οποίο περιελίσσονται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Τα νεαρά φυτά κουσκούτας με προέκταση των επιδερμικών κυττάρων τους, σχηματίζουν μυζητήρες που φθάνουν μέχρι τις ηθμαγγειώδεις δεσμίδες του φυτού-ξενιστή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Το τμήμα που βρίσκεται κάτω από τις πρώτες περιελίξεις μαραίνεται και ξηραίνεται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400" dirty="0" smtClean="0"/>
              <a:t>Το φυτό συνεχίζει το βιολογικό του κύκλο σε βάρος αποκλειστικά του ξενιστή (γίνεται </a:t>
            </a:r>
            <a:r>
              <a:rPr lang="el-GR" sz="2400" b="1" dirty="0" smtClean="0"/>
              <a:t>ολοπαράσιτο</a:t>
            </a:r>
            <a:r>
              <a:rPr lang="el-GR" sz="2400" dirty="0" smtClean="0"/>
              <a:t>)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βλαστοί του ζιζανίου προσκολλώνται επί </a:t>
            </a:r>
            <a:br>
              <a:rPr lang="el-GR" sz="2400" dirty="0" smtClean="0"/>
            </a:br>
            <a:r>
              <a:rPr lang="el-GR" sz="2400" dirty="0" smtClean="0"/>
              <a:t>των βλαστών των φυτών-ξενιστών</a:t>
            </a:r>
            <a:endParaRPr lang="en-US" sz="2400" dirty="0"/>
          </a:p>
        </p:txBody>
      </p:sp>
      <p:pic>
        <p:nvPicPr>
          <p:cNvPr id="4" name="Content Placeholder 3" descr="cvc-spp3952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2006" r="-320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βλαστοί είναι διακλαδισμένοι, υποκίτρινοι, </a:t>
            </a:r>
            <a:br>
              <a:rPr lang="el-GR" sz="2400" dirty="0" smtClean="0"/>
            </a:br>
            <a:r>
              <a:rPr lang="el-GR" sz="2400" dirty="0" smtClean="0"/>
              <a:t>υπέρυθροι ή πορτοκαλί απόχρωσης</a:t>
            </a:r>
            <a:endParaRPr lang="en-US" sz="2400" dirty="0"/>
          </a:p>
        </p:txBody>
      </p:sp>
      <p:pic>
        <p:nvPicPr>
          <p:cNvPr id="4" name="Content Placeholder 3" descr="cvc-spp4999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647" r="-7164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καλλιέργεια των ζαχαροτεύτλων υφίσταται</a:t>
            </a:r>
            <a:br>
              <a:rPr lang="el-GR" sz="2400" dirty="0" smtClean="0"/>
            </a:br>
            <a:r>
              <a:rPr lang="el-GR" sz="2400" dirty="0" smtClean="0"/>
              <a:t> σοβαρές μολύνσεις από το ζιζάνιο κουσκούτα</a:t>
            </a:r>
            <a:endParaRPr lang="en-US" sz="2400" dirty="0"/>
          </a:p>
        </p:txBody>
      </p:sp>
      <p:pic>
        <p:nvPicPr>
          <p:cNvPr id="4" name="Content Placeholder 3" descr="535994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900" r="-990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βλαστοί αναρριχώνται και παραμένουν </a:t>
            </a:r>
            <a:br>
              <a:rPr lang="el-GR" sz="2400" dirty="0" smtClean="0"/>
            </a:br>
            <a:r>
              <a:rPr lang="el-GR" sz="2400" dirty="0" smtClean="0"/>
              <a:t>προσκολλημένοι επί των φυτών-ξενιστών</a:t>
            </a:r>
            <a:endParaRPr lang="en-US" sz="2400" dirty="0"/>
          </a:p>
        </p:txBody>
      </p:sp>
      <p:pic>
        <p:nvPicPr>
          <p:cNvPr id="4" name="Content Placeholder 3" descr="1024px-Cuscuta_europaea_bgiu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78" r="-637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της κουσκούτας είναι μικρά, λευκά ή ρόδινα </a:t>
            </a:r>
            <a:br>
              <a:rPr lang="el-GR" sz="2400" dirty="0" smtClean="0"/>
            </a:br>
            <a:r>
              <a:rPr lang="el-GR" sz="2400" dirty="0" smtClean="0"/>
              <a:t>Είναι τοποθετημένα σε σφαιροειδείς σωρούς ή στάχεις</a:t>
            </a:r>
            <a:endParaRPr lang="en-US" sz="2400" dirty="0"/>
          </a:p>
        </p:txBody>
      </p:sp>
      <p:pic>
        <p:nvPicPr>
          <p:cNvPr id="4" name="Content Placeholder 3" descr="cvc-spp5114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6187" r="-26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Κόκκινο ρύζι (</a:t>
            </a:r>
            <a:r>
              <a:rPr lang="en-US" sz="2400" b="1" i="1" dirty="0" err="1" smtClean="0"/>
              <a:t>Oryza</a:t>
            </a:r>
            <a:r>
              <a:rPr lang="en-US" sz="2400" b="1" i="1" dirty="0" smtClean="0"/>
              <a:t> sativa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0178"/>
          </a:xfrm>
        </p:spPr>
        <p:txBody>
          <a:bodyPr>
            <a:normAutofit fontScale="47500" lnSpcReduction="20000"/>
          </a:bodyPr>
          <a:lstStyle/>
          <a:p>
            <a:r>
              <a:rPr lang="el-GR" sz="5053" dirty="0" smtClean="0"/>
              <a:t>Είναι ετήσιο, θερινό είδος</a:t>
            </a:r>
          </a:p>
          <a:p>
            <a:r>
              <a:rPr lang="el-GR" sz="5053" dirty="0" smtClean="0"/>
              <a:t>Απαντάται με μεγάλη συχνότητα σε καλλιέργειες ρυζιού (γνωστό και ως μπάσταρδο ρύζι)</a:t>
            </a:r>
          </a:p>
          <a:p>
            <a:r>
              <a:rPr lang="el-GR" sz="5053" dirty="0" smtClean="0"/>
              <a:t>Ανήκει (από ταξινομικής πλευράς) στο ίδιο είδος με το καλλιεργούμενο ρύζι</a:t>
            </a:r>
          </a:p>
          <a:p>
            <a:r>
              <a:rPr lang="el-GR" sz="5053" dirty="0" smtClean="0"/>
              <a:t>Το όνομά του οφείλεται στο κόκκινο χρώμα του περικαρπίου  των αποφλοιωμένων κόκκων του</a:t>
            </a:r>
          </a:p>
          <a:p>
            <a:r>
              <a:rPr lang="el-GR" sz="5053" dirty="0" smtClean="0"/>
              <a:t>Το κόκκινο χρώμα οφείλεται στην παρουσία ανθοκυνών (κόκκινων χρωστικών)</a:t>
            </a:r>
          </a:p>
          <a:p>
            <a:r>
              <a:rPr lang="el-GR" sz="5053" dirty="0" smtClean="0"/>
              <a:t>Αντίθετα, οι αποφλοιωμένοι κόκκοι του ρυζιού είναι λευκοί λόγω απουσίας ανθοκυανών</a:t>
            </a:r>
          </a:p>
          <a:p>
            <a:r>
              <a:rPr lang="el-GR" sz="5053" dirty="0" smtClean="0"/>
              <a:t>Το κόκκινο ρύζι είναι υψηλότερο και έχει μεγαλύτερη ικανότητα αδερφώματος και ανταγωνιστική ικανότητα από το καλλιεργούμενο ρύζι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Κόκκινο ρύζι (</a:t>
            </a:r>
            <a:r>
              <a:rPr lang="en-US" sz="2400" b="1" i="1" dirty="0" err="1" smtClean="0"/>
              <a:t>Oryza</a:t>
            </a:r>
            <a:r>
              <a:rPr lang="en-US" sz="2400" b="1" i="1" dirty="0" smtClean="0"/>
              <a:t> sativa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1953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Το έλασμα των φύλλων είναι επίμηκες, τραχύ στην υφή, δύσκαμπτο</a:t>
            </a:r>
          </a:p>
          <a:p>
            <a:r>
              <a:rPr lang="el-GR" dirty="0" smtClean="0"/>
              <a:t>Και οι δύο επιφάνειες του ελάσματος καλύπτονται από κοντές και δύσκαμπτες τρίχες</a:t>
            </a:r>
          </a:p>
          <a:p>
            <a:r>
              <a:rPr lang="el-GR" dirty="0" smtClean="0"/>
              <a:t>Κολεός επιμήκης που δεν περιβάλλει πλήρως σε όλο το μήκος του το αντίστοιχο τμήμα του στελέχους των φυτών</a:t>
            </a:r>
          </a:p>
          <a:p>
            <a:r>
              <a:rPr lang="el-GR" dirty="0" smtClean="0"/>
              <a:t>Ωτίδια δρεπανοειδή, καλυμμένα από ευδιάκριτες τρίχες</a:t>
            </a:r>
          </a:p>
          <a:p>
            <a:r>
              <a:rPr lang="el-GR" dirty="0" smtClean="0"/>
              <a:t>Γλωσσίδιο μεγάλο, μεμβρανώδες και μυτερό</a:t>
            </a:r>
          </a:p>
          <a:p>
            <a:r>
              <a:rPr lang="el-GR" dirty="0" smtClean="0"/>
              <a:t>Βλαστός (καλάμι) ύψους 100-150</a:t>
            </a:r>
            <a:r>
              <a:rPr lang="en-US" dirty="0" smtClean="0"/>
              <a:t>cm,</a:t>
            </a:r>
            <a:r>
              <a:rPr lang="el-GR" dirty="0" smtClean="0"/>
              <a:t> κοίλος εσωτερικά, με κόμβους (γόνατα)</a:t>
            </a:r>
          </a:p>
          <a:p>
            <a:r>
              <a:rPr lang="el-GR" dirty="0" smtClean="0"/>
              <a:t>Οι βλαστοί, οι κόμβοι των βλαστών, ο κολεός και τα ωτίδια των φύλλων των φυτών των περισσότερων βιοτύπων φέρουν ευδιάκριτες κόκκινες αποχρώσεις</a:t>
            </a:r>
          </a:p>
          <a:p>
            <a:r>
              <a:rPr lang="el-GR" dirty="0" smtClean="0"/>
              <a:t>Η ένταση και η έκταση των αποχρώσεων αυτών ποικίλει μεταξύ των βιοτύπων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Κόκκινο ρύζι (</a:t>
            </a:r>
            <a:r>
              <a:rPr lang="en-US" sz="2400" b="1" i="1" dirty="0" err="1" smtClean="0"/>
              <a:t>Oryza</a:t>
            </a:r>
            <a:r>
              <a:rPr lang="en-US" sz="2400" b="1" i="1" dirty="0" smtClean="0"/>
              <a:t> sativa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Ταξιανθία φόβη, μήκους 15-30</a:t>
            </a:r>
            <a:r>
              <a:rPr lang="en-US" dirty="0" smtClean="0"/>
              <a:t>cm</a:t>
            </a:r>
            <a:endParaRPr lang="el-GR" dirty="0" smtClean="0"/>
          </a:p>
          <a:p>
            <a:r>
              <a:rPr lang="el-GR" dirty="0" smtClean="0"/>
              <a:t>Τα φυτά του κόκκινου ρυζιού ανθίζουν από Αύγουστο μέχρι Οκτώβριο</a:t>
            </a:r>
          </a:p>
          <a:p>
            <a:r>
              <a:rPr lang="el-GR" dirty="0" smtClean="0"/>
              <a:t>Οι φόβες των περισσότερων βιοτύπων είναι μεγαλύτερες, χαλαρότερες και ανοικτότερες σε σχέση με εκείνες των φυτών του ρυζιού</a:t>
            </a:r>
          </a:p>
          <a:p>
            <a:r>
              <a:rPr lang="el-GR" dirty="0" smtClean="0"/>
              <a:t>Η φόβη φέρει 75-150 σταχύδια (κάθε σταχύδιο αποτελείται συνήθως από ένα ανθίδιο)</a:t>
            </a:r>
          </a:p>
          <a:p>
            <a:r>
              <a:rPr lang="el-GR" dirty="0" smtClean="0"/>
              <a:t>Ο καρπός είναι καρύοψη που περιβάλλεται από τα λέπυρα που παραμένουν στο σπόρο και μετά τον αλωνισμό</a:t>
            </a:r>
          </a:p>
          <a:p>
            <a:r>
              <a:rPr lang="el-GR" dirty="0" smtClean="0"/>
              <a:t>Τα λέπυρα δεν είναι προσκολλημένα στην καρύοψη, (γι’ αυτό μπορούν να απομακρυνθούν κατά την αποφλοίωση)</a:t>
            </a:r>
          </a:p>
          <a:p>
            <a:r>
              <a:rPr lang="el-GR" dirty="0" smtClean="0"/>
              <a:t>Οι σπόροι των περισσότερων βιοτύπων του κόκκινου ρυζιού φέρουν άγανο (προέκταση του χιτώνα), βραχύ, μέτριου μήκους ή μακρύ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Κόκκινο ρύζι (</a:t>
            </a:r>
            <a:r>
              <a:rPr lang="en-US" sz="2400" b="1" i="1" dirty="0" err="1" smtClean="0"/>
              <a:t>Oryza</a:t>
            </a:r>
            <a:r>
              <a:rPr lang="en-US" sz="2400" b="1" i="1" dirty="0" smtClean="0"/>
              <a:t> sativa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628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Αντίθετα, οι σπόροι των περισσότερων ποικιλιών του ρυζιού και ορισμένων βιοτύπων του κόκκινου ρυζιού στερούνται αγάνου</a:t>
            </a:r>
          </a:p>
          <a:p>
            <a:r>
              <a:rPr lang="el-GR" dirty="0" smtClean="0"/>
              <a:t>Το άγανο μπορεί να είναι χρώματος ανοικτού ερυθρού, μαύρου ή και λευκού</a:t>
            </a:r>
          </a:p>
          <a:p>
            <a:r>
              <a:rPr lang="el-GR" dirty="0" smtClean="0"/>
              <a:t>Κάθε φυτό κόκκινου ρυζιού μπορεί να παράγει μέχρι και 1.500 σπόρους, μέσα σε μία καλλιεργητική περίοδο</a:t>
            </a:r>
          </a:p>
          <a:p>
            <a:r>
              <a:rPr lang="el-GR" dirty="0" smtClean="0"/>
              <a:t>Οι περισσότεροι σπόροι εκτινάσσονται στο έδαφος πριν τη συγκομιδή </a:t>
            </a:r>
          </a:p>
          <a:p>
            <a:r>
              <a:rPr lang="el-GR" dirty="0" smtClean="0"/>
              <a:t>Ορισμένοι από αυτούς εκτινάσσονται πολύ πριν από την ωρίμανσή τους</a:t>
            </a:r>
          </a:p>
          <a:p>
            <a:r>
              <a:rPr lang="el-GR" dirty="0" smtClean="0"/>
              <a:t>Οι σπόροι των περισσότερων βιοτύπων διαφέρουν ελάχιστα από εκείνους του ρυζιού</a:t>
            </a:r>
          </a:p>
          <a:p>
            <a:r>
              <a:rPr lang="el-GR" dirty="0" smtClean="0"/>
              <a:t>Παραμένουν στο έδαφος βιώσιμοι για διάστημα 3-7 ετών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Βέλιουρας (</a:t>
            </a:r>
            <a:r>
              <a:rPr lang="en-US" sz="2400" b="1" i="1" dirty="0" smtClean="0"/>
              <a:t>Sorghum </a:t>
            </a:r>
            <a:r>
              <a:rPr lang="en-US" sz="2400" b="1" i="1" dirty="0" err="1" smtClean="0"/>
              <a:t>halepense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1227"/>
            <a:ext cx="8229600" cy="5386773"/>
          </a:xfrm>
        </p:spPr>
        <p:txBody>
          <a:bodyPr>
            <a:noAutofit/>
          </a:bodyPr>
          <a:lstStyle/>
          <a:p>
            <a:r>
              <a:rPr lang="en-US" sz="2400" dirty="0" smtClean="0"/>
              <a:t>E</a:t>
            </a:r>
            <a:r>
              <a:rPr lang="el-GR" sz="2400" dirty="0" smtClean="0"/>
              <a:t>ίναι πολυετές, εαρινό, μονοκοτυλήδονο φυτό, με όρθια έκφυση</a:t>
            </a:r>
          </a:p>
          <a:p>
            <a:r>
              <a:rPr lang="el-GR" sz="2400" dirty="0" smtClean="0"/>
              <a:t>Αναπαράγεται με σπόρους και ριζώματα</a:t>
            </a:r>
          </a:p>
          <a:p>
            <a:r>
              <a:rPr lang="el-GR" sz="2400" dirty="0" smtClean="0"/>
              <a:t>Οι σπόροι του ζιζανίου φυτρώνουν την άνοιξη και τα ριζώματα βλαστάνουν το καλοκαίρι</a:t>
            </a:r>
          </a:p>
          <a:p>
            <a:r>
              <a:rPr lang="el-GR" sz="2400" dirty="0" smtClean="0"/>
              <a:t>Συγκαταλέγεται μεταξύ των πιο επιζήμιων ζιζανίων στα ανοιξιάτικα φυτά μεγάλης καλλιέργειας, στις δενδρώδεις καλλιέργειες και το αμπέλι</a:t>
            </a:r>
          </a:p>
          <a:p>
            <a:r>
              <a:rPr lang="el-GR" sz="2400" dirty="0" smtClean="0"/>
              <a:t>Προτιμά υγρά, πλούσια σε θρεπτικά στοιχεία εδάφη</a:t>
            </a:r>
          </a:p>
          <a:p>
            <a:r>
              <a:rPr lang="el-GR" sz="2400" dirty="0" smtClean="0"/>
              <a:t>Απαντάται κυρίως σε θερμές περιοχές</a:t>
            </a:r>
          </a:p>
          <a:p>
            <a:r>
              <a:rPr lang="el-GR" sz="2400" dirty="0" smtClean="0"/>
              <a:t>Τα φύλλα και οι βλαστοί του περιέχουν το γλυκοζίτη </a:t>
            </a:r>
            <a:r>
              <a:rPr lang="el-GR" sz="2400" b="1" dirty="0" smtClean="0"/>
              <a:t>δουρίνη</a:t>
            </a:r>
            <a:r>
              <a:rPr lang="el-GR" sz="2400" dirty="0" smtClean="0"/>
              <a:t>, ο οποίος διασπώμενος από ένα ένζυμο παράγει </a:t>
            </a:r>
            <a:r>
              <a:rPr lang="el-GR" sz="2400" b="1" dirty="0" smtClean="0"/>
              <a:t>υδροκυάνιο</a:t>
            </a:r>
            <a:r>
              <a:rPr lang="el-GR" sz="2400" dirty="0" smtClean="0"/>
              <a:t> (θανατηφόρο για τον άνθρωπο και τα ζώα)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σταχύδια είναι μονανθή και φέρονται σε δύο σειρές </a:t>
            </a:r>
            <a:endParaRPr lang="en-US" sz="2400" dirty="0"/>
          </a:p>
        </p:txBody>
      </p:sp>
      <p:pic>
        <p:nvPicPr>
          <p:cNvPr id="4" name="Content Placeholder 3" descr="1024px-Cynodon_dactylon_(2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Τα φυτά του κόκκινου ρυζιού είναι υψηλότερα (μεγαλύτερης ανταγωνιστικής ικανότητας) από εκείνα του καλλιεργούμενου ρυζιού</a:t>
            </a:r>
            <a:endParaRPr lang="en-US" sz="2400" dirty="0"/>
          </a:p>
        </p:txBody>
      </p:sp>
      <p:pic>
        <p:nvPicPr>
          <p:cNvPr id="4" name="Content Placeholder 3" descr="redrice_piant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9426" r="-69426"/>
          <a:stretch>
            <a:fillRect/>
          </a:stretch>
        </p:blipFill>
        <p:spPr>
          <a:xfrm>
            <a:off x="457200" y="188955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Ταξιανθίες (φόβες) φυτών κόκκινου ρυζιού </a:t>
            </a:r>
            <a:br>
              <a:rPr lang="el-GR" sz="2400" dirty="0" smtClean="0"/>
            </a:br>
            <a:r>
              <a:rPr lang="el-GR" sz="2400" dirty="0" smtClean="0"/>
              <a:t>που αναπτύσσονται μέσα σε ορυζώνα</a:t>
            </a:r>
            <a:endParaRPr lang="en-US" sz="2400" dirty="0"/>
          </a:p>
        </p:txBody>
      </p:sp>
      <p:pic>
        <p:nvPicPr>
          <p:cNvPr id="4" name="Content Placeholder 3" descr="weedyriceinvade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17" r="-1811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Ορυζώνας έντονα μολυσμένος από </a:t>
            </a:r>
            <a:r>
              <a:rPr lang="el-GR" sz="2400" dirty="0" smtClean="0"/>
              <a:t>βιότυπο </a:t>
            </a:r>
            <a:r>
              <a:rPr lang="el-GR" sz="2400" dirty="0"/>
              <a:t>κόκκινου ρυζιού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2042951"/>
            <a:ext cx="7458075" cy="33490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98566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Οι φόβες των βιοτύπων του κόκκινου ρυζιού είναι μεγαλύτερες, χαλαρότερες και ανοικτότερες από τις φόβες των φυτών του καλλιεργούμενου ρυζιού</a:t>
            </a:r>
            <a:endParaRPr lang="en-US" sz="2400" dirty="0"/>
          </a:p>
        </p:txBody>
      </p:sp>
      <p:pic>
        <p:nvPicPr>
          <p:cNvPr id="4" name="Content Placeholder 3" descr="1.13517_Panicle-of-GE-Weedy-rice-in-our-field-tri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14" r="-1811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Οι σπόροι των βιοτύπων του κόκκινου ρυζιού μπορεί να έχουν σκούρο-μαύρο ή αχυρώδους απόχρωσης χρώμα, με ή χωρίς άγανο</a:t>
            </a:r>
            <a:endParaRPr lang="en-US" sz="2400" dirty="0"/>
          </a:p>
        </p:txBody>
      </p:sp>
      <p:pic>
        <p:nvPicPr>
          <p:cNvPr id="4" name="Content Placeholder 3" descr="image.aspx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291" r="-1029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όνομα του ζιζανίου οφείλεται στο κόκκινο χρώμα του περικαρπίου  των αποφλοιωμένων κόκκων του</a:t>
            </a:r>
            <a:endParaRPr lang="en-US" sz="2400" dirty="0"/>
          </a:p>
        </p:txBody>
      </p:sp>
      <p:pic>
        <p:nvPicPr>
          <p:cNvPr id="4" name="Content Placeholder 3" descr="bestRedric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3903" r="-5390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καρποί των διαφόρων βιοτύπων κόκκινου ρυζιού χαρακτηρίζονται από έντονη παραλλακτικότητα</a:t>
            </a:r>
            <a:endParaRPr lang="en-US" sz="2400" dirty="0"/>
          </a:p>
        </p:txBody>
      </p:sp>
      <p:pic>
        <p:nvPicPr>
          <p:cNvPr id="4" name="Content Placeholder 3" descr="2898691_1471-2148-10-180-1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8513" r="-11851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Μοσχοκύπερη (</a:t>
            </a:r>
            <a:r>
              <a:rPr lang="en-US" sz="2400" b="1" i="1" dirty="0" err="1" smtClean="0"/>
              <a:t>Cyperus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difformis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 βιολογικά και μορφολογικά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8403"/>
          </a:xfrm>
        </p:spPr>
        <p:txBody>
          <a:bodyPr>
            <a:normAutofit fontScale="77500" lnSpcReduction="20000"/>
          </a:bodyPr>
          <a:lstStyle/>
          <a:p>
            <a:r>
              <a:rPr lang="el-GR" sz="3100" dirty="0" smtClean="0"/>
              <a:t>Ετήσιο, εαρινό, μονοκοτυλήδονο φυτό, όρθιας έκφυσης</a:t>
            </a:r>
          </a:p>
          <a:p>
            <a:r>
              <a:rPr lang="el-GR" sz="3100" dirty="0" smtClean="0"/>
              <a:t>Αναπαράγεται με σπόρους και φυτρώνει από τα τέλη Απριλίου μέχρι τις αρχές Ιουνίου</a:t>
            </a:r>
          </a:p>
          <a:p>
            <a:r>
              <a:rPr lang="el-GR" sz="3100" dirty="0" smtClean="0"/>
              <a:t>Προτιμά κυρίως τα παραποτάμια και παραθαλάσσια εδάφη των υγρών περιοχών</a:t>
            </a:r>
          </a:p>
          <a:p>
            <a:r>
              <a:rPr lang="el-GR" sz="3100" b="1" dirty="0" smtClean="0"/>
              <a:t>Απαντάται με μεγάλη συχνότητα σε καλλιέργειες ρυζιού της χώρας μας</a:t>
            </a:r>
          </a:p>
          <a:p>
            <a:r>
              <a:rPr lang="el-GR" sz="3100" dirty="0" smtClean="0"/>
              <a:t>Ο βλαστός είναι ωχροπράσινος, τριπλευρικός, συμπαγής, με όρθια έκφυση, το ύψος του κυμαίνεται μεταξύ 30 και 75</a:t>
            </a:r>
            <a:r>
              <a:rPr lang="en-US" sz="3100" dirty="0" smtClean="0"/>
              <a:t>cm</a:t>
            </a:r>
          </a:p>
          <a:p>
            <a:r>
              <a:rPr lang="el-GR" sz="3100" dirty="0" smtClean="0"/>
              <a:t>Ο κολεός των φύλλων είναι ωσρο-κίτρινος και δεν έχει τρίχες</a:t>
            </a:r>
          </a:p>
          <a:p>
            <a:r>
              <a:rPr lang="el-GR" sz="3100" dirty="0" smtClean="0"/>
              <a:t>Το έλασμα των φύλλων είναι πράσινο, γωνιώδες, κοντό και στενό (2-4</a:t>
            </a:r>
            <a:r>
              <a:rPr lang="en-US" sz="3100" dirty="0" smtClean="0"/>
              <a:t>mm)</a:t>
            </a:r>
            <a:endParaRPr lang="el-GR" sz="3100" dirty="0" smtClean="0"/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Μοσχοκύπερη (</a:t>
            </a:r>
            <a:r>
              <a:rPr lang="en-US" sz="2400" b="1" i="1" dirty="0" err="1" smtClean="0"/>
              <a:t>Cyperus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difformis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 βιολογικά και 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Επίσης, είναι γυαλιστερό και </a:t>
            </a:r>
            <a:r>
              <a:rPr lang="el-GR" sz="2400" b="1" dirty="0" smtClean="0"/>
              <a:t>δεν έχει τρίχες</a:t>
            </a:r>
            <a:r>
              <a:rPr lang="el-GR" sz="2400" dirty="0" smtClean="0"/>
              <a:t>, έχει </a:t>
            </a:r>
            <a:r>
              <a:rPr lang="el-GR" sz="2400" b="1" dirty="0" smtClean="0"/>
              <a:t>λεία υφή </a:t>
            </a:r>
            <a:r>
              <a:rPr lang="el-GR" sz="2400" dirty="0" smtClean="0"/>
              <a:t>και ευδιάκριτο κεντρικό νεύρο</a:t>
            </a:r>
          </a:p>
          <a:p>
            <a:r>
              <a:rPr lang="el-GR" sz="2400" b="1" dirty="0" smtClean="0"/>
              <a:t>Τα φύλλα ανά τρία, σχηματίζουν γωνίες 120 μοιρών </a:t>
            </a:r>
            <a:r>
              <a:rPr lang="el-GR" sz="2400" dirty="0" smtClean="0"/>
              <a:t>(διατάσσονται σε δύο επίπεδα και τρεις κατευθύνσεις)</a:t>
            </a:r>
          </a:p>
          <a:p>
            <a:r>
              <a:rPr lang="el-GR" sz="2400" dirty="0" smtClean="0"/>
              <a:t>Τα πρώτα φύλλα (βάσης) είναι μεγάλα με έλασμα γυρισμένο προς τα πάνω</a:t>
            </a:r>
          </a:p>
          <a:p>
            <a:r>
              <a:rPr lang="el-GR" sz="2400" dirty="0" smtClean="0"/>
              <a:t>Η ταξιανθία φέρεται στην κορυφή του στελέχους</a:t>
            </a:r>
          </a:p>
          <a:p>
            <a:r>
              <a:rPr lang="el-GR" sz="2400" dirty="0" smtClean="0"/>
              <a:t>Είναι κίτρινο-πράσινο ή κόκκινο </a:t>
            </a:r>
            <a:r>
              <a:rPr lang="el-GR" sz="2400" b="1" dirty="0" smtClean="0"/>
              <a:t>σκιάδιο</a:t>
            </a:r>
            <a:r>
              <a:rPr lang="el-GR" sz="2400" dirty="0" smtClean="0"/>
              <a:t> με πολυανθή σταχύδια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8" y="274638"/>
            <a:ext cx="9002882" cy="1143000"/>
          </a:xfrm>
        </p:spPr>
        <p:txBody>
          <a:bodyPr>
            <a:noAutofit/>
          </a:bodyPr>
          <a:lstStyle/>
          <a:p>
            <a:r>
              <a:rPr lang="el-GR" sz="2400" b="1" dirty="0"/>
              <a:t>Μοσχοκύπερη (</a:t>
            </a:r>
            <a:r>
              <a:rPr lang="en-US" sz="2400" b="1" i="1" dirty="0" err="1"/>
              <a:t>Cyperus</a:t>
            </a:r>
            <a:r>
              <a:rPr lang="en-US" sz="2400" b="1" i="1" dirty="0"/>
              <a:t> </a:t>
            </a:r>
            <a:r>
              <a:rPr lang="en-US" sz="2400" b="1" i="1" dirty="0" err="1"/>
              <a:t>difformis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Ταξινομικά, οικολογικά βιολογικά και 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Αποτελείται από πυκνές, σφαιρικές ομάδες σταχυδίων</a:t>
            </a:r>
            <a:r>
              <a:rPr lang="el-GR" sz="2400" dirty="0"/>
              <a:t>, καστανοπράσινου χρώματος</a:t>
            </a:r>
          </a:p>
          <a:p>
            <a:r>
              <a:rPr lang="el-GR" sz="2400" dirty="0"/>
              <a:t>Η ταξιανθία περιβάλλεται από 2-3 άνισα φυλλόμορφα βράκτια</a:t>
            </a:r>
          </a:p>
          <a:p>
            <a:r>
              <a:rPr lang="el-GR" sz="2400" dirty="0"/>
              <a:t>Ανθοφορεί από τον Ιούλιο μέχρι τον Αύγουστο</a:t>
            </a:r>
          </a:p>
          <a:p>
            <a:r>
              <a:rPr lang="el-GR" sz="2400" dirty="0"/>
              <a:t>Η ρίζα των φυτών του ζιζανίου είναι θυσσανωτή</a:t>
            </a:r>
          </a:p>
          <a:p>
            <a:endParaRPr lang="el-GR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05083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Αιματόχορτο (</a:t>
            </a:r>
            <a:r>
              <a:rPr lang="en-US" sz="2400" b="1" i="1" dirty="0" err="1" smtClean="0"/>
              <a:t>Digitaria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sanguinalis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οικολογικά, βιολογικά χαρακτηρισττικά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628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Είναι ετήσιο, εαρινό, μονοκοτυλήδονο φυτό, με όρθια ή έρπουσα έκφυση</a:t>
            </a:r>
          </a:p>
          <a:p>
            <a:r>
              <a:rPr lang="el-GR" dirty="0" smtClean="0"/>
              <a:t>Αναπαράγεται με σπόρους και φυτρώνει την άνοιξη και το καλοκαίρι</a:t>
            </a:r>
          </a:p>
          <a:p>
            <a:r>
              <a:rPr lang="el-GR" dirty="0" smtClean="0"/>
              <a:t>Είναι σοβαρό ζιζάνιο </a:t>
            </a:r>
          </a:p>
          <a:p>
            <a:pPr>
              <a:buFont typeface="Wingdings" charset="2"/>
              <a:buChar char="ü"/>
            </a:pPr>
            <a:r>
              <a:rPr lang="el-GR" dirty="0" smtClean="0"/>
              <a:t>των ανοιξιάτικων φυτών μεγάλης καλλιέργειας (αραβόσιτος, καπνός, βαμβάκι, ζαχαρότευτλα)</a:t>
            </a:r>
          </a:p>
          <a:p>
            <a:pPr>
              <a:buFont typeface="Wingdings" charset="2"/>
              <a:buChar char="ü"/>
            </a:pPr>
            <a:r>
              <a:rPr lang="el-GR" dirty="0" smtClean="0"/>
              <a:t>των λαχανοκομικών φυτών</a:t>
            </a:r>
          </a:p>
          <a:p>
            <a:pPr>
              <a:buFont typeface="Wingdings" charset="2"/>
              <a:buChar char="ü"/>
            </a:pPr>
            <a:r>
              <a:rPr lang="el-GR" dirty="0" smtClean="0"/>
              <a:t>των δενδρωδών καλλιεργειών και του αμπελιού</a:t>
            </a:r>
          </a:p>
          <a:p>
            <a:r>
              <a:rPr lang="el-GR" dirty="0" smtClean="0"/>
              <a:t>Προτιμά τα αμμοαργιλλώδη εδάφη και απαντάται σε θερμές και υγρές περιοχές</a:t>
            </a:r>
          </a:p>
          <a:p>
            <a:r>
              <a:rPr lang="el-GR" dirty="0" smtClean="0"/>
              <a:t>Χαρακτηρίζεται από μεγάλη ικανότητα αδελφώματος (αναπτύσσει πολλούς νέους βλαστούς σε σύντομο χρονικό διάστημα)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Ορυζώνας με έντονη μόλυνση (υψηλούς πληθυσμούς) </a:t>
            </a:r>
            <a:br>
              <a:rPr lang="el-GR" sz="2400" dirty="0" smtClean="0"/>
            </a:br>
            <a:r>
              <a:rPr lang="el-GR" sz="2400" dirty="0" smtClean="0"/>
              <a:t>του ζιζανίου μοσχοκύπερη</a:t>
            </a:r>
            <a:endParaRPr lang="en-US" sz="2400" dirty="0"/>
          </a:p>
        </p:txBody>
      </p:sp>
      <p:pic>
        <p:nvPicPr>
          <p:cNvPr id="4" name="Content Placeholder 3" descr="cpmjpg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319" r="-2431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σταχύδια είναι καστανοπράσινου χρώματος </a:t>
            </a:r>
            <a:br>
              <a:rPr lang="el-GR" sz="2400" dirty="0" smtClean="0"/>
            </a:br>
            <a:r>
              <a:rPr lang="el-GR" sz="2400" dirty="0" smtClean="0"/>
              <a:t>και φέρονται σε πυκνές σφαιρικές ομάδες</a:t>
            </a:r>
            <a:endParaRPr lang="en-US" sz="2400" dirty="0"/>
          </a:p>
        </p:txBody>
      </p:sp>
      <p:pic>
        <p:nvPicPr>
          <p:cNvPr id="4" name="Content Placeholder 3" descr="cyperus-difformis49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7809" r="-3780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ταξιανθία είναι πρασινο-κίτρινο σκιάδιο και</a:t>
            </a:r>
            <a:br>
              <a:rPr lang="el-GR" sz="2400" dirty="0" smtClean="0"/>
            </a:br>
            <a:r>
              <a:rPr lang="el-GR" sz="2400" dirty="0" smtClean="0"/>
              <a:t> φέρεται στην κορυφή του στελέχους</a:t>
            </a:r>
            <a:endParaRPr lang="en-US" sz="2400" dirty="0"/>
          </a:p>
        </p:txBody>
      </p:sp>
      <p:pic>
        <p:nvPicPr>
          <p:cNvPr id="4" name="Content Placeholder 3" descr="DSC057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ταξιανθία περιβάλλεται από 2-3 άνισα φυλλόμορφα βράκτια</a:t>
            </a:r>
            <a:br>
              <a:rPr lang="el-GR" sz="2400" dirty="0" smtClean="0"/>
            </a:br>
            <a:endParaRPr lang="en-US" sz="2400" dirty="0"/>
          </a:p>
        </p:txBody>
      </p:sp>
      <p:pic>
        <p:nvPicPr>
          <p:cNvPr id="4" name="Content Placeholder 3" descr="Cyperus difformi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45" r="-103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Σκίρπος ορυζώνων (</a:t>
            </a:r>
            <a:r>
              <a:rPr lang="en-US" sz="2400" b="1" i="1" dirty="0" err="1" smtClean="0"/>
              <a:t>Scirpus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mucronatus</a:t>
            </a:r>
            <a:r>
              <a:rPr lang="en-US" sz="2400" b="1" dirty="0" smtClean="0"/>
              <a:t>)</a:t>
            </a:r>
            <a:br>
              <a:rPr lang="en-US" sz="2400" b="1" dirty="0" smtClean="0"/>
            </a:br>
            <a:r>
              <a:rPr lang="el-GR" sz="2400" b="1" dirty="0"/>
              <a:t>Ταξινομικά,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</a:t>
            </a:r>
            <a:r>
              <a:rPr lang="el-GR" sz="2400" dirty="0" smtClean="0"/>
              <a:t>ίναι </a:t>
            </a:r>
            <a:r>
              <a:rPr lang="el-GR" sz="2400" b="1" dirty="0" smtClean="0"/>
              <a:t>ετήσιο</a:t>
            </a:r>
            <a:r>
              <a:rPr lang="el-GR" sz="2400" dirty="0" smtClean="0"/>
              <a:t>, εαρινό, μονοκοτυλήδονο φυτό, με όρθια έκφυση</a:t>
            </a:r>
          </a:p>
          <a:p>
            <a:r>
              <a:rPr lang="el-GR" sz="2400" dirty="0" smtClean="0"/>
              <a:t>Το ύψος των φυτών του ζιζανίου φτάνει μέχρι τα 100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dirty="0" smtClean="0"/>
              <a:t>Αναπαράγεται με σπόρους και φυτρώνει την άνοιξη και το καλοκαίρι (από τέλη Απριλίοη μέχρι αρχές Ιουνίου)</a:t>
            </a:r>
          </a:p>
          <a:p>
            <a:r>
              <a:rPr lang="el-GR" sz="2400" dirty="0" smtClean="0"/>
              <a:t>Προτιμά κυρίως τα παραποτάμια και παραθαλάσσια εδάφη</a:t>
            </a:r>
          </a:p>
          <a:p>
            <a:r>
              <a:rPr lang="el-GR" sz="2400" dirty="0" smtClean="0"/>
              <a:t>Παρουσιάζει </a:t>
            </a:r>
            <a:r>
              <a:rPr lang="el-GR" sz="2400" b="1" dirty="0" smtClean="0"/>
              <a:t>μεγάλη συχνότητα εμφάνισης σε καλλιέργειες ρυζιού της χώρας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181156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/>
              <a:t>Σκίρπος ορυζώνων (</a:t>
            </a:r>
            <a:r>
              <a:rPr lang="en-US" sz="2400" b="1" i="1" dirty="0" err="1"/>
              <a:t>Scirpus</a:t>
            </a:r>
            <a:r>
              <a:rPr lang="en-US" sz="2400" b="1" i="1" dirty="0"/>
              <a:t> </a:t>
            </a:r>
            <a:r>
              <a:rPr lang="en-US" sz="2400" b="1" i="1" dirty="0" err="1"/>
              <a:t>mucronatus</a:t>
            </a:r>
            <a:r>
              <a:rPr lang="en-US" sz="2400" b="1" dirty="0"/>
              <a:t>)</a:t>
            </a:r>
            <a:br>
              <a:rPr lang="en-US" sz="2400" b="1" dirty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397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Βλαστός πράσινος, τριπλευρικός, συμπαγής, όρθιας έκφυσης</a:t>
            </a:r>
          </a:p>
          <a:p>
            <a:r>
              <a:rPr lang="el-GR" sz="2400" dirty="0" smtClean="0"/>
              <a:t>Δεν έχει τρίχες και το ύψος του κυμαίνεται μεταξύ 40 και 100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dirty="0" smtClean="0"/>
              <a:t>Ο κολεός των φύλλων είναι πράσινος, λείος και δεν έχει τρίχες</a:t>
            </a:r>
          </a:p>
          <a:p>
            <a:r>
              <a:rPr lang="el-GR" sz="2400" dirty="0" smtClean="0"/>
              <a:t>Έλασμα των φύλλων πράσινο, γωνιώδες, κοντό και στενό, λείας υφής</a:t>
            </a:r>
          </a:p>
          <a:p>
            <a:r>
              <a:rPr lang="el-GR" sz="2400" dirty="0" smtClean="0"/>
              <a:t>Τα φύλλα της βάσης είναι μικρά και δυσδιάκριτα (παράριζοι κολεοί χωρίς έλασμα φύλλων)</a:t>
            </a:r>
          </a:p>
          <a:p>
            <a:r>
              <a:rPr lang="el-GR" sz="2400" dirty="0" smtClean="0"/>
              <a:t>Δεν έχει τρίχες και ευδιάκριτο κεντρικό νεύρο</a:t>
            </a:r>
          </a:p>
          <a:p>
            <a:r>
              <a:rPr lang="el-GR" sz="2400" dirty="0" smtClean="0"/>
              <a:t>Τα φύλλα διατάσσονται σε τρεις κατευθύνσεις</a:t>
            </a:r>
          </a:p>
        </p:txBody>
      </p:sp>
    </p:spTree>
    <p:extLst>
      <p:ext uri="{BB962C8B-B14F-4D97-AF65-F5344CB8AC3E}">
        <p14:creationId xmlns="" xmlns:p14="http://schemas.microsoft.com/office/powerpoint/2010/main" val="22841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Σκίρπος ορυζώνων (</a:t>
            </a:r>
            <a:r>
              <a:rPr lang="en-US" sz="2400" b="1" i="1" dirty="0" err="1"/>
              <a:t>Scirpus</a:t>
            </a:r>
            <a:r>
              <a:rPr lang="en-US" sz="2400" b="1" i="1" dirty="0"/>
              <a:t> </a:t>
            </a:r>
            <a:r>
              <a:rPr lang="en-US" sz="2400" b="1" i="1" dirty="0" err="1"/>
              <a:t>mucronatus</a:t>
            </a:r>
            <a:r>
              <a:rPr lang="en-US" sz="2400" b="1" dirty="0"/>
              <a:t>)</a:t>
            </a:r>
            <a:br>
              <a:rPr lang="en-US" sz="2400" b="1" dirty="0"/>
            </a:br>
            <a:r>
              <a:rPr lang="el-GR" sz="2400" b="1" dirty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φυτά του ζιζανίου ανθίζουν από Ιούνιο μέχρι Αύγουστο</a:t>
            </a:r>
          </a:p>
          <a:p>
            <a:r>
              <a:rPr lang="el-GR" sz="2400" dirty="0" smtClean="0"/>
              <a:t>Η </a:t>
            </a:r>
            <a:r>
              <a:rPr lang="el-GR" sz="2400" dirty="0"/>
              <a:t>ταξιανθία είναι </a:t>
            </a:r>
            <a:r>
              <a:rPr lang="el-GR" sz="2400" b="1" dirty="0"/>
              <a:t>καστανό σκιάδιο </a:t>
            </a:r>
            <a:r>
              <a:rPr lang="el-GR" sz="2400" dirty="0" smtClean="0"/>
              <a:t>(η οποία φέρεται στην κορυφή του στελέχους) και αποτελείται από </a:t>
            </a:r>
            <a:r>
              <a:rPr lang="el-GR" sz="2400" dirty="0"/>
              <a:t>πολυανθή </a:t>
            </a:r>
            <a:r>
              <a:rPr lang="el-GR" sz="2400" dirty="0" smtClean="0"/>
              <a:t>σταχύδια</a:t>
            </a:r>
          </a:p>
          <a:p>
            <a:r>
              <a:rPr lang="el-GR" sz="2400" b="1" dirty="0" smtClean="0"/>
              <a:t>Η ταξιανθία περιβάλλεται από ένα τριγωνικό φυλλόμορφο βράκτιο φύλλο </a:t>
            </a:r>
            <a:r>
              <a:rPr lang="el-GR" sz="2400" dirty="0" smtClean="0"/>
              <a:t>μήκους 1-10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dirty="0" smtClean="0"/>
              <a:t>Αυτό, στην αρχή είναι όρθιο και αργότερα κάμπτεται</a:t>
            </a:r>
          </a:p>
          <a:p>
            <a:r>
              <a:rPr lang="el-GR" sz="2400" dirty="0" smtClean="0"/>
              <a:t>Η ρίζα είναι θυσσανωτή με ριζώματα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91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είδος </a:t>
            </a:r>
            <a:r>
              <a:rPr lang="en-US" sz="2400" i="1" dirty="0" err="1" smtClean="0"/>
              <a:t>Scirpus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mucronatus</a:t>
            </a:r>
            <a:r>
              <a:rPr lang="en-US" sz="2400" i="1" dirty="0" smtClean="0"/>
              <a:t> </a:t>
            </a:r>
            <a:r>
              <a:rPr lang="el-GR" sz="2400" dirty="0" smtClean="0"/>
              <a:t>προτιμά </a:t>
            </a:r>
            <a:br>
              <a:rPr lang="el-GR" sz="2400" dirty="0" smtClean="0"/>
            </a:br>
            <a:r>
              <a:rPr lang="el-GR" sz="2400" dirty="0" smtClean="0"/>
              <a:t>παραποτάμια και παραθαλάσσια εδάφη</a:t>
            </a:r>
            <a:endParaRPr lang="en-US" sz="2400" dirty="0"/>
          </a:p>
        </p:txBody>
      </p:sp>
      <p:pic>
        <p:nvPicPr>
          <p:cNvPr id="5" name="Picture 4" descr="DSC06939 (1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32" y="1824655"/>
            <a:ext cx="6342876" cy="42332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ταξιανθία είναι καστανό σκιάδιο, </a:t>
            </a:r>
            <a:br>
              <a:rPr lang="el-GR" sz="2400" dirty="0" smtClean="0"/>
            </a:br>
            <a:r>
              <a:rPr lang="el-GR" sz="2400" dirty="0" smtClean="0"/>
              <a:t>αποτελούμενη από πολυανθή σταχύδια</a:t>
            </a:r>
            <a:endParaRPr lang="en-US" sz="2400" dirty="0"/>
          </a:p>
        </p:txBody>
      </p:sp>
      <p:pic>
        <p:nvPicPr>
          <p:cNvPr id="5" name="Picture 4" descr="schoenoplectus-mucronatus126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33" y="1806031"/>
            <a:ext cx="6357610" cy="45435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1716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τριγωνικό φυλλόμορφο βράκτιο στην αρχή </a:t>
            </a:r>
            <a:br>
              <a:rPr lang="el-GR" sz="2400" dirty="0" smtClean="0"/>
            </a:br>
            <a:r>
              <a:rPr lang="el-GR" sz="2400" dirty="0" smtClean="0"/>
              <a:t>είναι όρθιο και αργότερα κάμπτεται</a:t>
            </a:r>
            <a:endParaRPr lang="en-US" sz="2400" dirty="0"/>
          </a:p>
        </p:txBody>
      </p:sp>
      <p:pic>
        <p:nvPicPr>
          <p:cNvPr id="5" name="Picture 4" descr="schoenoplectus-mucronatus70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36" y="2248103"/>
            <a:ext cx="4262548" cy="3518023"/>
          </a:xfrm>
          <a:prstGeom prst="rect">
            <a:avLst/>
          </a:prstGeom>
        </p:spPr>
      </p:pic>
      <p:pic>
        <p:nvPicPr>
          <p:cNvPr id="6" name="Picture 5" descr="TSB277731_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10" y="1647464"/>
            <a:ext cx="3463314" cy="50625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45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Αιματόχορτο (</a:t>
            </a:r>
            <a:r>
              <a:rPr lang="en-US" sz="2400" b="1" i="1" dirty="0" err="1" smtClean="0"/>
              <a:t>Digitaria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sanguinalis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Ο βλαστός (καλάμι) είναι πράσινος, κυλινδρικός, με ύψος 30-60</a:t>
            </a:r>
            <a:r>
              <a:rPr lang="en-US" dirty="0" smtClean="0"/>
              <a:t>cm</a:t>
            </a:r>
            <a:r>
              <a:rPr lang="el-GR" dirty="0" smtClean="0"/>
              <a:t> </a:t>
            </a:r>
          </a:p>
          <a:p>
            <a:r>
              <a:rPr lang="el-GR" dirty="0" smtClean="0"/>
              <a:t>Τα μεσογονάτια είναι λεία, αλλά τα γόνατα είναι καλυμμένα με αραιές τρίχες</a:t>
            </a:r>
          </a:p>
          <a:p>
            <a:r>
              <a:rPr lang="el-GR" dirty="0" smtClean="0"/>
              <a:t>Είναι έρπουσας έκφυσης αρχικά και όρθιας έκφυσης στη συνέχεια (ανορθώνεται-γονατοειδής κάμψη των βλαστών)</a:t>
            </a:r>
          </a:p>
          <a:p>
            <a:r>
              <a:rPr lang="el-GR" dirty="0" smtClean="0"/>
              <a:t>Το κοινό όνομα του είδους πιθανώς να οφείλεται στο ερυθρό (κόκκινο χρώμα αίματος) που καλύπτει τα περισσότερα τμήματα των αναπτυγμένων φυτών του</a:t>
            </a:r>
          </a:p>
          <a:p>
            <a:r>
              <a:rPr lang="el-GR" dirty="0" smtClean="0"/>
              <a:t>Ο κολεός των φύλλων είναι πράσινος ή ερυθρός, καλυμμένος από μακριές τρίχες</a:t>
            </a:r>
          </a:p>
          <a:p>
            <a:r>
              <a:rPr lang="el-GR" dirty="0" smtClean="0"/>
              <a:t>Αγκαλιάζει το καλάμι στα κατώτερα φύλλα και δεν έχει ωτίδια</a:t>
            </a:r>
          </a:p>
          <a:p>
            <a:r>
              <a:rPr lang="el-GR" dirty="0" smtClean="0"/>
              <a:t>Το γλωσσίδιο είναι μεμβρανώδες, λευκό ή ελαφρώς ερυθρόχροο, οδοντωτό, μήκους 1-2</a:t>
            </a:r>
            <a:r>
              <a:rPr lang="en-US" dirty="0" smtClean="0"/>
              <a:t>mm</a:t>
            </a:r>
            <a:endParaRPr lang="el-GR" dirty="0" smtClean="0"/>
          </a:p>
          <a:p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Πορφυρή κύπερη (</a:t>
            </a:r>
            <a:r>
              <a:rPr lang="en-US" sz="2400" b="1" i="1" dirty="0" err="1" smtClean="0"/>
              <a:t>Cyperus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rotundus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853"/>
          </a:xfrm>
        </p:spPr>
        <p:txBody>
          <a:bodyPr>
            <a:normAutofit fontScale="77500" lnSpcReduction="20000"/>
          </a:bodyPr>
          <a:lstStyle/>
          <a:p>
            <a:r>
              <a:rPr lang="el-GR" sz="3100" dirty="0" smtClean="0"/>
              <a:t>Είναι πολυετές, εαρινό, μονοκοτυλήδονο φυτό, με όρθια έκφυση</a:t>
            </a:r>
          </a:p>
          <a:p>
            <a:r>
              <a:rPr lang="el-GR" sz="3100" b="1" dirty="0" smtClean="0"/>
              <a:t>Αναπαράγεται με κονδύλους και ριζώματα</a:t>
            </a:r>
            <a:r>
              <a:rPr lang="el-GR" sz="3100" dirty="0" smtClean="0"/>
              <a:t> (οι σπόροι συμβάλλουν σε μικρό ποσοστό στη διαιώνιση του είδους)</a:t>
            </a:r>
          </a:p>
          <a:p>
            <a:r>
              <a:rPr lang="el-GR" sz="3100" dirty="0" smtClean="0"/>
              <a:t>Αποτελεί το πιο διαδεδομένο και επιζήμιο είδος κύπερης στη χώρα μας</a:t>
            </a:r>
          </a:p>
          <a:p>
            <a:r>
              <a:rPr lang="el-GR" sz="3100" dirty="0" smtClean="0"/>
              <a:t>Δημιουργεί προβλήματα</a:t>
            </a:r>
          </a:p>
          <a:p>
            <a:pPr>
              <a:buFont typeface="Wingdings" charset="2"/>
              <a:buChar char="ü"/>
            </a:pPr>
            <a:r>
              <a:rPr lang="el-GR" sz="3100" dirty="0" smtClean="0"/>
              <a:t>σε όλα τα ανοιξιάτικα φυτά μεγάλης καλλιέργειας (καπνός, βαμβάκι, ζαχαρότευτλα, αραβόσιτος)</a:t>
            </a:r>
          </a:p>
          <a:p>
            <a:pPr>
              <a:buFont typeface="Wingdings" charset="2"/>
              <a:buChar char="ü"/>
            </a:pPr>
            <a:r>
              <a:rPr lang="el-GR" sz="3100" dirty="0" smtClean="0"/>
              <a:t>στις κηπευτικές και ανθοκομικές καλλιέργειες</a:t>
            </a:r>
          </a:p>
          <a:p>
            <a:pPr>
              <a:buFont typeface="Wingdings" charset="2"/>
              <a:buChar char="ü"/>
            </a:pPr>
            <a:r>
              <a:rPr lang="el-GR" sz="3100" dirty="0" smtClean="0"/>
              <a:t>σε φυτώρια και σπορεία</a:t>
            </a:r>
          </a:p>
          <a:p>
            <a:pPr>
              <a:buFont typeface="Wingdings" charset="2"/>
              <a:buChar char="ü"/>
            </a:pPr>
            <a:r>
              <a:rPr lang="el-GR" sz="3100" dirty="0" smtClean="0"/>
              <a:t>σε αρδευόμενους οπωρώνες και αμπελώνες</a:t>
            </a:r>
          </a:p>
          <a:p>
            <a:r>
              <a:rPr lang="el-GR" sz="3100" dirty="0" smtClean="0"/>
              <a:t>Προτιμά κυρίως αμμώδη και υγρά εδάφη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Πορφυρή κύπερη (</a:t>
            </a:r>
            <a:r>
              <a:rPr lang="en-US" sz="2400" b="1" i="1" dirty="0" err="1" smtClean="0"/>
              <a:t>Cyperus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rotundus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628"/>
          </a:xfrm>
        </p:spPr>
        <p:txBody>
          <a:bodyPr>
            <a:normAutofit fontScale="92500" lnSpcReduction="10000"/>
          </a:bodyPr>
          <a:lstStyle/>
          <a:p>
            <a:r>
              <a:rPr lang="el-GR" sz="2600" dirty="0" smtClean="0"/>
              <a:t>Βλαστός ωχρο-πράσινος, λείος, τριπλευρικός (τριγωνικής διατομής), </a:t>
            </a:r>
            <a:r>
              <a:rPr lang="el-GR" sz="2600" b="1" dirty="0" smtClean="0"/>
              <a:t>συμπαγής</a:t>
            </a:r>
            <a:r>
              <a:rPr lang="el-GR" sz="2600" dirty="0" smtClean="0"/>
              <a:t>, με όρθια έκφυση</a:t>
            </a:r>
          </a:p>
          <a:p>
            <a:r>
              <a:rPr lang="el-GR" sz="2600" b="1" dirty="0" smtClean="0"/>
              <a:t>Δεν έχει τρίχες, δεν έχει γόνατα </a:t>
            </a:r>
            <a:r>
              <a:rPr lang="el-GR" sz="2600" dirty="0" smtClean="0"/>
              <a:t>και το ύψος του κυμαίνεται μεταξύ 20 και 40</a:t>
            </a:r>
            <a:r>
              <a:rPr lang="en-US" sz="2600" dirty="0" smtClean="0"/>
              <a:t>cm</a:t>
            </a:r>
            <a:endParaRPr lang="el-GR" sz="2600" dirty="0" smtClean="0"/>
          </a:p>
          <a:p>
            <a:r>
              <a:rPr lang="el-GR" sz="2600" dirty="0" smtClean="0"/>
              <a:t>Ο κολεός των φύλλων είναι ερυθρός και δεν έχει τρίχες</a:t>
            </a:r>
          </a:p>
          <a:p>
            <a:r>
              <a:rPr lang="el-GR" sz="2600" b="1" dirty="0" smtClean="0"/>
              <a:t>Τα φύλλα διατάσσονται </a:t>
            </a:r>
            <a:r>
              <a:rPr lang="el-GR" sz="2600" dirty="0" smtClean="0"/>
              <a:t>σε δύο επίπεδα και </a:t>
            </a:r>
            <a:r>
              <a:rPr lang="el-GR" sz="2600" b="1" dirty="0" smtClean="0"/>
              <a:t>σε τρεις σειρές-κατευθύνσεις</a:t>
            </a:r>
          </a:p>
          <a:p>
            <a:r>
              <a:rPr lang="el-GR" sz="2600" u="sng" dirty="0" smtClean="0"/>
              <a:t>Τα φύλλα της βάσης έχουν μήκος μικρότερο από το ύψος του ανθοφόρου βλαστού </a:t>
            </a:r>
            <a:r>
              <a:rPr lang="el-GR" sz="2600" dirty="0" smtClean="0"/>
              <a:t>(από το γνώρισμα αυτό διακρίνεται από την κίτρινη κύπερη)</a:t>
            </a:r>
          </a:p>
          <a:p>
            <a:r>
              <a:rPr lang="el-GR" sz="2600" dirty="0" smtClean="0"/>
              <a:t>Το έλασμα των φύλλων είναι πράσινο, γωνιώδες, κοντό</a:t>
            </a:r>
          </a:p>
          <a:p>
            <a:r>
              <a:rPr lang="el-GR" sz="2600" b="1" dirty="0" smtClean="0"/>
              <a:t>Δεν έχει τρίχες </a:t>
            </a:r>
            <a:r>
              <a:rPr lang="el-GR" sz="2600" dirty="0" smtClean="0"/>
              <a:t>και </a:t>
            </a:r>
            <a:r>
              <a:rPr lang="el-GR" sz="2600" b="1" dirty="0" smtClean="0"/>
              <a:t>η πάνω επιφάνεια γυαλίζει</a:t>
            </a:r>
            <a:r>
              <a:rPr lang="el-GR" sz="2600" dirty="0" smtClean="0"/>
              <a:t>, έχει </a:t>
            </a:r>
            <a:r>
              <a:rPr lang="el-GR" sz="2600" b="1" dirty="0" smtClean="0"/>
              <a:t>λεία υφή </a:t>
            </a:r>
            <a:r>
              <a:rPr lang="el-GR" sz="2600" dirty="0" smtClean="0"/>
              <a:t>και ευδιάκριτο κεντρικό νεύρο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Πορφυρή κύπερη (</a:t>
            </a:r>
            <a:r>
              <a:rPr lang="en-US" sz="2400" b="1" i="1" dirty="0" err="1" smtClean="0"/>
              <a:t>Cyperus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rotundus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3097" dirty="0" smtClean="0"/>
              <a:t>Τα βράκτια φύλλα έχουν μήκος ίσο ή μικρότερο από την ακτίνα της ταξιανθίας</a:t>
            </a:r>
          </a:p>
          <a:p>
            <a:r>
              <a:rPr lang="el-GR" sz="3097" dirty="0" smtClean="0"/>
              <a:t>Η </a:t>
            </a:r>
            <a:r>
              <a:rPr lang="el-GR" sz="3097" b="1" dirty="0" smtClean="0"/>
              <a:t>ταξιανθία</a:t>
            </a:r>
            <a:r>
              <a:rPr lang="el-GR" sz="3097" dirty="0" smtClean="0"/>
              <a:t> είναι </a:t>
            </a:r>
            <a:r>
              <a:rPr lang="el-GR" sz="3097" b="1" dirty="0" smtClean="0"/>
              <a:t>κόκκινο σκιάδιο </a:t>
            </a:r>
            <a:r>
              <a:rPr lang="el-GR" sz="3097" dirty="0" smtClean="0"/>
              <a:t>με πολυανθή ανθίδια (ερυθρόχροα ή πορφυροκαστανόχροα)</a:t>
            </a:r>
          </a:p>
          <a:p>
            <a:r>
              <a:rPr lang="el-GR" sz="3097" dirty="0" smtClean="0"/>
              <a:t>Τα φυτά ανθοφορούν από τον Ιούνιο μέχρι τον Αύγουστο</a:t>
            </a:r>
          </a:p>
          <a:p>
            <a:r>
              <a:rPr lang="el-GR" sz="3097" dirty="0" smtClean="0"/>
              <a:t>Η ρίζα είναι θυσσανωτή με </a:t>
            </a:r>
            <a:r>
              <a:rPr lang="el-GR" sz="3097" u="sng" dirty="0" smtClean="0"/>
              <a:t>ριζώματα που καταλήγουν σε κονδύλους οι οποίοι συνδέονται μεταξύ τους με ριζώματα </a:t>
            </a:r>
            <a:r>
              <a:rPr lang="el-GR" sz="3097" dirty="0" smtClean="0"/>
              <a:t>(</a:t>
            </a:r>
            <a:r>
              <a:rPr lang="el-GR" sz="3097" b="1" dirty="0" smtClean="0"/>
              <a:t>δίκτυο κονδύλων</a:t>
            </a:r>
            <a:r>
              <a:rPr lang="el-GR" sz="3097" dirty="0" smtClean="0"/>
              <a:t>)</a:t>
            </a:r>
          </a:p>
          <a:p>
            <a:r>
              <a:rPr lang="el-GR" sz="3097" dirty="0" smtClean="0"/>
              <a:t>Διαφορά με την κίτρινη κύπερη όπου κάθε ρίζωμα καταλήγει σε ένα κόνδυλο</a:t>
            </a:r>
          </a:p>
          <a:p>
            <a:r>
              <a:rPr lang="el-GR" sz="3097" dirty="0" smtClean="0"/>
              <a:t>Ο κόνδυλος είναι βραχύς, ελλειψοειδής, τραχύς με λεπιοειδή φύλλα, ερυθροκαστανόχροος</a:t>
            </a:r>
          </a:p>
          <a:p>
            <a:r>
              <a:rPr lang="el-GR" sz="3097" dirty="0" smtClean="0"/>
              <a:t>Ο κόνδυλος μπορεί να δίνει βλαστούς από κάθε οφθαλμό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Νερά σπορόφυτα πορφυρής κύπερης </a:t>
            </a:r>
            <a:r>
              <a:rPr lang="en-US" sz="2400" dirty="0" smtClean="0"/>
              <a:t>(</a:t>
            </a:r>
            <a:r>
              <a:rPr lang="en-US" sz="2400" i="1" dirty="0" err="1" smtClean="0"/>
              <a:t>Cyperus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rotundus</a:t>
            </a:r>
            <a:r>
              <a:rPr lang="en-US" sz="2400" dirty="0" smtClean="0"/>
              <a:t>)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Διακρίνεται η διάταξη των φύλλων σε τρεις κατευθύνσεις</a:t>
            </a:r>
            <a:endParaRPr lang="en-US" sz="2400" dirty="0"/>
          </a:p>
        </p:txBody>
      </p:sp>
      <p:pic>
        <p:nvPicPr>
          <p:cNvPr id="5" name="Picture 4" descr="Κύπερη Φώτο Στεφανή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90" y="1638905"/>
            <a:ext cx="6015788" cy="4530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401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Αναπτυγμένα φυτά πορφυρής κύπερης</a:t>
            </a:r>
            <a:endParaRPr lang="en-US" sz="2400" dirty="0"/>
          </a:p>
        </p:txBody>
      </p:sp>
      <p:pic>
        <p:nvPicPr>
          <p:cNvPr id="4" name="Content Placeholder 3" descr="Node5134-rhizom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Κόνδυλος βραχύς, ελλειψοειδούς σχήματος, τραχύς και </a:t>
            </a:r>
            <a:br>
              <a:rPr lang="el-GR" sz="2400" dirty="0" smtClean="0"/>
            </a:br>
            <a:r>
              <a:rPr lang="el-GR" sz="2400" dirty="0" smtClean="0"/>
              <a:t>μπορεί να δίνει βλαστούς από κάθε οφθαλμό</a:t>
            </a:r>
            <a:endParaRPr lang="en-US" sz="2400" dirty="0"/>
          </a:p>
        </p:txBody>
      </p:sp>
      <p:pic>
        <p:nvPicPr>
          <p:cNvPr id="4" name="Content Placeholder 3" descr="220px-Cyperus_rotundus_tuber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Βλαστός ωχροπράσινος, συμπαγής (γεμάτος), τριπλευρικής διατομής, λείος, χωρίς γόνατα και τρίχες</a:t>
            </a:r>
            <a:endParaRPr lang="en-US" sz="2400" dirty="0"/>
          </a:p>
        </p:txBody>
      </p:sp>
      <p:pic>
        <p:nvPicPr>
          <p:cNvPr id="4" name="Content Placeholder 3" descr="220px-Nutgrass_Cyperus_rotundus_stem_cross_section_and_flower_hea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1332" r="-9133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dirty="0" smtClean="0"/>
              <a:t>Οι βλαστοί των κυπεροειδών είναι τριγωνικής διατομής (τριπλευρικοί), όχι κυλινδρικής διατομής (όπως οι βλαστοί των αγρωστωδών)</a:t>
            </a:r>
            <a:endParaRPr lang="en-US" sz="2667" dirty="0"/>
          </a:p>
        </p:txBody>
      </p:sp>
      <p:pic>
        <p:nvPicPr>
          <p:cNvPr id="4" name="Content Placeholder 3" descr="Nutgrass_Cyperus_rotundus_stem_cross_sectio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257" r="-2725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της πορφυρής κύπερης είναι ερυθρόχροα ή πορφυροκαστανόχροα, φέρονται σε ταξιανθία σκιάδιο</a:t>
            </a:r>
            <a:endParaRPr lang="en-US" sz="2400" dirty="0"/>
          </a:p>
        </p:txBody>
      </p:sp>
      <p:pic>
        <p:nvPicPr>
          <p:cNvPr id="4" name="Content Placeholder 3" descr="purple_nutsedge_flower_hea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07" r="-103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Τα άνθη της κίτρινης κύπερης είναι κιτρινοκαστανόχροα ή χρυσοκαστανόχροα, φέρονται σε ταξιανθία μεγαλύτερη από εκείνη της πορφυρής κύπερης</a:t>
            </a:r>
            <a:endParaRPr lang="en-US" sz="2400" dirty="0"/>
          </a:p>
        </p:txBody>
      </p:sp>
      <p:pic>
        <p:nvPicPr>
          <p:cNvPr id="4" name="Content Placeholder 3" descr="yellow_nutsedge_flowerhea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07" r="-103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Αιματόχορτο (</a:t>
            </a:r>
            <a:r>
              <a:rPr lang="en-US" sz="2400" b="1" i="1" dirty="0" err="1" smtClean="0"/>
              <a:t>Digitaria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sanguinalis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Το έλασμα των φύλλων είναι πράσινο ή ερυθρό, επίπεδο, μικρού μήκους (κοντό, πλατύ, μυτερό)</a:t>
            </a:r>
          </a:p>
          <a:p>
            <a:r>
              <a:rPr lang="el-GR" dirty="0" smtClean="0"/>
              <a:t>Καλύπτεται με μεταξωτές τρίχες και στις δύο πλευρές του</a:t>
            </a:r>
          </a:p>
          <a:p>
            <a:r>
              <a:rPr lang="el-GR" dirty="0" smtClean="0"/>
              <a:t>Τα φύλλα έχουν ευδιάκριτο κεντρικό νεύρο, ερυθρόλευκου χρωματισμού και διατάσσονται σε δύο κατευθύνσεις</a:t>
            </a:r>
          </a:p>
          <a:p>
            <a:r>
              <a:rPr lang="el-GR" dirty="0" smtClean="0"/>
              <a:t>Τα φυτά του ζιζανίου ανθίζουν το διάστημα από Ιούλιο μέχρι Σεπτέμβριο</a:t>
            </a:r>
          </a:p>
          <a:p>
            <a:r>
              <a:rPr lang="el-GR" dirty="0" smtClean="0"/>
              <a:t>Τα άνθη φέρονται σε 4-10 στάχεις σχήματος δακτύλων παλάμης (ταξιανθία, </a:t>
            </a:r>
            <a:r>
              <a:rPr lang="el-GR" b="1" dirty="0" smtClean="0"/>
              <a:t>δακτυλόμορφος στάχυς</a:t>
            </a:r>
            <a:r>
              <a:rPr lang="el-GR" dirty="0" smtClean="0"/>
              <a:t>)</a:t>
            </a:r>
          </a:p>
          <a:p>
            <a:r>
              <a:rPr lang="el-GR" dirty="0" smtClean="0"/>
              <a:t>Οι στάχεις είναι μακρύτεροι σε μήκος από τους αντίστοιχους του είδους αγριάδα (</a:t>
            </a:r>
            <a:r>
              <a:rPr lang="en-US" i="1" dirty="0" err="1" smtClean="0"/>
              <a:t>Cynodon</a:t>
            </a:r>
            <a:r>
              <a:rPr lang="en-US" i="1" dirty="0" smtClean="0"/>
              <a:t> </a:t>
            </a:r>
            <a:r>
              <a:rPr lang="en-US" i="1" dirty="0" err="1" smtClean="0"/>
              <a:t>dactylon</a:t>
            </a:r>
            <a:r>
              <a:rPr lang="el-GR" dirty="0" smtClean="0"/>
              <a:t>)</a:t>
            </a:r>
          </a:p>
          <a:p>
            <a:r>
              <a:rPr lang="el-GR" dirty="0" smtClean="0"/>
              <a:t>Τα λέπυρα καλύπτονται από τρίχες κι ο χιτώνας καταλήγει σε άγανο</a:t>
            </a:r>
          </a:p>
          <a:p>
            <a:r>
              <a:rPr lang="el-GR" dirty="0" smtClean="0"/>
              <a:t>Η ρίζα των φυτών του ζιζανίου είναι θυσσανωτή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Τα φύλλα των ειδών κύπερης διατάσσονται σε τρεις κατευθύνσεις (σχηματίζοντας γωνίες 120 μοιρών)</a:t>
            </a:r>
            <a:br>
              <a:rPr lang="el-GR" sz="2400" dirty="0" smtClean="0"/>
            </a:br>
            <a:r>
              <a:rPr lang="el-GR" sz="2400" dirty="0" smtClean="0"/>
              <a:t>Στα αγρωστώδη τα φύλλα διατάσσονται κατ’ εναλλαγή</a:t>
            </a:r>
            <a:endParaRPr lang="en-US" sz="2400" dirty="0"/>
          </a:p>
        </p:txBody>
      </p:sp>
      <p:pic>
        <p:nvPicPr>
          <p:cNvPr id="4" name="Content Placeholder 3" descr="cyperus_rotundus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64" r="-1066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φυτό κίτρινης κύπερης (</a:t>
            </a:r>
            <a:r>
              <a:rPr lang="en-US" sz="2400" i="1" dirty="0" err="1" smtClean="0"/>
              <a:t>Cyperus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esculentus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145937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47" r="-1084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Καλλιέργεια κολοκυθιάς με έντονη προσβολή από πορφυρή κύπερη</a:t>
            </a:r>
            <a:endParaRPr lang="en-US" sz="2400" dirty="0"/>
          </a:p>
        </p:txBody>
      </p:sp>
      <p:pic>
        <p:nvPicPr>
          <p:cNvPr id="4" name="Content Placeholder 3" descr="Weed1_Fig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Αγριοτοματιά (στύφνος)</a:t>
            </a:r>
            <a:br>
              <a:rPr lang="el-GR" sz="2400" b="1" dirty="0" smtClean="0"/>
            </a:br>
            <a:r>
              <a:rPr lang="en-US" sz="2400" b="1" dirty="0" smtClean="0"/>
              <a:t>(</a:t>
            </a:r>
            <a:r>
              <a:rPr lang="en-US" sz="2400" b="1" i="1" dirty="0" err="1" smtClean="0"/>
              <a:t>Solanum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nigrum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Είναι ετήσιο, εαρινό, δικοτυλήδονο φυτό, όρθιας έκφυσης</a:t>
            </a:r>
          </a:p>
          <a:p>
            <a:r>
              <a:rPr lang="el-GR" dirty="0" smtClean="0"/>
              <a:t>Αναπαράγεται με σπόρους και φυτρώνει από τον Απρίλιο μέχρι τον Ιούλιο</a:t>
            </a:r>
          </a:p>
          <a:p>
            <a:r>
              <a:rPr lang="el-GR" dirty="0" smtClean="0"/>
              <a:t>Παρουσιάζει μεγάλη συχνότητα εμφάνισης</a:t>
            </a:r>
          </a:p>
          <a:p>
            <a:pPr>
              <a:buFont typeface="Wingdings" charset="2"/>
              <a:buChar char="ü"/>
            </a:pPr>
            <a:r>
              <a:rPr lang="el-GR" dirty="0" smtClean="0"/>
              <a:t>στα ανοιξιάτικα φυτά μεγάλης καλλιέργειας (βαμβάκι, αραβόσιτος, ζαχαρότευτλα, καπνός, βιομηχανική τομάτα, πατάτα)</a:t>
            </a:r>
          </a:p>
          <a:p>
            <a:pPr>
              <a:buFont typeface="Wingdings" charset="2"/>
              <a:buChar char="ü"/>
            </a:pPr>
            <a:r>
              <a:rPr lang="el-GR" dirty="0" smtClean="0"/>
              <a:t>στα λαχανοκομικά φυτά</a:t>
            </a:r>
          </a:p>
          <a:p>
            <a:r>
              <a:rPr lang="el-GR" dirty="0" smtClean="0"/>
              <a:t>Προτιμά εδάφη πλούσια σε οργανική ουσία και θρεπτικά στοιχεία </a:t>
            </a:r>
          </a:p>
          <a:p>
            <a:r>
              <a:rPr lang="el-GR" dirty="0" smtClean="0"/>
              <a:t>Επίσης, προτιμά εδάφη χαλαρής δομής, ελαφρώς όξινης μέχρι αλκαλικής αντίδρασης (</a:t>
            </a:r>
            <a:r>
              <a:rPr lang="en-US" dirty="0" smtClean="0"/>
              <a:t>pH</a:t>
            </a:r>
            <a:r>
              <a:rPr lang="el-GR" dirty="0" smtClean="0"/>
              <a:t>)</a:t>
            </a:r>
          </a:p>
          <a:p>
            <a:r>
              <a:rPr lang="el-GR" dirty="0" smtClean="0"/>
              <a:t>Τα φυτά του ζιζανίου των ορεινών περιοχών είναι δηλητηριώδη (περιέχουν  το αλκαλοειδές σολανίνη), ενώ των πεδινών περιοχών, όχι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Αγριοτοματιά (στύφνος)</a:t>
            </a:r>
            <a:br>
              <a:rPr lang="el-GR" sz="2400" b="1" dirty="0" smtClean="0"/>
            </a:br>
            <a:r>
              <a:rPr lang="en-US" sz="2400" b="1" dirty="0" smtClean="0"/>
              <a:t>(</a:t>
            </a:r>
            <a:r>
              <a:rPr lang="en-US" sz="2400" b="1" i="1" dirty="0" err="1" smtClean="0"/>
              <a:t>Solanum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nigrum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8028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Οι </a:t>
            </a:r>
            <a:r>
              <a:rPr lang="el-GR" b="1" dirty="0" smtClean="0"/>
              <a:t>κοτυληδόνες</a:t>
            </a:r>
            <a:r>
              <a:rPr lang="el-GR" dirty="0" smtClean="0"/>
              <a:t> είναι ωοειδείς, έμμισχες, μυτερές, με </a:t>
            </a:r>
            <a:r>
              <a:rPr lang="el-GR" b="1" dirty="0" smtClean="0"/>
              <a:t>τρίχες στην περιφέρεια</a:t>
            </a:r>
          </a:p>
          <a:p>
            <a:r>
              <a:rPr lang="el-GR" dirty="0" smtClean="0"/>
              <a:t>Είναι πράσινες, δεν κοκκινίζουν στην κάτω επιφάνεια</a:t>
            </a:r>
          </a:p>
          <a:p>
            <a:r>
              <a:rPr lang="el-GR" dirty="0" smtClean="0"/>
              <a:t>Η </a:t>
            </a:r>
            <a:r>
              <a:rPr lang="el-GR" b="1" dirty="0" smtClean="0"/>
              <a:t>υποκοτύλη</a:t>
            </a:r>
            <a:r>
              <a:rPr lang="el-GR" dirty="0" smtClean="0"/>
              <a:t> είναι </a:t>
            </a:r>
            <a:r>
              <a:rPr lang="el-GR" b="1" dirty="0" smtClean="0"/>
              <a:t>σκούρου μωβ χρώματος </a:t>
            </a:r>
            <a:r>
              <a:rPr lang="el-GR" dirty="0" smtClean="0"/>
              <a:t>και έχει τρίχες</a:t>
            </a:r>
          </a:p>
          <a:p>
            <a:r>
              <a:rPr lang="el-GR" dirty="0" smtClean="0"/>
              <a:t>Ο βλαστός είναι κυλινδρικός, όρθιας έκφυσης, ύψους 10-60</a:t>
            </a:r>
            <a:r>
              <a:rPr lang="en-US" dirty="0" smtClean="0"/>
              <a:t>cm,</a:t>
            </a:r>
            <a:r>
              <a:rPr lang="el-GR" dirty="0" smtClean="0"/>
              <a:t> πράσινου έως σκούρο μωβ χρώματος και είναι διακλαδισμένος</a:t>
            </a:r>
          </a:p>
          <a:p>
            <a:r>
              <a:rPr lang="el-GR" dirty="0" smtClean="0"/>
              <a:t>Ολόκληρο το φυτό </a:t>
            </a:r>
            <a:r>
              <a:rPr lang="el-GR" b="1" dirty="0" smtClean="0"/>
              <a:t>καλύπτεται από αραιές τρίχες</a:t>
            </a:r>
          </a:p>
          <a:p>
            <a:r>
              <a:rPr lang="el-GR" dirty="0" smtClean="0"/>
              <a:t>Τα φύλλα είναι </a:t>
            </a:r>
            <a:r>
              <a:rPr lang="el-GR" b="1" dirty="0" smtClean="0"/>
              <a:t>γκριζοπράσινου χρώματος</a:t>
            </a:r>
            <a:r>
              <a:rPr lang="el-GR" dirty="0" smtClean="0"/>
              <a:t>, αδιαίρετα, ωοειδή έως ρομβωτά, με </a:t>
            </a:r>
            <a:r>
              <a:rPr lang="el-GR" b="1" dirty="0" smtClean="0"/>
              <a:t>οδοντωτή περιφέρεια</a:t>
            </a:r>
          </a:p>
          <a:p>
            <a:r>
              <a:rPr lang="el-GR" dirty="0" smtClean="0"/>
              <a:t>Τα ευδιάκριτα νεύρα και οι τρίχες που υπάρχουν στο έλασμα, προσδίδουν στα φύλλα </a:t>
            </a:r>
            <a:r>
              <a:rPr lang="el-GR" b="1" dirty="0" smtClean="0"/>
              <a:t>τραχιά υφή</a:t>
            </a:r>
          </a:p>
          <a:p>
            <a:r>
              <a:rPr lang="el-GR" dirty="0" smtClean="0"/>
              <a:t>Τα φύλλα είναι έμμισχα και εναλλασσόμενα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Αγριοτοματιά (στύφνος)</a:t>
            </a:r>
            <a:br>
              <a:rPr lang="el-GR" sz="2400" b="1" dirty="0" smtClean="0"/>
            </a:br>
            <a:r>
              <a:rPr lang="en-US" sz="2400" b="1" dirty="0" smtClean="0"/>
              <a:t>(</a:t>
            </a:r>
            <a:r>
              <a:rPr lang="en-US" sz="2400" b="1" i="1" dirty="0" err="1" smtClean="0"/>
              <a:t>Solanum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nigrum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6253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Το ζιζάνιο αγριοτοματιά ανθίζει από Ιούλιο μέχρι Σεπτέμβριο-Οκτώβριο</a:t>
            </a:r>
          </a:p>
          <a:p>
            <a:r>
              <a:rPr lang="el-GR" dirty="0" smtClean="0"/>
              <a:t>Τα </a:t>
            </a:r>
            <a:r>
              <a:rPr lang="el-GR" b="1" dirty="0" smtClean="0"/>
              <a:t>άνθη</a:t>
            </a:r>
            <a:r>
              <a:rPr lang="el-GR" dirty="0" smtClean="0"/>
              <a:t> είναι </a:t>
            </a:r>
            <a:r>
              <a:rPr lang="el-GR" b="1" dirty="0" smtClean="0"/>
              <a:t>λευκοκίτρινα</a:t>
            </a:r>
            <a:r>
              <a:rPr lang="el-GR" dirty="0" smtClean="0"/>
              <a:t>, μικρά και φέρονται σε </a:t>
            </a:r>
            <a:r>
              <a:rPr lang="el-GR" b="1" dirty="0" smtClean="0"/>
              <a:t>βοτρυοειδείς ταξιανθίες</a:t>
            </a:r>
          </a:p>
          <a:p>
            <a:r>
              <a:rPr lang="el-GR" dirty="0" smtClean="0"/>
              <a:t>Ο ποδίσκος του άνθους είναι κοντός και έχει τρίχες</a:t>
            </a:r>
          </a:p>
          <a:p>
            <a:r>
              <a:rPr lang="el-GR" dirty="0" smtClean="0"/>
              <a:t>Ο καρπός είναι </a:t>
            </a:r>
            <a:r>
              <a:rPr lang="el-GR" b="1" dirty="0" smtClean="0"/>
              <a:t>ράγα μαύρου χρώματος </a:t>
            </a:r>
            <a:r>
              <a:rPr lang="el-GR" dirty="0" smtClean="0"/>
              <a:t>(κάθε καρπός περιέχει 15-60 σπόρους)</a:t>
            </a:r>
          </a:p>
          <a:p>
            <a:r>
              <a:rPr lang="el-GR" dirty="0" smtClean="0"/>
              <a:t>Κάθε φυτό μπορεί να παράγει 500-215.000 σπόρους</a:t>
            </a:r>
          </a:p>
          <a:p>
            <a:r>
              <a:rPr lang="el-GR" dirty="0" smtClean="0"/>
              <a:t>Οι σπόροι είναι σφαιροειδείς ή ωοειδείς, γκριζο-καστανού χρώματος</a:t>
            </a:r>
          </a:p>
          <a:p>
            <a:r>
              <a:rPr lang="el-GR" dirty="0" smtClean="0"/>
              <a:t>Οι σπόροι διατηρούν τη φυτρωτική τους ικανότητα στο έδαφος μέχρι 20 χρόνια</a:t>
            </a:r>
          </a:p>
          <a:p>
            <a:r>
              <a:rPr lang="el-GR" dirty="0" smtClean="0"/>
              <a:t>Η ρίζα της αγριοτοματιάς είναι πασσαλώδης και αβαθής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κοτυληδόνες του ζιζανίου αγριοτοματιά είναι ωοειδείς, μυτερές, έμμισχες και φέρουν τρίχες στην περιφέρειά τους</a:t>
            </a:r>
            <a:endParaRPr lang="en-US" sz="2400" dirty="0"/>
          </a:p>
        </p:txBody>
      </p:sp>
      <p:pic>
        <p:nvPicPr>
          <p:cNvPr id="4" name="Content Placeholder 3" descr="SOLNI-COT-7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5720" r="-2572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του ζιζανίου αγριοτοματιά</a:t>
            </a:r>
            <a:endParaRPr lang="en-US" sz="2400" dirty="0"/>
          </a:p>
        </p:txBody>
      </p:sp>
      <p:pic>
        <p:nvPicPr>
          <p:cNvPr id="4" name="Content Placeholder 3" descr="SOLNI-EAR-7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277" r="-727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Αναπτυγμένο φυτό του ζιζανίου αγριοτοματιά</a:t>
            </a:r>
            <a:endParaRPr lang="en-US" sz="2400" dirty="0"/>
          </a:p>
        </p:txBody>
      </p:sp>
      <p:pic>
        <p:nvPicPr>
          <p:cNvPr id="6" name="Picture 5" descr="Ζιζάνια-Αγριοντοματιά 3 Φώτο Στεφανή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06" y="1649327"/>
            <a:ext cx="6374315" cy="4800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88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της αγριοτοματιάς είναι μικρά, λευκοκίτρινα και φέρονται σε βοτρυοειδείς ταξιανθίες </a:t>
            </a:r>
            <a:endParaRPr lang="en-US" sz="2400" dirty="0"/>
          </a:p>
        </p:txBody>
      </p:sp>
      <p:pic>
        <p:nvPicPr>
          <p:cNvPr id="4" name="Content Placeholder 3" descr="schwarzer_nachtschatte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929" r="-1092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φυτάριο αιματόχορτου καλυμένο </a:t>
            </a:r>
            <a:br>
              <a:rPr lang="el-GR" sz="2400" dirty="0" smtClean="0"/>
            </a:br>
            <a:r>
              <a:rPr lang="el-GR" sz="2400" dirty="0" smtClean="0"/>
              <a:t>εξ’ ολοκλήρου από ευδιάκριτες τρίχες</a:t>
            </a:r>
            <a:endParaRPr lang="en-US" sz="2400" dirty="0"/>
          </a:p>
        </p:txBody>
      </p:sp>
      <p:pic>
        <p:nvPicPr>
          <p:cNvPr id="4" name="Content Placeholder 3" descr="Digitaria_sanguinalis_seedling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217" r="-2121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καρποί του ζιζανίου αγριοτοματιά είναι ράγες, μαύρου χρώματος (κάθε καρπός περιέχει 15-60 σπόρους)</a:t>
            </a:r>
            <a:endParaRPr lang="en-US" sz="2400" dirty="0"/>
          </a:p>
        </p:txBody>
      </p:sp>
      <p:pic>
        <p:nvPicPr>
          <p:cNvPr id="4" name="Content Placeholder 3" descr="SOLNI-MAT-7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9750" r="-897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Καρποί (ράγες μαύρου χρώματος) του ζιζανίου αγριοτοματιά</a:t>
            </a:r>
            <a:endParaRPr lang="en-US" sz="2400" dirty="0"/>
          </a:p>
        </p:txBody>
      </p:sp>
      <p:pic>
        <p:nvPicPr>
          <p:cNvPr id="4" name="Content Placeholder 3" descr="Solanum_nigrum_fruit_black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26" r="-1812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dirty="0" smtClean="0"/>
              <a:t>Οι σπόροι είναι σφαιροειδείς ή ωοειδείς, χρώματος γκρι-καφέ</a:t>
            </a:r>
            <a:br>
              <a:rPr lang="el-GR" sz="2400" dirty="0" smtClean="0"/>
            </a:br>
            <a:r>
              <a:rPr lang="el-GR" sz="2400" dirty="0" smtClean="0"/>
              <a:t>Ένα φυτό του ζιζανίου </a:t>
            </a:r>
            <a:r>
              <a:rPr lang="el-GR" sz="2400" dirty="0" err="1" smtClean="0"/>
              <a:t>αγριοτοματιά</a:t>
            </a:r>
            <a:r>
              <a:rPr lang="el-GR" sz="2400" dirty="0" smtClean="0"/>
              <a:t> </a:t>
            </a:r>
            <a:br>
              <a:rPr lang="el-GR" sz="2400" dirty="0" smtClean="0"/>
            </a:br>
            <a:r>
              <a:rPr lang="el-GR" sz="2400" dirty="0" smtClean="0"/>
              <a:t>μπορεί να παράξει μέχρι 215.000 σπόρους</a:t>
            </a:r>
            <a:endParaRPr lang="en-US" sz="2400" dirty="0"/>
          </a:p>
        </p:txBody>
      </p:sp>
      <p:pic>
        <p:nvPicPr>
          <p:cNvPr id="4" name="Content Placeholder 3" descr="SOLANUM_NIGRU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027" r="-160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el-GR" sz="2400" b="1" dirty="0" smtClean="0"/>
              <a:t>Αγριομπαμπακιά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Abutilon </a:t>
            </a:r>
            <a:r>
              <a:rPr lang="en-US" sz="2400" b="1" i="1" dirty="0" err="1" smtClean="0"/>
              <a:t>theophrasti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οικολογικά, μορφολογικά 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Είναι ετήσιο, εαρινό, δικοτυλήδονο φυτό, όρθιας έκφυσης</a:t>
            </a:r>
          </a:p>
          <a:p>
            <a:r>
              <a:rPr lang="el-GR" sz="2400" dirty="0" smtClean="0"/>
              <a:t>Δημιουργεί σημαντικά προβλήματα σε ανοιξιάτικα φυτά μεγάλης καλλιέργειας (βαμβάκι, αραβόσιτος, ζαχαρότευτλα)</a:t>
            </a:r>
          </a:p>
          <a:p>
            <a:r>
              <a:rPr lang="el-GR" sz="2400" dirty="0" smtClean="0"/>
              <a:t>Προτιμά υγρά, πλούσια σε θρεπτικά στοιχεία εδάφη</a:t>
            </a:r>
          </a:p>
          <a:p>
            <a:r>
              <a:rPr lang="el-GR" sz="2400" dirty="0" smtClean="0"/>
              <a:t>Αναπαράγεται με σπόρους και φυτρώνει κυρίως κατά τους μήνες Απρίλιο και Μάϊο</a:t>
            </a:r>
          </a:p>
          <a:p>
            <a:r>
              <a:rPr lang="el-GR" sz="2400" dirty="0" smtClean="0"/>
              <a:t>Το νεαρό σπορόφυτο έχει κοτυληδόνες μεγάλες, φαρδιές </a:t>
            </a:r>
            <a:r>
              <a:rPr lang="el-GR" sz="2400" b="1" dirty="0" smtClean="0"/>
              <a:t>μια καρδιόσχημη και μία στρογγυλή</a:t>
            </a:r>
            <a:r>
              <a:rPr lang="el-GR" sz="2400" dirty="0" smtClean="0"/>
              <a:t>, με μακρύ μίσχο</a:t>
            </a:r>
          </a:p>
          <a:p>
            <a:r>
              <a:rPr lang="el-GR" sz="2400" dirty="0" smtClean="0"/>
              <a:t>Οι κοτυληδόνες είναι σαρκώδεις, </a:t>
            </a:r>
            <a:r>
              <a:rPr lang="el-GR" sz="2400" b="1" dirty="0" smtClean="0"/>
              <a:t>καλύπτονται από τρίχες </a:t>
            </a:r>
            <a:r>
              <a:rPr lang="el-GR" sz="2400" dirty="0" smtClean="0"/>
              <a:t>και έχουν πράσινο χρώμα</a:t>
            </a:r>
          </a:p>
          <a:p>
            <a:r>
              <a:rPr lang="el-GR" sz="2400" b="1" dirty="0" smtClean="0"/>
              <a:t>Η υποκοτύλη </a:t>
            </a:r>
            <a:r>
              <a:rPr lang="el-GR" sz="2400" dirty="0" smtClean="0"/>
              <a:t>είναι </a:t>
            </a:r>
            <a:r>
              <a:rPr lang="el-GR" sz="2400" b="1" dirty="0" smtClean="0"/>
              <a:t>πράσινου χρώματος </a:t>
            </a:r>
            <a:r>
              <a:rPr lang="el-GR" sz="2400" dirty="0" smtClean="0"/>
              <a:t>και </a:t>
            </a:r>
            <a:r>
              <a:rPr lang="el-GR" sz="2400" b="1" dirty="0" smtClean="0"/>
              <a:t>έχει τρίχες</a:t>
            </a:r>
          </a:p>
          <a:p>
            <a:endParaRPr lang="el-GR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Αγριομπαμπακιά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Abutilon </a:t>
            </a:r>
            <a:r>
              <a:rPr lang="en-US" sz="2400" b="1" i="1" dirty="0" err="1" smtClean="0"/>
              <a:t>theophrasti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Ο </a:t>
            </a:r>
            <a:r>
              <a:rPr lang="el-GR" sz="2400" b="1" dirty="0" smtClean="0"/>
              <a:t>βλαστός</a:t>
            </a:r>
            <a:r>
              <a:rPr lang="el-GR" sz="2400" dirty="0" smtClean="0"/>
              <a:t> έχει ύψος 100-200</a:t>
            </a:r>
            <a:r>
              <a:rPr lang="en-US" sz="2400" dirty="0" smtClean="0"/>
              <a:t>cm, </a:t>
            </a:r>
            <a:r>
              <a:rPr lang="el-GR" sz="2400" dirty="0" smtClean="0"/>
              <a:t>είναι όρθιας έκφυσης, κυλινδικού σχήματος και πράσινου χρώματος </a:t>
            </a:r>
          </a:p>
          <a:p>
            <a:r>
              <a:rPr lang="el-GR" sz="2400" dirty="0" smtClean="0"/>
              <a:t>Συνήθως </a:t>
            </a:r>
            <a:r>
              <a:rPr lang="el-GR" sz="2400" b="1" dirty="0" smtClean="0"/>
              <a:t>δεν παρουσιάζει διακλαδώσεις </a:t>
            </a:r>
            <a:r>
              <a:rPr lang="el-GR" sz="2400" dirty="0" smtClean="0"/>
              <a:t>και η επιφάνειά του είναι καλυμμένη με τρίχες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φύλλα</a:t>
            </a:r>
            <a:r>
              <a:rPr lang="el-GR" sz="2400" dirty="0" smtClean="0"/>
              <a:t> είναι ωχροπράσινα, έμμισχα, φαρδιά, </a:t>
            </a:r>
            <a:r>
              <a:rPr lang="el-GR" sz="2400" b="1" dirty="0" smtClean="0"/>
              <a:t>καρδιόσχημα</a:t>
            </a:r>
            <a:r>
              <a:rPr lang="el-GR" sz="2400" dirty="0" smtClean="0"/>
              <a:t>, μαλακά (</a:t>
            </a:r>
            <a:r>
              <a:rPr lang="el-GR" sz="2400" b="1" dirty="0" smtClean="0"/>
              <a:t>βελούδινης υφής</a:t>
            </a:r>
            <a:r>
              <a:rPr lang="el-GR" sz="2400" dirty="0" smtClean="0"/>
              <a:t>) </a:t>
            </a:r>
          </a:p>
          <a:p>
            <a:r>
              <a:rPr lang="el-GR" sz="2400" dirty="0" smtClean="0"/>
              <a:t> Είναι οδοντωτά, με </a:t>
            </a:r>
            <a:r>
              <a:rPr lang="el-GR" sz="2400" b="1" dirty="0" smtClean="0"/>
              <a:t>ευδιάκριτα νεύρα</a:t>
            </a:r>
            <a:r>
              <a:rPr lang="el-GR" sz="2400" dirty="0" smtClean="0"/>
              <a:t>, οδοντωτή βάση και </a:t>
            </a:r>
            <a:r>
              <a:rPr lang="el-GR" sz="2400" b="1" dirty="0" smtClean="0"/>
              <a:t>καλύπτονται με τρίχες (χνούδι) σε όλη την επιφάνειά τους</a:t>
            </a:r>
          </a:p>
          <a:p>
            <a:r>
              <a:rPr lang="el-GR" sz="2400" dirty="0" smtClean="0"/>
              <a:t>Τα φύλλα διατάσσονται κατ’ εναλλαγή κατά μήκος του βλαστού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Αγριομπαμπακιά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Abutilon </a:t>
            </a:r>
            <a:r>
              <a:rPr lang="en-US" sz="2400" b="1" i="1" dirty="0" err="1" smtClean="0"/>
              <a:t>theophrasti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φυτά της αγριομπαμπακιάς ανθοφορούν το διάστημα μεταξύ Ιουνίου και Αυγούστου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άνθη</a:t>
            </a:r>
            <a:r>
              <a:rPr lang="el-GR" sz="2400" dirty="0" smtClean="0"/>
              <a:t> είναι </a:t>
            </a:r>
            <a:r>
              <a:rPr lang="el-GR" sz="2400" b="1" dirty="0" smtClean="0"/>
              <a:t>κίτρινου χρώματος </a:t>
            </a:r>
            <a:r>
              <a:rPr lang="el-GR" sz="2400" dirty="0" smtClean="0"/>
              <a:t>και φέρονται στις μασχάλες των φύλλων, στο ανώτερο τμήμα των φυτών</a:t>
            </a:r>
          </a:p>
          <a:p>
            <a:r>
              <a:rPr lang="el-GR" sz="2400" dirty="0" smtClean="0"/>
              <a:t>Ο ποδίσκος του άνθους είναι βραχύτερος από τον μίσχο των φύλλων</a:t>
            </a:r>
          </a:p>
          <a:p>
            <a:r>
              <a:rPr lang="el-GR" sz="2400" b="1" dirty="0" smtClean="0"/>
              <a:t>Ο καρπός είναι κάψα</a:t>
            </a:r>
            <a:r>
              <a:rPr lang="el-GR" sz="2400" dirty="0" smtClean="0"/>
              <a:t>, </a:t>
            </a:r>
            <a:r>
              <a:rPr lang="el-GR" sz="2400" b="1" dirty="0" smtClean="0"/>
              <a:t>φέρει αγκάθια στην άνω πλευρά </a:t>
            </a:r>
            <a:r>
              <a:rPr lang="el-GR" sz="2400" dirty="0" smtClean="0"/>
              <a:t>του και περιέχει 5-15 σπόρους</a:t>
            </a:r>
          </a:p>
          <a:p>
            <a:r>
              <a:rPr lang="el-GR" sz="2400" dirty="0" smtClean="0"/>
              <a:t>Οι σπόροι είναι ωοειδείς, πεπλατυσμένοι, χνουδωτοί, γκρίζου έως καστανού (σκούρου) χρώματος</a:t>
            </a:r>
          </a:p>
          <a:p>
            <a:r>
              <a:rPr lang="el-GR" sz="2400" dirty="0" smtClean="0"/>
              <a:t>Η ρίζα της αγριομπαμπακιάς είναι πασσαλώδης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Μεγάλες, φαρδιές  (μια καρδιόσχημα και μια στρογγυλή), κοτυληδόνες του ζιζανίου αγριοβαμβακιά (</a:t>
            </a:r>
            <a:r>
              <a:rPr lang="en-US" sz="2400" i="1" dirty="0" smtClean="0"/>
              <a:t>Abutilon </a:t>
            </a:r>
            <a:r>
              <a:rPr lang="en-US" sz="2400" i="1" dirty="0" err="1" smtClean="0"/>
              <a:t>theophrasti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ipm1007velvetleaf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5865" r="-358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Νεαρό σπορόφυτο αγριοβαμβακιάς. Διακρίνονται τα φαρδιά, καρδιόσχημα, με οδοντωτή βάση και μακρύ μίσχο φύλλα του ζιζανίου</a:t>
            </a:r>
            <a:endParaRPr lang="en-US" sz="2400" dirty="0"/>
          </a:p>
        </p:txBody>
      </p:sp>
      <p:pic>
        <p:nvPicPr>
          <p:cNvPr id="4" name="Content Placeholder 3" descr="abuth2952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005" r="-2800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Φυτό του ζιζανίου αγριοβαμβακιά</a:t>
            </a:r>
            <a:endParaRPr lang="en-US" sz="2400" dirty="0"/>
          </a:p>
        </p:txBody>
      </p:sp>
      <p:pic>
        <p:nvPicPr>
          <p:cNvPr id="4" name="Content Placeholder 3" descr="abuth3663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4551" r="-3455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Φυτό αγριομπαμπακιάς εντός καλλιέργειας ζαχαροτεύτλων</a:t>
            </a:r>
            <a:endParaRPr lang="en-US" sz="2400" dirty="0"/>
          </a:p>
        </p:txBody>
      </p:sp>
      <p:pic>
        <p:nvPicPr>
          <p:cNvPr id="5" name="Picture 4" descr="Abutilon theophrasti 8-Φώτο Δ. Στεφανή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41" y="1616933"/>
            <a:ext cx="6223798" cy="46678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779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Απουσία ωτιδίων και λεπτό,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μεμβρανώδες γλωσσίδιο αιματόχορτου</a:t>
            </a:r>
            <a:endParaRPr lang="en-US" sz="2400" dirty="0"/>
          </a:p>
        </p:txBody>
      </p:sp>
      <p:pic>
        <p:nvPicPr>
          <p:cNvPr id="4" name="Content Placeholder 3" descr="Digitaria sanguinalis-Lerno-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Τα άνθη της αγριομπαμπακιάς είναι επάκρια ή μασχαλιαία</a:t>
            </a:r>
            <a:br>
              <a:rPr lang="el-GR" sz="2400" dirty="0" smtClean="0"/>
            </a:br>
            <a:r>
              <a:rPr lang="el-GR" sz="2400" dirty="0" smtClean="0"/>
              <a:t>Ο ποδίσκος του άνθους είναι βραχύτερος από τον αντίστοιχο μίσχο του φύλλου</a:t>
            </a:r>
            <a:endParaRPr lang="en-US" sz="2400" dirty="0"/>
          </a:p>
        </p:txBody>
      </p:sp>
      <p:pic>
        <p:nvPicPr>
          <p:cNvPr id="4" name="Content Placeholder 3" descr="abuth8700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642" r="-2764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καρποί του ζιζανίου αγριομπαμπακιά είναι κάψες</a:t>
            </a:r>
            <a:br>
              <a:rPr lang="el-GR" sz="2400" dirty="0" smtClean="0"/>
            </a:br>
            <a:r>
              <a:rPr lang="el-GR" sz="2400" dirty="0" smtClean="0"/>
              <a:t> και φέρουν αγκάθια στην άνω πλευρά τους</a:t>
            </a:r>
            <a:endParaRPr lang="en-US" sz="2400" dirty="0"/>
          </a:p>
        </p:txBody>
      </p:sp>
      <p:pic>
        <p:nvPicPr>
          <p:cNvPr id="4" name="Content Placeholder 3" descr="ipm1007velvetleaf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4353" r="-8435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Ώριμοι καρποί στη βλαστική κορυφή φυτού αγριομπαμπακιάς</a:t>
            </a:r>
            <a:endParaRPr lang="en-US" sz="2400" dirty="0"/>
          </a:p>
        </p:txBody>
      </p:sp>
      <p:pic>
        <p:nvPicPr>
          <p:cNvPr id="4" name="Content Placeholder 3" descr="Abutilon theophrasti 02L.jpg_200682522810_Abutilon theophrasti 02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962" r="-189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σπόροι είναι ωοειδείς, πεπλατυσμένοι, χνουδωτοί, </a:t>
            </a:r>
            <a:br>
              <a:rPr lang="el-GR" sz="2400" dirty="0" smtClean="0"/>
            </a:br>
            <a:r>
              <a:rPr lang="el-GR" sz="2400" dirty="0" smtClean="0"/>
              <a:t>γκρίζας έως καστανής απόχρωσης</a:t>
            </a:r>
            <a:endParaRPr lang="en-US" sz="2400" dirty="0"/>
          </a:p>
        </p:txBody>
      </p:sp>
      <p:pic>
        <p:nvPicPr>
          <p:cNvPr id="4" name="Content Placeholder 3" descr="abuth9539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097" r="-3309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Αναρριχώμενο πολύγονο 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Bilderdykia</a:t>
            </a:r>
            <a:r>
              <a:rPr lang="en-US" sz="2400" b="1" i="1" dirty="0" smtClean="0"/>
              <a:t> convolvulus</a:t>
            </a:r>
            <a:r>
              <a:rPr lang="en-US" sz="2400" b="1" dirty="0" smtClean="0"/>
              <a:t>/ </a:t>
            </a:r>
            <a:r>
              <a:rPr lang="en-US" sz="2400" b="1" i="1" dirty="0" err="1" smtClean="0"/>
              <a:t>Fallopia</a:t>
            </a:r>
            <a:r>
              <a:rPr lang="en-US" sz="2400" b="1" i="1" dirty="0" smtClean="0"/>
              <a:t> convolvulus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Ετήσιο χειμερινό ή θερινό ζιζάνιο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Παρουσιάζει μέτρια συχνότητα εμφάνισης στις χειμερινές και ανοιξιάτικες καλλιέργειες</a:t>
            </a:r>
          </a:p>
          <a:p>
            <a:r>
              <a:rPr lang="el-GR" sz="2400" dirty="0" smtClean="0"/>
              <a:t>Προτιμά ποικίλα εδάφη και προσαρμόζεται σε διάφορα κλίματα</a:t>
            </a:r>
          </a:p>
          <a:p>
            <a:r>
              <a:rPr lang="el-GR" sz="2400" dirty="0" smtClean="0"/>
              <a:t>Φυτρώνει από Φεβρουάριο μέχρι Απρίλιο</a:t>
            </a:r>
          </a:p>
          <a:p>
            <a:r>
              <a:rPr lang="el-GR" sz="2400" dirty="0" smtClean="0"/>
              <a:t>Ανθίζει από Μάιο έως Ιούλιο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Αναρριχώμενο πολύγονο 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Bilderdykia</a:t>
            </a:r>
            <a:r>
              <a:rPr lang="en-US" sz="2400" b="1" i="1" dirty="0" smtClean="0"/>
              <a:t> convolvulus</a:t>
            </a:r>
            <a:r>
              <a:rPr lang="en-US" sz="2400" b="1" dirty="0" smtClean="0"/>
              <a:t>/ </a:t>
            </a:r>
            <a:r>
              <a:rPr lang="en-US" sz="2400" b="1" i="1" dirty="0" err="1" smtClean="0"/>
              <a:t>Fallopia</a:t>
            </a:r>
            <a:r>
              <a:rPr lang="en-US" sz="2400" b="1" i="1" dirty="0" smtClean="0"/>
              <a:t> convolvulus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Κοτυληδόνες πράσινες, επιμήκεις, σαρκώδεις, έμμισχες (φέρουν μικρό μήκος)</a:t>
            </a:r>
          </a:p>
          <a:p>
            <a:r>
              <a:rPr lang="el-GR" sz="2400" dirty="0" smtClean="0"/>
              <a:t>Δεν έχουν τρίχες και κοκκινίζουν στην κάτω επιφάνεια</a:t>
            </a:r>
          </a:p>
          <a:p>
            <a:r>
              <a:rPr lang="el-GR" sz="2400" dirty="0" smtClean="0"/>
              <a:t>Η υποκοτύλη είναι ερυθρή και δεν έχει τρίχες</a:t>
            </a:r>
          </a:p>
          <a:p>
            <a:r>
              <a:rPr lang="el-GR" sz="2400" b="1" dirty="0" smtClean="0"/>
              <a:t>Φύλλα</a:t>
            </a:r>
            <a:r>
              <a:rPr lang="el-GR" sz="2400" dirty="0" smtClean="0"/>
              <a:t> αναπτυγμένων φυτών </a:t>
            </a:r>
            <a:r>
              <a:rPr lang="el-GR" sz="2400" b="1" dirty="0" smtClean="0"/>
              <a:t>καρδιόσχημα</a:t>
            </a:r>
            <a:r>
              <a:rPr lang="el-GR" sz="2400" dirty="0" smtClean="0"/>
              <a:t>, έμμισχα και οδοντωτά, έχουν </a:t>
            </a:r>
            <a:r>
              <a:rPr lang="el-GR" sz="2400" b="1" dirty="0" smtClean="0"/>
              <a:t>ευδιάκριτα νεύρα </a:t>
            </a:r>
            <a:r>
              <a:rPr lang="el-GR" sz="2400" dirty="0" smtClean="0"/>
              <a:t>και </a:t>
            </a:r>
            <a:r>
              <a:rPr lang="el-GR" sz="2400" b="1" dirty="0" smtClean="0"/>
              <a:t>λεία υφή</a:t>
            </a:r>
          </a:p>
          <a:p>
            <a:r>
              <a:rPr lang="el-GR" sz="2400" b="1" dirty="0" smtClean="0"/>
              <a:t>Βλαστός έρπ</a:t>
            </a:r>
            <a:r>
              <a:rPr lang="en-US" sz="2400" b="1" dirty="0" err="1" smtClean="0"/>
              <a:t>o</a:t>
            </a:r>
            <a:r>
              <a:rPr lang="el-GR" sz="2400" b="1" dirty="0" smtClean="0"/>
              <a:t>υσας συνήθως</a:t>
            </a:r>
            <a:r>
              <a:rPr lang="el-GR" sz="2400" dirty="0" smtClean="0"/>
              <a:t> </a:t>
            </a:r>
            <a:r>
              <a:rPr lang="el-GR" sz="2400" b="1" dirty="0" smtClean="0"/>
              <a:t>έκφυσης</a:t>
            </a:r>
            <a:r>
              <a:rPr lang="el-GR" sz="2400" dirty="0" smtClean="0"/>
              <a:t> και σε ορισμένες περιπτώσεις αναρριχώμενος</a:t>
            </a:r>
          </a:p>
          <a:p>
            <a:r>
              <a:rPr lang="el-GR" sz="2400" dirty="0" smtClean="0"/>
              <a:t>Έχει ύψος ή μήκος 40-100</a:t>
            </a:r>
            <a:r>
              <a:rPr lang="en-US" sz="2400" dirty="0" smtClean="0"/>
              <a:t>cm</a:t>
            </a:r>
            <a:r>
              <a:rPr lang="el-GR" sz="2400" dirty="0" smtClean="0"/>
              <a:t>, είναι </a:t>
            </a:r>
            <a:r>
              <a:rPr lang="el-GR" sz="2400" b="1" dirty="0" smtClean="0"/>
              <a:t>κυλινδρικός</a:t>
            </a:r>
            <a:r>
              <a:rPr lang="el-GR" sz="2400" dirty="0" smtClean="0"/>
              <a:t>, λεπτός και λείος, </a:t>
            </a:r>
            <a:r>
              <a:rPr lang="el-GR" sz="2400" b="1" dirty="0" smtClean="0"/>
              <a:t>χωρίς τρίχες στην επιφάνειά του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Αναρριχώμενο πολύγονο 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Bilderdykia</a:t>
            </a:r>
            <a:r>
              <a:rPr lang="en-US" sz="2400" b="1" i="1" dirty="0" smtClean="0"/>
              <a:t> convolvulus</a:t>
            </a:r>
            <a:r>
              <a:rPr lang="en-US" sz="2400" b="1" dirty="0" smtClean="0"/>
              <a:t>/ </a:t>
            </a:r>
            <a:r>
              <a:rPr lang="en-US" sz="2400" b="1" i="1" dirty="0" err="1" smtClean="0"/>
              <a:t>Fallopia</a:t>
            </a:r>
            <a:r>
              <a:rPr lang="en-US" sz="2400" b="1" i="1" dirty="0" smtClean="0"/>
              <a:t> convolvulus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Ο βλαστός είναι διακλαδισμένος στη βάση και </a:t>
            </a:r>
            <a:r>
              <a:rPr lang="el-GR" sz="2400" b="1" dirty="0"/>
              <a:t>φέρει συνήθως λευκό και μεμβρανώδες περίβλημα (κολεό) στα γόνατα</a:t>
            </a:r>
            <a:endParaRPr lang="en-US" sz="2400" b="1" dirty="0"/>
          </a:p>
          <a:p>
            <a:r>
              <a:rPr lang="el-GR" sz="2400" dirty="0" smtClean="0"/>
              <a:t>Άνθη μικρά, λευκοπράσινα που φέρονται μεμονωμένα στις μασχάλες των φύλλων</a:t>
            </a:r>
          </a:p>
          <a:p>
            <a:r>
              <a:rPr lang="el-GR" sz="2400" dirty="0" smtClean="0"/>
              <a:t>Ο ποδίσκος των ανθέων είναι κοντός και δεν έχει τρίχες</a:t>
            </a:r>
          </a:p>
          <a:p>
            <a:r>
              <a:rPr lang="el-GR" sz="2400" dirty="0" smtClean="0"/>
              <a:t>Σπόροι τριγωνικοί (</a:t>
            </a:r>
            <a:r>
              <a:rPr lang="en-US" sz="2400" dirty="0" smtClean="0"/>
              <a:t>4-5mm</a:t>
            </a:r>
            <a:r>
              <a:rPr lang="el-GR" sz="2400" dirty="0" smtClean="0"/>
              <a:t>), μαύροι, έγκλειστοι εντός καστανού περιάνθιου</a:t>
            </a:r>
          </a:p>
          <a:p>
            <a:r>
              <a:rPr lang="el-GR" sz="2400" dirty="0" smtClean="0"/>
              <a:t>Κάθε φυτό παράγει 100-1000 σπόρους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του ζιζανίου αναρριχώμενο πολύγονο (</a:t>
            </a:r>
            <a:r>
              <a:rPr lang="en-US" sz="2400" i="1" dirty="0" err="1" smtClean="0"/>
              <a:t>Bilderdykia</a:t>
            </a:r>
            <a:r>
              <a:rPr lang="en-US" sz="2400" i="1" dirty="0" smtClean="0"/>
              <a:t> convolvulus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image003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005" r="-18005"/>
          <a:stretch>
            <a:fillRect/>
          </a:stretch>
        </p:blipFill>
        <p:spPr/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Σπορόφυτο αναρριχώμενου πολύγονου με επιμήκεις κοτυληδόνες και καρδιόσχημα φύλλα</a:t>
            </a:r>
            <a:endParaRPr lang="en-US" sz="2400" dirty="0"/>
          </a:p>
        </p:txBody>
      </p:sp>
      <p:pic>
        <p:nvPicPr>
          <p:cNvPr id="4" name="Content Placeholder 3" descr="Fallopia-convolvulus-BBCH-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551" r="-18551"/>
          <a:stretch>
            <a:fillRect/>
          </a:stretch>
        </p:blipFill>
        <p:spPr/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Πολυκόμπι (</a:t>
            </a:r>
            <a:r>
              <a:rPr lang="en-US" sz="2400" b="1" i="1" dirty="0" err="1" smtClean="0"/>
              <a:t>Polygonum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aviculare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Είναι ετήσιο, εαρινό, δικοτυλήδονο φυτό με έρπουσα έκφυση</a:t>
            </a:r>
          </a:p>
          <a:p>
            <a:r>
              <a:rPr lang="el-GR" sz="2400" dirty="0" smtClean="0"/>
              <a:t>Είναι ζιζάνιο των χειμερινών σιτηρών, των πολυετών χορτοδοτικών και των ανοιξιάτικων καλλιεργειών</a:t>
            </a:r>
          </a:p>
          <a:p>
            <a:r>
              <a:rPr lang="el-GR" sz="2400" dirty="0" smtClean="0"/>
              <a:t>Επίσης, απαντάται σε ακαλλιέργητες εκτάσεις και στις άκρες των δρόμων</a:t>
            </a:r>
          </a:p>
          <a:p>
            <a:r>
              <a:rPr lang="el-GR" sz="2400" dirty="0" smtClean="0"/>
              <a:t>Προτιμά πηλώδη εδάφη που είναι πλούσια σε άζωτο και οργανική ουσία</a:t>
            </a:r>
          </a:p>
          <a:p>
            <a:r>
              <a:rPr lang="el-GR" sz="2400" dirty="0" smtClean="0"/>
              <a:t>Αποτελεί φυτό δείκτη των συνεκτικών εδαφών</a:t>
            </a:r>
          </a:p>
          <a:p>
            <a:r>
              <a:rPr lang="el-GR" sz="2400" dirty="0" smtClean="0"/>
              <a:t>Αναπαράγεται με σπόρους και φυτρώνει τέλη χειμώνα με αρχές άνοιξης (από Φεβρουάριο μέχρι Μάρτιο)</a:t>
            </a:r>
            <a:endParaRPr lang="en-US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Λεπτομέρεια κολεού φύλλου του ζιζανίου αιματόχορτο</a:t>
            </a:r>
            <a:br>
              <a:rPr lang="el-GR" sz="2400" dirty="0" smtClean="0"/>
            </a:br>
            <a:r>
              <a:rPr lang="el-GR" sz="2400" dirty="0" smtClean="0"/>
              <a:t>Διακρίνονται οι τρίχες που καλύπτουν το έλασμα του φύλλου</a:t>
            </a:r>
            <a:endParaRPr lang="en-US" sz="2400" dirty="0"/>
          </a:p>
        </p:txBody>
      </p:sp>
      <p:pic>
        <p:nvPicPr>
          <p:cNvPr id="4" name="Content Placeholder 3" descr="Digitaria sanguinalis-Lerno-0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Πολυκόμπι (</a:t>
            </a:r>
            <a:r>
              <a:rPr lang="en-US" sz="2400" b="1" i="1" dirty="0" err="1" smtClean="0"/>
              <a:t>Polygonum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aviculare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νεαρό φυτό έχει πράσινες, ροπαλόμορφες-γραμμοειδείς και έμμισχες κοτυληδόνες</a:t>
            </a:r>
          </a:p>
          <a:p>
            <a:r>
              <a:rPr lang="el-GR" sz="2400" dirty="0" smtClean="0"/>
              <a:t>Οι </a:t>
            </a:r>
            <a:r>
              <a:rPr lang="el-GR" sz="2400" b="1" dirty="0" smtClean="0"/>
              <a:t>κοτυληδόνες</a:t>
            </a:r>
            <a:r>
              <a:rPr lang="el-GR" sz="2400" dirty="0" smtClean="0"/>
              <a:t> είναι σαρκώδεις, δεν έχουν τρίχες και είναι </a:t>
            </a:r>
            <a:r>
              <a:rPr lang="el-GR" sz="2400" b="1" dirty="0" smtClean="0"/>
              <a:t>ερυθρόχροες στην κάτω επιφάνεια</a:t>
            </a:r>
          </a:p>
          <a:p>
            <a:r>
              <a:rPr lang="el-GR" sz="2400" dirty="0" smtClean="0"/>
              <a:t>Η υποκοτύλη είναι ερυθρόχροη και δεν έχει τρίχες</a:t>
            </a:r>
          </a:p>
          <a:p>
            <a:r>
              <a:rPr lang="el-GR" sz="2400" dirty="0" smtClean="0"/>
              <a:t>Ο </a:t>
            </a:r>
            <a:r>
              <a:rPr lang="el-GR" sz="2400" b="1" dirty="0" smtClean="0"/>
              <a:t>βλαστός</a:t>
            </a:r>
            <a:r>
              <a:rPr lang="el-GR" sz="2400" dirty="0" smtClean="0"/>
              <a:t> είναι σταχτοπράσινος, </a:t>
            </a:r>
            <a:r>
              <a:rPr lang="el-GR" sz="2400" b="1" dirty="0" smtClean="0"/>
              <a:t>κυλινδρικός</a:t>
            </a:r>
            <a:r>
              <a:rPr lang="el-GR" sz="2400" dirty="0" smtClean="0"/>
              <a:t>, </a:t>
            </a:r>
            <a:r>
              <a:rPr lang="el-GR" sz="2400" b="1" dirty="0" smtClean="0"/>
              <a:t>λείος</a:t>
            </a:r>
            <a:r>
              <a:rPr lang="el-GR" sz="2400" dirty="0" smtClean="0"/>
              <a:t>, διακλαδισμένος, όρθιας ή έρπουσας έκφυσης</a:t>
            </a:r>
          </a:p>
          <a:p>
            <a:r>
              <a:rPr lang="el-GR" sz="2400" b="1" dirty="0" smtClean="0"/>
              <a:t>Δεν έχει τρίχες στην επιφάνειά του </a:t>
            </a:r>
            <a:r>
              <a:rPr lang="el-GR" sz="2400" dirty="0" smtClean="0"/>
              <a:t>και το μήκος του κυμαίνεται μεταξύ 20 και 100</a:t>
            </a:r>
            <a:r>
              <a:rPr lang="en-US" sz="2400" dirty="0" smtClean="0"/>
              <a:t>cm</a:t>
            </a:r>
            <a:endParaRPr lang="el-GR" sz="2400" dirty="0" smtClean="0"/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Πολυκόμπι (</a:t>
            </a:r>
            <a:r>
              <a:rPr lang="en-US" sz="2400" b="1" i="1" dirty="0" err="1"/>
              <a:t>Polygonum</a:t>
            </a:r>
            <a:r>
              <a:rPr lang="en-US" sz="2400" b="1" i="1" dirty="0"/>
              <a:t> </a:t>
            </a:r>
            <a:r>
              <a:rPr lang="en-US" sz="2400" b="1" i="1" dirty="0" err="1"/>
              <a:t>aviculare</a:t>
            </a:r>
            <a:r>
              <a:rPr lang="el-GR" sz="2400" b="1" dirty="0"/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l-GR" sz="2400" b="1" dirty="0"/>
              <a:t>Ταξινομικά, οικολογικά, βιολογικά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Επιπλέον, υπάρχουν </a:t>
            </a:r>
            <a:r>
              <a:rPr lang="el-GR" sz="2400" b="1" dirty="0"/>
              <a:t>ευδιάκριτοι και διογκωμένοι κόμβοι </a:t>
            </a:r>
            <a:r>
              <a:rPr lang="el-GR" sz="2400" dirty="0"/>
              <a:t>κατά μήκος του βλαστού</a:t>
            </a:r>
          </a:p>
          <a:p>
            <a:r>
              <a:rPr lang="el-GR" sz="2400" dirty="0"/>
              <a:t>Τα φύλλα των αναπτυγμένων φυτών είναι </a:t>
            </a:r>
            <a:r>
              <a:rPr lang="el-GR" sz="2400" b="1" dirty="0"/>
              <a:t>σταχτοπράσινα</a:t>
            </a:r>
            <a:r>
              <a:rPr lang="el-GR" sz="2400" dirty="0"/>
              <a:t>, αδιαίρετα, ωοειδή, ελλειψοειδή ή λογχοειδή</a:t>
            </a:r>
          </a:p>
          <a:p>
            <a:r>
              <a:rPr lang="el-GR" sz="2400" dirty="0"/>
              <a:t>Έχουν </a:t>
            </a:r>
            <a:r>
              <a:rPr lang="el-GR" sz="2400" b="1" dirty="0"/>
              <a:t>ευδιάκριτα νεύρα </a:t>
            </a:r>
            <a:r>
              <a:rPr lang="el-GR" sz="2400" dirty="0"/>
              <a:t>και </a:t>
            </a:r>
            <a:r>
              <a:rPr lang="el-GR" sz="2400" b="1" dirty="0"/>
              <a:t>τραχιά υφή, </a:t>
            </a:r>
            <a:r>
              <a:rPr lang="el-GR" sz="2400" dirty="0"/>
              <a:t>αλλά</a:t>
            </a:r>
            <a:r>
              <a:rPr lang="el-GR" sz="2400" b="1" dirty="0"/>
              <a:t> δεν έχουν </a:t>
            </a:r>
            <a:r>
              <a:rPr lang="el-GR" sz="2400" b="1" dirty="0" smtClean="0"/>
              <a:t>τρίχες</a:t>
            </a:r>
          </a:p>
          <a:p>
            <a:r>
              <a:rPr lang="el-GR" sz="2400" dirty="0"/>
              <a:t>Είναι έμμισχα, εναλλασσόμενα και το </a:t>
            </a:r>
            <a:r>
              <a:rPr lang="el-GR" sz="2400" b="1" dirty="0"/>
              <a:t>σχήμα</a:t>
            </a:r>
            <a:r>
              <a:rPr lang="el-GR" sz="2400" dirty="0"/>
              <a:t> τους μοιάζει με εκείνο των </a:t>
            </a:r>
            <a:r>
              <a:rPr lang="el-GR" sz="2400" b="1" dirty="0"/>
              <a:t>φύλλων της ελιάς</a:t>
            </a:r>
          </a:p>
          <a:p>
            <a:endParaRPr lang="el-GR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16139094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Πολυκόμπι (</a:t>
            </a:r>
            <a:r>
              <a:rPr lang="en-US" sz="2400" b="1" i="1" dirty="0" err="1" smtClean="0"/>
              <a:t>Polygonum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aviculare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οικολογικά, βιολογικά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φυτά του ζιζανίου πολυκόμπι ανθίζουν από Μάϊο μέχρι Ιούνιο</a:t>
            </a:r>
          </a:p>
          <a:p>
            <a:r>
              <a:rPr lang="el-GR" sz="2400" dirty="0" smtClean="0"/>
              <a:t>Τα άνθη είναι ροδόχροα ή λευκά και φέρονται μεμονωμένα, τοποθετημένα στις μασχάλες των φύλλων</a:t>
            </a:r>
          </a:p>
          <a:p>
            <a:r>
              <a:rPr lang="el-GR" sz="2400" dirty="0" smtClean="0"/>
              <a:t>Οι σπόροι είναι ωοειδείς, μικροί </a:t>
            </a:r>
            <a:r>
              <a:rPr lang="en-US" sz="2400" dirty="0" smtClean="0"/>
              <a:t>(3mm)</a:t>
            </a:r>
            <a:r>
              <a:rPr lang="el-GR" sz="2400" dirty="0" smtClean="0"/>
              <a:t>, χρώματος σκούρου σταχτί έως καστανού</a:t>
            </a:r>
          </a:p>
          <a:p>
            <a:r>
              <a:rPr lang="el-GR" sz="2400" dirty="0" smtClean="0"/>
              <a:t>Κάθε φυτό παράγει συνήθως 125-200 σπόρους</a:t>
            </a:r>
          </a:p>
          <a:p>
            <a:r>
              <a:rPr lang="el-GR" sz="2400" dirty="0" smtClean="0"/>
              <a:t>Η ρίζα των φυτών του ζιζανίου είναι πασσαλώδης</a:t>
            </a:r>
            <a:endParaRPr lang="en-US" sz="2400" dirty="0"/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Νεαρό σπορόφυτο του ζιζανίου </a:t>
            </a:r>
            <a:r>
              <a:rPr lang="en-US" sz="2400" i="1" dirty="0" err="1" smtClean="0"/>
              <a:t>Polygonum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aviculare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Διακρίνονται οι ροπαλόμορφες-γραμμοειδείς, επιμήκεις κοτυληδόνες</a:t>
            </a:r>
            <a:endParaRPr lang="en-US" sz="2400" dirty="0"/>
          </a:p>
        </p:txBody>
      </p:sp>
      <p:pic>
        <p:nvPicPr>
          <p:cNvPr id="4" name="Content Placeholder 3" descr="POLAV-COT-7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655" r="-30655"/>
          <a:stretch>
            <a:fillRect/>
          </a:stretch>
        </p:blipFill>
        <p:spPr/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βλαστός είναι σταχτοπράσινος, κυλινδρικός, με διογκωμένους και ευδιάκριτους κόμβους κατά μήκος του</a:t>
            </a:r>
            <a:endParaRPr lang="en-US" sz="2400" dirty="0"/>
          </a:p>
        </p:txBody>
      </p:sp>
      <p:pic>
        <p:nvPicPr>
          <p:cNvPr id="4" name="Content Placeholder 3" descr="800px-Polygonum_aviculare_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/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βλαστός των φυτών έχει συνήθως έρπουσα </a:t>
            </a:r>
            <a:br>
              <a:rPr lang="el-GR" sz="2400" dirty="0" smtClean="0"/>
            </a:br>
            <a:r>
              <a:rPr lang="el-GR" sz="2400" dirty="0" smtClean="0"/>
              <a:t>(φωτογραφία), αλλά κάποτε και όρθια έκφυση</a:t>
            </a:r>
            <a:endParaRPr lang="en-US" sz="2400" dirty="0"/>
          </a:p>
        </p:txBody>
      </p:sp>
      <p:pic>
        <p:nvPicPr>
          <p:cNvPr id="4" name="Content Placeholder 3" descr="polav3621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824" r="-33824"/>
          <a:stretch>
            <a:fillRect/>
          </a:stretch>
        </p:blipFill>
        <p:spPr/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είναι ροδόχροα ή λευκά και είναι</a:t>
            </a:r>
            <a:br>
              <a:rPr lang="el-GR" sz="2400" dirty="0" smtClean="0"/>
            </a:br>
            <a:r>
              <a:rPr lang="el-GR" sz="2400" dirty="0" smtClean="0"/>
              <a:t> τοποθετημένα στις μασχάλες των φύλλων</a:t>
            </a:r>
            <a:endParaRPr lang="en-US" sz="2400" dirty="0"/>
          </a:p>
        </p:txBody>
      </p:sp>
      <p:pic>
        <p:nvPicPr>
          <p:cNvPr id="4" name="Content Placeholder 3" descr="PolygonumAvicular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2486892"/>
            <a:ext cx="4647896" cy="2556164"/>
          </a:xfrm>
        </p:spPr>
      </p:pic>
      <p:pic>
        <p:nvPicPr>
          <p:cNvPr id="5" name="Content Placeholder 3" descr="220px-Polygonum_aviculare_4.jpg"/>
          <p:cNvPicPr>
            <a:picLocks noChangeAspect="1"/>
          </p:cNvPicPr>
          <p:nvPr/>
        </p:nvPicPr>
        <p:blipFill>
          <a:blip r:embed="rId3"/>
          <a:srcRect l="-86373" r="-86373"/>
          <a:stretch>
            <a:fillRect/>
          </a:stretch>
        </p:blipFill>
        <p:spPr>
          <a:xfrm>
            <a:off x="2501049" y="1600200"/>
            <a:ext cx="8229600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ταξιανθία είναι κόκκινος, δακτυλόμορφος στάχυς</a:t>
            </a:r>
            <a:endParaRPr lang="en-US" sz="2400" dirty="0"/>
          </a:p>
        </p:txBody>
      </p:sp>
      <p:pic>
        <p:nvPicPr>
          <p:cNvPr id="4" name="Content Placeholder 3" descr="Digitaria sanguinalis-Lerno-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Μουχρίτσα (</a:t>
            </a:r>
            <a:r>
              <a:rPr lang="en-US" sz="2400" b="1" i="1" dirty="0" err="1" smtClean="0"/>
              <a:t>Echinochloa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crus-galli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 χαρακτηριστικά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85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</a:t>
            </a:r>
            <a:r>
              <a:rPr lang="el-GR" sz="2400" dirty="0" smtClean="0"/>
              <a:t>ίναι ετήσιο, εαρινό, μονοκοτυλήδονο φυτό</a:t>
            </a:r>
          </a:p>
          <a:p>
            <a:r>
              <a:rPr lang="el-GR" sz="2400" dirty="0" smtClean="0"/>
              <a:t>Απαντάται με μεγάλη συχνότητα στη χώρα μας</a:t>
            </a:r>
          </a:p>
          <a:p>
            <a:r>
              <a:rPr lang="el-GR" sz="2400" dirty="0" smtClean="0"/>
              <a:t>Απαντάται στην καλλιέργεια του ρυζιού, στα ανοιξιάτικα φυτά μεγάλης καλλιέργειας (αραβόσιτος, βαμβάκι, ζαχαρότευτλα, μηδική), στις λαχανοκομικές καλλιέργειες, καθώς και σε δενδρώδεις και θαμνώδεις καλλιέργειες</a:t>
            </a:r>
          </a:p>
          <a:p>
            <a:r>
              <a:rPr lang="el-GR" sz="2400" dirty="0" smtClean="0"/>
              <a:t>Φυτρώνει ευκολότερα σε αγρούς ορυζώνων με μικρό ύψος νερού και αδυνατεί να επιβιώσει σε συνθήκες κατάκλυσης (σε σύγκριση με τα είδη μουχρίτας του ρυζιού)</a:t>
            </a:r>
          </a:p>
          <a:p>
            <a:r>
              <a:rPr lang="el-GR" sz="2400" dirty="0" smtClean="0"/>
              <a:t>Αναπαράγεται με σπόρους και φυτρώνει την άνοιξη και το καλοκαίρι</a:t>
            </a:r>
          </a:p>
          <a:p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Μουχρίτσα (</a:t>
            </a:r>
            <a:r>
              <a:rPr lang="en-US" sz="2400" b="1" i="1" dirty="0" err="1" smtClean="0"/>
              <a:t>Echinochloa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crus-galli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Προτιμά κυρίως τα θερμά, υγρά, πλούσια σε θρεπτικά στοιχεία εδάφη</a:t>
            </a:r>
          </a:p>
          <a:p>
            <a:r>
              <a:rPr lang="el-GR" sz="2400" dirty="0" smtClean="0"/>
              <a:t>Έχει μεγάλη ικανότητα αδερφώματος</a:t>
            </a:r>
          </a:p>
          <a:p>
            <a:r>
              <a:rPr lang="el-GR" sz="2400" dirty="0" smtClean="0"/>
              <a:t>Τα φυτά του ζιζανίου έχουν όρθια ή έρπουσα έκφυση</a:t>
            </a:r>
          </a:p>
          <a:p>
            <a:r>
              <a:rPr lang="el-GR" sz="2400" dirty="0" smtClean="0"/>
              <a:t>Τα νεαρά φυτά έχουν βλαστούς πεπλατυσμένους, με πλάγια έκφυση (αποκτούν σχήμα ροζέτας)</a:t>
            </a:r>
          </a:p>
          <a:p>
            <a:r>
              <a:rPr lang="el-GR" sz="2400" dirty="0" smtClean="0"/>
              <a:t>Στα υπόλοιπα είδη μουχρίτσας στην καλλιέργεια του ρυζιού η έκφυσή τους είναι ελαφρώς πλάγια μέχρι όρθια</a:t>
            </a:r>
          </a:p>
          <a:p>
            <a:r>
              <a:rPr lang="el-GR" sz="2400" dirty="0" smtClean="0"/>
              <a:t>Το καλάμι είναι πράσινο, κυλινδρικό ή πεπλατυσμένο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Βέλιουρας (</a:t>
            </a:r>
            <a:r>
              <a:rPr lang="en-US" sz="2400" b="1" i="1" dirty="0" smtClean="0"/>
              <a:t>Sorghum </a:t>
            </a:r>
            <a:r>
              <a:rPr lang="en-US" sz="2400" b="1" i="1" dirty="0" err="1" smtClean="0"/>
              <a:t>halepense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Ο βλαστός είναι πράσινος, κυλινδρικός ή ελαφρώς πεπλατυσμένος, ύψους 60-200</a:t>
            </a:r>
            <a:r>
              <a:rPr lang="en-US" dirty="0" smtClean="0"/>
              <a:t>cm</a:t>
            </a:r>
            <a:endParaRPr lang="el-GR" dirty="0" smtClean="0"/>
          </a:p>
          <a:p>
            <a:r>
              <a:rPr lang="el-GR" dirty="0" smtClean="0"/>
              <a:t>Είναι όρθιας έκφυσης, ισχυρός (κάμπτεται με δυσκολία), λείος και μόνο στα γόνατα είναι καλυμμένος από μικρές τρίχες</a:t>
            </a:r>
          </a:p>
          <a:p>
            <a:r>
              <a:rPr lang="el-GR" dirty="0" smtClean="0"/>
              <a:t>Ο κολεός των φύλλων είναι ερυθρόχροος, λείος, δεν έχει τρίχες και είναι κλειστός (περιβάλλει πλήρως τον βλαστό)</a:t>
            </a:r>
          </a:p>
          <a:p>
            <a:r>
              <a:rPr lang="el-GR" dirty="0" smtClean="0"/>
              <a:t>Ωτίδια δεν υπάρχουν</a:t>
            </a:r>
          </a:p>
          <a:p>
            <a:r>
              <a:rPr lang="el-GR" dirty="0" smtClean="0"/>
              <a:t>Το γλωσσίδιο είναι μακρύ, μεμβρανώδες, λευκό ή ωχροπράσινο, ελαφρώς οδοντωτό και στη βάση φέρει τρίχες</a:t>
            </a:r>
          </a:p>
          <a:p>
            <a:r>
              <a:rPr lang="el-GR" dirty="0" smtClean="0"/>
              <a:t>Τα φύλλα των νεαρών φυτών (από σπόρο) είναι στενά, όρθια και μυτερά</a:t>
            </a:r>
          </a:p>
          <a:p>
            <a:r>
              <a:rPr lang="el-GR" dirty="0" smtClean="0"/>
              <a:t>Το έλασμα των φύλλων των αναπτυγμένων φυτών είναι τραχύ, μακρύ, φαρδύ (10-20</a:t>
            </a:r>
            <a:r>
              <a:rPr lang="en-US" dirty="0" smtClean="0"/>
              <a:t>mm) </a:t>
            </a:r>
            <a:r>
              <a:rPr lang="el-GR" dirty="0" smtClean="0"/>
              <a:t>και συνήθως φέρει χνούδι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Μουχρίτσα (</a:t>
            </a:r>
            <a:r>
              <a:rPr lang="en-US" sz="2400" b="1" i="1" dirty="0" err="1" smtClean="0"/>
              <a:t>Echinochloa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crus-galli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μήκος του κυμαίνεται μεταξύ 70 έως 150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dirty="0" smtClean="0"/>
              <a:t>Ο κολεός των φύλλων είναι πράσινος (είναι ερυθρός ή ιώδης στα κατώτερα φύλλα), λείος και δεν έχει τρίχες</a:t>
            </a:r>
          </a:p>
          <a:p>
            <a:r>
              <a:rPr lang="el-GR" sz="2400" dirty="0" smtClean="0"/>
              <a:t>Ο κολεός δεν αγκαλιάζει το καλάμι στα κατώτερα φύλλα</a:t>
            </a:r>
          </a:p>
          <a:p>
            <a:r>
              <a:rPr lang="el-GR" sz="2400" dirty="0" smtClean="0"/>
              <a:t>Ο κολεός δεν έχει ωτίδια, ούτε γλωσσίδιο</a:t>
            </a:r>
          </a:p>
          <a:p>
            <a:r>
              <a:rPr lang="el-GR" sz="2400" dirty="0" smtClean="0"/>
              <a:t>Το έλασμα των φύλλων είναι γυαλιστερό, επίπεδο, μακρύ και φαρδύ, χωρίς τρίχες</a:t>
            </a:r>
          </a:p>
          <a:p>
            <a:r>
              <a:rPr lang="el-GR" sz="2400" dirty="0" smtClean="0"/>
              <a:t>Σε ορισμένους βιότυπους υπάρχουν τρίχες στη βάση του ελάσματος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Μουχρίτσα (</a:t>
            </a:r>
            <a:r>
              <a:rPr lang="en-US" sz="2400" b="1" i="1" dirty="0" err="1" smtClean="0"/>
              <a:t>Echinochloa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crus-galli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0553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Τα </a:t>
            </a:r>
            <a:r>
              <a:rPr lang="el-GR" b="1" dirty="0" smtClean="0"/>
              <a:t>φύλλα</a:t>
            </a:r>
            <a:r>
              <a:rPr lang="el-GR" dirty="0" smtClean="0"/>
              <a:t> έχουν </a:t>
            </a:r>
            <a:r>
              <a:rPr lang="el-GR" b="1" dirty="0" smtClean="0"/>
              <a:t>σκούρο πράσινο χρώμα </a:t>
            </a:r>
            <a:r>
              <a:rPr lang="el-GR" dirty="0" smtClean="0"/>
              <a:t>(στα άλλα είδη μουχρίτσας έχουν ανοικτότερο πράσινο χρώμα)</a:t>
            </a:r>
          </a:p>
          <a:p>
            <a:r>
              <a:rPr lang="el-GR" dirty="0" smtClean="0"/>
              <a:t>Το έλασμα των φύλλων έχει </a:t>
            </a:r>
            <a:r>
              <a:rPr lang="el-GR" b="1" dirty="0" smtClean="0"/>
              <a:t>πλάγια και προς τα κάτω κλίση</a:t>
            </a:r>
            <a:r>
              <a:rPr lang="el-GR" dirty="0" smtClean="0"/>
              <a:t>, ενώ στα άλλα είδη μουχρίτας είναι όρθιο και σχεδόν παράλληλο (κολλημένο) στο βλαστό</a:t>
            </a:r>
          </a:p>
          <a:p>
            <a:r>
              <a:rPr lang="el-GR" dirty="0" smtClean="0"/>
              <a:t>Το έλασμα των φύλλων δεν έχει ευδιάκριτο κεντρικό νεύρο</a:t>
            </a:r>
          </a:p>
          <a:p>
            <a:r>
              <a:rPr lang="el-GR" dirty="0" smtClean="0"/>
              <a:t>Τα φύλλα διατάσσονται σε δύο κατευθύνσεις</a:t>
            </a:r>
          </a:p>
          <a:p>
            <a:r>
              <a:rPr lang="el-GR" dirty="0" smtClean="0"/>
              <a:t>Η ταξιανθία είναι πρασινωπή ή ερυθρόχροη, ωοειδής φόβη</a:t>
            </a:r>
          </a:p>
          <a:p>
            <a:r>
              <a:rPr lang="el-GR" dirty="0" smtClean="0"/>
              <a:t>Ο χιτώνας στους περισσότερους βιότυπους του ζιζανίου καταλήγει σε άγανο</a:t>
            </a:r>
          </a:p>
          <a:p>
            <a:r>
              <a:rPr lang="el-GR" dirty="0" smtClean="0"/>
              <a:t>Το ζιζάνιο ανθοφορεί από τον Ιούνιο μέχρι το Σεπτέμβριο</a:t>
            </a:r>
          </a:p>
          <a:p>
            <a:r>
              <a:rPr lang="el-GR" dirty="0" smtClean="0"/>
              <a:t>Η ρίζα είναι θυσσανωτή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φυτό μουχρίτσας (</a:t>
            </a:r>
            <a:r>
              <a:rPr lang="en-US" sz="2400" i="1" dirty="0" err="1" smtClean="0"/>
              <a:t>Echinochloa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crus-gali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ipm1007barnyardgrass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Ακτινωτή ανάπτυξη φυτών μουχρίτσας όταν απουσιάζουν γειτονικά φυτά για να ‘προκαλέσουν’ πλάγια ή όρθια έκφυση</a:t>
            </a:r>
            <a:endParaRPr lang="en-US" sz="2400" dirty="0"/>
          </a:p>
        </p:txBody>
      </p:sp>
      <p:pic>
        <p:nvPicPr>
          <p:cNvPr id="5" name="Picture 4" descr="54987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7" y="2415794"/>
            <a:ext cx="4211225" cy="2807483"/>
          </a:xfrm>
          <a:prstGeom prst="rect">
            <a:avLst/>
          </a:prstGeom>
        </p:spPr>
      </p:pic>
      <p:pic>
        <p:nvPicPr>
          <p:cNvPr id="2" name="Picture 1" descr="Ζιζάνια- Mουχρίτσα Φώτο Στεφανή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121" y="2415795"/>
            <a:ext cx="3793679" cy="28569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07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Απουσία γλωσσιδίου, ωτιδίου και τριχών στον κολεό </a:t>
            </a:r>
            <a:br>
              <a:rPr lang="el-GR" sz="2400" dirty="0" smtClean="0"/>
            </a:br>
            <a:r>
              <a:rPr lang="el-GR" sz="2400" dirty="0" smtClean="0"/>
              <a:t>και το έλασμα φύλλου μουχρίτσας</a:t>
            </a:r>
            <a:endParaRPr lang="en-US" sz="2400" dirty="0"/>
          </a:p>
        </p:txBody>
      </p:sp>
      <p:pic>
        <p:nvPicPr>
          <p:cNvPr id="4" name="Content Placeholder 3" descr="Echinochloa_crus-galli-hanepoot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Υπάρχει έντονη παραλλακτικότητα μεταξύ των φυτών</a:t>
            </a:r>
            <a:br>
              <a:rPr lang="el-GR" sz="2400" dirty="0" smtClean="0"/>
            </a:br>
            <a:r>
              <a:rPr lang="el-GR" sz="2400" dirty="0" smtClean="0"/>
              <a:t> (μεγάλος αριθμός ‘βιοτύπων’/΄υβριδίων’ του ζιζανίου)</a:t>
            </a:r>
            <a:endParaRPr lang="en-US" sz="2400" dirty="0"/>
          </a:p>
        </p:txBody>
      </p:sp>
      <p:pic>
        <p:nvPicPr>
          <p:cNvPr id="5" name="Picture 4" descr="13922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7" y="1685473"/>
            <a:ext cx="2791281" cy="4186921"/>
          </a:xfrm>
          <a:prstGeom prst="rect">
            <a:avLst/>
          </a:prstGeom>
        </p:spPr>
      </p:pic>
      <p:pic>
        <p:nvPicPr>
          <p:cNvPr id="6" name="Picture 5" descr="53874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192" y="1685473"/>
            <a:ext cx="2791281" cy="4186921"/>
          </a:xfrm>
          <a:prstGeom prst="rect">
            <a:avLst/>
          </a:prstGeom>
        </p:spPr>
      </p:pic>
      <p:pic>
        <p:nvPicPr>
          <p:cNvPr id="7" name="Picture 6" descr="220px-Echinochloa_crus-galli_2006.08.27_15.00.29-p827005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43" y="2706872"/>
            <a:ext cx="2794000" cy="2108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984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Ορισμένοι βιότυποι μουχρίτσας έχουν σταχύδια </a:t>
            </a:r>
            <a:br>
              <a:rPr lang="el-GR" sz="2400" dirty="0" smtClean="0"/>
            </a:br>
            <a:r>
              <a:rPr lang="el-GR" sz="2400" dirty="0" smtClean="0"/>
              <a:t>με άγανο μεγάλου μήκους</a:t>
            </a:r>
            <a:endParaRPr lang="en-US" sz="2400" dirty="0"/>
          </a:p>
        </p:txBody>
      </p:sp>
      <p:pic>
        <p:nvPicPr>
          <p:cNvPr id="4" name="Content Placeholder 3" descr="Echinochloa_crus-galli-hanepoot0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err="1"/>
              <a:t>Echinochloa</a:t>
            </a:r>
            <a:r>
              <a:rPr lang="en-US" sz="2400" b="1" i="1" dirty="0"/>
              <a:t> </a:t>
            </a:r>
            <a:r>
              <a:rPr lang="en-US" sz="2400" b="1" i="1" dirty="0" err="1"/>
              <a:t>oryzicola</a:t>
            </a:r>
            <a:r>
              <a:rPr lang="en-US" sz="2400" b="1" i="1" dirty="0"/>
              <a:t> </a:t>
            </a:r>
            <a:r>
              <a:rPr lang="en-US" sz="2400" b="1" dirty="0"/>
              <a:t>(</a:t>
            </a:r>
            <a:r>
              <a:rPr lang="el-GR" sz="2400" b="1" dirty="0"/>
              <a:t>Μουχρίτσα όρθια)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l-GR" sz="2400" b="1" dirty="0"/>
              <a:t>Ταξινομικά, οικολογικά, βιολογικά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13464"/>
          </a:xfrm>
        </p:spPr>
        <p:txBody>
          <a:bodyPr>
            <a:noAutofit/>
          </a:bodyPr>
          <a:lstStyle/>
          <a:p>
            <a:r>
              <a:rPr lang="el-GR" sz="2400" dirty="0" smtClean="0"/>
              <a:t>Ετήσιο θερινό είδος</a:t>
            </a:r>
          </a:p>
          <a:p>
            <a:r>
              <a:rPr lang="el-GR" sz="2400" dirty="0" smtClean="0"/>
              <a:t>Απαντάται με μικρότερη συχνότητα από το είδος </a:t>
            </a:r>
            <a:r>
              <a:rPr lang="en-US" sz="2400" i="1" dirty="0" smtClean="0"/>
              <a:t>E</a:t>
            </a:r>
            <a:r>
              <a:rPr lang="en-US" sz="2400" i="1" dirty="0"/>
              <a:t>. crus-</a:t>
            </a:r>
            <a:r>
              <a:rPr lang="en-US" sz="2400" i="1" dirty="0" err="1"/>
              <a:t>galli</a:t>
            </a:r>
            <a:endParaRPr lang="en-US" sz="2400" i="1" dirty="0"/>
          </a:p>
          <a:p>
            <a:r>
              <a:rPr lang="el-GR" sz="2400" dirty="0" smtClean="0"/>
              <a:t> στους ορυζώνες και σε ανοιξιάτικες καλλιέργειες</a:t>
            </a:r>
          </a:p>
          <a:p>
            <a:r>
              <a:rPr lang="el-GR" sz="2400" dirty="0" smtClean="0"/>
              <a:t>Οι σπόροι του φυτρώνουν πιο αργά από από τους σπόρους του είδους </a:t>
            </a:r>
            <a:r>
              <a:rPr lang="en-US" sz="2400" i="1" dirty="0" smtClean="0"/>
              <a:t>E. crus-</a:t>
            </a:r>
            <a:r>
              <a:rPr lang="en-US" sz="2400" i="1" dirty="0" err="1" smtClean="0"/>
              <a:t>galli</a:t>
            </a:r>
            <a:endParaRPr lang="en-US" sz="2400" i="1" dirty="0" smtClean="0"/>
          </a:p>
          <a:p>
            <a:r>
              <a:rPr lang="el-GR" sz="2400" dirty="0" smtClean="0"/>
              <a:t>Γι’  αυτό οι ορυζοκαλλιεργητές την ονομάζουν όψιμη ή κίτρινη μουχρίτσα</a:t>
            </a:r>
          </a:p>
          <a:p>
            <a:r>
              <a:rPr lang="el-GR" sz="2400" dirty="0" smtClean="0"/>
              <a:t>Έχει μεγάλη ικανότητα αδελφώματος, όπως και το είδος </a:t>
            </a:r>
            <a:r>
              <a:rPr lang="en-US" sz="2400" i="1" dirty="0"/>
              <a:t>E. crus-</a:t>
            </a:r>
            <a:r>
              <a:rPr lang="en-US" sz="2400" i="1" dirty="0" err="1" smtClean="0"/>
              <a:t>galli</a:t>
            </a:r>
            <a:endParaRPr lang="el-GR" sz="2400" i="1" dirty="0" smtClean="0"/>
          </a:p>
          <a:p>
            <a:r>
              <a:rPr lang="el-GR" sz="2400" dirty="0" smtClean="0"/>
              <a:t>Παρουσιάζει μεγάλη ποικιλία βιοτύπων, μερικοί από τους οποίους δεν διακρίνονται εύκολα από τους βιότυπους των άλων ειδών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04313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err="1"/>
              <a:t>Echinochloa</a:t>
            </a:r>
            <a:r>
              <a:rPr lang="en-US" sz="2400" b="1" i="1" dirty="0"/>
              <a:t> </a:t>
            </a:r>
            <a:r>
              <a:rPr lang="en-US" sz="2400" b="1" i="1" dirty="0" err="1"/>
              <a:t>oryzicola</a:t>
            </a:r>
            <a:r>
              <a:rPr lang="en-US" sz="2400" b="1" i="1" dirty="0"/>
              <a:t> </a:t>
            </a:r>
            <a:r>
              <a:rPr lang="en-US" sz="2400" b="1" dirty="0"/>
              <a:t>(</a:t>
            </a:r>
            <a:r>
              <a:rPr lang="el-GR" sz="2400" b="1" dirty="0"/>
              <a:t>Μουχρίτσα όρθια)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Autofit/>
          </a:bodyPr>
          <a:lstStyle/>
          <a:p>
            <a:r>
              <a:rPr lang="el-GR" sz="2400" dirty="0" smtClean="0"/>
              <a:t>Νεαρά φυτά με βλαστούς (αδέλφια-καλάμια) πεπλατυσμένους</a:t>
            </a:r>
          </a:p>
          <a:p>
            <a:r>
              <a:rPr lang="el-GR" sz="2400" dirty="0" smtClean="0"/>
              <a:t>Οι βλαστοί έχουν ελαφρώς πλάγια μέχρι όρθια έκφυση</a:t>
            </a:r>
          </a:p>
          <a:p>
            <a:r>
              <a:rPr lang="el-GR" sz="2400" dirty="0" smtClean="0"/>
              <a:t>Έλασμα φύλλων φαρδύ, χρώματος ανοικτού πράσινου (συνήθως ανοικτότερο από τα φύλλα του είδους </a:t>
            </a:r>
            <a:r>
              <a:rPr lang="en-US" sz="2400" i="1" dirty="0" smtClean="0"/>
              <a:t>E. crus-</a:t>
            </a:r>
            <a:r>
              <a:rPr lang="en-US" sz="2400" i="1" dirty="0" err="1" smtClean="0"/>
              <a:t>galli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Το έλασμα έχει όρθια έκφυση (ενώ στο είδος </a:t>
            </a:r>
            <a:r>
              <a:rPr lang="en-US" sz="2400" i="1" dirty="0"/>
              <a:t>E. crus-</a:t>
            </a:r>
            <a:r>
              <a:rPr lang="en-US" sz="2400" i="1" dirty="0" err="1" smtClean="0"/>
              <a:t>galli</a:t>
            </a:r>
            <a:r>
              <a:rPr lang="en-US" sz="2400" i="1" dirty="0" smtClean="0"/>
              <a:t> </a:t>
            </a:r>
            <a:r>
              <a:rPr lang="el-GR" sz="2400" dirty="0" smtClean="0"/>
              <a:t>έχει πλάγια και προς τα κάτω κλίση)</a:t>
            </a:r>
          </a:p>
          <a:p>
            <a:r>
              <a:rPr lang="el-GR" sz="2400" dirty="0" smtClean="0"/>
              <a:t>Το έλασμα είναι ελαφρά διπλωμένο σε όλο το μήκος του (σχήμα βάρκας)</a:t>
            </a:r>
          </a:p>
          <a:p>
            <a:r>
              <a:rPr lang="el-GR" sz="2400" dirty="0" smtClean="0"/>
              <a:t>Είναι γυαλιστερό, συνήθως χωρίς τρίχες (ορισμένοι βιότυποι φέρουν τρίχες στα περιθώρια της βάσης των φύλλων)</a:t>
            </a:r>
          </a:p>
          <a:p>
            <a:r>
              <a:rPr lang="el-GR" sz="2400" dirty="0" smtClean="0"/>
              <a:t>Ωτίδια δεν υπάρχουν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82500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err="1"/>
              <a:t>Echinochloa</a:t>
            </a:r>
            <a:r>
              <a:rPr lang="en-US" sz="2400" b="1" i="1" dirty="0"/>
              <a:t> </a:t>
            </a:r>
            <a:r>
              <a:rPr lang="en-US" sz="2400" b="1" i="1" dirty="0" err="1"/>
              <a:t>oryzicola</a:t>
            </a:r>
            <a:r>
              <a:rPr lang="en-US" sz="2400" b="1" i="1" dirty="0"/>
              <a:t> </a:t>
            </a:r>
            <a:r>
              <a:rPr lang="en-US" sz="2400" b="1" dirty="0"/>
              <a:t>(</a:t>
            </a:r>
            <a:r>
              <a:rPr lang="el-GR" sz="2400" b="1" dirty="0"/>
              <a:t>Μουχρίτσα όρθια)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l-GR" sz="2400" b="1" dirty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Γλωσσίδιο δεν υπάρχει</a:t>
            </a:r>
          </a:p>
          <a:p>
            <a:r>
              <a:rPr lang="el-GR" sz="2400" dirty="0" smtClean="0"/>
              <a:t>Βλαστοί στα πρώτα στάδια ανάπτυξης με ελαφρώς πλάγια μέχρι όρθια έκφυση (πλάγια στο είδος </a:t>
            </a:r>
            <a:r>
              <a:rPr lang="en-US" sz="2400" i="1" dirty="0" err="1" smtClean="0"/>
              <a:t>E.crus-galli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Οι βλαστοί στα επόμενα στάδια ανάπτυξης είναι όρθιοι και αποκτούν ύψος 90-130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dirty="0" smtClean="0"/>
              <a:t>Το είδος ανθίζει από Ιούνιο μέχρι Σεπτέμβριο</a:t>
            </a:r>
          </a:p>
          <a:p>
            <a:r>
              <a:rPr lang="el-GR" sz="2400" dirty="0" smtClean="0"/>
              <a:t>Η ταξιανθία είναι ανοικτή φόβη (οι επί μέρους διακλαδώσεις της δεν είναι κολλημένες στον κεντρικό άξονα)</a:t>
            </a:r>
          </a:p>
          <a:p>
            <a:r>
              <a:rPr lang="el-GR" sz="2400" dirty="0" smtClean="0"/>
              <a:t>Είναι όρθια ή ελαφρώς κυρτή προς τα κάτω, συνήθως πράσινου χρώματος</a:t>
            </a:r>
          </a:p>
          <a:p>
            <a:r>
              <a:rPr lang="el-GR" sz="2400" dirty="0" smtClean="0"/>
              <a:t>Μερικοί βιότυποι φέρουν ταξιανθία ερυθρού χρώματος </a:t>
            </a:r>
            <a:endParaRPr lang="en-US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7958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Βέλιουρας (</a:t>
            </a:r>
            <a:r>
              <a:rPr lang="en-US" sz="2400" b="1" i="1" dirty="0" smtClean="0"/>
              <a:t>Sorghum </a:t>
            </a:r>
            <a:r>
              <a:rPr lang="en-US" sz="2400" b="1" i="1" dirty="0" err="1" smtClean="0"/>
              <a:t>halepense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r>
              <a:rPr lang="el-GR" dirty="0" smtClean="0"/>
              <a:t>Είναι οδοντωτό στην περιφέρεια, με ευδιάκριτο διογκωμένο κεντρικό νεύρο, ωχροκίτρινου χρώματος</a:t>
            </a:r>
          </a:p>
          <a:p>
            <a:r>
              <a:rPr lang="el-GR" dirty="0" smtClean="0"/>
              <a:t>Τα φύλλα διατάσσονται σε δύο κατευθύνσεις</a:t>
            </a:r>
          </a:p>
          <a:p>
            <a:r>
              <a:rPr lang="el-GR" dirty="0" smtClean="0"/>
              <a:t>Η ταξιανθία είναι κωνική (πυραμιδοειδής) φόβη, μήκους 10-40</a:t>
            </a:r>
            <a:r>
              <a:rPr lang="en-US" dirty="0" smtClean="0"/>
              <a:t>cm</a:t>
            </a:r>
            <a:r>
              <a:rPr lang="el-GR" dirty="0" smtClean="0"/>
              <a:t>, με επιμήκεις διακλαδώσεις</a:t>
            </a:r>
          </a:p>
          <a:p>
            <a:r>
              <a:rPr lang="el-GR" dirty="0" smtClean="0"/>
              <a:t>Τα σταχύδια φέρονται ανά δύο κατά μήκος των διακλαδώσεων και ανά τρία στην κορυφή</a:t>
            </a:r>
          </a:p>
          <a:p>
            <a:r>
              <a:rPr lang="el-GR" dirty="0" smtClean="0"/>
              <a:t>Το ένα από αυτά είναι γόνιμο, είναι ωοειδές, φέρει τρίχες και άγανο</a:t>
            </a:r>
          </a:p>
          <a:p>
            <a:r>
              <a:rPr lang="el-GR" dirty="0" smtClean="0"/>
              <a:t>Τα άγονα σταχύδια είναι λογχοειδή, χωρίς άγανο</a:t>
            </a:r>
          </a:p>
          <a:p>
            <a:r>
              <a:rPr lang="el-GR" dirty="0" smtClean="0"/>
              <a:t>Τα φυτά ανθίζουν το διάστημα μεταξύ Ιουνίου και Σεπτεμβρίου</a:t>
            </a:r>
          </a:p>
          <a:p>
            <a:r>
              <a:rPr lang="el-GR" dirty="0" smtClean="0"/>
              <a:t>Οι σπόροι είναι επιμήκεις και ωοειδείς, λείοι, καστανοκόκκινου χρώματος</a:t>
            </a:r>
          </a:p>
          <a:p>
            <a:r>
              <a:rPr lang="el-GR" dirty="0" smtClean="0"/>
              <a:t>Κάθε φυτό μπορεί να παράγει μέχρι 80.000 σπόρους</a:t>
            </a:r>
          </a:p>
          <a:p>
            <a:r>
              <a:rPr lang="el-GR" dirty="0" smtClean="0"/>
              <a:t>Η ρίζα είναι θυσσανωτή και έχει ριζώματα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err="1"/>
              <a:t>Echinochloa</a:t>
            </a:r>
            <a:r>
              <a:rPr lang="en-US" sz="2400" b="1" i="1" dirty="0"/>
              <a:t> </a:t>
            </a:r>
            <a:r>
              <a:rPr lang="en-US" sz="2400" b="1" i="1" dirty="0" err="1"/>
              <a:t>oryzicola</a:t>
            </a:r>
            <a:r>
              <a:rPr lang="en-US" sz="2400" b="1" i="1" dirty="0"/>
              <a:t> </a:t>
            </a:r>
            <a:r>
              <a:rPr lang="en-US" sz="2400" b="1" dirty="0"/>
              <a:t>(</a:t>
            </a:r>
            <a:r>
              <a:rPr lang="el-GR" sz="2400" b="1" dirty="0"/>
              <a:t>Μουχρίτσα όρθια)</a:t>
            </a:r>
            <a:r>
              <a:rPr lang="en-US" sz="2400" b="1" i="1" dirty="0"/>
              <a:t/>
            </a:r>
            <a:br>
              <a:rPr lang="en-US" sz="2400" b="1" i="1" dirty="0"/>
            </a:br>
            <a:r>
              <a:rPr lang="el-GR" sz="2400" b="1" dirty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λέπυρα των ανθιδίων φέρουν συνήθως λευκά στίγματα</a:t>
            </a:r>
          </a:p>
          <a:p>
            <a:r>
              <a:rPr lang="el-GR" sz="2400" dirty="0" smtClean="0"/>
              <a:t>Αντίθετα, τα λέπυρα στο είδος </a:t>
            </a:r>
            <a:r>
              <a:rPr lang="en-US" sz="2400" dirty="0" smtClean="0"/>
              <a:t>E. crus-</a:t>
            </a:r>
            <a:r>
              <a:rPr lang="en-US" sz="2400" dirty="0" err="1" smtClean="0"/>
              <a:t>galli</a:t>
            </a:r>
            <a:r>
              <a:rPr lang="en-US" sz="2400" dirty="0" smtClean="0"/>
              <a:t> </a:t>
            </a:r>
            <a:r>
              <a:rPr lang="el-GR" sz="2400" dirty="0" smtClean="0"/>
              <a:t>έχουν ερυθρά στίγματα</a:t>
            </a:r>
          </a:p>
          <a:p>
            <a:r>
              <a:rPr lang="el-GR" sz="2400" dirty="0" smtClean="0"/>
              <a:t>Τα ανθίδια είναι ελαφρώς μεγαλύτερα από εκείνα του είδους</a:t>
            </a:r>
            <a:r>
              <a:rPr lang="en-US" sz="2400" dirty="0" smtClean="0"/>
              <a:t> </a:t>
            </a:r>
            <a:r>
              <a:rPr lang="en-US" sz="2400" i="1" dirty="0" smtClean="0"/>
              <a:t>E. crus-</a:t>
            </a:r>
            <a:r>
              <a:rPr lang="en-US" sz="2400" i="1" dirty="0" err="1" smtClean="0"/>
              <a:t>galli</a:t>
            </a:r>
            <a:endParaRPr lang="el-GR" sz="2400" i="1" dirty="0" smtClean="0"/>
          </a:p>
          <a:p>
            <a:r>
              <a:rPr lang="el-GR" sz="2400" dirty="0" smtClean="0"/>
              <a:t>Ο χιτώνας των ανθιδίων μερικών βιοτύπων καταλήγει σε άγανο, ενώ σε άλλους βιότυπους όχι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06681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Νεαρά σπορόφυτα του είδους μουχρίτσα όρθια</a:t>
            </a:r>
            <a:endParaRPr lang="en-US" sz="2400" b="1" dirty="0"/>
          </a:p>
        </p:txBody>
      </p:sp>
      <p:pic>
        <p:nvPicPr>
          <p:cNvPr id="5" name="Picture 4" descr="ine_2_0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94" y="1867172"/>
            <a:ext cx="4095256" cy="3708303"/>
          </a:xfrm>
          <a:prstGeom prst="rect">
            <a:avLst/>
          </a:prstGeom>
        </p:spPr>
      </p:pic>
      <p:pic>
        <p:nvPicPr>
          <p:cNvPr id="6" name="Picture 5" descr="image00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12" y="2144414"/>
            <a:ext cx="4172676" cy="31341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39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ταξιανθία είναι όρθια ή ελαφρώς κυρτή προς τα κάτω και οι διακλαδώσεις της δεν είναι κολλημένες στον κεντρικό άξονα</a:t>
            </a:r>
            <a:endParaRPr lang="en-US" sz="2400" dirty="0"/>
          </a:p>
        </p:txBody>
      </p:sp>
      <p:pic>
        <p:nvPicPr>
          <p:cNvPr id="3" name="Picture 2" descr="echph_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48" y="2218873"/>
            <a:ext cx="2495550" cy="3810000"/>
          </a:xfrm>
          <a:prstGeom prst="rect">
            <a:avLst/>
          </a:prstGeom>
        </p:spPr>
      </p:pic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304" y="2688765"/>
            <a:ext cx="2079697" cy="2915463"/>
          </a:xfrm>
          <a:prstGeom prst="rect">
            <a:avLst/>
          </a:prstGeom>
        </p:spPr>
      </p:pic>
      <p:pic>
        <p:nvPicPr>
          <p:cNvPr id="5" name="Picture 4" descr="20129111725185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16" y="2688764"/>
            <a:ext cx="4294484" cy="29154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3764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Πυκνός πληθυσμός φυτών του είδους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i="1" dirty="0" err="1" smtClean="0"/>
              <a:t>Echinochloa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oryzicola</a:t>
            </a:r>
            <a:r>
              <a:rPr lang="el-GR" sz="2400" i="1" dirty="0" smtClean="0"/>
              <a:t> </a:t>
            </a:r>
            <a:r>
              <a:rPr lang="el-GR" sz="2400" dirty="0" smtClean="0"/>
              <a:t>εντός καλλιέργειας ρυζιού</a:t>
            </a:r>
            <a:endParaRPr lang="en-US" sz="2400" dirty="0"/>
          </a:p>
        </p:txBody>
      </p:sp>
      <p:pic>
        <p:nvPicPr>
          <p:cNvPr id="3" name="Picture 2" descr="image00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60" y="1798177"/>
            <a:ext cx="5855458" cy="4391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63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4220" y="274638"/>
            <a:ext cx="8743072" cy="11430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Κολεός και έλασμα φύλλων χωρίς τρίχες, απουσία γλωσσιδίου και ωτιδίου, παρουσία αραιών τριχών στο περιθώριο του ελάσματος</a:t>
            </a:r>
            <a:endParaRPr lang="en-US" sz="2400" dirty="0"/>
          </a:p>
        </p:txBody>
      </p:sp>
      <p:pic>
        <p:nvPicPr>
          <p:cNvPr id="6" name="Picture 5" descr="Echinochloa_oryzicol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8" y="1549598"/>
            <a:ext cx="3844057" cy="5125409"/>
          </a:xfrm>
          <a:prstGeom prst="rect">
            <a:avLst/>
          </a:prstGeom>
        </p:spPr>
      </p:pic>
      <p:pic>
        <p:nvPicPr>
          <p:cNvPr id="8" name="Picture 7" descr="53874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16" y="1549597"/>
            <a:ext cx="3416939" cy="51254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594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>A</a:t>
            </a:r>
            <a:r>
              <a:rPr lang="el-GR" sz="2700" dirty="0" smtClean="0"/>
              <a:t>σφαλές διαγνωστικό χαρακτηριστικό είναι το </a:t>
            </a:r>
            <a:r>
              <a:rPr lang="el-GR" sz="2700" b="1" dirty="0" smtClean="0"/>
              <a:t/>
            </a:r>
            <a:br>
              <a:rPr lang="el-GR" sz="2700" b="1" dirty="0" smtClean="0"/>
            </a:br>
            <a:r>
              <a:rPr lang="el-GR" sz="2700" b="1" dirty="0" smtClean="0"/>
              <a:t> μεγαλύτερο μέγεθος των σπόρων </a:t>
            </a:r>
            <a:r>
              <a:rPr lang="el-GR" sz="2700" dirty="0" smtClean="0"/>
              <a:t>στο είδος</a:t>
            </a:r>
            <a:r>
              <a:rPr lang="en-US" sz="2700" dirty="0" smtClean="0"/>
              <a:t> </a:t>
            </a:r>
            <a:r>
              <a:rPr lang="en-US" sz="2700" i="1" dirty="0" smtClean="0"/>
              <a:t>E. </a:t>
            </a:r>
            <a:r>
              <a:rPr lang="el-GR" sz="2700" i="1" dirty="0" err="1"/>
              <a:t>ο</a:t>
            </a:r>
            <a:r>
              <a:rPr lang="en-US" sz="2700" i="1" dirty="0" err="1" smtClean="0"/>
              <a:t>ryzicola</a:t>
            </a:r>
            <a:r>
              <a:rPr lang="el-GR" sz="2700" dirty="0" smtClean="0"/>
              <a:t>, από εκείνο της κοινής μουχρίτσας</a:t>
            </a:r>
            <a:r>
              <a:rPr lang="en-US" sz="2700" dirty="0" smtClean="0"/>
              <a:t> </a:t>
            </a:r>
            <a:r>
              <a:rPr lang="el-GR" sz="2700" dirty="0" smtClean="0"/>
              <a:t>(</a:t>
            </a:r>
            <a:r>
              <a:rPr lang="en-US" sz="2700" i="1" dirty="0" smtClean="0"/>
              <a:t>E. crus-</a:t>
            </a:r>
            <a:r>
              <a:rPr lang="en-US" sz="2700" i="1" dirty="0" err="1" smtClean="0"/>
              <a:t>galli</a:t>
            </a:r>
            <a:r>
              <a:rPr lang="el-GR" sz="2700" dirty="0" smtClean="0"/>
              <a:t>)</a:t>
            </a:r>
            <a:endParaRPr lang="en-US" sz="2700" dirty="0"/>
          </a:p>
        </p:txBody>
      </p:sp>
      <p:pic>
        <p:nvPicPr>
          <p:cNvPr id="5" name="Picture 4" descr="tainubie-h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25" y="1639337"/>
            <a:ext cx="2523621" cy="4971535"/>
          </a:xfrm>
          <a:prstGeom prst="rect">
            <a:avLst/>
          </a:prstGeom>
        </p:spPr>
      </p:pic>
      <p:pic>
        <p:nvPicPr>
          <p:cNvPr id="6" name="Picture 5" descr="53874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97" y="1667795"/>
            <a:ext cx="3251200" cy="487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177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Μουχρίτσα ορυζοειδής (</a:t>
            </a:r>
            <a:r>
              <a:rPr lang="en-US" sz="2400" b="1" i="1" dirty="0" err="1" smtClean="0"/>
              <a:t>Echinochloa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oryzoides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/>
              <a:t>Ταξινομικά, οικολογικά, </a:t>
            </a:r>
            <a:r>
              <a:rPr lang="el-GR" sz="2400" b="1" dirty="0" smtClean="0"/>
              <a:t>βιολογικά, μορφολογικά  </a:t>
            </a:r>
            <a:r>
              <a:rPr lang="el-GR" sz="2400" b="1" dirty="0"/>
              <a:t>χαρακτηριστικά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 smtClean="0"/>
              <a:t>Ετήσιο θερινό είδος</a:t>
            </a:r>
          </a:p>
          <a:p>
            <a:r>
              <a:rPr lang="el-GR" dirty="0" smtClean="0"/>
              <a:t>Αναπτύσσεται αποκλειστικά σε ορυζώνες και όχι σε άλλες ανοιξιάτικες καλλιέργειες</a:t>
            </a:r>
          </a:p>
          <a:p>
            <a:r>
              <a:rPr lang="el-GR" dirty="0" smtClean="0"/>
              <a:t>Έλασμα των φύλλων φαρδύ, χρώματος ανοικτού πράσινου (όπως και στο είδος μουχρίτσα όρθια)</a:t>
            </a:r>
          </a:p>
          <a:p>
            <a:r>
              <a:rPr lang="el-GR" dirty="0" smtClean="0"/>
              <a:t>Παρουσιάζει ελαφρώς πλάγια κλίση και είναι ελαφρώς διπλωμένο σε όλο το μήκος του</a:t>
            </a:r>
          </a:p>
          <a:p>
            <a:r>
              <a:rPr lang="el-GR" dirty="0" smtClean="0"/>
              <a:t>Έλασμα γυαλιστερό και συνήθως χωρίς τρίχες</a:t>
            </a:r>
          </a:p>
          <a:p>
            <a:r>
              <a:rPr lang="el-GR" dirty="0" smtClean="0"/>
              <a:t>Μερικοί βιότυποι φέρουν τρίχες στα περιθώρια της βάσης των φύλλων</a:t>
            </a:r>
          </a:p>
          <a:p>
            <a:r>
              <a:rPr lang="el-GR" dirty="0" smtClean="0"/>
              <a:t>Ωτίδια δεν υπάρχουν</a:t>
            </a:r>
          </a:p>
          <a:p>
            <a:r>
              <a:rPr lang="el-GR" dirty="0" smtClean="0"/>
              <a:t>Γλωσσίδιο δεν υπάρχει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0336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Σετάρια πράσινη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Setaria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viridis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E</a:t>
            </a:r>
            <a:r>
              <a:rPr lang="el-GR" sz="2400" dirty="0" smtClean="0">
                <a:latin typeface="Calibri"/>
                <a:cs typeface="Calibri"/>
              </a:rPr>
              <a:t>ίναι ετήσιο, εαρινό, μονοκοτυλήδονο φυτό με όρθια ή έρπουσα έκφυση</a:t>
            </a:r>
          </a:p>
          <a:p>
            <a:r>
              <a:rPr lang="el-GR" sz="2400" dirty="0" smtClean="0">
                <a:latin typeface="Calibri"/>
                <a:cs typeface="Calibri"/>
              </a:rPr>
              <a:t>Απαντάται με μεγαλύτερη συχνότητα στα ανοιξιάτικα φυτά μεγάλης καλλιέργειας, σε αμπέλια και σε δενδρώδεις καλλιέργειες</a:t>
            </a:r>
          </a:p>
          <a:p>
            <a:r>
              <a:rPr lang="el-GR" sz="2400" dirty="0" smtClean="0">
                <a:latin typeface="Calibri"/>
                <a:cs typeface="Calibri"/>
              </a:rPr>
              <a:t>Είναι περισσότερο ανθεκτικό στην ξηρασία από τα άλλα δύο είδη σετάριας [</a:t>
            </a:r>
            <a:r>
              <a:rPr lang="en-US" sz="2400" i="1" dirty="0" err="1" smtClean="0">
                <a:latin typeface="Calibri"/>
                <a:cs typeface="Calibri"/>
              </a:rPr>
              <a:t>Setaria</a:t>
            </a:r>
            <a:r>
              <a:rPr lang="en-US" sz="2400" i="1" dirty="0" smtClean="0">
                <a:latin typeface="Calibri"/>
                <a:cs typeface="Calibri"/>
              </a:rPr>
              <a:t> </a:t>
            </a:r>
            <a:r>
              <a:rPr lang="en-US" sz="2400" i="1" dirty="0" err="1" smtClean="0">
                <a:latin typeface="Calibri"/>
                <a:cs typeface="Calibri"/>
              </a:rPr>
              <a:t>verticillata</a:t>
            </a:r>
            <a:r>
              <a:rPr lang="el-GR" sz="2400" i="1" dirty="0" smtClean="0">
                <a:latin typeface="Calibri"/>
                <a:cs typeface="Calibri"/>
              </a:rPr>
              <a:t> </a:t>
            </a:r>
            <a:r>
              <a:rPr lang="el-GR" sz="2400" dirty="0" smtClean="0">
                <a:latin typeface="Calibri"/>
                <a:cs typeface="Calibri"/>
              </a:rPr>
              <a:t>(σετάρια σπονδυλωτή)</a:t>
            </a:r>
            <a:r>
              <a:rPr lang="en-US" sz="2400" dirty="0" smtClean="0">
                <a:latin typeface="Calibri"/>
                <a:cs typeface="Calibri"/>
              </a:rPr>
              <a:t>, </a:t>
            </a:r>
            <a:r>
              <a:rPr lang="en-US" sz="2400" i="1" dirty="0" smtClean="0">
                <a:latin typeface="Calibri"/>
                <a:cs typeface="Calibri"/>
              </a:rPr>
              <a:t>S. </a:t>
            </a:r>
            <a:r>
              <a:rPr lang="en-US" sz="2400" i="1" dirty="0" err="1">
                <a:latin typeface="Calibri"/>
                <a:cs typeface="Calibri"/>
              </a:rPr>
              <a:t>p</a:t>
            </a:r>
            <a:r>
              <a:rPr lang="en-US" sz="2400" i="1" dirty="0" err="1" smtClean="0">
                <a:latin typeface="Calibri"/>
                <a:cs typeface="Calibri"/>
              </a:rPr>
              <a:t>umila</a:t>
            </a:r>
            <a:r>
              <a:rPr lang="el-GR" sz="2400" i="1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(</a:t>
            </a:r>
            <a:r>
              <a:rPr lang="el-GR" sz="2400" dirty="0" smtClean="0">
                <a:latin typeface="Calibri"/>
                <a:cs typeface="Calibri"/>
              </a:rPr>
              <a:t>σετάρια κίτρινη</a:t>
            </a:r>
            <a:r>
              <a:rPr lang="en-US" sz="2400" dirty="0" smtClean="0">
                <a:latin typeface="Calibri"/>
                <a:cs typeface="Calibri"/>
              </a:rPr>
              <a:t>)]</a:t>
            </a:r>
            <a:endParaRPr lang="el-GR" sz="2400" dirty="0" smtClean="0">
              <a:latin typeface="Calibri"/>
              <a:cs typeface="Calibri"/>
            </a:endParaRPr>
          </a:p>
          <a:p>
            <a:r>
              <a:rPr lang="el-GR" sz="2400" dirty="0" smtClean="0">
                <a:latin typeface="Calibri"/>
                <a:cs typeface="Calibri"/>
              </a:rPr>
              <a:t>Αναπαράγεται με σπόρους, φυτρώνει την άνοιξη και το καλοκαίρι</a:t>
            </a:r>
          </a:p>
          <a:p>
            <a:r>
              <a:rPr lang="el-GR" sz="2400" dirty="0" smtClean="0">
                <a:latin typeface="Calibri"/>
                <a:cs typeface="Calibri"/>
              </a:rPr>
              <a:t>Χαρακτηρίζεται από πάρα πολύ μεγάλη ικανότητα αδερφώματος</a:t>
            </a:r>
          </a:p>
          <a:p>
            <a:r>
              <a:rPr lang="el-GR" sz="2400" dirty="0" smtClean="0">
                <a:latin typeface="Calibri"/>
                <a:cs typeface="Calibri"/>
              </a:rPr>
              <a:t>Προτιμά κυρίως θερμά, υγρά και πλούσια σε θρεπτικά στοιχεία, αμμοπηλώδη εδάφη</a:t>
            </a:r>
            <a:endParaRPr lang="en-US" sz="2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 smtClean="0"/>
              <a:t>Σετάρια πράσινη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Setaria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viridis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61953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Το καλάμι είναι πράσινο, κυλινδρικό ή πεπλατυσμένο, ύψους 30-60</a:t>
            </a:r>
            <a:r>
              <a:rPr lang="en-US" dirty="0" smtClean="0"/>
              <a:t>cm</a:t>
            </a:r>
          </a:p>
          <a:p>
            <a:r>
              <a:rPr lang="el-GR" dirty="0" smtClean="0"/>
              <a:t>Έχει όρθια ή έρπουσα έκφυση. Ορισμένες φορές κάμπτεται στη βάση αρχικώς και στη συνέχεια ανορθώνεται</a:t>
            </a:r>
          </a:p>
          <a:p>
            <a:r>
              <a:rPr lang="el-GR" dirty="0" smtClean="0"/>
              <a:t>Το καλάμι δεν έχει τρίχες</a:t>
            </a:r>
          </a:p>
          <a:p>
            <a:r>
              <a:rPr lang="el-GR" dirty="0" smtClean="0"/>
              <a:t>Ο κολεός των φύλλων είναι μερικώς κλειστός (κολεός των κατώτερων φύλλων δεν περιβάλλει πλήρως τον βλαστό)</a:t>
            </a:r>
          </a:p>
          <a:p>
            <a:r>
              <a:rPr lang="el-GR" dirty="0" smtClean="0"/>
              <a:t>Είναι πράσινος, λείος και δεν έχει τρίχες</a:t>
            </a:r>
          </a:p>
          <a:p>
            <a:r>
              <a:rPr lang="el-GR" dirty="0" smtClean="0"/>
              <a:t>Δεν υπάρχουν ωτίδια</a:t>
            </a:r>
          </a:p>
          <a:p>
            <a:r>
              <a:rPr lang="el-GR" dirty="0" smtClean="0"/>
              <a:t>Το γλωσσίδιο έχει αντικατασταθεί από </a:t>
            </a:r>
            <a:r>
              <a:rPr lang="el-GR" b="1" dirty="0" smtClean="0"/>
              <a:t>θύσσανο τριχών</a:t>
            </a:r>
          </a:p>
          <a:p>
            <a:r>
              <a:rPr lang="el-GR" dirty="0" smtClean="0"/>
              <a:t>Το έλασμα των φύλλων είναι πράσινο, επίπεδο, μακρύ και στενό (3-7</a:t>
            </a:r>
            <a:r>
              <a:rPr lang="en-US" dirty="0" smtClean="0"/>
              <a:t>mm</a:t>
            </a:r>
            <a:r>
              <a:rPr lang="el-GR" dirty="0" smtClean="0"/>
              <a:t>) και δεν έχει τρίχες</a:t>
            </a:r>
          </a:p>
          <a:p>
            <a:r>
              <a:rPr lang="el-GR" dirty="0" smtClean="0"/>
              <a:t>Τα φύλλα έχουν λεία υφή και ευδιάκριτο κεντρικό νεύρο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 smtClean="0"/>
              <a:t>Σετάρια πράσινη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Setaria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viridis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διατάσσονται σε δύο κατευθύνσεις</a:t>
            </a:r>
          </a:p>
          <a:p>
            <a:r>
              <a:rPr lang="el-GR" sz="2400" dirty="0" smtClean="0"/>
              <a:t>Η ταξιανθία είναι κιτρινοπράσινη, κυλινδρική και ελαφρώς ελλειψοειδής, πυκνή, όρθια, σταχυόμορφη φόβη</a:t>
            </a:r>
          </a:p>
          <a:p>
            <a:r>
              <a:rPr lang="el-GR" sz="2400" dirty="0" smtClean="0"/>
              <a:t>Κάθε σταχύδιο φέρει ένα γόνιμο και ένα άγονο ανθίδιο</a:t>
            </a:r>
          </a:p>
          <a:p>
            <a:r>
              <a:rPr lang="el-GR" sz="2400" dirty="0" smtClean="0"/>
              <a:t>Ο χιτώνας δεν καταλήγει σε άγανο</a:t>
            </a:r>
          </a:p>
          <a:p>
            <a:r>
              <a:rPr lang="el-GR" sz="2400" dirty="0" smtClean="0"/>
              <a:t>Τα σταχύδια της ταξιανθίας καλύπτονται από μαλακές τρίχες οι οποίες δεν της επιτρέπουν  να αγκιστρώνεται στα ρούχα των ανθρώπων και το τρίχωμα των ζώων</a:t>
            </a:r>
          </a:p>
          <a:p>
            <a:r>
              <a:rPr lang="el-GR" sz="2400" dirty="0" smtClean="0"/>
              <a:t>Η ρίζα του ζιζανίου είναι θυσσανωτή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Νεαρά σπορόφυτα βέλιουρα που προέρχονται από σπόρο</a:t>
            </a:r>
            <a:endParaRPr lang="en-US" sz="2400" dirty="0"/>
          </a:p>
        </p:txBody>
      </p:sp>
      <p:pic>
        <p:nvPicPr>
          <p:cNvPr id="5" name="Picture 4" descr="Βέλιουρας Φώτο Στεφανή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77" y="1549598"/>
            <a:ext cx="6511414" cy="49036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4896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Ταξιανθία (</a:t>
            </a:r>
            <a:r>
              <a:rPr lang="el-GR" sz="2400" dirty="0" err="1" smtClean="0"/>
              <a:t>σταχυόμορφη</a:t>
            </a:r>
            <a:r>
              <a:rPr lang="el-GR" sz="2400" dirty="0" smtClean="0"/>
              <a:t> </a:t>
            </a:r>
            <a:r>
              <a:rPr lang="el-GR" sz="2400" dirty="0" err="1" smtClean="0"/>
              <a:t>φόβη</a:t>
            </a:r>
            <a:r>
              <a:rPr lang="el-GR" sz="2400" dirty="0" smtClean="0"/>
              <a:t>) του ζιζανίου σετάρια</a:t>
            </a:r>
            <a:endParaRPr lang="en-US" sz="2400" dirty="0"/>
          </a:p>
        </p:txBody>
      </p:sp>
      <p:pic>
        <p:nvPicPr>
          <p:cNvPr id="4" name="Content Placeholder 3" descr="800px-Setaria_faberi_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686" r="-1568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κολεός στερείται ωτιδίων και δεν περιβάλλει</a:t>
            </a:r>
            <a:br>
              <a:rPr lang="el-GR" sz="2400" dirty="0" smtClean="0"/>
            </a:br>
            <a:r>
              <a:rPr lang="el-GR" sz="2400" dirty="0" smtClean="0"/>
              <a:t> πλήρως τον βλαστό (καλάμι)</a:t>
            </a:r>
            <a:endParaRPr lang="en-US" sz="2400" dirty="0"/>
          </a:p>
        </p:txBody>
      </p:sp>
      <p:pic>
        <p:nvPicPr>
          <p:cNvPr id="4" name="Content Placeholder 3" descr="Setaviri_XID_Setaria_viridis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ωτίδιο έχει αντικατασταθεί από θύσσανο τριχών</a:t>
            </a:r>
            <a:endParaRPr lang="en-US" sz="2400" dirty="0"/>
          </a:p>
        </p:txBody>
      </p:sp>
      <p:pic>
        <p:nvPicPr>
          <p:cNvPr id="4" name="Content Placeholder 3" descr="800px-Groene_naaldaar_ligula_(Setaria_viridis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959" r="-795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έλασμα των φύλλων του είδους </a:t>
            </a:r>
            <a:r>
              <a:rPr lang="en-US" sz="2400" i="1" dirty="0" err="1" smtClean="0"/>
              <a:t>Setaria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viridis</a:t>
            </a:r>
            <a:r>
              <a:rPr lang="en-US" sz="2400" i="1" dirty="0" smtClean="0"/>
              <a:t> </a:t>
            </a:r>
            <a:r>
              <a:rPr lang="el-GR" sz="2400" dirty="0" smtClean="0"/>
              <a:t>δεν έχει τρίχες</a:t>
            </a:r>
            <a:endParaRPr lang="en-US" sz="2400" dirty="0"/>
          </a:p>
        </p:txBody>
      </p:sp>
      <p:pic>
        <p:nvPicPr>
          <p:cNvPr id="4" name="Content Placeholder 3" descr="333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0521" r="-505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Ελευσίνη </a:t>
            </a:r>
            <a:r>
              <a:rPr lang="en-US" sz="2400" b="1" dirty="0" smtClean="0"/>
              <a:t>(</a:t>
            </a:r>
            <a:r>
              <a:rPr lang="en-US" sz="2400" b="1" i="1" dirty="0" err="1" smtClean="0"/>
              <a:t>Eleusine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indica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 και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4478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Είναι ετήσιο, εαρινό, μονοκοτυλήδονο φυτό, με όρθια ή έρπουσα έκφυση</a:t>
            </a:r>
          </a:p>
          <a:p>
            <a:r>
              <a:rPr lang="el-GR" dirty="0" smtClean="0"/>
              <a:t>Αναπαράγεται με σπόρους</a:t>
            </a:r>
          </a:p>
          <a:p>
            <a:r>
              <a:rPr lang="el-GR" dirty="0" smtClean="0"/>
              <a:t>Παρουσιάζει ευρύτατη διάδοση σε χώρες της εύκρατης και τροπικής ζώνης</a:t>
            </a:r>
          </a:p>
          <a:p>
            <a:r>
              <a:rPr lang="el-GR" dirty="0" smtClean="0"/>
              <a:t>Στην Ελλάδα, απαντάται συχνά σε γκαζόν, σε καλλιέργειες κηπευτικών, μηδικής και αρδευόμενες εαρινές καλλιέργειες</a:t>
            </a:r>
          </a:p>
          <a:p>
            <a:r>
              <a:rPr lang="el-GR" dirty="0" smtClean="0"/>
              <a:t>Σπανιότερα, απαντάται σε δενδρώδεις καλλιέργειες</a:t>
            </a:r>
          </a:p>
          <a:p>
            <a:r>
              <a:rPr lang="el-GR" dirty="0" smtClean="0"/>
              <a:t>Φυτρώνει την άνοιξη και αναπτύσσεται μέχρι αργά το φθινόπωρο</a:t>
            </a:r>
          </a:p>
          <a:p>
            <a:r>
              <a:rPr lang="el-GR" dirty="0" smtClean="0"/>
              <a:t>Σε περιοχές με ήπιο χειμώνα, μπορεί να αναπτύσσεται όλο το χρόνο</a:t>
            </a:r>
          </a:p>
          <a:p>
            <a:r>
              <a:rPr lang="el-GR" dirty="0" smtClean="0"/>
              <a:t>Προτιμά ποικίλα εδάφη θερμών περιοχών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Ελευσίνη </a:t>
            </a:r>
            <a:r>
              <a:rPr lang="en-US" sz="2400" b="1" dirty="0" smtClean="0"/>
              <a:t>(</a:t>
            </a:r>
            <a:r>
              <a:rPr lang="en-US" sz="2400" b="1" i="1" dirty="0" err="1" smtClean="0"/>
              <a:t>Eleusine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indica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 smtClean="0"/>
              <a:t>Ο βλαστός (καλάμι) είναι πράσινος, κυλινδρικός ή πεπλατυσμένος, με ύψος έως 50 </a:t>
            </a:r>
            <a:r>
              <a:rPr lang="en-US" dirty="0" smtClean="0"/>
              <a:t>cm</a:t>
            </a:r>
            <a:r>
              <a:rPr lang="el-GR" dirty="0" smtClean="0"/>
              <a:t> </a:t>
            </a:r>
          </a:p>
          <a:p>
            <a:r>
              <a:rPr lang="el-GR" dirty="0" smtClean="0"/>
              <a:t>Έχει όρθια ή έρπουσα έκφυση, μερικές φορές είναι διακλαδιζόμενος και ανορθούμενος στα κατώτερα γόνατα</a:t>
            </a:r>
          </a:p>
          <a:p>
            <a:r>
              <a:rPr lang="el-GR" dirty="0" smtClean="0"/>
              <a:t>Ο βλαστός δεν έχει τρίχες στην επιφάνειά του</a:t>
            </a:r>
          </a:p>
          <a:p>
            <a:r>
              <a:rPr lang="el-GR" dirty="0" smtClean="0"/>
              <a:t>Ο κολεός των φύλλων είναι πράσινος και έχει μακριές τρίχες στο πάνω μέρος του</a:t>
            </a:r>
          </a:p>
          <a:p>
            <a:r>
              <a:rPr lang="el-GR" dirty="0" smtClean="0"/>
              <a:t>Ο κολεός των κατώτερων φύλλων περιβάλλει το βλαστό (καλάμι)</a:t>
            </a:r>
          </a:p>
          <a:p>
            <a:r>
              <a:rPr lang="el-GR" dirty="0" smtClean="0"/>
              <a:t>Ωτίδια δεν υπάρχουν</a:t>
            </a:r>
          </a:p>
          <a:p>
            <a:r>
              <a:rPr lang="el-GR" dirty="0" smtClean="0"/>
              <a:t>Το γλωσσίδο είναι κοντό, μεμβρανώδες και οδοντωτό, με μακριές τρίχες στη βάση του ελάσματος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Ελευσίνη </a:t>
            </a:r>
            <a:r>
              <a:rPr lang="en-US" sz="2400" b="1" dirty="0" smtClean="0"/>
              <a:t>(</a:t>
            </a:r>
            <a:r>
              <a:rPr lang="en-US" sz="2400" b="1" i="1" dirty="0" err="1" smtClean="0"/>
              <a:t>Eleusine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indica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Το έλασμα των φύλλων είναι επίπεδο, κοντό και στενό, λείο (ή ελαφρώς τριχωτό), με ευδιάκριτο/διογκωμένο το κεντρικό νεύρο</a:t>
            </a:r>
          </a:p>
          <a:p>
            <a:r>
              <a:rPr lang="el-GR" dirty="0" smtClean="0"/>
              <a:t>Τα φύλλα διατάσσονται σε δύο κατευθύνσεις</a:t>
            </a:r>
          </a:p>
          <a:p>
            <a:r>
              <a:rPr lang="el-GR" dirty="0" smtClean="0"/>
              <a:t>Τα φυτά του ζιζανίου ανθοφορούν από τον Ιούλιο έως τον Σεπτέμβριο</a:t>
            </a:r>
          </a:p>
          <a:p>
            <a:r>
              <a:rPr lang="el-GR" dirty="0" smtClean="0"/>
              <a:t>Η ταξιανθία είναι πρασινωπός και δακτυλόμορφος στάχυς και το μέγεθός του κυμαίνεται μεταξύ 4 και 15</a:t>
            </a:r>
            <a:r>
              <a:rPr lang="en-US" dirty="0" smtClean="0"/>
              <a:t>cm</a:t>
            </a:r>
            <a:endParaRPr lang="el-GR" dirty="0" smtClean="0"/>
          </a:p>
          <a:p>
            <a:r>
              <a:rPr lang="el-GR" dirty="0" smtClean="0"/>
              <a:t>Συγκεκριμένα, αποτελείται από 2-7 απλούς στάχεις τοποθετημένους σε κοινό σπόνδυλο στην κορυφή του στελέχους</a:t>
            </a:r>
          </a:p>
          <a:p>
            <a:r>
              <a:rPr lang="el-GR" dirty="0" smtClean="0"/>
              <a:t>Ένας στάχυς μπορεί να μην σχηματίζεται στον ίδιο σπόνδυλο, αλλά λίγο χαμηλότερα</a:t>
            </a:r>
          </a:p>
          <a:p>
            <a:r>
              <a:rPr lang="el-GR" dirty="0" smtClean="0"/>
              <a:t>Η ταξιανθία είναι παρόμοια με εκείνη της αγριάδας ή του αιματόχορτου</a:t>
            </a:r>
            <a:endParaRPr lang="en-US" dirty="0" smtClean="0"/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Ελευσίνη </a:t>
            </a:r>
            <a:r>
              <a:rPr lang="en-US" sz="2400" b="1" dirty="0" smtClean="0"/>
              <a:t>(</a:t>
            </a:r>
            <a:r>
              <a:rPr lang="en-US" sz="2400" b="1" i="1" dirty="0" err="1" smtClean="0"/>
              <a:t>Eleusine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indica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Όμως, παρουσιάζει σημαντικές διαφορές στις λεπτομέρειες κατασκευής της</a:t>
            </a:r>
          </a:p>
          <a:p>
            <a:r>
              <a:rPr lang="el-GR" sz="2400" dirty="0" smtClean="0"/>
              <a:t>Ο άξονας των στάχεων στην ελευσίνη έχει </a:t>
            </a:r>
          </a:p>
          <a:p>
            <a:pPr>
              <a:buFont typeface="Courier New"/>
              <a:buChar char="o"/>
            </a:pPr>
            <a:r>
              <a:rPr lang="el-GR" sz="2400" dirty="0" smtClean="0"/>
              <a:t>δύο πλευρές επίπεδες, χωρίς σταχύδια</a:t>
            </a:r>
          </a:p>
          <a:p>
            <a:pPr>
              <a:buFont typeface="Courier New"/>
              <a:buChar char="o"/>
            </a:pPr>
            <a:r>
              <a:rPr lang="el-GR" sz="2400" dirty="0" smtClean="0"/>
              <a:t>δύο πλευρές κυρτές που φέρουν αντίστοιχα δύο σειρές σταχυδίων</a:t>
            </a:r>
          </a:p>
          <a:p>
            <a:r>
              <a:rPr lang="el-GR" sz="2400" dirty="0" smtClean="0"/>
              <a:t>Τα σταχύδια είναι πολυανθή (στα άλλα δύο είδη είναι μονανθή), με 3-9 γόνιμα ανθίδια, χωρίς άγανο</a:t>
            </a:r>
          </a:p>
          <a:p>
            <a:r>
              <a:rPr lang="el-GR" sz="2400" dirty="0" smtClean="0"/>
              <a:t>Η ρίζα του ζιζανίου είναι θυσσανωτή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Διάφορα φαινολογικά στάδια του ζιζανίου </a:t>
            </a:r>
            <a:r>
              <a:rPr lang="en-US" sz="2400" i="1" dirty="0" err="1" smtClean="0"/>
              <a:t>Eleusine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indica</a:t>
            </a:r>
            <a:endParaRPr lang="en-US" sz="2400" i="1" dirty="0"/>
          </a:p>
        </p:txBody>
      </p:sp>
      <p:pic>
        <p:nvPicPr>
          <p:cNvPr id="6" name="Content Placeholder 5" descr="eleusin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Φυτό ελευσίνης που παρουσιάζει </a:t>
            </a:r>
            <a:br>
              <a:rPr lang="el-GR" sz="2400" dirty="0" smtClean="0"/>
            </a:br>
            <a:r>
              <a:rPr lang="el-GR" sz="2400" dirty="0" smtClean="0"/>
              <a:t>πλάγια έκφυση (ανάπτυξη σε ακτινωτή διάταξη)</a:t>
            </a:r>
            <a:endParaRPr lang="en-US" sz="2400" dirty="0"/>
          </a:p>
        </p:txBody>
      </p:sp>
      <p:pic>
        <p:nvPicPr>
          <p:cNvPr id="6" name="Content Placeholder 5" descr="eleusine indica2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Φυτά βέλιουρα σε αγρό καλλιέργειας πατάτας</a:t>
            </a:r>
            <a:endParaRPr lang="en-US" sz="2400" dirty="0"/>
          </a:p>
        </p:txBody>
      </p:sp>
      <p:pic>
        <p:nvPicPr>
          <p:cNvPr id="5" name="Picture 4" descr="Εικόνα 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07" y="1757138"/>
            <a:ext cx="6146831" cy="4610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4711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κολεός των φύλλων είναι πράσινος, έχει μακριές τρίχες</a:t>
            </a:r>
            <a:br>
              <a:rPr lang="el-GR" sz="2400" dirty="0" smtClean="0"/>
            </a:br>
            <a:r>
              <a:rPr lang="el-GR" sz="2400" dirty="0" smtClean="0"/>
              <a:t> στο πάνω μέρος του και δεν έχει ωτίδιο  </a:t>
            </a:r>
            <a:endParaRPr lang="en-US" sz="2400" dirty="0"/>
          </a:p>
        </p:txBody>
      </p:sp>
      <p:pic>
        <p:nvPicPr>
          <p:cNvPr id="4" name="Content Placeholder 3" descr="goose_grass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Στη βάση του ελάσματος υπάρχουν διάσπαρτες τρίχες</a:t>
            </a:r>
            <a:endParaRPr lang="en-US" sz="2400" dirty="0"/>
          </a:p>
        </p:txBody>
      </p:sp>
      <p:pic>
        <p:nvPicPr>
          <p:cNvPr id="4" name="Content Placeholder 3" descr="e_indica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571" r="-145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Η ταξιανθία είναι δακτυλόμορφος στάχυς, αποτελούμενος από 2-7 απλούς στάχεις, οι οποίοι συνήθως είναι τοποθετημένοι σε κοινό σπόνδυλο στην κορυφή του στελέχους των φυτών</a:t>
            </a:r>
            <a:endParaRPr lang="en-US" sz="2400" dirty="0"/>
          </a:p>
        </p:txBody>
      </p:sp>
      <p:pic>
        <p:nvPicPr>
          <p:cNvPr id="4" name="Content Placeholder 3" descr="640px-Eleusine_indica,_closeup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687" r="-306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Περιπλοκάδα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Convolvulus </a:t>
            </a:r>
            <a:r>
              <a:rPr lang="en-US" sz="2400" b="1" i="1" dirty="0" err="1" smtClean="0"/>
              <a:t>arvensis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Είναι πολυετές, εαρινό, δικοτυλήδονο φυτό, με έρπουσα έκφυση</a:t>
            </a:r>
          </a:p>
          <a:p>
            <a:r>
              <a:rPr lang="el-GR" sz="2400" dirty="0" smtClean="0"/>
              <a:t>Δημιουργεί σοβαρά προβλήματα στα 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ανοιξιάτικα φυτά μεγάλης καλλιέργειας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στις δενδρώδεις καλλιέργειες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στα φυτώρια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στα λαχανοκομικά φυτά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στο αμπέλι</a:t>
            </a:r>
          </a:p>
          <a:p>
            <a:r>
              <a:rPr lang="el-GR" sz="2400" dirty="0" smtClean="0"/>
              <a:t>Είναι φυτό θερμόφιλο, υδρόφιλο και φωτόφιλο</a:t>
            </a:r>
          </a:p>
          <a:p>
            <a:r>
              <a:rPr lang="el-GR" sz="2400" dirty="0" smtClean="0"/>
              <a:t>Προτιμά εδάφη θερμά, ξηρά, βαθιά πηλώδη, πλούσια σε θρεπτικά στοιχεία</a:t>
            </a:r>
          </a:p>
          <a:p>
            <a:r>
              <a:rPr lang="el-GR" sz="2400" dirty="0" smtClean="0"/>
              <a:t>Αποτελεί </a:t>
            </a:r>
            <a:r>
              <a:rPr lang="el-GR" sz="2400" b="1" dirty="0" smtClean="0"/>
              <a:t>φυτό-δείκτη </a:t>
            </a:r>
            <a:r>
              <a:rPr lang="el-GR" sz="2400" dirty="0" smtClean="0"/>
              <a:t>υγρών και </a:t>
            </a:r>
            <a:r>
              <a:rPr lang="el-GR" sz="2400" b="1" dirty="0" smtClean="0"/>
              <a:t>ασβεστούχων εδαφών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Περιπλοκάδα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Convolvulus </a:t>
            </a:r>
            <a:r>
              <a:rPr lang="en-US" sz="2400" b="1" i="1" dirty="0" err="1" smtClean="0"/>
              <a:t>arvensis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595" dirty="0" smtClean="0"/>
              <a:t>Αναπαράγεται με σπόρους και τμήματα ερπουσών ριζών (όργανα αγενούς αναπαραγωγής)</a:t>
            </a:r>
          </a:p>
          <a:p>
            <a:r>
              <a:rPr lang="el-GR" sz="2595" dirty="0" smtClean="0"/>
              <a:t>Θεωρείται από τα πιο επιβλαβή και δυσεξόντωτα ζιζάνια στον κόσμο</a:t>
            </a:r>
          </a:p>
          <a:p>
            <a:r>
              <a:rPr lang="el-GR" sz="2595" dirty="0" smtClean="0"/>
              <a:t>Μειώνει την ανάπτυξη και την απόδοση των καλλιεργούμενων φυτών λόγω ανταγωνισμού που αναπτύσσει για θρεπτικά στοιχεία και νερό</a:t>
            </a:r>
          </a:p>
          <a:p>
            <a:r>
              <a:rPr lang="el-GR" sz="2595" dirty="0" smtClean="0"/>
              <a:t>Επίσης, λόγω δυσκολίας κατά τη συγκομιδή των καλλιεργούμενων ειδών, εξαιτίας των αναρριχώμενων βλαστών του</a:t>
            </a:r>
          </a:p>
          <a:p>
            <a:r>
              <a:rPr lang="el-GR" sz="2595" dirty="0" smtClean="0"/>
              <a:t>Αναπτύσσεται την άνοιξη και ανθίζει από τον Ιούνιο μέχρι τον Αύγουστο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Περιπλοκάδα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Convolvulus </a:t>
            </a:r>
            <a:r>
              <a:rPr lang="en-US" sz="2400" b="1" i="1" dirty="0" err="1" smtClean="0"/>
              <a:t>arvensis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κοτυληδόνες των φυτών που προέρχονται από σπόρο και όχι από τμήματα έρπουσας ρίζας είναι έμμισχες, σχεδόν τετράγωνες, στρογγυλευμένες στις γωνίες </a:t>
            </a:r>
          </a:p>
          <a:p>
            <a:r>
              <a:rPr lang="el-GR" sz="2400" dirty="0" smtClean="0"/>
              <a:t>Έχουν </a:t>
            </a:r>
            <a:r>
              <a:rPr lang="el-GR" sz="2400" b="1" dirty="0" smtClean="0"/>
              <a:t>μικρό βαθούλωμα </a:t>
            </a:r>
            <a:r>
              <a:rPr lang="el-GR" sz="2400" dirty="0" smtClean="0"/>
              <a:t>(</a:t>
            </a:r>
            <a:r>
              <a:rPr lang="el-GR" sz="2400" b="1" dirty="0" smtClean="0"/>
              <a:t>εγκοπή</a:t>
            </a:r>
            <a:r>
              <a:rPr lang="el-GR" sz="2400" dirty="0" smtClean="0"/>
              <a:t>) απέναντι από το μίσχο</a:t>
            </a:r>
          </a:p>
          <a:p>
            <a:r>
              <a:rPr lang="el-GR" sz="2400" dirty="0" smtClean="0"/>
              <a:t>Δεν έχουν τρίχες και δεν κοκκινίζουν στην κάτω επιφάνεια</a:t>
            </a:r>
          </a:p>
          <a:p>
            <a:r>
              <a:rPr lang="el-GR" sz="2400" dirty="0" smtClean="0"/>
              <a:t>Η υποκοτύλη είναι πράσινη και δεν έχει τρίχες</a:t>
            </a:r>
          </a:p>
          <a:p>
            <a:r>
              <a:rPr lang="el-GR" sz="2400" dirty="0" smtClean="0"/>
              <a:t>Ο βλαστός είναι πράσινος, λείος, </a:t>
            </a:r>
            <a:r>
              <a:rPr lang="el-GR" sz="2400" b="1" dirty="0" smtClean="0"/>
              <a:t>εξάπλευρος</a:t>
            </a:r>
            <a:r>
              <a:rPr lang="el-GR" sz="2400" dirty="0" smtClean="0"/>
              <a:t> με έρπουσα έκφυση ή αναρριχώμενος πάνω σε άλλα φυτά</a:t>
            </a:r>
          </a:p>
          <a:p>
            <a:r>
              <a:rPr lang="el-GR" sz="2400" b="1" dirty="0" smtClean="0"/>
              <a:t>Αναρριχάται</a:t>
            </a:r>
            <a:r>
              <a:rPr lang="el-GR" sz="2400" dirty="0" smtClean="0"/>
              <a:t> στο φυτό-στήριγμα πάντοτε αντίθετα προς την κίνηση των δεικτών του ρολογιού (</a:t>
            </a:r>
            <a:r>
              <a:rPr lang="el-GR" sz="2400" b="1" dirty="0" smtClean="0"/>
              <a:t>αριστερόστροφα</a:t>
            </a:r>
            <a:r>
              <a:rPr lang="el-GR" sz="24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Περιπλοκάδα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Convolvulus </a:t>
            </a:r>
            <a:r>
              <a:rPr lang="en-US" sz="2400" b="1" i="1" dirty="0" err="1" smtClean="0"/>
              <a:t>arvensis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Δεν έχει τρίχες στην επιφάνειά του και το μήκος του κυμαίνεται από</a:t>
            </a:r>
            <a:r>
              <a:rPr lang="en-US" sz="2400" dirty="0" smtClean="0"/>
              <a:t> </a:t>
            </a:r>
            <a:r>
              <a:rPr lang="el-GR" sz="2400" dirty="0" smtClean="0"/>
              <a:t>20 έως 100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πρώτα φύλλα </a:t>
            </a:r>
            <a:r>
              <a:rPr lang="el-GR" sz="2400" dirty="0" smtClean="0"/>
              <a:t>είναι σκουροπράσινα, λεία, σχήματος σχεδόν βέλους (</a:t>
            </a:r>
            <a:r>
              <a:rPr lang="el-GR" sz="2400" b="1" dirty="0" smtClean="0"/>
              <a:t>τοξόμορφα</a:t>
            </a:r>
            <a:r>
              <a:rPr lang="el-GR" sz="2400" dirty="0" smtClean="0"/>
              <a:t>) και με μεγάλο μίσχο</a:t>
            </a:r>
          </a:p>
          <a:p>
            <a:r>
              <a:rPr lang="el-GR" sz="2400" dirty="0" smtClean="0"/>
              <a:t>Τα επόμενα φύλλα είναι γκριζο-πράσινα, στενά μέχρι φαρδιά, έμμισχα και καρδιόσχημα έως τοξόμορφα</a:t>
            </a:r>
            <a:endParaRPr lang="en-US" sz="2400" dirty="0" smtClean="0"/>
          </a:p>
          <a:p>
            <a:r>
              <a:rPr lang="el-GR" sz="2400" dirty="0" smtClean="0"/>
              <a:t>Τα φύλλα της περιπλοκάδας έχουν ευδιάκριτα νεύρα, λεία υφή και δεν έχουν τρίχες, είναι έμμισχα και εναλλασσόμενα</a:t>
            </a:r>
          </a:p>
          <a:p>
            <a:r>
              <a:rPr lang="el-GR" sz="2400" dirty="0" smtClean="0"/>
              <a:t>Τα φυτά της περιπλοκάδας ανθίζουν από τον Ιούνιο μέχρι τον Σεπτέμβριο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Περιπλοκάδα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Convolvulus </a:t>
            </a:r>
            <a:r>
              <a:rPr lang="en-US" sz="2400" b="1" i="1" dirty="0" err="1" smtClean="0"/>
              <a:t>arvensis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είναι μεγάλα λευκά ή ροδόχροα, χοανοειδή </a:t>
            </a:r>
          </a:p>
          <a:p>
            <a:r>
              <a:rPr lang="el-GR" sz="2400" dirty="0" smtClean="0"/>
              <a:t>Φέρονται μεμονωμένα στις μασχάλες των φύλλων</a:t>
            </a:r>
          </a:p>
          <a:p>
            <a:r>
              <a:rPr lang="el-GR" sz="2400" dirty="0" smtClean="0"/>
              <a:t>Ο ποδίσκος των ανθέων είναι μακρύς και δεν έχει τρίχες</a:t>
            </a:r>
          </a:p>
          <a:p>
            <a:r>
              <a:rPr lang="el-GR" sz="2400" dirty="0" smtClean="0"/>
              <a:t>Κάθε φυτό παράγει κατά μέσο όρο 550 σπόρους οι οποίοι είναι τρίπλευροι, σκούρου καστανού χρώματος, με τραχιά επιφάνεια</a:t>
            </a:r>
          </a:p>
          <a:p>
            <a:r>
              <a:rPr lang="el-GR" sz="2400" dirty="0" smtClean="0"/>
              <a:t>Η ρίζα είναι πασσαλώδης και αναπτύσσει πλούσιο δίκτυο ερπουσών ριζών που φέρουν επίκτητους οφθαλμούς (όργανα αγενούς αναπαραγωγής)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Οι κοτυληδόνες είναι έμμισχες, σχεδόν τετράγωνες, στρογγυλεμένες στις γωνίες</a:t>
            </a:r>
            <a:br>
              <a:rPr lang="el-GR" sz="2400" dirty="0" smtClean="0"/>
            </a:br>
            <a:r>
              <a:rPr lang="el-GR" sz="2400" dirty="0" smtClean="0"/>
              <a:t>Φέρουν μικρό βαθούλωμα απέναντι από τον μίσχο</a:t>
            </a:r>
            <a:endParaRPr lang="en-US" sz="2400" dirty="0"/>
          </a:p>
        </p:txBody>
      </p:sp>
      <p:pic>
        <p:nvPicPr>
          <p:cNvPr id="4" name="Content Placeholder 3" descr="Convolvulus-arvensi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66" r="-1826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πρώτα φύλλα είναι καρδιόσχημα έως τοξόμορφα (έχουν σχήμα βέλους), με μεγάλο μίσχο</a:t>
            </a:r>
            <a:endParaRPr lang="en-US" sz="2400" dirty="0"/>
          </a:p>
        </p:txBody>
      </p:sp>
      <p:pic>
        <p:nvPicPr>
          <p:cNvPr id="4" name="Content Placeholder 3" descr="Convolvulus_arvensis_seedl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54" r="-1035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Έντονο κεντρικό νεύρο, λευκοκίτρινου χρώματος </a:t>
            </a:r>
            <a:br>
              <a:rPr lang="el-GR" sz="2400" dirty="0" smtClean="0"/>
            </a:br>
            <a:r>
              <a:rPr lang="el-GR" sz="2400" dirty="0" smtClean="0"/>
              <a:t>στο έλασμα φύλλου βέλιουρα</a:t>
            </a:r>
            <a:endParaRPr lang="en-US" sz="2400" dirty="0"/>
          </a:p>
        </p:txBody>
      </p:sp>
      <p:pic>
        <p:nvPicPr>
          <p:cNvPr id="4" name="Content Placeholder 3" descr="01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72" r="-1057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του ζιζανίου περιπλοκάδα</a:t>
            </a:r>
            <a:endParaRPr lang="en-US" sz="2400" dirty="0"/>
          </a:p>
        </p:txBody>
      </p:sp>
      <p:pic>
        <p:nvPicPr>
          <p:cNvPr id="4" name="Content Placeholder 3" descr="W-CV-CARV-SG.0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985" r="-998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είναι τοξόμορφα, έχουν ευδιάκριτα νεύρα, </a:t>
            </a:r>
            <a:br>
              <a:rPr lang="el-GR" sz="2400" dirty="0" smtClean="0"/>
            </a:br>
            <a:r>
              <a:rPr lang="el-GR" sz="2400" dirty="0" smtClean="0"/>
              <a:t>λεία υφή και δεν έχουν τρίχες</a:t>
            </a:r>
            <a:endParaRPr lang="en-US" sz="2400" dirty="0"/>
          </a:p>
        </p:txBody>
      </p:sp>
      <p:pic>
        <p:nvPicPr>
          <p:cNvPr id="4" name="Content Placeholder 3" descr="convolvulus_arvensis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72" r="-1057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Γκριζοπράσινο φύλλο με ευδιάκριτα</a:t>
            </a:r>
            <a:br>
              <a:rPr lang="el-GR" sz="2400" dirty="0" smtClean="0"/>
            </a:br>
            <a:r>
              <a:rPr lang="el-GR" sz="2400" dirty="0" smtClean="0"/>
              <a:t> νεύρα και τοξόμορφο σχήμα (βέλους)</a:t>
            </a:r>
            <a:endParaRPr lang="en-US" sz="2400" dirty="0"/>
          </a:p>
        </p:txBody>
      </p:sp>
      <p:pic>
        <p:nvPicPr>
          <p:cNvPr id="4" name="Content Placeholder 3" descr="convolvulus_arvensis_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7252" r="-67252"/>
          <a:stretch>
            <a:fillRect/>
          </a:stretch>
        </p:blipFill>
        <p:spPr>
          <a:xfrm>
            <a:off x="0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είναι λευκά ή ροδόχροα, σχήματος χωνιού</a:t>
            </a:r>
            <a:endParaRPr lang="en-US" sz="2400" dirty="0"/>
          </a:p>
        </p:txBody>
      </p:sp>
      <p:pic>
        <p:nvPicPr>
          <p:cNvPr id="4" name="Content Placeholder 3" descr="ConvolvulusArvensis12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247" r="-1924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σπόροι είναι τρίπλευροι, σκούρου </a:t>
            </a:r>
            <a:br>
              <a:rPr lang="el-GR" sz="2400" dirty="0" smtClean="0"/>
            </a:br>
            <a:r>
              <a:rPr lang="el-GR" sz="2400" dirty="0" smtClean="0"/>
              <a:t>καστανού χρώματος, με τραχιά επιφάνεια</a:t>
            </a:r>
            <a:endParaRPr lang="en-US" sz="2400" dirty="0"/>
          </a:p>
        </p:txBody>
      </p:sp>
      <p:pic>
        <p:nvPicPr>
          <p:cNvPr id="4" name="Content Placeholder 3" descr="640px-Convolvulus_arvensis_MHNT.BOT.2005.0.96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6086" r="-3608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ρίζα των φυτών περιπλοκάδας είναι πασσαλώδης που αναπτύσσει πλούσιο δίκτυο ερπουσών ριζών</a:t>
            </a:r>
            <a:endParaRPr lang="en-US" sz="2400" dirty="0"/>
          </a:p>
        </p:txBody>
      </p:sp>
      <p:pic>
        <p:nvPicPr>
          <p:cNvPr id="4" name="Content Placeholder 3" descr="pni7462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0780" r="-9078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βλαστός συχνά έρπει επί της επιφάνειας του εδάφους</a:t>
            </a:r>
            <a:endParaRPr lang="en-US" sz="2400" dirty="0"/>
          </a:p>
        </p:txBody>
      </p:sp>
      <p:pic>
        <p:nvPicPr>
          <p:cNvPr id="4" name="Content Placeholder 3" descr="Convolvulus arvensis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Ο βλαστός του ζιζανίου περιπλοκάδα αναρριχάται στο φυτό-στήριγμα πάντοτε αριστερόστροφα (αντίθετα από τη φορά των δεικτών του ρολογιού)</a:t>
            </a:r>
            <a:endParaRPr lang="en-US" sz="2400" dirty="0"/>
          </a:p>
        </p:txBody>
      </p:sp>
      <p:pic>
        <p:nvPicPr>
          <p:cNvPr id="4" name="Content Placeholder 3" descr="W-CV-CARV-IF.0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242" r="-8724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Αγριομελιτζάνα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Xanthium </a:t>
            </a:r>
            <a:r>
              <a:rPr lang="en-US" sz="2400" b="1" i="1" dirty="0" err="1" smtClean="0"/>
              <a:t>strumarium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27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</a:t>
            </a:r>
            <a:r>
              <a:rPr lang="el-GR" sz="2400" dirty="0" smtClean="0"/>
              <a:t>ίναι ετήσιο, εαρινό, δικοτυλήδονο φυτό</a:t>
            </a:r>
          </a:p>
          <a:p>
            <a:r>
              <a:rPr lang="el-GR" sz="2400" dirty="0" smtClean="0"/>
              <a:t>Δημιουργεί σημαντικά προβλήματα σε όλα σχεδόν τα ανοιξιάτικα φυτά μεγάλης καλλιέργειας</a:t>
            </a:r>
          </a:p>
          <a:p>
            <a:r>
              <a:rPr lang="el-GR" sz="2400" dirty="0" smtClean="0"/>
              <a:t>Συγκεκριμένα, απαντάται σε καλλιέργειες αραβοσίτου, βάμβακος, ζαχαροτεύτλων, καπνού</a:t>
            </a:r>
          </a:p>
          <a:p>
            <a:r>
              <a:rPr lang="el-GR" sz="2400" dirty="0" smtClean="0"/>
              <a:t>Δευτερευόντως, απαντάται σε δενδρώδεις και θαμνώδεις καλλιέργειες</a:t>
            </a:r>
          </a:p>
          <a:p>
            <a:r>
              <a:rPr lang="el-GR" sz="2400" dirty="0" smtClean="0"/>
              <a:t>Αναπαράγεται με σπόρους και φυτρώνει από Απρίλιο μέχρι Μάιο</a:t>
            </a:r>
          </a:p>
          <a:p>
            <a:r>
              <a:rPr lang="el-GR" sz="2400" dirty="0" smtClean="0"/>
              <a:t>Προτιμά βαριά, πλούσια σε θρεπτικά στοιχεία εδάφη</a:t>
            </a:r>
          </a:p>
          <a:p>
            <a:r>
              <a:rPr lang="el-GR" sz="2400" dirty="0" smtClean="0"/>
              <a:t>Αποτελεί φυτό-δείκτη εδαφών με μικρή περιεκτικότητα σε άλατα, αλλά πλούσιων σε άζωτο και οργανική ουσία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0046"/>
          </a:xfrm>
        </p:spPr>
        <p:txBody>
          <a:bodyPr>
            <a:noAutofit/>
          </a:bodyPr>
          <a:lstStyle/>
          <a:p>
            <a:r>
              <a:rPr lang="el-GR" sz="2400" b="1" dirty="0" smtClean="0"/>
              <a:t>Αγριομελιτζάνα</a:t>
            </a:r>
            <a:r>
              <a:rPr lang="en-US" sz="2400" b="1" dirty="0" smtClean="0"/>
              <a:t> </a:t>
            </a:r>
            <a:r>
              <a:rPr lang="el-GR" sz="2400" b="1" dirty="0" smtClean="0"/>
              <a:t>(</a:t>
            </a:r>
            <a:r>
              <a:rPr lang="en-US" sz="2400" b="1" i="1" dirty="0" smtClean="0"/>
              <a:t>Xanthium </a:t>
            </a:r>
            <a:r>
              <a:rPr lang="en-US" sz="2400" b="1" i="1" dirty="0" err="1" smtClean="0"/>
              <a:t>strumarium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4487"/>
            <a:ext cx="8229600" cy="5555693"/>
          </a:xfrm>
        </p:spPr>
        <p:txBody>
          <a:bodyPr>
            <a:noAutofit/>
          </a:bodyPr>
          <a:lstStyle/>
          <a:p>
            <a:r>
              <a:rPr lang="el-GR" sz="2400" dirty="0" smtClean="0"/>
              <a:t>Το νεαρό σπορόφυτο έχει </a:t>
            </a:r>
            <a:r>
              <a:rPr lang="el-GR" sz="2400" b="1" dirty="0" smtClean="0"/>
              <a:t>λογχοειδείς</a:t>
            </a:r>
            <a:r>
              <a:rPr lang="el-GR" sz="2400" dirty="0" smtClean="0"/>
              <a:t> και </a:t>
            </a:r>
            <a:r>
              <a:rPr lang="el-GR" sz="2400" b="1" dirty="0" smtClean="0"/>
              <a:t>έμμισχες</a:t>
            </a:r>
            <a:r>
              <a:rPr lang="el-GR" sz="2400" dirty="0" smtClean="0"/>
              <a:t> </a:t>
            </a:r>
            <a:r>
              <a:rPr lang="el-GR" sz="2400" b="1" dirty="0" smtClean="0"/>
              <a:t>κοτυληδόνες</a:t>
            </a:r>
          </a:p>
          <a:p>
            <a:r>
              <a:rPr lang="el-GR" sz="2400" dirty="0" smtClean="0"/>
              <a:t>Οι κοτυληδόνες είναι μεγάλες, </a:t>
            </a:r>
            <a:r>
              <a:rPr lang="el-GR" sz="2400" b="1" dirty="0" smtClean="0"/>
              <a:t>σαρκώδεις</a:t>
            </a:r>
            <a:r>
              <a:rPr lang="el-GR" sz="2400" dirty="0" smtClean="0"/>
              <a:t>, χωρίς τρίχες, γκριζοπράσινου χρώματος και κοκκινίζουν στην κάτω επιφάνεια</a:t>
            </a:r>
          </a:p>
          <a:p>
            <a:r>
              <a:rPr lang="el-GR" sz="2400" dirty="0" smtClean="0"/>
              <a:t>Η υποκοτύλη είναι ερυθρή και έχει τρίχες</a:t>
            </a:r>
          </a:p>
          <a:p>
            <a:r>
              <a:rPr lang="el-GR" sz="2400" dirty="0" smtClean="0"/>
              <a:t>Ο βλαστός είναι όρθιας έκφυσης, ύψους 40-120</a:t>
            </a:r>
            <a:r>
              <a:rPr lang="en-US" sz="2400" dirty="0" smtClean="0"/>
              <a:t>cm</a:t>
            </a:r>
            <a:r>
              <a:rPr lang="el-GR" sz="2400" dirty="0" smtClean="0"/>
              <a:t>, διακλαδισμένος, συνήθως με τρίχες (χνούδι)</a:t>
            </a:r>
          </a:p>
          <a:p>
            <a:r>
              <a:rPr lang="el-GR" sz="2400" dirty="0" smtClean="0"/>
              <a:t>Το σχήμα του είναι κυλινδρικό και έχει γκριζο-πράσινο χρώμα</a:t>
            </a:r>
          </a:p>
          <a:p>
            <a:r>
              <a:rPr lang="el-GR" sz="2400" dirty="0" smtClean="0"/>
              <a:t>Τα πρώτα φύλλα είναι ωοειδή, τριγωνικά, έμμισχα και οδοντωτά στη βάση τους</a:t>
            </a:r>
          </a:p>
          <a:p>
            <a:r>
              <a:rPr lang="el-GR" sz="2400" dirty="0" smtClean="0"/>
              <a:t>Τα ανώτερα φύλλα είναι έμμισχα (με μακρύ μίσχο), τραχειάς υφής, καρδιόσχημα ή τριγωνικά στη βάση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κολεός είναι ερυθρόχροος, λείος, δεν έχει τρίχες και περιβάλλει πλήρως τον βλαστό</a:t>
            </a:r>
            <a:endParaRPr lang="en-US" sz="2400" dirty="0"/>
          </a:p>
        </p:txBody>
      </p:sp>
      <p:pic>
        <p:nvPicPr>
          <p:cNvPr id="4" name="Content Placeholder 3" descr="035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80" r="-7128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Αγριομελιτζάνα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Xanthium </a:t>
            </a:r>
            <a:r>
              <a:rPr lang="en-US" sz="2400" b="1" i="1" dirty="0" err="1" smtClean="0"/>
              <a:t>strumarium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έχουν 3-5 άνισους και οδοντωτούς λοβούς</a:t>
            </a:r>
          </a:p>
          <a:p>
            <a:r>
              <a:rPr lang="el-GR" sz="2400" dirty="0" smtClean="0"/>
              <a:t>Το έλασμα έχει γκριζο-πράσινο χρώμα, δίχως ευδιάκριτα νεύρα και φέρει τρίχες στην κάτω επιφάνεια</a:t>
            </a:r>
          </a:p>
          <a:p>
            <a:r>
              <a:rPr lang="el-GR" sz="2400" dirty="0" smtClean="0"/>
              <a:t>Τα φύλλα εναλλάσσονται κατά μήκος του βλαστού</a:t>
            </a:r>
          </a:p>
          <a:p>
            <a:r>
              <a:rPr lang="el-GR" sz="2400" dirty="0" smtClean="0"/>
              <a:t>Τα άρρενα άνθη σχηματίζονται κατά κεφαλές στις κορυφές των διακλαδώσεων (κορυφές των βλαστών)</a:t>
            </a:r>
          </a:p>
          <a:p>
            <a:r>
              <a:rPr lang="el-GR" sz="2400" dirty="0" smtClean="0"/>
              <a:t>Τα θήλεα, πρασινωπά άνθη βρίσκονται συνήθως στα κατώτερα τμήματα (τη βάση) των βλαστών</a:t>
            </a:r>
          </a:p>
          <a:p>
            <a:r>
              <a:rPr lang="el-GR" sz="2400" dirty="0" smtClean="0"/>
              <a:t>Το ζιζάνιο ανθίζει το διάστημα μεταξύ Ιουλίου και Σεπτεμβρίου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Αγριομελιτζάνα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smtClean="0"/>
              <a:t>Xanthium </a:t>
            </a:r>
            <a:r>
              <a:rPr lang="en-US" sz="2400" b="1" i="1" dirty="0" err="1" smtClean="0"/>
              <a:t>strumarium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καρπός είναι δίχωρος </a:t>
            </a:r>
            <a:endParaRPr lang="el-GR" sz="2400" dirty="0"/>
          </a:p>
          <a:p>
            <a:r>
              <a:rPr lang="el-GR" sz="2400" dirty="0" smtClean="0"/>
              <a:t>Περιέχει δύο μεγάλους, μαύρους σπόρους</a:t>
            </a:r>
          </a:p>
          <a:p>
            <a:r>
              <a:rPr lang="el-GR" sz="2400" dirty="0" smtClean="0"/>
              <a:t>Ο καρπός καλύπτεται σε όλη την επιφάνειά του με </a:t>
            </a:r>
            <a:r>
              <a:rPr lang="el-GR" sz="2400" b="1" dirty="0" smtClean="0"/>
              <a:t>αγκιστροειδή αγκάθια</a:t>
            </a:r>
          </a:p>
          <a:p>
            <a:r>
              <a:rPr lang="el-GR" sz="2400" dirty="0" smtClean="0"/>
              <a:t>Φέρει </a:t>
            </a:r>
            <a:r>
              <a:rPr lang="el-GR" sz="2400" u="sng" dirty="0" smtClean="0"/>
              <a:t>δύο προεξοχές στην κορυφή του</a:t>
            </a:r>
          </a:p>
          <a:p>
            <a:r>
              <a:rPr lang="el-GR" sz="2400" dirty="0" smtClean="0"/>
              <a:t>Η κατασκευή των καρπών βοηθά στην προσκόλλησή τους στα ρούχα και το τρίχωμα των ζώων</a:t>
            </a:r>
          </a:p>
          <a:p>
            <a:r>
              <a:rPr lang="el-GR" sz="2400" dirty="0" smtClean="0"/>
              <a:t>Η ρίζα του είναι πασσαλώδης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dirty="0" smtClean="0"/>
              <a:t>Νεαρό σπορόφυτο αγριομελιτζάνας</a:t>
            </a:r>
            <a:br>
              <a:rPr lang="el-GR" sz="2400" dirty="0" smtClean="0"/>
            </a:br>
            <a:r>
              <a:rPr lang="el-GR" sz="2400" dirty="0" smtClean="0"/>
              <a:t>Διακρίνονται οι μεγάλες, έμμισχες, σαρκώδεις,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επιμήκεις (λογχοειδείς) κοτυληδόνες</a:t>
            </a:r>
            <a:endParaRPr lang="en-US" sz="2400" dirty="0"/>
          </a:p>
        </p:txBody>
      </p:sp>
      <p:pic>
        <p:nvPicPr>
          <p:cNvPr id="4" name="Content Placeholder 3" descr="ipm1007cocklebur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388" r="-1338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Νεαρά σπορόφυτα του ζιζανίου αγριομελιτζάνα</a:t>
            </a:r>
            <a:endParaRPr lang="en-US" sz="2400" dirty="0"/>
          </a:p>
        </p:txBody>
      </p:sp>
      <p:pic>
        <p:nvPicPr>
          <p:cNvPr id="5" name="Picture 4" descr="Xanthium stumarium 3-Στεφανή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91" y="1773904"/>
            <a:ext cx="4217759" cy="3176337"/>
          </a:xfrm>
          <a:prstGeom prst="rect">
            <a:avLst/>
          </a:prstGeom>
        </p:spPr>
      </p:pic>
      <p:pic>
        <p:nvPicPr>
          <p:cNvPr id="6" name="Picture 5" descr="Xanthium Φώτο Στεφανής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15" y="1773904"/>
            <a:ext cx="4217759" cy="31763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408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ανώτερα φύλλα είναι έμμισχα (έχουν μακρύ μίσχο), τραχειά στην υφή, καρδιόσχημα ή τριγωνικά στη βάση τους</a:t>
            </a:r>
            <a:endParaRPr lang="en-US" sz="2400" dirty="0"/>
          </a:p>
        </p:txBody>
      </p:sp>
      <p:pic>
        <p:nvPicPr>
          <p:cNvPr id="4" name="Content Placeholder 3" descr="Xanthium strumarium var. canadense - N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55" r="-1815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καρποί φέρουν ισχυρά αγκιστροειδή αγκάθια σε όλη την επιφάνειά τους και έχουν δύο προεξοχές στην κορυφή τους</a:t>
            </a:r>
            <a:endParaRPr lang="en-US" sz="2400" dirty="0"/>
          </a:p>
        </p:txBody>
      </p:sp>
      <p:pic>
        <p:nvPicPr>
          <p:cNvPr id="4" name="Content Placeholder 3" descr="Xanthium strumarium var. canadense - N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55" r="-1815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δύο χαρακτηριστικές προεξοχές που σχηματίζονται στην κορυφή των καρπών του ζιζανίου αγριομελιτζάνα</a:t>
            </a:r>
            <a:endParaRPr lang="en-US" sz="2400" dirty="0"/>
          </a:p>
        </p:txBody>
      </p:sp>
      <p:pic>
        <p:nvPicPr>
          <p:cNvPr id="4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Ώριμοι καρποί αγριομελιτζάνας</a:t>
            </a:r>
            <a:br>
              <a:rPr lang="el-GR" sz="2400" dirty="0" smtClean="0"/>
            </a:br>
            <a:r>
              <a:rPr lang="el-GR" sz="2400" dirty="0" smtClean="0"/>
              <a:t>Η κατασκευή τους βοηθά τους καρπούς να κολλούν στα ρούχα και το τρίχωμα των ζώων, διευκολύνοντας τη διασπορά τους</a:t>
            </a:r>
            <a:endParaRPr lang="en-US" sz="2400" dirty="0"/>
          </a:p>
        </p:txBody>
      </p:sp>
      <p:pic>
        <p:nvPicPr>
          <p:cNvPr id="4" name="Content Placeholder 3" descr="160310-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3607" r="-536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Στους βλαστούς υπάρχουν χαρακτηριστικές περιοχές, σκοτεινότερου, καστανού χρώματος</a:t>
            </a:r>
            <a:endParaRPr lang="en-US" sz="2400" dirty="0"/>
          </a:p>
        </p:txBody>
      </p:sp>
      <p:pic>
        <p:nvPicPr>
          <p:cNvPr id="4" name="Content Placeholder 3" descr="xanst9023w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306" r="-7130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Καλλιέργεια αραβοσίτου έντονα μολυσμένη από υψηλούς πληθυσμούς του ζιζανίου αγριομελιτζάνα</a:t>
            </a:r>
            <a:endParaRPr lang="en-US" sz="2400" dirty="0"/>
          </a:p>
        </p:txBody>
      </p:sp>
      <p:pic>
        <p:nvPicPr>
          <p:cNvPr id="4" name="Content Placeholder 3" descr="ipm1007cocklebur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671" r="-166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γλωσσίδιο είναι μεμβρανώδες, λευκό, ελαφρώς </a:t>
            </a:r>
            <a:br>
              <a:rPr lang="el-GR" sz="2400" dirty="0" smtClean="0"/>
            </a:br>
            <a:r>
              <a:rPr lang="el-GR" sz="2400" dirty="0" smtClean="0"/>
              <a:t>οδοντωτό και στη βάση φέρει τρίχες</a:t>
            </a:r>
            <a:endParaRPr lang="en-US" sz="2400" dirty="0"/>
          </a:p>
        </p:txBody>
      </p:sp>
      <p:pic>
        <p:nvPicPr>
          <p:cNvPr id="4" name="Content Placeholder 3" descr="800px-Sorghum_halepense_(6134701986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Τάτουλας (</a:t>
            </a:r>
            <a:r>
              <a:rPr lang="en-US" sz="2400" b="1" i="1" dirty="0" err="1" smtClean="0"/>
              <a:t>Datura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stramonium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50495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Είναι ετήσιο, εαρινό, δικοτυλήδονο φυτό, με όρθια έκφυση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Φυτρώνει τους μήνες Απρίλιο και Μάϊο</a:t>
            </a:r>
          </a:p>
          <a:p>
            <a:r>
              <a:rPr lang="el-GR" sz="2400" dirty="0" smtClean="0"/>
              <a:t>Παρουσιάζει μεγάλη συχνότητα εμφάνισης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στα ανοιξιάτικα φυτά μεγάλης καλλιέργειας (βαμβάκι, αραβόσιτος, ζαχαρότευτλα, καπνός, βιομηχανική τομάτα, πατάτα)</a:t>
            </a:r>
          </a:p>
          <a:p>
            <a:pPr>
              <a:buFont typeface="Wingdings" charset="2"/>
              <a:buChar char="ü"/>
            </a:pPr>
            <a:r>
              <a:rPr lang="el-GR" sz="2400" dirty="0" smtClean="0"/>
              <a:t>στα </a:t>
            </a:r>
            <a:r>
              <a:rPr lang="el-GR" sz="2400" dirty="0" err="1" smtClean="0"/>
              <a:t>λαχανοκομικά</a:t>
            </a:r>
            <a:r>
              <a:rPr lang="el-GR" sz="2400" dirty="0" smtClean="0"/>
              <a:t> φυτά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 smtClean="0"/>
              <a:t>Τάτουλας</a:t>
            </a:r>
            <a:r>
              <a:rPr lang="el-GR" sz="2400" b="1" dirty="0" smtClean="0"/>
              <a:t> (</a:t>
            </a:r>
            <a:r>
              <a:rPr lang="en-US" sz="2400" b="1" i="1" dirty="0" err="1" smtClean="0"/>
              <a:t>Datura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stramonium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l-GR" sz="24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Προτιμά εδάφη θερμά, ξηρά, πηλώδη, πλούσια σε οργανική ουσία, με αντίδραση από ελαφρώς όξινη μέχρι αλκαλική</a:t>
            </a:r>
          </a:p>
          <a:p>
            <a:r>
              <a:rPr lang="el-GR" sz="2400" dirty="0" smtClean="0"/>
              <a:t>Τα φύλλα και οι σπόροι του ζιζανίου περιέχουν τις δηλητηριώδεις ουσίες (αλκαλοειδή) </a:t>
            </a:r>
            <a:r>
              <a:rPr lang="el-GR" sz="2400" b="1" dirty="0" err="1" smtClean="0"/>
              <a:t>ατροπίνη</a:t>
            </a:r>
            <a:r>
              <a:rPr lang="el-GR" sz="2400" dirty="0" smtClean="0"/>
              <a:t>, </a:t>
            </a:r>
            <a:r>
              <a:rPr lang="el-GR" sz="2400" b="1" dirty="0" smtClean="0"/>
              <a:t>υοσκυαμίνη</a:t>
            </a:r>
            <a:r>
              <a:rPr lang="el-GR" sz="2400" dirty="0" smtClean="0"/>
              <a:t> και </a:t>
            </a:r>
            <a:r>
              <a:rPr lang="el-GR" sz="2400" b="1" dirty="0" err="1" smtClean="0"/>
              <a:t>σκοπολαμίνη</a:t>
            </a:r>
            <a:endParaRPr lang="el-GR" sz="2400" b="1" dirty="0" smtClean="0"/>
          </a:p>
          <a:p>
            <a:r>
              <a:rPr lang="el-GR" sz="2400" dirty="0" smtClean="0"/>
              <a:t>Οι ουσίες αυτές προκαλούν παροδική απώλεια όρασης, ξήρανση του λαιμού και του στόματος, αδυναμία άρθρωσης λόγου, πονοκέφαλο, αστάθεια και θάνατο (συνήθως στα ζώα)</a:t>
            </a:r>
            <a:endParaRPr lang="en-US" sz="2400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Τάτουλας (</a:t>
            </a:r>
            <a:r>
              <a:rPr lang="en-US" sz="2400" b="1" i="1" dirty="0" err="1" smtClean="0"/>
              <a:t>Datura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stramonium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8403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Το νεαρό σπορόφυτο έχει κοτυληδόνες επιμήκεις, μυτερές, έμμισχες, χωρίς τρίχες</a:t>
            </a:r>
          </a:p>
          <a:p>
            <a:r>
              <a:rPr lang="el-GR" sz="2400" dirty="0" smtClean="0"/>
              <a:t>Η υποκοτύλη είναι πράσινη, χωρίς τρίχες</a:t>
            </a:r>
          </a:p>
          <a:p>
            <a:r>
              <a:rPr lang="el-GR" sz="2400" dirty="0" smtClean="0"/>
              <a:t>Ο βλαστός έχει όρθια έκφυση, κυλινδρικό σχήμα, είναι πράσινος, λείος, χονδρός και κοίλος (κενός εσωτερικά) </a:t>
            </a:r>
          </a:p>
          <a:p>
            <a:r>
              <a:rPr lang="el-GR" sz="2400" dirty="0" smtClean="0"/>
              <a:t>Παρουσιάζει έντονη διακλάδωση στο ανώτερο τμήμα του</a:t>
            </a:r>
          </a:p>
          <a:p>
            <a:r>
              <a:rPr lang="el-GR" sz="2400" dirty="0" smtClean="0"/>
              <a:t>Τα φύλλα είναι φαρδιά, ωοειδή, με ακανόνιστη οδόντωση, με μεγάλο μίσχο, εναλλασσόμενα</a:t>
            </a:r>
          </a:p>
          <a:p>
            <a:r>
              <a:rPr lang="el-GR" sz="2400" dirty="0" smtClean="0"/>
              <a:t>Το έλασμα είναι λείας υφής, χωρίς τρίχες και χωρίς ευδιάκριτα νεύρα, χρώματος σκουροπράσινου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Τάτουλας (</a:t>
            </a:r>
            <a:r>
              <a:rPr lang="en-US" sz="2400" b="1" i="1" dirty="0" err="1" smtClean="0"/>
              <a:t>Datura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stramonium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του ζιζανίου είναι μεγάλα, σχήματος χωνιού, λευκά ή ελαφρώς ροδόχροα </a:t>
            </a:r>
          </a:p>
          <a:p>
            <a:r>
              <a:rPr lang="el-GR" sz="2400" dirty="0" smtClean="0"/>
              <a:t>Φέρονται μεμονωμένα σε σημεία διακλαδώσεων του βλαστού</a:t>
            </a:r>
          </a:p>
          <a:p>
            <a:r>
              <a:rPr lang="el-GR" sz="2400" dirty="0" smtClean="0"/>
              <a:t>Ο </a:t>
            </a:r>
            <a:r>
              <a:rPr lang="el-GR" sz="2400" b="1" dirty="0" smtClean="0"/>
              <a:t>καρπός</a:t>
            </a:r>
            <a:r>
              <a:rPr lang="el-GR" sz="2400" dirty="0" smtClean="0"/>
              <a:t> είναι </a:t>
            </a:r>
            <a:r>
              <a:rPr lang="el-GR" sz="2400" b="1" dirty="0" smtClean="0"/>
              <a:t>κάψα </a:t>
            </a:r>
            <a:r>
              <a:rPr lang="el-GR" sz="2400" dirty="0" smtClean="0"/>
              <a:t>με</a:t>
            </a:r>
            <a:r>
              <a:rPr lang="el-GR" sz="2400" b="1" dirty="0" smtClean="0"/>
              <a:t> ακανθώδες περίβλημα</a:t>
            </a:r>
          </a:p>
          <a:p>
            <a:r>
              <a:rPr lang="el-GR" sz="2400" dirty="0" smtClean="0"/>
              <a:t>Τα φυτά του ζιζανίου ανθίζουν από Ιούνιο έως Σεπτέμβριο</a:t>
            </a:r>
          </a:p>
          <a:p>
            <a:r>
              <a:rPr lang="el-GR" sz="2400" dirty="0" smtClean="0"/>
              <a:t>Οι σπόροι έχουν νεφροειδές σχήμα και είναι μαύροι</a:t>
            </a:r>
          </a:p>
          <a:p>
            <a:r>
              <a:rPr lang="el-GR" sz="2400" dirty="0" smtClean="0"/>
              <a:t>Κάθε φυτό παράγει 100-360 σπόρους</a:t>
            </a:r>
          </a:p>
          <a:p>
            <a:r>
              <a:rPr lang="el-GR" sz="2400" dirty="0" smtClean="0"/>
              <a:t>Η ρίζα είναι χονδρή, αβαθής και διακλαδισμένη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Επιμήκεις, μυτερές, έμμισχες, πράσινες </a:t>
            </a:r>
            <a:br>
              <a:rPr lang="el-GR" sz="2400" dirty="0" smtClean="0"/>
            </a:br>
            <a:r>
              <a:rPr lang="el-GR" sz="2400" dirty="0" smtClean="0"/>
              <a:t>κοττυληδόνες σε νεαρό σπορόφυτο τάτουλα</a:t>
            </a:r>
            <a:endParaRPr lang="en-US" sz="2400" dirty="0"/>
          </a:p>
        </p:txBody>
      </p:sp>
      <p:pic>
        <p:nvPicPr>
          <p:cNvPr id="4" name="Content Placeholder 3" descr="datura_stramonium_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14" b="7614"/>
          <a:stretch>
            <a:fillRect/>
          </a:stretch>
        </p:blipFill>
        <p:spPr>
          <a:xfrm>
            <a:off x="457200" y="1617133"/>
            <a:ext cx="8229600" cy="4525963"/>
          </a:xfrm>
        </p:spPr>
      </p:pic>
    </p:spTree>
    <p:extLst>
      <p:ext uri="{BB962C8B-B14F-4D97-AF65-F5344CB8AC3E}">
        <p14:creationId xmlns="" xmlns:p14="http://schemas.microsoft.com/office/powerpoint/2010/main" val="234426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του ζιζανίου τάτουλας </a:t>
            </a:r>
            <a:r>
              <a:rPr lang="en-US" sz="2400" dirty="0" smtClean="0"/>
              <a:t>(</a:t>
            </a:r>
            <a:r>
              <a:rPr lang="en-US" sz="2400" i="1" dirty="0" smtClean="0"/>
              <a:t>D. </a:t>
            </a:r>
            <a:r>
              <a:rPr lang="en-US" sz="2400" i="1" dirty="0" err="1" smtClean="0"/>
              <a:t>stramonium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5" name="Picture 4" descr="datst8858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71" y="1521268"/>
            <a:ext cx="6350000" cy="5130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793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Φύλλα σκουροπράσινα, φαρδιά, ωοειδή, με ακανόνιστη οδόντωση, με λεία υφή, χωρίς τρίχες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atura_stramonium_lea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368" b="15368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Αναπτυγμένο φυτό του ζιζανίου τάτουλας</a:t>
            </a:r>
            <a:br>
              <a:rPr lang="el-GR" sz="2400" dirty="0" smtClean="0"/>
            </a:br>
            <a:r>
              <a:rPr lang="el-GR" sz="2400" dirty="0" smtClean="0"/>
              <a:t>Ο βλαστός παρουσιάζει έντονη διακλάδωση στο ανώτερο τμήμα του</a:t>
            </a:r>
            <a:endParaRPr lang="en-US" sz="2400" dirty="0"/>
          </a:p>
        </p:txBody>
      </p:sp>
      <p:pic>
        <p:nvPicPr>
          <p:cNvPr id="5" name="Picture 4" descr="800px-Datura_stramonium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49" y="1500834"/>
            <a:ext cx="6487906" cy="48659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88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Τα άνθη φέρονται μεμονωμένα </a:t>
            </a:r>
            <a:br>
              <a:rPr lang="el-GR" sz="2400" dirty="0" smtClean="0"/>
            </a:br>
            <a:r>
              <a:rPr lang="el-GR" sz="2400" dirty="0" smtClean="0"/>
              <a:t>σε σημεία των διακλαδώσεων του βλαστού</a:t>
            </a:r>
            <a:br>
              <a:rPr lang="el-GR" sz="2400" dirty="0" smtClean="0"/>
            </a:br>
            <a:r>
              <a:rPr lang="el-GR" sz="2400" dirty="0" smtClean="0"/>
              <a:t>Διακρίνεται ο κοντός ποδίσκος των ανθέων</a:t>
            </a:r>
            <a:endParaRPr lang="en-US" sz="2400" dirty="0"/>
          </a:p>
        </p:txBody>
      </p:sp>
      <p:pic>
        <p:nvPicPr>
          <p:cNvPr id="4" name="Content Placeholder 3" descr="Datura_stramonium_jd_pl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310" b="1231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5379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Κάψα με ακανθώδες περίβλημα σε σημείο </a:t>
            </a:r>
            <a:br>
              <a:rPr lang="el-GR" sz="2400" dirty="0" smtClean="0"/>
            </a:br>
            <a:r>
              <a:rPr lang="el-GR" sz="2400" dirty="0" smtClean="0"/>
              <a:t>διακλάδωσης του βλαστού σε φυτό τάτουλα</a:t>
            </a:r>
            <a:endParaRPr lang="en-US" sz="2400" dirty="0"/>
          </a:p>
        </p:txBody>
      </p:sp>
      <p:pic>
        <p:nvPicPr>
          <p:cNvPr id="6" name="Picture 5" descr="datura stramonium-doornappel-099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37" y="1558912"/>
            <a:ext cx="6256870" cy="46926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10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9392</TotalTime>
  <Words>9486</Words>
  <Application>Microsoft Macintosh PowerPoint</Application>
  <PresentationFormat>Προβολή στην οθόνη (4:3)</PresentationFormat>
  <Paragraphs>910</Paragraphs>
  <Slides>266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266</vt:i4>
      </vt:variant>
    </vt:vector>
  </HeadingPairs>
  <TitlesOfParts>
    <vt:vector size="267" baseType="lpstr">
      <vt:lpstr>Office Theme</vt:lpstr>
      <vt:lpstr>ΕΑΡΙΝΑ ΖΙΖΑΝΙΑ</vt:lpstr>
      <vt:lpstr>Βέλιουρας (Sorghum halepense) Ταξινομικά, οικολογικά, βιολογικά χαρακτηριστικά</vt:lpstr>
      <vt:lpstr>Βέλιουρας (Sorghum halepense) Μορφολογικά χαρακτηριστικά</vt:lpstr>
      <vt:lpstr>Βέλιουρας (Sorghum halepense) Μορφολογικά χαρακτηριστικά</vt:lpstr>
      <vt:lpstr>Νεαρά σπορόφυτα βέλιουρα που προέρχονται από σπόρο</vt:lpstr>
      <vt:lpstr>Φυτά βέλιουρα σε αγρό καλλιέργειας πατάτας</vt:lpstr>
      <vt:lpstr>Έντονο κεντρικό νεύρο, λευκοκίτρινου χρώματος  στο έλασμα φύλλου βέλιουρα</vt:lpstr>
      <vt:lpstr>Ο κολεός είναι ερυθρόχροος, λείος, δεν έχει τρίχες και περιβάλλει πλήρως τον βλαστό</vt:lpstr>
      <vt:lpstr>Το γλωσσίδιο είναι μεμβρανώδες, λευκό, ελαφρώς  οδοντωτό και στη βάση φέρει τρίχες</vt:lpstr>
      <vt:lpstr>Ανοικτή, πυραμιδοειδής ταξιανθία (φόβη) φυτού βέλιουρα</vt:lpstr>
      <vt:lpstr>Αγριάδα (Cynodon dactylon) ταξινομικά, οικολογικά, βιολογικά χαρακτηριστικά</vt:lpstr>
      <vt:lpstr>Αγριάδα (Cynodon dactylon) Μορφολογικά χαρακτηριστικά</vt:lpstr>
      <vt:lpstr>Αγριάδα (Cynodon dactylon) Μορφολογικά χαρακτηριστικά</vt:lpstr>
      <vt:lpstr>Αγριάδα (Cynodon dactylon) Μορφολογικά χαρακτηριστικά</vt:lpstr>
      <vt:lpstr>Αναπτυγμένο φυτό του ζιζανίου αγριάδα</vt:lpstr>
      <vt:lpstr>Στόλωνας φυτού αγριάδας</vt:lpstr>
      <vt:lpstr>Το έλασμα των φύλλων είναι κοντό, στενό, γκριζοπράσινο, με αραιές τρίχες στην άνω επιφάνεια</vt:lpstr>
      <vt:lpstr>Τα ωτίδια αντικαθίστανται από δέσμη τριχών, που είναι μακρύτερες από εκείνες που βρίσκονται στη θέση του γλωσσίδιου</vt:lpstr>
      <vt:lpstr>Τα άνθη φέρονται σε 3-7 λεπτούς στάχεις στην κορυφή των βλαστών και έχουν σχήμα δακτύλων παλάμης</vt:lpstr>
      <vt:lpstr>Τα σταχύδια είναι μονανθή και φέρονται σε δύο σειρές </vt:lpstr>
      <vt:lpstr>Αιματόχορτο (Digitaria sanguinalis) Ταξινομικά, οικολογικά, βιολογικά χαρακτηρισττικά</vt:lpstr>
      <vt:lpstr>Αιματόχορτο (Digitaria sanguinalis) Μορφολογικά χαρακτηρισττικά</vt:lpstr>
      <vt:lpstr>Αιματόχορτο (Digitaria sanguinalis) Μορφολογικά χαρακτηρισττικά</vt:lpstr>
      <vt:lpstr>Νεαρό φυτάριο αιματόχορτου καλυμένο  εξ’ ολοκλήρου από ευδιάκριτες τρίχες</vt:lpstr>
      <vt:lpstr>Απουσία ωτιδίων και λεπτό,  μεμβρανώδες γλωσσίδιο αιματόχορτου</vt:lpstr>
      <vt:lpstr>Λεπτομέρεια κολεού φύλλου του ζιζανίου αιματόχορτο Διακρίνονται οι τρίχες που καλύπτουν το έλασμα του φύλλου</vt:lpstr>
      <vt:lpstr>Η ταξιανθία είναι κόκκινος, δακτυλόμορφος στάχυς</vt:lpstr>
      <vt:lpstr>Μουχρίτσα (Echinochloa crus-galli) Ταξινομικά, βιολογικά, οικολογικά χαρακτηριστικά </vt:lpstr>
      <vt:lpstr>Μουχρίτσα (Echinochloa crus-galli) Μορφολογικά χαρακτηριστικά </vt:lpstr>
      <vt:lpstr>Μουχρίτσα (Echinochloa crus-galli) Μορφολογικά χαρακτηριστικά </vt:lpstr>
      <vt:lpstr>Μουχρίτσα (Echinochloa crus-galli) Μορφολογικά χαρακτηριστικά </vt:lpstr>
      <vt:lpstr>Νεαρό φυτό μουχρίτσας (Echinochloa crus-gali)</vt:lpstr>
      <vt:lpstr>Ακτινωτή ανάπτυξη φυτών μουχρίτσας όταν απουσιάζουν γειτονικά φυτά για να ‘προκαλέσουν’ πλάγια ή όρθια έκφυση</vt:lpstr>
      <vt:lpstr>Απουσία γλωσσιδίου, ωτιδίου και τριχών στον κολεό  και το έλασμα φύλλου μουχρίτσας</vt:lpstr>
      <vt:lpstr>Υπάρχει έντονη παραλλακτικότητα μεταξύ των φυτών  (μεγάλος αριθμός ‘βιοτύπων’/΄υβριδίων’ του ζιζανίου)</vt:lpstr>
      <vt:lpstr>Ορισμένοι βιότυποι μουχρίτσας έχουν σταχύδια  με άγανο μεγάλου μήκους</vt:lpstr>
      <vt:lpstr>Echinochloa oryzicola (Μουχρίτσα όρθια) Ταξινομικά, οικολογικά, βιολογικά χαρακτηριστικά</vt:lpstr>
      <vt:lpstr>Echinochloa oryzicola (Μουχρίτσα όρθια) Μορφολογικά χαρακτηριστικά</vt:lpstr>
      <vt:lpstr>Echinochloa oryzicola (Μουχρίτσα όρθια) Μορφολογικά χαρακτηριστικά</vt:lpstr>
      <vt:lpstr>Echinochloa oryzicola (Μουχρίτσα όρθια) Μορφολογικά χαρακτηριστικά</vt:lpstr>
      <vt:lpstr>Νεαρά σπορόφυτα του είδους μουχρίτσα όρθια</vt:lpstr>
      <vt:lpstr>Η ταξιανθία είναι όρθια ή ελαφρώς κυρτή προς τα κάτω και οι διακλαδώσεις της δεν είναι κολλημένες στον κεντρικό άξονα</vt:lpstr>
      <vt:lpstr>Πυκνός πληθυσμός φυτών του είδους  Echinochloa oryzicola εντός καλλιέργειας ρυζιού</vt:lpstr>
      <vt:lpstr>Κολεός και έλασμα φύλλων χωρίς τρίχες, απουσία γλωσσιδίου και ωτιδίου, παρουσία αραιών τριχών στο περιθώριο του ελάσματος</vt:lpstr>
      <vt:lpstr>Aσφαλές διαγνωστικό χαρακτηριστικό είναι το   μεγαλύτερο μέγεθος των σπόρων στο είδος E. οryzicola, από εκείνο της κοινής μουχρίτσας (E. crus-galli)</vt:lpstr>
      <vt:lpstr> Μουχρίτσα ορυζοειδής (Echinochloa oryzoides) Ταξινομικά, οικολογικά, βιολογικά, μορφολογικά  χαρακτηριστικά </vt:lpstr>
      <vt:lpstr>Σετάρια πράσινη (Setaria viridis)</vt:lpstr>
      <vt:lpstr>Σετάρια πράσινη (Setaria viridis) Μορφολογικά χαρακτηριστικά</vt:lpstr>
      <vt:lpstr>Σετάρια πράσινη (Setaria viridis) Μορφολογικά χαρακτηριστικά</vt:lpstr>
      <vt:lpstr>Ταξιανθία (σταχυόμορφη φόβη) του ζιζανίου σετάρια</vt:lpstr>
      <vt:lpstr>Ο κολεός στερείται ωτιδίων και δεν περιβάλλει  πλήρως τον βλαστό (καλάμι)</vt:lpstr>
      <vt:lpstr>Το ωτίδιο έχει αντικατασταθεί από θύσσανο τριχών</vt:lpstr>
      <vt:lpstr>Το έλασμα των φύλλων του είδους Setaria viridis δεν έχει τρίχες</vt:lpstr>
      <vt:lpstr>Ελευσίνη (Eleusine indica) Ταξινομικά, βιολογικά και οικολογικά χαρακτηριστικά</vt:lpstr>
      <vt:lpstr>Ελευσίνη (Eleusine indica) Μορφολογικά χαρακτηριστικά</vt:lpstr>
      <vt:lpstr>Ελευσίνη (Eleusine indica) Μορφολογικά χαρακτηριστικά</vt:lpstr>
      <vt:lpstr>Ελευσίνη (Eleusine indica) Μορφολογικά χαρακτηριστικά</vt:lpstr>
      <vt:lpstr>Διάφορα φαινολογικά στάδια του ζιζανίου Eleusine indica</vt:lpstr>
      <vt:lpstr>Φυτό ελευσίνης που παρουσιάζει  πλάγια έκφυση (ανάπτυξη σε ακτινωτή διάταξη)</vt:lpstr>
      <vt:lpstr>Ο κολεός των φύλλων είναι πράσινος, έχει μακριές τρίχες  στο πάνω μέρος του και δεν έχει ωτίδιο  </vt:lpstr>
      <vt:lpstr>Στη βάση του ελάσματος υπάρχουν διάσπαρτες τρίχες</vt:lpstr>
      <vt:lpstr>Η ταξιανθία είναι δακτυλόμορφος στάχυς, αποτελούμενος από 2-7 απλούς στάχεις, οι οποίοι συνήθως είναι τοποθετημένοι σε κοινό σπόνδυλο στην κορυφή του στελέχους των φυτών</vt:lpstr>
      <vt:lpstr>Περιπλοκάδα (Convolvulus arvensis) Ταξινομικά, βιολογικά, οικολογικά χαρακτηριστικά</vt:lpstr>
      <vt:lpstr>Περιπλοκάδα (Convolvulus arvensis) Ταξινομικά, βιολογικά, οικολογικά χαρακτηριστικά</vt:lpstr>
      <vt:lpstr>Περιπλοκάδα (Convolvulus arvensis) Μορφολογικά χαρακτηριστικά</vt:lpstr>
      <vt:lpstr>Περιπλοκάδα (Convolvulus arvensis) Μορφολογικά χαρακτηριστικά</vt:lpstr>
      <vt:lpstr>Περιπλοκάδα (Convolvulus arvensis) Μορφολογικά χαρακτηριστικά</vt:lpstr>
      <vt:lpstr>Οι κοτυληδόνες είναι έμμισχες, σχεδόν τετράγωνες, στρογγυλεμένες στις γωνίες Φέρουν μικρό βαθούλωμα απέναντι από τον μίσχο</vt:lpstr>
      <vt:lpstr>Τα πρώτα φύλλα είναι καρδιόσχημα έως τοξόμορφα (έχουν σχήμα βέλους), με μεγάλο μίσχο</vt:lpstr>
      <vt:lpstr>Νεαρό σπορόφυτο του ζιζανίου περιπλοκάδα</vt:lpstr>
      <vt:lpstr>Τα φύλλα είναι τοξόμορφα, έχουν ευδιάκριτα νεύρα,  λεία υφή και δεν έχουν τρίχες</vt:lpstr>
      <vt:lpstr>Γκριζοπράσινο φύλλο με ευδιάκριτα  νεύρα και τοξόμορφο σχήμα (βέλους)</vt:lpstr>
      <vt:lpstr>Τα άνθη είναι λευκά ή ροδόχροα, σχήματος χωνιού</vt:lpstr>
      <vt:lpstr>Οι σπόροι είναι τρίπλευροι, σκούρου  καστανού χρώματος, με τραχιά επιφάνεια</vt:lpstr>
      <vt:lpstr>Η ρίζα των φυτών περιπλοκάδας είναι πασσαλώδης που αναπτύσσει πλούσιο δίκτυο ερπουσών ριζών</vt:lpstr>
      <vt:lpstr>Ο βλαστός συχνά έρπει επί της επιφάνειας του εδάφους</vt:lpstr>
      <vt:lpstr>Ο βλαστός του ζιζανίου περιπλοκάδα αναρριχάται στο φυτό-στήριγμα πάντοτε αριστερόστροφα (αντίθετα από τη φορά των δεικτών του ρολογιού)</vt:lpstr>
      <vt:lpstr>Αγριομελιτζάνα (Xanthium strumarium) Μορφολογικά χαρακτηριστικά</vt:lpstr>
      <vt:lpstr>Αγριομελιτζάνα (Xanthium strumarium) Μορφολογικά χαρακτηριστικά</vt:lpstr>
      <vt:lpstr>Αγριομελιτζάνα (Xanthium strumarium) Μορφολογικά χαρακτηριστικά</vt:lpstr>
      <vt:lpstr>Αγριομελιτζάνα (Xanthium strumarium) Μορφολογικά χαρακτηριστικά</vt:lpstr>
      <vt:lpstr>Νεαρό σπορόφυτο αγριομελιτζάνας Διακρίνονται οι μεγάλες, έμμισχες, σαρκώδεις,  επιμήκεις (λογχοειδείς) κοτυληδόνες</vt:lpstr>
      <vt:lpstr>Νεαρά σπορόφυτα του ζιζανίου αγριομελιτζάνα</vt:lpstr>
      <vt:lpstr>Τα ανώτερα φύλλα είναι έμμισχα (έχουν μακρύ μίσχο), τραχειά στην υφή, καρδιόσχημα ή τριγωνικά στη βάση τους</vt:lpstr>
      <vt:lpstr>Οι καρποί φέρουν ισχυρά αγκιστροειδή αγκάθια σε όλη την επιφάνειά τους και έχουν δύο προεξοχές στην κορυφή τους</vt:lpstr>
      <vt:lpstr>Οι δύο χαρακτηριστικές προεξοχές που σχηματίζονται στην κορυφή των καρπών του ζιζανίου αγριομελιτζάνα</vt:lpstr>
      <vt:lpstr>Ώριμοι καρποί αγριομελιτζάνας Η κατασκευή τους βοηθά τους καρπούς να κολλούν στα ρούχα και το τρίχωμα των ζώων, διευκολύνοντας τη διασπορά τους</vt:lpstr>
      <vt:lpstr>Στους βλαστούς υπάρχουν χαρακτηριστικές περιοχές, σκοτεινότερου, καστανού χρώματος</vt:lpstr>
      <vt:lpstr>Καλλιέργεια αραβοσίτου έντονα μολυσμένη από υψηλούς πληθυσμούς του ζιζανίου αγριομελιτζάνα</vt:lpstr>
      <vt:lpstr>Τάτουλας (Datura stramonium) Ταξινομικά, βιολογικά, οικολογικά χαρακτηριστικά</vt:lpstr>
      <vt:lpstr>Τάτουλας (Datura stramonium) Ταξινομικά, βιολογικά, οικολογικά χαρακτηριστικά</vt:lpstr>
      <vt:lpstr>Τάτουλας (Datura stramonium) Μορφολογικά χαρακτηριστικά</vt:lpstr>
      <vt:lpstr>Τάτουλας (Datura stramonium) Μορφολογικά χαρακτηριστικά</vt:lpstr>
      <vt:lpstr>Επιμήκεις, μυτερές, έμμισχες, πράσινες  κοττυληδόνες σε νεαρό σπορόφυτο τάτουλα</vt:lpstr>
      <vt:lpstr>Νεαρό σπορόφυτο του ζιζανίου τάτουλας (D. stramonium)</vt:lpstr>
      <vt:lpstr>Φύλλα σκουροπράσινα, φαρδιά, ωοειδή, με ακανόνιστη οδόντωση, με λεία υφή, χωρίς τρίχες</vt:lpstr>
      <vt:lpstr>Αναπτυγμένο φυτό του ζιζανίου τάτουλας Ο βλαστός παρουσιάζει έντονη διακλάδωση στο ανώτερο τμήμα του</vt:lpstr>
      <vt:lpstr>Τα άνθη φέρονται μεμονωμένα  σε σημεία των διακλαδώσεων του βλαστού Διακρίνεται ο κοντός ποδίσκος των ανθέων</vt:lpstr>
      <vt:lpstr>Κάψα με ακανθώδες περίβλημα σε σημείο  διακλάδωσης του βλαστού σε φυτό τάτουλα</vt:lpstr>
      <vt:lpstr>Τομή σε καρπό (κάψα) τάτουλα όπου αποκαλύπτονται  οι άωροι σπόροι του ζιζανίου</vt:lpstr>
      <vt:lpstr>Εντός της κάψας υπάρχουν χώροι που  περιέχουν τους σπόρους του ζιζανίου</vt:lpstr>
      <vt:lpstr>Οι σπόροι είναι νεφροειδούς σχήματος και μαύρου χρώματος</vt:lpstr>
      <vt:lpstr>Σολανό (Solanum elaegnifolium) Ταξινομικά, βιολογικά, οικολογικά χαρακτηριστικά</vt:lpstr>
      <vt:lpstr>Σολανό (Solanum elaegnifolium) Μορφολογικά χαρακτηριστικά</vt:lpstr>
      <vt:lpstr>Σολανό (Solanum elaegnifolium) Μορφολογικά χαρακτηριστικά</vt:lpstr>
      <vt:lpstr>Αναπτυγμένο φυτό του ζιζανίου σολανό Διακρίνεται από το γκριζοπράσινο χρώμα του</vt:lpstr>
      <vt:lpstr>Τα άνθη είναι συνήθως ιώδη ή κυανόχροα  Ορισμένοι βιότυποι έχουν λευκά άνθη</vt:lpstr>
      <vt:lpstr>Ο βλαστός του ζιζανίου σολανό συχνά είναι καλυμμένος από λεπτά αγκάθια, χρώματος καφέ</vt:lpstr>
      <vt:lpstr>Ο καρπός είναι ράγα κιτρινόχροη</vt:lpstr>
      <vt:lpstr>Τα άνθη (λευκού ή μωβ χρώματος)  φέρονται σε βοτρυοειδείς ταξιανθίες</vt:lpstr>
      <vt:lpstr>Κάθε καρπός περιέχει 30-70 σπόρους, πεπλατυσμένους, σφαιροειδείς, ανοικτού καστανού χρώματος</vt:lpstr>
      <vt:lpstr>Κοινή κόνυζα (Conyza canadensis) Ταξινομικά, οικολογικά, βιολογικά χαρακτηριστικά</vt:lpstr>
      <vt:lpstr>Κοινή κόνυζα (Conyza canadensis) Μορφολογικά χαρακτηριστικά</vt:lpstr>
      <vt:lpstr>Κοινή κόνυζα (Conyza canadensis) Μορφολογικά χαρακτηριστικά</vt:lpstr>
      <vt:lpstr>Κοινή κόνυζα (Conyza canadensis) Μορφολογικά χαρακτηριστικά</vt:lpstr>
      <vt:lpstr>Μικρή κόνυζα (Conyza bonariensis) Ταξινομικά, οικολογικά, βιολογικά χαρακτηριστικά</vt:lpstr>
      <vt:lpstr>Μικρή κόνυζα (Conyza bonariensis) Μορφολογικά χαρακτηριστικά</vt:lpstr>
      <vt:lpstr>Νεαρό σπορόφυτο του ζιζανίου κοινή κόνυζα</vt:lpstr>
      <vt:lpstr>Τα φύλλα της βάσης είναι έμμισχα, επιμήκη  ελλειψοειδή και σχηματίζουν ροζέτα</vt:lpstr>
      <vt:lpstr>Ο βλαστός είναι όρθιας έκφυσης με λαμπερό πράσινο  χρώμα, μη διακλαδιζόμενος στη βάση του αλλά σε υψηλότερα σημεία του</vt:lpstr>
      <vt:lpstr>Ο βλαστός παρουσιάζει πολλές λεπτές πυκνές διακλαδώσεις στην κορυφή του (σχηματίζεται μια ‘βεντάλια’)</vt:lpstr>
      <vt:lpstr>Ο βλαστός είναι όρθιας έκφυσης και έχει τρίχες στην επιφάνειά του, όπως τρίχες έχουν τα φύλλα σε όλη την επιφάνεια και την περιφέρειά τους</vt:lpstr>
      <vt:lpstr>Στο είδος μικρή κόνυζα τα κεφάλια έχουν λευκωπό χρώμα στο κέντρο τους και είναι μεγαλύτερα από εκείνα της κοινής κόνυζας</vt:lpstr>
      <vt:lpstr>Ταξιανθίες του ζιζανίου μικρή κόνυζα (Conyza bonariensis)</vt:lpstr>
      <vt:lpstr>Λεπτομέρεια ταξιανθίας του ζιζανίου κοινή κόνυζα</vt:lpstr>
      <vt:lpstr>Οι σπόροι του ζιζανίου κοινή κόνυζα είναι αχαίνια με πάππο</vt:lpstr>
      <vt:lpstr>Ταξιανθία (κεφάλιο) και σπόροι του ζιζανίου κοινή κόνυζα</vt:lpstr>
      <vt:lpstr>Λουβουδιά (Chenopodium album) Ταξινομικά, βιολογικά, οικολογικά χαρακτηριστικά</vt:lpstr>
      <vt:lpstr>Λουβουδιά (Chenopodium album) Μορφολογικά χαρακτηριστικά</vt:lpstr>
      <vt:lpstr>Λουβουδιά (Chenopodium album) Μορφολογικά χαρακτηριστικά</vt:lpstr>
      <vt:lpstr>Νεαρό σπορόφυτο του ζιζανίου λουβουδιά Οι κοτυληδόνες είναι συμμετρικές, επιμήκεις και ωοειδείς, έμμισχες, γκριζοπράσινου χρώματος</vt:lpstr>
      <vt:lpstr>Νεαρά σπορόφυτα του ζιζανίου λουβουδιά</vt:lpstr>
      <vt:lpstr>Φυτό του ζιζανίου λουβουδιά Διακρίνεται το αλευρώδες επίχρισμα (κηρώδεις ουσίες) στην πάνω επιφάνεια του ελάσματος των φύλλων της κορυφής</vt:lpstr>
      <vt:lpstr>Η κάτω επιφάνεια (κάποτε και η άνω επιφάνεια)  των φύλλων είναι συνήθως ερυθρού χρώματος</vt:lpstr>
      <vt:lpstr>Τα φύλλα των αναπτυγμένων φυτών είναι γκριζοπράσινα, έμμισχα, οδοντωτά, συνήθως τριγωνικά/ρομβοειδή</vt:lpstr>
      <vt:lpstr>Ο βλαστός είναι όρθιας έκφυσης, διακλαδισμένος  και φέρει αυλακώσεις (πολυπλευρικός)</vt:lpstr>
      <vt:lpstr>Η ταξιανθία του ζιζανίου λουβουδιά  είναι πυραμιδοειδούς σχήματος φόβη</vt:lpstr>
      <vt:lpstr>Σπόροι του ζιζανίου λουβουδιά Μικροί, σφαιροειδείς, καστανόμαυρου χρώματος</vt:lpstr>
      <vt:lpstr>Τραχύ βλήτο (Amaranthus retroflexus) Ταξινομικά, βιολογικά, οικολογικά χαρακτηριστικά</vt:lpstr>
      <vt:lpstr>Τραχύ βλήτο (Amaranthus retroflexus) Μορφολογικά χαρακτηριστικά</vt:lpstr>
      <vt:lpstr>Τραχύ βλήτο (Amaranthus retroflexus) Μορφολογικά χαρακτηριστικά</vt:lpstr>
      <vt:lpstr>Νεαρά σπορόφυτα του ζιζανίου τραχύ βλήτο</vt:lpstr>
      <vt:lpstr>Νεαρό σπορόφυτο του ζιζανίου  τραχύ βλήτο (Amaranthus retroflexus) στο στάδιο  των τριών πραγματικών φύλλων</vt:lpstr>
      <vt:lpstr>Νεαρό σπορόφυτο του ζιζανίου τραχύ βλήτου</vt:lpstr>
      <vt:lpstr>Η υποκοτύλη των φυτών του βλήτου είναι ερυθρόχροη</vt:lpstr>
      <vt:lpstr>Ορισμένοι βιότυποι του ζιζανίου εμφανίζουν ακανόνιστη λευκή κηλίδα επί του ελάσματος των φύλλων</vt:lpstr>
      <vt:lpstr>Τα φύλλα ωοειδή, ωχροπράσινα, με ευδιάκριτα νεύρα,  τραχιά υφή και κυματοειδή περιφέρεια</vt:lpstr>
      <vt:lpstr>Τα φύλλα παρουσιάζουν κοιλότητα στην κορυφή του ελάσματος και αγκάθι στην άκρη της μεσαίας νεύρωσης</vt:lpstr>
      <vt:lpstr>Οι ταξιανθίες(συμπαγείς, σταχυόμορφες φόβες), σχηματίζονται στην κορυφή του βλαστού και στις μασχάλες των φύλλων</vt:lpstr>
      <vt:lpstr>Οι σπόροι είναι σφαιροειδείς, πεπλατυσμένοι, λείοι, σφαιροειδείς, πεπλατυσμένοι, μικρού μεγέθους, μαύρου χρώματος</vt:lpstr>
      <vt:lpstr>Έντονα μολυσμένη καλλιέργεια καλαμποκιού από υψηλούς πληθυσμούς του ζιζανίου τραχύ βλήτο</vt:lpstr>
      <vt:lpstr>Πλαγιαστό βλήτο (Amaranthus blittoides) Ταξινομικά, οικολογικά, βιολογικά χαρακτηριστικά</vt:lpstr>
      <vt:lpstr>Πλαγιαστό βλήτο (Amaranthus blittoides) Μορφολογικά χαρακτηριστικά</vt:lpstr>
      <vt:lpstr>Πλαγιαστό βλήτο (Amaranthus blittoides) Μορφολογικά χαρακτηριστικά</vt:lpstr>
      <vt:lpstr>Τα φύλλα του πλαγιαστού βλήτου φέρουν χαρακτηριστική λευκή, ακανόνιστη κηλίδα στο μέσο της πάνω επιφάνειας του ελάσματος</vt:lpstr>
      <vt:lpstr>Τα φυτά έχουν έρπουσα έκφυση και ‘απλώνονται’  προς όλες τις κατευθύνσεις</vt:lpstr>
      <vt:lpstr>Τα άνθη είναι ιπρασινόχροα ή ερυθρόχροα και είναι τοποθετημένα στις μασχάλες των φύλλων</vt:lpstr>
      <vt:lpstr>Οι σπόροι του ζιζανίου πλαγιαστό βλήτο είναι  μικροί, λείοι, πεπλατυσμένοι, μαύρου χρώματος</vt:lpstr>
      <vt:lpstr>Αντράκλα (Portulaca oleracea) Ταξινομικά, οικολογικά, βιολογικά χαρακτηριστικά</vt:lpstr>
      <vt:lpstr>Αντράκλα (Portulaca oleracea) Μορφολογικά χαρακτηριστικά</vt:lpstr>
      <vt:lpstr>Αντράκλα (Portulaca oleracea) Μορφολογικά χαρακτηριστικά</vt:lpstr>
      <vt:lpstr>Τα φύλλα είναι λεία, αντίθετα, ροπαλοειδή,  χονδρά και σαρκώδη </vt:lpstr>
      <vt:lpstr>Ο βλαστός είναι έρπουσας έκφυσης, με πολλές διακλαδώσεις που σχηματίζουν πυκνό στρώμα στην επιφάνεια του εδάφους</vt:lpstr>
      <vt:lpstr>Φυτά αντράκλας, διαφορετικών σταδίων ανάπτυξης</vt:lpstr>
      <vt:lpstr>Τα άνθη είναι μικρά, κίτρινα και φέρονται στις μασχάλες των φύλλων ή στις διακλαδώσεις του βλαστού</vt:lpstr>
      <vt:lpstr>Οι σπόροι είναι μαυρόχροοι, μικροί και σφαιρικοί</vt:lpstr>
      <vt:lpstr>Κίρσιο (Cirsium arvense) Ταξινομικά, οικολογικά, βιολογικά χαρακτηριστικά</vt:lpstr>
      <vt:lpstr>Κίρσιο (Cirsium arvense) Ταξινομικά, οικολογικά, βιολογικά χαρακτηριστικά</vt:lpstr>
      <vt:lpstr>Κίρσιο (Cirsium arvense) Μορφολογικά χαρακτηριστικά</vt:lpstr>
      <vt:lpstr>Κίρσιο (Cirsium arvense) Μορφολογικά χαρακτηριστικά</vt:lpstr>
      <vt:lpstr>Κίρσιο (Cirsium arvense) Μορφολογικά χαρακτηριστικά</vt:lpstr>
      <vt:lpstr>Κοτυληδόνες ωοειδείς, σαρκώδεις, έμμισχες (με βραχύ μίσχο)</vt:lpstr>
      <vt:lpstr>Τα πρώτα φύλλα είναι ωοειδή ή λογχοειδή,  σχεδόν άμισχα, ελαφρώς οδοντωτά  </vt:lpstr>
      <vt:lpstr>Τα πρώτα φύλλα έχουν ευδιάκριτο  μεσαίο νεύρο και ακανθωτή περιφέρεια</vt:lpstr>
      <vt:lpstr>Ελαφρώς οδοντωτή (με ακανόνιστες κολπώσεις)  και ακανθωτή περιφέρεια φύλλου του ζιζανίου κίρσιο</vt:lpstr>
      <vt:lpstr>Τα άνθη φέρονται κατά ‘κεφάλια’, χρώματος κυανέρυθρου</vt:lpstr>
      <vt:lpstr>Οι σπόροι του ζιζανίου κίρσιο είναι επιμήκεις  (μήκους 4mm), λείοι, καστανού χρώματος</vt:lpstr>
      <vt:lpstr>Το κίρσιο έχει πασσαλώδη ρίζα και πλούσιο δίκτυο ερπουσών ριζών (κύριο όργανο αναπαραγωγής του ζιζανίου)</vt:lpstr>
      <vt:lpstr>Οι έρπουσες ρίζες φέρουν επίκτητους οφθαλμούς  που εκπτύσσονται, δίνοντας νέα φυτά</vt:lpstr>
      <vt:lpstr>Οροβάγχη (Orobanche spp.) Ταξινομικά οικολογικά, βιολογικά χαρακτηριστικά</vt:lpstr>
      <vt:lpstr>Οροβάγχη (Orobanche spp.) Μορφολογικά χαρακτηριστικά</vt:lpstr>
      <vt:lpstr>Οροβάγχη (Orobanche spp.) Μορφολογικά χαρακτηριστικά</vt:lpstr>
      <vt:lpstr>Οι προσβολές του είδους Orobanche ramosa δημιουργούν σοβαρά προβλήματα στην καλλιέργεια του καπνού</vt:lpstr>
      <vt:lpstr>Φανερόγαμο παράσιτο (οροβάγχη)  παρασιτεί επί φυτού τομάτας</vt:lpstr>
      <vt:lpstr>Σπόροι του φανερόγαμου παράσιτου Orobanhe ramosa</vt:lpstr>
      <vt:lpstr>Το είδος Orobanche crenata προσβάλλει εξειδικευμένα τα κουκιά-μπιζέλια και άλλα σημαντικά ψυχανθή</vt:lpstr>
      <vt:lpstr>Κουσκούτα (Cuscuta spp.) ταξινομικά, βιολογικά, οικολογικά χαρακτηριστικά</vt:lpstr>
      <vt:lpstr>Κουσκούτα (Cuscuta spp.) Μορφολογικά χαρακτηριστικά</vt:lpstr>
      <vt:lpstr>Κουσκούτα (Cuscuta spp.) Μορφολογικά χαρακτηριστικά</vt:lpstr>
      <vt:lpstr>Στάδια παρασιτισμού των φυτών- ξενιστών</vt:lpstr>
      <vt:lpstr>Οι βλαστοί του ζιζανίου προσκολλώνται επί  των βλαστών των φυτών-ξενιστών</vt:lpstr>
      <vt:lpstr>Οι βλαστοί είναι διακλαδισμένοι, υποκίτρινοι,  υπέρυθροι ή πορτοκαλί απόχρωσης</vt:lpstr>
      <vt:lpstr>Η καλλιέργεια των ζαχαροτεύτλων υφίσταται  σοβαρές μολύνσεις από το ζιζάνιο κουσκούτα</vt:lpstr>
      <vt:lpstr>Οι βλαστοί αναρριχώνται και παραμένουν  προσκολλημένοι επί των φυτών-ξενιστών</vt:lpstr>
      <vt:lpstr>Τα άνθη της κουσκούτας είναι μικρά, λευκά ή ρόδινα  Είναι τοποθετημένα σε σφαιροειδείς σωρούς ή στάχεις</vt:lpstr>
      <vt:lpstr>Κόκκινο ρύζι (Oryza sativa) Ταξινομικά, βιολογικά, οικολογικά χαρακτηριστικά</vt:lpstr>
      <vt:lpstr>Κόκκινο ρύζι (Oryza sativa) Μορφολογικά χαρακτηριστικά</vt:lpstr>
      <vt:lpstr>Κόκκινο ρύζι (Oryza sativa) Μορφολογικά χαρακτηριστικά</vt:lpstr>
      <vt:lpstr>Κόκκινο ρύζι (Oryza sativa) Μορφολογικά χαρακτηριστικά</vt:lpstr>
      <vt:lpstr>Τα φυτά του κόκκινου ρυζιού είναι υψηλότερα (μεγαλύτερης ανταγωνιστικής ικανότητας) από εκείνα του καλλιεργούμενου ρυζιού</vt:lpstr>
      <vt:lpstr>Ταξιανθίες (φόβες) φυτών κόκκινου ρυζιού  που αναπτύσσονται μέσα σε ορυζώνα</vt:lpstr>
      <vt:lpstr>Ορυζώνας έντονα μολυσμένος από βιότυπο κόκκινου ρυζιού</vt:lpstr>
      <vt:lpstr>Οι φόβες των βιοτύπων του κόκκινου ρυζιού είναι μεγαλύτερες, χαλαρότερες και ανοικτότερες από τις φόβες των φυτών του καλλιεργούμενου ρυζιού</vt:lpstr>
      <vt:lpstr>Οι σπόροι των βιοτύπων του κόκκινου ρυζιού μπορεί να έχουν σκούρο-μαύρο ή αχυρώδους απόχρωσης χρώμα, με ή χωρίς άγανο</vt:lpstr>
      <vt:lpstr>Το όνομα του ζιζανίου οφείλεται στο κόκκινο χρώμα του περικαρπίου  των αποφλοιωμένων κόκκων του</vt:lpstr>
      <vt:lpstr>Οι καρποί των διαφόρων βιοτύπων κόκκινου ρυζιού χαρακτηρίζονται από έντονη παραλλακτικότητα</vt:lpstr>
      <vt:lpstr>Μοσχοκύπερη (Cyperus difformis) Ταξινομικά, οικολογικά βιολογικά και μορφολογικά χαρακτηριστικά</vt:lpstr>
      <vt:lpstr>Μοσχοκύπερη (Cyperus difformis) Ταξινομικά, οικολογικά βιολογικά και μορφολογικά χαρακτηριστικά</vt:lpstr>
      <vt:lpstr>Μοσχοκύπερη (Cyperus difformis) Ταξινομικά, οικολογικά βιολογικά και μορφολογικά χαρακτηριστικά</vt:lpstr>
      <vt:lpstr>Ορυζώνας με έντονη μόλυνση (υψηλούς πληθυσμούς)  του ζιζανίου μοσχοκύπερη</vt:lpstr>
      <vt:lpstr>Τα σταχύδια είναι καστανοπράσινου χρώματος  και φέρονται σε πυκνές σφαιρικές ομάδες</vt:lpstr>
      <vt:lpstr>Η ταξιανθία είναι πρασινο-κίτρινο σκιάδιο και  φέρεται στην κορυφή του στελέχους</vt:lpstr>
      <vt:lpstr>Η ταξιανθία περιβάλλεται από 2-3 άνισα φυλλόμορφα βράκτια </vt:lpstr>
      <vt:lpstr>Σκίρπος ορυζώνων (Scirpus mucronatus) Ταξινομικά, οικολογικά, βιολογικά χαρακτηριστικά</vt:lpstr>
      <vt:lpstr>Σκίρπος ορυζώνων (Scirpus mucronatus) Μορφολογικά χαρακτηριστικά</vt:lpstr>
      <vt:lpstr>Σκίρπος ορυζώνων (Scirpus mucronatus) Μορφολογικά χαρακτηριστικά</vt:lpstr>
      <vt:lpstr>Το είδος Scirpus mucronatus προτιμά  παραποτάμια και παραθαλάσσια εδάφη</vt:lpstr>
      <vt:lpstr>Η ταξιανθία είναι καστανό σκιάδιο,  αποτελούμενη από πολυανθή σταχύδια</vt:lpstr>
      <vt:lpstr>Το τριγωνικό φυλλόμορφο βράκτιο στην αρχή  είναι όρθιο και αργότερα κάμπτεται</vt:lpstr>
      <vt:lpstr>Πορφυρή κύπερη (Cyperus rotundus) Ταξινομικά, βιολογικά, οικολογικά χαρακτηριστικά</vt:lpstr>
      <vt:lpstr>Πορφυρή κύπερη (Cyperus rotundus) Μορφολογικά χαρακτηριστικά</vt:lpstr>
      <vt:lpstr>Πορφυρή κύπερη (Cyperus rotundus) Μορφολογικά χαρακτηριστικά</vt:lpstr>
      <vt:lpstr>Νερά σπορόφυτα πορφυρής κύπερης (Cyperus rotundus) Διακρίνεται η διάταξη των φύλλων σε τρεις κατευθύνσεις</vt:lpstr>
      <vt:lpstr>Αναπτυγμένα φυτά πορφυρής κύπερης</vt:lpstr>
      <vt:lpstr>Κόνδυλος βραχύς, ελλειψοειδούς σχήματος, τραχύς και  μπορεί να δίνει βλαστούς από κάθε οφθαλμό</vt:lpstr>
      <vt:lpstr>Βλαστός ωχροπράσινος, συμπαγής (γεμάτος), τριπλευρικής διατομής, λείος, χωρίς γόνατα και τρίχες</vt:lpstr>
      <vt:lpstr>Οι βλαστοί των κυπεροειδών είναι τριγωνικής διατομής (τριπλευρικοί), όχι κυλινδρικής διατομής (όπως οι βλαστοί των αγρωστωδών)</vt:lpstr>
      <vt:lpstr>Τα άνθη της πορφυρής κύπερης είναι ερυθρόχροα ή πορφυροκαστανόχροα, φέρονται σε ταξιανθία σκιάδιο</vt:lpstr>
      <vt:lpstr>Τα άνθη της κίτρινης κύπερης είναι κιτρινοκαστανόχροα ή χρυσοκαστανόχροα, φέρονται σε ταξιανθία μεγαλύτερη από εκείνη της πορφυρής κύπερης</vt:lpstr>
      <vt:lpstr>Τα φύλλα των ειδών κύπερης διατάσσονται σε τρεις κατευθύνσεις (σχηματίζοντας γωνίες 120 μοιρών) Στα αγρωστώδη τα φύλλα διατάσσονται κατ’ εναλλαγή</vt:lpstr>
      <vt:lpstr>Νεαρό φυτό κίτρινης κύπερης (Cyperus esculentus)</vt:lpstr>
      <vt:lpstr>Καλλιέργεια κολοκυθιάς με έντονη προσβολή από πορφυρή κύπερη</vt:lpstr>
      <vt:lpstr>Αγριοτοματιά (στύφνος) (Solanum nigrum) Ταξινομικά, οικολογικά, βιολογικά χαρακτηριστικά</vt:lpstr>
      <vt:lpstr>Αγριοτοματιά (στύφνος) (Solanum nigrum) Μορφολογικά χαρακτηριστικά</vt:lpstr>
      <vt:lpstr>Αγριοτοματιά (στύφνος) (Solanum nigrum) Μορφολογικά χαρακτηριστικά</vt:lpstr>
      <vt:lpstr>Οι κοτυληδόνες του ζιζανίου αγριοτοματιά είναι ωοειδείς, μυτερές, έμμισχες και φέρουν τρίχες στην περιφέρειά τους</vt:lpstr>
      <vt:lpstr>Νεαρό σπορόφυτο του ζιζανίου αγριοτοματιά</vt:lpstr>
      <vt:lpstr>Αναπτυγμένο φυτό του ζιζανίου αγριοτοματιά</vt:lpstr>
      <vt:lpstr>Τα άνθη της αγριοτοματιάς είναι μικρά, λευκοκίτρινα και φέρονται σε βοτρυοειδείς ταξιανθίες </vt:lpstr>
      <vt:lpstr>Οι καρποί του ζιζανίου αγριοτοματιά είναι ράγες, μαύρου χρώματος (κάθε καρπός περιέχει 15-60 σπόρους)</vt:lpstr>
      <vt:lpstr>Καρποί (ράγες μαύρου χρώματος) του ζιζανίου αγριοτοματιά</vt:lpstr>
      <vt:lpstr>Οι σπόροι είναι σφαιροειδείς ή ωοειδείς, χρώματος γκρι-καφέ Ένα φυτό του ζιζανίου αγριοτοματιά  μπορεί να παράξει μέχρι 215.000 σπόρους</vt:lpstr>
      <vt:lpstr>Αγριομπαμπακιά (Abutilon theophrasti) Ταξινομικά, βιολογικά, οικολογικά, μορφολογικά  χαρακτηριστικά</vt:lpstr>
      <vt:lpstr>Αγριομπαμπακιά (Abutilon theophrasti) Μορφολογικά  χαρακτηριστικά</vt:lpstr>
      <vt:lpstr>Αγριομπαμπακιά (Abutilon theophrasti) Μορφολογικά  χαρακτηριστικά</vt:lpstr>
      <vt:lpstr>Μεγάλες, φαρδιές  (μια καρδιόσχημα και μια στρογγυλή), κοτυληδόνες του ζιζανίου αγριοβαμβακιά (Abutilon theophrasti)</vt:lpstr>
      <vt:lpstr>Νεαρό σπορόφυτο αγριοβαμβακιάς. Διακρίνονται τα φαρδιά, καρδιόσχημα, με οδοντωτή βάση και μακρύ μίσχο φύλλα του ζιζανίου</vt:lpstr>
      <vt:lpstr>Φυτό του ζιζανίου αγριοβαμβακιά</vt:lpstr>
      <vt:lpstr>Φυτό αγριομπαμπακιάς εντός καλλιέργειας ζαχαροτεύτλων</vt:lpstr>
      <vt:lpstr>Τα άνθη της αγριομπαμπακιάς είναι επάκρια ή μασχαλιαία Ο ποδίσκος του άνθους είναι βραχύτερος από τον αντίστοιχο μίσχο του φύλλου</vt:lpstr>
      <vt:lpstr>Οι καρποί του ζιζανίου αγριομπαμπακιά είναι κάψες  και φέρουν αγκάθια στην άνω πλευρά τους</vt:lpstr>
      <vt:lpstr>Ώριμοι καρποί στη βλαστική κορυφή φυτού αγριομπαμπακιάς</vt:lpstr>
      <vt:lpstr>Οι σπόροι είναι ωοειδείς, πεπλατυσμένοι, χνουδωτοί,  γκρίζας έως καστανής απόχρωσης</vt:lpstr>
      <vt:lpstr>Αναρριχώμενο πολύγονο  (Bilderdykia convolvulus/ Fallopia convolvulus) Ταξινομικά, βιολογικά, οικολογικά χαρακτηριστικά</vt:lpstr>
      <vt:lpstr>Αναρριχώμενο πολύγονο  (Bilderdykia convolvulus/ Fallopia convolvulus) Μορφολογικά χαρακτηριστικά</vt:lpstr>
      <vt:lpstr>Αναρριχώμενο πολύγονο  (Bilderdykia convolvulus/ Fallopia convolvulus) Μορφολογικά χαρακτηριστικά</vt:lpstr>
      <vt:lpstr>Νεαρό σπορόφυτο του ζιζανίου αναρριχώμενο πολύγονο (Bilderdykia convolvulus)</vt:lpstr>
      <vt:lpstr>Σπορόφυτο αναρριχώμενου πολύγονου με επιμήκεις κοτυληδόνες και καρδιόσχημα φύλλα</vt:lpstr>
      <vt:lpstr>Πολυκόμπι (Polygonum aviculare) Ταξινομικά, οικολογικά, βιολογικά χαρακτηριστικά</vt:lpstr>
      <vt:lpstr>Πολυκόμπι (Polygonum aviculare) Ταξινομικά, οικολογικά, βιολογικά χαρακτηριστικά</vt:lpstr>
      <vt:lpstr>Πολυκόμπι (Polygonum aviculare) Ταξινομικά, οικολογικά, βιολογικά χαρακτηριστικά</vt:lpstr>
      <vt:lpstr>Πολυκόμπι (Polygonum aviculare) Ταξινομικά, οικολογικά, βιολογικά χαρακτηριστικά</vt:lpstr>
      <vt:lpstr>Νεαρό σπορόφυτο του ζιζανίου Polygonum aviculare Διακρίνονται οι ροπαλόμορφες-γραμμοειδείς, επιμήκεις κοτυληδόνες</vt:lpstr>
      <vt:lpstr>Ο βλαστός είναι σταχτοπράσινος, κυλινδρικός, με διογκωμένους και ευδιάκριτους κόμβους κατά μήκος του</vt:lpstr>
      <vt:lpstr>Ο βλαστός των φυτών έχει συνήθως έρπουσα  (φωτογραφία), αλλά κάποτε και όρθια έκφυση</vt:lpstr>
      <vt:lpstr>Τα άνθη είναι ροδόχροα ή λευκά και είναι  τοποθετημένα στις μασχάλες των φύλλων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Aris</dc:creator>
  <cp:lastModifiedBy>Τει</cp:lastModifiedBy>
  <cp:revision>119</cp:revision>
  <dcterms:created xsi:type="dcterms:W3CDTF">2015-05-28T08:09:40Z</dcterms:created>
  <dcterms:modified xsi:type="dcterms:W3CDTF">2020-03-30T14:57:21Z</dcterms:modified>
</cp:coreProperties>
</file>