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120.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s/slide388.xml" ContentType="application/vnd.openxmlformats-officedocument.presentationml.slide+xml"/>
  <Override PartName="/ppt/slides/slide404.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slides/slide290.xml" ContentType="application/vnd.openxmlformats-officedocument.presentationml.sl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221.xml" ContentType="application/vnd.openxmlformats-officedocument.presentationml.slide+xml"/>
  <Override PartName="/ppt/slides/slide319.xml" ContentType="application/vnd.openxmlformats-officedocument.presentationml.slide+xml"/>
  <Override PartName="/ppt/slides/slide366.xml" ContentType="application/vnd.openxmlformats-officedocument.presentationml.slide+xml"/>
  <Override PartName="/ppt/notesSlides/notesSlide41.xml" ContentType="application/vnd.openxmlformats-officedocument.presentationml.notesSlide+xml"/>
  <Override PartName="/ppt/slides/slide158.xml" ContentType="application/vnd.openxmlformats-officedocument.presentationml.slide+xml"/>
  <Override PartName="/ppt/slides/slide344.xml" ContentType="application/vnd.openxmlformats-officedocument.presentationml.slide+xml"/>
  <Override PartName="/ppt/slides/slide391.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slides/slide88.xml" ContentType="application/vnd.openxmlformats-officedocument.presentationml.slide+xml"/>
  <Override PartName="/ppt/slides/slide259.xml" ContentType="application/vnd.openxmlformats-officedocument.presentationml.slide+xml"/>
  <Override PartName="/ppt/slides/slide322.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Override PartName="/ppt/slides/slide300.xml" ContentType="application/vnd.openxmlformats-officedocument.presentationml.slide+xml"/>
  <Default Extension="png" ContentType="image/png"/>
  <Override PartName="/ppt/slides/slide237.xml" ContentType="application/vnd.openxmlformats-officedocument.presentationml.slide+xml"/>
  <Override PartName="/ppt/slides/slide284.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62.xml" ContentType="application/vnd.openxmlformats-officedocument.presentationml.slide+xml"/>
  <Default Extension="emf" ContentType="image/x-emf"/>
  <Override PartName="/ppt/slides/slide22.xml" ContentType="application/vnd.openxmlformats-officedocument.presentationml.slide+xml"/>
  <Override PartName="/ppt/slides/slide199.xml" ContentType="application/vnd.openxmlformats-officedocument.presentationml.slide+xml"/>
  <Override PartName="/ppt/slides/slide401.xml" ContentType="application/vnd.openxmlformats-officedocument.presentationml.slide+xml"/>
  <Override PartName="/ppt/notesSlides/notesSlide35.xml" ContentType="application/vnd.openxmlformats-officedocument.presentationml.notesSlide+xml"/>
  <Override PartName="/ppt/slides/slide240.xml" ContentType="application/vnd.openxmlformats-officedocument.presentationml.slide+xml"/>
  <Override PartName="/ppt/slides/slide338.xml" ContentType="application/vnd.openxmlformats-officedocument.presentationml.slide+xml"/>
  <Override PartName="/ppt/slides/slide385.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77.xml" ContentType="application/vnd.openxmlformats-officedocument.presentationml.slide+xml"/>
  <Override PartName="/ppt/slides/slide316.xml" ContentType="application/vnd.openxmlformats-officedocument.presentationml.slide+xml"/>
  <Override PartName="/ppt/slides/slide363.xml" ContentType="application/vnd.openxmlformats-officedocument.presentationml.slide+xml"/>
  <Override PartName="/ppt/slides/slide108.xml" ContentType="application/vnd.openxmlformats-officedocument.presentationml.slide+xml"/>
  <Override PartName="/ppt/slides/slide155.xml" ContentType="application/vnd.openxmlformats-officedocument.presentationml.slide+xml"/>
  <Override PartName="/ppt/slides/slide278.xml" ContentType="application/vnd.openxmlformats-officedocument.presentationml.slide+xml"/>
  <Override PartName="/ppt/slides/slide341.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notesSlides/notesSlide29.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s/slide234.xml" ContentType="application/vnd.openxmlformats-officedocument.presentationml.slide+xml"/>
  <Override PartName="/ppt/slides/slide281.xml" ContentType="application/vnd.openxmlformats-officedocument.presentationml.slide+xml"/>
  <Override PartName="/ppt/slides/slide379.xml" ContentType="application/vnd.openxmlformats-officedocument.presentationml.slide+xml"/>
  <Override PartName="/ppt/slides/slide41.xml" ContentType="application/vnd.openxmlformats-officedocument.presentationml.slide+xml"/>
  <Override PartName="/ppt/slides/slide357.xml" ContentType="application/vnd.openxmlformats-officedocument.presentationml.slide+xml"/>
  <Override PartName="/ppt/notesSlides/notesSlide54.xml" ContentType="application/vnd.openxmlformats-officedocument.presentationml.notes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335.xml" ContentType="application/vnd.openxmlformats-officedocument.presentationml.slide+xml"/>
  <Override PartName="/ppt/slides/slide382.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slides/slide324.xml" ContentType="application/vnd.openxmlformats-officedocument.presentationml.slide+xml"/>
  <Override PartName="/ppt/slides/slide371.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297.xml" ContentType="application/vnd.openxmlformats-officedocument.presentationml.slide+xml"/>
  <Override PartName="/ppt/slides/slide302.xml" ContentType="application/vnd.openxmlformats-officedocument.presentationml.slide+xml"/>
  <Override PartName="/ppt/slides/slide313.xml" ContentType="application/vnd.openxmlformats-officedocument.presentationml.slide+xml"/>
  <Override PartName="/ppt/slides/slide360.xml" ContentType="application/vnd.openxmlformats-officedocument.presentationml.slide+xml"/>
  <Override PartName="/ppt/slideLayouts/slideLayout9.xml" ContentType="application/vnd.openxmlformats-officedocument.presentationml.slideLayout+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64.xml" ContentType="application/vnd.openxmlformats-officedocument.presentationml.slide+xml"/>
  <Override PartName="/ppt/slides/slide275.xml" ContentType="application/vnd.openxmlformats-officedocument.presentationml.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slides/slide398.xml" ContentType="application/vnd.openxmlformats-officedocument.presentationml.slide+xml"/>
  <Override PartName="/ppt/slides/slide403.xml" ContentType="application/vnd.openxmlformats-officedocument.presentationml.slide+xml"/>
  <Override PartName="/ppt/notesSlides/notesSlide37.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s/slide242.xml" ContentType="application/vnd.openxmlformats-officedocument.presentationml.slide+xml"/>
  <Override PartName="/ppt/slides/slide329.xml" ContentType="application/vnd.openxmlformats-officedocument.presentationml.slide+xml"/>
  <Override PartName="/ppt/slides/slide376.xml" ContentType="application/vnd.openxmlformats-officedocument.presentationml.slide+xml"/>
  <Override PartName="/ppt/slides/slide387.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slides/slide231.xml" ContentType="application/vnd.openxmlformats-officedocument.presentationml.slide+xml"/>
  <Override PartName="/ppt/slides/slide318.xml" ContentType="application/vnd.openxmlformats-officedocument.presentationml.slide+xml"/>
  <Override PartName="/ppt/slides/slide365.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slides/slide157.xml" ContentType="application/vnd.openxmlformats-officedocument.presentationml.slide+xml"/>
  <Override PartName="/ppt/slides/slide220.xml" ContentType="application/vnd.openxmlformats-officedocument.presentationml.slide+xml"/>
  <Override PartName="/ppt/slides/slide307.xml" ContentType="application/vnd.openxmlformats-officedocument.presentationml.slide+xml"/>
  <Override PartName="/ppt/slides/slide354.xml" ContentType="application/vnd.openxmlformats-officedocument.presentationml.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slides/slide332.xml" ContentType="application/vnd.openxmlformats-officedocument.presentationml.slide+xml"/>
  <Override PartName="/ppt/slides/slide343.xml" ContentType="application/vnd.openxmlformats-officedocument.presentationml.slide+xml"/>
  <Override PartName="/ppt/slides/slide390.xml" ContentType="application/vnd.openxmlformats-officedocument.presentationml.slide+xml"/>
  <Override PartName="/ppt/notesSlides/notesSlide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69.xml" ContentType="application/vnd.openxmlformats-officedocument.presentationml.slide+xml"/>
  <Override PartName="/ppt/slides/slide321.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31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s/slide283.xml" ContentType="application/vnd.openxmlformats-officedocument.presentationml.slide+xml"/>
  <Override PartName="/ppt/slides/slide294.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slides/slide272.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slides/slide348.xml" ContentType="application/vnd.openxmlformats-officedocument.presentationml.slide+xml"/>
  <Override PartName="/ppt/slides/slide359.xml" ContentType="application/vnd.openxmlformats-officedocument.presentationml.slide+xml"/>
  <Override PartName="/ppt/slides/slide395.xml" ContentType="application/vnd.openxmlformats-officedocument.presentationml.slide+xml"/>
  <Override PartName="/ppt/slides/slide400.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s/slide337.xml" ContentType="application/vnd.openxmlformats-officedocument.presentationml.slide+xml"/>
  <Override PartName="/ppt/slides/slide384.xml" ContentType="application/vnd.openxmlformats-officedocument.presentationml.slide+xml"/>
  <Override PartName="/ppt/notesSlides/notesSlide2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slides/slide326.xml" ContentType="application/vnd.openxmlformats-officedocument.presentationml.slide+xml"/>
  <Override PartName="/ppt/slides/slide373.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299.xml" ContentType="application/vnd.openxmlformats-officedocument.presentationml.slide+xml"/>
  <Override PartName="/ppt/slides/slide304.xml" ContentType="application/vnd.openxmlformats-officedocument.presentationml.slide+xml"/>
  <Override PartName="/ppt/slides/slide315.xml" ContentType="application/vnd.openxmlformats-officedocument.presentationml.slide+xml"/>
  <Override PartName="/ppt/slides/slide351.xml" ContentType="application/vnd.openxmlformats-officedocument.presentationml.slide+xml"/>
  <Override PartName="/ppt/slides/slide362.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slides/slide34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77.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slides/slide405.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s/slide378.xml" ContentType="application/vnd.openxmlformats-officedocument.presentationml.slide+xml"/>
  <Override PartName="/ppt/slides/slide389.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slides/slide51.xml" ContentType="application/vnd.openxmlformats-officedocument.presentationml.slide+xml"/>
  <Override PartName="/ppt/slides/slide233.xml" ContentType="application/vnd.openxmlformats-officedocument.presentationml.slide+xml"/>
  <Override PartName="/ppt/slides/slide280.xml" ContentType="application/vnd.openxmlformats-officedocument.presentationml.slide+xml"/>
  <Override PartName="/ppt/slides/slide367.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309.xml" ContentType="application/vnd.openxmlformats-officedocument.presentationml.slide+xml"/>
  <Override PartName="/ppt/slides/slide356.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slides/slide345.xml" ContentType="application/vnd.openxmlformats-officedocument.presentationml.slide+xml"/>
  <Override PartName="/ppt/slides/slide392.xml" ContentType="application/vnd.openxmlformats-officedocument.presentationml.slide+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323.xml" ContentType="application/vnd.openxmlformats-officedocument.presentationml.slide+xml"/>
  <Override PartName="/ppt/slides/slide334.xml" ContentType="application/vnd.openxmlformats-officedocument.presentationml.slide+xml"/>
  <Override PartName="/ppt/slides/slide370.xml" ContentType="application/vnd.openxmlformats-officedocument.presentationml.slide+xml"/>
  <Override PartName="/ppt/slides/slide381.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slides/slide31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s/slide285.xml" ContentType="application/vnd.openxmlformats-officedocument.presentationml.slide+xml"/>
  <Override PartName="/ppt/slides/slide296.xml" ContentType="application/vnd.openxmlformats-officedocument.presentationml.slide+xml"/>
  <Override PartName="/ppt/slides/slide30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Override PartName="/ppt/slides/slide397.xml" ContentType="application/vnd.openxmlformats-officedocument.presentationml.slide+xml"/>
  <Override PartName="/ppt/slides/slide402.xml" ContentType="application/vnd.openxmlformats-officedocument.presentationml.slide+xml"/>
  <Default Extension="xls" ContentType="application/vnd.ms-exce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slides/slide339.xml" ContentType="application/vnd.openxmlformats-officedocument.presentationml.slide+xml"/>
  <Override PartName="/ppt/slides/slide386.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s/slide328.xml" ContentType="application/vnd.openxmlformats-officedocument.presentationml.slide+xml"/>
  <Override PartName="/ppt/slides/slide375.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s/slide167.xml" ContentType="application/vnd.openxmlformats-officedocument.presentationml.slide+xml"/>
  <Override PartName="/ppt/slides/slide306.xml" ContentType="application/vnd.openxmlformats-officedocument.presentationml.slide+xml"/>
  <Override PartName="/ppt/slides/slide317.xml" ContentType="application/vnd.openxmlformats-officedocument.presentationml.slide+xml"/>
  <Override PartName="/ppt/slides/slide353.xml" ContentType="application/vnd.openxmlformats-officedocument.presentationml.slide+xml"/>
  <Override PartName="/ppt/slides/slide364.xml" ContentType="application/vnd.openxmlformats-officedocument.presentationml.slide+xml"/>
  <Override PartName="/ppt/notesSlides/notesSlide50.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slides/slide342.xml" ContentType="application/vnd.openxmlformats-officedocument.presentationml.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slides/slide331.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slides/slide320.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slides/slide53.xml" ContentType="application/vnd.openxmlformats-officedocument.presentationml.slide+xml"/>
  <Override PartName="/ppt/slides/slide235.xml" ContentType="application/vnd.openxmlformats-officedocument.presentationml.slide+xml"/>
  <Override PartName="/ppt/slides/slide282.xml" ContentType="application/vnd.openxmlformats-officedocument.presentationml.slide+xml"/>
  <Override PartName="/ppt/slides/slide369.xml" ContentType="application/vnd.openxmlformats-officedocument.presentationml.slide+xml"/>
  <Default Extension="jpeg" ContentType="image/jpeg"/>
  <Override PartName="/ppt/notesSlides/notesSlide55.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slides/slide358.xml" ContentType="application/vnd.openxmlformats-officedocument.presentationml.slide+xml"/>
  <Override PartName="/ppt/notesSlides/notesSlide44.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347.xml" ContentType="application/vnd.openxmlformats-officedocument.presentationml.slide+xml"/>
  <Override PartName="/ppt/slides/slide394.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slides/slide325.xml" ContentType="application/vnd.openxmlformats-officedocument.presentationml.slide+xml"/>
  <Override PartName="/ppt/slides/slide336.xml" ContentType="application/vnd.openxmlformats-officedocument.presentationml.slide+xml"/>
  <Override PartName="/ppt/slides/slide372.xml" ContentType="application/vnd.openxmlformats-officedocument.presentationml.slide+xml"/>
  <Override PartName="/ppt/slides/slide383.xml" ContentType="application/vnd.openxmlformats-officedocument.presentationml.slide+xml"/>
  <Override PartName="/ppt/notesSlides/notesSlide1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314.xml" ContentType="application/vnd.openxmlformats-officedocument.presentationml.slide+xml"/>
  <Override PartName="/ppt/slides/slide361.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s/slide287.xml" ContentType="application/vnd.openxmlformats-officedocument.presentationml.slide+xml"/>
  <Override PartName="/ppt/slides/slide298.xml" ContentType="application/vnd.openxmlformats-officedocument.presentationml.slide+xml"/>
  <Override PartName="/ppt/slides/slide303.xml" ContentType="application/vnd.openxmlformats-officedocument.presentationml.slide+xml"/>
  <Override PartName="/ppt/slides/slide350.xml" ContentType="application/vnd.openxmlformats-officedocument.presentationml.slide+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s/slide399.xml" ContentType="application/vnd.openxmlformats-officedocument.presentationml.slide+xml"/>
  <Override PartName="/ppt/notesSlides/notesSlide49.xml" ContentType="application/vnd.openxmlformats-officedocument.presentationml.notesSlide+xml"/>
  <Override PartName="/ppt/slides/slide207.xml" ContentType="application/vnd.openxmlformats-officedocument.presentationml.slide+xml"/>
  <Override PartName="/ppt/slides/slide254.xml" ContentType="application/vnd.openxmlformats-officedocument.presentationml.slide+xml"/>
  <Override PartName="/ppt/notesSlides/notesSlide27.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377.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69.xml" ContentType="application/vnd.openxmlformats-officedocument.presentationml.slide+xml"/>
  <Override PartName="/ppt/slides/slide308.xml" ContentType="application/vnd.openxmlformats-officedocument.presentationml.slide+xml"/>
  <Override PartName="/ppt/slides/slide355.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333.xml" ContentType="application/vnd.openxmlformats-officedocument.presentationml.slide+xml"/>
  <Override PartName="/ppt/slides/slide380.xml" ContentType="application/vnd.openxmlformats-officedocument.presentationml.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s/slide311.xml" ContentType="application/vnd.openxmlformats-officedocument.presentationml.slide+xml"/>
  <Override PartName="/ppt/slideLayouts/slideLayout7.xml" ContentType="application/vnd.openxmlformats-officedocument.presentationml.slideLayout+xml"/>
  <Override PartName="/ppt/slides/slide55.xml" ContentType="application/vnd.openxmlformats-officedocument.presentationml.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slides/slide273.xml" ContentType="application/vnd.openxmlformats-officedocument.presentationml.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slides/slide251.xml" ContentType="application/vnd.openxmlformats-officedocument.presentationml.slide+xml"/>
  <Override PartName="/ppt/slides/slide349.xml" ContentType="application/vnd.openxmlformats-officedocument.presentationml.slide+xml"/>
  <Override PartName="/ppt/slides/slide396.xml" ContentType="application/vnd.openxmlformats-officedocument.presentationml.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327.xml" ContentType="application/vnd.openxmlformats-officedocument.presentationml.slide+xml"/>
  <Override PartName="/ppt/slides/slide374.xml" ContentType="application/vnd.openxmlformats-officedocument.presentationml.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slides/slide305.xml" ContentType="application/vnd.openxmlformats-officedocument.presentationml.slide+xml"/>
  <Override PartName="/ppt/slides/slide352.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89.xml" ContentType="application/vnd.openxmlformats-officedocument.presentationml.slide+xml"/>
  <Override PartName="/ppt/slides/slide330.xml" ContentType="application/vnd.openxmlformats-officedocument.presentationml.slide+xml"/>
  <Override PartName="/ppt/slides/slide122.xml" ContentType="application/vnd.openxmlformats-officedocument.presentationml.slide+xml"/>
  <Override PartName="/ppt/slides/slide267.xml" ContentType="application/vnd.openxmlformats-officedocument.presentationml.slide+xml"/>
  <Override PartName="/ppt/slides/slide27.xml" ContentType="application/vnd.openxmlformats-officedocument.presentationml.slide+xml"/>
  <Override PartName="/ppt/slides/slide74.xml" ContentType="application/vnd.openxmlformats-officedocument.presentationml.slide+xml"/>
  <Override PartName="/ppt/slides/slide406.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s/slide245.xml" ContentType="application/vnd.openxmlformats-officedocument.presentationml.slide+xml"/>
  <Override PartName="/ppt/slides/slide292.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65.xml" ContentType="application/vnd.openxmlformats-officedocument.presentationml.notesSlide+xml"/>
  <Override PartName="/ppt/slides/slide223.xml" ContentType="application/vnd.openxmlformats-officedocument.presentationml.slide+xml"/>
  <Override PartName="/ppt/slides/slide270.xml" ContentType="application/vnd.openxmlformats-officedocument.presentationml.slide+xml"/>
  <Override PartName="/ppt/slides/slide368.xml" ContentType="application/vnd.openxmlformats-officedocument.presentationml.slide+xml"/>
  <Override PartName="/ppt/notesSlides/notesSlide43.xml" ContentType="application/vnd.openxmlformats-officedocument.presentationml.notesSlide+xml"/>
  <Override PartName="/ppt/slides/slide30.xml" ContentType="application/vnd.openxmlformats-officedocument.presentationml.slide+xml"/>
  <Override PartName="/ppt/slides/slide346.xml" ContentType="application/vnd.openxmlformats-officedocument.presentationml.slide+xml"/>
  <Override PartName="/ppt/slides/slide39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08"/>
  </p:notes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9" r:id="rId49"/>
    <p:sldId id="351" r:id="rId50"/>
    <p:sldId id="365" r:id="rId51"/>
    <p:sldId id="366" r:id="rId52"/>
    <p:sldId id="372" r:id="rId53"/>
    <p:sldId id="373" r:id="rId54"/>
    <p:sldId id="374" r:id="rId55"/>
    <p:sldId id="375" r:id="rId56"/>
    <p:sldId id="376" r:id="rId57"/>
    <p:sldId id="377" r:id="rId58"/>
    <p:sldId id="378" r:id="rId59"/>
    <p:sldId id="379" r:id="rId60"/>
    <p:sldId id="380" r:id="rId61"/>
    <p:sldId id="381" r:id="rId62"/>
    <p:sldId id="382" r:id="rId63"/>
    <p:sldId id="383" r:id="rId64"/>
    <p:sldId id="384" r:id="rId65"/>
    <p:sldId id="352" r:id="rId66"/>
    <p:sldId id="353" r:id="rId67"/>
    <p:sldId id="354" r:id="rId68"/>
    <p:sldId id="355" r:id="rId69"/>
    <p:sldId id="356" r:id="rId70"/>
    <p:sldId id="357" r:id="rId71"/>
    <p:sldId id="358" r:id="rId72"/>
    <p:sldId id="359" r:id="rId73"/>
    <p:sldId id="308" r:id="rId74"/>
    <p:sldId id="360" r:id="rId75"/>
    <p:sldId id="367" r:id="rId76"/>
    <p:sldId id="368" r:id="rId77"/>
    <p:sldId id="369" r:id="rId78"/>
    <p:sldId id="370" r:id="rId79"/>
    <p:sldId id="386" r:id="rId80"/>
    <p:sldId id="371" r:id="rId81"/>
    <p:sldId id="361" r:id="rId82"/>
    <p:sldId id="362" r:id="rId83"/>
    <p:sldId id="363" r:id="rId84"/>
    <p:sldId id="387" r:id="rId85"/>
    <p:sldId id="364" r:id="rId86"/>
    <p:sldId id="388" r:id="rId87"/>
    <p:sldId id="389" r:id="rId88"/>
    <p:sldId id="390" r:id="rId89"/>
    <p:sldId id="391" r:id="rId90"/>
    <p:sldId id="392" r:id="rId91"/>
    <p:sldId id="393" r:id="rId92"/>
    <p:sldId id="394" r:id="rId93"/>
    <p:sldId id="395" r:id="rId94"/>
    <p:sldId id="396" r:id="rId95"/>
    <p:sldId id="397" r:id="rId96"/>
    <p:sldId id="398" r:id="rId97"/>
    <p:sldId id="447" r:id="rId98"/>
    <p:sldId id="448" r:id="rId99"/>
    <p:sldId id="399" r:id="rId100"/>
    <p:sldId id="400" r:id="rId101"/>
    <p:sldId id="401" r:id="rId102"/>
    <p:sldId id="402" r:id="rId103"/>
    <p:sldId id="403" r:id="rId104"/>
    <p:sldId id="405" r:id="rId105"/>
    <p:sldId id="406" r:id="rId106"/>
    <p:sldId id="410" r:id="rId107"/>
    <p:sldId id="411" r:id="rId108"/>
    <p:sldId id="412" r:id="rId109"/>
    <p:sldId id="413" r:id="rId110"/>
    <p:sldId id="414" r:id="rId111"/>
    <p:sldId id="415" r:id="rId112"/>
    <p:sldId id="416" r:id="rId113"/>
    <p:sldId id="407" r:id="rId114"/>
    <p:sldId id="408" r:id="rId115"/>
    <p:sldId id="409" r:id="rId116"/>
    <p:sldId id="404" r:id="rId117"/>
    <p:sldId id="417" r:id="rId118"/>
    <p:sldId id="418" r:id="rId119"/>
    <p:sldId id="419" r:id="rId120"/>
    <p:sldId id="420" r:id="rId121"/>
    <p:sldId id="421" r:id="rId122"/>
    <p:sldId id="422" r:id="rId123"/>
    <p:sldId id="423" r:id="rId124"/>
    <p:sldId id="424" r:id="rId125"/>
    <p:sldId id="425" r:id="rId126"/>
    <p:sldId id="443" r:id="rId127"/>
    <p:sldId id="444" r:id="rId128"/>
    <p:sldId id="445" r:id="rId129"/>
    <p:sldId id="426" r:id="rId130"/>
    <p:sldId id="427" r:id="rId131"/>
    <p:sldId id="428" r:id="rId132"/>
    <p:sldId id="429" r:id="rId133"/>
    <p:sldId id="430" r:id="rId134"/>
    <p:sldId id="431" r:id="rId135"/>
    <p:sldId id="434" r:id="rId136"/>
    <p:sldId id="437" r:id="rId137"/>
    <p:sldId id="435" r:id="rId138"/>
    <p:sldId id="440" r:id="rId139"/>
    <p:sldId id="438" r:id="rId140"/>
    <p:sldId id="436" r:id="rId141"/>
    <p:sldId id="441" r:id="rId142"/>
    <p:sldId id="439" r:id="rId143"/>
    <p:sldId id="432" r:id="rId144"/>
    <p:sldId id="310" r:id="rId145"/>
    <p:sldId id="311" r:id="rId146"/>
    <p:sldId id="312" r:id="rId147"/>
    <p:sldId id="313" r:id="rId148"/>
    <p:sldId id="344" r:id="rId149"/>
    <p:sldId id="345" r:id="rId150"/>
    <p:sldId id="346" r:id="rId151"/>
    <p:sldId id="347" r:id="rId152"/>
    <p:sldId id="348" r:id="rId153"/>
    <p:sldId id="349" r:id="rId154"/>
    <p:sldId id="350" r:id="rId155"/>
    <p:sldId id="314" r:id="rId156"/>
    <p:sldId id="442" r:id="rId157"/>
    <p:sldId id="642" r:id="rId158"/>
    <p:sldId id="643" r:id="rId159"/>
    <p:sldId id="644" r:id="rId160"/>
    <p:sldId id="645" r:id="rId161"/>
    <p:sldId id="646" r:id="rId162"/>
    <p:sldId id="647" r:id="rId163"/>
    <p:sldId id="648" r:id="rId164"/>
    <p:sldId id="649" r:id="rId165"/>
    <p:sldId id="650" r:id="rId166"/>
    <p:sldId id="651" r:id="rId167"/>
    <p:sldId id="652" r:id="rId168"/>
    <p:sldId id="653" r:id="rId169"/>
    <p:sldId id="654" r:id="rId170"/>
    <p:sldId id="655" r:id="rId171"/>
    <p:sldId id="656" r:id="rId172"/>
    <p:sldId id="657" r:id="rId173"/>
    <p:sldId id="658" r:id="rId174"/>
    <p:sldId id="500" r:id="rId175"/>
    <p:sldId id="501" r:id="rId176"/>
    <p:sldId id="502" r:id="rId177"/>
    <p:sldId id="503" r:id="rId178"/>
    <p:sldId id="504" r:id="rId179"/>
    <p:sldId id="452" r:id="rId180"/>
    <p:sldId id="449" r:id="rId181"/>
    <p:sldId id="451" r:id="rId182"/>
    <p:sldId id="456" r:id="rId183"/>
    <p:sldId id="315" r:id="rId184"/>
    <p:sldId id="316" r:id="rId185"/>
    <p:sldId id="317" r:id="rId186"/>
    <p:sldId id="318" r:id="rId187"/>
    <p:sldId id="319" r:id="rId188"/>
    <p:sldId id="320" r:id="rId189"/>
    <p:sldId id="667" r:id="rId190"/>
    <p:sldId id="668" r:id="rId191"/>
    <p:sldId id="669" r:id="rId192"/>
    <p:sldId id="670" r:id="rId193"/>
    <p:sldId id="671" r:id="rId194"/>
    <p:sldId id="672" r:id="rId195"/>
    <p:sldId id="673" r:id="rId196"/>
    <p:sldId id="674" r:id="rId197"/>
    <p:sldId id="505" r:id="rId198"/>
    <p:sldId id="506" r:id="rId199"/>
    <p:sldId id="507" r:id="rId200"/>
    <p:sldId id="508" r:id="rId201"/>
    <p:sldId id="509" r:id="rId202"/>
    <p:sldId id="510" r:id="rId203"/>
    <p:sldId id="511" r:id="rId204"/>
    <p:sldId id="512" r:id="rId205"/>
    <p:sldId id="513" r:id="rId206"/>
    <p:sldId id="514" r:id="rId207"/>
    <p:sldId id="515" r:id="rId208"/>
    <p:sldId id="450" r:id="rId209"/>
    <p:sldId id="457" r:id="rId210"/>
    <p:sldId id="659" r:id="rId211"/>
    <p:sldId id="458" r:id="rId212"/>
    <p:sldId id="459" r:id="rId213"/>
    <p:sldId id="460" r:id="rId214"/>
    <p:sldId id="660" r:id="rId215"/>
    <p:sldId id="661" r:id="rId216"/>
    <p:sldId id="446" r:id="rId217"/>
    <p:sldId id="461" r:id="rId218"/>
    <p:sldId id="463" r:id="rId219"/>
    <p:sldId id="464" r:id="rId220"/>
    <p:sldId id="465" r:id="rId221"/>
    <p:sldId id="467" r:id="rId222"/>
    <p:sldId id="466" r:id="rId223"/>
    <p:sldId id="468" r:id="rId224"/>
    <p:sldId id="469" r:id="rId225"/>
    <p:sldId id="470" r:id="rId226"/>
    <p:sldId id="471" r:id="rId227"/>
    <p:sldId id="472" r:id="rId228"/>
    <p:sldId id="473" r:id="rId229"/>
    <p:sldId id="474" r:id="rId230"/>
    <p:sldId id="475" r:id="rId231"/>
    <p:sldId id="476" r:id="rId232"/>
    <p:sldId id="477" r:id="rId233"/>
    <p:sldId id="478" r:id="rId234"/>
    <p:sldId id="479" r:id="rId235"/>
    <p:sldId id="480" r:id="rId236"/>
    <p:sldId id="481" r:id="rId237"/>
    <p:sldId id="482" r:id="rId238"/>
    <p:sldId id="483" r:id="rId239"/>
    <p:sldId id="484" r:id="rId240"/>
    <p:sldId id="485" r:id="rId241"/>
    <p:sldId id="486" r:id="rId242"/>
    <p:sldId id="487" r:id="rId243"/>
    <p:sldId id="488" r:id="rId244"/>
    <p:sldId id="489" r:id="rId245"/>
    <p:sldId id="490" r:id="rId246"/>
    <p:sldId id="491" r:id="rId247"/>
    <p:sldId id="492" r:id="rId248"/>
    <p:sldId id="493" r:id="rId249"/>
    <p:sldId id="494" r:id="rId250"/>
    <p:sldId id="495" r:id="rId251"/>
    <p:sldId id="496" r:id="rId252"/>
    <p:sldId id="497" r:id="rId253"/>
    <p:sldId id="498" r:id="rId254"/>
    <p:sldId id="526" r:id="rId255"/>
    <p:sldId id="516" r:id="rId256"/>
    <p:sldId id="517" r:id="rId257"/>
    <p:sldId id="518" r:id="rId258"/>
    <p:sldId id="519" r:id="rId259"/>
    <p:sldId id="520" r:id="rId260"/>
    <p:sldId id="521" r:id="rId261"/>
    <p:sldId id="522" r:id="rId262"/>
    <p:sldId id="523" r:id="rId263"/>
    <p:sldId id="524" r:id="rId264"/>
    <p:sldId id="525" r:id="rId265"/>
    <p:sldId id="324" r:id="rId266"/>
    <p:sldId id="325" r:id="rId267"/>
    <p:sldId id="326" r:id="rId268"/>
    <p:sldId id="327" r:id="rId269"/>
    <p:sldId id="328" r:id="rId270"/>
    <p:sldId id="329" r:id="rId271"/>
    <p:sldId id="330" r:id="rId272"/>
    <p:sldId id="331" r:id="rId273"/>
    <p:sldId id="332" r:id="rId274"/>
    <p:sldId id="333" r:id="rId275"/>
    <p:sldId id="334" r:id="rId276"/>
    <p:sldId id="335" r:id="rId277"/>
    <p:sldId id="336" r:id="rId278"/>
    <p:sldId id="337" r:id="rId279"/>
    <p:sldId id="338" r:id="rId280"/>
    <p:sldId id="339" r:id="rId281"/>
    <p:sldId id="340" r:id="rId282"/>
    <p:sldId id="341" r:id="rId283"/>
    <p:sldId id="527" r:id="rId284"/>
    <p:sldId id="528" r:id="rId285"/>
    <p:sldId id="529" r:id="rId286"/>
    <p:sldId id="530" r:id="rId287"/>
    <p:sldId id="531" r:id="rId288"/>
    <p:sldId id="532" r:id="rId289"/>
    <p:sldId id="662" r:id="rId290"/>
    <p:sldId id="663" r:id="rId291"/>
    <p:sldId id="534" r:id="rId292"/>
    <p:sldId id="535" r:id="rId293"/>
    <p:sldId id="533" r:id="rId294"/>
    <p:sldId id="536" r:id="rId295"/>
    <p:sldId id="537" r:id="rId296"/>
    <p:sldId id="538" r:id="rId297"/>
    <p:sldId id="539" r:id="rId298"/>
    <p:sldId id="540" r:id="rId299"/>
    <p:sldId id="541" r:id="rId300"/>
    <p:sldId id="542" r:id="rId301"/>
    <p:sldId id="543" r:id="rId302"/>
    <p:sldId id="544" r:id="rId303"/>
    <p:sldId id="545" r:id="rId304"/>
    <p:sldId id="546" r:id="rId305"/>
    <p:sldId id="547" r:id="rId306"/>
    <p:sldId id="548" r:id="rId307"/>
    <p:sldId id="549" r:id="rId308"/>
    <p:sldId id="550" r:id="rId309"/>
    <p:sldId id="551" r:id="rId310"/>
    <p:sldId id="552" r:id="rId311"/>
    <p:sldId id="553" r:id="rId312"/>
    <p:sldId id="554" r:id="rId313"/>
    <p:sldId id="555" r:id="rId314"/>
    <p:sldId id="556" r:id="rId315"/>
    <p:sldId id="557" r:id="rId316"/>
    <p:sldId id="558" r:id="rId317"/>
    <p:sldId id="559" r:id="rId318"/>
    <p:sldId id="560" r:id="rId319"/>
    <p:sldId id="561" r:id="rId320"/>
    <p:sldId id="562" r:id="rId321"/>
    <p:sldId id="563" r:id="rId322"/>
    <p:sldId id="564" r:id="rId323"/>
    <p:sldId id="565" r:id="rId324"/>
    <p:sldId id="566" r:id="rId325"/>
    <p:sldId id="567" r:id="rId326"/>
    <p:sldId id="568" r:id="rId327"/>
    <p:sldId id="569" r:id="rId328"/>
    <p:sldId id="570" r:id="rId329"/>
    <p:sldId id="571" r:id="rId330"/>
    <p:sldId id="572" r:id="rId331"/>
    <p:sldId id="573" r:id="rId332"/>
    <p:sldId id="574" r:id="rId333"/>
    <p:sldId id="575" r:id="rId334"/>
    <p:sldId id="576" r:id="rId335"/>
    <p:sldId id="577" r:id="rId336"/>
    <p:sldId id="578" r:id="rId337"/>
    <p:sldId id="579" r:id="rId338"/>
    <p:sldId id="580" r:id="rId339"/>
    <p:sldId id="581" r:id="rId340"/>
    <p:sldId id="582" r:id="rId341"/>
    <p:sldId id="583" r:id="rId342"/>
    <p:sldId id="584" r:id="rId343"/>
    <p:sldId id="585" r:id="rId344"/>
    <p:sldId id="586" r:id="rId345"/>
    <p:sldId id="587" r:id="rId346"/>
    <p:sldId id="588" r:id="rId347"/>
    <p:sldId id="589" r:id="rId348"/>
    <p:sldId id="590" r:id="rId349"/>
    <p:sldId id="591" r:id="rId350"/>
    <p:sldId id="592" r:id="rId351"/>
    <p:sldId id="593" r:id="rId352"/>
    <p:sldId id="594" r:id="rId353"/>
    <p:sldId id="595" r:id="rId354"/>
    <p:sldId id="596" r:id="rId355"/>
    <p:sldId id="664" r:id="rId356"/>
    <p:sldId id="665" r:id="rId357"/>
    <p:sldId id="666" r:id="rId358"/>
    <p:sldId id="597" r:id="rId359"/>
    <p:sldId id="598" r:id="rId360"/>
    <p:sldId id="599" r:id="rId361"/>
    <p:sldId id="600" r:id="rId362"/>
    <p:sldId id="601" r:id="rId363"/>
    <p:sldId id="602" r:id="rId364"/>
    <p:sldId id="603" r:id="rId365"/>
    <p:sldId id="604" r:id="rId366"/>
    <p:sldId id="605" r:id="rId367"/>
    <p:sldId id="606" r:id="rId368"/>
    <p:sldId id="607" r:id="rId369"/>
    <p:sldId id="608" r:id="rId370"/>
    <p:sldId id="609" r:id="rId371"/>
    <p:sldId id="610" r:id="rId372"/>
    <p:sldId id="611" r:id="rId373"/>
    <p:sldId id="612" r:id="rId374"/>
    <p:sldId id="613" r:id="rId375"/>
    <p:sldId id="614" r:id="rId376"/>
    <p:sldId id="615" r:id="rId377"/>
    <p:sldId id="616" r:id="rId378"/>
    <p:sldId id="629" r:id="rId379"/>
    <p:sldId id="630" r:id="rId380"/>
    <p:sldId id="631" r:id="rId381"/>
    <p:sldId id="632" r:id="rId382"/>
    <p:sldId id="633" r:id="rId383"/>
    <p:sldId id="634" r:id="rId384"/>
    <p:sldId id="635" r:id="rId385"/>
    <p:sldId id="636" r:id="rId386"/>
    <p:sldId id="637" r:id="rId387"/>
    <p:sldId id="638" r:id="rId388"/>
    <p:sldId id="639" r:id="rId389"/>
    <p:sldId id="640" r:id="rId390"/>
    <p:sldId id="641" r:id="rId391"/>
    <p:sldId id="617" r:id="rId392"/>
    <p:sldId id="618" r:id="rId393"/>
    <p:sldId id="619" r:id="rId394"/>
    <p:sldId id="620" r:id="rId395"/>
    <p:sldId id="621" r:id="rId396"/>
    <p:sldId id="622" r:id="rId397"/>
    <p:sldId id="623" r:id="rId398"/>
    <p:sldId id="624" r:id="rId399"/>
    <p:sldId id="625" r:id="rId400"/>
    <p:sldId id="626" r:id="rId401"/>
    <p:sldId id="627" r:id="rId402"/>
    <p:sldId id="628" r:id="rId403"/>
    <p:sldId id="453" r:id="rId404"/>
    <p:sldId id="454" r:id="rId405"/>
    <p:sldId id="455" r:id="rId406"/>
    <p:sldId id="385" r:id="rId407"/>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63300"/>
    <a:srgbClr val="0066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27" autoAdjust="0"/>
  </p:normalViewPr>
  <p:slideViewPr>
    <p:cSldViewPr>
      <p:cViewPr varScale="1">
        <p:scale>
          <a:sx n="71" d="100"/>
          <a:sy n="71" d="100"/>
        </p:scale>
        <p:origin x="-696" y="-108"/>
      </p:cViewPr>
      <p:guideLst>
        <p:guide orient="horz" pos="2160"/>
        <p:guide pos="2880"/>
      </p:guideLst>
    </p:cSldViewPr>
  </p:slideViewPr>
  <p:outlineViewPr>
    <p:cViewPr>
      <p:scale>
        <a:sx n="33" d="100"/>
        <a:sy n="33" d="100"/>
      </p:scale>
      <p:origin x="150" y="93852"/>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402" Type="http://schemas.openxmlformats.org/officeDocument/2006/relationships/slide" Target="slides/slide401.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346" Type="http://schemas.openxmlformats.org/officeDocument/2006/relationships/slide" Target="slides/slide345.xml"/><Relationship Id="rId367" Type="http://schemas.openxmlformats.org/officeDocument/2006/relationships/slide" Target="slides/slide366.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336" Type="http://schemas.openxmlformats.org/officeDocument/2006/relationships/slide" Target="slides/slide335.xml"/><Relationship Id="rId357" Type="http://schemas.openxmlformats.org/officeDocument/2006/relationships/slide" Target="slides/slide356.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378" Type="http://schemas.openxmlformats.org/officeDocument/2006/relationships/slide" Target="slides/slide377.xml"/><Relationship Id="rId399" Type="http://schemas.openxmlformats.org/officeDocument/2006/relationships/slide" Target="slides/slide398.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347" Type="http://schemas.openxmlformats.org/officeDocument/2006/relationships/slide" Target="slides/slide346.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368" Type="http://schemas.openxmlformats.org/officeDocument/2006/relationships/slide" Target="slides/slide367.xml"/><Relationship Id="rId389" Type="http://schemas.openxmlformats.org/officeDocument/2006/relationships/slide" Target="slides/slide388.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358" Type="http://schemas.openxmlformats.org/officeDocument/2006/relationships/slide" Target="slides/slide357.xml"/><Relationship Id="rId379" Type="http://schemas.openxmlformats.org/officeDocument/2006/relationships/slide" Target="slides/slide378.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slide" Target="slides/slide347.xml"/><Relationship Id="rId369" Type="http://schemas.openxmlformats.org/officeDocument/2006/relationships/slide" Target="slides/slide368.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380" Type="http://schemas.openxmlformats.org/officeDocument/2006/relationships/slide" Target="slides/slide379.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359" Type="http://schemas.openxmlformats.org/officeDocument/2006/relationships/slide" Target="slides/slide358.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70" Type="http://schemas.openxmlformats.org/officeDocument/2006/relationships/slide" Target="slides/slide369.xml"/><Relationship Id="rId391" Type="http://schemas.openxmlformats.org/officeDocument/2006/relationships/slide" Target="slides/slide390.xml"/><Relationship Id="rId405" Type="http://schemas.openxmlformats.org/officeDocument/2006/relationships/slide" Target="slides/slide404.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381" Type="http://schemas.openxmlformats.org/officeDocument/2006/relationships/slide" Target="slides/slide380.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371" Type="http://schemas.openxmlformats.org/officeDocument/2006/relationships/slide" Target="slides/slide370.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382" Type="http://schemas.openxmlformats.org/officeDocument/2006/relationships/slide" Target="slides/slide381.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393" Type="http://schemas.openxmlformats.org/officeDocument/2006/relationships/slide" Target="slides/slide392.xml"/><Relationship Id="rId407" Type="http://schemas.openxmlformats.org/officeDocument/2006/relationships/slide" Target="slides/slide406.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slide" Target="slides/slide393.xml"/><Relationship Id="rId408" Type="http://schemas.openxmlformats.org/officeDocument/2006/relationships/notesMaster" Target="notesMasters/notesMaster1.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409" Type="http://schemas.openxmlformats.org/officeDocument/2006/relationships/presProps" Target="presProps.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410" Type="http://schemas.openxmlformats.org/officeDocument/2006/relationships/viewProps" Target="viewProps.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theme" Target="theme/theme1.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tableStyles" Target="tableStyles.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3.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05.wmf"/><Relationship Id="rId1" Type="http://schemas.openxmlformats.org/officeDocument/2006/relationships/image" Target="../media/image104.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17.wmf"/><Relationship Id="rId1" Type="http://schemas.openxmlformats.org/officeDocument/2006/relationships/image" Target="../media/image11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9139AF-C4F8-436B-A8B4-2358200901DA}" type="datetimeFigureOut">
              <a:rPr lang="el-GR" smtClean="0"/>
              <a:pPr/>
              <a:t>11/12/2018</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B7465A-5244-4AF0-BABB-D32C7E476A2E}"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hdr" sz="quarter"/>
          </p:nvPr>
        </p:nvSpPr>
        <p:spPr>
          <a:noFill/>
        </p:spPr>
        <p:txBody>
          <a:bodyPr/>
          <a:lstStyle/>
          <a:p>
            <a:r>
              <a:rPr lang="el-GR" smtClean="0"/>
              <a:t>ΠΑΝΕΠΙΣΤΗΜΙΟ ΠΕΛΟΠΟΝΝΗΣΟΥ</a:t>
            </a:r>
          </a:p>
        </p:txBody>
      </p:sp>
      <p:sp>
        <p:nvSpPr>
          <p:cNvPr id="178179" name="Rectangle 3"/>
          <p:cNvSpPr>
            <a:spLocks noGrp="1" noChangeArrowheads="1"/>
          </p:cNvSpPr>
          <p:nvPr>
            <p:ph type="dt" sz="quarter" idx="1"/>
          </p:nvPr>
        </p:nvSpPr>
        <p:spPr>
          <a:noFill/>
        </p:spPr>
        <p:txBody>
          <a:bodyPr/>
          <a:lstStyle/>
          <a:p>
            <a:r>
              <a:rPr lang="el-GR" smtClean="0"/>
              <a:t>25-2-2009</a:t>
            </a:r>
          </a:p>
        </p:txBody>
      </p:sp>
      <p:sp>
        <p:nvSpPr>
          <p:cNvPr id="178180" name="Rectangle 7"/>
          <p:cNvSpPr>
            <a:spLocks noGrp="1" noChangeArrowheads="1"/>
          </p:cNvSpPr>
          <p:nvPr>
            <p:ph type="sldNum" sz="quarter" idx="5"/>
          </p:nvPr>
        </p:nvSpPr>
        <p:spPr>
          <a:noFill/>
        </p:spPr>
        <p:txBody>
          <a:bodyPr/>
          <a:lstStyle/>
          <a:p>
            <a:fld id="{A1FF56B1-370A-4268-BFD5-64800C9A5614}" type="slidenum">
              <a:rPr lang="el-GR" smtClean="0"/>
              <a:pPr/>
              <a:t>47</a:t>
            </a:fld>
            <a:endParaRPr lang="el-GR" smtClean="0"/>
          </a:p>
        </p:txBody>
      </p:sp>
      <p:sp>
        <p:nvSpPr>
          <p:cNvPr id="178181" name="Rectangle 2"/>
          <p:cNvSpPr>
            <a:spLocks noGrp="1" noRot="1" noChangeAspect="1" noChangeArrowheads="1" noTextEdit="1"/>
          </p:cNvSpPr>
          <p:nvPr>
            <p:ph type="sldImg"/>
          </p:nvPr>
        </p:nvSpPr>
        <p:spPr>
          <a:ln/>
        </p:spPr>
      </p:sp>
      <p:sp>
        <p:nvSpPr>
          <p:cNvPr id="178182"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D2F25685-9E07-4BB2-8DC6-D65385E5B466}" type="slidenum">
              <a:rPr lang="el-GR" smtClean="0"/>
              <a:pPr/>
              <a:t>99</a:t>
            </a:fld>
            <a:endParaRPr lang="el-GR" dirty="0" smtClean="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r>
              <a:rPr lang="el-GR" dirty="0" smtClean="0"/>
              <a:t>Κέρδη από εκποίηση παγίου, κέρδη από κλήρωση ομολόγων</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B47C8518-F4C0-4D63-9A67-8DE79FE03B19}" type="slidenum">
              <a:rPr lang="el-GR" smtClean="0"/>
              <a:pPr/>
              <a:t>100</a:t>
            </a:fld>
            <a:endParaRPr lang="el-GR" dirty="0" smtClean="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l-GR"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3C7113BC-C78E-4ED3-AC50-0C3C7579F317}" type="slidenum">
              <a:rPr lang="el-GR" smtClean="0"/>
              <a:pPr/>
              <a:t>101</a:t>
            </a:fld>
            <a:endParaRPr lang="el-GR" dirty="0"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l-GR"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4AE0AA00-D2AA-4AA1-8103-A3E7FAC22B5C}" type="slidenum">
              <a:rPr lang="el-GR" smtClean="0"/>
              <a:pPr/>
              <a:t>102</a:t>
            </a:fld>
            <a:endParaRPr lang="el-GR" dirty="0"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l-GR"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0367ACC2-69DD-4B5F-80E5-9E71F8BCECDE}" type="slidenum">
              <a:rPr lang="el-GR" smtClean="0"/>
              <a:pPr/>
              <a:t>104</a:t>
            </a:fld>
            <a:endParaRPr lang="el-GR" dirty="0"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r>
              <a:rPr lang="el-GR" dirty="0" smtClean="0"/>
              <a:t>Μερίσματα= πρώτο μέρισμα, πρόσθετο μέρισμα</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765DD4FA-BD62-41A6-86BD-939C189A5C08}" type="slidenum">
              <a:rPr lang="el-GR" smtClean="0"/>
              <a:pPr/>
              <a:t>105</a:t>
            </a:fld>
            <a:endParaRPr lang="el-GR" dirty="0"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r>
              <a:rPr lang="el-GR" dirty="0" smtClean="0"/>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sp>
      <p:sp>
        <p:nvSpPr>
          <p:cNvPr id="523267" name="Rectangle 3"/>
          <p:cNvSpPr>
            <a:spLocks noGrp="1" noChangeArrowheads="1"/>
          </p:cNvSpPr>
          <p:nvPr>
            <p:ph type="body" idx="1"/>
          </p:nvPr>
        </p:nvSpPr>
        <p:spPr bwMode="auto">
          <a:xfrm>
            <a:off x="685480" y="4343144"/>
            <a:ext cx="5487041" cy="4115019"/>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l-G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sp>
      <p:sp>
        <p:nvSpPr>
          <p:cNvPr id="525315" name="Rectangle 3"/>
          <p:cNvSpPr>
            <a:spLocks noGrp="1" noChangeArrowheads="1"/>
          </p:cNvSpPr>
          <p:nvPr>
            <p:ph type="body" idx="1"/>
          </p:nvPr>
        </p:nvSpPr>
        <p:spPr bwMode="auto">
          <a:xfrm>
            <a:off x="685480" y="4343144"/>
            <a:ext cx="5487041" cy="4115019"/>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l-G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8C04D0D-5EFD-48C1-9831-ABC01162044B}" type="slidenum">
              <a:rPr lang="el-GR" smtClean="0"/>
              <a:pPr/>
              <a:t>116</a:t>
            </a:fld>
            <a:endParaRPr lang="el-GR" dirty="0"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el-GR"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sp>
      <p:sp>
        <p:nvSpPr>
          <p:cNvPr id="526339" name="Rectangle 3"/>
          <p:cNvSpPr>
            <a:spLocks noGrp="1" noChangeArrowheads="1"/>
          </p:cNvSpPr>
          <p:nvPr>
            <p:ph type="body" idx="1"/>
          </p:nvPr>
        </p:nvSpPr>
        <p:spPr bwMode="auto">
          <a:xfrm>
            <a:off x="685480" y="4343144"/>
            <a:ext cx="5487041" cy="4115019"/>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l-G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0B156B1-46EF-41F2-B648-1CFC030566C2}" type="slidenum">
              <a:rPr lang="el-GR" smtClean="0"/>
              <a:pPr/>
              <a:t>73</a:t>
            </a:fld>
            <a:endParaRPr lang="el-GR" dirty="0" smtClean="0"/>
          </a:p>
        </p:txBody>
      </p:sp>
      <p:sp>
        <p:nvSpPr>
          <p:cNvPr id="3276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76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sp>
      <p:sp>
        <p:nvSpPr>
          <p:cNvPr id="528387" name="Rectangle 3"/>
          <p:cNvSpPr>
            <a:spLocks noGrp="1" noChangeArrowheads="1"/>
          </p:cNvSpPr>
          <p:nvPr>
            <p:ph type="body" idx="1"/>
          </p:nvPr>
        </p:nvSpPr>
        <p:spPr bwMode="auto">
          <a:xfrm>
            <a:off x="685480" y="4343144"/>
            <a:ext cx="5487041" cy="4115019"/>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l-G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sp>
      <p:sp>
        <p:nvSpPr>
          <p:cNvPr id="529411" name="Rectangle 3"/>
          <p:cNvSpPr>
            <a:spLocks noGrp="1" noChangeArrowheads="1"/>
          </p:cNvSpPr>
          <p:nvPr>
            <p:ph type="body" idx="1"/>
          </p:nvPr>
        </p:nvSpPr>
        <p:spPr bwMode="auto">
          <a:xfrm>
            <a:off x="685480" y="4343144"/>
            <a:ext cx="5487041" cy="4115019"/>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l-G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sp>
      <p:sp>
        <p:nvSpPr>
          <p:cNvPr id="530435" name="Rectangle 3"/>
          <p:cNvSpPr>
            <a:spLocks noGrp="1" noChangeArrowheads="1"/>
          </p:cNvSpPr>
          <p:nvPr>
            <p:ph type="body" idx="1"/>
          </p:nvPr>
        </p:nvSpPr>
        <p:spPr bwMode="auto">
          <a:xfrm>
            <a:off x="685480" y="4343144"/>
            <a:ext cx="5487041" cy="4115019"/>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l-G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EE3D856-7373-4C1D-AE31-49D6C01D84F7}" type="slidenum">
              <a:rPr lang="de-DE">
                <a:cs typeface="Arial" charset="0"/>
              </a:rPr>
              <a:pPr/>
              <a:t>128</a:t>
            </a:fld>
            <a:endParaRPr lang="de-DE">
              <a:cs typeface="Arial" charset="0"/>
            </a:endParaRPr>
          </a:p>
        </p:txBody>
      </p:sp>
      <p:sp>
        <p:nvSpPr>
          <p:cNvPr id="8195" name="Rectangle 2"/>
          <p:cNvSpPr>
            <a:spLocks noGrp="1" noRot="1" noChangeAspect="1" noChangeArrowheads="1" noTextEdit="1"/>
          </p:cNvSpPr>
          <p:nvPr>
            <p:ph type="sldImg"/>
          </p:nvPr>
        </p:nvSpPr>
        <p:spPr>
          <a:xfrm>
            <a:off x="937197" y="686526"/>
            <a:ext cx="4985190" cy="3429725"/>
          </a:xfrm>
          <a:ln/>
        </p:spPr>
      </p:sp>
      <p:sp>
        <p:nvSpPr>
          <p:cNvPr id="8196" name="Rectangle 3"/>
          <p:cNvSpPr>
            <a:spLocks noGrp="1" noChangeArrowheads="1"/>
          </p:cNvSpPr>
          <p:nvPr>
            <p:ph type="body" idx="1"/>
          </p:nvPr>
        </p:nvSpPr>
        <p:spPr>
          <a:xfrm>
            <a:off x="914400" y="4343401"/>
            <a:ext cx="5029200" cy="4114800"/>
          </a:xfrm>
          <a:noFill/>
          <a:ln/>
        </p:spPr>
        <p:txBody>
          <a:bodyPr/>
          <a:lstStyle/>
          <a:p>
            <a:pPr eaLnBrk="1" hangingPunct="1"/>
            <a:endParaRPr lang="el-GR" noProof="1"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7B0DA9D5-52B5-4AA3-94E0-7228D569C4FC}" type="slidenum">
              <a:rPr lang="en-US" smtClean="0"/>
              <a:pPr eaLnBrk="1" hangingPunct="1">
                <a:defRPr/>
              </a:pPr>
              <a:t>157</a:t>
            </a:fld>
            <a:endParaRPr lang="en-US"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endParaRPr lang="el-GR" smtClean="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DDD597B5-9951-42ED-BD6B-4DB9CA8A2EAC}" type="slidenum">
              <a:rPr lang="en-US" smtClean="0"/>
              <a:pPr eaLnBrk="1" hangingPunct="1">
                <a:defRPr/>
              </a:pPr>
              <a:t>158</a:t>
            </a:fld>
            <a:endParaRPr lang="en-US"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eaLnBrk="1" hangingPunct="1"/>
            <a:endParaRPr lang="el-GR" smtClean="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F4D595D9-97CE-434F-A005-C7F40BBCC287}" type="slidenum">
              <a:rPr lang="en-US" smtClean="0"/>
              <a:pPr eaLnBrk="1" hangingPunct="1">
                <a:defRPr/>
              </a:pPr>
              <a:t>159</a:t>
            </a:fld>
            <a:endParaRPr lang="en-US"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endParaRPr lang="el-GR" smtClean="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B59952B8-08E0-4DA5-8E4A-498526E08CEB}" type="slidenum">
              <a:rPr lang="en-US" smtClean="0"/>
              <a:pPr eaLnBrk="1" hangingPunct="1">
                <a:defRPr/>
              </a:pPr>
              <a:t>160</a:t>
            </a:fld>
            <a:endParaRPr lang="en-US"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p:spPr>
        <p:txBody>
          <a:bodyPr/>
          <a:lstStyle/>
          <a:p>
            <a:pPr eaLnBrk="1" hangingPunct="1"/>
            <a:endParaRPr lang="el-GR" smtClean="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41EAD209-C005-4C7C-87AB-CD581AE0248D}" type="slidenum">
              <a:rPr lang="en-US" smtClean="0"/>
              <a:pPr eaLnBrk="1" hangingPunct="1">
                <a:defRPr/>
              </a:pPr>
              <a:t>161</a:t>
            </a:fld>
            <a:endParaRPr lang="en-US"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endParaRPr lang="el-GR" smtClean="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GB" smtClean="0"/>
              <a:t>ΓΕΝ.ΛΟΓΙΣΤΙΚΗ -  Ν.Σ.ΒΙΓΚΟΣ</a:t>
            </a: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l-GR"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sp>
      <p:sp>
        <p:nvSpPr>
          <p:cNvPr id="506883" name="Rectangle 3"/>
          <p:cNvSpPr>
            <a:spLocks noGrp="1" noChangeArrowheads="1"/>
          </p:cNvSpPr>
          <p:nvPr>
            <p:ph type="body" idx="1"/>
          </p:nvPr>
        </p:nvSpPr>
        <p:spPr bwMode="auto">
          <a:xfrm>
            <a:off x="685480" y="4343144"/>
            <a:ext cx="5487041" cy="4115019"/>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l-G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7B63C8EA-B87F-42AC-990E-2C5584D5A662}" type="slidenum">
              <a:rPr lang="en-US" smtClean="0"/>
              <a:pPr eaLnBrk="1" hangingPunct="1">
                <a:defRPr/>
              </a:pPr>
              <a:t>163</a:t>
            </a:fld>
            <a:endParaRPr lang="en-US"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E3628996-7BB4-4FE9-82A2-5A2C4C64B0FA}" type="slidenum">
              <a:rPr lang="en-US" smtClean="0"/>
              <a:pPr eaLnBrk="1" hangingPunct="1">
                <a:defRPr/>
              </a:pPr>
              <a:t>164</a:t>
            </a:fld>
            <a:endParaRPr lang="en-US"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p:spPr>
        <p:txBody>
          <a:bodyPr/>
          <a:lstStyle/>
          <a:p>
            <a:pPr eaLnBrk="1" hangingPunct="1"/>
            <a:endParaRPr lang="el-GR" smtClean="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AE3ABAF2-3622-4DC2-8033-E6B206EAB2AC}" type="slidenum">
              <a:rPr lang="en-US" smtClean="0"/>
              <a:pPr eaLnBrk="1" hangingPunct="1">
                <a:defRPr/>
              </a:pPr>
              <a:t>165</a:t>
            </a:fld>
            <a:endParaRPr lang="en-US"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endParaRPr lang="el-GR" smtClean="0">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F23F4CB5-E2F1-4E5D-9752-513E29B9E6A7}" type="slidenum">
              <a:rPr lang="en-US" smtClean="0"/>
              <a:pPr eaLnBrk="1" hangingPunct="1">
                <a:defRPr/>
              </a:pPr>
              <a:t>166</a:t>
            </a:fld>
            <a:endParaRPr lang="en-US"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endParaRPr lang="el-GR" smtClean="0">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753400B8-E5DA-4200-BE16-956F1619D52F}" type="slidenum">
              <a:rPr lang="en-US" smtClean="0"/>
              <a:pPr eaLnBrk="1" hangingPunct="1">
                <a:defRPr/>
              </a:pPr>
              <a:t>167</a:t>
            </a:fld>
            <a:endParaRPr lang="en-US"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endParaRPr lang="el-GR" smtClean="0">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A084E0B5-7501-4E72-941E-C8CF1D64D700}" type="slidenum">
              <a:rPr lang="en-US" smtClean="0"/>
              <a:pPr eaLnBrk="1" hangingPunct="1">
                <a:defRPr/>
              </a:pPr>
              <a:t>168</a:t>
            </a:fld>
            <a:endParaRPr lang="en-US"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endParaRPr lang="el-GR" smtClean="0">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F50E6DD3-3902-4FBB-A76C-B81CA4568CDF}" type="slidenum">
              <a:rPr lang="en-US" smtClean="0"/>
              <a:pPr eaLnBrk="1" hangingPunct="1">
                <a:defRPr/>
              </a:pPr>
              <a:t>169</a:t>
            </a:fld>
            <a:endParaRPr lang="en-US"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el-GR" smtClean="0">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04ADBBE0-06D0-4727-9C3C-3750C6875BA1}" type="slidenum">
              <a:rPr lang="en-US" smtClean="0"/>
              <a:pPr eaLnBrk="1" hangingPunct="1">
                <a:defRPr/>
              </a:pPr>
              <a:t>170</a:t>
            </a:fld>
            <a:endParaRPr lang="en-US"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pPr eaLnBrk="1" hangingPunct="1"/>
            <a:endParaRPr lang="el-GR" smtClean="0">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25AA568F-EF64-4838-A4B5-E856FD73322C}" type="slidenum">
              <a:rPr lang="en-US" smtClean="0"/>
              <a:pPr eaLnBrk="1" hangingPunct="1">
                <a:defRPr/>
              </a:pPr>
              <a:t>171</a:t>
            </a:fld>
            <a:endParaRPr lang="en-US"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el-GR" smtClean="0">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BEB47CB5-4F49-4D62-8367-3999B9783E8C}" type="slidenum">
              <a:rPr lang="en-US" smtClean="0"/>
              <a:pPr eaLnBrk="1" hangingPunct="1">
                <a:defRPr/>
              </a:pPr>
              <a:t>172</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p:spPr>
        <p:txBody>
          <a:bodyPr/>
          <a:lstStyle/>
          <a:p>
            <a:pPr eaLnBrk="1" hangingPunct="1"/>
            <a:endParaRPr lang="el-GR"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sp>
      <p:sp>
        <p:nvSpPr>
          <p:cNvPr id="507907" name="Rectangle 3"/>
          <p:cNvSpPr>
            <a:spLocks noGrp="1" noChangeArrowheads="1"/>
          </p:cNvSpPr>
          <p:nvPr>
            <p:ph type="body" idx="1"/>
          </p:nvPr>
        </p:nvSpPr>
        <p:spPr bwMode="auto">
          <a:xfrm>
            <a:off x="685480" y="4343144"/>
            <a:ext cx="5487041" cy="4115019"/>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l-G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1EDFCAA2-76E3-4F61-B563-85F118D5B83A}" type="slidenum">
              <a:rPr lang="en-US" smtClean="0"/>
              <a:pPr eaLnBrk="1" hangingPunct="1">
                <a:defRPr/>
              </a:pPr>
              <a:t>173</a:t>
            </a:fld>
            <a:endParaRPr lang="en-US"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endParaRPr lang="el-GR" smtClean="0">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63812497-86C0-40DB-B718-BB085BEA2A4E}" type="slidenum">
              <a:rPr lang="el-GR" smtClean="0"/>
              <a:pPr/>
              <a:t>174</a:t>
            </a:fld>
            <a:endParaRPr lang="el-GR" dirty="0"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r>
              <a:rPr lang="el-GR" dirty="0" smtClean="0"/>
              <a:t>ΜΑΘΗΜΑ  14/10/2010</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63812497-86C0-40DB-B718-BB085BEA2A4E}" type="slidenum">
              <a:rPr lang="el-GR" smtClean="0"/>
              <a:pPr/>
              <a:t>192</a:t>
            </a:fld>
            <a:endParaRPr lang="el-GR" dirty="0"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r>
              <a:rPr lang="el-GR" dirty="0" smtClean="0"/>
              <a:t>ΜΑΘΗΜΑ  14/10/2010</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13FAB7C-E1E9-4AD5-B4EC-30BC7190BBD6}" type="slidenum">
              <a:rPr lang="el-GR" smtClean="0"/>
              <a:pPr/>
              <a:t>196</a:t>
            </a:fld>
            <a:endParaRPr lang="el-GR" dirty="0" smtClean="0"/>
          </a:p>
        </p:txBody>
      </p:sp>
      <p:sp>
        <p:nvSpPr>
          <p:cNvPr id="328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87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E34537BF-E234-41AC-97E2-643C38E0803A}" type="slidenum">
              <a:rPr lang="el-GR" smtClean="0"/>
              <a:pPr/>
              <a:t>207</a:t>
            </a:fld>
            <a:endParaRPr lang="el-GR" dirty="0"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r>
              <a:rPr lang="el-GR" dirty="0" smtClean="0"/>
              <a:t>ΜΑΘΗΜΑ 18/11/2010</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5C76E018-7C20-410B-AE95-446375706DD8}" type="slidenum">
              <a:rPr lang="el-GR" smtClean="0"/>
              <a:pPr/>
              <a:t>208</a:t>
            </a:fld>
            <a:endParaRPr lang="el-GR" dirty="0"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r>
              <a:rPr lang="el-GR" dirty="0" smtClean="0"/>
              <a:t>ΜΑΘΗΜΑ 14/10/2010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307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3177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328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6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sp>
      <p:sp>
        <p:nvSpPr>
          <p:cNvPr id="508931" name="Rectangle 3"/>
          <p:cNvSpPr>
            <a:spLocks noGrp="1" noChangeArrowheads="1"/>
          </p:cNvSpPr>
          <p:nvPr>
            <p:ph type="body" idx="1"/>
          </p:nvPr>
        </p:nvSpPr>
        <p:spPr bwMode="auto">
          <a:xfrm>
            <a:off x="685480" y="4343144"/>
            <a:ext cx="5487041" cy="4115019"/>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l-G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02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12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23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33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43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6EF3B4C-D0C5-4C4B-A0BC-E4A77DA3FC65}" type="slidenum">
              <a:rPr lang="el-GR" smtClean="0"/>
              <a:pPr fontAlgn="base">
                <a:spcBef>
                  <a:spcPct val="0"/>
                </a:spcBef>
                <a:spcAft>
                  <a:spcPct val="0"/>
                </a:spcAft>
                <a:defRPr/>
              </a:pPr>
              <a:t>379</a:t>
            </a:fld>
            <a:endParaRPr lang="el-GR" dirty="0" smtClean="0"/>
          </a:p>
        </p:txBody>
      </p:sp>
      <p:sp>
        <p:nvSpPr>
          <p:cNvPr id="157699" name="Rectangle 2"/>
          <p:cNvSpPr>
            <a:spLocks noGrp="1" noRot="1" noChangeAspect="1" noChangeArrowheads="1" noTextEdit="1"/>
          </p:cNvSpPr>
          <p:nvPr>
            <p:ph type="sldImg"/>
          </p:nvPr>
        </p:nvSpPr>
        <p:spPr bwMode="auto">
          <a:xfrm>
            <a:off x="3322933" y="2580640"/>
            <a:ext cx="0" cy="0"/>
          </a:xfrm>
          <a:noFill/>
          <a:ln>
            <a:solidFill>
              <a:srgbClr val="000000"/>
            </a:solidFill>
            <a:miter lim="800000"/>
            <a:headEnd/>
            <a:tailEnd/>
          </a:ln>
        </p:spPr>
      </p:sp>
      <p:sp>
        <p:nvSpPr>
          <p:cNvPr id="157700" name="Rectangle 3"/>
          <p:cNvSpPr>
            <a:spLocks noGrp="1" noChangeArrowheads="1"/>
          </p:cNvSpPr>
          <p:nvPr>
            <p:ph type="body" idx="1"/>
          </p:nvPr>
        </p:nvSpPr>
        <p:spPr bwMode="auto">
          <a:xfrm>
            <a:off x="914400" y="6270625"/>
            <a:ext cx="2406650" cy="255588"/>
          </a:xfrm>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FB6664-FAD3-425B-90D2-C456ABB3285D}" type="slidenum">
              <a:rPr lang="el-GR" smtClean="0"/>
              <a:pPr fontAlgn="base">
                <a:spcBef>
                  <a:spcPct val="0"/>
                </a:spcBef>
                <a:spcAft>
                  <a:spcPct val="0"/>
                </a:spcAft>
                <a:defRPr/>
              </a:pPr>
              <a:t>380</a:t>
            </a:fld>
            <a:endParaRPr lang="el-GR" dirty="0" smtClean="0"/>
          </a:p>
        </p:txBody>
      </p:sp>
      <p:sp>
        <p:nvSpPr>
          <p:cNvPr id="158723" name="Rectangle 2"/>
          <p:cNvSpPr>
            <a:spLocks noGrp="1" noRot="1" noChangeAspect="1" noChangeArrowheads="1" noTextEdit="1"/>
          </p:cNvSpPr>
          <p:nvPr>
            <p:ph type="sldImg"/>
          </p:nvPr>
        </p:nvSpPr>
        <p:spPr bwMode="auto">
          <a:xfrm>
            <a:off x="3322933" y="2580640"/>
            <a:ext cx="0" cy="0"/>
          </a:xfrm>
          <a:noFill/>
          <a:ln>
            <a:solidFill>
              <a:srgbClr val="000000"/>
            </a:solidFill>
            <a:miter lim="800000"/>
            <a:headEnd/>
            <a:tailEnd/>
          </a:ln>
        </p:spPr>
      </p:sp>
      <p:sp>
        <p:nvSpPr>
          <p:cNvPr id="158724" name="Rectangle 3"/>
          <p:cNvSpPr>
            <a:spLocks noGrp="1" noChangeArrowheads="1"/>
          </p:cNvSpPr>
          <p:nvPr>
            <p:ph type="body" idx="1"/>
          </p:nvPr>
        </p:nvSpPr>
        <p:spPr bwMode="auto">
          <a:xfrm>
            <a:off x="914400" y="6270625"/>
            <a:ext cx="2406650" cy="255588"/>
          </a:xfrm>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0BE8C8D-BEB3-47C1-B8CF-489E7BC6F606}" type="slidenum">
              <a:rPr lang="el-GR" smtClean="0"/>
              <a:pPr fontAlgn="base">
                <a:spcBef>
                  <a:spcPct val="0"/>
                </a:spcBef>
                <a:spcAft>
                  <a:spcPct val="0"/>
                </a:spcAft>
                <a:defRPr/>
              </a:pPr>
              <a:t>381</a:t>
            </a:fld>
            <a:endParaRPr lang="el-GR" dirty="0" smtClean="0"/>
          </a:p>
        </p:txBody>
      </p:sp>
      <p:sp>
        <p:nvSpPr>
          <p:cNvPr id="159747" name="Rectangle 2"/>
          <p:cNvSpPr>
            <a:spLocks noGrp="1" noRot="1" noChangeAspect="1" noChangeArrowheads="1" noTextEdit="1"/>
          </p:cNvSpPr>
          <p:nvPr>
            <p:ph type="sldImg"/>
          </p:nvPr>
        </p:nvSpPr>
        <p:spPr bwMode="auto">
          <a:xfrm>
            <a:off x="3322933" y="2580640"/>
            <a:ext cx="0" cy="0"/>
          </a:xfrm>
          <a:noFill/>
          <a:ln>
            <a:solidFill>
              <a:srgbClr val="000000"/>
            </a:solidFill>
            <a:miter lim="800000"/>
            <a:headEnd/>
            <a:tailEnd/>
          </a:ln>
        </p:spPr>
      </p:sp>
      <p:sp>
        <p:nvSpPr>
          <p:cNvPr id="159748" name="Rectangle 3"/>
          <p:cNvSpPr>
            <a:spLocks noGrp="1" noChangeArrowheads="1"/>
          </p:cNvSpPr>
          <p:nvPr>
            <p:ph type="body" idx="1"/>
          </p:nvPr>
        </p:nvSpPr>
        <p:spPr bwMode="auto">
          <a:xfrm>
            <a:off x="914400" y="6270625"/>
            <a:ext cx="2406650" cy="255588"/>
          </a:xfrm>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1AD47B0-A68E-4CFA-9383-B6CEA97F2583}" type="slidenum">
              <a:rPr lang="el-GR" smtClean="0"/>
              <a:pPr fontAlgn="base">
                <a:spcBef>
                  <a:spcPct val="0"/>
                </a:spcBef>
                <a:spcAft>
                  <a:spcPct val="0"/>
                </a:spcAft>
                <a:defRPr/>
              </a:pPr>
              <a:t>382</a:t>
            </a:fld>
            <a:endParaRPr lang="el-GR" dirty="0" smtClean="0"/>
          </a:p>
        </p:txBody>
      </p:sp>
      <p:sp>
        <p:nvSpPr>
          <p:cNvPr id="160771" name="Rectangle 2"/>
          <p:cNvSpPr>
            <a:spLocks noGrp="1" noRot="1" noChangeAspect="1" noChangeArrowheads="1" noTextEdit="1"/>
          </p:cNvSpPr>
          <p:nvPr>
            <p:ph type="sldImg"/>
          </p:nvPr>
        </p:nvSpPr>
        <p:spPr bwMode="auto">
          <a:xfrm>
            <a:off x="3322933" y="2580640"/>
            <a:ext cx="0" cy="0"/>
          </a:xfrm>
          <a:noFill/>
          <a:ln>
            <a:solidFill>
              <a:srgbClr val="000000"/>
            </a:solidFill>
            <a:miter lim="800000"/>
            <a:headEnd/>
            <a:tailEnd/>
          </a:ln>
        </p:spPr>
      </p:sp>
      <p:sp>
        <p:nvSpPr>
          <p:cNvPr id="160772" name="Rectangle 3"/>
          <p:cNvSpPr>
            <a:spLocks noGrp="1" noChangeArrowheads="1"/>
          </p:cNvSpPr>
          <p:nvPr>
            <p:ph type="body" idx="1"/>
          </p:nvPr>
        </p:nvSpPr>
        <p:spPr bwMode="auto">
          <a:xfrm>
            <a:off x="914400" y="6270625"/>
            <a:ext cx="2406650" cy="255588"/>
          </a:xfrm>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4024EF6-FD91-442B-B783-BE8D4C690E6D}" type="slidenum">
              <a:rPr lang="el-GR" smtClean="0"/>
              <a:pPr fontAlgn="base">
                <a:spcBef>
                  <a:spcPct val="0"/>
                </a:spcBef>
                <a:spcAft>
                  <a:spcPct val="0"/>
                </a:spcAft>
                <a:defRPr/>
              </a:pPr>
              <a:t>383</a:t>
            </a:fld>
            <a:endParaRPr lang="el-GR" dirty="0" smtClean="0"/>
          </a:p>
        </p:txBody>
      </p:sp>
      <p:sp>
        <p:nvSpPr>
          <p:cNvPr id="161795" name="Rectangle 2"/>
          <p:cNvSpPr>
            <a:spLocks noGrp="1" noRot="1" noChangeAspect="1" noChangeArrowheads="1" noTextEdit="1"/>
          </p:cNvSpPr>
          <p:nvPr>
            <p:ph type="sldImg"/>
          </p:nvPr>
        </p:nvSpPr>
        <p:spPr bwMode="auto">
          <a:xfrm>
            <a:off x="3322933" y="2580640"/>
            <a:ext cx="0" cy="0"/>
          </a:xfrm>
          <a:noFill/>
          <a:ln>
            <a:solidFill>
              <a:srgbClr val="000000"/>
            </a:solidFill>
            <a:miter lim="800000"/>
            <a:headEnd/>
            <a:tailEnd/>
          </a:ln>
        </p:spPr>
      </p:sp>
      <p:sp>
        <p:nvSpPr>
          <p:cNvPr id="161796" name="Rectangle 3"/>
          <p:cNvSpPr>
            <a:spLocks noGrp="1" noChangeArrowheads="1"/>
          </p:cNvSpPr>
          <p:nvPr>
            <p:ph type="body" idx="1"/>
          </p:nvPr>
        </p:nvSpPr>
        <p:spPr bwMode="auto">
          <a:xfrm>
            <a:off x="914400" y="6270625"/>
            <a:ext cx="2406650" cy="255588"/>
          </a:xfrm>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5C76E018-7C20-410B-AE95-446375706DD8}" type="slidenum">
              <a:rPr lang="el-GR" smtClean="0"/>
              <a:pPr/>
              <a:t>79</a:t>
            </a:fld>
            <a:endParaRPr lang="el-GR" dirty="0"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r>
              <a:rPr lang="el-GR" dirty="0" smtClean="0"/>
              <a:t>ΜΑΘΗΜΑ 14/10/2010 </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222F47C-F7E1-4CF3-BC3E-3AC5799F4838}" type="slidenum">
              <a:rPr lang="el-GR" smtClean="0"/>
              <a:pPr fontAlgn="base">
                <a:spcBef>
                  <a:spcPct val="0"/>
                </a:spcBef>
                <a:spcAft>
                  <a:spcPct val="0"/>
                </a:spcAft>
                <a:defRPr/>
              </a:pPr>
              <a:t>384</a:t>
            </a:fld>
            <a:endParaRPr lang="el-GR" dirty="0" smtClean="0"/>
          </a:p>
        </p:txBody>
      </p:sp>
      <p:sp>
        <p:nvSpPr>
          <p:cNvPr id="162819" name="Rectangle 2"/>
          <p:cNvSpPr>
            <a:spLocks noGrp="1" noRot="1" noChangeAspect="1" noChangeArrowheads="1" noTextEdit="1"/>
          </p:cNvSpPr>
          <p:nvPr>
            <p:ph type="sldImg"/>
          </p:nvPr>
        </p:nvSpPr>
        <p:spPr bwMode="auto">
          <a:xfrm>
            <a:off x="3322933" y="2580640"/>
            <a:ext cx="0" cy="0"/>
          </a:xfrm>
          <a:noFill/>
          <a:ln>
            <a:solidFill>
              <a:srgbClr val="000000"/>
            </a:solidFill>
            <a:miter lim="800000"/>
            <a:headEnd/>
            <a:tailEnd/>
          </a:ln>
        </p:spPr>
      </p:sp>
      <p:sp>
        <p:nvSpPr>
          <p:cNvPr id="162820" name="Rectangle 3"/>
          <p:cNvSpPr>
            <a:spLocks noGrp="1" noChangeArrowheads="1"/>
          </p:cNvSpPr>
          <p:nvPr>
            <p:ph type="body" idx="1"/>
          </p:nvPr>
        </p:nvSpPr>
        <p:spPr bwMode="auto">
          <a:xfrm>
            <a:off x="914400" y="6270625"/>
            <a:ext cx="2406650" cy="255588"/>
          </a:xfrm>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8539CD-D915-4427-B988-16E24C4F807D}" type="slidenum">
              <a:rPr lang="el-GR" smtClean="0"/>
              <a:pPr fontAlgn="base">
                <a:spcBef>
                  <a:spcPct val="0"/>
                </a:spcBef>
                <a:spcAft>
                  <a:spcPct val="0"/>
                </a:spcAft>
                <a:defRPr/>
              </a:pPr>
              <a:t>385</a:t>
            </a:fld>
            <a:endParaRPr lang="el-GR" dirty="0" smtClean="0"/>
          </a:p>
        </p:txBody>
      </p:sp>
      <p:sp>
        <p:nvSpPr>
          <p:cNvPr id="163843" name="Rectangle 2"/>
          <p:cNvSpPr>
            <a:spLocks noGrp="1" noRot="1" noChangeAspect="1" noChangeArrowheads="1" noTextEdit="1"/>
          </p:cNvSpPr>
          <p:nvPr>
            <p:ph type="sldImg"/>
          </p:nvPr>
        </p:nvSpPr>
        <p:spPr bwMode="auto">
          <a:xfrm>
            <a:off x="3322933" y="2580640"/>
            <a:ext cx="0" cy="0"/>
          </a:xfrm>
          <a:noFill/>
          <a:ln>
            <a:solidFill>
              <a:srgbClr val="000000"/>
            </a:solidFill>
            <a:miter lim="800000"/>
            <a:headEnd/>
            <a:tailEnd/>
          </a:ln>
        </p:spPr>
      </p:sp>
      <p:sp>
        <p:nvSpPr>
          <p:cNvPr id="163844" name="Rectangle 3"/>
          <p:cNvSpPr>
            <a:spLocks noGrp="1" noChangeArrowheads="1"/>
          </p:cNvSpPr>
          <p:nvPr>
            <p:ph type="body" idx="1"/>
          </p:nvPr>
        </p:nvSpPr>
        <p:spPr bwMode="auto">
          <a:xfrm>
            <a:off x="914400" y="6270625"/>
            <a:ext cx="2406650" cy="255588"/>
          </a:xfrm>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AD15B22-EC5E-4F83-93B5-49901E7883CD}" type="slidenum">
              <a:rPr lang="el-GR" smtClean="0"/>
              <a:pPr fontAlgn="base">
                <a:spcBef>
                  <a:spcPct val="0"/>
                </a:spcBef>
                <a:spcAft>
                  <a:spcPct val="0"/>
                </a:spcAft>
                <a:defRPr/>
              </a:pPr>
              <a:t>386</a:t>
            </a:fld>
            <a:endParaRPr lang="el-GR" dirty="0" smtClean="0"/>
          </a:p>
        </p:txBody>
      </p:sp>
      <p:sp>
        <p:nvSpPr>
          <p:cNvPr id="164867" name="Rectangle 2"/>
          <p:cNvSpPr>
            <a:spLocks noGrp="1" noRot="1" noChangeAspect="1" noChangeArrowheads="1" noTextEdit="1"/>
          </p:cNvSpPr>
          <p:nvPr>
            <p:ph type="sldImg"/>
          </p:nvPr>
        </p:nvSpPr>
        <p:spPr bwMode="auto">
          <a:xfrm>
            <a:off x="3322933" y="2580640"/>
            <a:ext cx="0" cy="0"/>
          </a:xfrm>
          <a:noFill/>
          <a:ln>
            <a:solidFill>
              <a:srgbClr val="000000"/>
            </a:solidFill>
            <a:miter lim="800000"/>
            <a:headEnd/>
            <a:tailEnd/>
          </a:ln>
        </p:spPr>
      </p:sp>
      <p:sp>
        <p:nvSpPr>
          <p:cNvPr id="164868" name="Rectangle 3"/>
          <p:cNvSpPr>
            <a:spLocks noGrp="1" noChangeArrowheads="1"/>
          </p:cNvSpPr>
          <p:nvPr>
            <p:ph type="body" idx="1"/>
          </p:nvPr>
        </p:nvSpPr>
        <p:spPr bwMode="auto">
          <a:xfrm>
            <a:off x="914400" y="6270625"/>
            <a:ext cx="2406650" cy="255588"/>
          </a:xfrm>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6A7E925-0BAD-4EE8-AE71-521A41F10644}" type="slidenum">
              <a:rPr lang="el-GR" smtClean="0"/>
              <a:pPr fontAlgn="base">
                <a:spcBef>
                  <a:spcPct val="0"/>
                </a:spcBef>
                <a:spcAft>
                  <a:spcPct val="0"/>
                </a:spcAft>
                <a:defRPr/>
              </a:pPr>
              <a:t>387</a:t>
            </a:fld>
            <a:endParaRPr lang="el-GR" dirty="0" smtClean="0"/>
          </a:p>
        </p:txBody>
      </p:sp>
      <p:sp>
        <p:nvSpPr>
          <p:cNvPr id="165891" name="Rectangle 2"/>
          <p:cNvSpPr>
            <a:spLocks noGrp="1" noRot="1" noChangeAspect="1" noChangeArrowheads="1" noTextEdit="1"/>
          </p:cNvSpPr>
          <p:nvPr>
            <p:ph type="sldImg"/>
          </p:nvPr>
        </p:nvSpPr>
        <p:spPr bwMode="auto">
          <a:xfrm>
            <a:off x="3322933" y="2580640"/>
            <a:ext cx="0" cy="0"/>
          </a:xfrm>
          <a:noFill/>
          <a:ln>
            <a:solidFill>
              <a:srgbClr val="000000"/>
            </a:solidFill>
            <a:miter lim="800000"/>
            <a:headEnd/>
            <a:tailEnd/>
          </a:ln>
        </p:spPr>
      </p:sp>
      <p:sp>
        <p:nvSpPr>
          <p:cNvPr id="165892" name="Rectangle 3"/>
          <p:cNvSpPr>
            <a:spLocks noGrp="1" noChangeArrowheads="1"/>
          </p:cNvSpPr>
          <p:nvPr>
            <p:ph type="body" idx="1"/>
          </p:nvPr>
        </p:nvSpPr>
        <p:spPr bwMode="auto">
          <a:xfrm>
            <a:off x="914400" y="6270625"/>
            <a:ext cx="2406650" cy="255588"/>
          </a:xfrm>
          <a:noFill/>
        </p:spPr>
        <p:txBody>
          <a:bodyPr wrap="square" numCol="1" anchor="t" anchorCtr="0" compatLnSpc="1">
            <a:prstTxWarp prst="textNoShape">
              <a:avLst/>
            </a:prstTxWarp>
          </a:bodyPr>
          <a:lstStyle/>
          <a:p>
            <a:pPr eaLnBrk="1" hangingPunct="1">
              <a:spcBef>
                <a:spcPct val="0"/>
              </a:spcBef>
            </a:pPr>
            <a:endParaRPr lang="el-GR" dirty="0"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02FBAF-A58B-4538-966E-B9DE36EB48D8}" type="slidenum">
              <a:rPr lang="en-US"/>
              <a:pPr/>
              <a:t>388</a:t>
            </a:fld>
            <a:endParaRPr lang="en-US" dirty="0"/>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el-GR"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0B2F8AFA-3CEB-4578-AE53-E1AC4834792A}" type="slidenum">
              <a:rPr lang="en-US"/>
              <a:pPr/>
              <a:t>389</a:t>
            </a:fld>
            <a:endParaRPr lang="en-US" dirty="0"/>
          </a:p>
        </p:txBody>
      </p:sp>
      <p:sp>
        <p:nvSpPr>
          <p:cNvPr id="113666" name="Rectangle 2"/>
          <p:cNvSpPr>
            <a:spLocks noChangeArrowheads="1"/>
          </p:cNvSpPr>
          <p:nvPr/>
        </p:nvSpPr>
        <p:spPr bwMode="auto">
          <a:xfrm>
            <a:off x="3886200" y="1"/>
            <a:ext cx="2971800" cy="457200"/>
          </a:xfrm>
          <a:prstGeom prst="rect">
            <a:avLst/>
          </a:prstGeom>
          <a:noFill/>
          <a:ln w="12700">
            <a:noFill/>
            <a:miter lim="800000"/>
            <a:headEnd/>
            <a:tailEnd/>
          </a:ln>
          <a:effectLst/>
        </p:spPr>
        <p:txBody>
          <a:bodyPr wrap="none" lIns="91427" tIns="45714" rIns="91427" bIns="45714" anchor="ctr"/>
          <a:lstStyle/>
          <a:p>
            <a:endParaRPr lang="el-GR" dirty="0"/>
          </a:p>
        </p:txBody>
      </p:sp>
      <p:sp>
        <p:nvSpPr>
          <p:cNvPr id="113667" name="Rectangle 3"/>
          <p:cNvSpPr>
            <a:spLocks noChangeArrowheads="1"/>
          </p:cNvSpPr>
          <p:nvPr/>
        </p:nvSpPr>
        <p:spPr bwMode="auto">
          <a:xfrm>
            <a:off x="3886200" y="8686800"/>
            <a:ext cx="2971800" cy="457200"/>
          </a:xfrm>
          <a:prstGeom prst="rect">
            <a:avLst/>
          </a:prstGeom>
          <a:noFill/>
          <a:ln w="12700">
            <a:noFill/>
            <a:miter lim="800000"/>
            <a:headEnd/>
            <a:tailEnd/>
          </a:ln>
          <a:effectLst/>
        </p:spPr>
        <p:txBody>
          <a:bodyPr lIns="19047" tIns="0" rIns="19047" bIns="0" anchor="b"/>
          <a:lstStyle/>
          <a:p>
            <a:pPr algn="r" eaLnBrk="0" hangingPunct="0"/>
            <a:r>
              <a:rPr lang="en-US" sz="1000" i="1" dirty="0">
                <a:latin typeface="Times New Roman" pitchFamily="18" charset="0"/>
              </a:rPr>
              <a:t>20</a:t>
            </a:r>
          </a:p>
        </p:txBody>
      </p:sp>
      <p:sp>
        <p:nvSpPr>
          <p:cNvPr id="113668" name="Rectangle 4"/>
          <p:cNvSpPr>
            <a:spLocks noChangeArrowheads="1"/>
          </p:cNvSpPr>
          <p:nvPr/>
        </p:nvSpPr>
        <p:spPr bwMode="auto">
          <a:xfrm>
            <a:off x="0" y="8686800"/>
            <a:ext cx="2971800" cy="457200"/>
          </a:xfrm>
          <a:prstGeom prst="rect">
            <a:avLst/>
          </a:prstGeom>
          <a:noFill/>
          <a:ln w="12700">
            <a:noFill/>
            <a:miter lim="800000"/>
            <a:headEnd/>
            <a:tailEnd/>
          </a:ln>
          <a:effectLst/>
        </p:spPr>
        <p:txBody>
          <a:bodyPr wrap="none" lIns="91427" tIns="45714" rIns="91427" bIns="45714" anchor="ctr"/>
          <a:lstStyle/>
          <a:p>
            <a:endParaRPr lang="el-GR" dirty="0"/>
          </a:p>
        </p:txBody>
      </p:sp>
      <p:sp>
        <p:nvSpPr>
          <p:cNvPr id="113669" name="Rectangle 5"/>
          <p:cNvSpPr>
            <a:spLocks noChangeArrowheads="1"/>
          </p:cNvSpPr>
          <p:nvPr/>
        </p:nvSpPr>
        <p:spPr bwMode="auto">
          <a:xfrm>
            <a:off x="0" y="1"/>
            <a:ext cx="2971800" cy="457200"/>
          </a:xfrm>
          <a:prstGeom prst="rect">
            <a:avLst/>
          </a:prstGeom>
          <a:noFill/>
          <a:ln w="12700">
            <a:noFill/>
            <a:miter lim="800000"/>
            <a:headEnd/>
            <a:tailEnd/>
          </a:ln>
          <a:effectLst/>
        </p:spPr>
        <p:txBody>
          <a:bodyPr wrap="none" lIns="91427" tIns="45714" rIns="91427" bIns="45714" anchor="ctr"/>
          <a:lstStyle/>
          <a:p>
            <a:endParaRPr lang="el-GR" dirty="0"/>
          </a:p>
        </p:txBody>
      </p:sp>
      <p:sp>
        <p:nvSpPr>
          <p:cNvPr id="113670" name="Rectangle 6"/>
          <p:cNvSpPr>
            <a:spLocks noGrp="1" noRot="1" noChangeAspect="1" noChangeArrowheads="1" noTextEdit="1"/>
          </p:cNvSpPr>
          <p:nvPr>
            <p:ph type="sldImg"/>
          </p:nvPr>
        </p:nvSpPr>
        <p:spPr>
          <a:xfrm>
            <a:off x="945113" y="692332"/>
            <a:ext cx="4967776" cy="3416663"/>
          </a:xfrm>
          <a:ln w="12700" cap="flat">
            <a:solidFill>
              <a:schemeClr val="tx1"/>
            </a:solidFill>
          </a:ln>
        </p:spPr>
      </p:sp>
      <p:sp>
        <p:nvSpPr>
          <p:cNvPr id="113671" name="Rectangle 7"/>
          <p:cNvSpPr>
            <a:spLocks noGrp="1" noChangeArrowheads="1"/>
          </p:cNvSpPr>
          <p:nvPr>
            <p:ph type="body" idx="1"/>
          </p:nvPr>
        </p:nvSpPr>
        <p:spPr>
          <a:xfrm>
            <a:off x="914400" y="4343401"/>
            <a:ext cx="5029200" cy="4114800"/>
          </a:xfrm>
          <a:ln/>
        </p:spPr>
        <p:txBody>
          <a:bodyPr lIns="90475" tIns="44443" rIns="90475" bIns="44443"/>
          <a:lstStyle/>
          <a:p>
            <a:endParaRPr lang="el-GR"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FA7EF351-801B-4507-8DFE-31B6981F550F}" type="slidenum">
              <a:rPr lang="en-US"/>
              <a:pPr/>
              <a:t>390</a:t>
            </a:fld>
            <a:endParaRPr lang="en-US" dirty="0"/>
          </a:p>
        </p:txBody>
      </p:sp>
      <p:sp>
        <p:nvSpPr>
          <p:cNvPr id="115714" name="Rectangle 2"/>
          <p:cNvSpPr>
            <a:spLocks noChangeArrowheads="1"/>
          </p:cNvSpPr>
          <p:nvPr/>
        </p:nvSpPr>
        <p:spPr bwMode="auto">
          <a:xfrm>
            <a:off x="3886200" y="1"/>
            <a:ext cx="2971800" cy="457200"/>
          </a:xfrm>
          <a:prstGeom prst="rect">
            <a:avLst/>
          </a:prstGeom>
          <a:noFill/>
          <a:ln w="12700">
            <a:noFill/>
            <a:miter lim="800000"/>
            <a:headEnd/>
            <a:tailEnd/>
          </a:ln>
          <a:effectLst/>
        </p:spPr>
        <p:txBody>
          <a:bodyPr wrap="none" lIns="91427" tIns="45714" rIns="91427" bIns="45714" anchor="ctr"/>
          <a:lstStyle/>
          <a:p>
            <a:endParaRPr lang="el-GR" dirty="0"/>
          </a:p>
        </p:txBody>
      </p:sp>
      <p:sp>
        <p:nvSpPr>
          <p:cNvPr id="115715" name="Rectangle 3"/>
          <p:cNvSpPr>
            <a:spLocks noChangeArrowheads="1"/>
          </p:cNvSpPr>
          <p:nvPr/>
        </p:nvSpPr>
        <p:spPr bwMode="auto">
          <a:xfrm>
            <a:off x="3886200" y="8686800"/>
            <a:ext cx="2971800" cy="457200"/>
          </a:xfrm>
          <a:prstGeom prst="rect">
            <a:avLst/>
          </a:prstGeom>
          <a:noFill/>
          <a:ln w="12700">
            <a:noFill/>
            <a:miter lim="800000"/>
            <a:headEnd/>
            <a:tailEnd/>
          </a:ln>
          <a:effectLst/>
        </p:spPr>
        <p:txBody>
          <a:bodyPr lIns="19047" tIns="0" rIns="19047" bIns="0" anchor="b"/>
          <a:lstStyle/>
          <a:p>
            <a:pPr algn="r" eaLnBrk="0" hangingPunct="0"/>
            <a:r>
              <a:rPr lang="en-US" sz="1000" i="1" dirty="0">
                <a:latin typeface="Times New Roman" pitchFamily="18" charset="0"/>
              </a:rPr>
              <a:t>23</a:t>
            </a:r>
          </a:p>
        </p:txBody>
      </p:sp>
      <p:sp>
        <p:nvSpPr>
          <p:cNvPr id="115716" name="Rectangle 4"/>
          <p:cNvSpPr>
            <a:spLocks noChangeArrowheads="1"/>
          </p:cNvSpPr>
          <p:nvPr/>
        </p:nvSpPr>
        <p:spPr bwMode="auto">
          <a:xfrm>
            <a:off x="0" y="8686800"/>
            <a:ext cx="2971800" cy="457200"/>
          </a:xfrm>
          <a:prstGeom prst="rect">
            <a:avLst/>
          </a:prstGeom>
          <a:noFill/>
          <a:ln w="12700">
            <a:noFill/>
            <a:miter lim="800000"/>
            <a:headEnd/>
            <a:tailEnd/>
          </a:ln>
          <a:effectLst/>
        </p:spPr>
        <p:txBody>
          <a:bodyPr wrap="none" lIns="91427" tIns="45714" rIns="91427" bIns="45714" anchor="ctr"/>
          <a:lstStyle/>
          <a:p>
            <a:endParaRPr lang="el-GR" dirty="0"/>
          </a:p>
        </p:txBody>
      </p:sp>
      <p:sp>
        <p:nvSpPr>
          <p:cNvPr id="115717" name="Rectangle 5"/>
          <p:cNvSpPr>
            <a:spLocks noChangeArrowheads="1"/>
          </p:cNvSpPr>
          <p:nvPr/>
        </p:nvSpPr>
        <p:spPr bwMode="auto">
          <a:xfrm>
            <a:off x="0" y="1"/>
            <a:ext cx="2971800" cy="457200"/>
          </a:xfrm>
          <a:prstGeom prst="rect">
            <a:avLst/>
          </a:prstGeom>
          <a:noFill/>
          <a:ln w="12700">
            <a:noFill/>
            <a:miter lim="800000"/>
            <a:headEnd/>
            <a:tailEnd/>
          </a:ln>
          <a:effectLst/>
        </p:spPr>
        <p:txBody>
          <a:bodyPr wrap="none" lIns="91427" tIns="45714" rIns="91427" bIns="45714" anchor="ctr"/>
          <a:lstStyle/>
          <a:p>
            <a:endParaRPr lang="el-GR" dirty="0"/>
          </a:p>
        </p:txBody>
      </p:sp>
      <p:sp>
        <p:nvSpPr>
          <p:cNvPr id="115718" name="Rectangle 6"/>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115719" name="Rectangle 7"/>
          <p:cNvSpPr>
            <a:spLocks noGrp="1" noChangeArrowheads="1"/>
          </p:cNvSpPr>
          <p:nvPr>
            <p:ph type="body" idx="1"/>
          </p:nvPr>
        </p:nvSpPr>
        <p:spPr>
          <a:xfrm>
            <a:off x="914400" y="4343401"/>
            <a:ext cx="5029200" cy="4114800"/>
          </a:xfrm>
          <a:ln/>
        </p:spPr>
        <p:txBody>
          <a:bodyPr lIns="90475" tIns="44443" rIns="90475" bIns="44443"/>
          <a:lstStyle/>
          <a:p>
            <a:endParaRPr lang="el-GR"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406</a:t>
            </a:fld>
            <a:endParaRPr lang="el-GR" dirty="0"/>
          </a:p>
        </p:txBody>
      </p:sp>
    </p:spTree>
    <p:extLst>
      <p:ext uri="{BB962C8B-B14F-4D97-AF65-F5344CB8AC3E}">
        <p14:creationId xmlns="" xmlns:p14="http://schemas.microsoft.com/office/powerpoint/2010/main" val="301794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sp>
      <p:sp>
        <p:nvSpPr>
          <p:cNvPr id="517123" name="Rectangle 3"/>
          <p:cNvSpPr>
            <a:spLocks noGrp="1" noChangeArrowheads="1"/>
          </p:cNvSpPr>
          <p:nvPr>
            <p:ph type="body" idx="1"/>
          </p:nvPr>
        </p:nvSpPr>
        <p:spPr bwMode="auto">
          <a:xfrm>
            <a:off x="685480" y="4343144"/>
            <a:ext cx="5487041" cy="4115019"/>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l-G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sp>
      <p:sp>
        <p:nvSpPr>
          <p:cNvPr id="519171" name="Rectangle 3"/>
          <p:cNvSpPr>
            <a:spLocks noGrp="1" noChangeArrowheads="1"/>
          </p:cNvSpPr>
          <p:nvPr>
            <p:ph type="body" idx="1"/>
          </p:nvPr>
        </p:nvSpPr>
        <p:spPr bwMode="auto">
          <a:xfrm>
            <a:off x="685480" y="4343144"/>
            <a:ext cx="5487041" cy="4115019"/>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l-G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sp>
      <p:sp>
        <p:nvSpPr>
          <p:cNvPr id="531459" name="Rectangle 3"/>
          <p:cNvSpPr>
            <a:spLocks noGrp="1" noChangeArrowheads="1"/>
          </p:cNvSpPr>
          <p:nvPr>
            <p:ph type="body" idx="1"/>
          </p:nvPr>
        </p:nvSpPr>
        <p:spPr bwMode="auto">
          <a:xfrm>
            <a:off x="685480" y="4343144"/>
            <a:ext cx="5487041" cy="4115019"/>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l-G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bg>
      <p:bgRef idx="1002">
        <a:schemeClr val="bg2"/>
      </p:bgRef>
    </p:bg>
    <p:spTree>
      <p:nvGrpSpPr>
        <p:cNvPr id="1" name=""/>
        <p:cNvGrpSpPr/>
        <p:nvPr/>
      </p:nvGrpSpPr>
      <p:grpSpPr>
        <a:xfrm>
          <a:off x="0" y="0"/>
          <a:ext cx="0" cy="0"/>
          <a:chOff x="0" y="0"/>
          <a:chExt cx="0" cy="0"/>
        </a:xfrm>
      </p:grpSpPr>
      <p:sp>
        <p:nvSpPr>
          <p:cNvPr id="9" name="8 - Τίτλος"/>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l-GR" smtClean="0"/>
              <a:t>Kλικ για επεξεργασία του τίτλου</a:t>
            </a:r>
            <a:endParaRPr kumimoji="0" lang="en-US"/>
          </a:p>
        </p:txBody>
      </p:sp>
      <p:sp>
        <p:nvSpPr>
          <p:cNvPr id="17" name="16 - Υπότιτλος"/>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Κάντε κλικ για να επεξεργαστείτε τον υπότιτλο του υποδείγματος</a:t>
            </a:r>
            <a:endParaRPr kumimoji="0" lang="en-US"/>
          </a:p>
        </p:txBody>
      </p:sp>
      <p:sp>
        <p:nvSpPr>
          <p:cNvPr id="30" name="29 - Θέση ημερομηνίας"/>
          <p:cNvSpPr>
            <a:spLocks noGrp="1"/>
          </p:cNvSpPr>
          <p:nvPr>
            <p:ph type="dt" sz="half" idx="10"/>
          </p:nvPr>
        </p:nvSpPr>
        <p:spPr/>
        <p:txBody>
          <a:bodyPr/>
          <a:lstStyle/>
          <a:p>
            <a:fld id="{2708668A-BF74-41B5-B257-01294EF592BF}" type="datetimeFigureOut">
              <a:rPr lang="el-GR" smtClean="0"/>
              <a:pPr/>
              <a:t>11/12/2018</a:t>
            </a:fld>
            <a:endParaRPr lang="el-GR"/>
          </a:p>
        </p:txBody>
      </p:sp>
      <p:sp>
        <p:nvSpPr>
          <p:cNvPr id="19" name="18 - Θέση υποσέλιδου"/>
          <p:cNvSpPr>
            <a:spLocks noGrp="1"/>
          </p:cNvSpPr>
          <p:nvPr>
            <p:ph type="ftr" sz="quarter" idx="11"/>
          </p:nvPr>
        </p:nvSpPr>
        <p:spPr/>
        <p:txBody>
          <a:bodyPr/>
          <a:lstStyle/>
          <a:p>
            <a:endParaRPr lang="el-GR"/>
          </a:p>
        </p:txBody>
      </p:sp>
      <p:sp>
        <p:nvSpPr>
          <p:cNvPr id="27" name="26 - Θέση αριθμού διαφάνειας"/>
          <p:cNvSpPr>
            <a:spLocks noGrp="1"/>
          </p:cNvSpPr>
          <p:nvPr>
            <p:ph type="sldNum" sz="quarter" idx="12"/>
          </p:nvPr>
        </p:nvSpPr>
        <p:spPr/>
        <p:txBody>
          <a:bodyPr/>
          <a:lstStyle/>
          <a:p>
            <a:fld id="{4DD7B739-BA8A-47A1-96C0-5D4F1568D324}" type="slidenum">
              <a:rPr lang="el-GR" smtClean="0"/>
              <a:pPr/>
              <a:t>‹#›</a:t>
            </a:fld>
            <a:endParaRPr lang="el-G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2708668A-BF74-41B5-B257-01294EF592BF}" type="datetimeFigureOut">
              <a:rPr lang="el-GR" smtClean="0"/>
              <a:pPr/>
              <a:t>11/12/2018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4DD7B739-BA8A-47A1-96C0-5D4F1568D324}"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914401"/>
            <a:ext cx="2057400" cy="5211763"/>
          </a:xfrm>
        </p:spPr>
        <p:txBody>
          <a:bodyPr vert="eaVer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914401"/>
            <a:ext cx="6019800" cy="5211763"/>
          </a:xfrm>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2708668A-BF74-41B5-B257-01294EF592BF}" type="datetimeFigureOut">
              <a:rPr lang="el-GR" smtClean="0"/>
              <a:pPr/>
              <a:t>11/12/2018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4DD7B739-BA8A-47A1-96C0-5D4F1568D324}"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p>
            <a:r>
              <a:rPr lang="el-GR" smtClean="0"/>
              <a:t>Στυλ κύριου τίτλου</a:t>
            </a:r>
            <a:endParaRPr lang="el-GR"/>
          </a:p>
        </p:txBody>
      </p:sp>
      <p:sp>
        <p:nvSpPr>
          <p:cNvPr id="3" name="Θέση πίνακα 2"/>
          <p:cNvSpPr>
            <a:spLocks noGrp="1"/>
          </p:cNvSpPr>
          <p:nvPr>
            <p:ph type="tbl" idx="1"/>
          </p:nvPr>
        </p:nvSpPr>
        <p:spPr>
          <a:xfrm>
            <a:off x="457200" y="1600200"/>
            <a:ext cx="8229600" cy="4525963"/>
          </a:xfrm>
        </p:spPr>
        <p:txBody>
          <a:bodyPr/>
          <a:lstStyle/>
          <a:p>
            <a:endParaRPr lang="el-GR" dirty="0"/>
          </a:p>
        </p:txBody>
      </p:sp>
      <p:sp>
        <p:nvSpPr>
          <p:cNvPr id="4" name="Θέση ημερομηνίας 3"/>
          <p:cNvSpPr>
            <a:spLocks noGrp="1"/>
          </p:cNvSpPr>
          <p:nvPr>
            <p:ph type="dt" sz="half" idx="10"/>
          </p:nvPr>
        </p:nvSpPr>
        <p:spPr>
          <a:xfrm>
            <a:off x="457200" y="6245225"/>
            <a:ext cx="2133600" cy="476250"/>
          </a:xfrm>
        </p:spPr>
        <p:txBody>
          <a:bodyPr/>
          <a:lstStyle>
            <a:lvl1pPr>
              <a:defRPr/>
            </a:lvl1pPr>
          </a:lstStyle>
          <a:p>
            <a:endParaRPr lang="el-GR" dirty="0"/>
          </a:p>
        </p:txBody>
      </p:sp>
      <p:sp>
        <p:nvSpPr>
          <p:cNvPr id="5" name="Θέση υποσέλιδου 4"/>
          <p:cNvSpPr>
            <a:spLocks noGrp="1"/>
          </p:cNvSpPr>
          <p:nvPr>
            <p:ph type="ftr" sz="quarter" idx="11"/>
          </p:nvPr>
        </p:nvSpPr>
        <p:spPr>
          <a:xfrm>
            <a:off x="3124200" y="6245225"/>
            <a:ext cx="2895600" cy="476250"/>
          </a:xfrm>
        </p:spPr>
        <p:txBody>
          <a:bodyPr/>
          <a:lstStyle>
            <a:lvl1pPr>
              <a:defRPr/>
            </a:lvl1pPr>
          </a:lstStyle>
          <a:p>
            <a:endParaRPr lang="el-GR" dirty="0"/>
          </a:p>
        </p:txBody>
      </p:sp>
      <p:sp>
        <p:nvSpPr>
          <p:cNvPr id="6" name="Θέση αριθμού διαφάνειας 5"/>
          <p:cNvSpPr>
            <a:spLocks noGrp="1"/>
          </p:cNvSpPr>
          <p:nvPr>
            <p:ph type="sldNum" sz="quarter" idx="12"/>
          </p:nvPr>
        </p:nvSpPr>
        <p:spPr>
          <a:xfrm>
            <a:off x="6553200" y="6245225"/>
            <a:ext cx="2133600" cy="476250"/>
          </a:xfrm>
        </p:spPr>
        <p:txBody>
          <a:bodyPr/>
          <a:lstStyle>
            <a:lvl1pPr>
              <a:defRPr/>
            </a:lvl1pPr>
          </a:lstStyle>
          <a:p>
            <a:fld id="{2A98DB17-C733-4A1D-BA75-70A39FFF3542}" type="slidenum">
              <a:rPr lang="el-GR"/>
              <a:pPr/>
              <a:t>‹#›</a:t>
            </a:fld>
            <a:endParaRPr lang="el-GR" dirty="0"/>
          </a:p>
        </p:txBody>
      </p:sp>
    </p:spTree>
    <p:extLst>
      <p:ext uri="{BB962C8B-B14F-4D97-AF65-F5344CB8AC3E}">
        <p14:creationId xmlns="" xmlns:p14="http://schemas.microsoft.com/office/powerpoint/2010/main" val="1604878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a:prstGeom prst="rect">
            <a:avLst/>
          </a:prstGeo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200" y="1600200"/>
            <a:ext cx="4038600" cy="453072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3072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αριθμού διαφάνειας"/>
          <p:cNvSpPr>
            <a:spLocks noGrp="1"/>
          </p:cNvSpPr>
          <p:nvPr>
            <p:ph type="sldNum" sz="quarter" idx="10"/>
          </p:nvPr>
        </p:nvSpPr>
        <p:spPr>
          <a:xfrm>
            <a:off x="6588125" y="6237288"/>
            <a:ext cx="2133600" cy="457200"/>
          </a:xfrm>
        </p:spPr>
        <p:txBody>
          <a:bodyPr/>
          <a:lstStyle>
            <a:lvl1pPr>
              <a:defRPr/>
            </a:lvl1pPr>
          </a:lstStyle>
          <a:p>
            <a:pPr>
              <a:defRPr/>
            </a:pPr>
            <a:fld id="{F99EC7D0-1419-4021-A4CF-91C4721EACC2}" type="slidenum">
              <a:rPr lang="el-GR"/>
              <a:pPr>
                <a:defRPr/>
              </a:pPr>
              <a:t>‹#›</a:t>
            </a:fld>
            <a:endParaRPr lang="el-G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p>
            <a:r>
              <a:rPr lang="el-GR" smtClean="0"/>
              <a:t>Στυλ κύριου τίτλου</a:t>
            </a:r>
            <a:endParaRPr lang="el-GR"/>
          </a:p>
        </p:txBody>
      </p:sp>
      <p:sp>
        <p:nvSpPr>
          <p:cNvPr id="3" name="Θέση κειμένου 2"/>
          <p:cNvSpPr>
            <a:spLocks noGrp="1"/>
          </p:cNvSpPr>
          <p:nvPr>
            <p:ph type="body" sz="half" idx="1"/>
          </p:nvPr>
        </p:nvSpPr>
        <p:spPr>
          <a:xfrm>
            <a:off x="468313" y="1628775"/>
            <a:ext cx="4038600" cy="452596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quarter" idx="2"/>
          </p:nvPr>
        </p:nvSpPr>
        <p:spPr>
          <a:xfrm>
            <a:off x="4659313" y="1628775"/>
            <a:ext cx="4038600" cy="21859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περιεχομένου 4"/>
          <p:cNvSpPr>
            <a:spLocks noGrp="1"/>
          </p:cNvSpPr>
          <p:nvPr>
            <p:ph sz="quarter" idx="3"/>
          </p:nvPr>
        </p:nvSpPr>
        <p:spPr>
          <a:xfrm>
            <a:off x="4659313" y="3967163"/>
            <a:ext cx="4038600" cy="21875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Rectangle 4"/>
          <p:cNvSpPr>
            <a:spLocks noGrp="1" noChangeArrowheads="1"/>
          </p:cNvSpPr>
          <p:nvPr>
            <p:ph type="dt" sz="half" idx="10"/>
          </p:nvPr>
        </p:nvSpPr>
        <p:spPr>
          <a:ln/>
        </p:spPr>
        <p:txBody>
          <a:bodyPr/>
          <a:lstStyle>
            <a:lvl1pPr>
              <a:defRPr/>
            </a:lvl1pPr>
          </a:lstStyle>
          <a:p>
            <a:pPr>
              <a:defRPr/>
            </a:pPr>
            <a:endParaRPr lang="en-NZ"/>
          </a:p>
        </p:txBody>
      </p:sp>
      <p:sp>
        <p:nvSpPr>
          <p:cNvPr id="7" name="Rectangle 6"/>
          <p:cNvSpPr>
            <a:spLocks noGrp="1" noChangeArrowheads="1"/>
          </p:cNvSpPr>
          <p:nvPr>
            <p:ph type="sldNum" sz="quarter" idx="11"/>
          </p:nvPr>
        </p:nvSpPr>
        <p:spPr>
          <a:ln/>
        </p:spPr>
        <p:txBody>
          <a:bodyPr/>
          <a:lstStyle>
            <a:lvl1pPr>
              <a:defRPr/>
            </a:lvl1pPr>
          </a:lstStyle>
          <a:p>
            <a:pPr>
              <a:defRPr/>
            </a:pPr>
            <a:fld id="{F731A60B-7700-4763-B03E-CE5E305CAAE2}" type="slidenum">
              <a:rPr lang="en-NZ"/>
              <a:pPr>
                <a:defRPr/>
              </a:pPr>
              <a:t>‹#›</a:t>
            </a:fld>
            <a:endParaRPr lang="en-N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idx="1"/>
          </p:nvPr>
        </p:nvSpPr>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2708668A-BF74-41B5-B257-01294EF592BF}" type="datetimeFigureOut">
              <a:rPr lang="el-GR" smtClean="0"/>
              <a:pPr/>
              <a:t>11/12/2018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4DD7B739-BA8A-47A1-96C0-5D4F1568D324}"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bg>
      <p:bgRef idx="1002">
        <a:schemeClr val="bg2"/>
      </p:bgRef>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2708668A-BF74-41B5-B257-01294EF592BF}" type="datetimeFigureOut">
              <a:rPr lang="el-GR" smtClean="0"/>
              <a:pPr/>
              <a:t>11/12/2018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4DD7B739-BA8A-47A1-96C0-5D4F1568D324}" type="slidenum">
              <a:rPr lang="el-GR" smtClean="0"/>
              <a:pPr/>
              <a:t>‹#›</a:t>
            </a:fld>
            <a:endParaRPr lang="el-G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8229600" cy="1143000"/>
          </a:xfrm>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περιεχομένου"/>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p>
            <a:fld id="{2708668A-BF74-41B5-B257-01294EF592BF}" type="datetimeFigureOut">
              <a:rPr lang="el-GR" smtClean="0"/>
              <a:pPr/>
              <a:t>11/12/2018</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4DD7B739-BA8A-47A1-96C0-5D4F1568D324}"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8229600" cy="1143000"/>
          </a:xfrm>
        </p:spPr>
        <p:txBody>
          <a:bodyPr tIns="45720" anchor="b"/>
          <a:lstStyle>
            <a:lvl1pPr>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4" name="3 - Θέση κειμένου"/>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5" name="4 - Θέση περιεχομένου"/>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6" name="5 - Θέση περιεχομένου"/>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7" name="6 - Θέση ημερομηνίας"/>
          <p:cNvSpPr>
            <a:spLocks noGrp="1"/>
          </p:cNvSpPr>
          <p:nvPr>
            <p:ph type="dt" sz="half" idx="10"/>
          </p:nvPr>
        </p:nvSpPr>
        <p:spPr/>
        <p:txBody>
          <a:bodyPr/>
          <a:lstStyle/>
          <a:p>
            <a:fld id="{2708668A-BF74-41B5-B257-01294EF592BF}" type="datetimeFigureOut">
              <a:rPr lang="el-GR" smtClean="0"/>
              <a:pPr/>
              <a:t>11/12/2018</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4DD7B739-BA8A-47A1-96C0-5D4F1568D324}"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l-GR" smtClean="0"/>
              <a:t>Kλικ για επεξεργασία του τίτλου</a:t>
            </a:r>
            <a:endParaRPr kumimoji="0" lang="en-US"/>
          </a:p>
        </p:txBody>
      </p:sp>
      <p:sp>
        <p:nvSpPr>
          <p:cNvPr id="3" name="2 - Θέση ημερομηνίας"/>
          <p:cNvSpPr>
            <a:spLocks noGrp="1"/>
          </p:cNvSpPr>
          <p:nvPr>
            <p:ph type="dt" sz="half" idx="10"/>
          </p:nvPr>
        </p:nvSpPr>
        <p:spPr/>
        <p:txBody>
          <a:bodyPr/>
          <a:lstStyle/>
          <a:p>
            <a:fld id="{2708668A-BF74-41B5-B257-01294EF592BF}" type="datetimeFigureOut">
              <a:rPr lang="el-GR" smtClean="0"/>
              <a:pPr/>
              <a:t>11/12/2018</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4DD7B739-BA8A-47A1-96C0-5D4F1568D324}"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2708668A-BF74-41B5-B257-01294EF592BF}" type="datetimeFigureOut">
              <a:rPr lang="el-GR" smtClean="0"/>
              <a:pPr/>
              <a:t>11/12/2018</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4DD7B739-BA8A-47A1-96C0-5D4F1568D324}"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l-GR" smtClean="0"/>
              <a:t>Kλικ για επεξεργασία των στυλ του υποδείγματος</a:t>
            </a:r>
          </a:p>
        </p:txBody>
      </p:sp>
      <p:sp>
        <p:nvSpPr>
          <p:cNvPr id="4" name="3 - Θέση περιεχομένου"/>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p>
            <a:fld id="{2708668A-BF74-41B5-B257-01294EF592BF}" type="datetimeFigureOut">
              <a:rPr lang="el-GR" smtClean="0"/>
              <a:pPr/>
              <a:t>11/12/2018</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4DD7B739-BA8A-47A1-96C0-5D4F1568D324}"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9" name="8 - Ψαλίδισμα και στρογγύλεμα μίας γωνίας του ορθογωνίου"/>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11 - Ορθογώνιο τρίγωνο"/>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 Τίτλος"/>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l-GR" smtClean="0"/>
              <a:t>Kλικ για επεξεργασία του τίτλου</a:t>
            </a:r>
            <a:endParaRPr kumimoji="0" lang="en-US"/>
          </a:p>
        </p:txBody>
      </p:sp>
      <p:sp>
        <p:nvSpPr>
          <p:cNvPr id="4" name="3 - Θέση κειμένου"/>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2708668A-BF74-41B5-B257-01294EF592BF}" type="datetimeFigureOut">
              <a:rPr lang="el-GR" smtClean="0"/>
              <a:pPr/>
              <a:t>11/12/2018</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a:xfrm>
            <a:off x="8077200" y="6356350"/>
            <a:ext cx="609600" cy="365125"/>
          </a:xfrm>
        </p:spPr>
        <p:txBody>
          <a:bodyPr/>
          <a:lstStyle/>
          <a:p>
            <a:fld id="{4DD7B739-BA8A-47A1-96C0-5D4F1568D324}" type="slidenum">
              <a:rPr lang="el-GR" smtClean="0"/>
              <a:pPr/>
              <a:t>‹#›</a:t>
            </a:fld>
            <a:endParaRPr lang="el-GR"/>
          </a:p>
        </p:txBody>
      </p:sp>
      <p:sp>
        <p:nvSpPr>
          <p:cNvPr id="3" name="2 - Θέση εικόνας"/>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l-GR" smtClean="0"/>
              <a:t>Κάντε κλικ στο εικονίδιο για να προσθέσετε μια εικόνα</a:t>
            </a:r>
            <a:endParaRPr kumimoji="0" lang="en-US" dirty="0"/>
          </a:p>
        </p:txBody>
      </p:sp>
      <p:sp>
        <p:nvSpPr>
          <p:cNvPr id="10" name="9 - Ελεύθερη σχεδίαση"/>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10 - Ελεύθερη σχεδίαση"/>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 Ελεύθερη σχεδίαση"/>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7 - Ελεύθερη σχεδίαση"/>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8 - Θέση τίτλου"/>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l-GR" smtClean="0"/>
              <a:t>Kλικ για επεξεργασία του τίτλου</a:t>
            </a:r>
            <a:endParaRPr kumimoji="0" lang="en-US"/>
          </a:p>
        </p:txBody>
      </p:sp>
      <p:sp>
        <p:nvSpPr>
          <p:cNvPr id="30" name="29 - Θέση κειμένου"/>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0" name="9 - Θέση ημερομηνίας"/>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708668A-BF74-41B5-B257-01294EF592BF}" type="datetimeFigureOut">
              <a:rPr lang="el-GR" smtClean="0"/>
              <a:pPr/>
              <a:t>11/12/2018</a:t>
            </a:fld>
            <a:endParaRPr lang="el-GR"/>
          </a:p>
        </p:txBody>
      </p:sp>
      <p:sp>
        <p:nvSpPr>
          <p:cNvPr id="22" name="21 - Θέση υποσέλιδου"/>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l-GR"/>
          </a:p>
        </p:txBody>
      </p:sp>
      <p:sp>
        <p:nvSpPr>
          <p:cNvPr id="18" name="17 - Θέση αριθμού διαφάνειας"/>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4DD7B739-BA8A-47A1-96C0-5D4F1568D324}" type="slidenum">
              <a:rPr lang="el-GR" smtClean="0"/>
              <a:pPr/>
              <a:t>‹#›</a:t>
            </a:fld>
            <a:endParaRPr lang="el-GR"/>
          </a:p>
        </p:txBody>
      </p:sp>
      <p:grpSp>
        <p:nvGrpSpPr>
          <p:cNvPr id="2" name="1 - Ομάδα"/>
          <p:cNvGrpSpPr/>
          <p:nvPr/>
        </p:nvGrpSpPr>
        <p:grpSpPr>
          <a:xfrm>
            <a:off x="-19017" y="202408"/>
            <a:ext cx="9180548" cy="649224"/>
            <a:chOff x="-19045" y="216550"/>
            <a:chExt cx="9180548" cy="649224"/>
          </a:xfrm>
        </p:grpSpPr>
        <p:sp>
          <p:nvSpPr>
            <p:cNvPr id="12" name="11 - Ελεύθερη σχεδίαση"/>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 Ελεύθερη σχεδίαση"/>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oleObject" Target="../embeddings/Microsoft_Office_Excel_Workbook1.xls"/><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_rels/slide114.xml.rels><?xml version="1.0" encoding="UTF-8" standalone="yes"?>
<Relationships xmlns="http://schemas.openxmlformats.org/package/2006/relationships"><Relationship Id="rId3" Type="http://schemas.openxmlformats.org/officeDocument/2006/relationships/oleObject" Target="../embeddings/Microsoft_Office_Excel_Workbook2.xls"/><Relationship Id="rId2" Type="http://schemas.openxmlformats.org/officeDocument/2006/relationships/slideLayout" Target="../slideLayouts/slideLayout1.xml"/><Relationship Id="rId1" Type="http://schemas.openxmlformats.org/officeDocument/2006/relationships/vmlDrawing" Target="../drawings/vmlDrawing2.vml"/></Relationships>
</file>

<file path=ppt/slides/_rels/slide115.xml.rels><?xml version="1.0" encoding="UTF-8" standalone="yes"?>
<Relationships xmlns="http://schemas.openxmlformats.org/package/2006/relationships"><Relationship Id="rId3" Type="http://schemas.openxmlformats.org/officeDocument/2006/relationships/oleObject" Target="../embeddings/Microsoft_Office_Excel_Workbook3.xls"/><Relationship Id="rId2" Type="http://schemas.openxmlformats.org/officeDocument/2006/relationships/slideLayout" Target="../slideLayouts/slideLayout1.xml"/><Relationship Id="rId1" Type="http://schemas.openxmlformats.org/officeDocument/2006/relationships/vmlDrawing" Target="../drawings/vmlDrawing3.v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71.wmf"/></Relationships>
</file>

<file path=ppt/slides/_rels/slide164.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72.wmf"/></Relationships>
</file>

<file path=ppt/slides/_rels/slide165.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4.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8.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1.bin"/></Relationships>
</file>

<file path=ppt/slides/_rels/slide3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3.xml"/><Relationship Id="rId1" Type="http://schemas.openxmlformats.org/officeDocument/2006/relationships/vmlDrawing" Target="../drawings/vmlDrawing5.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36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4.xml"/></Relationships>
</file>

<file path=ppt/slides/_rels/slide36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4.xml"/></Relationships>
</file>

<file path=ppt/slides/_rels/slide36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4.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4.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4.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4.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4.xml"/></Relationships>
</file>

<file path=ppt/slides/_rels/slide376.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4.xml"/></Relationships>
</file>

<file path=ppt/slides/_rels/slide37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9.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5.xml.rels><?xml version="1.0" encoding="UTF-8" standalone="yes"?>
<Relationships xmlns="http://schemas.openxmlformats.org/package/2006/relationships"><Relationship Id="rId3" Type="http://schemas.openxmlformats.org/officeDocument/2006/relationships/hyperlink" Target="http://www.wikipedia.org/" TargetMode="External"/><Relationship Id="rId2" Type="http://schemas.openxmlformats.org/officeDocument/2006/relationships/hyperlink" Target="http://www.bluewavemag.com/blueart227.htm" TargetMode="External"/><Relationship Id="rId1" Type="http://schemas.openxmlformats.org/officeDocument/2006/relationships/slideLayout" Target="../slideLayouts/slideLayout2.xml"/><Relationship Id="rId4" Type="http://schemas.openxmlformats.org/officeDocument/2006/relationships/hyperlink" Target="http://www.investopedia.com/" TargetMode="External"/></Relationships>
</file>

<file path=ppt/slides/_rels/slide40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533400" y="1052736"/>
            <a:ext cx="7851648" cy="2088232"/>
          </a:xfrm>
        </p:spPr>
        <p:txBody>
          <a:bodyPr>
            <a:normAutofit fontScale="90000"/>
          </a:bodyPr>
          <a:lstStyle/>
          <a:p>
            <a:pPr algn="ctr"/>
            <a:r>
              <a:rPr lang="el-GR" dirty="0" smtClean="0"/>
              <a:t>ΜΕΤΑΠΤΥΧΙΑΚΟ ΣΤΗΝ ΦΟΡΟΤΕΧΝΙΚΗ ΚΑΙ ΝΟΜΟΘΕΣΙΑ ΕΠΙΧΕΙΡΗΣΕΩΝ</a:t>
            </a:r>
            <a:endParaRPr lang="el-GR" dirty="0"/>
          </a:p>
        </p:txBody>
      </p:sp>
      <p:sp>
        <p:nvSpPr>
          <p:cNvPr id="3" name="2 - Υπότιτλος"/>
          <p:cNvSpPr>
            <a:spLocks noGrp="1"/>
          </p:cNvSpPr>
          <p:nvPr>
            <p:ph type="subTitle" idx="1"/>
          </p:nvPr>
        </p:nvSpPr>
        <p:spPr>
          <a:xfrm>
            <a:off x="533400" y="3717032"/>
            <a:ext cx="7854696" cy="1264104"/>
          </a:xfrm>
        </p:spPr>
        <p:txBody>
          <a:bodyPr>
            <a:normAutofit/>
          </a:bodyPr>
          <a:lstStyle/>
          <a:p>
            <a:pPr algn="ctr"/>
            <a:r>
              <a:rPr lang="el-GR" u="sng" dirty="0" smtClean="0"/>
              <a:t>ΕΙΣΗΓΗΤΗΣ</a:t>
            </a:r>
          </a:p>
          <a:p>
            <a:pPr algn="ctr"/>
            <a:r>
              <a:rPr lang="el-GR" sz="3200" dirty="0" smtClean="0">
                <a:solidFill>
                  <a:srgbClr val="0000FF"/>
                </a:solidFill>
              </a:rPr>
              <a:t>Δρ. Κυριαζόπουλος Γεώργιος</a:t>
            </a:r>
          </a:p>
          <a:p>
            <a:endParaRPr lang="el-G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4192258"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3638"/>
            <a:ext cx="2133600" cy="457200"/>
          </a:xfrm>
          <a:prstGeom prst="rect">
            <a:avLst/>
          </a:prstGeom>
        </p:spPr>
        <p:txBody>
          <a:bodyPr/>
          <a:lstStyle/>
          <a:p>
            <a:pPr>
              <a:defRPr/>
            </a:pPr>
            <a:fld id="{00A9622C-33E8-4DF8-A304-A2631F8768CA}" type="slidenum">
              <a:rPr lang="el-GR" altLang="en-US"/>
              <a:pPr>
                <a:defRPr/>
              </a:pPr>
              <a:t>100</a:t>
            </a:fld>
            <a:endParaRPr lang="el-GR" altLang="en-US" dirty="0"/>
          </a:p>
        </p:txBody>
      </p:sp>
      <p:sp>
        <p:nvSpPr>
          <p:cNvPr id="4100" name="Rectangle 3"/>
          <p:cNvSpPr>
            <a:spLocks noGrp="1" noChangeArrowheads="1"/>
          </p:cNvSpPr>
          <p:nvPr>
            <p:ph type="body" idx="1"/>
          </p:nvPr>
        </p:nvSpPr>
        <p:spPr>
          <a:xfrm>
            <a:off x="323850" y="188913"/>
            <a:ext cx="8374063" cy="5970587"/>
          </a:xfrm>
        </p:spPr>
        <p:txBody>
          <a:bodyPr/>
          <a:lstStyle/>
          <a:p>
            <a:pPr eaLnBrk="1" hangingPunct="1">
              <a:buFont typeface="Wingdings" pitchFamily="2" charset="2"/>
              <a:buNone/>
            </a:pPr>
            <a:endParaRPr lang="el-GR" dirty="0" smtClean="0"/>
          </a:p>
          <a:p>
            <a:pPr eaLnBrk="1" hangingPunct="1">
              <a:buFont typeface="Wingdings" pitchFamily="2" charset="2"/>
              <a:buChar char="q"/>
            </a:pPr>
            <a:r>
              <a:rPr lang="el-GR" sz="2000" b="1" dirty="0" smtClean="0"/>
              <a:t>ΛΟΓΙΣΤΙΚΟ ΑΠΟΤΕΛΕΣΜΑ</a:t>
            </a:r>
          </a:p>
          <a:p>
            <a:pPr eaLnBrk="1" hangingPunct="1">
              <a:buFont typeface="Wingdings" pitchFamily="2" charset="2"/>
              <a:buNone/>
            </a:pPr>
            <a:endParaRPr lang="el-GR" sz="2000" b="1" dirty="0" smtClean="0"/>
          </a:p>
          <a:p>
            <a:pPr algn="ctr" eaLnBrk="1" hangingPunct="1">
              <a:buFont typeface="Wingdings" pitchFamily="2" charset="2"/>
              <a:buNone/>
            </a:pPr>
            <a:endParaRPr lang="el-GR" sz="2400" b="1" dirty="0" smtClean="0">
              <a:solidFill>
                <a:schemeClr val="tx2"/>
              </a:solidFill>
            </a:endParaRPr>
          </a:p>
          <a:p>
            <a:pPr algn="ctr" eaLnBrk="1" hangingPunct="1">
              <a:buFont typeface="Wingdings" pitchFamily="2" charset="2"/>
              <a:buNone/>
            </a:pPr>
            <a:endParaRPr lang="el-GR" sz="2400" b="1" dirty="0" smtClean="0">
              <a:solidFill>
                <a:schemeClr val="tx2"/>
              </a:solidFill>
            </a:endParaRPr>
          </a:p>
          <a:p>
            <a:pPr algn="ctr" eaLnBrk="1" hangingPunct="1">
              <a:buFont typeface="Wingdings" pitchFamily="2" charset="2"/>
              <a:buNone/>
            </a:pPr>
            <a:r>
              <a:rPr lang="el-GR" sz="2400" b="1" dirty="0" smtClean="0">
                <a:solidFill>
                  <a:schemeClr val="tx2"/>
                </a:solidFill>
              </a:rPr>
              <a:t>ΛΟΓΙΣΤΙΚΟ ΑΠΟΤΕΛΕΣΜΑ = ΕΣΟΔΑ-ΕΞΟΔΑ</a:t>
            </a:r>
          </a:p>
          <a:p>
            <a:pPr algn="ctr" eaLnBrk="1" hangingPunct="1">
              <a:buFont typeface="Wingdings" pitchFamily="2" charset="2"/>
              <a:buNone/>
            </a:pPr>
            <a:endParaRPr lang="el-GR" sz="2400" b="1" dirty="0" smtClean="0">
              <a:solidFill>
                <a:schemeClr val="tx2"/>
              </a:solidFill>
            </a:endParaRPr>
          </a:p>
          <a:p>
            <a:pPr algn="ctr" eaLnBrk="1" hangingPunct="1">
              <a:buFont typeface="Wingdings" pitchFamily="2" charset="2"/>
              <a:buNone/>
            </a:pPr>
            <a:endParaRPr lang="el-GR" sz="2400" b="1" dirty="0" smtClean="0">
              <a:solidFill>
                <a:schemeClr val="tx2"/>
              </a:solidFill>
            </a:endParaRPr>
          </a:p>
          <a:p>
            <a:pPr eaLnBrk="1" hangingPunct="1">
              <a:buFont typeface="Wingdings" pitchFamily="2" charset="2"/>
              <a:buNone/>
            </a:pPr>
            <a:endParaRPr lang="el-GR" sz="2400" b="1" dirty="0" smtClean="0">
              <a:solidFill>
                <a:schemeClr val="tx2"/>
              </a:solidFill>
            </a:endParaRPr>
          </a:p>
          <a:p>
            <a:pPr eaLnBrk="1" hangingPunct="1">
              <a:buFont typeface="Wingdings" pitchFamily="2" charset="2"/>
              <a:buNone/>
            </a:pPr>
            <a:r>
              <a:rPr lang="en-US" sz="2400" dirty="0" smtClean="0"/>
              <a:t>A</a:t>
            </a:r>
            <a:r>
              <a:rPr lang="el-GR" sz="2400" dirty="0" smtClean="0"/>
              <a:t>ν Έσοδα &gt; Εξοδα τότε κέρδος</a:t>
            </a:r>
          </a:p>
          <a:p>
            <a:pPr eaLnBrk="1" hangingPunct="1">
              <a:buFont typeface="Wingdings" pitchFamily="2" charset="2"/>
              <a:buNone/>
            </a:pPr>
            <a:r>
              <a:rPr lang="el-GR" sz="2400" dirty="0" smtClean="0"/>
              <a:t>Αν Έσοδα &lt; Εξοδα τότε ζημία</a:t>
            </a:r>
          </a:p>
          <a:p>
            <a:pPr algn="ctr" eaLnBrk="1" hangingPunct="1">
              <a:buFont typeface="Wingdings" pitchFamily="2" charset="2"/>
              <a:buNone/>
            </a:pPr>
            <a:r>
              <a:rPr lang="el-GR" sz="2400" dirty="0" smtClean="0">
                <a:solidFill>
                  <a:schemeClr val="tx2"/>
                </a:solidFill>
              </a:rPr>
              <a:t>  </a:t>
            </a:r>
          </a:p>
        </p:txBody>
      </p:sp>
      <p:sp>
        <p:nvSpPr>
          <p:cNvPr id="4101" name="Oval 4"/>
          <p:cNvSpPr>
            <a:spLocks noChangeArrowheads="1"/>
          </p:cNvSpPr>
          <p:nvPr/>
        </p:nvSpPr>
        <p:spPr bwMode="auto">
          <a:xfrm>
            <a:off x="755650" y="1557338"/>
            <a:ext cx="7488238" cy="1800225"/>
          </a:xfrm>
          <a:prstGeom prst="ellipse">
            <a:avLst/>
          </a:prstGeom>
          <a:noFill/>
          <a:ln w="9525">
            <a:solidFill>
              <a:schemeClr val="tx1"/>
            </a:solidFill>
            <a:round/>
            <a:headEnd/>
            <a:tailEnd/>
          </a:ln>
        </p:spPr>
        <p:txBody>
          <a:bodyPr wrap="none" anchor="ctr"/>
          <a:lstStyle/>
          <a:p>
            <a:endParaRPr lang="el-GR"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 Θέση αριθμού διαφάνειας"/>
          <p:cNvSpPr>
            <a:spLocks noGrp="1"/>
          </p:cNvSpPr>
          <p:nvPr>
            <p:ph type="sldNum" sz="quarter" idx="4294967295"/>
          </p:nvPr>
        </p:nvSpPr>
        <p:spPr>
          <a:xfrm>
            <a:off x="6553200" y="6243638"/>
            <a:ext cx="2133600" cy="457200"/>
          </a:xfrm>
          <a:prstGeom prst="rect">
            <a:avLst/>
          </a:prstGeom>
        </p:spPr>
        <p:txBody>
          <a:bodyPr/>
          <a:lstStyle/>
          <a:p>
            <a:pPr>
              <a:defRPr/>
            </a:pPr>
            <a:fld id="{A37A7D06-8D98-41C6-B1AB-C69C71B9FBEC}" type="slidenum">
              <a:rPr lang="el-GR" altLang="en-US"/>
              <a:pPr>
                <a:defRPr/>
              </a:pPr>
              <a:t>101</a:t>
            </a:fld>
            <a:endParaRPr lang="el-GR" altLang="en-US" dirty="0"/>
          </a:p>
        </p:txBody>
      </p:sp>
      <p:sp>
        <p:nvSpPr>
          <p:cNvPr id="9220" name="Rectangle 3"/>
          <p:cNvSpPr>
            <a:spLocks noGrp="1" noChangeArrowheads="1"/>
          </p:cNvSpPr>
          <p:nvPr>
            <p:ph type="body" idx="1"/>
          </p:nvPr>
        </p:nvSpPr>
        <p:spPr>
          <a:xfrm>
            <a:off x="468313" y="476250"/>
            <a:ext cx="8218487" cy="5654675"/>
          </a:xfrm>
        </p:spPr>
        <p:txBody>
          <a:bodyPr/>
          <a:lstStyle/>
          <a:p>
            <a:pPr eaLnBrk="1" hangingPunct="1">
              <a:buSzPct val="85000"/>
              <a:buFont typeface="Wingdings" pitchFamily="2" charset="2"/>
              <a:buChar char="v"/>
            </a:pPr>
            <a:r>
              <a:rPr lang="el-GR" sz="2300" b="1" dirty="0" smtClean="0"/>
              <a:t>Μορφή και περιεχόμενο Κατάστασης Αποτελεσμάτων  </a:t>
            </a:r>
          </a:p>
          <a:p>
            <a:pPr eaLnBrk="1" hangingPunct="1">
              <a:buSzPct val="85000"/>
              <a:buFont typeface="Wingdings" pitchFamily="2" charset="2"/>
              <a:buNone/>
            </a:pPr>
            <a:r>
              <a:rPr lang="el-GR" sz="2300" b="1" dirty="0" smtClean="0"/>
              <a:t>                                         Χρήσης</a:t>
            </a:r>
          </a:p>
          <a:p>
            <a:pPr eaLnBrk="1" hangingPunct="1">
              <a:buSzPct val="85000"/>
              <a:buFont typeface="Wingdings" pitchFamily="2" charset="2"/>
              <a:buNone/>
            </a:pPr>
            <a:endParaRPr lang="el-GR" sz="2300" b="1" dirty="0" smtClean="0"/>
          </a:p>
          <a:p>
            <a:pPr eaLnBrk="1" hangingPunct="1">
              <a:buSzPct val="85000"/>
              <a:buFont typeface="Wingdings" pitchFamily="2" charset="2"/>
              <a:buChar char="q"/>
            </a:pPr>
            <a:r>
              <a:rPr lang="el-GR" sz="2300" b="1" dirty="0" smtClean="0"/>
              <a:t>Μικτό αποτέλεσμα =</a:t>
            </a:r>
            <a:r>
              <a:rPr lang="el-GR" sz="2300" dirty="0" smtClean="0"/>
              <a:t>    Καθαρές πωλήσεις -  κόστος πωληθέντων</a:t>
            </a:r>
          </a:p>
          <a:p>
            <a:pPr eaLnBrk="1" hangingPunct="1">
              <a:buFont typeface="Wingdings" pitchFamily="2" charset="2"/>
              <a:buNone/>
            </a:pPr>
            <a:endParaRPr lang="el-GR" sz="2300" dirty="0" smtClean="0"/>
          </a:p>
          <a:p>
            <a:pPr eaLnBrk="1" hangingPunct="1">
              <a:buFont typeface="Wingdings" pitchFamily="2" charset="2"/>
              <a:buNone/>
            </a:pPr>
            <a:r>
              <a:rPr lang="el-GR" sz="2300" dirty="0" smtClean="0"/>
              <a:t>όπου</a:t>
            </a:r>
            <a:r>
              <a:rPr lang="en-US" sz="2300" dirty="0" smtClean="0"/>
              <a:t>:</a:t>
            </a:r>
            <a:endParaRPr lang="el-GR" sz="2300" dirty="0" smtClean="0"/>
          </a:p>
          <a:p>
            <a:pPr eaLnBrk="1" hangingPunct="1">
              <a:buFont typeface="Wingdings" pitchFamily="2" charset="2"/>
              <a:buNone/>
            </a:pPr>
            <a:r>
              <a:rPr lang="el-GR" sz="2300" dirty="0" smtClean="0"/>
              <a:t>Καθαρές πωλήσεις = ακαθάριστες πωλήσεις- εκπτώσεις πωλήσεων – επιστροφές πωλήσεων</a:t>
            </a:r>
          </a:p>
          <a:p>
            <a:pPr eaLnBrk="1" hangingPunct="1">
              <a:buFont typeface="Wingdings" pitchFamily="2" charset="2"/>
              <a:buNone/>
            </a:pPr>
            <a:endParaRPr lang="el-GR" sz="2300" dirty="0" smtClean="0"/>
          </a:p>
          <a:p>
            <a:pPr eaLnBrk="1" hangingPunct="1">
              <a:buFont typeface="Wingdings" pitchFamily="2" charset="2"/>
              <a:buNone/>
            </a:pPr>
            <a:r>
              <a:rPr lang="el-GR" sz="2300" dirty="0" smtClean="0"/>
              <a:t>Κόστος πωληθέντων = αρχικό απόθεμα + καθαρές αγορές – τελικό απόθεμα</a:t>
            </a:r>
          </a:p>
          <a:p>
            <a:pPr eaLnBrk="1" hangingPunct="1">
              <a:buFont typeface="Wingdings" pitchFamily="2" charset="2"/>
              <a:buNone/>
            </a:pPr>
            <a:endParaRPr lang="el-GR" sz="2400" dirty="0" smtClean="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 Θέση αριθμού διαφάνειας"/>
          <p:cNvSpPr>
            <a:spLocks noGrp="1"/>
          </p:cNvSpPr>
          <p:nvPr>
            <p:ph type="sldNum" sz="quarter" idx="4294967295"/>
          </p:nvPr>
        </p:nvSpPr>
        <p:spPr>
          <a:xfrm>
            <a:off x="6553200" y="6243638"/>
            <a:ext cx="2133600" cy="457200"/>
          </a:xfrm>
          <a:prstGeom prst="rect">
            <a:avLst/>
          </a:prstGeom>
        </p:spPr>
        <p:txBody>
          <a:bodyPr/>
          <a:lstStyle/>
          <a:p>
            <a:pPr>
              <a:defRPr/>
            </a:pPr>
            <a:fld id="{0B32FB3D-E7F5-4C4E-B179-DBCCB74336C5}" type="slidenum">
              <a:rPr lang="el-GR" altLang="en-US"/>
              <a:pPr>
                <a:defRPr/>
              </a:pPr>
              <a:t>102</a:t>
            </a:fld>
            <a:endParaRPr lang="el-GR" altLang="en-US" dirty="0"/>
          </a:p>
        </p:txBody>
      </p:sp>
      <p:sp>
        <p:nvSpPr>
          <p:cNvPr id="10244" name="Rectangle 3"/>
          <p:cNvSpPr>
            <a:spLocks noGrp="1" noChangeArrowheads="1"/>
          </p:cNvSpPr>
          <p:nvPr>
            <p:ph type="body" idx="1"/>
          </p:nvPr>
        </p:nvSpPr>
        <p:spPr>
          <a:xfrm>
            <a:off x="468313" y="799083"/>
            <a:ext cx="8218487" cy="5366221"/>
          </a:xfrm>
        </p:spPr>
        <p:txBody>
          <a:bodyPr/>
          <a:lstStyle/>
          <a:p>
            <a:pPr eaLnBrk="1" hangingPunct="1">
              <a:buSzPct val="85000"/>
              <a:buFont typeface="Wingdings" pitchFamily="2" charset="2"/>
              <a:buChar char="q"/>
            </a:pPr>
            <a:r>
              <a:rPr lang="el-GR" sz="2300" b="1" dirty="0" smtClean="0"/>
              <a:t>Αποτέλεσμα εκμετάλλευσης</a:t>
            </a:r>
            <a:r>
              <a:rPr lang="el-GR" sz="2300" dirty="0" smtClean="0"/>
              <a:t>  = Μικτό αποτέλεσμα + Λειτουργικά έσοδα  - Λειτουργικά έξοδα  </a:t>
            </a:r>
          </a:p>
          <a:p>
            <a:pPr eaLnBrk="1" hangingPunct="1">
              <a:buSzPct val="85000"/>
              <a:buFont typeface="Wingdings" pitchFamily="2" charset="2"/>
              <a:buNone/>
            </a:pPr>
            <a:endParaRPr lang="el-GR" sz="2300" dirty="0" smtClean="0"/>
          </a:p>
          <a:p>
            <a:pPr eaLnBrk="1" hangingPunct="1">
              <a:buSzPct val="85000"/>
              <a:buFontTx/>
              <a:buChar char="o"/>
            </a:pPr>
            <a:r>
              <a:rPr lang="el-GR" sz="2300" dirty="0" smtClean="0"/>
              <a:t>Μερικό αποτέλεσμα εκμετάλλευσης</a:t>
            </a:r>
          </a:p>
          <a:p>
            <a:pPr eaLnBrk="1" hangingPunct="1">
              <a:buSzPct val="85000"/>
              <a:buFontTx/>
              <a:buChar char="o"/>
            </a:pPr>
            <a:r>
              <a:rPr lang="el-GR" sz="2300" dirty="0" smtClean="0"/>
              <a:t>Ολικό αποτέλεσμα εκμετάλλευσης</a:t>
            </a:r>
          </a:p>
          <a:p>
            <a:pPr eaLnBrk="1" hangingPunct="1">
              <a:buSzPct val="85000"/>
              <a:buFontTx/>
              <a:buNone/>
            </a:pPr>
            <a:endParaRPr lang="el-GR" sz="2300" dirty="0" smtClean="0"/>
          </a:p>
          <a:p>
            <a:pPr eaLnBrk="1" hangingPunct="1">
              <a:buSzPct val="85000"/>
              <a:buFontTx/>
              <a:buNone/>
            </a:pPr>
            <a:endParaRPr lang="el-GR" sz="2300" dirty="0" smtClean="0"/>
          </a:p>
          <a:p>
            <a:pPr eaLnBrk="1" hangingPunct="1">
              <a:buSzPct val="85000"/>
              <a:buFont typeface="Wingdings" pitchFamily="2" charset="2"/>
              <a:buChar char="q"/>
            </a:pPr>
            <a:r>
              <a:rPr lang="el-GR" sz="2300" b="1" dirty="0" smtClean="0"/>
              <a:t>Αποτέλεσμα χρήσης</a:t>
            </a:r>
            <a:r>
              <a:rPr lang="el-GR" sz="2300" dirty="0" smtClean="0"/>
              <a:t> = Αποτέλεσμα εκμετάλλευσης + Έκτακτα κ ανόργανα έσοδα /έκτακτα κέρδη – έκτακτα κ ανόργανα έξοδα /έκτακτες ζημίες</a:t>
            </a:r>
          </a:p>
          <a:p>
            <a:pPr eaLnBrk="1" hangingPunct="1">
              <a:buSzPct val="85000"/>
              <a:buFont typeface="Wingdings" pitchFamily="2" charset="2"/>
              <a:buNone/>
            </a:pPr>
            <a:endParaRPr lang="el-GR" sz="2300" dirty="0" smtClean="0"/>
          </a:p>
          <a:p>
            <a:pPr eaLnBrk="1" hangingPunct="1">
              <a:buFont typeface="Wingdings" pitchFamily="2" charset="2"/>
              <a:buNone/>
            </a:pPr>
            <a:endParaRPr lang="el-GR" sz="2600" dirty="0" smtClean="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2F28A8E3-DAB4-4E83-9F3A-A1B2A9B46316}" type="slidenum">
              <a:rPr lang="el-GR"/>
              <a:pPr/>
              <a:t>103</a:t>
            </a:fld>
            <a:endParaRPr lang="el-GR"/>
          </a:p>
        </p:txBody>
      </p:sp>
      <p:sp>
        <p:nvSpPr>
          <p:cNvPr id="144387" name="Rectangle 3"/>
          <p:cNvSpPr>
            <a:spLocks noGrp="1" noChangeArrowheads="1"/>
          </p:cNvSpPr>
          <p:nvPr>
            <p:ph type="body" idx="1"/>
          </p:nvPr>
        </p:nvSpPr>
        <p:spPr>
          <a:xfrm>
            <a:off x="685800" y="1484313"/>
            <a:ext cx="7772400" cy="4824412"/>
          </a:xfrm>
        </p:spPr>
        <p:txBody>
          <a:bodyPr/>
          <a:lstStyle/>
          <a:p>
            <a:pPr marL="609600" indent="-609600">
              <a:buFont typeface="Wingdings" pitchFamily="2" charset="2"/>
              <a:buAutoNum type="arabicPeriod"/>
            </a:pPr>
            <a:endParaRPr lang="el-GR"/>
          </a:p>
          <a:p>
            <a:pPr marL="609600" indent="-609600">
              <a:buFont typeface="Wingdings" pitchFamily="2" charset="2"/>
              <a:buNone/>
            </a:pPr>
            <a:endParaRPr lang="el-GR"/>
          </a:p>
          <a:p>
            <a:pPr marL="609600" indent="-609600"/>
            <a:endParaRPr lang="en-US"/>
          </a:p>
        </p:txBody>
      </p:sp>
      <p:sp>
        <p:nvSpPr>
          <p:cNvPr id="144389" name="Rectangle 5"/>
          <p:cNvSpPr>
            <a:spLocks noChangeArrowheads="1"/>
          </p:cNvSpPr>
          <p:nvPr/>
        </p:nvSpPr>
        <p:spPr bwMode="auto">
          <a:xfrm>
            <a:off x="323850" y="620713"/>
            <a:ext cx="8640763" cy="5760615"/>
          </a:xfrm>
          <a:prstGeom prst="rect">
            <a:avLst/>
          </a:prstGeom>
          <a:noFill/>
          <a:ln w="9525">
            <a:noFill/>
            <a:miter lim="800000"/>
            <a:headEnd/>
            <a:tailEnd/>
          </a:ln>
          <a:effectLst/>
        </p:spPr>
        <p:txBody>
          <a:bodyPr/>
          <a:lstStyle/>
          <a:p>
            <a:pPr marL="609600" indent="-609600" eaLnBrk="1" hangingPunct="1">
              <a:spcBef>
                <a:spcPct val="20000"/>
              </a:spcBef>
              <a:buClr>
                <a:schemeClr val="accent2"/>
              </a:buClr>
              <a:buSzPct val="80000"/>
              <a:buFont typeface="Wingdings" pitchFamily="2" charset="2"/>
              <a:buNone/>
            </a:pPr>
            <a:r>
              <a:rPr lang="el-GR" sz="2400" b="1" u="sng" dirty="0">
                <a:solidFill>
                  <a:srgbClr val="0000CC"/>
                </a:solidFill>
                <a:latin typeface="Times New Roman" pitchFamily="18" charset="0"/>
              </a:rPr>
              <a:t>ΜΙΚΤΟ ΑΠΟΤΕΛΕΣΜΑ </a:t>
            </a:r>
          </a:p>
          <a:p>
            <a:pPr marL="609600" indent="-609600" eaLnBrk="1" hangingPunct="1">
              <a:spcBef>
                <a:spcPct val="20000"/>
              </a:spcBef>
              <a:buClr>
                <a:schemeClr val="accent2"/>
              </a:buClr>
              <a:buSzPct val="80000"/>
              <a:buFont typeface="Wingdings" pitchFamily="2" charset="2"/>
              <a:buNone/>
            </a:pPr>
            <a:r>
              <a:rPr lang="el-GR" sz="2400" b="1" i="1" dirty="0">
                <a:latin typeface="Times New Roman" pitchFamily="18" charset="0"/>
              </a:rPr>
              <a:t>Είναι το αποτέλεσμα που προκύπτει από τη διαφορά μεταξύ των εσόδων από πωλήσεις και του κόστους των πωληθέντων εμπορευμάτων</a:t>
            </a:r>
          </a:p>
          <a:p>
            <a:pPr marL="609600" indent="-609600" eaLnBrk="1" hangingPunct="1">
              <a:spcBef>
                <a:spcPct val="20000"/>
              </a:spcBef>
              <a:buClr>
                <a:schemeClr val="accent2"/>
              </a:buClr>
              <a:buSzPct val="80000"/>
              <a:buFont typeface="Wingdings" pitchFamily="2" charset="2"/>
              <a:buNone/>
            </a:pPr>
            <a:endParaRPr lang="el-GR" sz="2400" b="1" i="1" dirty="0">
              <a:effectLst>
                <a:outerShdw blurRad="38100" dist="38100" dir="2700000" algn="tl">
                  <a:srgbClr val="000000"/>
                </a:outerShdw>
              </a:effectLst>
              <a:latin typeface="Times New Roman" pitchFamily="18" charset="0"/>
            </a:endParaRPr>
          </a:p>
          <a:p>
            <a:pPr marL="609600" indent="-609600" eaLnBrk="1" hangingPunct="1">
              <a:spcBef>
                <a:spcPct val="20000"/>
              </a:spcBef>
              <a:buClr>
                <a:schemeClr val="accent2"/>
              </a:buClr>
              <a:buSzPct val="80000"/>
              <a:buFont typeface="Wingdings" pitchFamily="2" charset="2"/>
              <a:buNone/>
            </a:pPr>
            <a:r>
              <a:rPr lang="el-GR" sz="2400" b="1" u="sng" dirty="0">
                <a:solidFill>
                  <a:srgbClr val="C00000"/>
                </a:solidFill>
                <a:latin typeface="Times New Roman" pitchFamily="18" charset="0"/>
              </a:rPr>
              <a:t>ΑΠΟΤΕΛΕΣΜΑ ΕΚΜΕΤΑΛΛΕΥΣΗΣ</a:t>
            </a:r>
          </a:p>
          <a:p>
            <a:pPr marL="609600" indent="-609600" eaLnBrk="1" hangingPunct="1">
              <a:spcBef>
                <a:spcPct val="20000"/>
              </a:spcBef>
              <a:buClr>
                <a:schemeClr val="accent2"/>
              </a:buClr>
              <a:buSzPct val="80000"/>
              <a:buFont typeface="Wingdings" pitchFamily="2" charset="2"/>
              <a:buNone/>
            </a:pPr>
            <a:r>
              <a:rPr lang="el-GR" sz="2400" b="1" i="1" dirty="0">
                <a:latin typeface="Times New Roman" pitchFamily="18" charset="0"/>
              </a:rPr>
              <a:t>Προκύπτει από τη διαφορά μεταξύ των λειτουργικών εσόδων και των λειτουργικών εξόδων</a:t>
            </a:r>
          </a:p>
          <a:p>
            <a:pPr marL="609600" indent="-609600" eaLnBrk="1" hangingPunct="1">
              <a:spcBef>
                <a:spcPct val="20000"/>
              </a:spcBef>
              <a:buClr>
                <a:schemeClr val="accent2"/>
              </a:buClr>
              <a:buSzPct val="80000"/>
              <a:buFont typeface="Wingdings" pitchFamily="2" charset="2"/>
              <a:buNone/>
            </a:pPr>
            <a:endParaRPr lang="el-GR" sz="2400" b="1" i="1" dirty="0">
              <a:effectLst>
                <a:outerShdw blurRad="38100" dist="38100" dir="2700000" algn="tl">
                  <a:srgbClr val="000000"/>
                </a:outerShdw>
              </a:effectLst>
              <a:latin typeface="Times New Roman" pitchFamily="18" charset="0"/>
            </a:endParaRPr>
          </a:p>
          <a:p>
            <a:pPr marL="609600" indent="-609600" eaLnBrk="1" hangingPunct="1">
              <a:spcBef>
                <a:spcPct val="20000"/>
              </a:spcBef>
              <a:buClr>
                <a:schemeClr val="accent2"/>
              </a:buClr>
              <a:buSzPct val="80000"/>
              <a:buFont typeface="Wingdings" pitchFamily="2" charset="2"/>
              <a:buNone/>
            </a:pPr>
            <a:r>
              <a:rPr lang="el-GR" sz="2400" b="1" u="sng" dirty="0">
                <a:solidFill>
                  <a:srgbClr val="006600"/>
                </a:solidFill>
                <a:latin typeface="Times New Roman" pitchFamily="18" charset="0"/>
              </a:rPr>
              <a:t>ΑΠΟΤΕΛΕΣΜΑ ΧΡΗΣΗΣ</a:t>
            </a:r>
            <a:r>
              <a:rPr lang="el-GR" sz="2400" b="1" dirty="0">
                <a:solidFill>
                  <a:srgbClr val="006600"/>
                </a:solidFill>
                <a:latin typeface="Times New Roman" pitchFamily="18" charset="0"/>
              </a:rPr>
              <a:t> </a:t>
            </a:r>
          </a:p>
          <a:p>
            <a:pPr marL="609600" indent="-609600" eaLnBrk="1" hangingPunct="1">
              <a:spcBef>
                <a:spcPct val="20000"/>
              </a:spcBef>
              <a:buClr>
                <a:schemeClr val="accent2"/>
              </a:buClr>
              <a:buSzPct val="80000"/>
              <a:buFont typeface="Wingdings" pitchFamily="2" charset="2"/>
              <a:buNone/>
            </a:pPr>
            <a:r>
              <a:rPr lang="el-GR" sz="2400" b="1" i="1" dirty="0">
                <a:latin typeface="Times New Roman" pitchFamily="18" charset="0"/>
              </a:rPr>
              <a:t>Προκύπτει αν στο αποτέλεσμα εκμετάλλευσης προστεθούν τα μη λειτουργικά έσοδα και τα έκτακτα κέρδη και αφαιρεθούν τα μη λειτουργικά έξοδα και οι έκτακτες ζημίες</a:t>
            </a:r>
          </a:p>
          <a:p>
            <a:pPr marL="609600" indent="-609600" eaLnBrk="1" hangingPunct="1">
              <a:spcBef>
                <a:spcPct val="20000"/>
              </a:spcBef>
              <a:buClr>
                <a:schemeClr val="accent2"/>
              </a:buClr>
              <a:buSzPct val="80000"/>
              <a:buFont typeface="Wingdings" pitchFamily="2" charset="2"/>
              <a:buChar char="l"/>
            </a:pPr>
            <a:endParaRPr lang="el-GR" sz="2400" b="1" i="1" dirty="0">
              <a:effectLst>
                <a:outerShdw blurRad="38100" dist="38100" dir="2700000" algn="tl">
                  <a:srgbClr val="000000"/>
                </a:outerShdw>
              </a:effectLst>
              <a:latin typeface="Times New Roman" pitchFamily="18" charset="0"/>
            </a:endParaRPr>
          </a:p>
          <a:p>
            <a:pPr marL="609600" indent="-609600" eaLnBrk="1" hangingPunct="1">
              <a:spcBef>
                <a:spcPct val="20000"/>
              </a:spcBef>
              <a:buClr>
                <a:schemeClr val="accent2"/>
              </a:buClr>
              <a:buSzPct val="80000"/>
              <a:buFont typeface="Wingdings" pitchFamily="2" charset="2"/>
              <a:buNone/>
            </a:pPr>
            <a:endParaRPr lang="el-GR" sz="1600" b="1" i="1" dirty="0">
              <a:effectLst>
                <a:outerShdw blurRad="38100" dist="38100" dir="2700000" algn="tl">
                  <a:srgbClr val="000000"/>
                </a:outerShdw>
              </a:effectLst>
              <a:latin typeface="Times New Roman" pitchFamily="18" charset="0"/>
            </a:endParaRPr>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 Θέση αριθμού διαφάνειας"/>
          <p:cNvSpPr>
            <a:spLocks noGrp="1"/>
          </p:cNvSpPr>
          <p:nvPr>
            <p:ph type="sldNum" sz="quarter" idx="4294967295"/>
          </p:nvPr>
        </p:nvSpPr>
        <p:spPr>
          <a:xfrm>
            <a:off x="6553200" y="6243638"/>
            <a:ext cx="2133600" cy="457200"/>
          </a:xfrm>
          <a:prstGeom prst="rect">
            <a:avLst/>
          </a:prstGeom>
        </p:spPr>
        <p:txBody>
          <a:bodyPr/>
          <a:lstStyle/>
          <a:p>
            <a:pPr>
              <a:defRPr/>
            </a:pPr>
            <a:fld id="{3616C8C4-B16A-4A24-88CF-070B6CD3C2E9}" type="slidenum">
              <a:rPr lang="el-GR" altLang="en-US"/>
              <a:pPr>
                <a:defRPr/>
              </a:pPr>
              <a:t>104</a:t>
            </a:fld>
            <a:endParaRPr lang="el-GR" altLang="en-US" dirty="0"/>
          </a:p>
        </p:txBody>
      </p:sp>
      <p:sp>
        <p:nvSpPr>
          <p:cNvPr id="12292" name="Rectangle 3"/>
          <p:cNvSpPr>
            <a:spLocks noGrp="1" noChangeArrowheads="1"/>
          </p:cNvSpPr>
          <p:nvPr>
            <p:ph type="body" idx="1"/>
          </p:nvPr>
        </p:nvSpPr>
        <p:spPr>
          <a:xfrm>
            <a:off x="395288" y="476250"/>
            <a:ext cx="8218487" cy="6049094"/>
          </a:xfrm>
        </p:spPr>
        <p:txBody>
          <a:bodyPr>
            <a:normAutofit/>
          </a:bodyPr>
          <a:lstStyle/>
          <a:p>
            <a:pPr algn="ctr" eaLnBrk="1" hangingPunct="1">
              <a:buFont typeface="Wingdings" pitchFamily="2" charset="2"/>
              <a:buChar char="q"/>
            </a:pPr>
            <a:r>
              <a:rPr lang="el-GR" sz="2800" b="1" dirty="0" smtClean="0">
                <a:solidFill>
                  <a:srgbClr val="7030A0"/>
                </a:solidFill>
              </a:rPr>
              <a:t>ΠΙΝΑΚΑΣ ΔΙΑΘΕΣΗΣ ΑΠΟΤΕΛΕΣΜΑΤΩΝ</a:t>
            </a:r>
          </a:p>
          <a:p>
            <a:pPr eaLnBrk="1" hangingPunct="1">
              <a:buFont typeface="Wingdings" pitchFamily="2" charset="2"/>
              <a:buNone/>
            </a:pPr>
            <a:endParaRPr lang="el-GR" sz="2000" b="1" dirty="0" smtClean="0"/>
          </a:p>
          <a:p>
            <a:pPr eaLnBrk="1" hangingPunct="1">
              <a:buFont typeface="Wingdings" pitchFamily="2" charset="2"/>
              <a:buNone/>
            </a:pPr>
            <a:r>
              <a:rPr lang="el-GR" sz="2400" b="1" dirty="0" smtClean="0"/>
              <a:t>    </a:t>
            </a:r>
            <a:r>
              <a:rPr lang="el-GR" sz="2400" i="1" dirty="0" smtClean="0"/>
              <a:t>Η χρηματοοικονομική κατάσταση που απεικονίζει τον τρόπο διάθεσης  των κερδών.</a:t>
            </a:r>
          </a:p>
          <a:p>
            <a:pPr eaLnBrk="1" hangingPunct="1">
              <a:buFont typeface="Wingdings" pitchFamily="2" charset="2"/>
              <a:buNone/>
            </a:pPr>
            <a:endParaRPr lang="el-GR" sz="2400" b="1" dirty="0" smtClean="0"/>
          </a:p>
          <a:p>
            <a:pPr eaLnBrk="1" hangingPunct="1">
              <a:buFont typeface="Wingdings" pitchFamily="2" charset="2"/>
              <a:buNone/>
            </a:pPr>
            <a:r>
              <a:rPr lang="el-GR" sz="2400" dirty="0" smtClean="0"/>
              <a:t>Καθαρό αποτέλεσμα χρήσης                                                        </a:t>
            </a:r>
            <a:r>
              <a:rPr lang="en-US" sz="2400" dirty="0" smtClean="0"/>
              <a:t>    </a:t>
            </a:r>
            <a:endParaRPr lang="el-GR" sz="2400" dirty="0" smtClean="0"/>
          </a:p>
          <a:p>
            <a:pPr eaLnBrk="1" hangingPunct="1">
              <a:buFont typeface="Wingdings" pitchFamily="2" charset="2"/>
              <a:buNone/>
            </a:pPr>
            <a:r>
              <a:rPr lang="el-GR" sz="2400" dirty="0" smtClean="0"/>
              <a:t>(Μείον) υπόλοιπο ζημιών προηγ. Χρήσεων</a:t>
            </a:r>
            <a:r>
              <a:rPr lang="en-US" sz="2400" dirty="0" smtClean="0"/>
              <a:t>                                     </a:t>
            </a:r>
            <a:endParaRPr lang="el-GR" sz="2400" dirty="0" smtClean="0"/>
          </a:p>
          <a:p>
            <a:pPr eaLnBrk="1" hangingPunct="1">
              <a:buFont typeface="Wingdings" pitchFamily="2" charset="2"/>
              <a:buNone/>
            </a:pPr>
            <a:r>
              <a:rPr lang="el-GR" sz="2400" dirty="0" smtClean="0"/>
              <a:t>Πλέον/(μείον) διαφορές φορολ/κού ελέγχου προηγ. Χρήσεων</a:t>
            </a:r>
            <a:r>
              <a:rPr lang="en-US" sz="2400" dirty="0" smtClean="0"/>
              <a:t>            </a:t>
            </a:r>
            <a:endParaRPr lang="el-GR" sz="2400" dirty="0" smtClean="0"/>
          </a:p>
          <a:p>
            <a:pPr eaLnBrk="1" hangingPunct="1">
              <a:buFont typeface="Wingdings" pitchFamily="2" charset="2"/>
              <a:buNone/>
            </a:pPr>
            <a:r>
              <a:rPr lang="el-GR" sz="2400" dirty="0" smtClean="0"/>
              <a:t>(Μείον) φόροι εισοδήματος</a:t>
            </a:r>
            <a:r>
              <a:rPr lang="en-US" sz="2400" dirty="0" smtClean="0"/>
              <a:t> </a:t>
            </a:r>
            <a:r>
              <a:rPr lang="el-GR" sz="2400" dirty="0" smtClean="0"/>
              <a:t> λοιποί μη ενσωματωμένοι στο λειτουργικό  κόστος φόροι      </a:t>
            </a:r>
            <a:r>
              <a:rPr lang="el-GR" sz="2000" dirty="0" smtClean="0"/>
              <a:t>                  </a:t>
            </a:r>
            <a:r>
              <a:rPr lang="en-US" sz="2000" dirty="0" smtClean="0"/>
              <a:t> </a:t>
            </a:r>
          </a:p>
          <a:p>
            <a:pPr eaLnBrk="1" hangingPunct="1">
              <a:buFont typeface="Wingdings" pitchFamily="2" charset="2"/>
              <a:buNone/>
            </a:pPr>
            <a:r>
              <a:rPr lang="el-GR" sz="2000" dirty="0" smtClean="0"/>
              <a:t>                     </a:t>
            </a:r>
          </a:p>
          <a:p>
            <a:pPr eaLnBrk="1" hangingPunct="1">
              <a:buFont typeface="Wingdings" pitchFamily="2" charset="2"/>
              <a:buNone/>
            </a:pPr>
            <a:r>
              <a:rPr lang="el-GR" sz="2000" dirty="0" smtClean="0"/>
              <a:t>                                        =</a:t>
            </a:r>
          </a:p>
          <a:p>
            <a:pPr eaLnBrk="1" hangingPunct="1">
              <a:buFont typeface="Wingdings" pitchFamily="2" charset="2"/>
              <a:buNone/>
            </a:pPr>
            <a:endParaRPr lang="el-GR" sz="2000" dirty="0" smtClean="0"/>
          </a:p>
          <a:p>
            <a:pPr eaLnBrk="1" hangingPunct="1">
              <a:buFont typeface="Wingdings" pitchFamily="2" charset="2"/>
              <a:buNone/>
            </a:pPr>
            <a:r>
              <a:rPr lang="el-GR" sz="2000" dirty="0" smtClean="0"/>
              <a:t>ΚΕΡΔΗ ΠΡΟΣ ΔΙΑΘΕΣΗ/ΖΗΜΙΕΣ ΕΙΣ ΝΕΟΝ   </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 Θέση αριθμού διαφάνειας"/>
          <p:cNvSpPr>
            <a:spLocks noGrp="1"/>
          </p:cNvSpPr>
          <p:nvPr>
            <p:ph type="sldNum" sz="quarter" idx="4294967295"/>
          </p:nvPr>
        </p:nvSpPr>
        <p:spPr>
          <a:xfrm>
            <a:off x="6553200" y="6243638"/>
            <a:ext cx="2133600" cy="457200"/>
          </a:xfrm>
          <a:prstGeom prst="rect">
            <a:avLst/>
          </a:prstGeom>
        </p:spPr>
        <p:txBody>
          <a:bodyPr/>
          <a:lstStyle/>
          <a:p>
            <a:pPr>
              <a:defRPr/>
            </a:pPr>
            <a:fld id="{B6D753B4-6EE5-460C-8F95-E313CF37CEEC}" type="slidenum">
              <a:rPr lang="el-GR" altLang="en-US"/>
              <a:pPr>
                <a:defRPr/>
              </a:pPr>
              <a:t>105</a:t>
            </a:fld>
            <a:endParaRPr lang="el-GR" altLang="en-US" dirty="0"/>
          </a:p>
        </p:txBody>
      </p:sp>
      <p:sp>
        <p:nvSpPr>
          <p:cNvPr id="13316" name="Rectangle 3"/>
          <p:cNvSpPr>
            <a:spLocks noGrp="1" noChangeArrowheads="1"/>
          </p:cNvSpPr>
          <p:nvPr>
            <p:ph type="body" idx="1"/>
          </p:nvPr>
        </p:nvSpPr>
        <p:spPr>
          <a:xfrm>
            <a:off x="395288" y="549275"/>
            <a:ext cx="8291512" cy="5581650"/>
          </a:xfrm>
        </p:spPr>
        <p:txBody>
          <a:bodyPr/>
          <a:lstStyle/>
          <a:p>
            <a:pPr eaLnBrk="1" hangingPunct="1">
              <a:buFont typeface="Wingdings" pitchFamily="2" charset="2"/>
              <a:buNone/>
            </a:pPr>
            <a:endParaRPr lang="el-GR" sz="2000" u="sng" dirty="0" smtClean="0"/>
          </a:p>
          <a:p>
            <a:pPr eaLnBrk="1" hangingPunct="1">
              <a:buFont typeface="Wingdings" pitchFamily="2" charset="2"/>
              <a:buNone/>
            </a:pPr>
            <a:endParaRPr lang="el-GR" sz="2000" u="sng" dirty="0" smtClean="0"/>
          </a:p>
          <a:p>
            <a:pPr eaLnBrk="1" hangingPunct="1">
              <a:buFont typeface="Wingdings" pitchFamily="2" charset="2"/>
              <a:buNone/>
            </a:pPr>
            <a:r>
              <a:rPr lang="el-GR" sz="2800" b="1" u="sng" dirty="0" smtClean="0">
                <a:solidFill>
                  <a:srgbClr val="0000FF"/>
                </a:solidFill>
              </a:rPr>
              <a:t>Διάθεση </a:t>
            </a:r>
            <a:r>
              <a:rPr lang="el-GR" sz="2800" b="1" dirty="0" smtClean="0">
                <a:solidFill>
                  <a:srgbClr val="0000FF"/>
                </a:solidFill>
              </a:rPr>
              <a:t>κερδών σε</a:t>
            </a:r>
            <a:r>
              <a:rPr lang="en-US" sz="2800" b="1" dirty="0" smtClean="0">
                <a:solidFill>
                  <a:srgbClr val="0000FF"/>
                </a:solidFill>
              </a:rPr>
              <a:t>:</a:t>
            </a:r>
            <a:endParaRPr lang="el-GR" sz="2800" b="1" dirty="0" smtClean="0">
              <a:solidFill>
                <a:srgbClr val="0000FF"/>
              </a:solidFill>
            </a:endParaRPr>
          </a:p>
          <a:p>
            <a:pPr eaLnBrk="1" hangingPunct="1">
              <a:buFont typeface="Wingdings" pitchFamily="2" charset="2"/>
              <a:buNone/>
            </a:pPr>
            <a:endParaRPr lang="en-US" sz="2800" dirty="0" smtClean="0"/>
          </a:p>
          <a:p>
            <a:pPr eaLnBrk="1" hangingPunct="1">
              <a:buFont typeface="Wingdings" pitchFamily="2" charset="2"/>
              <a:buChar char="Ø"/>
            </a:pPr>
            <a:r>
              <a:rPr lang="en-US" sz="2800" dirty="0" smtClean="0"/>
              <a:t>T</a:t>
            </a:r>
            <a:r>
              <a:rPr lang="el-GR" sz="2800" dirty="0" smtClean="0"/>
              <a:t>ακτικό αποθεματικό</a:t>
            </a:r>
          </a:p>
          <a:p>
            <a:pPr eaLnBrk="1" hangingPunct="1">
              <a:buFont typeface="Wingdings" pitchFamily="2" charset="2"/>
              <a:buChar char="Ø"/>
            </a:pPr>
            <a:r>
              <a:rPr lang="el-GR" sz="2800" dirty="0" smtClean="0"/>
              <a:t>Μερίσματα πληρωτέα</a:t>
            </a:r>
          </a:p>
          <a:p>
            <a:pPr eaLnBrk="1" hangingPunct="1">
              <a:buFont typeface="Wingdings" pitchFamily="2" charset="2"/>
              <a:buChar char="Ø"/>
            </a:pPr>
            <a:r>
              <a:rPr lang="el-GR" sz="2800" dirty="0" smtClean="0"/>
              <a:t>Ειδικά και έκτακτα αποθεματικά/αφορολόγητα αποθεματικά/φορολογηθέντα κατά ειδικό τρόπο</a:t>
            </a:r>
          </a:p>
          <a:p>
            <a:pPr eaLnBrk="1" hangingPunct="1">
              <a:buFont typeface="Wingdings" pitchFamily="2" charset="2"/>
              <a:buChar char="Ø"/>
            </a:pPr>
            <a:r>
              <a:rPr lang="el-GR" sz="2800" dirty="0" smtClean="0"/>
              <a:t>Αμοιβές μελών Δ.Σ</a:t>
            </a:r>
          </a:p>
          <a:p>
            <a:pPr eaLnBrk="1" hangingPunct="1">
              <a:buFont typeface="Wingdings" pitchFamily="2" charset="2"/>
              <a:buChar char="Ø"/>
            </a:pPr>
            <a:r>
              <a:rPr lang="el-GR" sz="2800" dirty="0" smtClean="0"/>
              <a:t>Υπόλοιπο κερδών εις νέον</a:t>
            </a:r>
            <a:endParaRPr lang="en-US" sz="2800" dirty="0" smtClean="0"/>
          </a:p>
          <a:p>
            <a:pPr eaLnBrk="1" hangingPunct="1">
              <a:buFont typeface="Wingdings" pitchFamily="2" charset="2"/>
              <a:buNone/>
            </a:pPr>
            <a:endParaRPr lang="el-GR" sz="2800" dirty="0" smtClean="0"/>
          </a:p>
          <a:p>
            <a:pPr eaLnBrk="1" hangingPunct="1">
              <a:buFont typeface="Wingdings" pitchFamily="2" charset="2"/>
              <a:buNone/>
            </a:pPr>
            <a:endParaRPr lang="el-GR" dirty="0" smtClean="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1520" y="908720"/>
            <a:ext cx="8640960" cy="5616624"/>
          </a:xfrm>
        </p:spPr>
        <p:txBody>
          <a:bodyPr>
            <a:normAutofit/>
          </a:bodyPr>
          <a:lstStyle/>
          <a:p>
            <a:pPr algn="just">
              <a:buClr>
                <a:srgbClr val="552803"/>
              </a:buClr>
              <a:buFont typeface="Wingdings" pitchFamily="2" charset="2"/>
              <a:buChar char="ü"/>
              <a:defRPr/>
            </a:pPr>
            <a:r>
              <a:rPr lang="el-GR" sz="3000" b="1" dirty="0" smtClean="0">
                <a:solidFill>
                  <a:srgbClr val="0000FF"/>
                </a:solidFill>
                <a:cs typeface="Arial" pitchFamily="34" charset="0"/>
              </a:rPr>
              <a:t>Είναι ο πίνακας στον οποίο καταχωρούνται τα    κέρδη που θα διανεμηθούν.</a:t>
            </a:r>
          </a:p>
          <a:p>
            <a:pPr algn="just">
              <a:buClr>
                <a:srgbClr val="552803"/>
              </a:buClr>
              <a:defRPr/>
            </a:pPr>
            <a:endParaRPr lang="el-GR" sz="3000" dirty="0" smtClean="0">
              <a:cs typeface="Arial" pitchFamily="34" charset="0"/>
            </a:endParaRPr>
          </a:p>
          <a:p>
            <a:pPr algn="just">
              <a:buClr>
                <a:srgbClr val="552803"/>
              </a:buClr>
              <a:buFont typeface="Wingdings" pitchFamily="2" charset="2"/>
              <a:buChar char="ü"/>
              <a:defRPr/>
            </a:pPr>
            <a:r>
              <a:rPr lang="el-GR" sz="3000" b="1" dirty="0" smtClean="0">
                <a:solidFill>
                  <a:srgbClr val="7030A0"/>
                </a:solidFill>
                <a:cs typeface="Arial" pitchFamily="34" charset="0"/>
              </a:rPr>
              <a:t>Διαχωρίζεται σε δύο τμήματα:</a:t>
            </a:r>
          </a:p>
          <a:p>
            <a:pPr algn="just">
              <a:buClr>
                <a:srgbClr val="552803"/>
              </a:buClr>
              <a:defRPr/>
            </a:pPr>
            <a:r>
              <a:rPr lang="el-GR" sz="3000" b="1" dirty="0" smtClean="0">
                <a:solidFill>
                  <a:srgbClr val="C00000"/>
                </a:solidFill>
                <a:cs typeface="Arial" pitchFamily="34" charset="0"/>
              </a:rPr>
              <a:t>Στο</a:t>
            </a:r>
            <a:r>
              <a:rPr lang="el-GR" sz="3000" dirty="0" smtClean="0">
                <a:solidFill>
                  <a:srgbClr val="C00000"/>
                </a:solidFill>
                <a:cs typeface="Arial" pitchFamily="34" charset="0"/>
              </a:rPr>
              <a:t> </a:t>
            </a:r>
            <a:r>
              <a:rPr lang="el-GR" sz="3000" b="1" u="sng" dirty="0" smtClean="0">
                <a:solidFill>
                  <a:srgbClr val="C00000"/>
                </a:solidFill>
                <a:cs typeface="Arial" pitchFamily="34" charset="0"/>
              </a:rPr>
              <a:t>πρώτο</a:t>
            </a:r>
            <a:r>
              <a:rPr lang="el-GR" sz="3000" dirty="0" smtClean="0">
                <a:cs typeface="Arial" pitchFamily="34" charset="0"/>
              </a:rPr>
              <a:t>, </a:t>
            </a:r>
            <a:r>
              <a:rPr lang="el-GR" sz="3000" b="1" dirty="0" smtClean="0">
                <a:cs typeface="Arial" pitchFamily="34" charset="0"/>
              </a:rPr>
              <a:t>καταχωρείται το καθαρό αποτέλεσμα της χρήσης με τυχόν αυξήσεις ή μειώσεις από    κατονομαζόμενες πηγές το σύνολο των οποίων είναι τα κέρδη για τα οποία το ΔΣ θα προτείνει τον τρόπο διανομής τους στη Γενική Συνέλευση των Μετόχων. </a:t>
            </a:r>
          </a:p>
          <a:p>
            <a:endParaRPr lang="el-GR" dirty="0"/>
          </a:p>
        </p:txBody>
      </p:sp>
      <p:sp>
        <p:nvSpPr>
          <p:cNvPr id="3" name="2 - Τίτλος"/>
          <p:cNvSpPr>
            <a:spLocks noGrp="1"/>
          </p:cNvSpPr>
          <p:nvPr>
            <p:ph type="title"/>
          </p:nvPr>
        </p:nvSpPr>
        <p:spPr>
          <a:xfrm>
            <a:off x="457200" y="152400"/>
            <a:ext cx="8229600" cy="756320"/>
          </a:xfrm>
        </p:spPr>
        <p:txBody>
          <a:bodyPr>
            <a:normAutofit/>
          </a:bodyPr>
          <a:lstStyle/>
          <a:p>
            <a:pPr algn="ctr"/>
            <a:r>
              <a:rPr lang="el-GR" sz="4400" b="1" u="sng" dirty="0" smtClean="0">
                <a:solidFill>
                  <a:srgbClr val="006600"/>
                </a:solidFill>
                <a:cs typeface="Arial" charset="0"/>
              </a:rPr>
              <a:t>ΔΙΑΘΕΣΗ ΚΕΡΔΩΝ (Α)</a:t>
            </a:r>
            <a:endParaRPr lang="el-GR" dirty="0">
              <a:solidFill>
                <a:srgbClr val="006600"/>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980728"/>
            <a:ext cx="8784976" cy="5544616"/>
          </a:xfrm>
        </p:spPr>
        <p:txBody>
          <a:bodyPr/>
          <a:lstStyle/>
          <a:p>
            <a:pPr algn="just">
              <a:buClr>
                <a:srgbClr val="552803"/>
              </a:buClr>
              <a:buFont typeface="Wingdings" pitchFamily="2" charset="2"/>
              <a:buChar char="ü"/>
              <a:defRPr/>
            </a:pPr>
            <a:r>
              <a:rPr lang="el-GR" sz="2800" b="1" dirty="0" smtClean="0">
                <a:solidFill>
                  <a:srgbClr val="C00000"/>
                </a:solidFill>
                <a:cs typeface="Arial" pitchFamily="34" charset="0"/>
              </a:rPr>
              <a:t>Στο</a:t>
            </a:r>
            <a:r>
              <a:rPr lang="el-GR" sz="2800" b="1" dirty="0" smtClean="0">
                <a:cs typeface="Arial" pitchFamily="34" charset="0"/>
              </a:rPr>
              <a:t> </a:t>
            </a:r>
            <a:r>
              <a:rPr lang="el-GR" sz="2800" b="1" u="sng" dirty="0" smtClean="0">
                <a:solidFill>
                  <a:srgbClr val="C00000"/>
                </a:solidFill>
                <a:cs typeface="Arial" pitchFamily="34" charset="0"/>
              </a:rPr>
              <a:t>δεύτερο</a:t>
            </a:r>
            <a:r>
              <a:rPr lang="el-GR" sz="2800" b="1" dirty="0" smtClean="0">
                <a:cs typeface="Arial" pitchFamily="34" charset="0"/>
              </a:rPr>
              <a:t> </a:t>
            </a:r>
            <a:r>
              <a:rPr lang="el-GR" sz="2800" b="1" dirty="0" smtClean="0">
                <a:solidFill>
                  <a:srgbClr val="006600"/>
                </a:solidFill>
                <a:cs typeface="Arial" pitchFamily="34" charset="0"/>
              </a:rPr>
              <a:t>τμήμα γίνεται η διανομή των κερδών, ενώ το μη διανεμόμενο μέρος μεταφέρεται στον ισολογισμό μέσου του λογαριασμού "Υπόλοιπο Κερδών σε Νέο" για να κριθεί η τύχη του στην επόμενη χρήση. </a:t>
            </a:r>
          </a:p>
          <a:p>
            <a:pPr algn="just">
              <a:buClr>
                <a:srgbClr val="552803"/>
              </a:buClr>
              <a:buFont typeface="Wingdings" pitchFamily="2" charset="2"/>
              <a:buChar char="ü"/>
              <a:defRPr/>
            </a:pPr>
            <a:endParaRPr lang="el-GR" sz="2800" b="1" dirty="0" smtClean="0">
              <a:cs typeface="Arial" pitchFamily="34" charset="0"/>
            </a:endParaRPr>
          </a:p>
          <a:p>
            <a:pPr algn="just">
              <a:buClr>
                <a:srgbClr val="552803"/>
              </a:buClr>
              <a:buFont typeface="Wingdings" pitchFamily="2" charset="2"/>
              <a:buChar char="ü"/>
              <a:defRPr/>
            </a:pPr>
            <a:r>
              <a:rPr lang="el-GR" sz="2800" b="1" dirty="0" smtClean="0">
                <a:solidFill>
                  <a:srgbClr val="0000FF"/>
                </a:solidFill>
                <a:cs typeface="Arial" pitchFamily="34" charset="0"/>
              </a:rPr>
              <a:t>Στη </a:t>
            </a:r>
            <a:r>
              <a:rPr lang="el-GR" sz="2800" b="1" u="sng" dirty="0" smtClean="0">
                <a:solidFill>
                  <a:srgbClr val="0000FF"/>
                </a:solidFill>
                <a:cs typeface="Arial" pitchFamily="34" charset="0"/>
              </a:rPr>
              <a:t>διανομή</a:t>
            </a:r>
            <a:r>
              <a:rPr lang="el-GR" sz="2800" b="1" dirty="0" smtClean="0">
                <a:solidFill>
                  <a:srgbClr val="0000FF"/>
                </a:solidFill>
                <a:cs typeface="Arial" pitchFamily="34" charset="0"/>
              </a:rPr>
              <a:t> κατονομάζεται το μέρος των κερδών που διανέμεται σα μέρισμα στους μετόχους και αυτό που παραμένει στην επιχείρηση με τη μορφή κάποιου αποθεματικού.</a:t>
            </a:r>
          </a:p>
          <a:p>
            <a:endParaRPr lang="el-GR" dirty="0"/>
          </a:p>
        </p:txBody>
      </p:sp>
      <p:sp>
        <p:nvSpPr>
          <p:cNvPr id="3" name="2 - Τίτλος"/>
          <p:cNvSpPr>
            <a:spLocks noGrp="1"/>
          </p:cNvSpPr>
          <p:nvPr>
            <p:ph type="title"/>
          </p:nvPr>
        </p:nvSpPr>
        <p:spPr>
          <a:xfrm>
            <a:off x="457200" y="152400"/>
            <a:ext cx="8229600" cy="828328"/>
          </a:xfrm>
        </p:spPr>
        <p:txBody>
          <a:bodyPr/>
          <a:lstStyle/>
          <a:p>
            <a:pPr algn="ctr"/>
            <a:r>
              <a:rPr lang="el-GR" sz="4000" b="1" u="sng" dirty="0" smtClean="0">
                <a:solidFill>
                  <a:srgbClr val="663300"/>
                </a:solidFill>
                <a:cs typeface="Arial" charset="0"/>
              </a:rPr>
              <a:t>ΔΙΑΘΕΣΗ ΚΕΡΔΩΝ (Β)</a:t>
            </a:r>
            <a:endParaRPr lang="el-GR" dirty="0">
              <a:solidFill>
                <a:srgbClr val="663300"/>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p:cNvSpPr>
            <a:spLocks noGrp="1"/>
          </p:cNvSpPr>
          <p:nvPr>
            <p:ph type="sldNum" sz="quarter" idx="4294967295"/>
          </p:nvPr>
        </p:nvSpPr>
        <p:spPr>
          <a:xfrm>
            <a:off x="6553200" y="6245225"/>
            <a:ext cx="2133600" cy="476250"/>
          </a:xfrm>
          <a:prstGeom prst="rect">
            <a:avLst/>
          </a:prstGeom>
        </p:spPr>
        <p:txBody>
          <a:bodyPr/>
          <a:lstStyle/>
          <a:p>
            <a:fld id="{7CF224C7-8323-47D3-B348-B4807117627F}" type="slidenum">
              <a:rPr lang="el-GR"/>
              <a:pPr/>
              <a:t>108</a:t>
            </a:fld>
            <a:endParaRPr lang="el-GR" dirty="0"/>
          </a:p>
        </p:txBody>
      </p:sp>
      <p:sp>
        <p:nvSpPr>
          <p:cNvPr id="428034" name="Rectangle 2"/>
          <p:cNvSpPr>
            <a:spLocks noGrp="1" noChangeArrowheads="1"/>
          </p:cNvSpPr>
          <p:nvPr>
            <p:ph type="title"/>
          </p:nvPr>
        </p:nvSpPr>
        <p:spPr>
          <a:xfrm>
            <a:off x="0" y="0"/>
            <a:ext cx="9144000" cy="1052513"/>
          </a:xfrm>
        </p:spPr>
        <p:txBody>
          <a:bodyPr/>
          <a:lstStyle/>
          <a:p>
            <a:pPr algn="ctr"/>
            <a:r>
              <a:rPr lang="el-GR" sz="4000" b="1" u="sng" dirty="0">
                <a:solidFill>
                  <a:srgbClr val="C00000"/>
                </a:solidFill>
              </a:rPr>
              <a:t>Πίνακας </a:t>
            </a:r>
            <a:r>
              <a:rPr lang="el-GR" sz="4000" b="1" u="sng" dirty="0" smtClean="0">
                <a:solidFill>
                  <a:srgbClr val="C00000"/>
                </a:solidFill>
              </a:rPr>
              <a:t>Διάθεσης Αποτελεσμάτων</a:t>
            </a:r>
            <a:endParaRPr lang="en-GB" sz="4000" b="1" u="sng" dirty="0">
              <a:solidFill>
                <a:srgbClr val="C00000"/>
              </a:solidFill>
            </a:endParaRPr>
          </a:p>
        </p:txBody>
      </p:sp>
      <p:sp>
        <p:nvSpPr>
          <p:cNvPr id="428035" name="Rectangle 3"/>
          <p:cNvSpPr>
            <a:spLocks noGrp="1" noChangeArrowheads="1"/>
          </p:cNvSpPr>
          <p:nvPr>
            <p:ph type="body" idx="1"/>
          </p:nvPr>
        </p:nvSpPr>
        <p:spPr>
          <a:xfrm>
            <a:off x="323528" y="1196752"/>
            <a:ext cx="8496944" cy="5256584"/>
          </a:xfrm>
        </p:spPr>
        <p:txBody>
          <a:bodyPr>
            <a:normAutofit/>
          </a:bodyPr>
          <a:lstStyle/>
          <a:p>
            <a:pPr>
              <a:lnSpc>
                <a:spcPct val="90000"/>
              </a:lnSpc>
              <a:buFontTx/>
              <a:buNone/>
            </a:pPr>
            <a:r>
              <a:rPr lang="el-GR" sz="2800" b="1" dirty="0">
                <a:solidFill>
                  <a:srgbClr val="0000CC"/>
                </a:solidFill>
              </a:rPr>
              <a:t>Καθαρά κέρδη χρήσης προ φόρων</a:t>
            </a:r>
          </a:p>
          <a:p>
            <a:pPr>
              <a:lnSpc>
                <a:spcPct val="90000"/>
              </a:lnSpc>
              <a:buFontTx/>
              <a:buNone/>
            </a:pPr>
            <a:r>
              <a:rPr lang="el-GR" sz="2800" b="1" dirty="0">
                <a:solidFill>
                  <a:srgbClr val="FF0000"/>
                </a:solidFill>
              </a:rPr>
              <a:t>- Φόρος εισοδήματος </a:t>
            </a:r>
          </a:p>
          <a:p>
            <a:pPr>
              <a:lnSpc>
                <a:spcPct val="90000"/>
              </a:lnSpc>
              <a:buFontTx/>
              <a:buNone/>
            </a:pPr>
            <a:r>
              <a:rPr lang="el-GR" sz="2800" b="1" dirty="0">
                <a:solidFill>
                  <a:srgbClr val="002060"/>
                </a:solidFill>
              </a:rPr>
              <a:t>= Κέρδη χρήσης προς </a:t>
            </a:r>
            <a:r>
              <a:rPr lang="el-GR" sz="2800" b="1" dirty="0" smtClean="0">
                <a:solidFill>
                  <a:srgbClr val="002060"/>
                </a:solidFill>
              </a:rPr>
              <a:t>διάθεση </a:t>
            </a:r>
            <a:r>
              <a:rPr lang="el-GR" sz="2800" b="1" dirty="0" smtClean="0">
                <a:solidFill>
                  <a:srgbClr val="7030A0"/>
                </a:solidFill>
              </a:rPr>
              <a:t>ή</a:t>
            </a:r>
            <a:r>
              <a:rPr lang="el-GR" sz="2800" b="1" dirty="0" smtClean="0">
                <a:solidFill>
                  <a:srgbClr val="FFFF00"/>
                </a:solidFill>
              </a:rPr>
              <a:t> </a:t>
            </a:r>
            <a:r>
              <a:rPr lang="el-GR" sz="2800" b="1" dirty="0" smtClean="0">
                <a:solidFill>
                  <a:srgbClr val="C00000"/>
                </a:solidFill>
              </a:rPr>
              <a:t>Ζημιές Χρήσης</a:t>
            </a:r>
            <a:endParaRPr lang="el-GR" sz="2800" b="1" dirty="0">
              <a:solidFill>
                <a:srgbClr val="002060"/>
              </a:solidFill>
            </a:endParaRPr>
          </a:p>
          <a:p>
            <a:pPr>
              <a:lnSpc>
                <a:spcPct val="90000"/>
              </a:lnSpc>
            </a:pPr>
            <a:endParaRPr lang="el-GR" sz="2800" b="1" dirty="0"/>
          </a:p>
          <a:p>
            <a:pPr>
              <a:lnSpc>
                <a:spcPct val="90000"/>
              </a:lnSpc>
              <a:buFontTx/>
              <a:buNone/>
            </a:pPr>
            <a:r>
              <a:rPr lang="el-GR" sz="2800" b="1" dirty="0"/>
              <a:t>Η διάθεση των κερδών γίνεται ως εξής:</a:t>
            </a:r>
          </a:p>
          <a:p>
            <a:pPr lvl="1">
              <a:lnSpc>
                <a:spcPct val="90000"/>
              </a:lnSpc>
              <a:buFontTx/>
              <a:buNone/>
            </a:pPr>
            <a:r>
              <a:rPr lang="el-GR" sz="2800" b="1" dirty="0">
                <a:solidFill>
                  <a:srgbClr val="7030A0"/>
                </a:solidFill>
              </a:rPr>
              <a:t>Μερίσματα</a:t>
            </a:r>
          </a:p>
          <a:p>
            <a:pPr lvl="1">
              <a:lnSpc>
                <a:spcPct val="90000"/>
              </a:lnSpc>
              <a:buFontTx/>
              <a:buNone/>
            </a:pPr>
            <a:r>
              <a:rPr lang="el-GR" sz="2800" b="1" dirty="0">
                <a:solidFill>
                  <a:srgbClr val="0000CC"/>
                </a:solidFill>
              </a:rPr>
              <a:t>Αποθεματικά</a:t>
            </a:r>
          </a:p>
          <a:p>
            <a:pPr lvl="1">
              <a:lnSpc>
                <a:spcPct val="90000"/>
              </a:lnSpc>
              <a:buFontTx/>
              <a:buNone/>
            </a:pPr>
            <a:r>
              <a:rPr lang="el-GR" sz="2800" b="1" dirty="0">
                <a:solidFill>
                  <a:srgbClr val="002060"/>
                </a:solidFill>
              </a:rPr>
              <a:t>Κέρδη εις </a:t>
            </a:r>
            <a:r>
              <a:rPr lang="el-GR" sz="2800" b="1" dirty="0" smtClean="0">
                <a:solidFill>
                  <a:srgbClr val="002060"/>
                </a:solidFill>
              </a:rPr>
              <a:t>νέον  </a:t>
            </a:r>
            <a:endParaRPr lang="en-GB" sz="2800" b="1" dirty="0">
              <a:solidFill>
                <a:srgbClr val="002060"/>
              </a:solidFill>
            </a:endParaRPr>
          </a:p>
        </p:txBody>
      </p:sp>
    </p:spTree>
    <p:extLst>
      <p:ext uri="{BB962C8B-B14F-4D97-AF65-F5344CB8AC3E}">
        <p14:creationId xmlns="" xmlns:p14="http://schemas.microsoft.com/office/powerpoint/2010/main" val="452030459"/>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1052736"/>
            <a:ext cx="8712968" cy="5544616"/>
          </a:xfrm>
        </p:spPr>
        <p:txBody>
          <a:bodyPr>
            <a:normAutofit fontScale="92500" lnSpcReduction="10000"/>
          </a:bodyPr>
          <a:lstStyle/>
          <a:p>
            <a:pPr algn="just">
              <a:buClr>
                <a:srgbClr val="552803"/>
              </a:buClr>
              <a:buFont typeface="Wingdings" pitchFamily="2" charset="2"/>
              <a:buChar char="ü"/>
            </a:pPr>
            <a:r>
              <a:rPr lang="el-GR" sz="2800" b="1" dirty="0" smtClean="0">
                <a:solidFill>
                  <a:srgbClr val="C00000"/>
                </a:solidFill>
                <a:cs typeface="Arial" charset="0"/>
              </a:rPr>
              <a:t>Το τακτικό αποθεματικό μιας ανώνυμης εταιρείας συγκροτείται με επιβαλλομένη δια του νόμου κράτηση τουλάχιστον 5 % επί των ετησίων καθαρών κερδών, μετά την αφαίρεση των ζημιών προηγουμένων  χρήσεων και του φόρου εισοδήματος.</a:t>
            </a:r>
          </a:p>
          <a:p>
            <a:pPr algn="just">
              <a:buClr>
                <a:srgbClr val="552803"/>
              </a:buClr>
              <a:buFont typeface="Wingdings" pitchFamily="2" charset="2"/>
              <a:buChar char="ü"/>
            </a:pPr>
            <a:endParaRPr lang="el-GR" sz="2800" b="1" dirty="0" smtClean="0">
              <a:cs typeface="Arial" charset="0"/>
            </a:endParaRPr>
          </a:p>
          <a:p>
            <a:pPr algn="just">
              <a:buClr>
                <a:srgbClr val="552803"/>
              </a:buClr>
              <a:buFont typeface="Wingdings" pitchFamily="2" charset="2"/>
              <a:buChar char="ü"/>
            </a:pPr>
            <a:r>
              <a:rPr lang="el-GR" sz="2800" b="1" dirty="0" smtClean="0">
                <a:cs typeface="Arial" charset="0"/>
              </a:rPr>
              <a:t> </a:t>
            </a:r>
            <a:r>
              <a:rPr lang="el-GR" sz="2800" b="1" dirty="0" smtClean="0">
                <a:solidFill>
                  <a:srgbClr val="663300"/>
                </a:solidFill>
                <a:cs typeface="Arial" charset="0"/>
              </a:rPr>
              <a:t>Η υποχρέωση εισφοράς στο τακτικό αποθεματικό παύει να υπάρχει όταν αυτό εξισωθεί με το 1/3 του μετοχικού κεφαλαίου.</a:t>
            </a:r>
          </a:p>
          <a:p>
            <a:pPr algn="just">
              <a:buClr>
                <a:srgbClr val="552803"/>
              </a:buClr>
              <a:buFont typeface="Wingdings" pitchFamily="2" charset="2"/>
              <a:buChar char="ü"/>
            </a:pPr>
            <a:endParaRPr lang="el-GR" sz="2800" b="1" dirty="0" smtClean="0">
              <a:cs typeface="Arial" charset="0"/>
            </a:endParaRPr>
          </a:p>
          <a:p>
            <a:pPr algn="just">
              <a:buClr>
                <a:srgbClr val="552803"/>
              </a:buClr>
              <a:buFont typeface="Wingdings" pitchFamily="2" charset="2"/>
              <a:buChar char="ü"/>
            </a:pPr>
            <a:r>
              <a:rPr lang="el-GR" sz="2800" b="1" dirty="0" smtClean="0">
                <a:solidFill>
                  <a:srgbClr val="7030A0"/>
                </a:solidFill>
                <a:cs typeface="Arial" charset="0"/>
              </a:rPr>
              <a:t>Αφορολόγητο αποθεματικό κεφάλαιο προβλέπουν οι αναπτυξιακοί νόμοι με την προϋπόθεση πραγματοποίησης νέων επενδύσεων.</a:t>
            </a:r>
          </a:p>
          <a:p>
            <a:endParaRPr lang="el-GR" dirty="0"/>
          </a:p>
        </p:txBody>
      </p:sp>
      <p:sp>
        <p:nvSpPr>
          <p:cNvPr id="3" name="2 - Τίτλος"/>
          <p:cNvSpPr>
            <a:spLocks noGrp="1"/>
          </p:cNvSpPr>
          <p:nvPr>
            <p:ph type="title"/>
          </p:nvPr>
        </p:nvSpPr>
        <p:spPr>
          <a:xfrm>
            <a:off x="457200" y="152400"/>
            <a:ext cx="8229600" cy="900336"/>
          </a:xfrm>
        </p:spPr>
        <p:txBody>
          <a:bodyPr/>
          <a:lstStyle/>
          <a:p>
            <a:pPr algn="ctr"/>
            <a:r>
              <a:rPr lang="el-GR" b="1" dirty="0" smtClean="0">
                <a:solidFill>
                  <a:srgbClr val="0000FF"/>
                </a:solidFill>
              </a:rPr>
              <a:t>ΑΠΟΘΕΜΑΤΙΚΑ</a:t>
            </a:r>
            <a:endParaRPr lang="el-GR" b="1" dirty="0">
              <a:solidFill>
                <a:srgbClr val="0000F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88640"/>
            <a:ext cx="9144000" cy="648072"/>
          </a:xfrm>
        </p:spPr>
        <p:txBody>
          <a:bodyPr>
            <a:normAutofit fontScale="90000"/>
          </a:bodyPr>
          <a:lstStyle/>
          <a:p>
            <a:r>
              <a:rPr lang="el-GR" sz="2800" b="1" dirty="0" smtClean="0"/>
              <a:t/>
            </a:r>
            <a:br>
              <a:rPr lang="el-GR" sz="2800" b="1" dirty="0" smtClean="0"/>
            </a:br>
            <a:r>
              <a:rPr lang="el-GR" sz="2800" b="1" dirty="0" smtClean="0"/>
              <a:t/>
            </a:r>
            <a:br>
              <a:rPr lang="el-GR" sz="2800" b="1" dirty="0" smtClean="0"/>
            </a:br>
            <a:r>
              <a:rPr lang="el-GR" sz="2800" b="1" dirty="0" smtClean="0"/>
              <a:t/>
            </a:r>
            <a:br>
              <a:rPr lang="el-GR" sz="2800" b="1" dirty="0" smtClean="0"/>
            </a:br>
            <a:r>
              <a:rPr lang="el-GR" sz="2800" b="1" dirty="0" smtClean="0"/>
              <a:t/>
            </a:r>
            <a:br>
              <a:rPr lang="el-GR" sz="2800" b="1" dirty="0" smtClean="0"/>
            </a:br>
            <a:r>
              <a:rPr lang="el-GR" sz="2800" b="1" dirty="0" smtClean="0"/>
              <a:t>                                                                                                                               </a:t>
            </a:r>
            <a:r>
              <a:rPr lang="en-US" b="1" dirty="0" smtClean="0"/>
              <a:t/>
            </a:r>
            <a:br>
              <a:rPr lang="en-US" b="1" dirty="0" smtClean="0"/>
            </a:br>
            <a:r>
              <a:rPr lang="el-GR" sz="2200" b="1" dirty="0" smtClean="0"/>
              <a:t> </a:t>
            </a:r>
            <a:r>
              <a:rPr lang="en-US" sz="3600" b="1" dirty="0" smtClean="0"/>
              <a:t>Countries with a GDP lower than Bill Gates’ wealth</a:t>
            </a:r>
            <a:r>
              <a:rPr lang="el-GR" sz="3600" b="1" dirty="0" smtClean="0"/>
              <a:t> </a:t>
            </a:r>
            <a:endParaRPr lang="el-GR" sz="3600" dirty="0"/>
          </a:p>
        </p:txBody>
      </p:sp>
      <p:pic>
        <p:nvPicPr>
          <p:cNvPr id="4254722" name="Picture 2"/>
          <p:cNvPicPr>
            <a:picLocks noGrp="1" noChangeAspect="1" noChangeArrowheads="1"/>
          </p:cNvPicPr>
          <p:nvPr>
            <p:ph idx="1"/>
          </p:nvPr>
        </p:nvPicPr>
        <p:blipFill>
          <a:blip r:embed="rId2" cstate="print"/>
          <a:srcRect/>
          <a:stretch>
            <a:fillRect/>
          </a:stretch>
        </p:blipFill>
        <p:spPr bwMode="auto">
          <a:xfrm>
            <a:off x="0" y="836712"/>
            <a:ext cx="9143999" cy="6021288"/>
          </a:xfrm>
          <a:prstGeom prst="rect">
            <a:avLst/>
          </a:prstGeom>
          <a:noFill/>
          <a:ln w="9525">
            <a:noFill/>
            <a:miter lim="800000"/>
            <a:headEnd/>
            <a:tailEnd/>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323528" y="1196752"/>
            <a:ext cx="8496944" cy="4899248"/>
          </a:xfrm>
        </p:spPr>
        <p:txBody>
          <a:bodyPr/>
          <a:lstStyle/>
          <a:p>
            <a:pPr algn="just">
              <a:buClr>
                <a:srgbClr val="552803"/>
              </a:buClr>
              <a:buFont typeface="Wingdings" pitchFamily="2" charset="2"/>
              <a:buChar char="ü"/>
              <a:defRPr/>
            </a:pPr>
            <a:r>
              <a:rPr lang="el-GR" b="1" dirty="0" smtClean="0">
                <a:solidFill>
                  <a:srgbClr val="0000FF"/>
                </a:solidFill>
                <a:cs typeface="Arial" pitchFamily="34" charset="0"/>
              </a:rPr>
              <a:t>Σε ορισμένες χώρες οι εισηγμένες επιχειρήσεις παραθέτουν, μετά από τον πίνακα της διανομής, τα κέρδη που αντιστοιχούν σε κάθε μετοχή, συγκριτικά με αυτά της προηγούμενης χρήσης. </a:t>
            </a:r>
          </a:p>
          <a:p>
            <a:pPr algn="just">
              <a:buClr>
                <a:srgbClr val="552803"/>
              </a:buClr>
              <a:buFont typeface="Wingdings" pitchFamily="2" charset="2"/>
              <a:buChar char="ü"/>
              <a:defRPr/>
            </a:pPr>
            <a:endParaRPr lang="el-GR" b="1" dirty="0" smtClean="0">
              <a:cs typeface="Arial" pitchFamily="34" charset="0"/>
            </a:endParaRPr>
          </a:p>
          <a:p>
            <a:pPr algn="just">
              <a:buClr>
                <a:srgbClr val="552803"/>
              </a:buClr>
              <a:buFont typeface="Wingdings" pitchFamily="2" charset="2"/>
              <a:buChar char="ü"/>
              <a:defRPr/>
            </a:pPr>
            <a:r>
              <a:rPr lang="el-GR" b="1" dirty="0" smtClean="0">
                <a:solidFill>
                  <a:srgbClr val="663300"/>
                </a:solidFill>
                <a:cs typeface="Arial" pitchFamily="34" charset="0"/>
              </a:rPr>
              <a:t>Η πληροφόρηση αυτή απευθύνεται στον επενδυτή που δεν είναι ειδικός και κατά κάποιο τρόπο του υποδεικνύουν να δώσει έμφαση όχι στα συνολικά κέρδη αλλά στα κέρδη που αναλογούν σε κάθε μετοχή.</a:t>
            </a:r>
          </a:p>
          <a:p>
            <a:endParaRPr lang="el-GR" dirty="0"/>
          </a:p>
        </p:txBody>
      </p:sp>
      <p:sp>
        <p:nvSpPr>
          <p:cNvPr id="3" name="2 - Τίτλος"/>
          <p:cNvSpPr>
            <a:spLocks noGrp="1"/>
          </p:cNvSpPr>
          <p:nvPr>
            <p:ph type="title"/>
          </p:nvPr>
        </p:nvSpPr>
        <p:spPr>
          <a:xfrm>
            <a:off x="457200" y="152400"/>
            <a:ext cx="8229600" cy="900336"/>
          </a:xfrm>
        </p:spPr>
        <p:txBody>
          <a:bodyPr/>
          <a:lstStyle/>
          <a:p>
            <a:pPr algn="ctr"/>
            <a:r>
              <a:rPr lang="el-GR" b="1" dirty="0" smtClean="0">
                <a:solidFill>
                  <a:srgbClr val="002060"/>
                </a:solidFill>
              </a:rPr>
              <a:t>ΚΕΡΔΗ ΑΝΑ ΜΕΤΟΧΗ</a:t>
            </a:r>
            <a:endParaRPr lang="el-GR" b="1" dirty="0">
              <a:solidFill>
                <a:srgbClr val="002060"/>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endParaRPr lang="el-GR" dirty="0"/>
          </a:p>
        </p:txBody>
      </p:sp>
      <p:pic>
        <p:nvPicPr>
          <p:cNvPr id="16386" name="Picture 2"/>
          <p:cNvPicPr>
            <a:picLocks noGrp="1" noChangeAspect="1" noChangeArrowheads="1"/>
          </p:cNvPicPr>
          <p:nvPr>
            <p:ph idx="1"/>
          </p:nvPr>
        </p:nvPicPr>
        <p:blipFill>
          <a:blip r:embed="rId2" cstate="print"/>
          <a:srcRect/>
          <a:stretch>
            <a:fillRect/>
          </a:stretch>
        </p:blipFill>
        <p:spPr bwMode="auto">
          <a:xfrm>
            <a:off x="251520" y="188640"/>
            <a:ext cx="8640959" cy="6480720"/>
          </a:xfrm>
          <a:prstGeom prst="rect">
            <a:avLst/>
          </a:prstGeom>
          <a:noFill/>
          <a:ln w="9525">
            <a:noFill/>
            <a:miter lim="800000"/>
            <a:headEnd/>
            <a:tailEnd/>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Θέση αριθμού διαφάνειας 4"/>
          <p:cNvSpPr>
            <a:spLocks noGrp="1"/>
          </p:cNvSpPr>
          <p:nvPr>
            <p:ph type="sldNum" sz="quarter" idx="12"/>
          </p:nvPr>
        </p:nvSpPr>
        <p:spPr/>
        <p:txBody>
          <a:bodyPr/>
          <a:lstStyle/>
          <a:p>
            <a:fld id="{D4684C78-9ACE-4752-9BC3-7D74B2D132CE}" type="slidenum">
              <a:rPr lang="el-GR"/>
              <a:pPr/>
              <a:t>112</a:t>
            </a:fld>
            <a:endParaRPr lang="el-GR" dirty="0"/>
          </a:p>
        </p:txBody>
      </p:sp>
      <p:sp>
        <p:nvSpPr>
          <p:cNvPr id="429058" name="Rectangle 2"/>
          <p:cNvSpPr>
            <a:spLocks noGrp="1" noChangeArrowheads="1"/>
          </p:cNvSpPr>
          <p:nvPr>
            <p:ph type="title"/>
          </p:nvPr>
        </p:nvSpPr>
        <p:spPr>
          <a:xfrm>
            <a:off x="0" y="274638"/>
            <a:ext cx="9144000" cy="1143000"/>
          </a:xfrm>
        </p:spPr>
        <p:txBody>
          <a:bodyPr>
            <a:normAutofit fontScale="90000"/>
          </a:bodyPr>
          <a:lstStyle/>
          <a:p>
            <a:pPr algn="ctr"/>
            <a:r>
              <a:rPr lang="el-GR" b="1" u="sng" dirty="0">
                <a:solidFill>
                  <a:srgbClr val="C00000"/>
                </a:solidFill>
              </a:rPr>
              <a:t>Σχέση Πίνακα </a:t>
            </a:r>
            <a:r>
              <a:rPr lang="el-GR" b="1" u="sng" dirty="0" smtClean="0">
                <a:solidFill>
                  <a:srgbClr val="C00000"/>
                </a:solidFill>
              </a:rPr>
              <a:t>Διάθεσης</a:t>
            </a:r>
            <a:r>
              <a:rPr lang="el-GR" b="1" u="sng" dirty="0">
                <a:solidFill>
                  <a:srgbClr val="C00000"/>
                </a:solidFill>
              </a:rPr>
              <a:t>, </a:t>
            </a:r>
            <a:r>
              <a:rPr lang="el-GR" b="1" u="sng" dirty="0" smtClean="0">
                <a:solidFill>
                  <a:srgbClr val="C00000"/>
                </a:solidFill>
              </a:rPr>
              <a:t>Κ.Α.Χ., </a:t>
            </a:r>
            <a:r>
              <a:rPr lang="el-GR" b="1" u="sng" dirty="0">
                <a:solidFill>
                  <a:srgbClr val="C00000"/>
                </a:solidFill>
              </a:rPr>
              <a:t>και Ισολογισμού</a:t>
            </a:r>
          </a:p>
        </p:txBody>
      </p:sp>
      <p:sp>
        <p:nvSpPr>
          <p:cNvPr id="429059" name="Text Box 3"/>
          <p:cNvSpPr txBox="1">
            <a:spLocks noChangeArrowheads="1"/>
          </p:cNvSpPr>
          <p:nvPr/>
        </p:nvSpPr>
        <p:spPr bwMode="auto">
          <a:xfrm>
            <a:off x="251520" y="1981200"/>
            <a:ext cx="633343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l-GR" sz="2400" b="1" dirty="0">
                <a:latin typeface="Times New Roman" pitchFamily="18" charset="0"/>
              </a:rPr>
              <a:t>Αποτέλεσμα Χρήσης προ φόρων </a:t>
            </a:r>
            <a:r>
              <a:rPr lang="el-GR" sz="2400" dirty="0">
                <a:latin typeface="Times New Roman" pitchFamily="18" charset="0"/>
              </a:rPr>
              <a:t>	</a:t>
            </a:r>
            <a:r>
              <a:rPr lang="el-GR" sz="2400" b="1" dirty="0">
                <a:latin typeface="Times New Roman" pitchFamily="18" charset="0"/>
              </a:rPr>
              <a:t>4.000</a:t>
            </a:r>
          </a:p>
        </p:txBody>
      </p:sp>
      <p:sp>
        <p:nvSpPr>
          <p:cNvPr id="429060" name="Text Box 4"/>
          <p:cNvSpPr txBox="1">
            <a:spLocks noChangeArrowheads="1"/>
          </p:cNvSpPr>
          <p:nvPr/>
        </p:nvSpPr>
        <p:spPr bwMode="auto">
          <a:xfrm>
            <a:off x="251520" y="2479675"/>
            <a:ext cx="6519169" cy="19389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l-GR" sz="2400" dirty="0">
                <a:latin typeface="Times New Roman" pitchFamily="18" charset="0"/>
              </a:rPr>
              <a:t>- </a:t>
            </a:r>
            <a:r>
              <a:rPr lang="el-GR" sz="2400" b="1" dirty="0">
                <a:latin typeface="Times New Roman" pitchFamily="18" charset="0"/>
              </a:rPr>
              <a:t>Φόρος εισοδήματος  (40</a:t>
            </a:r>
            <a:r>
              <a:rPr lang="el-GR" sz="2400" b="1" dirty="0" smtClean="0">
                <a:latin typeface="Times New Roman" pitchFamily="18" charset="0"/>
              </a:rPr>
              <a:t>%)         - </a:t>
            </a:r>
            <a:r>
              <a:rPr lang="el-GR" sz="2400" b="1" u="sng" dirty="0">
                <a:latin typeface="Times New Roman" pitchFamily="18" charset="0"/>
              </a:rPr>
              <a:t>1.600</a:t>
            </a:r>
            <a:endParaRPr lang="el-GR" sz="2400" b="1" dirty="0">
              <a:latin typeface="Times New Roman" pitchFamily="18" charset="0"/>
            </a:endParaRPr>
          </a:p>
          <a:p>
            <a:pPr eaLnBrk="0" hangingPunct="0"/>
            <a:r>
              <a:rPr lang="el-GR" sz="2400" b="1" dirty="0">
                <a:latin typeface="Times New Roman" pitchFamily="18" charset="0"/>
              </a:rPr>
              <a:t>Κέρδη προς διάθεση                        </a:t>
            </a:r>
            <a:r>
              <a:rPr lang="el-GR" sz="2400" b="1" dirty="0" smtClean="0">
                <a:latin typeface="Times New Roman" pitchFamily="18" charset="0"/>
              </a:rPr>
              <a:t>2.400</a:t>
            </a:r>
            <a:endParaRPr lang="el-GR" sz="2400" b="1" dirty="0">
              <a:latin typeface="Times New Roman" pitchFamily="18" charset="0"/>
            </a:endParaRPr>
          </a:p>
          <a:p>
            <a:pPr eaLnBrk="0" hangingPunct="0"/>
            <a:r>
              <a:rPr lang="el-GR" sz="2400" b="1" dirty="0">
                <a:latin typeface="Times New Roman" pitchFamily="18" charset="0"/>
              </a:rPr>
              <a:t>- Αποθεματικά		 </a:t>
            </a:r>
            <a:r>
              <a:rPr lang="el-GR" sz="2400" b="1" dirty="0" smtClean="0">
                <a:latin typeface="Times New Roman" pitchFamily="18" charset="0"/>
              </a:rPr>
              <a:t>         -1.500</a:t>
            </a:r>
            <a:endParaRPr lang="el-GR" sz="2400" b="1" dirty="0">
              <a:latin typeface="Times New Roman" pitchFamily="18" charset="0"/>
            </a:endParaRPr>
          </a:p>
          <a:p>
            <a:pPr eaLnBrk="0" hangingPunct="0"/>
            <a:r>
              <a:rPr lang="el-GR" sz="2400" b="1" dirty="0">
                <a:latin typeface="Times New Roman" pitchFamily="18" charset="0"/>
              </a:rPr>
              <a:t>- Μερίσματα                                     </a:t>
            </a:r>
            <a:r>
              <a:rPr lang="el-GR" sz="2400" b="1" dirty="0" smtClean="0">
                <a:latin typeface="Times New Roman" pitchFamily="18" charset="0"/>
              </a:rPr>
              <a:t> - </a:t>
            </a:r>
            <a:r>
              <a:rPr lang="el-GR" sz="2400" b="1" u="sng" dirty="0">
                <a:latin typeface="Times New Roman" pitchFamily="18" charset="0"/>
              </a:rPr>
              <a:t>200</a:t>
            </a:r>
            <a:endParaRPr lang="el-GR" sz="2400" b="1" dirty="0">
              <a:latin typeface="Times New Roman" pitchFamily="18" charset="0"/>
            </a:endParaRPr>
          </a:p>
          <a:p>
            <a:pPr eaLnBrk="0" hangingPunct="0"/>
            <a:r>
              <a:rPr lang="el-GR" sz="2400" b="1" dirty="0">
                <a:latin typeface="Times New Roman" pitchFamily="18" charset="0"/>
              </a:rPr>
              <a:t>= Κέρδη εις νέο                                </a:t>
            </a:r>
            <a:r>
              <a:rPr lang="el-GR" sz="2400" b="1" dirty="0" smtClean="0">
                <a:latin typeface="Times New Roman" pitchFamily="18" charset="0"/>
              </a:rPr>
              <a:t>   </a:t>
            </a:r>
            <a:r>
              <a:rPr lang="el-GR" sz="2400" b="1" dirty="0">
                <a:latin typeface="Times New Roman" pitchFamily="18" charset="0"/>
              </a:rPr>
              <a:t>700</a:t>
            </a:r>
          </a:p>
        </p:txBody>
      </p:sp>
      <p:sp>
        <p:nvSpPr>
          <p:cNvPr id="429061" name="Text Box 5"/>
          <p:cNvSpPr txBox="1">
            <a:spLocks noChangeArrowheads="1"/>
          </p:cNvSpPr>
          <p:nvPr/>
        </p:nvSpPr>
        <p:spPr bwMode="auto">
          <a:xfrm rot="-21577092">
            <a:off x="2874257" y="1521332"/>
            <a:ext cx="347486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l-GR" sz="3200" b="1" dirty="0">
                <a:solidFill>
                  <a:srgbClr val="0000FF"/>
                </a:solidFill>
                <a:latin typeface="Times New Roman" pitchFamily="18" charset="0"/>
              </a:rPr>
              <a:t>Πίνακας </a:t>
            </a:r>
            <a:r>
              <a:rPr lang="el-GR" sz="3200" b="1" dirty="0" smtClean="0">
                <a:solidFill>
                  <a:srgbClr val="0000FF"/>
                </a:solidFill>
                <a:latin typeface="Times New Roman" pitchFamily="18" charset="0"/>
              </a:rPr>
              <a:t>Διάθεσης </a:t>
            </a:r>
            <a:endParaRPr lang="el-GR" sz="3200" b="1" dirty="0">
              <a:solidFill>
                <a:srgbClr val="0000FF"/>
              </a:solidFill>
              <a:latin typeface="Times New Roman" pitchFamily="18" charset="0"/>
            </a:endParaRPr>
          </a:p>
        </p:txBody>
      </p:sp>
      <p:sp>
        <p:nvSpPr>
          <p:cNvPr id="429062" name="Line 6"/>
          <p:cNvSpPr>
            <a:spLocks noChangeShapeType="1"/>
          </p:cNvSpPr>
          <p:nvPr/>
        </p:nvSpPr>
        <p:spPr bwMode="auto">
          <a:xfrm>
            <a:off x="2438400" y="4876800"/>
            <a:ext cx="4572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429063" name="Oval 7"/>
          <p:cNvSpPr>
            <a:spLocks noChangeArrowheads="1"/>
          </p:cNvSpPr>
          <p:nvPr/>
        </p:nvSpPr>
        <p:spPr bwMode="auto">
          <a:xfrm>
            <a:off x="7524328" y="1676400"/>
            <a:ext cx="1368152" cy="1143000"/>
          </a:xfrm>
          <a:prstGeom prst="ellipse">
            <a:avLst/>
          </a:prstGeom>
          <a:solidFill>
            <a:schemeClr val="folHlink"/>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l-GR" sz="2400" dirty="0">
                <a:latin typeface="Times New Roman" pitchFamily="18" charset="0"/>
              </a:rPr>
              <a:t>Από </a:t>
            </a:r>
          </a:p>
          <a:p>
            <a:pPr algn="ctr" eaLnBrk="0" hangingPunct="0"/>
            <a:r>
              <a:rPr lang="el-GR" sz="2400" dirty="0" smtClean="0">
                <a:latin typeface="Times New Roman" pitchFamily="18" charset="0"/>
              </a:rPr>
              <a:t>Κ.Α.Χ.</a:t>
            </a:r>
            <a:endParaRPr lang="el-GR" sz="2400" dirty="0">
              <a:latin typeface="Times New Roman" pitchFamily="18" charset="0"/>
            </a:endParaRPr>
          </a:p>
        </p:txBody>
      </p:sp>
      <p:sp>
        <p:nvSpPr>
          <p:cNvPr id="429064" name="Line 8"/>
          <p:cNvSpPr>
            <a:spLocks noChangeShapeType="1"/>
          </p:cNvSpPr>
          <p:nvPr/>
        </p:nvSpPr>
        <p:spPr bwMode="auto">
          <a:xfrm flipH="1">
            <a:off x="6732240" y="2204864"/>
            <a:ext cx="609600" cy="0"/>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429065" name="Line 9"/>
          <p:cNvSpPr>
            <a:spLocks noChangeShapeType="1"/>
          </p:cNvSpPr>
          <p:nvPr/>
        </p:nvSpPr>
        <p:spPr bwMode="auto">
          <a:xfrm>
            <a:off x="4572000" y="4876800"/>
            <a:ext cx="0" cy="1676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429066" name="Text Box 10"/>
          <p:cNvSpPr txBox="1">
            <a:spLocks noChangeArrowheads="1"/>
          </p:cNvSpPr>
          <p:nvPr/>
        </p:nvSpPr>
        <p:spPr bwMode="auto">
          <a:xfrm>
            <a:off x="3733800" y="4419600"/>
            <a:ext cx="2491003"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l-GR" sz="2400" b="1" dirty="0" smtClean="0">
                <a:latin typeface="Times New Roman" pitchFamily="18" charset="0"/>
              </a:rPr>
              <a:t>ΙΣΟΛΟΓΙΣΜΟΣ </a:t>
            </a:r>
            <a:endParaRPr lang="el-GR" sz="2400" b="1" dirty="0">
              <a:latin typeface="Times New Roman" pitchFamily="18" charset="0"/>
            </a:endParaRPr>
          </a:p>
        </p:txBody>
      </p:sp>
      <p:sp>
        <p:nvSpPr>
          <p:cNvPr id="429067" name="Text Box 11"/>
          <p:cNvSpPr txBox="1">
            <a:spLocks noChangeArrowheads="1"/>
          </p:cNvSpPr>
          <p:nvPr/>
        </p:nvSpPr>
        <p:spPr bwMode="auto">
          <a:xfrm>
            <a:off x="4479925" y="4918075"/>
            <a:ext cx="398218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l-GR" sz="2400" dirty="0">
                <a:latin typeface="Times New Roman" pitchFamily="18" charset="0"/>
              </a:rPr>
              <a:t>  </a:t>
            </a:r>
            <a:r>
              <a:rPr lang="el-GR" sz="2400" b="1" dirty="0">
                <a:latin typeface="Times New Roman" pitchFamily="18" charset="0"/>
              </a:rPr>
              <a:t>Ι.Κ.</a:t>
            </a:r>
            <a:r>
              <a:rPr lang="el-GR" sz="2400" dirty="0">
                <a:latin typeface="Times New Roman" pitchFamily="18" charset="0"/>
              </a:rPr>
              <a:t>                                </a:t>
            </a:r>
            <a:r>
              <a:rPr lang="el-GR" sz="2400" b="1" dirty="0">
                <a:latin typeface="Times New Roman" pitchFamily="18" charset="0"/>
              </a:rPr>
              <a:t>ΧΧΧ</a:t>
            </a:r>
          </a:p>
        </p:txBody>
      </p:sp>
      <p:sp>
        <p:nvSpPr>
          <p:cNvPr id="429068" name="Text Box 12"/>
          <p:cNvSpPr txBox="1">
            <a:spLocks noChangeArrowheads="1"/>
          </p:cNvSpPr>
          <p:nvPr/>
        </p:nvSpPr>
        <p:spPr bwMode="auto">
          <a:xfrm>
            <a:off x="4572000" y="5334000"/>
            <a:ext cx="2232248"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l-GR" sz="2400" b="1" dirty="0">
                <a:latin typeface="Times New Roman" pitchFamily="18" charset="0"/>
              </a:rPr>
              <a:t>Αποθεματικά</a:t>
            </a:r>
          </a:p>
        </p:txBody>
      </p:sp>
      <p:sp>
        <p:nvSpPr>
          <p:cNvPr id="429069" name="Rectangle 13"/>
          <p:cNvSpPr>
            <a:spLocks noChangeArrowheads="1"/>
          </p:cNvSpPr>
          <p:nvPr/>
        </p:nvSpPr>
        <p:spPr bwMode="auto">
          <a:xfrm>
            <a:off x="6978650" y="5334000"/>
            <a:ext cx="18742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l-GR" sz="2400" b="1" dirty="0">
                <a:latin typeface="Times New Roman" pitchFamily="18" charset="0"/>
              </a:rPr>
              <a:t>ΧΧΧ + 1.500</a:t>
            </a:r>
          </a:p>
        </p:txBody>
      </p:sp>
      <p:sp>
        <p:nvSpPr>
          <p:cNvPr id="429070" name="Rectangle 14"/>
          <p:cNvSpPr>
            <a:spLocks noChangeArrowheads="1"/>
          </p:cNvSpPr>
          <p:nvPr/>
        </p:nvSpPr>
        <p:spPr bwMode="auto">
          <a:xfrm>
            <a:off x="4572000" y="5791200"/>
            <a:ext cx="2664296"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l-GR" sz="2400" b="1" dirty="0">
                <a:latin typeface="Times New Roman" pitchFamily="18" charset="0"/>
              </a:rPr>
              <a:t>Κέρδη εις νέο</a:t>
            </a:r>
          </a:p>
        </p:txBody>
      </p:sp>
      <p:sp>
        <p:nvSpPr>
          <p:cNvPr id="429071" name="Rectangle 15"/>
          <p:cNvSpPr>
            <a:spLocks noChangeArrowheads="1"/>
          </p:cNvSpPr>
          <p:nvPr/>
        </p:nvSpPr>
        <p:spPr bwMode="auto">
          <a:xfrm>
            <a:off x="7131050" y="5791200"/>
            <a:ext cx="16319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l-GR" sz="2400" dirty="0">
                <a:latin typeface="Times New Roman" pitchFamily="18" charset="0"/>
              </a:rPr>
              <a:t>             </a:t>
            </a:r>
            <a:r>
              <a:rPr lang="el-GR" sz="2400" b="1" dirty="0">
                <a:latin typeface="Times New Roman" pitchFamily="18" charset="0"/>
              </a:rPr>
              <a:t>700</a:t>
            </a:r>
          </a:p>
        </p:txBody>
      </p:sp>
      <p:sp>
        <p:nvSpPr>
          <p:cNvPr id="429072" name="Text Box 16"/>
          <p:cNvSpPr txBox="1">
            <a:spLocks noChangeArrowheads="1"/>
          </p:cNvSpPr>
          <p:nvPr/>
        </p:nvSpPr>
        <p:spPr bwMode="auto">
          <a:xfrm>
            <a:off x="4479925" y="6137275"/>
            <a:ext cx="434445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l-GR" sz="2400" b="1" dirty="0">
                <a:latin typeface="Times New Roman" pitchFamily="18" charset="0"/>
              </a:rPr>
              <a:t> Σύνολο Ι.Κ             ΧΧΧ +2.200</a:t>
            </a:r>
          </a:p>
        </p:txBody>
      </p:sp>
      <p:sp>
        <p:nvSpPr>
          <p:cNvPr id="429073" name="Line 17"/>
          <p:cNvSpPr>
            <a:spLocks noChangeShapeType="1"/>
          </p:cNvSpPr>
          <p:nvPr/>
        </p:nvSpPr>
        <p:spPr bwMode="auto">
          <a:xfrm>
            <a:off x="5652120" y="3429000"/>
            <a:ext cx="2088232" cy="1944216"/>
          </a:xfrm>
          <a:prstGeom prst="line">
            <a:avLst/>
          </a:prstGeom>
          <a:noFill/>
          <a:ln w="38100" cmpd="dbl">
            <a:solidFill>
              <a:srgbClr val="2D64D3"/>
            </a:solidFill>
            <a:prstDash val="lgDash"/>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429074" name="Line 18"/>
          <p:cNvSpPr>
            <a:spLocks noChangeShapeType="1"/>
          </p:cNvSpPr>
          <p:nvPr/>
        </p:nvSpPr>
        <p:spPr bwMode="auto">
          <a:xfrm>
            <a:off x="5796136" y="4221088"/>
            <a:ext cx="2088232" cy="1656184"/>
          </a:xfrm>
          <a:prstGeom prst="line">
            <a:avLst/>
          </a:prstGeom>
          <a:noFill/>
          <a:ln w="38100" cmpd="dbl">
            <a:solidFill>
              <a:srgbClr val="FF870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429075" name="Oval 19"/>
          <p:cNvSpPr>
            <a:spLocks noChangeArrowheads="1"/>
          </p:cNvSpPr>
          <p:nvPr/>
        </p:nvSpPr>
        <p:spPr bwMode="auto">
          <a:xfrm>
            <a:off x="7236296" y="2819400"/>
            <a:ext cx="1907704" cy="1329680"/>
          </a:xfrm>
          <a:prstGeom prst="ellipse">
            <a:avLst/>
          </a:prstGeom>
          <a:solidFill>
            <a:srgbClr val="E4FB37"/>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l-GR" b="1" dirty="0" smtClean="0">
                <a:solidFill>
                  <a:srgbClr val="FF0000"/>
                </a:solidFill>
                <a:latin typeface="Times New Roman" pitchFamily="18" charset="0"/>
              </a:rPr>
              <a:t>Βραχυπρόθεσμες</a:t>
            </a:r>
          </a:p>
          <a:p>
            <a:pPr algn="ctr" eaLnBrk="0" hangingPunct="0"/>
            <a:r>
              <a:rPr lang="el-GR" sz="2400" b="1" dirty="0" smtClean="0">
                <a:solidFill>
                  <a:srgbClr val="FF0000"/>
                </a:solidFill>
                <a:latin typeface="Times New Roman" pitchFamily="18" charset="0"/>
              </a:rPr>
              <a:t>Υποχρεώσεις</a:t>
            </a:r>
            <a:endParaRPr lang="el-GR" sz="2400" b="1" dirty="0">
              <a:solidFill>
                <a:srgbClr val="FF0000"/>
              </a:solidFill>
              <a:latin typeface="Times New Roman" pitchFamily="18" charset="0"/>
            </a:endParaRPr>
          </a:p>
        </p:txBody>
      </p:sp>
      <p:sp>
        <p:nvSpPr>
          <p:cNvPr id="429076" name="Line 20"/>
          <p:cNvSpPr>
            <a:spLocks noChangeShapeType="1"/>
          </p:cNvSpPr>
          <p:nvPr/>
        </p:nvSpPr>
        <p:spPr bwMode="auto">
          <a:xfrm>
            <a:off x="5724128" y="2780928"/>
            <a:ext cx="2376104" cy="308992"/>
          </a:xfrm>
          <a:prstGeom prst="line">
            <a:avLst/>
          </a:prstGeom>
          <a:noFill/>
          <a:ln w="15875">
            <a:solidFill>
              <a:schemeClr val="tx1"/>
            </a:solidFill>
            <a:round/>
            <a:headEnd w="lg"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429077" name="Line 21"/>
          <p:cNvSpPr>
            <a:spLocks noChangeShapeType="1"/>
          </p:cNvSpPr>
          <p:nvPr/>
        </p:nvSpPr>
        <p:spPr bwMode="auto">
          <a:xfrm flipV="1">
            <a:off x="5580112" y="3429000"/>
            <a:ext cx="1795264" cy="432048"/>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Tree>
    <p:extLst>
      <p:ext uri="{BB962C8B-B14F-4D97-AF65-F5344CB8AC3E}">
        <p14:creationId xmlns="" xmlns:p14="http://schemas.microsoft.com/office/powerpoint/2010/main" val="29316463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29063"/>
                                        </p:tgtEl>
                                        <p:attrNameLst>
                                          <p:attrName>style.visibility</p:attrName>
                                        </p:attrNameLst>
                                      </p:cBhvr>
                                      <p:to>
                                        <p:strVal val="visible"/>
                                      </p:to>
                                    </p:set>
                                    <p:anim calcmode="lin" valueType="num">
                                      <p:cBhvr additive="base">
                                        <p:cTn id="7" dur="500" fill="hold"/>
                                        <p:tgtEl>
                                          <p:spTgt spid="429063"/>
                                        </p:tgtEl>
                                        <p:attrNameLst>
                                          <p:attrName>ppt_x</p:attrName>
                                        </p:attrNameLst>
                                      </p:cBhvr>
                                      <p:tavLst>
                                        <p:tav tm="0">
                                          <p:val>
                                            <p:strVal val="0-#ppt_w/2"/>
                                          </p:val>
                                        </p:tav>
                                        <p:tav tm="100000">
                                          <p:val>
                                            <p:strVal val="#ppt_x"/>
                                          </p:val>
                                        </p:tav>
                                      </p:tavLst>
                                    </p:anim>
                                    <p:anim calcmode="lin" valueType="num">
                                      <p:cBhvr additive="base">
                                        <p:cTn id="8" dur="500" fill="hold"/>
                                        <p:tgtEl>
                                          <p:spTgt spid="42906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29064"/>
                                        </p:tgtEl>
                                        <p:attrNameLst>
                                          <p:attrName>style.visibility</p:attrName>
                                        </p:attrNameLst>
                                      </p:cBhvr>
                                      <p:to>
                                        <p:strVal val="visible"/>
                                      </p:to>
                                    </p:set>
                                    <p:anim calcmode="lin" valueType="num">
                                      <p:cBhvr additive="base">
                                        <p:cTn id="13" dur="500" fill="hold"/>
                                        <p:tgtEl>
                                          <p:spTgt spid="429064"/>
                                        </p:tgtEl>
                                        <p:attrNameLst>
                                          <p:attrName>ppt_x</p:attrName>
                                        </p:attrNameLst>
                                      </p:cBhvr>
                                      <p:tavLst>
                                        <p:tav tm="0">
                                          <p:val>
                                            <p:strVal val="0-#ppt_w/2"/>
                                          </p:val>
                                        </p:tav>
                                        <p:tav tm="100000">
                                          <p:val>
                                            <p:strVal val="#ppt_x"/>
                                          </p:val>
                                        </p:tav>
                                      </p:tavLst>
                                    </p:anim>
                                    <p:anim calcmode="lin" valueType="num">
                                      <p:cBhvr additive="base">
                                        <p:cTn id="14" dur="500" fill="hold"/>
                                        <p:tgtEl>
                                          <p:spTgt spid="42906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29068"/>
                                        </p:tgtEl>
                                        <p:attrNameLst>
                                          <p:attrName>style.visibility</p:attrName>
                                        </p:attrNameLst>
                                      </p:cBhvr>
                                      <p:to>
                                        <p:strVal val="visible"/>
                                      </p:to>
                                    </p:set>
                                    <p:anim calcmode="lin" valueType="num">
                                      <p:cBhvr additive="base">
                                        <p:cTn id="19" dur="500" fill="hold"/>
                                        <p:tgtEl>
                                          <p:spTgt spid="429068"/>
                                        </p:tgtEl>
                                        <p:attrNameLst>
                                          <p:attrName>ppt_x</p:attrName>
                                        </p:attrNameLst>
                                      </p:cBhvr>
                                      <p:tavLst>
                                        <p:tav tm="0">
                                          <p:val>
                                            <p:strVal val="0-#ppt_w/2"/>
                                          </p:val>
                                        </p:tav>
                                        <p:tav tm="100000">
                                          <p:val>
                                            <p:strVal val="#ppt_x"/>
                                          </p:val>
                                        </p:tav>
                                      </p:tavLst>
                                    </p:anim>
                                    <p:anim calcmode="lin" valueType="num">
                                      <p:cBhvr additive="base">
                                        <p:cTn id="20" dur="500" fill="hold"/>
                                        <p:tgtEl>
                                          <p:spTgt spid="42906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29073"/>
                                        </p:tgtEl>
                                        <p:attrNameLst>
                                          <p:attrName>style.visibility</p:attrName>
                                        </p:attrNameLst>
                                      </p:cBhvr>
                                      <p:to>
                                        <p:strVal val="visible"/>
                                      </p:to>
                                    </p:set>
                                    <p:anim calcmode="lin" valueType="num">
                                      <p:cBhvr additive="base">
                                        <p:cTn id="25" dur="500" fill="hold"/>
                                        <p:tgtEl>
                                          <p:spTgt spid="429073"/>
                                        </p:tgtEl>
                                        <p:attrNameLst>
                                          <p:attrName>ppt_x</p:attrName>
                                        </p:attrNameLst>
                                      </p:cBhvr>
                                      <p:tavLst>
                                        <p:tav tm="0">
                                          <p:val>
                                            <p:strVal val="0-#ppt_w/2"/>
                                          </p:val>
                                        </p:tav>
                                        <p:tav tm="100000">
                                          <p:val>
                                            <p:strVal val="#ppt_x"/>
                                          </p:val>
                                        </p:tav>
                                      </p:tavLst>
                                    </p:anim>
                                    <p:anim calcmode="lin" valueType="num">
                                      <p:cBhvr additive="base">
                                        <p:cTn id="26" dur="500" fill="hold"/>
                                        <p:tgtEl>
                                          <p:spTgt spid="42907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29069"/>
                                        </p:tgtEl>
                                        <p:attrNameLst>
                                          <p:attrName>style.visibility</p:attrName>
                                        </p:attrNameLst>
                                      </p:cBhvr>
                                      <p:to>
                                        <p:strVal val="visible"/>
                                      </p:to>
                                    </p:set>
                                    <p:anim calcmode="lin" valueType="num">
                                      <p:cBhvr additive="base">
                                        <p:cTn id="31" dur="500" fill="hold"/>
                                        <p:tgtEl>
                                          <p:spTgt spid="429069"/>
                                        </p:tgtEl>
                                        <p:attrNameLst>
                                          <p:attrName>ppt_x</p:attrName>
                                        </p:attrNameLst>
                                      </p:cBhvr>
                                      <p:tavLst>
                                        <p:tav tm="0">
                                          <p:val>
                                            <p:strVal val="0-#ppt_w/2"/>
                                          </p:val>
                                        </p:tav>
                                        <p:tav tm="100000">
                                          <p:val>
                                            <p:strVal val="#ppt_x"/>
                                          </p:val>
                                        </p:tav>
                                      </p:tavLst>
                                    </p:anim>
                                    <p:anim calcmode="lin" valueType="num">
                                      <p:cBhvr additive="base">
                                        <p:cTn id="32" dur="500" fill="hold"/>
                                        <p:tgtEl>
                                          <p:spTgt spid="429069"/>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29070"/>
                                        </p:tgtEl>
                                        <p:attrNameLst>
                                          <p:attrName>style.visibility</p:attrName>
                                        </p:attrNameLst>
                                      </p:cBhvr>
                                      <p:to>
                                        <p:strVal val="visible"/>
                                      </p:to>
                                    </p:set>
                                    <p:anim calcmode="lin" valueType="num">
                                      <p:cBhvr additive="base">
                                        <p:cTn id="37" dur="500" fill="hold"/>
                                        <p:tgtEl>
                                          <p:spTgt spid="429070"/>
                                        </p:tgtEl>
                                        <p:attrNameLst>
                                          <p:attrName>ppt_x</p:attrName>
                                        </p:attrNameLst>
                                      </p:cBhvr>
                                      <p:tavLst>
                                        <p:tav tm="0">
                                          <p:val>
                                            <p:strVal val="0-#ppt_w/2"/>
                                          </p:val>
                                        </p:tav>
                                        <p:tav tm="100000">
                                          <p:val>
                                            <p:strVal val="#ppt_x"/>
                                          </p:val>
                                        </p:tav>
                                      </p:tavLst>
                                    </p:anim>
                                    <p:anim calcmode="lin" valueType="num">
                                      <p:cBhvr additive="base">
                                        <p:cTn id="38" dur="500" fill="hold"/>
                                        <p:tgtEl>
                                          <p:spTgt spid="42907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29074"/>
                                        </p:tgtEl>
                                        <p:attrNameLst>
                                          <p:attrName>style.visibility</p:attrName>
                                        </p:attrNameLst>
                                      </p:cBhvr>
                                      <p:to>
                                        <p:strVal val="visible"/>
                                      </p:to>
                                    </p:set>
                                    <p:anim calcmode="lin" valueType="num">
                                      <p:cBhvr additive="base">
                                        <p:cTn id="43" dur="500" fill="hold"/>
                                        <p:tgtEl>
                                          <p:spTgt spid="429074"/>
                                        </p:tgtEl>
                                        <p:attrNameLst>
                                          <p:attrName>ppt_x</p:attrName>
                                        </p:attrNameLst>
                                      </p:cBhvr>
                                      <p:tavLst>
                                        <p:tav tm="0">
                                          <p:val>
                                            <p:strVal val="0-#ppt_w/2"/>
                                          </p:val>
                                        </p:tav>
                                        <p:tav tm="100000">
                                          <p:val>
                                            <p:strVal val="#ppt_x"/>
                                          </p:val>
                                        </p:tav>
                                      </p:tavLst>
                                    </p:anim>
                                    <p:anim calcmode="lin" valueType="num">
                                      <p:cBhvr additive="base">
                                        <p:cTn id="44" dur="500" fill="hold"/>
                                        <p:tgtEl>
                                          <p:spTgt spid="429074"/>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29071"/>
                                        </p:tgtEl>
                                        <p:attrNameLst>
                                          <p:attrName>style.visibility</p:attrName>
                                        </p:attrNameLst>
                                      </p:cBhvr>
                                      <p:to>
                                        <p:strVal val="visible"/>
                                      </p:to>
                                    </p:set>
                                    <p:anim calcmode="lin" valueType="num">
                                      <p:cBhvr additive="base">
                                        <p:cTn id="49" dur="500" fill="hold"/>
                                        <p:tgtEl>
                                          <p:spTgt spid="429071"/>
                                        </p:tgtEl>
                                        <p:attrNameLst>
                                          <p:attrName>ppt_x</p:attrName>
                                        </p:attrNameLst>
                                      </p:cBhvr>
                                      <p:tavLst>
                                        <p:tav tm="0">
                                          <p:val>
                                            <p:strVal val="0-#ppt_w/2"/>
                                          </p:val>
                                        </p:tav>
                                        <p:tav tm="100000">
                                          <p:val>
                                            <p:strVal val="#ppt_x"/>
                                          </p:val>
                                        </p:tav>
                                      </p:tavLst>
                                    </p:anim>
                                    <p:anim calcmode="lin" valueType="num">
                                      <p:cBhvr additive="base">
                                        <p:cTn id="50" dur="500" fill="hold"/>
                                        <p:tgtEl>
                                          <p:spTgt spid="429071"/>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29072"/>
                                        </p:tgtEl>
                                        <p:attrNameLst>
                                          <p:attrName>style.visibility</p:attrName>
                                        </p:attrNameLst>
                                      </p:cBhvr>
                                      <p:to>
                                        <p:strVal val="visible"/>
                                      </p:to>
                                    </p:set>
                                    <p:anim calcmode="lin" valueType="num">
                                      <p:cBhvr additive="base">
                                        <p:cTn id="55" dur="500" fill="hold"/>
                                        <p:tgtEl>
                                          <p:spTgt spid="429072"/>
                                        </p:tgtEl>
                                        <p:attrNameLst>
                                          <p:attrName>ppt_x</p:attrName>
                                        </p:attrNameLst>
                                      </p:cBhvr>
                                      <p:tavLst>
                                        <p:tav tm="0">
                                          <p:val>
                                            <p:strVal val="0-#ppt_w/2"/>
                                          </p:val>
                                        </p:tav>
                                        <p:tav tm="100000">
                                          <p:val>
                                            <p:strVal val="#ppt_x"/>
                                          </p:val>
                                        </p:tav>
                                      </p:tavLst>
                                    </p:anim>
                                    <p:anim calcmode="lin" valueType="num">
                                      <p:cBhvr additive="base">
                                        <p:cTn id="56" dur="500" fill="hold"/>
                                        <p:tgtEl>
                                          <p:spTgt spid="429072"/>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29076"/>
                                        </p:tgtEl>
                                        <p:attrNameLst>
                                          <p:attrName>style.visibility</p:attrName>
                                        </p:attrNameLst>
                                      </p:cBhvr>
                                      <p:to>
                                        <p:strVal val="visible"/>
                                      </p:to>
                                    </p:set>
                                    <p:anim calcmode="lin" valueType="num">
                                      <p:cBhvr additive="base">
                                        <p:cTn id="61" dur="500" fill="hold"/>
                                        <p:tgtEl>
                                          <p:spTgt spid="429076"/>
                                        </p:tgtEl>
                                        <p:attrNameLst>
                                          <p:attrName>ppt_x</p:attrName>
                                        </p:attrNameLst>
                                      </p:cBhvr>
                                      <p:tavLst>
                                        <p:tav tm="0">
                                          <p:val>
                                            <p:strVal val="0-#ppt_w/2"/>
                                          </p:val>
                                        </p:tav>
                                        <p:tav tm="100000">
                                          <p:val>
                                            <p:strVal val="#ppt_x"/>
                                          </p:val>
                                        </p:tav>
                                      </p:tavLst>
                                    </p:anim>
                                    <p:anim calcmode="lin" valueType="num">
                                      <p:cBhvr additive="base">
                                        <p:cTn id="62" dur="500" fill="hold"/>
                                        <p:tgtEl>
                                          <p:spTgt spid="429076"/>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29077"/>
                                        </p:tgtEl>
                                        <p:attrNameLst>
                                          <p:attrName>style.visibility</p:attrName>
                                        </p:attrNameLst>
                                      </p:cBhvr>
                                      <p:to>
                                        <p:strVal val="visible"/>
                                      </p:to>
                                    </p:set>
                                    <p:anim calcmode="lin" valueType="num">
                                      <p:cBhvr additive="base">
                                        <p:cTn id="67" dur="500" fill="hold"/>
                                        <p:tgtEl>
                                          <p:spTgt spid="429077"/>
                                        </p:tgtEl>
                                        <p:attrNameLst>
                                          <p:attrName>ppt_x</p:attrName>
                                        </p:attrNameLst>
                                      </p:cBhvr>
                                      <p:tavLst>
                                        <p:tav tm="0">
                                          <p:val>
                                            <p:strVal val="0-#ppt_w/2"/>
                                          </p:val>
                                        </p:tav>
                                        <p:tav tm="100000">
                                          <p:val>
                                            <p:strVal val="#ppt_x"/>
                                          </p:val>
                                        </p:tav>
                                      </p:tavLst>
                                    </p:anim>
                                    <p:anim calcmode="lin" valueType="num">
                                      <p:cBhvr additive="base">
                                        <p:cTn id="68" dur="500" fill="hold"/>
                                        <p:tgtEl>
                                          <p:spTgt spid="429077"/>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429075"/>
                                        </p:tgtEl>
                                        <p:attrNameLst>
                                          <p:attrName>style.visibility</p:attrName>
                                        </p:attrNameLst>
                                      </p:cBhvr>
                                      <p:to>
                                        <p:strVal val="visible"/>
                                      </p:to>
                                    </p:set>
                                    <p:anim calcmode="lin" valueType="num">
                                      <p:cBhvr additive="base">
                                        <p:cTn id="73" dur="500" fill="hold"/>
                                        <p:tgtEl>
                                          <p:spTgt spid="429075"/>
                                        </p:tgtEl>
                                        <p:attrNameLst>
                                          <p:attrName>ppt_x</p:attrName>
                                        </p:attrNameLst>
                                      </p:cBhvr>
                                      <p:tavLst>
                                        <p:tav tm="0">
                                          <p:val>
                                            <p:strVal val="0-#ppt_w/2"/>
                                          </p:val>
                                        </p:tav>
                                        <p:tav tm="100000">
                                          <p:val>
                                            <p:strVal val="#ppt_x"/>
                                          </p:val>
                                        </p:tav>
                                      </p:tavLst>
                                    </p:anim>
                                    <p:anim calcmode="lin" valueType="num">
                                      <p:cBhvr additive="base">
                                        <p:cTn id="74" dur="500" fill="hold"/>
                                        <p:tgtEl>
                                          <p:spTgt spid="4290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063" grpId="0" animBg="1" autoUpdateAnimBg="0"/>
      <p:bldP spid="429064" grpId="0" animBg="1"/>
      <p:bldP spid="429068" grpId="0" autoUpdateAnimBg="0"/>
      <p:bldP spid="429069" grpId="0" autoUpdateAnimBg="0"/>
      <p:bldP spid="429070" grpId="0" autoUpdateAnimBg="0"/>
      <p:bldP spid="429071" grpId="0" autoUpdateAnimBg="0"/>
      <p:bldP spid="429072" grpId="0" autoUpdateAnimBg="0"/>
      <p:bldP spid="429073" grpId="0" animBg="1"/>
      <p:bldP spid="429074" grpId="0" animBg="1"/>
      <p:bldP spid="429075" grpId="0" animBg="1" autoUpdateAnimBg="0"/>
      <p:bldP spid="429076" grpId="0" animBg="1"/>
      <p:bldP spid="429077"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323850" y="188913"/>
            <a:ext cx="8640763" cy="431800"/>
          </a:xfrm>
        </p:spPr>
        <p:style>
          <a:lnRef idx="1">
            <a:schemeClr val="accent3"/>
          </a:lnRef>
          <a:fillRef idx="3">
            <a:schemeClr val="accent3"/>
          </a:fillRef>
          <a:effectRef idx="2">
            <a:schemeClr val="accent3"/>
          </a:effectRef>
          <a:fontRef idx="minor">
            <a:schemeClr val="lt1"/>
          </a:fontRef>
        </p:style>
        <p:txBody>
          <a:bodyPr rtlCol="0">
            <a:noAutofit/>
          </a:bodyPr>
          <a:lstStyle/>
          <a:p>
            <a:pPr eaLnBrk="1" fontAlgn="auto" hangingPunct="1">
              <a:spcAft>
                <a:spcPts val="0"/>
              </a:spcAft>
              <a:defRPr/>
            </a:pPr>
            <a:r>
              <a:rPr lang="el-GR" sz="2400" b="1" dirty="0" smtClean="0">
                <a:solidFill>
                  <a:srgbClr val="0000FF"/>
                </a:solidFill>
                <a:latin typeface="+mj-lt"/>
                <a:cs typeface="Arial" pitchFamily="34" charset="0"/>
              </a:rPr>
              <a:t>ΕΛΛΗΝΙΚΑ  ΛΟΓΙΣΤΙΚΑ  ΠΡΟΤΥΠΑ – ΛΟΓΙΣΤΙΚΑ ΑΡΧΕΙΑ</a:t>
            </a:r>
            <a:endParaRPr lang="en-US" sz="2400" b="1" dirty="0" smtClean="0">
              <a:solidFill>
                <a:srgbClr val="0000FF"/>
              </a:solidFill>
              <a:latin typeface="+mj-lt"/>
              <a:cs typeface="Arial" pitchFamily="34" charset="0"/>
            </a:endParaRPr>
          </a:p>
        </p:txBody>
      </p:sp>
      <p:sp>
        <p:nvSpPr>
          <p:cNvPr id="7172" name="2 - Υπότιτλος"/>
          <p:cNvSpPr>
            <a:spLocks noGrp="1"/>
          </p:cNvSpPr>
          <p:nvPr>
            <p:ph type="subTitle" idx="1"/>
          </p:nvPr>
        </p:nvSpPr>
        <p:spPr>
          <a:xfrm>
            <a:off x="179388" y="692150"/>
            <a:ext cx="8713787" cy="5832475"/>
          </a:xfrm>
        </p:spPr>
        <p:txBody>
          <a:bodyPr/>
          <a:lstStyle/>
          <a:p>
            <a:pPr eaLnBrk="1" hangingPunct="1"/>
            <a:r>
              <a:rPr lang="el-GR" sz="2000" b="1" u="sng" dirty="0" smtClean="0">
                <a:solidFill>
                  <a:srgbClr val="0000FF"/>
                </a:solidFill>
                <a:ea typeface="Arial Unicode MS" pitchFamily="34" charset="-128"/>
                <a:cs typeface="Arial Unicode MS" pitchFamily="34" charset="-128"/>
              </a:rPr>
              <a:t>Φορολογική αναμόρφωση αποτελεσμάτων με τα Ε.Λ.Π.</a:t>
            </a:r>
          </a:p>
          <a:p>
            <a:pPr eaLnBrk="1" hangingPunct="1"/>
            <a:r>
              <a:rPr lang="el-GR" sz="2000" b="1" u="sng" dirty="0" smtClean="0">
                <a:solidFill>
                  <a:srgbClr val="0000FF"/>
                </a:solidFill>
                <a:ea typeface="Arial Unicode MS" pitchFamily="34" charset="-128"/>
                <a:cs typeface="Arial Unicode MS" pitchFamily="34" charset="-128"/>
              </a:rPr>
              <a:t>Παράδειγμα.</a:t>
            </a:r>
          </a:p>
          <a:p>
            <a:pPr eaLnBrk="1" hangingPunct="1"/>
            <a:r>
              <a:rPr lang="el-GR" sz="2000" b="1" dirty="0" smtClean="0">
                <a:solidFill>
                  <a:srgbClr val="0000FF"/>
                </a:solidFill>
                <a:ea typeface="Arial Unicode MS" pitchFamily="34" charset="-128"/>
                <a:cs typeface="Arial Unicode MS" pitchFamily="34" charset="-128"/>
              </a:rPr>
              <a:t>Αρχική κατάσταση αποτελεσμάτων (απλοποιημένη) οντότητας</a:t>
            </a:r>
          </a:p>
          <a:p>
            <a:pPr algn="just" eaLnBrk="1" hangingPunct="1">
              <a:lnSpc>
                <a:spcPct val="150000"/>
              </a:lnSpc>
            </a:pPr>
            <a:endParaRPr lang="el-GR" sz="2000" dirty="0" smtClean="0">
              <a:solidFill>
                <a:schemeClr val="tx1"/>
              </a:solidFill>
              <a:latin typeface="Arial Unicode MS" pitchFamily="34" charset="-128"/>
              <a:ea typeface="Arial Unicode MS" pitchFamily="34" charset="-128"/>
              <a:cs typeface="Arial Unicode MS" pitchFamily="34" charset="-128"/>
            </a:endParaRPr>
          </a:p>
          <a:p>
            <a:pPr algn="just" eaLnBrk="1" hangingPunct="1">
              <a:lnSpc>
                <a:spcPct val="150000"/>
              </a:lnSpc>
            </a:pPr>
            <a:r>
              <a:rPr lang="el-GR" sz="2000" u="sng" dirty="0" smtClean="0">
                <a:solidFill>
                  <a:schemeClr val="tx1"/>
                </a:solidFill>
                <a:latin typeface="Arial Unicode MS" pitchFamily="34" charset="-128"/>
                <a:ea typeface="Arial Unicode MS" pitchFamily="34" charset="-128"/>
                <a:cs typeface="Arial Unicode MS" pitchFamily="34" charset="-128"/>
              </a:rPr>
              <a:t/>
            </a:r>
            <a:br>
              <a:rPr lang="el-GR" sz="2000" u="sng" dirty="0" smtClean="0">
                <a:solidFill>
                  <a:schemeClr val="tx1"/>
                </a:solidFill>
                <a:latin typeface="Arial Unicode MS" pitchFamily="34" charset="-128"/>
                <a:ea typeface="Arial Unicode MS" pitchFamily="34" charset="-128"/>
                <a:cs typeface="Arial Unicode MS" pitchFamily="34" charset="-128"/>
              </a:rPr>
            </a:br>
            <a:endParaRPr lang="el-GR" sz="2000" u="sng" dirty="0" smtClean="0">
              <a:solidFill>
                <a:schemeClr val="tx1"/>
              </a:solidFill>
              <a:latin typeface="Arial Unicode MS" pitchFamily="34" charset="-128"/>
              <a:ea typeface="Arial Unicode MS" pitchFamily="34" charset="-128"/>
              <a:cs typeface="Arial Unicode MS" pitchFamily="34" charset="-128"/>
            </a:endParaRPr>
          </a:p>
          <a:p>
            <a:pPr algn="just" eaLnBrk="1" hangingPunct="1">
              <a:lnSpc>
                <a:spcPct val="150000"/>
              </a:lnSpc>
            </a:pPr>
            <a:r>
              <a:rPr lang="el-GR" sz="2000" u="sng" dirty="0" smtClean="0">
                <a:solidFill>
                  <a:schemeClr val="tx1"/>
                </a:solidFill>
                <a:latin typeface="Arial Unicode MS" pitchFamily="34" charset="-128"/>
                <a:ea typeface="Arial Unicode MS" pitchFamily="34" charset="-128"/>
                <a:cs typeface="Arial Unicode MS" pitchFamily="34" charset="-128"/>
              </a:rPr>
              <a:t/>
            </a:r>
            <a:br>
              <a:rPr lang="el-GR" sz="2000" u="sng" dirty="0" smtClean="0">
                <a:solidFill>
                  <a:schemeClr val="tx1"/>
                </a:solidFill>
                <a:latin typeface="Arial Unicode MS" pitchFamily="34" charset="-128"/>
                <a:ea typeface="Arial Unicode MS" pitchFamily="34" charset="-128"/>
                <a:cs typeface="Arial Unicode MS" pitchFamily="34" charset="-128"/>
              </a:rPr>
            </a:br>
            <a:r>
              <a:rPr lang="el-GR" sz="2000" u="sng" dirty="0" smtClean="0">
                <a:solidFill>
                  <a:schemeClr val="tx1"/>
                </a:solidFill>
                <a:latin typeface="Arial Unicode MS" pitchFamily="34" charset="-128"/>
                <a:ea typeface="Arial Unicode MS" pitchFamily="34" charset="-128"/>
                <a:cs typeface="Arial Unicode MS" pitchFamily="34" charset="-128"/>
              </a:rPr>
              <a:t/>
            </a:r>
            <a:br>
              <a:rPr lang="el-GR" sz="2000" u="sng" dirty="0" smtClean="0">
                <a:solidFill>
                  <a:schemeClr val="tx1"/>
                </a:solidFill>
                <a:latin typeface="Arial Unicode MS" pitchFamily="34" charset="-128"/>
                <a:ea typeface="Arial Unicode MS" pitchFamily="34" charset="-128"/>
                <a:cs typeface="Arial Unicode MS" pitchFamily="34" charset="-128"/>
              </a:rPr>
            </a:br>
            <a:endParaRPr lang="el-GR" sz="2000" u="sng" dirty="0" smtClean="0">
              <a:solidFill>
                <a:schemeClr val="tx1"/>
              </a:solidFill>
              <a:latin typeface="Arial Unicode MS" pitchFamily="34" charset="-128"/>
              <a:ea typeface="Arial Unicode MS" pitchFamily="34" charset="-128"/>
              <a:cs typeface="Arial Unicode MS" pitchFamily="34" charset="-128"/>
            </a:endParaRPr>
          </a:p>
        </p:txBody>
      </p:sp>
      <p:graphicFrame>
        <p:nvGraphicFramePr>
          <p:cNvPr id="7170" name="Object 2"/>
          <p:cNvGraphicFramePr>
            <a:graphicFrameLocks noChangeAspect="1"/>
          </p:cNvGraphicFramePr>
          <p:nvPr/>
        </p:nvGraphicFramePr>
        <p:xfrm>
          <a:off x="179512" y="1916832"/>
          <a:ext cx="8784976" cy="4752528"/>
        </p:xfrm>
        <a:graphic>
          <a:graphicData uri="http://schemas.openxmlformats.org/presentationml/2006/ole">
            <p:oleObj spid="_x0000_s1026" name="Worksheet" r:id="rId3" imgW="5524500" imgH="2981325" progId="Excel.Sheet.8">
              <p:embed/>
            </p:oleObj>
          </a:graphicData>
        </a:graphic>
      </p:graphicFrame>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323850" y="188913"/>
            <a:ext cx="8640763" cy="431800"/>
          </a:xfrm>
        </p:spPr>
        <p:style>
          <a:lnRef idx="1">
            <a:schemeClr val="accent3"/>
          </a:lnRef>
          <a:fillRef idx="3">
            <a:schemeClr val="accent3"/>
          </a:fillRef>
          <a:effectRef idx="2">
            <a:schemeClr val="accent3"/>
          </a:effectRef>
          <a:fontRef idx="minor">
            <a:schemeClr val="lt1"/>
          </a:fontRef>
        </p:style>
        <p:txBody>
          <a:bodyPr rtlCol="0">
            <a:noAutofit/>
          </a:bodyPr>
          <a:lstStyle/>
          <a:p>
            <a:pPr eaLnBrk="1" fontAlgn="auto" hangingPunct="1">
              <a:spcAft>
                <a:spcPts val="0"/>
              </a:spcAft>
              <a:defRPr/>
            </a:pPr>
            <a:r>
              <a:rPr lang="el-GR" sz="2400" b="1" dirty="0" smtClean="0">
                <a:solidFill>
                  <a:srgbClr val="0000FF"/>
                </a:solidFill>
                <a:cs typeface="Arial" pitchFamily="34" charset="0"/>
              </a:rPr>
              <a:t>ΕΛΛΗΝΙΚΑ  ΛΟΓΙΣΤΙΚΑ  ΠΡΟΤΥΠΑ – ΛΟΓΙΣΤΙΚΑ ΑΡΧΕΙΑ</a:t>
            </a:r>
            <a:endParaRPr lang="en-US" sz="2400" b="1" dirty="0" smtClean="0">
              <a:solidFill>
                <a:srgbClr val="0000FF"/>
              </a:solidFill>
              <a:cs typeface="Arial" pitchFamily="34" charset="0"/>
            </a:endParaRPr>
          </a:p>
        </p:txBody>
      </p:sp>
      <p:sp>
        <p:nvSpPr>
          <p:cNvPr id="8196" name="2 - Υπότιτλος"/>
          <p:cNvSpPr>
            <a:spLocks noGrp="1"/>
          </p:cNvSpPr>
          <p:nvPr>
            <p:ph type="subTitle" idx="1"/>
          </p:nvPr>
        </p:nvSpPr>
        <p:spPr>
          <a:xfrm>
            <a:off x="179388" y="692150"/>
            <a:ext cx="8713787" cy="5832475"/>
          </a:xfrm>
        </p:spPr>
        <p:txBody>
          <a:bodyPr/>
          <a:lstStyle/>
          <a:p>
            <a:pPr eaLnBrk="1" hangingPunct="1"/>
            <a:r>
              <a:rPr lang="el-GR" sz="2000" b="1" u="sng" dirty="0" smtClean="0">
                <a:solidFill>
                  <a:srgbClr val="0000FF"/>
                </a:solidFill>
                <a:ea typeface="Arial Unicode MS" pitchFamily="34" charset="-128"/>
                <a:cs typeface="Arial Unicode MS" pitchFamily="34" charset="-128"/>
              </a:rPr>
              <a:t>Φορολογική αναμόρφωση αποτελεσμάτων με τα Ε.Λ.Π.</a:t>
            </a:r>
          </a:p>
          <a:p>
            <a:pPr eaLnBrk="1" hangingPunct="1"/>
            <a:r>
              <a:rPr lang="el-GR" sz="2000" b="1" dirty="0" smtClean="0">
                <a:solidFill>
                  <a:srgbClr val="0000FF"/>
                </a:solidFill>
                <a:ea typeface="Arial Unicode MS" pitchFamily="34" charset="-128"/>
                <a:cs typeface="Arial Unicode MS" pitchFamily="34" charset="-128"/>
              </a:rPr>
              <a:t>Υπόθεση:</a:t>
            </a:r>
          </a:p>
          <a:p>
            <a:pPr eaLnBrk="1" hangingPunct="1"/>
            <a:r>
              <a:rPr lang="el-GR" sz="2000" b="1" dirty="0" smtClean="0">
                <a:solidFill>
                  <a:srgbClr val="0000FF"/>
                </a:solidFill>
                <a:ea typeface="Arial Unicode MS" pitchFamily="34" charset="-128"/>
                <a:cs typeface="Arial Unicode MS" pitchFamily="34" charset="-128"/>
              </a:rPr>
              <a:t>- Πρόβλεψη αποζημίωσης προσωπικού λόγω εξόδου: 10.000 ευρώ.</a:t>
            </a:r>
          </a:p>
          <a:p>
            <a:pPr eaLnBrk="1" hangingPunct="1"/>
            <a:r>
              <a:rPr lang="el-GR" sz="2000" b="1" dirty="0" smtClean="0">
                <a:solidFill>
                  <a:srgbClr val="0000FF"/>
                </a:solidFill>
                <a:ea typeface="Arial Unicode MS" pitchFamily="34" charset="-128"/>
                <a:cs typeface="Arial Unicode MS" pitchFamily="34" charset="-128"/>
              </a:rPr>
              <a:t>- Λοιπές δαπάνες μη εκπιπτόμενες: 4.000 ευρώ.</a:t>
            </a:r>
          </a:p>
          <a:p>
            <a:pPr algn="just" eaLnBrk="1" hangingPunct="1">
              <a:lnSpc>
                <a:spcPct val="150000"/>
              </a:lnSpc>
            </a:pPr>
            <a:endParaRPr lang="el-GR" sz="2000" dirty="0" smtClean="0">
              <a:solidFill>
                <a:schemeClr val="tx1"/>
              </a:solidFill>
              <a:latin typeface="Arial Unicode MS" pitchFamily="34" charset="-128"/>
              <a:ea typeface="Arial Unicode MS" pitchFamily="34" charset="-128"/>
              <a:cs typeface="Arial Unicode MS" pitchFamily="34" charset="-128"/>
            </a:endParaRPr>
          </a:p>
          <a:p>
            <a:pPr algn="just" eaLnBrk="1" hangingPunct="1">
              <a:lnSpc>
                <a:spcPct val="150000"/>
              </a:lnSpc>
            </a:pPr>
            <a:r>
              <a:rPr lang="el-GR" sz="2000" u="sng" dirty="0" smtClean="0">
                <a:solidFill>
                  <a:schemeClr val="tx1"/>
                </a:solidFill>
                <a:latin typeface="Arial Unicode MS" pitchFamily="34" charset="-128"/>
                <a:ea typeface="Arial Unicode MS" pitchFamily="34" charset="-128"/>
                <a:cs typeface="Arial Unicode MS" pitchFamily="34" charset="-128"/>
              </a:rPr>
              <a:t/>
            </a:r>
            <a:br>
              <a:rPr lang="el-GR" sz="2000" u="sng" dirty="0" smtClean="0">
                <a:solidFill>
                  <a:schemeClr val="tx1"/>
                </a:solidFill>
                <a:latin typeface="Arial Unicode MS" pitchFamily="34" charset="-128"/>
                <a:ea typeface="Arial Unicode MS" pitchFamily="34" charset="-128"/>
                <a:cs typeface="Arial Unicode MS" pitchFamily="34" charset="-128"/>
              </a:rPr>
            </a:br>
            <a:endParaRPr lang="el-GR" sz="2000" u="sng" dirty="0" smtClean="0">
              <a:solidFill>
                <a:schemeClr val="tx1"/>
              </a:solidFill>
              <a:latin typeface="Arial Unicode MS" pitchFamily="34" charset="-128"/>
              <a:ea typeface="Arial Unicode MS" pitchFamily="34" charset="-128"/>
              <a:cs typeface="Arial Unicode MS" pitchFamily="34" charset="-128"/>
            </a:endParaRPr>
          </a:p>
          <a:p>
            <a:pPr algn="just" eaLnBrk="1" hangingPunct="1">
              <a:lnSpc>
                <a:spcPct val="150000"/>
              </a:lnSpc>
            </a:pPr>
            <a:r>
              <a:rPr lang="el-GR" sz="2000" u="sng" dirty="0" smtClean="0">
                <a:solidFill>
                  <a:schemeClr val="tx1"/>
                </a:solidFill>
                <a:latin typeface="Arial Unicode MS" pitchFamily="34" charset="-128"/>
                <a:ea typeface="Arial Unicode MS" pitchFamily="34" charset="-128"/>
                <a:cs typeface="Arial Unicode MS" pitchFamily="34" charset="-128"/>
              </a:rPr>
              <a:t/>
            </a:r>
            <a:br>
              <a:rPr lang="el-GR" sz="2000" u="sng" dirty="0" smtClean="0">
                <a:solidFill>
                  <a:schemeClr val="tx1"/>
                </a:solidFill>
                <a:latin typeface="Arial Unicode MS" pitchFamily="34" charset="-128"/>
                <a:ea typeface="Arial Unicode MS" pitchFamily="34" charset="-128"/>
                <a:cs typeface="Arial Unicode MS" pitchFamily="34" charset="-128"/>
              </a:rPr>
            </a:br>
            <a:r>
              <a:rPr lang="el-GR" sz="2000" u="sng" dirty="0" smtClean="0">
                <a:solidFill>
                  <a:schemeClr val="tx1"/>
                </a:solidFill>
                <a:latin typeface="Arial Unicode MS" pitchFamily="34" charset="-128"/>
                <a:ea typeface="Arial Unicode MS" pitchFamily="34" charset="-128"/>
                <a:cs typeface="Arial Unicode MS" pitchFamily="34" charset="-128"/>
              </a:rPr>
              <a:t/>
            </a:r>
            <a:br>
              <a:rPr lang="el-GR" sz="2000" u="sng" dirty="0" smtClean="0">
                <a:solidFill>
                  <a:schemeClr val="tx1"/>
                </a:solidFill>
                <a:latin typeface="Arial Unicode MS" pitchFamily="34" charset="-128"/>
                <a:ea typeface="Arial Unicode MS" pitchFamily="34" charset="-128"/>
                <a:cs typeface="Arial Unicode MS" pitchFamily="34" charset="-128"/>
              </a:rPr>
            </a:br>
            <a:endParaRPr lang="el-GR" sz="2000" u="sng" dirty="0" smtClean="0">
              <a:solidFill>
                <a:schemeClr val="tx1"/>
              </a:solidFill>
              <a:latin typeface="Arial Unicode MS" pitchFamily="34" charset="-128"/>
              <a:ea typeface="Arial Unicode MS" pitchFamily="34" charset="-128"/>
              <a:cs typeface="Arial Unicode MS" pitchFamily="34" charset="-128"/>
            </a:endParaRPr>
          </a:p>
        </p:txBody>
      </p:sp>
      <p:graphicFrame>
        <p:nvGraphicFramePr>
          <p:cNvPr id="8194" name="Object 3"/>
          <p:cNvGraphicFramePr>
            <a:graphicFrameLocks noChangeAspect="1"/>
          </p:cNvGraphicFramePr>
          <p:nvPr/>
        </p:nvGraphicFramePr>
        <p:xfrm>
          <a:off x="250825" y="2276872"/>
          <a:ext cx="8569647" cy="4392487"/>
        </p:xfrm>
        <a:graphic>
          <a:graphicData uri="http://schemas.openxmlformats.org/presentationml/2006/ole">
            <p:oleObj spid="_x0000_s2050" name="Worksheet" r:id="rId3" imgW="7391400" imgH="2686050" progId="Excel.Sheet.8">
              <p:embed/>
            </p:oleObj>
          </a:graphicData>
        </a:graphic>
      </p:graphicFrame>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323850" y="188913"/>
            <a:ext cx="8640763" cy="431800"/>
          </a:xfrm>
        </p:spPr>
        <p:style>
          <a:lnRef idx="1">
            <a:schemeClr val="accent3"/>
          </a:lnRef>
          <a:fillRef idx="3">
            <a:schemeClr val="accent3"/>
          </a:fillRef>
          <a:effectRef idx="2">
            <a:schemeClr val="accent3"/>
          </a:effectRef>
          <a:fontRef idx="minor">
            <a:schemeClr val="lt1"/>
          </a:fontRef>
        </p:style>
        <p:txBody>
          <a:bodyPr rtlCol="0">
            <a:noAutofit/>
          </a:bodyPr>
          <a:lstStyle/>
          <a:p>
            <a:pPr eaLnBrk="1" fontAlgn="auto" hangingPunct="1">
              <a:spcAft>
                <a:spcPts val="0"/>
              </a:spcAft>
              <a:defRPr/>
            </a:pPr>
            <a:r>
              <a:rPr lang="el-GR" sz="2400" b="1" dirty="0" smtClean="0">
                <a:solidFill>
                  <a:srgbClr val="0000FF"/>
                </a:solidFill>
                <a:latin typeface="+mj-lt"/>
                <a:cs typeface="Arial" pitchFamily="34" charset="0"/>
              </a:rPr>
              <a:t>ΕΛΛΗΝΙΚΑ  ΛΟΓΙΣΤΙΚΑ  ΠΡΟΤΥΠΑ – ΛΟΓΙΣΤΙΚΑ ΑΡΧΕΙΑ</a:t>
            </a:r>
            <a:endParaRPr lang="en-US" sz="2400" b="1" dirty="0" smtClean="0">
              <a:solidFill>
                <a:srgbClr val="0000FF"/>
              </a:solidFill>
              <a:latin typeface="+mj-lt"/>
              <a:cs typeface="Arial" pitchFamily="34" charset="0"/>
            </a:endParaRPr>
          </a:p>
        </p:txBody>
      </p:sp>
      <p:sp>
        <p:nvSpPr>
          <p:cNvPr id="9220" name="2 - Υπότιτλος"/>
          <p:cNvSpPr>
            <a:spLocks noGrp="1"/>
          </p:cNvSpPr>
          <p:nvPr>
            <p:ph type="subTitle" idx="1"/>
          </p:nvPr>
        </p:nvSpPr>
        <p:spPr>
          <a:xfrm>
            <a:off x="179388" y="692150"/>
            <a:ext cx="8713787" cy="5832475"/>
          </a:xfrm>
        </p:spPr>
        <p:txBody>
          <a:bodyPr/>
          <a:lstStyle/>
          <a:p>
            <a:pPr eaLnBrk="1" hangingPunct="1"/>
            <a:r>
              <a:rPr lang="el-GR" sz="2400" b="1" u="sng" dirty="0" smtClean="0">
                <a:solidFill>
                  <a:srgbClr val="C00000"/>
                </a:solidFill>
                <a:latin typeface="+mj-lt"/>
                <a:ea typeface="Arial Unicode MS" pitchFamily="34" charset="-128"/>
                <a:cs typeface="Arial Unicode MS" pitchFamily="34" charset="-128"/>
              </a:rPr>
              <a:t>Φορολογική αναμόρφωση αποτελεσμάτων με τα Ε.Λ.Π.</a:t>
            </a:r>
          </a:p>
          <a:p>
            <a:pPr eaLnBrk="1" hangingPunct="1"/>
            <a:r>
              <a:rPr lang="el-GR" sz="2400" b="1" u="sng" dirty="0" smtClean="0">
                <a:solidFill>
                  <a:srgbClr val="C00000"/>
                </a:solidFill>
                <a:latin typeface="+mj-lt"/>
                <a:ea typeface="Arial Unicode MS" pitchFamily="34" charset="-128"/>
                <a:cs typeface="Arial Unicode MS" pitchFamily="34" charset="-128"/>
              </a:rPr>
              <a:t>Παράδειγμα.</a:t>
            </a:r>
          </a:p>
          <a:p>
            <a:pPr algn="just" eaLnBrk="1" hangingPunct="1">
              <a:lnSpc>
                <a:spcPct val="150000"/>
              </a:lnSpc>
            </a:pPr>
            <a:endParaRPr lang="el-GR" sz="2000" dirty="0" smtClean="0">
              <a:solidFill>
                <a:schemeClr val="tx1"/>
              </a:solidFill>
              <a:latin typeface="Arial Unicode MS" pitchFamily="34" charset="-128"/>
              <a:ea typeface="Arial Unicode MS" pitchFamily="34" charset="-128"/>
              <a:cs typeface="Arial Unicode MS" pitchFamily="34" charset="-128"/>
            </a:endParaRPr>
          </a:p>
          <a:p>
            <a:pPr algn="just" eaLnBrk="1" hangingPunct="1">
              <a:lnSpc>
                <a:spcPct val="150000"/>
              </a:lnSpc>
            </a:pPr>
            <a:endParaRPr lang="el-GR" sz="2000" dirty="0" smtClean="0">
              <a:solidFill>
                <a:schemeClr val="tx1"/>
              </a:solidFill>
              <a:latin typeface="Arial Unicode MS" pitchFamily="34" charset="-128"/>
              <a:ea typeface="Arial Unicode MS" pitchFamily="34" charset="-128"/>
              <a:cs typeface="Arial Unicode MS" pitchFamily="34" charset="-128"/>
            </a:endParaRPr>
          </a:p>
          <a:p>
            <a:pPr algn="just" eaLnBrk="1" hangingPunct="1">
              <a:lnSpc>
                <a:spcPct val="150000"/>
              </a:lnSpc>
            </a:pPr>
            <a:r>
              <a:rPr lang="el-GR" sz="2000" u="sng" dirty="0" smtClean="0">
                <a:solidFill>
                  <a:schemeClr val="tx1"/>
                </a:solidFill>
                <a:latin typeface="Arial Unicode MS" pitchFamily="34" charset="-128"/>
                <a:ea typeface="Arial Unicode MS" pitchFamily="34" charset="-128"/>
                <a:cs typeface="Arial Unicode MS" pitchFamily="34" charset="-128"/>
              </a:rPr>
              <a:t/>
            </a:r>
            <a:br>
              <a:rPr lang="el-GR" sz="2000" u="sng" dirty="0" smtClean="0">
                <a:solidFill>
                  <a:schemeClr val="tx1"/>
                </a:solidFill>
                <a:latin typeface="Arial Unicode MS" pitchFamily="34" charset="-128"/>
                <a:ea typeface="Arial Unicode MS" pitchFamily="34" charset="-128"/>
                <a:cs typeface="Arial Unicode MS" pitchFamily="34" charset="-128"/>
              </a:rPr>
            </a:br>
            <a:endParaRPr lang="el-GR" sz="2000" u="sng" dirty="0" smtClean="0">
              <a:solidFill>
                <a:schemeClr val="tx1"/>
              </a:solidFill>
              <a:latin typeface="Arial Unicode MS" pitchFamily="34" charset="-128"/>
              <a:ea typeface="Arial Unicode MS" pitchFamily="34" charset="-128"/>
              <a:cs typeface="Arial Unicode MS" pitchFamily="34" charset="-128"/>
            </a:endParaRPr>
          </a:p>
          <a:p>
            <a:pPr algn="just" eaLnBrk="1" hangingPunct="1">
              <a:lnSpc>
                <a:spcPct val="150000"/>
              </a:lnSpc>
            </a:pPr>
            <a:r>
              <a:rPr lang="el-GR" sz="2000" u="sng" dirty="0" smtClean="0">
                <a:solidFill>
                  <a:schemeClr val="tx1"/>
                </a:solidFill>
                <a:latin typeface="Arial Unicode MS" pitchFamily="34" charset="-128"/>
                <a:ea typeface="Arial Unicode MS" pitchFamily="34" charset="-128"/>
                <a:cs typeface="Arial Unicode MS" pitchFamily="34" charset="-128"/>
              </a:rPr>
              <a:t/>
            </a:r>
            <a:br>
              <a:rPr lang="el-GR" sz="2000" u="sng" dirty="0" smtClean="0">
                <a:solidFill>
                  <a:schemeClr val="tx1"/>
                </a:solidFill>
                <a:latin typeface="Arial Unicode MS" pitchFamily="34" charset="-128"/>
                <a:ea typeface="Arial Unicode MS" pitchFamily="34" charset="-128"/>
                <a:cs typeface="Arial Unicode MS" pitchFamily="34" charset="-128"/>
              </a:rPr>
            </a:br>
            <a:r>
              <a:rPr lang="el-GR" sz="2000" u="sng" dirty="0" smtClean="0">
                <a:solidFill>
                  <a:schemeClr val="tx1"/>
                </a:solidFill>
                <a:latin typeface="Arial Unicode MS" pitchFamily="34" charset="-128"/>
                <a:ea typeface="Arial Unicode MS" pitchFamily="34" charset="-128"/>
                <a:cs typeface="Arial Unicode MS" pitchFamily="34" charset="-128"/>
              </a:rPr>
              <a:t/>
            </a:r>
            <a:br>
              <a:rPr lang="el-GR" sz="2000" u="sng" dirty="0" smtClean="0">
                <a:solidFill>
                  <a:schemeClr val="tx1"/>
                </a:solidFill>
                <a:latin typeface="Arial Unicode MS" pitchFamily="34" charset="-128"/>
                <a:ea typeface="Arial Unicode MS" pitchFamily="34" charset="-128"/>
                <a:cs typeface="Arial Unicode MS" pitchFamily="34" charset="-128"/>
              </a:rPr>
            </a:br>
            <a:endParaRPr lang="el-GR" sz="2000" u="sng" dirty="0" smtClean="0">
              <a:solidFill>
                <a:schemeClr val="tx1"/>
              </a:solidFill>
              <a:latin typeface="Arial Unicode MS" pitchFamily="34" charset="-128"/>
              <a:ea typeface="Arial Unicode MS" pitchFamily="34" charset="-128"/>
              <a:cs typeface="Arial Unicode MS" pitchFamily="34" charset="-128"/>
            </a:endParaRPr>
          </a:p>
        </p:txBody>
      </p:sp>
      <p:graphicFrame>
        <p:nvGraphicFramePr>
          <p:cNvPr id="9218" name="Object 3"/>
          <p:cNvGraphicFramePr>
            <a:graphicFrameLocks noChangeAspect="1"/>
          </p:cNvGraphicFramePr>
          <p:nvPr/>
        </p:nvGraphicFramePr>
        <p:xfrm>
          <a:off x="395288" y="1556792"/>
          <a:ext cx="8497192" cy="5040560"/>
        </p:xfrm>
        <a:graphic>
          <a:graphicData uri="http://schemas.openxmlformats.org/presentationml/2006/ole">
            <p:oleObj spid="_x0000_s3074" name="Worksheet" r:id="rId3" imgW="5524500" imgH="1562100" progId="Excel.Sheet.8">
              <p:embed/>
            </p:oleObj>
          </a:graphicData>
        </a:graphic>
      </p:graphicFrame>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 Θέση αριθμού διαφάνειας"/>
          <p:cNvSpPr>
            <a:spLocks noGrp="1"/>
          </p:cNvSpPr>
          <p:nvPr>
            <p:ph type="sldNum" sz="quarter" idx="4294967295"/>
          </p:nvPr>
        </p:nvSpPr>
        <p:spPr>
          <a:xfrm>
            <a:off x="6553200" y="6243638"/>
            <a:ext cx="2133600" cy="457200"/>
          </a:xfrm>
          <a:prstGeom prst="rect">
            <a:avLst/>
          </a:prstGeom>
        </p:spPr>
        <p:txBody>
          <a:bodyPr/>
          <a:lstStyle/>
          <a:p>
            <a:pPr>
              <a:defRPr/>
            </a:pPr>
            <a:fld id="{9E33C03A-D107-484E-AF3E-AE2FB343304E}" type="slidenum">
              <a:rPr lang="el-GR" altLang="en-US"/>
              <a:pPr>
                <a:defRPr/>
              </a:pPr>
              <a:t>116</a:t>
            </a:fld>
            <a:endParaRPr lang="el-GR" altLang="en-US" dirty="0"/>
          </a:p>
        </p:txBody>
      </p:sp>
      <p:sp>
        <p:nvSpPr>
          <p:cNvPr id="11268" name="Rectangle 3"/>
          <p:cNvSpPr>
            <a:spLocks noGrp="1" noChangeArrowheads="1"/>
          </p:cNvSpPr>
          <p:nvPr>
            <p:ph type="body" idx="1"/>
          </p:nvPr>
        </p:nvSpPr>
        <p:spPr>
          <a:xfrm>
            <a:off x="179512" y="404813"/>
            <a:ext cx="8784976" cy="6120531"/>
          </a:xfrm>
        </p:spPr>
        <p:txBody>
          <a:bodyPr>
            <a:normAutofit/>
          </a:bodyPr>
          <a:lstStyle/>
          <a:p>
            <a:pPr eaLnBrk="1" hangingPunct="1">
              <a:buFont typeface="Wingdings" pitchFamily="2" charset="2"/>
              <a:buChar char="q"/>
            </a:pPr>
            <a:r>
              <a:rPr lang="el-GR" sz="2800" b="1" u="sng" dirty="0" smtClean="0">
                <a:solidFill>
                  <a:srgbClr val="006600"/>
                </a:solidFill>
              </a:rPr>
              <a:t>ΠΡΟΣΑΡΤΗΜΑ</a:t>
            </a:r>
          </a:p>
          <a:p>
            <a:pPr eaLnBrk="1" hangingPunct="1">
              <a:buFont typeface="Wingdings" pitchFamily="2" charset="2"/>
              <a:buNone/>
            </a:pPr>
            <a:endParaRPr lang="el-GR" sz="2000" b="1" dirty="0" smtClean="0"/>
          </a:p>
          <a:p>
            <a:pPr eaLnBrk="1" hangingPunct="1">
              <a:buFont typeface="Wingdings" pitchFamily="2" charset="2"/>
              <a:buNone/>
            </a:pPr>
            <a:r>
              <a:rPr lang="el-GR" sz="2000" b="1" dirty="0" smtClean="0"/>
              <a:t>    </a:t>
            </a:r>
            <a:r>
              <a:rPr lang="el-GR" sz="2400" i="1" dirty="0" smtClean="0"/>
              <a:t>Χρηματοοικονομική κατάσταση που παρέχει επεξηγηματικές και </a:t>
            </a:r>
          </a:p>
          <a:p>
            <a:pPr eaLnBrk="1" hangingPunct="1">
              <a:buFont typeface="Wingdings" pitchFamily="2" charset="2"/>
              <a:buNone/>
            </a:pPr>
            <a:r>
              <a:rPr lang="el-GR" sz="2400" i="1" dirty="0" smtClean="0"/>
              <a:t>πρόσθετες πληροφορίες επί του ισολογισμού και των αποτελεσμάτων </a:t>
            </a:r>
          </a:p>
          <a:p>
            <a:pPr eaLnBrk="1" hangingPunct="1">
              <a:buFont typeface="Wingdings" pitchFamily="2" charset="2"/>
              <a:buNone/>
            </a:pPr>
            <a:r>
              <a:rPr lang="el-GR" sz="2400" i="1" dirty="0" smtClean="0"/>
              <a:t>χρήσης </a:t>
            </a:r>
          </a:p>
          <a:p>
            <a:pPr eaLnBrk="1" hangingPunct="1">
              <a:buFont typeface="Wingdings" pitchFamily="2" charset="2"/>
              <a:buNone/>
            </a:pPr>
            <a:endParaRPr lang="el-GR" sz="2400" i="1" dirty="0" smtClean="0"/>
          </a:p>
          <a:p>
            <a:pPr eaLnBrk="1" hangingPunct="1">
              <a:buFont typeface="Wingdings" pitchFamily="2" charset="2"/>
              <a:buNone/>
            </a:pPr>
            <a:r>
              <a:rPr lang="el-GR" sz="2400" i="1" u="sng" dirty="0" smtClean="0"/>
              <a:t>Πληροφορίες</a:t>
            </a:r>
            <a:r>
              <a:rPr lang="el-GR" sz="2400" i="1" dirty="0" smtClean="0"/>
              <a:t> που αφορούν π.χ</a:t>
            </a:r>
            <a:r>
              <a:rPr lang="en-US" sz="2400" i="1" dirty="0" smtClean="0"/>
              <a:t>:</a:t>
            </a:r>
            <a:endParaRPr lang="el-GR" sz="2400" i="1" dirty="0" smtClean="0"/>
          </a:p>
          <a:p>
            <a:pPr eaLnBrk="1" hangingPunct="1">
              <a:buFont typeface="Wingdings" pitchFamily="2" charset="2"/>
              <a:buChar char="Ø"/>
            </a:pPr>
            <a:r>
              <a:rPr lang="el-GR" sz="2400" dirty="0" smtClean="0"/>
              <a:t>Μεθόδους αποτίμησης, υπολογισμού αποσβέσεων, προβλέψεων</a:t>
            </a:r>
          </a:p>
          <a:p>
            <a:pPr eaLnBrk="1" hangingPunct="1">
              <a:buFont typeface="Wingdings" pitchFamily="2" charset="2"/>
              <a:buChar char="Ø"/>
            </a:pPr>
            <a:r>
              <a:rPr lang="el-GR" sz="2400" dirty="0" smtClean="0"/>
              <a:t>Συμμετοχή εταιρείας σε κεφάλαιο άλλης εταιρείας</a:t>
            </a:r>
          </a:p>
          <a:p>
            <a:pPr eaLnBrk="1" hangingPunct="1">
              <a:buFont typeface="Wingdings" pitchFamily="2" charset="2"/>
              <a:buChar char="Ø"/>
            </a:pPr>
            <a:r>
              <a:rPr lang="el-GR" sz="2400" dirty="0" smtClean="0"/>
              <a:t>Μετοχές που εκδόθηκαν για αύξηση μετοχικού κεφαλαίου</a:t>
            </a:r>
          </a:p>
          <a:p>
            <a:pPr eaLnBrk="1" hangingPunct="1">
              <a:buFont typeface="Wingdings" pitchFamily="2" charset="2"/>
              <a:buChar char="Ø"/>
            </a:pPr>
            <a:r>
              <a:rPr lang="el-GR" sz="2400" dirty="0" smtClean="0"/>
              <a:t>Υποχρεώσεις λήξης άνω της πενταετίας</a:t>
            </a:r>
          </a:p>
          <a:p>
            <a:pPr eaLnBrk="1" hangingPunct="1">
              <a:buFont typeface="Wingdings" pitchFamily="2" charset="2"/>
              <a:buChar char="Ø"/>
            </a:pPr>
            <a:r>
              <a:rPr lang="el-GR" sz="2400" dirty="0" smtClean="0"/>
              <a:t>Κατανομή ανθρώπινου δυναμικού </a:t>
            </a:r>
          </a:p>
          <a:p>
            <a:pPr eaLnBrk="1" hangingPunct="1">
              <a:buFont typeface="Wingdings" pitchFamily="2" charset="2"/>
              <a:buNone/>
            </a:pPr>
            <a:r>
              <a:rPr lang="el-GR" sz="2000" dirty="0" smtClean="0"/>
              <a:t>                                           </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p:cNvSpPr>
            <a:spLocks noGrp="1"/>
          </p:cNvSpPr>
          <p:nvPr>
            <p:ph type="sldNum" sz="quarter" idx="4294967295"/>
          </p:nvPr>
        </p:nvSpPr>
        <p:spPr>
          <a:xfrm>
            <a:off x="6553200" y="6245225"/>
            <a:ext cx="2133600" cy="476250"/>
          </a:xfrm>
          <a:prstGeom prst="rect">
            <a:avLst/>
          </a:prstGeom>
        </p:spPr>
        <p:txBody>
          <a:bodyPr/>
          <a:lstStyle/>
          <a:p>
            <a:fld id="{24A526C5-E015-403C-83C2-88E8BDB05B2A}" type="slidenum">
              <a:rPr lang="el-GR"/>
              <a:pPr/>
              <a:t>117</a:t>
            </a:fld>
            <a:endParaRPr lang="el-GR" dirty="0"/>
          </a:p>
        </p:txBody>
      </p:sp>
      <p:sp>
        <p:nvSpPr>
          <p:cNvPr id="460802" name="Rectangle 2"/>
          <p:cNvSpPr>
            <a:spLocks noGrp="1" noChangeArrowheads="1"/>
          </p:cNvSpPr>
          <p:nvPr>
            <p:ph type="title"/>
          </p:nvPr>
        </p:nvSpPr>
        <p:spPr>
          <a:xfrm>
            <a:off x="0" y="0"/>
            <a:ext cx="9144000" cy="765175"/>
          </a:xfrm>
          <a:solidFill>
            <a:srgbClr val="86F6C3"/>
          </a:solidFill>
          <a:ln>
            <a:solidFill>
              <a:srgbClr val="FF8F1F"/>
            </a:solidFill>
            <a:miter lim="800000"/>
            <a:headEnd/>
            <a:tailEnd/>
          </a:ln>
        </p:spPr>
        <p:txBody>
          <a:bodyPr>
            <a:normAutofit/>
          </a:bodyPr>
          <a:lstStyle/>
          <a:p>
            <a:pPr algn="ctr"/>
            <a:r>
              <a:rPr lang="el-GR" sz="3600" b="1" u="sng" dirty="0">
                <a:solidFill>
                  <a:srgbClr val="FF3300"/>
                </a:solidFill>
              </a:rPr>
              <a:t>ΚΑΤΑΣΤΑΣΗ  ΠΗΓΩΝ  ΚΑΙ  ΧΡΗΣΕΩΝ ΚΕΦΑΛΑΙΟΥ</a:t>
            </a:r>
            <a:r>
              <a:rPr lang="el-GR" sz="3600" dirty="0"/>
              <a:t> </a:t>
            </a:r>
          </a:p>
        </p:txBody>
      </p:sp>
      <p:sp>
        <p:nvSpPr>
          <p:cNvPr id="460803" name="Rectangle 3"/>
          <p:cNvSpPr>
            <a:spLocks noGrp="1" noChangeArrowheads="1"/>
          </p:cNvSpPr>
          <p:nvPr>
            <p:ph type="body" idx="1"/>
          </p:nvPr>
        </p:nvSpPr>
        <p:spPr>
          <a:xfrm>
            <a:off x="0" y="908050"/>
            <a:ext cx="9144000" cy="5949950"/>
          </a:xfrm>
        </p:spPr>
        <p:txBody>
          <a:bodyPr/>
          <a:lstStyle/>
          <a:p>
            <a:pPr algn="just"/>
            <a:r>
              <a:rPr lang="el-GR" sz="2800" b="1" dirty="0">
                <a:solidFill>
                  <a:srgbClr val="0000CC"/>
                </a:solidFill>
              </a:rPr>
              <a:t>Παρέχει πληροφορίες για το πως η επιχείρηση αξιοποιεί τα κεφάλαια που αντλεί  από εσωτερικές και εξωτερικές πηγές </a:t>
            </a:r>
            <a:r>
              <a:rPr lang="el-GR" sz="2800" b="1" dirty="0" smtClean="0">
                <a:solidFill>
                  <a:srgbClr val="0000CC"/>
                </a:solidFill>
              </a:rPr>
              <a:t>χρηματοδότησης. </a:t>
            </a:r>
            <a:endParaRPr lang="en-US" sz="2800" b="1" dirty="0">
              <a:solidFill>
                <a:srgbClr val="0000CC"/>
              </a:solidFill>
            </a:endParaRPr>
          </a:p>
          <a:p>
            <a:pPr algn="just"/>
            <a:r>
              <a:rPr lang="el-GR" sz="2800" b="1" dirty="0">
                <a:solidFill>
                  <a:srgbClr val="663300"/>
                </a:solidFill>
              </a:rPr>
              <a:t>Ως </a:t>
            </a:r>
            <a:r>
              <a:rPr lang="el-GR" sz="2800" b="1" u="sng" dirty="0"/>
              <a:t>πηγή κεφαλαίου </a:t>
            </a:r>
            <a:r>
              <a:rPr lang="el-GR" sz="2800" b="1" dirty="0">
                <a:solidFill>
                  <a:srgbClr val="663300"/>
                </a:solidFill>
              </a:rPr>
              <a:t>θεωρείται κάθε </a:t>
            </a:r>
            <a:r>
              <a:rPr lang="el-GR" sz="2800" b="1" u="sng" dirty="0">
                <a:solidFill>
                  <a:srgbClr val="006600"/>
                </a:solidFill>
              </a:rPr>
              <a:t>αύξηση</a:t>
            </a:r>
            <a:r>
              <a:rPr lang="el-GR" sz="2800" b="1" dirty="0">
                <a:solidFill>
                  <a:srgbClr val="663300"/>
                </a:solidFill>
              </a:rPr>
              <a:t> ενός οποιουδήποτε στοιχείου του </a:t>
            </a:r>
            <a:r>
              <a:rPr lang="el-GR" sz="2800" b="1" u="sng" dirty="0">
                <a:solidFill>
                  <a:srgbClr val="006600"/>
                </a:solidFill>
              </a:rPr>
              <a:t>παθητικού</a:t>
            </a:r>
            <a:r>
              <a:rPr lang="el-GR" sz="2800" b="1" dirty="0">
                <a:solidFill>
                  <a:srgbClr val="663300"/>
                </a:solidFill>
              </a:rPr>
              <a:t> και κάθε </a:t>
            </a:r>
            <a:r>
              <a:rPr lang="el-GR" sz="2800" b="1" u="sng" dirty="0">
                <a:solidFill>
                  <a:srgbClr val="C00000"/>
                </a:solidFill>
              </a:rPr>
              <a:t>μείωση</a:t>
            </a:r>
            <a:r>
              <a:rPr lang="el-GR" sz="2800" b="1" dirty="0">
                <a:solidFill>
                  <a:srgbClr val="663300"/>
                </a:solidFill>
              </a:rPr>
              <a:t> ενός οποιουδήποτε στοιχείου του </a:t>
            </a:r>
            <a:r>
              <a:rPr lang="el-GR" sz="2800" b="1" u="sng" dirty="0">
                <a:solidFill>
                  <a:srgbClr val="C00000"/>
                </a:solidFill>
              </a:rPr>
              <a:t>ενεργητικού.</a:t>
            </a:r>
            <a:endParaRPr lang="en-US" sz="2800" b="1" u="sng" dirty="0">
              <a:solidFill>
                <a:srgbClr val="C00000"/>
              </a:solidFill>
            </a:endParaRPr>
          </a:p>
          <a:p>
            <a:pPr algn="just"/>
            <a:r>
              <a:rPr lang="el-GR" sz="2800" b="1" dirty="0">
                <a:solidFill>
                  <a:srgbClr val="006600"/>
                </a:solidFill>
              </a:rPr>
              <a:t>Ως </a:t>
            </a:r>
            <a:r>
              <a:rPr lang="el-GR" sz="2800" b="1" u="sng" dirty="0">
                <a:solidFill>
                  <a:srgbClr val="7030A0"/>
                </a:solidFill>
              </a:rPr>
              <a:t>χρήση κεφαλαίου </a:t>
            </a:r>
            <a:r>
              <a:rPr lang="el-GR" sz="2800" b="1" dirty="0">
                <a:solidFill>
                  <a:srgbClr val="006600"/>
                </a:solidFill>
              </a:rPr>
              <a:t>θεωρείται κάθε </a:t>
            </a:r>
            <a:r>
              <a:rPr lang="el-GR" sz="2800" b="1" u="sng" dirty="0">
                <a:solidFill>
                  <a:srgbClr val="0000FF"/>
                </a:solidFill>
              </a:rPr>
              <a:t>αύξηση</a:t>
            </a:r>
            <a:r>
              <a:rPr lang="el-GR" sz="2800" b="1" dirty="0">
                <a:solidFill>
                  <a:srgbClr val="006600"/>
                </a:solidFill>
              </a:rPr>
              <a:t> ενός οποιουδήποτε στοιχείου του </a:t>
            </a:r>
            <a:r>
              <a:rPr lang="el-GR" sz="2800" b="1" u="sng" dirty="0">
                <a:solidFill>
                  <a:srgbClr val="0000FF"/>
                </a:solidFill>
              </a:rPr>
              <a:t>ενεργητικού</a:t>
            </a:r>
            <a:r>
              <a:rPr lang="el-GR" sz="2800" b="1" dirty="0">
                <a:solidFill>
                  <a:srgbClr val="006600"/>
                </a:solidFill>
              </a:rPr>
              <a:t> και κάθε </a:t>
            </a:r>
            <a:r>
              <a:rPr lang="el-GR" sz="2800" b="1" u="sng" dirty="0">
                <a:solidFill>
                  <a:srgbClr val="663300"/>
                </a:solidFill>
              </a:rPr>
              <a:t>μείωση</a:t>
            </a:r>
            <a:r>
              <a:rPr lang="el-GR" sz="2800" b="1" dirty="0">
                <a:solidFill>
                  <a:srgbClr val="006600"/>
                </a:solidFill>
              </a:rPr>
              <a:t> ενός οποιουδήποτε στοιχείου του </a:t>
            </a:r>
            <a:r>
              <a:rPr lang="el-GR" sz="2800" b="1" u="sng" dirty="0">
                <a:solidFill>
                  <a:srgbClr val="663300"/>
                </a:solidFill>
              </a:rPr>
              <a:t>παθητικού.</a:t>
            </a:r>
            <a:r>
              <a:rPr lang="el-GR" sz="2800" b="1" dirty="0"/>
              <a:t> </a:t>
            </a:r>
            <a:endParaRPr lang="en-US" sz="2800" b="1" dirty="0"/>
          </a:p>
          <a:p>
            <a:pPr algn="just"/>
            <a:r>
              <a:rPr lang="el-GR" sz="2800" b="1" dirty="0">
                <a:solidFill>
                  <a:srgbClr val="C00000"/>
                </a:solidFill>
              </a:rPr>
              <a:t>Αυξήσεις και μειώσεις υπολογίζονται συγκρίνοντας δύο διαδοχικούς ισολογισμούς. </a:t>
            </a:r>
          </a:p>
        </p:txBody>
      </p:sp>
    </p:spTree>
    <p:extLst>
      <p:ext uri="{BB962C8B-B14F-4D97-AF65-F5344CB8AC3E}">
        <p14:creationId xmlns="" xmlns:p14="http://schemas.microsoft.com/office/powerpoint/2010/main" val="34639202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60803">
                                            <p:txEl>
                                              <p:pRg st="0" end="0"/>
                                            </p:txEl>
                                          </p:spTgt>
                                        </p:tgtEl>
                                        <p:attrNameLst>
                                          <p:attrName>style.visibility</p:attrName>
                                        </p:attrNameLst>
                                      </p:cBhvr>
                                      <p:to>
                                        <p:strVal val="visible"/>
                                      </p:to>
                                    </p:set>
                                    <p:anim calcmode="lin" valueType="num">
                                      <p:cBhvr additive="base">
                                        <p:cTn id="7" dur="500" fill="hold"/>
                                        <p:tgtEl>
                                          <p:spTgt spid="4608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608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60803">
                                            <p:txEl>
                                              <p:pRg st="1" end="1"/>
                                            </p:txEl>
                                          </p:spTgt>
                                        </p:tgtEl>
                                        <p:attrNameLst>
                                          <p:attrName>style.visibility</p:attrName>
                                        </p:attrNameLst>
                                      </p:cBhvr>
                                      <p:to>
                                        <p:strVal val="visible"/>
                                      </p:to>
                                    </p:set>
                                    <p:anim calcmode="lin" valueType="num">
                                      <p:cBhvr additive="base">
                                        <p:cTn id="13" dur="500" fill="hold"/>
                                        <p:tgtEl>
                                          <p:spTgt spid="4608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608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60803">
                                            <p:txEl>
                                              <p:pRg st="2" end="2"/>
                                            </p:txEl>
                                          </p:spTgt>
                                        </p:tgtEl>
                                        <p:attrNameLst>
                                          <p:attrName>style.visibility</p:attrName>
                                        </p:attrNameLst>
                                      </p:cBhvr>
                                      <p:to>
                                        <p:strVal val="visible"/>
                                      </p:to>
                                    </p:set>
                                    <p:anim calcmode="lin" valueType="num">
                                      <p:cBhvr additive="base">
                                        <p:cTn id="19" dur="500" fill="hold"/>
                                        <p:tgtEl>
                                          <p:spTgt spid="4608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608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60803">
                                            <p:txEl>
                                              <p:pRg st="3" end="3"/>
                                            </p:txEl>
                                          </p:spTgt>
                                        </p:tgtEl>
                                        <p:attrNameLst>
                                          <p:attrName>style.visibility</p:attrName>
                                        </p:attrNameLst>
                                      </p:cBhvr>
                                      <p:to>
                                        <p:strVal val="visible"/>
                                      </p:to>
                                    </p:set>
                                    <p:anim calcmode="lin" valueType="num">
                                      <p:cBhvr additive="base">
                                        <p:cTn id="25" dur="500" fill="hold"/>
                                        <p:tgtEl>
                                          <p:spTgt spid="46080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6080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0" y="1524000"/>
            <a:ext cx="9144000" cy="5073352"/>
          </a:xfrm>
        </p:spPr>
        <p:txBody>
          <a:bodyPr/>
          <a:lstStyle/>
          <a:p>
            <a:pPr algn="just">
              <a:defRPr/>
            </a:pPr>
            <a:r>
              <a:rPr lang="el-GR" sz="3200" b="1" dirty="0" smtClean="0">
                <a:cs typeface="Arial" pitchFamily="34" charset="0"/>
              </a:rPr>
              <a:t>Τα χρηματοοικονομικά στελέχη μιας επιχείρησης είναι πολύ σημαντικό να γνωρίζουν από πού προέρχονται και που διατίθενται τα κεφάλαια της επιχείρησης, γιατί μόνο έτσι θα είναι σε θέση να βρίσκουν τους καλύτερους οικονομικότερους και αποδοτικότερους τρόπους άντλησης και χρήσης αυτών των κεφαλαίων. </a:t>
            </a:r>
          </a:p>
          <a:p>
            <a:endParaRPr lang="el-GR" dirty="0"/>
          </a:p>
        </p:txBody>
      </p:sp>
      <p:sp>
        <p:nvSpPr>
          <p:cNvPr id="3" name="2 - Τίτλος"/>
          <p:cNvSpPr>
            <a:spLocks noGrp="1"/>
          </p:cNvSpPr>
          <p:nvPr>
            <p:ph type="title"/>
          </p:nvPr>
        </p:nvSpPr>
        <p:spPr>
          <a:xfrm>
            <a:off x="0" y="152400"/>
            <a:ext cx="9144000" cy="1219200"/>
          </a:xfrm>
        </p:spPr>
        <p:txBody>
          <a:bodyPr>
            <a:normAutofit fontScale="90000"/>
          </a:bodyPr>
          <a:lstStyle/>
          <a:p>
            <a:pPr algn="ctr"/>
            <a:r>
              <a:rPr lang="el-GR" sz="4400" b="1" u="sng" dirty="0" smtClean="0">
                <a:solidFill>
                  <a:srgbClr val="FF3300"/>
                </a:solidFill>
              </a:rPr>
              <a:t>ΚΑΤΑΣΤΑΣΗ  ΠΗΓΩΝ  ΚΑΙ  ΧΡΗΣΕΩΝ ΚΕΦΑΛΑΙΟΥ</a:t>
            </a:r>
            <a:r>
              <a:rPr lang="el-GR" dirty="0" smtClean="0"/>
              <a:t> </a:t>
            </a:r>
            <a:endParaRPr lang="el-GR"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1524000"/>
            <a:ext cx="8784976" cy="5073352"/>
          </a:xfrm>
        </p:spPr>
        <p:txBody>
          <a:bodyPr>
            <a:normAutofit/>
          </a:bodyPr>
          <a:lstStyle/>
          <a:p>
            <a:pPr>
              <a:lnSpc>
                <a:spcPct val="90000"/>
              </a:lnSpc>
              <a:buNone/>
              <a:defRPr/>
            </a:pPr>
            <a:r>
              <a:rPr lang="el-GR" b="1" dirty="0" smtClean="0">
                <a:solidFill>
                  <a:srgbClr val="C00000"/>
                </a:solidFill>
                <a:cs typeface="Arial" pitchFamily="34" charset="0"/>
              </a:rPr>
              <a:t>1) Η μείωση των στοιχείων του ενεργητικού από τη μία χρονική περίοδο σε μία άλλη όμοιας διάρκειας (π.χ. 3μηνο, 6μηνο, 9μηνο, 1 έτος).</a:t>
            </a:r>
          </a:p>
          <a:p>
            <a:pPr>
              <a:lnSpc>
                <a:spcPct val="90000"/>
              </a:lnSpc>
              <a:buNone/>
              <a:defRPr/>
            </a:pPr>
            <a:r>
              <a:rPr lang="el-GR" b="1" dirty="0" smtClean="0">
                <a:solidFill>
                  <a:srgbClr val="663300"/>
                </a:solidFill>
                <a:cs typeface="Arial" pitchFamily="34" charset="0"/>
              </a:rPr>
              <a:t>2) Η αύξηση των υποχρεώσεων στο παθητικό από τη μία χρονική περίοδο σε μία άλλη όμοιας διάρκειας (π.χ. 3μηνο, 6μηνο, 9μηνο, 1 έτος).</a:t>
            </a:r>
          </a:p>
          <a:p>
            <a:pPr>
              <a:lnSpc>
                <a:spcPct val="90000"/>
              </a:lnSpc>
              <a:buNone/>
              <a:defRPr/>
            </a:pPr>
            <a:r>
              <a:rPr lang="el-GR" b="1" dirty="0" smtClean="0">
                <a:solidFill>
                  <a:srgbClr val="002060"/>
                </a:solidFill>
                <a:cs typeface="Arial" pitchFamily="34" charset="0"/>
              </a:rPr>
              <a:t>3) Οι αποσβέσεις που εμφανίζονται στην κατάσταση αποτελεσμάτων χρήσης του τελευταίου έτους.</a:t>
            </a:r>
          </a:p>
          <a:p>
            <a:pPr>
              <a:lnSpc>
                <a:spcPct val="90000"/>
              </a:lnSpc>
              <a:buNone/>
              <a:defRPr/>
            </a:pPr>
            <a:r>
              <a:rPr lang="el-GR" b="1" dirty="0" smtClean="0">
                <a:solidFill>
                  <a:srgbClr val="7030A0"/>
                </a:solidFill>
                <a:cs typeface="Arial" pitchFamily="34" charset="0"/>
              </a:rPr>
              <a:t>4) Η πώληση μετοχών.</a:t>
            </a:r>
          </a:p>
          <a:p>
            <a:pPr>
              <a:lnSpc>
                <a:spcPct val="90000"/>
              </a:lnSpc>
              <a:buNone/>
              <a:defRPr/>
            </a:pPr>
            <a:r>
              <a:rPr lang="el-GR" b="1" dirty="0" smtClean="0">
                <a:solidFill>
                  <a:srgbClr val="0000FF"/>
                </a:solidFill>
                <a:cs typeface="Arial" pitchFamily="34" charset="0"/>
              </a:rPr>
              <a:t>5) Τα καθαρά μετά από φόρους κέρδη της τελευταίας χρονικής περιόδου.  </a:t>
            </a:r>
          </a:p>
          <a:p>
            <a:endParaRPr lang="el-GR" dirty="0"/>
          </a:p>
        </p:txBody>
      </p:sp>
      <p:sp>
        <p:nvSpPr>
          <p:cNvPr id="3" name="2 - Τίτλος"/>
          <p:cNvSpPr>
            <a:spLocks noGrp="1"/>
          </p:cNvSpPr>
          <p:nvPr>
            <p:ph type="title"/>
          </p:nvPr>
        </p:nvSpPr>
        <p:spPr>
          <a:xfrm>
            <a:off x="457200" y="260648"/>
            <a:ext cx="8229600" cy="792088"/>
          </a:xfrm>
        </p:spPr>
        <p:txBody>
          <a:bodyPr>
            <a:normAutofit fontScale="90000"/>
          </a:bodyPr>
          <a:lstStyle/>
          <a:p>
            <a:pPr algn="ctr"/>
            <a:r>
              <a:rPr lang="el-GR" b="1" dirty="0" smtClean="0">
                <a:solidFill>
                  <a:srgbClr val="0000FF"/>
                </a:solidFill>
              </a:rPr>
              <a:t>ΠΗΓΕΣ ΚΕΦΑΛΑΙΩΝ</a:t>
            </a:r>
            <a:endParaRPr lang="el-GR" b="1" dirty="0">
              <a:solidFill>
                <a:srgbClr val="0000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44624"/>
            <a:ext cx="8229600" cy="288032"/>
          </a:xfrm>
        </p:spPr>
        <p:txBody>
          <a:bodyPr>
            <a:normAutofit fontScale="90000"/>
          </a:bodyPr>
          <a:lstStyle/>
          <a:p>
            <a:r>
              <a:rPr lang="el-GR" sz="2400" b="1" dirty="0" smtClean="0"/>
              <a:t>ΠΑΓΚΟΣΜΙΟ ΧΡΕΟΣ $ 59,7 </a:t>
            </a:r>
            <a:r>
              <a:rPr lang="en-US" sz="2400" b="1" dirty="0" smtClean="0"/>
              <a:t>Trillion</a:t>
            </a:r>
            <a:endParaRPr lang="el-GR" sz="2400" b="1" dirty="0"/>
          </a:p>
        </p:txBody>
      </p:sp>
      <p:pic>
        <p:nvPicPr>
          <p:cNvPr id="710658" name="Picture 2"/>
          <p:cNvPicPr>
            <a:picLocks noGrp="1" noChangeAspect="1" noChangeArrowheads="1"/>
          </p:cNvPicPr>
          <p:nvPr>
            <p:ph idx="1"/>
          </p:nvPr>
        </p:nvPicPr>
        <p:blipFill>
          <a:blip r:embed="rId2" cstate="print"/>
          <a:srcRect/>
          <a:stretch>
            <a:fillRect/>
          </a:stretch>
        </p:blipFill>
        <p:spPr bwMode="auto">
          <a:xfrm>
            <a:off x="0" y="332656"/>
            <a:ext cx="9144000" cy="65253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1520" y="1124744"/>
            <a:ext cx="8640960" cy="5400600"/>
          </a:xfrm>
        </p:spPr>
        <p:txBody>
          <a:bodyPr>
            <a:noAutofit/>
          </a:bodyPr>
          <a:lstStyle/>
          <a:p>
            <a:pPr>
              <a:lnSpc>
                <a:spcPct val="90000"/>
              </a:lnSpc>
              <a:buNone/>
              <a:defRPr/>
            </a:pPr>
            <a:r>
              <a:rPr lang="el-GR" sz="2800" b="1" dirty="0" smtClean="0">
                <a:solidFill>
                  <a:srgbClr val="006600"/>
                </a:solidFill>
                <a:cs typeface="Arial" pitchFamily="34" charset="0"/>
              </a:rPr>
              <a:t>1) Η αύξηση των στοιχείων του ενεργητικού από τη μία χρονική περίοδο σε μία άλλη όμοιας διάρκειας (π.χ. 3μηνο, 6μηνο, 9μηνο, 1 έτος).</a:t>
            </a:r>
          </a:p>
          <a:p>
            <a:pPr>
              <a:lnSpc>
                <a:spcPct val="90000"/>
              </a:lnSpc>
              <a:buNone/>
              <a:defRPr/>
            </a:pPr>
            <a:r>
              <a:rPr lang="el-GR" sz="2800" b="1" dirty="0" smtClean="0">
                <a:solidFill>
                  <a:srgbClr val="C00000"/>
                </a:solidFill>
                <a:cs typeface="Arial" pitchFamily="34" charset="0"/>
              </a:rPr>
              <a:t>2) Η μείωση των υποχρεώσεων στο παθητικό από τη μία χρονική περίοδο σε μία άλλη όμοιας διάρκειας (π.χ. 3μηνο, 6μηνο, 9μηνο, 1 έτος).</a:t>
            </a:r>
          </a:p>
          <a:p>
            <a:pPr>
              <a:lnSpc>
                <a:spcPct val="90000"/>
              </a:lnSpc>
              <a:buNone/>
              <a:defRPr/>
            </a:pPr>
            <a:r>
              <a:rPr lang="el-GR" sz="2800" b="1" dirty="0" smtClean="0">
                <a:solidFill>
                  <a:srgbClr val="7030A0"/>
                </a:solidFill>
                <a:cs typeface="Arial" pitchFamily="34" charset="0"/>
              </a:rPr>
              <a:t>3) Η ζημιά που παρουσίασε η επιχείρηση την τελευταία χρονική περίοδο.</a:t>
            </a:r>
          </a:p>
          <a:p>
            <a:pPr>
              <a:lnSpc>
                <a:spcPct val="90000"/>
              </a:lnSpc>
              <a:buNone/>
              <a:defRPr/>
            </a:pPr>
            <a:r>
              <a:rPr lang="el-GR" sz="2800" b="1" dirty="0" smtClean="0">
                <a:solidFill>
                  <a:srgbClr val="0000FF"/>
                </a:solidFill>
                <a:cs typeface="Arial" pitchFamily="34" charset="0"/>
              </a:rPr>
              <a:t>4) Η καταβολή από την επιχείρηση μερίσματος τοις μετρητοίς στους μετόχους της.</a:t>
            </a:r>
          </a:p>
          <a:p>
            <a:pPr>
              <a:lnSpc>
                <a:spcPct val="90000"/>
              </a:lnSpc>
              <a:buNone/>
              <a:defRPr/>
            </a:pPr>
            <a:r>
              <a:rPr lang="el-GR" sz="2800" b="1" dirty="0" smtClean="0">
                <a:solidFill>
                  <a:srgbClr val="92D050"/>
                </a:solidFill>
                <a:cs typeface="Arial" pitchFamily="34" charset="0"/>
              </a:rPr>
              <a:t> </a:t>
            </a:r>
            <a:r>
              <a:rPr lang="el-GR" sz="2800" b="1" dirty="0" smtClean="0">
                <a:solidFill>
                  <a:srgbClr val="663300"/>
                </a:solidFill>
                <a:cs typeface="Arial" pitchFamily="34" charset="0"/>
              </a:rPr>
              <a:t>5) Η αγορά μετοχών (ιδίων ή ξένων) από την επιχείρηση.</a:t>
            </a:r>
            <a:endParaRPr lang="el-GR" sz="2800" b="1" dirty="0">
              <a:solidFill>
                <a:srgbClr val="663300"/>
              </a:solidFill>
            </a:endParaRPr>
          </a:p>
        </p:txBody>
      </p:sp>
      <p:sp>
        <p:nvSpPr>
          <p:cNvPr id="3" name="2 - Τίτλος"/>
          <p:cNvSpPr>
            <a:spLocks noGrp="1"/>
          </p:cNvSpPr>
          <p:nvPr>
            <p:ph type="title"/>
          </p:nvPr>
        </p:nvSpPr>
        <p:spPr>
          <a:xfrm>
            <a:off x="457200" y="152400"/>
            <a:ext cx="8229600" cy="900336"/>
          </a:xfrm>
        </p:spPr>
        <p:txBody>
          <a:bodyPr/>
          <a:lstStyle/>
          <a:p>
            <a:pPr algn="ctr"/>
            <a:r>
              <a:rPr lang="el-GR" b="1" dirty="0" smtClean="0">
                <a:solidFill>
                  <a:srgbClr val="C00000"/>
                </a:solidFill>
              </a:rPr>
              <a:t>ΧΡΗΣΕΙΣ ΚΕΦΑΛΑΙΩΝ</a:t>
            </a:r>
            <a:endParaRPr lang="el-GR" b="1" dirty="0">
              <a:solidFill>
                <a:srgbClr val="C00000"/>
              </a:solidFil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54"/>
          <p:cNvGraphicFramePr>
            <a:graphicFrameLocks/>
          </p:cNvGraphicFramePr>
          <p:nvPr/>
        </p:nvGraphicFramePr>
        <p:xfrm>
          <a:off x="0" y="260350"/>
          <a:ext cx="9144000" cy="6597649"/>
        </p:xfrm>
        <a:graphic>
          <a:graphicData uri="http://schemas.openxmlformats.org/drawingml/2006/table">
            <a:tbl>
              <a:tblPr/>
              <a:tblGrid>
                <a:gridCol w="5111749"/>
                <a:gridCol w="4032251"/>
              </a:tblGrid>
              <a:tr h="2259265">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l-GR" sz="2400" b="1" i="0" u="none" strike="noStrike" cap="none" normalizeH="0" baseline="0" dirty="0" smtClean="0">
                          <a:ln>
                            <a:noFill/>
                          </a:ln>
                          <a:solidFill>
                            <a:srgbClr val="C00000"/>
                          </a:solidFill>
                          <a:effectLst/>
                          <a:latin typeface="Arial" pitchFamily="34" charset="0"/>
                          <a:cs typeface="Arial" pitchFamily="34" charset="0"/>
                        </a:rPr>
                        <a:t>ΠΙΝΑΚΑΣ ΠΗΓΩΝ &amp; ΧΡΗΣΕΩΝ</a:t>
                      </a:r>
                      <a:endParaRPr kumimoji="0" lang="el-GR" sz="2400" b="0" i="0" u="none" strike="noStrike" cap="none" normalizeH="0" baseline="0" dirty="0" smtClean="0">
                        <a:ln>
                          <a:noFill/>
                        </a:ln>
                        <a:solidFill>
                          <a:srgbClr val="C00000"/>
                        </a:solidFill>
                        <a:effectLst/>
                        <a:latin typeface="Arial" pitchFamily="34" charset="0"/>
                      </a:endParaRP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00"/>
                    </a:solidFill>
                  </a:tcPr>
                </a:tc>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endParaRPr kumimoji="0" lang="el-GR" sz="2400" b="0" i="0" u="none" strike="noStrike" cap="none" normalizeH="0" baseline="0" dirty="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1446128">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l-GR" sz="2400" b="1" i="0" u="none" strike="noStrike" cap="none" normalizeH="0" baseline="0" dirty="0" smtClean="0">
                          <a:ln>
                            <a:noFill/>
                          </a:ln>
                          <a:solidFill>
                            <a:srgbClr val="0000CC"/>
                          </a:solidFill>
                          <a:effectLst/>
                          <a:latin typeface="Arial" pitchFamily="34" charset="0"/>
                          <a:cs typeface="Arial" pitchFamily="34" charset="0"/>
                        </a:rPr>
                        <a:t>ΠΗΓΕΣ</a:t>
                      </a:r>
                      <a:endParaRPr kumimoji="0" lang="el-GR" sz="2400" b="0" i="0" u="none" strike="noStrike" cap="none" normalizeH="0" baseline="0" dirty="0" smtClean="0">
                        <a:ln>
                          <a:noFill/>
                        </a:ln>
                        <a:solidFill>
                          <a:srgbClr val="0000CC"/>
                        </a:solidFill>
                        <a:effectLst/>
                        <a:latin typeface="Arial" pitchFamily="34" charset="0"/>
                      </a:endParaRP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CC00"/>
                    </a:solid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l-GR" sz="2400" b="1" i="0" u="none" strike="noStrike" cap="none" normalizeH="0" baseline="0" dirty="0" smtClean="0">
                          <a:ln>
                            <a:noFill/>
                          </a:ln>
                          <a:solidFill>
                            <a:srgbClr val="006600"/>
                          </a:solidFill>
                          <a:effectLst/>
                          <a:latin typeface="Arial" pitchFamily="34" charset="0"/>
                          <a:cs typeface="Arial" pitchFamily="34" charset="0"/>
                        </a:rPr>
                        <a:t>ΧΡΗΣΕΙΣ</a:t>
                      </a:r>
                      <a:endParaRPr kumimoji="0" lang="el-GR" sz="2400" b="0" i="0" u="none" strike="noStrike" cap="none" normalizeH="0" baseline="0" dirty="0" smtClean="0">
                        <a:ln>
                          <a:noFill/>
                        </a:ln>
                        <a:solidFill>
                          <a:srgbClr val="006600"/>
                        </a:solidFill>
                        <a:effectLst/>
                        <a:latin typeface="Arial" pitchFamily="34" charset="0"/>
                      </a:endParaRP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CC00"/>
                    </a:solidFill>
                  </a:tcPr>
                </a:tc>
              </a:tr>
              <a:tr h="1446128">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l-GR" sz="2400" b="1" i="0" u="none" strike="noStrike" cap="none" normalizeH="0" baseline="0" dirty="0" smtClean="0">
                          <a:ln>
                            <a:noFill/>
                          </a:ln>
                          <a:solidFill>
                            <a:srgbClr val="0000CC"/>
                          </a:solidFill>
                          <a:effectLst/>
                          <a:latin typeface="Arial" pitchFamily="34" charset="0"/>
                          <a:cs typeface="Arial" pitchFamily="34" charset="0"/>
                        </a:rPr>
                        <a:t>Αύξηση Παθητικού</a:t>
                      </a:r>
                      <a:endParaRPr kumimoji="0" lang="el-GR" sz="2400" b="0" i="0" u="none" strike="noStrike" cap="none" normalizeH="0" baseline="0" dirty="0" smtClean="0">
                        <a:ln>
                          <a:noFill/>
                        </a:ln>
                        <a:solidFill>
                          <a:srgbClr val="0000CC"/>
                        </a:solidFill>
                        <a:effectLst/>
                        <a:latin typeface="Arial" pitchFamily="34" charset="0"/>
                      </a:endParaRP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l-GR" sz="2400" b="1" i="0" u="none" strike="noStrike" cap="none" normalizeH="0" baseline="0" dirty="0" smtClean="0">
                          <a:ln>
                            <a:noFill/>
                          </a:ln>
                          <a:solidFill>
                            <a:srgbClr val="7030A0"/>
                          </a:solidFill>
                          <a:effectLst/>
                          <a:latin typeface="Arial" pitchFamily="34" charset="0"/>
                          <a:cs typeface="Arial" pitchFamily="34" charset="0"/>
                        </a:rPr>
                        <a:t>Αύξηση Ενεργητικού</a:t>
                      </a:r>
                      <a:endParaRPr kumimoji="0" lang="el-GR" sz="2400" b="0" i="0" u="none" strike="noStrike" cap="none" normalizeH="0" baseline="0" dirty="0" smtClean="0">
                        <a:ln>
                          <a:noFill/>
                        </a:ln>
                        <a:solidFill>
                          <a:srgbClr val="7030A0"/>
                        </a:solidFill>
                        <a:effectLst/>
                        <a:latin typeface="Arial" pitchFamily="34" charset="0"/>
                      </a:endParaRP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1446128">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l-GR" sz="2400" b="1" i="0" u="none" strike="noStrike" cap="none" normalizeH="0" baseline="0" dirty="0" smtClean="0">
                          <a:ln>
                            <a:noFill/>
                          </a:ln>
                          <a:solidFill>
                            <a:srgbClr val="C00000"/>
                          </a:solidFill>
                          <a:effectLst/>
                          <a:latin typeface="Arial" pitchFamily="34" charset="0"/>
                          <a:cs typeface="Arial" pitchFamily="34" charset="0"/>
                        </a:rPr>
                        <a:t>Μείωση Ενεργητικού</a:t>
                      </a:r>
                      <a:endParaRPr kumimoji="0" lang="el-GR" sz="2400" b="0" i="0" u="none" strike="noStrike" cap="none" normalizeH="0" baseline="0" dirty="0" smtClean="0">
                        <a:ln>
                          <a:noFill/>
                        </a:ln>
                        <a:solidFill>
                          <a:srgbClr val="C00000"/>
                        </a:solidFill>
                        <a:effectLst/>
                        <a:latin typeface="Arial" pitchFamily="34" charset="0"/>
                      </a:endParaRP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l-GR" sz="2400" b="1" i="0" u="none" strike="noStrike" cap="none" normalizeH="0" baseline="0" dirty="0" smtClean="0">
                          <a:ln>
                            <a:noFill/>
                          </a:ln>
                          <a:solidFill>
                            <a:srgbClr val="663300"/>
                          </a:solidFill>
                          <a:effectLst/>
                          <a:latin typeface="Arial" pitchFamily="34" charset="0"/>
                          <a:cs typeface="Arial" pitchFamily="34" charset="0"/>
                        </a:rPr>
                        <a:t>Μείωση Παθητικού</a:t>
                      </a:r>
                      <a:endParaRPr kumimoji="0" lang="el-GR" sz="2400" b="0" i="0" u="none" strike="noStrike" cap="none" normalizeH="0" baseline="0" dirty="0" smtClean="0">
                        <a:ln>
                          <a:noFill/>
                        </a:ln>
                        <a:solidFill>
                          <a:srgbClr val="663300"/>
                        </a:solidFill>
                        <a:effectLst/>
                        <a:latin typeface="Arial" pitchFamily="34" charset="0"/>
                      </a:endParaRP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bl>
          </a:graphicData>
        </a:graphic>
      </p:graphicFrame>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Rot="1" noChangeArrowheads="1"/>
          </p:cNvSpPr>
          <p:nvPr>
            <p:ph type="title"/>
          </p:nvPr>
        </p:nvSpPr>
        <p:spPr>
          <a:xfrm>
            <a:off x="301625" y="228600"/>
            <a:ext cx="8540750" cy="536575"/>
          </a:xfrm>
        </p:spPr>
        <p:txBody>
          <a:bodyPr/>
          <a:lstStyle/>
          <a:p>
            <a:pPr algn="ctr"/>
            <a:r>
              <a:rPr lang="el-GR" sz="2700" b="1" dirty="0">
                <a:solidFill>
                  <a:schemeClr val="tx2">
                    <a:lumMod val="50000"/>
                  </a:schemeClr>
                </a:solidFill>
              </a:rPr>
              <a:t>Πηγές και Χρήσεις Κεφαλαίων</a:t>
            </a:r>
          </a:p>
        </p:txBody>
      </p:sp>
      <p:graphicFrame>
        <p:nvGraphicFramePr>
          <p:cNvPr id="399469" name="Group 109"/>
          <p:cNvGraphicFramePr>
            <a:graphicFrameLocks noGrp="1"/>
          </p:cNvGraphicFramePr>
          <p:nvPr>
            <p:ph idx="1"/>
          </p:nvPr>
        </p:nvGraphicFramePr>
        <p:xfrm>
          <a:off x="301625" y="908050"/>
          <a:ext cx="8540750" cy="5726114"/>
        </p:xfrm>
        <a:graphic>
          <a:graphicData uri="http://schemas.openxmlformats.org/drawingml/2006/table">
            <a:tbl>
              <a:tblPr/>
              <a:tblGrid>
                <a:gridCol w="3190875"/>
                <a:gridCol w="5349875"/>
              </a:tblGrid>
              <a:tr h="7874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2100" b="1"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Συνηθέστερες Πηγές Κεφαλαίων</a:t>
                      </a:r>
                      <a:endParaRPr kumimoji="0" lang="el-GR" sz="2100" b="0" i="0" u="none" strike="noStrike" cap="none" normalizeH="0" baseline="0" dirty="0" smtClean="0">
                        <a:ln>
                          <a:noFill/>
                        </a:ln>
                        <a:solidFill>
                          <a:schemeClr val="tx1"/>
                        </a:solidFill>
                        <a:effectLst/>
                        <a:latin typeface="Arial"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2100" b="1"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Συνηθέστεροι Τρόποι Χρήσης Κεφαλαίων</a:t>
                      </a:r>
                      <a:endParaRPr kumimoji="0" lang="el-GR" sz="2100" b="0" i="0" u="none" strike="noStrike" cap="none" normalizeH="0" baseline="0" dirty="0" smtClean="0">
                        <a:ln>
                          <a:noFill/>
                        </a:ln>
                        <a:solidFill>
                          <a:schemeClr val="tx1"/>
                        </a:solidFill>
                        <a:effectLst/>
                        <a:latin typeface="Arial"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87400">
                <a:tc>
                  <a:txBody>
                    <a:bodyPr/>
                    <a:lstStyle/>
                    <a:p>
                      <a:pPr marL="342900" marR="0" lvl="0" indent="-342900" algn="just" defTabSz="914400" rtl="0" eaLnBrk="1" fontAlgn="base" latinLnBrk="0" hangingPunct="1">
                        <a:lnSpc>
                          <a:spcPct val="100000"/>
                        </a:lnSpc>
                        <a:spcBef>
                          <a:spcPct val="0"/>
                        </a:spcBef>
                        <a:spcAft>
                          <a:spcPct val="0"/>
                        </a:spcAft>
                        <a:buClrTx/>
                        <a:buSzTx/>
                        <a:buFont typeface="Wingdings" pitchFamily="2" charset="2"/>
                        <a:buChar char=""/>
                        <a:tabLst>
                          <a:tab pos="228600" algn="l"/>
                        </a:tabLst>
                      </a:pPr>
                      <a:r>
                        <a:rPr kumimoji="0" lang="el-GR" sz="2100" b="0" i="0" u="none" strike="noStrike" cap="none" normalizeH="0" baseline="0" dirty="0" smtClean="0">
                          <a:ln>
                            <a:noFill/>
                          </a:ln>
                          <a:solidFill>
                            <a:srgbClr val="0000FF"/>
                          </a:solidFill>
                          <a:effectLst/>
                          <a:latin typeface="Tahoma" pitchFamily="34" charset="0"/>
                          <a:ea typeface="Times New Roman" pitchFamily="18" charset="0"/>
                          <a:cs typeface="Tahoma" pitchFamily="34" charset="0"/>
                        </a:rPr>
                        <a:t>Λειτουργικό Κεφάλαιο</a:t>
                      </a:r>
                      <a:endParaRPr kumimoji="0" lang="el-GR" sz="2100" b="0" i="0" u="none" strike="noStrike" cap="none" normalizeH="0" baseline="0" dirty="0" smtClean="0">
                        <a:ln>
                          <a:noFill/>
                        </a:ln>
                        <a:solidFill>
                          <a:srgbClr val="0000FF"/>
                        </a:solidFill>
                        <a:effectLst/>
                        <a:latin typeface="Arial"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 typeface="Wingdings" pitchFamily="2" charset="2"/>
                        <a:buChar char=""/>
                        <a:tabLst>
                          <a:tab pos="266700" algn="l"/>
                        </a:tabLst>
                      </a:pPr>
                      <a:r>
                        <a:rPr kumimoji="0" lang="el-GR" sz="2100" b="0" i="0" u="none" strike="noStrike" cap="none" normalizeH="0" baseline="0" dirty="0" smtClean="0">
                          <a:ln>
                            <a:noFill/>
                          </a:ln>
                          <a:solidFill>
                            <a:srgbClr val="C00000"/>
                          </a:solidFill>
                          <a:effectLst/>
                          <a:latin typeface="Tahoma" pitchFamily="34" charset="0"/>
                          <a:ea typeface="Times New Roman" pitchFamily="18" charset="0"/>
                          <a:cs typeface="Tahoma" pitchFamily="34" charset="0"/>
                        </a:rPr>
                        <a:t>Μεταβολή Παγίων Περιουσιακών Στοιχείων</a:t>
                      </a:r>
                      <a:endParaRPr kumimoji="0" lang="el-GR" sz="2100" b="0" i="0" u="none" strike="noStrike" cap="none" normalizeH="0" baseline="0" dirty="0" smtClean="0">
                        <a:ln>
                          <a:noFill/>
                        </a:ln>
                        <a:solidFill>
                          <a:srgbClr val="C00000"/>
                        </a:solidFill>
                        <a:effectLst/>
                        <a:latin typeface="Arial"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25475">
                <a:tc rowSpan="2">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tab pos="228600" algn="l"/>
                        </a:tabLst>
                      </a:pPr>
                      <a:r>
                        <a:rPr kumimoji="0" lang="el-GR" sz="2100" b="0" i="0" u="none" strike="noStrike" cap="none" normalizeH="0" baseline="0" dirty="0" smtClean="0">
                          <a:ln>
                            <a:noFill/>
                          </a:ln>
                          <a:solidFill>
                            <a:srgbClr val="0000FF"/>
                          </a:solidFill>
                          <a:effectLst/>
                          <a:latin typeface="Tahoma" pitchFamily="34" charset="0"/>
                          <a:ea typeface="Times New Roman" pitchFamily="18" charset="0"/>
                          <a:cs typeface="Tahoma" pitchFamily="34" charset="0"/>
                        </a:rPr>
                        <a:t>Αύξηση Μετοχικού Κεφαλαίου</a:t>
                      </a:r>
                      <a:endParaRPr kumimoji="0" lang="el-GR" sz="2100" b="0" i="0" u="none" strike="noStrike" cap="none" normalizeH="0" baseline="0" dirty="0" smtClean="0">
                        <a:ln>
                          <a:noFill/>
                        </a:ln>
                        <a:solidFill>
                          <a:srgbClr val="0000FF"/>
                        </a:solidFill>
                        <a:effectLst/>
                        <a:latin typeface="Arial" charset="0"/>
                        <a:ea typeface="Times New Roman" pitchFamily="18" charset="0"/>
                        <a:cs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 typeface="Wingdings" pitchFamily="2" charset="2"/>
                        <a:buChar char=""/>
                        <a:tabLst>
                          <a:tab pos="266700" algn="l"/>
                        </a:tabLst>
                      </a:pPr>
                      <a:r>
                        <a:rPr kumimoji="0" lang="el-GR" sz="2100" b="0" i="0" u="none" strike="noStrike" cap="none" normalizeH="0" baseline="0" dirty="0" smtClean="0">
                          <a:ln>
                            <a:noFill/>
                          </a:ln>
                          <a:solidFill>
                            <a:srgbClr val="C00000"/>
                          </a:solidFill>
                          <a:effectLst/>
                          <a:latin typeface="Tahoma" pitchFamily="34" charset="0"/>
                          <a:ea typeface="Times New Roman" pitchFamily="18" charset="0"/>
                          <a:cs typeface="Tahoma" pitchFamily="34" charset="0"/>
                        </a:rPr>
                        <a:t>Αποπληρωμή Μακροπρόθεσμων Δανείων</a:t>
                      </a:r>
                      <a:endParaRPr kumimoji="0" lang="el-GR" sz="2100" b="0" i="0" u="none" strike="noStrike" cap="none" normalizeH="0" baseline="0" dirty="0" smtClean="0">
                        <a:ln>
                          <a:noFill/>
                        </a:ln>
                        <a:solidFill>
                          <a:srgbClr val="C00000"/>
                        </a:solidFill>
                        <a:effectLst/>
                        <a:latin typeface="Arial"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1325">
                <a:tc vMerge="1">
                  <a:txBody>
                    <a:bodyPr/>
                    <a:lstStyle/>
                    <a:p>
                      <a:endParaRPr lang="el-GR"/>
                    </a:p>
                  </a:txBody>
                  <a:tcPr/>
                </a:tc>
                <a:tc>
                  <a:txBody>
                    <a:bodyPr/>
                    <a:lstStyle/>
                    <a:p>
                      <a:pPr marL="342900" marR="0" lvl="0" indent="-342900" algn="just" defTabSz="914400" rtl="0" eaLnBrk="1" fontAlgn="base" latinLnBrk="0" hangingPunct="1">
                        <a:lnSpc>
                          <a:spcPct val="100000"/>
                        </a:lnSpc>
                        <a:spcBef>
                          <a:spcPct val="0"/>
                        </a:spcBef>
                        <a:spcAft>
                          <a:spcPct val="0"/>
                        </a:spcAft>
                        <a:buClrTx/>
                        <a:buSzTx/>
                        <a:buFont typeface="Wingdings" pitchFamily="2" charset="2"/>
                        <a:buChar char=""/>
                        <a:tabLst>
                          <a:tab pos="266700" algn="l"/>
                        </a:tabLst>
                      </a:pPr>
                      <a:r>
                        <a:rPr kumimoji="0" lang="el-GR" sz="2100" b="0" i="0" u="none" strike="noStrike" cap="none" normalizeH="0" baseline="0" dirty="0" smtClean="0">
                          <a:ln>
                            <a:noFill/>
                          </a:ln>
                          <a:solidFill>
                            <a:srgbClr val="C00000"/>
                          </a:solidFill>
                          <a:effectLst/>
                          <a:latin typeface="Tahoma" pitchFamily="34" charset="0"/>
                          <a:ea typeface="Times New Roman" pitchFamily="18" charset="0"/>
                          <a:cs typeface="Tahoma" pitchFamily="34" charset="0"/>
                        </a:rPr>
                        <a:t>Πληρωμή Τόκων Δανείων</a:t>
                      </a:r>
                      <a:endParaRPr kumimoji="0" lang="el-GR" sz="2100" b="0" i="0" u="none" strike="noStrike" cap="none" normalizeH="0" baseline="0" dirty="0" smtClean="0">
                        <a:ln>
                          <a:noFill/>
                        </a:ln>
                        <a:solidFill>
                          <a:srgbClr val="C00000"/>
                        </a:solidFill>
                        <a:effectLst/>
                        <a:latin typeface="Arial"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87400">
                <a:tc rowSpan="2">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tab pos="228600" algn="l"/>
                        </a:tabLst>
                      </a:pPr>
                      <a:r>
                        <a:rPr kumimoji="0" lang="el-GR" sz="2100" b="0" i="0" u="none" strike="noStrike" cap="none" normalizeH="0" baseline="0" dirty="0" smtClean="0">
                          <a:ln>
                            <a:noFill/>
                          </a:ln>
                          <a:solidFill>
                            <a:srgbClr val="0000FF"/>
                          </a:solidFill>
                          <a:effectLst/>
                          <a:latin typeface="Tahoma" pitchFamily="34" charset="0"/>
                          <a:ea typeface="Times New Roman" pitchFamily="18" charset="0"/>
                          <a:cs typeface="Tahoma" pitchFamily="34" charset="0"/>
                        </a:rPr>
                        <a:t>Μακροπρόθεσμα Δάνεια</a:t>
                      </a:r>
                      <a:endParaRPr kumimoji="0" lang="el-GR" sz="2100" b="0" i="0" u="none" strike="noStrike" cap="none" normalizeH="0" baseline="0" dirty="0" smtClean="0">
                        <a:ln>
                          <a:noFill/>
                        </a:ln>
                        <a:solidFill>
                          <a:srgbClr val="0000FF"/>
                        </a:solidFill>
                        <a:effectLst/>
                        <a:latin typeface="Arial" charset="0"/>
                        <a:ea typeface="Times New Roman" pitchFamily="18" charset="0"/>
                        <a:cs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 typeface="Wingdings" pitchFamily="2" charset="2"/>
                        <a:buChar char=""/>
                        <a:tabLst>
                          <a:tab pos="266700" algn="l"/>
                        </a:tabLst>
                      </a:pPr>
                      <a:r>
                        <a:rPr kumimoji="0" lang="el-GR" sz="2100" b="0" i="0" u="none" strike="noStrike" cap="none" normalizeH="0" baseline="0" dirty="0" smtClean="0">
                          <a:ln>
                            <a:noFill/>
                          </a:ln>
                          <a:solidFill>
                            <a:srgbClr val="C00000"/>
                          </a:solidFill>
                          <a:effectLst/>
                          <a:latin typeface="Tahoma" pitchFamily="34" charset="0"/>
                          <a:ea typeface="Times New Roman" pitchFamily="18" charset="0"/>
                          <a:cs typeface="Tahoma" pitchFamily="34" charset="0"/>
                        </a:rPr>
                        <a:t>Αμοιβή για πληρωμή Εγγύησης Παροχής Δανείου</a:t>
                      </a:r>
                      <a:endParaRPr kumimoji="0" lang="el-GR" sz="2100" b="0" i="0" u="none" strike="noStrike" cap="none" normalizeH="0" baseline="0" dirty="0" smtClean="0">
                        <a:ln>
                          <a:noFill/>
                        </a:ln>
                        <a:solidFill>
                          <a:srgbClr val="C00000"/>
                        </a:solidFill>
                        <a:effectLst/>
                        <a:latin typeface="Arial"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2913">
                <a:tc vMerge="1">
                  <a:txBody>
                    <a:bodyPr/>
                    <a:lstStyle/>
                    <a:p>
                      <a:endParaRPr lang="el-GR"/>
                    </a:p>
                  </a:txBody>
                  <a:tcPr/>
                </a:tc>
                <a:tc>
                  <a:txBody>
                    <a:bodyPr/>
                    <a:lstStyle/>
                    <a:p>
                      <a:pPr marL="342900" marR="0" lvl="0" indent="-342900" algn="just" defTabSz="914400" rtl="0" eaLnBrk="1" fontAlgn="base" latinLnBrk="0" hangingPunct="1">
                        <a:lnSpc>
                          <a:spcPct val="100000"/>
                        </a:lnSpc>
                        <a:spcBef>
                          <a:spcPct val="0"/>
                        </a:spcBef>
                        <a:spcAft>
                          <a:spcPct val="0"/>
                        </a:spcAft>
                        <a:buClrTx/>
                        <a:buSzTx/>
                        <a:buFont typeface="Wingdings" pitchFamily="2" charset="2"/>
                        <a:buChar char=""/>
                        <a:tabLst>
                          <a:tab pos="266700" algn="l"/>
                        </a:tabLst>
                      </a:pPr>
                      <a:r>
                        <a:rPr kumimoji="0" lang="el-GR" sz="2100" b="0" i="0" u="none" strike="noStrike" cap="none" normalizeH="0" baseline="0" dirty="0" smtClean="0">
                          <a:ln>
                            <a:noFill/>
                          </a:ln>
                          <a:solidFill>
                            <a:srgbClr val="C00000"/>
                          </a:solidFill>
                          <a:effectLst/>
                          <a:latin typeface="Tahoma" pitchFamily="34" charset="0"/>
                          <a:ea typeface="Times New Roman" pitchFamily="18" charset="0"/>
                          <a:cs typeface="Tahoma" pitchFamily="34" charset="0"/>
                        </a:rPr>
                        <a:t>Μεταβολή Αποθεμάτων</a:t>
                      </a:r>
                      <a:endParaRPr kumimoji="0" lang="el-GR" sz="2100" b="0" i="0" u="none" strike="noStrike" cap="none" normalizeH="0" baseline="0" dirty="0" smtClean="0">
                        <a:ln>
                          <a:noFill/>
                        </a:ln>
                        <a:solidFill>
                          <a:srgbClr val="C00000"/>
                        </a:solidFill>
                        <a:effectLst/>
                        <a:latin typeface="Arial"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23888">
                <a:tc rowSpan="2">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
                        <a:tabLst>
                          <a:tab pos="228600" algn="l"/>
                        </a:tabLst>
                      </a:pPr>
                      <a:r>
                        <a:rPr kumimoji="0" lang="el-GR" sz="2100" b="0" i="0" u="none" strike="noStrike" cap="none" normalizeH="0" baseline="0" dirty="0" smtClean="0">
                          <a:ln>
                            <a:noFill/>
                          </a:ln>
                          <a:solidFill>
                            <a:srgbClr val="0000FF"/>
                          </a:solidFill>
                          <a:effectLst/>
                          <a:latin typeface="Tahoma" pitchFamily="34" charset="0"/>
                          <a:ea typeface="Times New Roman" pitchFamily="18" charset="0"/>
                          <a:cs typeface="Tahoma" pitchFamily="34" charset="0"/>
                        </a:rPr>
                        <a:t>Βραχυπρόθεσμα Δάνεια</a:t>
                      </a:r>
                      <a:endParaRPr kumimoji="0" lang="el-GR" sz="2100" b="0" i="0" u="none" strike="noStrike" cap="none" normalizeH="0" baseline="0" dirty="0" smtClean="0">
                        <a:ln>
                          <a:noFill/>
                        </a:ln>
                        <a:solidFill>
                          <a:srgbClr val="0000FF"/>
                        </a:solidFill>
                        <a:effectLst/>
                        <a:latin typeface="Arial" charset="0"/>
                        <a:ea typeface="Times New Roman" pitchFamily="18" charset="0"/>
                        <a:cs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 typeface="Wingdings" pitchFamily="2" charset="2"/>
                        <a:buChar char=""/>
                        <a:tabLst>
                          <a:tab pos="266700" algn="l"/>
                        </a:tabLst>
                      </a:pPr>
                      <a:r>
                        <a:rPr kumimoji="0" lang="el-GR" sz="2100" b="0" i="0" u="none" strike="noStrike" cap="none" normalizeH="0" baseline="0" dirty="0" smtClean="0">
                          <a:ln>
                            <a:noFill/>
                          </a:ln>
                          <a:solidFill>
                            <a:srgbClr val="C00000"/>
                          </a:solidFill>
                          <a:effectLst/>
                          <a:latin typeface="Tahoma" pitchFamily="34" charset="0"/>
                          <a:ea typeface="Times New Roman" pitchFamily="18" charset="0"/>
                          <a:cs typeface="Tahoma" pitchFamily="34" charset="0"/>
                        </a:rPr>
                        <a:t>Μεταβολή Πληρωτέων Λογαριασμών</a:t>
                      </a:r>
                      <a:endParaRPr kumimoji="0" lang="el-GR" sz="2100" b="0" i="0" u="none" strike="noStrike" cap="none" normalizeH="0" baseline="0" dirty="0" smtClean="0">
                        <a:ln>
                          <a:noFill/>
                        </a:ln>
                        <a:solidFill>
                          <a:srgbClr val="C00000"/>
                        </a:solidFill>
                        <a:effectLst/>
                        <a:latin typeface="Arial"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87400">
                <a:tc vMerge="1">
                  <a:txBody>
                    <a:bodyPr/>
                    <a:lstStyle/>
                    <a:p>
                      <a:endParaRPr lang="el-GR"/>
                    </a:p>
                  </a:txBody>
                  <a:tcPr/>
                </a:tc>
                <a:tc>
                  <a:txBody>
                    <a:bodyPr/>
                    <a:lstStyle/>
                    <a:p>
                      <a:pPr marL="342900" marR="0" lvl="0" indent="-342900" algn="just" defTabSz="914400" rtl="0" eaLnBrk="1" fontAlgn="base" latinLnBrk="0" hangingPunct="1">
                        <a:lnSpc>
                          <a:spcPct val="100000"/>
                        </a:lnSpc>
                        <a:spcBef>
                          <a:spcPct val="0"/>
                        </a:spcBef>
                        <a:spcAft>
                          <a:spcPct val="0"/>
                        </a:spcAft>
                        <a:buClrTx/>
                        <a:buSzTx/>
                        <a:buFont typeface="Wingdings" pitchFamily="2" charset="2"/>
                        <a:buChar char=""/>
                        <a:tabLst>
                          <a:tab pos="266700" algn="l"/>
                        </a:tabLst>
                      </a:pPr>
                      <a:r>
                        <a:rPr kumimoji="0" lang="el-GR" sz="2100" b="0" i="0" u="none" strike="noStrike" cap="none" normalizeH="0" baseline="0" dirty="0" smtClean="0">
                          <a:ln>
                            <a:noFill/>
                          </a:ln>
                          <a:solidFill>
                            <a:srgbClr val="C00000"/>
                          </a:solidFill>
                          <a:effectLst/>
                          <a:latin typeface="Tahoma" pitchFamily="34" charset="0"/>
                          <a:ea typeface="Times New Roman" pitchFamily="18" charset="0"/>
                          <a:cs typeface="Tahoma" pitchFamily="34" charset="0"/>
                        </a:rPr>
                        <a:t>Μεταβολή σε Βραχυπρόθεσμα Περιουσιακά Στοιχεία</a:t>
                      </a:r>
                      <a:endParaRPr kumimoji="0" lang="el-GR" sz="2100" b="0" i="0" u="none" strike="noStrike" cap="none" normalizeH="0" baseline="0" dirty="0" smtClean="0">
                        <a:ln>
                          <a:noFill/>
                        </a:ln>
                        <a:solidFill>
                          <a:srgbClr val="C00000"/>
                        </a:solidFill>
                        <a:effectLst/>
                        <a:latin typeface="Arial"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2913">
                <a:tc>
                  <a:txBody>
                    <a:bodyPr/>
                    <a:lstStyle/>
                    <a:p>
                      <a:pPr marL="342900" marR="0" lvl="0" indent="-342900" algn="just" defTabSz="914400" rtl="0" eaLnBrk="1" fontAlgn="base" latinLnBrk="0" hangingPunct="1">
                        <a:lnSpc>
                          <a:spcPct val="100000"/>
                        </a:lnSpc>
                        <a:spcBef>
                          <a:spcPct val="0"/>
                        </a:spcBef>
                        <a:spcAft>
                          <a:spcPct val="0"/>
                        </a:spcAft>
                        <a:buClrTx/>
                        <a:buSzTx/>
                        <a:buFont typeface="Wingdings" pitchFamily="2" charset="2"/>
                        <a:buChar char=""/>
                        <a:tabLst>
                          <a:tab pos="228600" algn="l"/>
                        </a:tabLst>
                      </a:pPr>
                      <a:r>
                        <a:rPr kumimoji="0" lang="el-GR" sz="2100" b="0" i="0" u="none" strike="noStrike" cap="none" normalizeH="0" baseline="0" dirty="0" smtClean="0">
                          <a:ln>
                            <a:noFill/>
                          </a:ln>
                          <a:solidFill>
                            <a:srgbClr val="0000FF"/>
                          </a:solidFill>
                          <a:effectLst/>
                          <a:latin typeface="Tahoma" pitchFamily="34" charset="0"/>
                          <a:ea typeface="Times New Roman" pitchFamily="18" charset="0"/>
                          <a:cs typeface="Tahoma" pitchFamily="34" charset="0"/>
                        </a:rPr>
                        <a:t>Είσπραξη Τόκων</a:t>
                      </a:r>
                      <a:endParaRPr kumimoji="0" lang="el-GR" sz="2100" b="0" i="0" u="none" strike="noStrike" cap="none" normalizeH="0" baseline="0" dirty="0" smtClean="0">
                        <a:ln>
                          <a:noFill/>
                        </a:ln>
                        <a:solidFill>
                          <a:srgbClr val="0000FF"/>
                        </a:solidFill>
                        <a:effectLst/>
                        <a:latin typeface="Arial"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 typeface="Wingdings" pitchFamily="2" charset="2"/>
                        <a:buChar char=""/>
                        <a:tabLst>
                          <a:tab pos="266700" algn="l"/>
                        </a:tabLst>
                      </a:pPr>
                      <a:r>
                        <a:rPr kumimoji="0" lang="el-GR" sz="2100" b="0" i="0" u="none" strike="noStrike" cap="none" normalizeH="0" baseline="0" dirty="0" smtClean="0">
                          <a:ln>
                            <a:noFill/>
                          </a:ln>
                          <a:solidFill>
                            <a:srgbClr val="C00000"/>
                          </a:solidFill>
                          <a:effectLst/>
                          <a:latin typeface="Tahoma" pitchFamily="34" charset="0"/>
                          <a:ea typeface="Times New Roman" pitchFamily="18" charset="0"/>
                          <a:cs typeface="Tahoma" pitchFamily="34" charset="0"/>
                        </a:rPr>
                        <a:t>Πληρωτέοι Φόροι</a:t>
                      </a:r>
                      <a:endParaRPr kumimoji="0" lang="el-GR" sz="2100" b="0" i="0" u="none" strike="noStrike" cap="none" normalizeH="0" baseline="0" dirty="0" smtClean="0">
                        <a:ln>
                          <a:noFill/>
                        </a:ln>
                        <a:solidFill>
                          <a:srgbClr val="C00000"/>
                        </a:solidFill>
                        <a:effectLst/>
                        <a:latin typeface="Arial" charset="0"/>
                        <a:ea typeface="Times New Roman" pitchFamily="18" charset="0"/>
                        <a:cs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Θέση αριθμού διαφάνειας 5"/>
          <p:cNvSpPr>
            <a:spLocks noGrp="1"/>
          </p:cNvSpPr>
          <p:nvPr>
            <p:ph type="sldNum" sz="quarter" idx="12"/>
          </p:nvPr>
        </p:nvSpPr>
        <p:spPr/>
        <p:txBody>
          <a:bodyPr/>
          <a:lstStyle/>
          <a:p>
            <a:fld id="{79FB5DFA-0459-4D5B-9BF3-FC84F17174D7}" type="slidenum">
              <a:rPr lang="el-GR"/>
              <a:pPr/>
              <a:t>123</a:t>
            </a:fld>
            <a:endParaRPr lang="el-GR" dirty="0"/>
          </a:p>
        </p:txBody>
      </p:sp>
      <p:sp>
        <p:nvSpPr>
          <p:cNvPr id="461914" name="Rectangle 90"/>
          <p:cNvSpPr>
            <a:spLocks noGrp="1" noChangeArrowheads="1"/>
          </p:cNvSpPr>
          <p:nvPr>
            <p:ph type="title"/>
          </p:nvPr>
        </p:nvSpPr>
        <p:spPr>
          <a:xfrm>
            <a:off x="0" y="188913"/>
            <a:ext cx="9144000" cy="576262"/>
          </a:xfrm>
        </p:spPr>
        <p:txBody>
          <a:bodyPr>
            <a:normAutofit fontScale="90000"/>
          </a:bodyPr>
          <a:lstStyle/>
          <a:p>
            <a:pPr algn="ctr"/>
            <a:r>
              <a:rPr lang="el-GR" sz="4800" dirty="0" smtClean="0"/>
              <a:t/>
            </a:r>
            <a:br>
              <a:rPr lang="el-GR" sz="4800" dirty="0" smtClean="0"/>
            </a:br>
            <a:r>
              <a:rPr lang="el-GR" sz="4800" b="1" dirty="0" smtClean="0">
                <a:solidFill>
                  <a:srgbClr val="C00000"/>
                </a:solidFill>
              </a:rPr>
              <a:t>ΑΣΚΗΣΗ </a:t>
            </a:r>
            <a:r>
              <a:rPr lang="el-GR" sz="6700" b="1" dirty="0" smtClean="0">
                <a:solidFill>
                  <a:srgbClr val="C00000"/>
                </a:solidFill>
              </a:rPr>
              <a:t>1</a:t>
            </a:r>
            <a:endParaRPr lang="el-GR" sz="6700" b="1" dirty="0">
              <a:solidFill>
                <a:srgbClr val="C00000"/>
              </a:solidFill>
            </a:endParaRPr>
          </a:p>
        </p:txBody>
      </p:sp>
      <p:graphicFrame>
        <p:nvGraphicFramePr>
          <p:cNvPr id="461916" name="Group 92"/>
          <p:cNvGraphicFramePr>
            <a:graphicFrameLocks noGrp="1"/>
          </p:cNvGraphicFramePr>
          <p:nvPr>
            <p:ph idx="1"/>
          </p:nvPr>
        </p:nvGraphicFramePr>
        <p:xfrm>
          <a:off x="179514" y="1052513"/>
          <a:ext cx="8712966" cy="5256219"/>
        </p:xfrm>
        <a:graphic>
          <a:graphicData uri="http://schemas.openxmlformats.org/drawingml/2006/table">
            <a:tbl>
              <a:tblPr/>
              <a:tblGrid>
                <a:gridCol w="6276588"/>
                <a:gridCol w="1217265"/>
                <a:gridCol w="1219113"/>
              </a:tblGrid>
              <a:tr h="576263">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endParaRPr kumimoji="0" lang="el-GR" sz="2400" b="0"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pitchFamily="34" charset="0"/>
                      </a:endParaRPr>
                    </a:p>
                  </a:txBody>
                  <a:tcPr anchor="b" horzOverflow="overflow">
                    <a:lnL>
                      <a:noFill/>
                    </a:lnL>
                    <a:lnR cap="flat">
                      <a:noFill/>
                    </a:lnR>
                    <a:lnT cap="flat">
                      <a:noFill/>
                    </a:lnT>
                    <a:lnB>
                      <a:noFill/>
                    </a:lnB>
                    <a:lnTlToBr>
                      <a:noFill/>
                    </a:lnTlToBr>
                    <a:lnBlToTr>
                      <a:noFill/>
                    </a:lnBlToTr>
                    <a:noFill/>
                  </a:tcPr>
                </a:tc>
              </a:tr>
              <a:tr h="373063">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a:t>
                      </a:r>
                      <a:r>
                        <a:rPr kumimoji="0" lang="el-GR" sz="1600" b="1" i="0" u="sng" strike="noStrike" cap="none" normalizeH="0" baseline="0" dirty="0" smtClean="0">
                          <a:ln>
                            <a:noFill/>
                          </a:ln>
                          <a:solidFill>
                            <a:schemeClr val="tx1"/>
                          </a:solidFill>
                          <a:effectLst/>
                          <a:latin typeface="Arial Greek" charset="-95"/>
                        </a:rPr>
                        <a:t>Δίνονται</a:t>
                      </a:r>
                      <a:r>
                        <a:rPr kumimoji="0" lang="el-GR" sz="1600" b="1" i="0" u="none" strike="noStrike" cap="none" normalizeH="0" baseline="0" dirty="0" smtClean="0">
                          <a:ln>
                            <a:noFill/>
                          </a:ln>
                          <a:solidFill>
                            <a:schemeClr val="tx1"/>
                          </a:solidFill>
                          <a:effectLst/>
                          <a:latin typeface="Arial Greek" charset="-95"/>
                        </a:rPr>
                        <a:t> : </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sng" strike="noStrike" cap="none" normalizeH="0" baseline="0" dirty="0" smtClean="0">
                          <a:ln>
                            <a:noFill/>
                          </a:ln>
                          <a:solidFill>
                            <a:srgbClr val="663300"/>
                          </a:solidFill>
                          <a:effectLst/>
                          <a:latin typeface="Arial Greek" charset="-95"/>
                        </a:rPr>
                        <a:t>2015</a:t>
                      </a:r>
                      <a:endParaRPr kumimoji="0" lang="el-GR" sz="2400" b="1" i="0" u="none" strike="noStrike" cap="none" normalizeH="0" baseline="0" dirty="0" smtClean="0">
                        <a:ln>
                          <a:noFill/>
                        </a:ln>
                        <a:solidFill>
                          <a:srgbClr val="663300"/>
                        </a:solidFill>
                        <a:effectLst/>
                        <a:latin typeface="Arial" pitchFamily="34" charset="0"/>
                      </a:endParaRPr>
                    </a:p>
                  </a:txBody>
                  <a:tcPr anchor="b" horzOverflow="overflow">
                    <a:lnL>
                      <a:noFill/>
                    </a:lnL>
                    <a:lnR>
                      <a:noFill/>
                    </a:lnR>
                    <a:lnT>
                      <a:noFill/>
                    </a:lnT>
                    <a:lnB>
                      <a:noFill/>
                    </a:lnB>
                    <a:lnTlToBr>
                      <a:noFill/>
                    </a:lnTlToBr>
                    <a:lnBlToTr>
                      <a:noFill/>
                    </a:lnBlToTr>
                    <a:solidFill>
                      <a:srgbClr val="FFFF00"/>
                    </a:solid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sng" strike="noStrike" cap="none" normalizeH="0" baseline="0" dirty="0" smtClean="0">
                          <a:ln>
                            <a:noFill/>
                          </a:ln>
                          <a:solidFill>
                            <a:srgbClr val="663300"/>
                          </a:solidFill>
                          <a:effectLst/>
                          <a:latin typeface="Arial Greek" charset="-95"/>
                        </a:rPr>
                        <a:t>2016</a:t>
                      </a:r>
                      <a:endParaRPr kumimoji="0" lang="el-GR" sz="2400" b="1" i="0" u="none" strike="noStrike" cap="none" normalizeH="0" baseline="0" dirty="0" smtClean="0">
                        <a:ln>
                          <a:noFill/>
                        </a:ln>
                        <a:solidFill>
                          <a:srgbClr val="663300"/>
                        </a:solidFill>
                        <a:effectLst/>
                        <a:latin typeface="Arial" pitchFamily="34" charset="0"/>
                      </a:endParaRPr>
                    </a:p>
                  </a:txBody>
                  <a:tcPr anchor="b" horzOverflow="overflow">
                    <a:lnL>
                      <a:noFill/>
                    </a:lnL>
                    <a:lnR cap="flat">
                      <a:noFill/>
                    </a:lnR>
                    <a:lnT>
                      <a:noFill/>
                    </a:lnT>
                    <a:lnB>
                      <a:noFill/>
                    </a:lnB>
                    <a:lnTlToBr>
                      <a:noFill/>
                    </a:lnTlToBr>
                    <a:lnBlToTr>
                      <a:noFill/>
                    </a:lnBlToTr>
                    <a:solidFill>
                      <a:srgbClr val="FFFF00"/>
                    </a:solidFill>
                  </a:tcPr>
                </a:tc>
              </a:tr>
              <a:tr h="373063">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•ΠΑΓΙΑ                              </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200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300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noFill/>
                  </a:tcPr>
                </a:tc>
              </a:tr>
              <a:tr h="373063">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•ΕΜΠΟΡΕΥΜΑΤΑ </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300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400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noFill/>
                  </a:tcPr>
                </a:tc>
              </a:tr>
              <a:tr h="373063">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•ΠΕΛΑΤΕΣ                         </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400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300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noFill/>
                  </a:tcPr>
                </a:tc>
              </a:tr>
              <a:tr h="373063">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•ΤΑΜΕΙΟ                     </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100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200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noFill/>
                  </a:tcPr>
                </a:tc>
              </a:tr>
              <a:tr h="373063">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Σύνολο Ενεργητικού</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1000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1200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noFill/>
                  </a:tcPr>
                </a:tc>
              </a:tr>
              <a:tr h="5762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1"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1" i="0" u="none" strike="noStrike" cap="none" normalizeH="0" baseline="0" dirty="0" smtClean="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noFill/>
                  </a:tcPr>
                </a:tc>
              </a:tr>
              <a:tr h="373063">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Ίδια Κεφάλαια</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400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400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noFill/>
                  </a:tcPr>
                </a:tc>
              </a:tr>
              <a:tr h="373063">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Κέρδη εις Νέον</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100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200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noFill/>
                  </a:tcPr>
                </a:tc>
              </a:tr>
              <a:tr h="373063">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Μακροπρόθεσμα Δάνεια</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100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100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noFill/>
                  </a:tcPr>
                </a:tc>
              </a:tr>
              <a:tr h="373063">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Προμηθευτές</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400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500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noFill/>
                  </a:tcPr>
                </a:tc>
              </a:tr>
              <a:tr h="373063">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Σύνολο Παθητικού</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a:noFill/>
                    </a:lnT>
                    <a:lnB cap="flat">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1000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cap="flat">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1200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cap="flat">
                      <a:noFill/>
                    </a:lnR>
                    <a:lnT>
                      <a:noFill/>
                    </a:lnT>
                    <a:lnB cap="flat">
                      <a:noFill/>
                    </a:lnB>
                    <a:lnTlToBr>
                      <a:noFill/>
                    </a:lnTlToBr>
                    <a:lnBlToTr>
                      <a:noFill/>
                    </a:lnBlToTr>
                    <a:noFill/>
                  </a:tcPr>
                </a:tc>
              </a:tr>
            </a:tbl>
          </a:graphicData>
        </a:graphic>
      </p:graphicFrame>
    </p:spTree>
    <p:extLst>
      <p:ext uri="{BB962C8B-B14F-4D97-AF65-F5344CB8AC3E}">
        <p14:creationId xmlns="" xmlns:p14="http://schemas.microsoft.com/office/powerpoint/2010/main" val="283494792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Θέση αριθμού διαφάνειας 5"/>
          <p:cNvSpPr>
            <a:spLocks noGrp="1"/>
          </p:cNvSpPr>
          <p:nvPr>
            <p:ph type="sldNum" sz="quarter" idx="12"/>
          </p:nvPr>
        </p:nvSpPr>
        <p:spPr/>
        <p:txBody>
          <a:bodyPr/>
          <a:lstStyle/>
          <a:p>
            <a:fld id="{F69C3C52-2016-4D4D-9145-D0C8D5FEDE82}" type="slidenum">
              <a:rPr lang="el-GR"/>
              <a:pPr/>
              <a:t>124</a:t>
            </a:fld>
            <a:endParaRPr lang="el-GR" dirty="0"/>
          </a:p>
        </p:txBody>
      </p:sp>
      <p:sp>
        <p:nvSpPr>
          <p:cNvPr id="462990" name="Rectangle 142"/>
          <p:cNvSpPr>
            <a:spLocks noGrp="1" noChangeArrowheads="1"/>
          </p:cNvSpPr>
          <p:nvPr>
            <p:ph type="title"/>
          </p:nvPr>
        </p:nvSpPr>
        <p:spPr>
          <a:xfrm>
            <a:off x="457200" y="274638"/>
            <a:ext cx="8229600" cy="417512"/>
          </a:xfrm>
        </p:spPr>
        <p:txBody>
          <a:bodyPr>
            <a:normAutofit fontScale="90000"/>
          </a:bodyPr>
          <a:lstStyle/>
          <a:p>
            <a:pPr algn="ctr"/>
            <a:r>
              <a:rPr lang="el-GR" sz="4000" b="1" u="sng" dirty="0">
                <a:solidFill>
                  <a:srgbClr val="0000FF"/>
                </a:solidFill>
              </a:rPr>
              <a:t>ΚΑΤΑΣΤΑΣΗ ΠΗΓΩΝ &amp; ΧΡΗΣΕΩΝ</a:t>
            </a:r>
          </a:p>
        </p:txBody>
      </p:sp>
      <p:graphicFrame>
        <p:nvGraphicFramePr>
          <p:cNvPr id="462992" name="Group 144"/>
          <p:cNvGraphicFramePr>
            <a:graphicFrameLocks noGrp="1"/>
          </p:cNvGraphicFramePr>
          <p:nvPr>
            <p:ph idx="1"/>
          </p:nvPr>
        </p:nvGraphicFramePr>
        <p:xfrm>
          <a:off x="251519" y="981075"/>
          <a:ext cx="8640962" cy="5400676"/>
        </p:xfrm>
        <a:graphic>
          <a:graphicData uri="http://schemas.openxmlformats.org/drawingml/2006/table">
            <a:tbl>
              <a:tblPr/>
              <a:tblGrid>
                <a:gridCol w="4775532"/>
                <a:gridCol w="926770"/>
                <a:gridCol w="926770"/>
                <a:gridCol w="840094"/>
                <a:gridCol w="1171796"/>
              </a:tblGrid>
              <a:tr h="579438">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endParaRPr kumimoji="0" lang="el-GR" sz="2400" b="0"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cap="fla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l-GR" sz="1600" b="1" i="0" u="sng" strike="noStrike" cap="none" normalizeH="0" baseline="0" dirty="0" smtClean="0">
                          <a:ln>
                            <a:noFill/>
                          </a:ln>
                          <a:solidFill>
                            <a:srgbClr val="C00000"/>
                          </a:solidFill>
                          <a:effectLst/>
                          <a:latin typeface="Arial Greek" charset="-95"/>
                        </a:rPr>
                        <a:t>2015</a:t>
                      </a:r>
                      <a:endParaRPr kumimoji="0" lang="el-GR" sz="2400" b="0" i="0" u="none" strike="noStrike" cap="none" normalizeH="0" baseline="0" dirty="0" smtClean="0">
                        <a:ln>
                          <a:noFill/>
                        </a:ln>
                        <a:solidFill>
                          <a:srgbClr val="C00000"/>
                        </a:solidFill>
                        <a:effectLst/>
                        <a:latin typeface="Arial" pitchFamily="34" charset="0"/>
                      </a:endParaRPr>
                    </a:p>
                  </a:txBody>
                  <a:tcPr anchor="b" horzOverflow="overflow">
                    <a:lnL>
                      <a:noFill/>
                    </a:lnL>
                    <a:lnR>
                      <a:noFill/>
                    </a:lnR>
                    <a:lnT cap="flat">
                      <a:noFill/>
                    </a:lnT>
                    <a:lnB>
                      <a:noFill/>
                    </a:lnB>
                    <a:lnTlToBr>
                      <a:noFill/>
                    </a:lnTlToBr>
                    <a:lnBlToTr>
                      <a:noFill/>
                    </a:lnBlToTr>
                    <a:solidFill>
                      <a:srgbClr val="FFFF00"/>
                    </a:solid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l-GR" sz="1600" b="1" i="0" u="sng" strike="noStrike" cap="none" normalizeH="0" baseline="0" dirty="0" smtClean="0">
                          <a:ln>
                            <a:noFill/>
                          </a:ln>
                          <a:solidFill>
                            <a:srgbClr val="C00000"/>
                          </a:solidFill>
                          <a:effectLst/>
                          <a:latin typeface="Arial Greek" charset="-95"/>
                        </a:rPr>
                        <a:t>2016</a:t>
                      </a:r>
                      <a:endParaRPr kumimoji="0" lang="el-GR" sz="2400" b="0" i="0" u="none" strike="noStrike" cap="none" normalizeH="0" baseline="0" dirty="0" smtClean="0">
                        <a:ln>
                          <a:noFill/>
                        </a:ln>
                        <a:solidFill>
                          <a:srgbClr val="C00000"/>
                        </a:solidFill>
                        <a:effectLst/>
                        <a:latin typeface="Arial" pitchFamily="34" charset="0"/>
                      </a:endParaRPr>
                    </a:p>
                  </a:txBody>
                  <a:tcPr anchor="b" horzOverflow="overflow">
                    <a:lnL>
                      <a:noFill/>
                    </a:lnL>
                    <a:lnR>
                      <a:noFill/>
                    </a:lnR>
                    <a:lnT cap="flat">
                      <a:noFill/>
                    </a:lnT>
                    <a:lnB>
                      <a:noFill/>
                    </a:lnB>
                    <a:lnTlToBr>
                      <a:noFill/>
                    </a:lnTlToBr>
                    <a:lnBlToTr>
                      <a:noFill/>
                    </a:lnBlToTr>
                    <a:solidFill>
                      <a:srgbClr val="FFFF00"/>
                    </a:solid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l-GR" sz="1600" b="1" i="0" u="sng" strike="noStrike" cap="none" normalizeH="0" baseline="0" dirty="0" smtClean="0">
                          <a:ln>
                            <a:noFill/>
                          </a:ln>
                          <a:solidFill>
                            <a:srgbClr val="006600"/>
                          </a:solidFill>
                          <a:effectLst/>
                          <a:latin typeface="Arial Greek" charset="-95"/>
                        </a:rPr>
                        <a:t>Πηγές</a:t>
                      </a:r>
                      <a:endParaRPr kumimoji="0" lang="el-GR" sz="2400" b="0" i="0" u="none" strike="noStrike" cap="none" normalizeH="0" baseline="0" dirty="0" smtClean="0">
                        <a:ln>
                          <a:noFill/>
                        </a:ln>
                        <a:solidFill>
                          <a:srgbClr val="006600"/>
                        </a:solidFill>
                        <a:effectLst/>
                        <a:latin typeface="Arial" pitchFamily="34" charset="0"/>
                      </a:endParaRPr>
                    </a:p>
                  </a:txBody>
                  <a:tcPr anchor="b" horzOverflow="overflow">
                    <a:lnL>
                      <a:noFill/>
                    </a:lnL>
                    <a:lnR>
                      <a:noFill/>
                    </a:lnR>
                    <a:lnT cap="flat">
                      <a:noFill/>
                    </a:lnT>
                    <a:lnB>
                      <a:noFill/>
                    </a:lnB>
                    <a:lnTlToBr>
                      <a:noFill/>
                    </a:lnTlToBr>
                    <a:lnBlToTr>
                      <a:noFill/>
                    </a:lnBlToTr>
                    <a:solidFill>
                      <a:srgbClr val="FFCC99"/>
                    </a:solid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l-GR" sz="1600" b="1" i="0" u="sng" strike="noStrike" cap="none" normalizeH="0" baseline="0" dirty="0" smtClean="0">
                          <a:ln>
                            <a:noFill/>
                          </a:ln>
                          <a:solidFill>
                            <a:srgbClr val="006600"/>
                          </a:solidFill>
                          <a:effectLst/>
                          <a:latin typeface="Arial Greek" charset="-95"/>
                        </a:rPr>
                        <a:t>Χρήσεις</a:t>
                      </a:r>
                      <a:endParaRPr kumimoji="0" lang="el-GR" sz="2400" b="0" i="0" u="none" strike="noStrike" cap="none" normalizeH="0" baseline="0" dirty="0" smtClean="0">
                        <a:ln>
                          <a:noFill/>
                        </a:ln>
                        <a:solidFill>
                          <a:srgbClr val="006600"/>
                        </a:solidFill>
                        <a:effectLst/>
                        <a:latin typeface="Arial" pitchFamily="34" charset="0"/>
                      </a:endParaRPr>
                    </a:p>
                  </a:txBody>
                  <a:tcPr anchor="b" horzOverflow="overflow">
                    <a:lnL>
                      <a:noFill/>
                    </a:lnL>
                    <a:lnR cap="flat">
                      <a:noFill/>
                    </a:lnR>
                    <a:lnT cap="flat">
                      <a:noFill/>
                    </a:lnT>
                    <a:lnB>
                      <a:noFill/>
                    </a:lnB>
                    <a:lnTlToBr>
                      <a:noFill/>
                    </a:lnTlToBr>
                    <a:lnBlToTr>
                      <a:noFill/>
                    </a:lnBlToTr>
                    <a:solidFill>
                      <a:srgbClr val="FFCC99"/>
                    </a:solidFill>
                  </a:tcPr>
                </a:tc>
              </a:tr>
              <a:tr h="368300">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Πάγια                              </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200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300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C00000"/>
                          </a:solidFill>
                          <a:effectLst/>
                          <a:latin typeface="Arial Greek" charset="-95"/>
                        </a:rPr>
                        <a:t>100</a:t>
                      </a:r>
                      <a:endParaRPr kumimoji="0" lang="el-GR" sz="2400" b="1" i="0" u="none" strike="noStrike" cap="none" normalizeH="0" baseline="0" dirty="0" smtClean="0">
                        <a:ln>
                          <a:noFill/>
                        </a:ln>
                        <a:solidFill>
                          <a:srgbClr val="C00000"/>
                        </a:solidFill>
                        <a:effectLst/>
                        <a:latin typeface="Arial" pitchFamily="34" charset="0"/>
                      </a:endParaRPr>
                    </a:p>
                  </a:txBody>
                  <a:tcPr anchor="b" horzOverflow="overflow">
                    <a:lnL>
                      <a:noFill/>
                    </a:lnL>
                    <a:lnR cap="flat">
                      <a:noFill/>
                    </a:lnR>
                    <a:lnT>
                      <a:noFill/>
                    </a:lnT>
                    <a:lnB>
                      <a:noFill/>
                    </a:lnB>
                    <a:lnTlToBr>
                      <a:noFill/>
                    </a:lnTlToBr>
                    <a:lnBlToTr>
                      <a:noFill/>
                    </a:lnBlToTr>
                    <a:noFill/>
                  </a:tcPr>
                </a:tc>
              </a:tr>
              <a:tr h="368300">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Εμπορεύματα </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300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400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C00000"/>
                          </a:solidFill>
                          <a:effectLst/>
                          <a:latin typeface="Arial Greek" charset="-95"/>
                        </a:rPr>
                        <a:t>100</a:t>
                      </a:r>
                      <a:endParaRPr kumimoji="0" lang="el-GR" sz="2400" b="1" i="0" u="none" strike="noStrike" cap="none" normalizeH="0" baseline="0" dirty="0" smtClean="0">
                        <a:ln>
                          <a:noFill/>
                        </a:ln>
                        <a:solidFill>
                          <a:srgbClr val="C00000"/>
                        </a:solidFill>
                        <a:effectLst/>
                        <a:latin typeface="Arial" pitchFamily="34" charset="0"/>
                      </a:endParaRPr>
                    </a:p>
                  </a:txBody>
                  <a:tcPr anchor="b" horzOverflow="overflow">
                    <a:lnL>
                      <a:noFill/>
                    </a:lnL>
                    <a:lnR cap="flat">
                      <a:noFill/>
                    </a:lnR>
                    <a:lnT>
                      <a:noFill/>
                    </a:lnT>
                    <a:lnB>
                      <a:noFill/>
                    </a:lnB>
                    <a:lnTlToBr>
                      <a:noFill/>
                    </a:lnTlToBr>
                    <a:lnBlToTr>
                      <a:noFill/>
                    </a:lnBlToTr>
                    <a:noFill/>
                  </a:tcPr>
                </a:tc>
              </a:tr>
              <a:tr h="368300">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Πελάτες                         </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400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300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FF"/>
                          </a:solidFill>
                          <a:effectLst/>
                          <a:latin typeface="Arial Greek" charset="-95"/>
                        </a:rPr>
                        <a:t>100</a:t>
                      </a:r>
                      <a:endParaRPr kumimoji="0" lang="el-GR" sz="2400" b="1" i="0" u="none" strike="noStrike" cap="none" normalizeH="0" baseline="0" dirty="0" smtClean="0">
                        <a:ln>
                          <a:noFill/>
                        </a:ln>
                        <a:solidFill>
                          <a:srgbClr val="0000FF"/>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noFill/>
                  </a:tcPr>
                </a:tc>
              </a:tr>
              <a:tr h="368300">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Ταμείο                     </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sng" strike="noStrike" cap="none" normalizeH="0" baseline="0" dirty="0" smtClean="0">
                          <a:ln>
                            <a:noFill/>
                          </a:ln>
                          <a:solidFill>
                            <a:schemeClr val="tx1"/>
                          </a:solidFill>
                          <a:effectLst/>
                          <a:latin typeface="Arial Greek" charset="-95"/>
                        </a:rPr>
                        <a:t>100</a:t>
                      </a:r>
                      <a:endParaRPr kumimoji="0" lang="el-GR" sz="2400" b="1" i="0" u="sng"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sng" strike="noStrike" cap="none" normalizeH="0" baseline="0" dirty="0" smtClean="0">
                          <a:ln>
                            <a:noFill/>
                          </a:ln>
                          <a:solidFill>
                            <a:schemeClr val="tx1"/>
                          </a:solidFill>
                          <a:effectLst/>
                          <a:latin typeface="Arial Greek" charset="-95"/>
                        </a:rPr>
                        <a:t>200</a:t>
                      </a:r>
                      <a:endParaRPr kumimoji="0" lang="el-GR" sz="2400" b="1" i="0" u="sng"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sng" strike="noStrike" cap="none" normalizeH="0" baseline="0" dirty="0" smtClean="0">
                          <a:ln>
                            <a:noFill/>
                          </a:ln>
                          <a:solidFill>
                            <a:schemeClr val="tx1"/>
                          </a:solidFill>
                          <a:effectLst/>
                          <a:latin typeface="Arial Greek" charset="-95"/>
                        </a:rPr>
                        <a:t>0</a:t>
                      </a:r>
                      <a:endParaRPr kumimoji="0" lang="el-GR" sz="2400" b="1" i="0" u="sng"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sng" strike="noStrike" cap="none" normalizeH="0" baseline="0" dirty="0" smtClean="0">
                          <a:ln>
                            <a:noFill/>
                          </a:ln>
                          <a:solidFill>
                            <a:srgbClr val="C00000"/>
                          </a:solidFill>
                          <a:effectLst/>
                          <a:latin typeface="Arial Greek" charset="-95"/>
                        </a:rPr>
                        <a:t>100</a:t>
                      </a:r>
                      <a:endParaRPr kumimoji="0" lang="el-GR" sz="2400" b="1" i="0" u="sng" strike="noStrike" cap="none" normalizeH="0" baseline="0" dirty="0" smtClean="0">
                        <a:ln>
                          <a:noFill/>
                        </a:ln>
                        <a:solidFill>
                          <a:srgbClr val="C00000"/>
                        </a:solidFill>
                        <a:effectLst/>
                        <a:latin typeface="Arial" pitchFamily="34" charset="0"/>
                      </a:endParaRPr>
                    </a:p>
                  </a:txBody>
                  <a:tcPr anchor="b" horzOverflow="overflow">
                    <a:lnL>
                      <a:noFill/>
                    </a:lnL>
                    <a:lnR cap="flat">
                      <a:noFill/>
                    </a:lnR>
                    <a:lnT>
                      <a:noFill/>
                    </a:lnT>
                    <a:lnB>
                      <a:noFill/>
                    </a:lnB>
                    <a:lnTlToBr>
                      <a:noFill/>
                    </a:lnTlToBr>
                    <a:lnBlToTr>
                      <a:noFill/>
                    </a:lnBlToTr>
                    <a:noFill/>
                  </a:tcPr>
                </a:tc>
              </a:tr>
              <a:tr h="368300">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ΣΥΝΟΛΟ ΕΝΕΡΓΗΤΙΚΟΥ</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1000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1200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FF"/>
                          </a:solidFill>
                          <a:effectLst/>
                          <a:latin typeface="Arial Greek" charset="-95"/>
                        </a:rPr>
                        <a:t>100</a:t>
                      </a:r>
                      <a:endParaRPr kumimoji="0" lang="el-GR" sz="2400" b="1" i="0" u="none" strike="noStrike" cap="none" normalizeH="0" baseline="0" dirty="0" smtClean="0">
                        <a:ln>
                          <a:noFill/>
                        </a:ln>
                        <a:solidFill>
                          <a:srgbClr val="0000FF"/>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C00000"/>
                          </a:solidFill>
                          <a:effectLst/>
                          <a:latin typeface="Arial Greek" charset="-95"/>
                        </a:rPr>
                        <a:t>300</a:t>
                      </a:r>
                      <a:endParaRPr kumimoji="0" lang="el-GR" sz="2400" b="1" i="0" u="none" strike="noStrike" cap="none" normalizeH="0" baseline="0" dirty="0" smtClean="0">
                        <a:ln>
                          <a:noFill/>
                        </a:ln>
                        <a:solidFill>
                          <a:srgbClr val="C00000"/>
                        </a:solidFill>
                        <a:effectLst/>
                        <a:latin typeface="Arial" pitchFamily="34" charset="0"/>
                      </a:endParaRPr>
                    </a:p>
                  </a:txBody>
                  <a:tcPr anchor="b" horzOverflow="overflow">
                    <a:lnL>
                      <a:noFill/>
                    </a:lnL>
                    <a:lnR cap="flat">
                      <a:noFill/>
                    </a:lnR>
                    <a:lnT>
                      <a:noFill/>
                    </a:lnT>
                    <a:lnB>
                      <a:noFill/>
                    </a:lnB>
                    <a:lnTlToBr>
                      <a:noFill/>
                    </a:lnTlToBr>
                    <a:lnBlToTr>
                      <a:noFill/>
                    </a:lnBlToTr>
                    <a:noFill/>
                  </a:tcPr>
                </a:tc>
              </a:tr>
              <a:tr h="5699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1"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1" i="0" u="none" strike="noStrike" cap="none" normalizeH="0" baseline="0" dirty="0" smtClean="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noFill/>
                  </a:tcPr>
                </a:tc>
              </a:tr>
              <a:tr h="368300">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Ίδια Κεφάλαια</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400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400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noFill/>
                  </a:tcPr>
                </a:tc>
              </a:tr>
              <a:tr h="368300">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Κέρδη εις Νέον</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100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200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FF"/>
                          </a:solidFill>
                          <a:effectLst/>
                          <a:latin typeface="Arial Greek" charset="-95"/>
                        </a:rPr>
                        <a:t>100</a:t>
                      </a:r>
                      <a:endParaRPr kumimoji="0" lang="el-GR" sz="2400" b="1" i="0" u="none" strike="noStrike" cap="none" normalizeH="0" baseline="0" dirty="0" smtClean="0">
                        <a:ln>
                          <a:noFill/>
                        </a:ln>
                        <a:solidFill>
                          <a:srgbClr val="0000FF"/>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noFill/>
                  </a:tcPr>
                </a:tc>
              </a:tr>
              <a:tr h="368300">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Μακροπρόθεσμα Δάνεια</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100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100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noFill/>
                  </a:tcPr>
                </a:tc>
              </a:tr>
              <a:tr h="368300">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Προμηθευτές</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sng" strike="noStrike" cap="none" normalizeH="0" baseline="0" dirty="0" smtClean="0">
                          <a:ln>
                            <a:noFill/>
                          </a:ln>
                          <a:solidFill>
                            <a:schemeClr val="tx1"/>
                          </a:solidFill>
                          <a:effectLst/>
                          <a:latin typeface="Arial Greek" charset="-95"/>
                        </a:rPr>
                        <a:t>400</a:t>
                      </a:r>
                      <a:endParaRPr kumimoji="0" lang="el-GR" sz="2400" b="1" i="0" u="sng"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sng" strike="noStrike" cap="none" normalizeH="0" baseline="0" dirty="0" smtClean="0">
                          <a:ln>
                            <a:noFill/>
                          </a:ln>
                          <a:solidFill>
                            <a:schemeClr val="tx1"/>
                          </a:solidFill>
                          <a:effectLst/>
                          <a:latin typeface="Arial Greek" charset="-95"/>
                        </a:rPr>
                        <a:t>500</a:t>
                      </a:r>
                      <a:endParaRPr kumimoji="0" lang="el-GR" sz="2400" b="1" i="0" u="sng"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sng" strike="noStrike" cap="none" normalizeH="0" baseline="0" dirty="0" smtClean="0">
                          <a:ln>
                            <a:noFill/>
                          </a:ln>
                          <a:solidFill>
                            <a:srgbClr val="0000FF"/>
                          </a:solidFill>
                          <a:effectLst/>
                          <a:latin typeface="Arial Greek" charset="-95"/>
                        </a:rPr>
                        <a:t>100</a:t>
                      </a:r>
                      <a:endParaRPr kumimoji="0" lang="el-GR" sz="2400" b="1" i="0" u="sng" strike="noStrike" cap="none" normalizeH="0" baseline="0" dirty="0" smtClean="0">
                        <a:ln>
                          <a:noFill/>
                        </a:ln>
                        <a:solidFill>
                          <a:srgbClr val="0000FF"/>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sng" strike="noStrike" cap="none" normalizeH="0" baseline="0" dirty="0" smtClean="0">
                          <a:ln>
                            <a:noFill/>
                          </a:ln>
                          <a:solidFill>
                            <a:schemeClr val="tx1"/>
                          </a:solidFill>
                          <a:effectLst/>
                          <a:latin typeface="Arial Greek" charset="-95"/>
                        </a:rPr>
                        <a:t>0</a:t>
                      </a:r>
                      <a:endParaRPr kumimoji="0" lang="el-GR" sz="2400" b="1" i="0" u="sng" strike="noStrike" cap="none" normalizeH="0" baseline="0" dirty="0" smtClean="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noFill/>
                  </a:tcPr>
                </a:tc>
              </a:tr>
              <a:tr h="368300">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ΣΥΝΟΛΟ ΠΑΘΗΤΙΚΟΥ</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1000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1200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0000FF"/>
                          </a:solidFill>
                          <a:effectLst/>
                          <a:latin typeface="Arial Greek" charset="-95"/>
                        </a:rPr>
                        <a:t>200</a:t>
                      </a:r>
                      <a:endParaRPr kumimoji="0" lang="el-GR" sz="2400" b="1" i="0" u="none" strike="noStrike" cap="none" normalizeH="0" baseline="0" dirty="0" smtClean="0">
                        <a:ln>
                          <a:noFill/>
                        </a:ln>
                        <a:solidFill>
                          <a:srgbClr val="0000FF"/>
                        </a:solidFill>
                        <a:effectLst/>
                        <a:latin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noFill/>
                  </a:tcPr>
                </a:tc>
              </a:tr>
              <a:tr h="568325">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C00000"/>
                          </a:solidFill>
                          <a:effectLst/>
                          <a:latin typeface="Arial Greek" charset="-95"/>
                        </a:rPr>
                        <a:t>Σύνολο Πηγών &amp; Χρήσεων</a:t>
                      </a:r>
                      <a:endParaRPr kumimoji="0" lang="el-GR" sz="1800" b="1" i="0" u="none" strike="noStrike" cap="none" normalizeH="0" baseline="0" dirty="0" smtClean="0">
                        <a:ln>
                          <a:noFill/>
                        </a:ln>
                        <a:solidFill>
                          <a:srgbClr val="C00000"/>
                        </a:solidFill>
                        <a:effectLst/>
                        <a:latin typeface="Arial" pitchFamily="34" charset="0"/>
                      </a:endParaRPr>
                    </a:p>
                  </a:txBody>
                  <a:tcPr anchor="b" horzOverflow="overflow">
                    <a:lnL cap="flat">
                      <a:noFill/>
                    </a:lnL>
                    <a:lnR>
                      <a:noFill/>
                    </a:lnR>
                    <a:lnT>
                      <a:noFill/>
                    </a:lnT>
                    <a:lnB cap="flat">
                      <a:noFill/>
                    </a:lnB>
                    <a:lnTlToBr>
                      <a:noFill/>
                    </a:lnTlToBr>
                    <a:lnBlToTr>
                      <a:noFill/>
                    </a:lnBlToTr>
                    <a:solidFill>
                      <a:srgbClr val="FFCC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cap="flat">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300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a:noFill/>
                    </a:lnR>
                    <a:lnT>
                      <a:noFill/>
                    </a:lnT>
                    <a:lnB cap="flat">
                      <a:noFill/>
                    </a:lnB>
                    <a:lnTlToBr>
                      <a:noFill/>
                    </a:lnTlToBr>
                    <a:lnBlToTr>
                      <a:noFill/>
                    </a:lnBlToTr>
                    <a:noFill/>
                  </a:tcPr>
                </a:tc>
                <a:tc>
                  <a:txBody>
                    <a:bodyPr/>
                    <a:lstStyle/>
                    <a:p>
                      <a:pPr marL="342900" marR="0" lvl="0" indent="-342900" algn="r" defTabSz="914400" rtl="0" eaLnBrk="0" fontAlgn="b"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Greek" charset="-95"/>
                        </a:rPr>
                        <a:t>300</a:t>
                      </a:r>
                      <a:endParaRPr kumimoji="0" lang="el-GR" sz="2400" b="1" i="0" u="none" strike="noStrike" cap="none" normalizeH="0" baseline="0" dirty="0" smtClean="0">
                        <a:ln>
                          <a:noFill/>
                        </a:ln>
                        <a:solidFill>
                          <a:schemeClr val="tx1"/>
                        </a:solidFill>
                        <a:effectLst/>
                        <a:latin typeface="Arial" pitchFamily="34" charset="0"/>
                      </a:endParaRPr>
                    </a:p>
                  </a:txBody>
                  <a:tcPr anchor="b" horzOverflow="overflow">
                    <a:lnL>
                      <a:noFill/>
                    </a:lnL>
                    <a:lnR cap="flat">
                      <a:noFill/>
                    </a:lnR>
                    <a:lnT>
                      <a:noFill/>
                    </a:lnT>
                    <a:lnB cap="flat">
                      <a:noFill/>
                    </a:lnB>
                    <a:lnTlToBr>
                      <a:noFill/>
                    </a:lnTlToBr>
                    <a:lnBlToTr>
                      <a:noFill/>
                    </a:lnBlToTr>
                    <a:noFill/>
                  </a:tcPr>
                </a:tc>
              </a:tr>
            </a:tbl>
          </a:graphicData>
        </a:graphic>
      </p:graphicFrame>
    </p:spTree>
    <p:extLst>
      <p:ext uri="{BB962C8B-B14F-4D97-AF65-F5344CB8AC3E}">
        <p14:creationId xmlns="" xmlns:p14="http://schemas.microsoft.com/office/powerpoint/2010/main" val="269513278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Θέση αριθμού διαφάνειας 5"/>
          <p:cNvSpPr>
            <a:spLocks noGrp="1"/>
          </p:cNvSpPr>
          <p:nvPr>
            <p:ph type="sldNum" sz="quarter" idx="12"/>
          </p:nvPr>
        </p:nvSpPr>
        <p:spPr/>
        <p:txBody>
          <a:bodyPr/>
          <a:lstStyle/>
          <a:p>
            <a:fld id="{96FA962E-E5B2-4AD8-A51E-2534AB7C5E86}" type="slidenum">
              <a:rPr lang="el-GR"/>
              <a:pPr/>
              <a:t>125</a:t>
            </a:fld>
            <a:endParaRPr lang="el-GR" dirty="0"/>
          </a:p>
        </p:txBody>
      </p:sp>
      <p:sp>
        <p:nvSpPr>
          <p:cNvPr id="465945" name="Rectangle 25"/>
          <p:cNvSpPr>
            <a:spLocks noGrp="1" noChangeArrowheads="1"/>
          </p:cNvSpPr>
          <p:nvPr>
            <p:ph type="title"/>
          </p:nvPr>
        </p:nvSpPr>
        <p:spPr/>
        <p:txBody>
          <a:bodyPr/>
          <a:lstStyle/>
          <a:p>
            <a:pPr algn="ctr"/>
            <a:r>
              <a:rPr lang="el-GR" b="1" u="sng" dirty="0">
                <a:solidFill>
                  <a:srgbClr val="C00000"/>
                </a:solidFill>
              </a:rPr>
              <a:t>ΣΥΜΠΕΡΑΣΜΑ</a:t>
            </a:r>
          </a:p>
        </p:txBody>
      </p:sp>
      <p:graphicFrame>
        <p:nvGraphicFramePr>
          <p:cNvPr id="465951" name="Group 31"/>
          <p:cNvGraphicFramePr>
            <a:graphicFrameLocks noGrp="1"/>
          </p:cNvGraphicFramePr>
          <p:nvPr>
            <p:ph idx="1"/>
          </p:nvPr>
        </p:nvGraphicFramePr>
        <p:xfrm>
          <a:off x="251520" y="1600200"/>
          <a:ext cx="8640960" cy="4785360"/>
        </p:xfrm>
        <a:graphic>
          <a:graphicData uri="http://schemas.openxmlformats.org/drawingml/2006/table">
            <a:tbl>
              <a:tblPr/>
              <a:tblGrid>
                <a:gridCol w="8640960"/>
              </a:tblGrid>
              <a:tr h="4525963">
                <a:tc>
                  <a:txBody>
                    <a:bodyPr/>
                    <a:lstStyle/>
                    <a:p>
                      <a:pPr marL="342900" marR="0" lvl="0" indent="-342900" algn="just" defTabSz="914400" rtl="0" eaLnBrk="0" fontAlgn="b" latinLnBrk="0" hangingPunct="0">
                        <a:lnSpc>
                          <a:spcPct val="100000"/>
                        </a:lnSpc>
                        <a:spcBef>
                          <a:spcPct val="0"/>
                        </a:spcBef>
                        <a:spcAft>
                          <a:spcPct val="0"/>
                        </a:spcAft>
                        <a:buClrTx/>
                        <a:buSzTx/>
                        <a:buFontTx/>
                        <a:buNone/>
                        <a:tabLst/>
                      </a:pPr>
                      <a:r>
                        <a:rPr kumimoji="0" lang="el-GR" sz="2800" b="1" i="0" u="none" strike="noStrike" cap="none" normalizeH="0" baseline="0" dirty="0" smtClean="0">
                          <a:ln>
                            <a:noFill/>
                          </a:ln>
                          <a:solidFill>
                            <a:schemeClr val="tx1"/>
                          </a:solidFill>
                          <a:effectLst/>
                          <a:latin typeface="+mn-lt"/>
                        </a:rPr>
                        <a:t>Η επιχείρηση αγόρασε νέα πάγια και αύξησε το στοκ των εμπορευμάτων της και την ρευστότητα της (Ταμείο).</a:t>
                      </a:r>
                    </a:p>
                    <a:p>
                      <a:pPr marL="342900" marR="0" lvl="0" indent="-342900" algn="just" defTabSz="914400" rtl="0" eaLnBrk="0" fontAlgn="b" latinLnBrk="0" hangingPunct="0">
                        <a:lnSpc>
                          <a:spcPct val="100000"/>
                        </a:lnSpc>
                        <a:spcBef>
                          <a:spcPct val="0"/>
                        </a:spcBef>
                        <a:spcAft>
                          <a:spcPct val="0"/>
                        </a:spcAft>
                        <a:buClrTx/>
                        <a:buSzTx/>
                        <a:buFontTx/>
                        <a:buNone/>
                        <a:tabLst/>
                      </a:pPr>
                      <a:endParaRPr kumimoji="0" lang="el-GR" sz="2800" b="1" i="0" u="none" strike="noStrike" cap="none" normalizeH="0" baseline="0" dirty="0" smtClean="0">
                        <a:ln>
                          <a:noFill/>
                        </a:ln>
                        <a:solidFill>
                          <a:schemeClr val="tx1"/>
                        </a:solidFill>
                        <a:effectLst/>
                        <a:latin typeface="+mn-lt"/>
                      </a:endParaRPr>
                    </a:p>
                    <a:p>
                      <a:pPr marL="342900" marR="0" lvl="0" indent="-342900" algn="just" defTabSz="914400" rtl="0" eaLnBrk="0" fontAlgn="b" latinLnBrk="0" hangingPunct="0">
                        <a:lnSpc>
                          <a:spcPct val="100000"/>
                        </a:lnSpc>
                        <a:spcBef>
                          <a:spcPct val="0"/>
                        </a:spcBef>
                        <a:spcAft>
                          <a:spcPct val="0"/>
                        </a:spcAft>
                        <a:buClrTx/>
                        <a:buSzTx/>
                        <a:buFontTx/>
                        <a:buNone/>
                        <a:tabLst/>
                      </a:pPr>
                      <a:r>
                        <a:rPr kumimoji="0" lang="el-GR" sz="2800" b="1" i="0" u="none" strike="noStrike" cap="none" normalizeH="0" baseline="0" dirty="0" smtClean="0">
                          <a:ln>
                            <a:noFill/>
                          </a:ln>
                          <a:solidFill>
                            <a:schemeClr val="tx1"/>
                          </a:solidFill>
                          <a:effectLst/>
                          <a:latin typeface="+mn-lt"/>
                        </a:rPr>
                        <a:t>Η χρηματοδότηση των παραπάνω έγινε με παρακράτηση κερδών, μείωση της πίστωσης σε πελάτες και αύξηση των  πιστώσεων των προμηθευτών.</a:t>
                      </a:r>
                    </a:p>
                    <a:p>
                      <a:pPr marL="342900" marR="0" lvl="0" indent="-342900" algn="l" defTabSz="914400" rtl="0" eaLnBrk="0" fontAlgn="b" latinLnBrk="0" hangingPunct="0">
                        <a:lnSpc>
                          <a:spcPct val="100000"/>
                        </a:lnSpc>
                        <a:spcBef>
                          <a:spcPct val="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pitchFamily="34" charset="0"/>
                      </a:endParaRPr>
                    </a:p>
                    <a:p>
                      <a:pPr marL="342900" marR="0" lvl="0" indent="-342900" algn="l" defTabSz="914400" rtl="0" eaLnBrk="0" fontAlgn="b" latinLnBrk="0" hangingPunct="0">
                        <a:lnSpc>
                          <a:spcPct val="100000"/>
                        </a:lnSpc>
                        <a:spcBef>
                          <a:spcPct val="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pitchFamily="34" charset="0"/>
                      </a:endParaRPr>
                    </a:p>
                    <a:p>
                      <a:pPr marL="342900" marR="0" lvl="0" indent="-342900" algn="l" defTabSz="914400" rtl="0" eaLnBrk="0" fontAlgn="b" latinLnBrk="0" hangingPunct="0">
                        <a:lnSpc>
                          <a:spcPct val="100000"/>
                        </a:lnSpc>
                        <a:spcBef>
                          <a:spcPct val="0"/>
                        </a:spcBef>
                        <a:spcAft>
                          <a:spcPct val="0"/>
                        </a:spcAft>
                        <a:buClrTx/>
                        <a:buSzTx/>
                        <a:buFontTx/>
                        <a:buNone/>
                        <a:tabLst/>
                      </a:pPr>
                      <a:endParaRPr kumimoji="0" lang="el-GR" sz="2800" b="0" i="0" u="none" strike="noStrike" cap="none" normalizeH="0" baseline="0" dirty="0" smtClean="0">
                        <a:ln>
                          <a:noFill/>
                        </a:ln>
                        <a:solidFill>
                          <a:schemeClr val="tx1"/>
                        </a:solidFill>
                        <a:effectLst/>
                        <a:latin typeface="Arial" pitchFamily="34" charset="0"/>
                      </a:endParaRPr>
                    </a:p>
                  </a:txBody>
                  <a:tcPr anchor="b" horzOverflow="overflow">
                    <a:lnL cap="flat">
                      <a:noFill/>
                    </a:lnL>
                    <a:lnR cap="flat">
                      <a:noFill/>
                    </a:lnR>
                    <a:lnT cap="flat">
                      <a:noFill/>
                    </a:lnT>
                    <a:lnB cap="flat">
                      <a:noFill/>
                    </a:lnB>
                    <a:lnTlToBr>
                      <a:noFill/>
                    </a:lnTlToBr>
                    <a:lnBlToTr>
                      <a:noFill/>
                    </a:lnBlToTr>
                    <a:noFill/>
                  </a:tcPr>
                </a:tc>
              </a:tr>
            </a:tbl>
          </a:graphicData>
        </a:graphic>
      </p:graphicFrame>
    </p:spTree>
    <p:extLst>
      <p:ext uri="{BB962C8B-B14F-4D97-AF65-F5344CB8AC3E}">
        <p14:creationId xmlns="" xmlns:p14="http://schemas.microsoft.com/office/powerpoint/2010/main" val="377122130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188640"/>
            <a:ext cx="9144000" cy="648072"/>
          </a:xfrm>
        </p:spPr>
        <p:txBody>
          <a:bodyPr/>
          <a:lstStyle/>
          <a:p>
            <a:pPr eaLnBrk="1" hangingPunct="1"/>
            <a:r>
              <a:rPr lang="el-GR" sz="3600" b="1" dirty="0" smtClean="0"/>
              <a:t>ΧΡΗΜΑΤΟΟΙΚΟΝΟΜΙΚΟΣ ΠΡΟΓΡΑΜΜΑΤΙΣΜΟΣ</a:t>
            </a:r>
          </a:p>
        </p:txBody>
      </p:sp>
      <p:sp>
        <p:nvSpPr>
          <p:cNvPr id="10243" name="Rectangle 3"/>
          <p:cNvSpPr>
            <a:spLocks noGrp="1" noChangeArrowheads="1"/>
          </p:cNvSpPr>
          <p:nvPr>
            <p:ph type="body" idx="1"/>
          </p:nvPr>
        </p:nvSpPr>
        <p:spPr>
          <a:xfrm>
            <a:off x="0" y="1124744"/>
            <a:ext cx="9144000" cy="5544344"/>
          </a:xfrm>
        </p:spPr>
        <p:txBody>
          <a:bodyPr/>
          <a:lstStyle/>
          <a:p>
            <a:pPr algn="just" eaLnBrk="1" hangingPunct="1">
              <a:lnSpc>
                <a:spcPct val="80000"/>
              </a:lnSpc>
              <a:buFontTx/>
              <a:buNone/>
            </a:pPr>
            <a:r>
              <a:rPr lang="el-GR" sz="2600" dirty="0" smtClean="0"/>
              <a:t>-</a:t>
            </a:r>
            <a:r>
              <a:rPr lang="el-GR" sz="2800" dirty="0" smtClean="0"/>
              <a:t>Περιλαμβάνει σε καθημερινή βάση τη λήψη αποφάσεων</a:t>
            </a:r>
          </a:p>
          <a:p>
            <a:pPr algn="just" eaLnBrk="1" hangingPunct="1">
              <a:lnSpc>
                <a:spcPct val="80000"/>
              </a:lnSpc>
              <a:buFontTx/>
              <a:buNone/>
            </a:pPr>
            <a:r>
              <a:rPr lang="el-GR" sz="2800" dirty="0" smtClean="0"/>
              <a:t>που βοηθούν την επιχείρηση να αντιμετωπίζει τις</a:t>
            </a:r>
          </a:p>
          <a:p>
            <a:pPr algn="just" eaLnBrk="1" hangingPunct="1">
              <a:lnSpc>
                <a:spcPct val="80000"/>
              </a:lnSpc>
              <a:buFontTx/>
              <a:buNone/>
            </a:pPr>
            <a:r>
              <a:rPr lang="el-GR" sz="2800" b="1" dirty="0" smtClean="0"/>
              <a:t>ταμειακές της ανάγκες </a:t>
            </a:r>
            <a:r>
              <a:rPr lang="el-GR" sz="2800" dirty="0" smtClean="0"/>
              <a:t>(σταθερές και έκτακτες)</a:t>
            </a:r>
            <a:r>
              <a:rPr lang="en-US" sz="2800" dirty="0" smtClean="0"/>
              <a:t>.</a:t>
            </a:r>
            <a:r>
              <a:rPr lang="el-GR" sz="2800" dirty="0" smtClean="0"/>
              <a:t> </a:t>
            </a:r>
          </a:p>
          <a:p>
            <a:pPr algn="just" eaLnBrk="1" hangingPunct="1">
              <a:lnSpc>
                <a:spcPct val="80000"/>
              </a:lnSpc>
              <a:buFontTx/>
              <a:buNone/>
            </a:pPr>
            <a:r>
              <a:rPr lang="el-GR" sz="2800" dirty="0" smtClean="0"/>
              <a:t>-Απαιτεί προσεκτική παρακολούθηση των </a:t>
            </a:r>
            <a:r>
              <a:rPr lang="el-GR" sz="2800" b="1" dirty="0" smtClean="0"/>
              <a:t>ενδιάμεσων</a:t>
            </a:r>
          </a:p>
          <a:p>
            <a:pPr algn="just" eaLnBrk="1" hangingPunct="1">
              <a:lnSpc>
                <a:spcPct val="80000"/>
              </a:lnSpc>
              <a:buFontTx/>
              <a:buNone/>
            </a:pPr>
            <a:r>
              <a:rPr lang="el-GR" sz="2800" b="1" dirty="0" smtClean="0"/>
              <a:t>μεταβολών</a:t>
            </a:r>
            <a:r>
              <a:rPr lang="el-GR" sz="2800" dirty="0" smtClean="0"/>
              <a:t> της επιχειρηματικής δραστηριότητας. </a:t>
            </a:r>
          </a:p>
          <a:p>
            <a:pPr algn="just" eaLnBrk="1" hangingPunct="1">
              <a:lnSpc>
                <a:spcPct val="80000"/>
              </a:lnSpc>
              <a:buFontTx/>
              <a:buNone/>
            </a:pPr>
            <a:endParaRPr lang="el-GR" sz="2800" dirty="0" smtClean="0"/>
          </a:p>
          <a:p>
            <a:pPr algn="just" eaLnBrk="1" hangingPunct="1">
              <a:lnSpc>
                <a:spcPct val="80000"/>
              </a:lnSpc>
              <a:buFontTx/>
              <a:buNone/>
            </a:pPr>
            <a:r>
              <a:rPr lang="el-GR" sz="2800" dirty="0" smtClean="0"/>
              <a:t>Έτσι διατηρείται το χρηματοοικονομικό κόστος σε</a:t>
            </a:r>
          </a:p>
          <a:p>
            <a:pPr algn="just" eaLnBrk="1" hangingPunct="1">
              <a:lnSpc>
                <a:spcPct val="80000"/>
              </a:lnSpc>
              <a:buFontTx/>
              <a:buNone/>
            </a:pPr>
            <a:r>
              <a:rPr lang="el-GR" sz="2800" dirty="0" smtClean="0"/>
              <a:t>χαμηλά επίπεδα και αποφεύγονται τα πλεονασματικά</a:t>
            </a:r>
          </a:p>
          <a:p>
            <a:pPr algn="just" eaLnBrk="1" hangingPunct="1">
              <a:lnSpc>
                <a:spcPct val="80000"/>
              </a:lnSpc>
              <a:buFontTx/>
              <a:buNone/>
            </a:pPr>
            <a:r>
              <a:rPr lang="el-GR" sz="2800" dirty="0" smtClean="0"/>
              <a:t>αποθεματικά. </a:t>
            </a:r>
          </a:p>
          <a:p>
            <a:pPr algn="just" eaLnBrk="1" hangingPunct="1">
              <a:lnSpc>
                <a:spcPct val="80000"/>
              </a:lnSpc>
              <a:buFontTx/>
              <a:buNone/>
            </a:pPr>
            <a:r>
              <a:rPr lang="el-GR" sz="2800" dirty="0" smtClean="0"/>
              <a:t>Η σωστή διαχείριση φέρνει υψηλότερες αποδόσεις με</a:t>
            </a:r>
          </a:p>
          <a:p>
            <a:pPr algn="just" eaLnBrk="1" hangingPunct="1">
              <a:lnSpc>
                <a:spcPct val="80000"/>
              </a:lnSpc>
              <a:buFontTx/>
              <a:buNone/>
            </a:pPr>
            <a:r>
              <a:rPr lang="el-GR" sz="2800" dirty="0" smtClean="0"/>
              <a:t>χαμηλότερο κίνδυνο και αυξάνει την αξία της επιχείρησης.</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274638"/>
            <a:ext cx="9144000" cy="634082"/>
          </a:xfrm>
        </p:spPr>
        <p:txBody>
          <a:bodyPr/>
          <a:lstStyle/>
          <a:p>
            <a:pPr eaLnBrk="1" hangingPunct="1"/>
            <a:r>
              <a:rPr lang="el-GR" sz="3200" b="1" dirty="0" smtClean="0"/>
              <a:t>ΣΤΟΧΟΙ ΧΡΗΜΑΤΟΟΙΚΟΝΟΜΙΚΟΥ ΣΧΕΔΙΑΣΜΟΥ</a:t>
            </a:r>
          </a:p>
        </p:txBody>
      </p:sp>
      <p:sp>
        <p:nvSpPr>
          <p:cNvPr id="11267" name="Rectangle 3"/>
          <p:cNvSpPr>
            <a:spLocks noGrp="1" noChangeArrowheads="1"/>
          </p:cNvSpPr>
          <p:nvPr>
            <p:ph type="body" idx="1"/>
          </p:nvPr>
        </p:nvSpPr>
        <p:spPr>
          <a:xfrm>
            <a:off x="0" y="1052736"/>
            <a:ext cx="9144000" cy="5805264"/>
          </a:xfrm>
        </p:spPr>
        <p:txBody>
          <a:bodyPr/>
          <a:lstStyle/>
          <a:p>
            <a:pPr eaLnBrk="1" hangingPunct="1"/>
            <a:r>
              <a:rPr lang="el-GR" sz="2800" dirty="0" smtClean="0"/>
              <a:t>Ευέλικτες εναλλακτικές στρατηγικές.</a:t>
            </a:r>
          </a:p>
          <a:p>
            <a:pPr eaLnBrk="1" hangingPunct="1"/>
            <a:r>
              <a:rPr lang="el-GR" sz="2800" dirty="0" smtClean="0"/>
              <a:t>Επιλογή κατάλληλου χρόνου για επενδύσεις.</a:t>
            </a:r>
          </a:p>
          <a:p>
            <a:pPr eaLnBrk="1" hangingPunct="1"/>
            <a:r>
              <a:rPr lang="el-GR" sz="2800" dirty="0" smtClean="0"/>
              <a:t>Ελαχιστοποίηση κόστους δανεισμού.</a:t>
            </a:r>
          </a:p>
          <a:p>
            <a:pPr eaLnBrk="1" hangingPunct="1"/>
            <a:r>
              <a:rPr lang="el-GR" sz="2800" dirty="0" smtClean="0"/>
              <a:t>Βέλτιστη χρήση χρηματικών κεφαλαίων.</a:t>
            </a:r>
            <a:endParaRPr lang="el-GR" sz="2800" dirty="0" smtClean="0">
              <a:solidFill>
                <a:srgbClr val="C00000"/>
              </a:solidFill>
            </a:endParaRPr>
          </a:p>
          <a:p>
            <a:pPr algn="just" fontAlgn="auto">
              <a:spcAft>
                <a:spcPts val="0"/>
              </a:spcAft>
              <a:buFont typeface="Wingdings" pitchFamily="2" charset="2"/>
              <a:buChar char="Ø"/>
              <a:defRPr/>
            </a:pPr>
            <a:r>
              <a:rPr lang="el-GR" sz="2200" dirty="0" smtClean="0">
                <a:solidFill>
                  <a:srgbClr val="C00000"/>
                </a:solidFill>
              </a:rPr>
              <a:t>Επένδυση των βραχυπρόθεσμων διαθεσίμων σε τοποθετήσεις με την υψηλότερη απόδοση</a:t>
            </a:r>
            <a:r>
              <a:rPr lang="en-US" sz="2200" dirty="0" smtClean="0">
                <a:solidFill>
                  <a:srgbClr val="C00000"/>
                </a:solidFill>
              </a:rPr>
              <a:t>.</a:t>
            </a:r>
            <a:endParaRPr lang="el-GR" sz="2200" dirty="0" smtClean="0">
              <a:solidFill>
                <a:srgbClr val="C00000"/>
              </a:solidFill>
            </a:endParaRPr>
          </a:p>
          <a:p>
            <a:pPr algn="just" fontAlgn="auto">
              <a:spcAft>
                <a:spcPts val="0"/>
              </a:spcAft>
              <a:buFont typeface="Wingdings" pitchFamily="2" charset="2"/>
              <a:buChar char="Ø"/>
              <a:defRPr/>
            </a:pPr>
            <a:r>
              <a:rPr lang="el-GR" sz="2200" dirty="0" smtClean="0">
                <a:solidFill>
                  <a:srgbClr val="C00000"/>
                </a:solidFill>
              </a:rPr>
              <a:t>Διαχείριση των κινδύνων των συναλλαγματικών ισοτιμιών.</a:t>
            </a:r>
          </a:p>
          <a:p>
            <a:pPr eaLnBrk="1" hangingPunct="1"/>
            <a:r>
              <a:rPr lang="el-GR" sz="2800" dirty="0" smtClean="0"/>
              <a:t>Ορθολογική χρησιμοποίηση του δανείου.</a:t>
            </a:r>
          </a:p>
          <a:p>
            <a:pPr eaLnBrk="1" hangingPunct="1"/>
            <a:r>
              <a:rPr lang="el-GR" sz="2800" dirty="0" smtClean="0"/>
              <a:t>Αποτελεσματική χρήση των πόρων.</a:t>
            </a:r>
          </a:p>
          <a:p>
            <a:pPr eaLnBrk="1" hangingPunct="1"/>
            <a:r>
              <a:rPr lang="el-GR" sz="2800" dirty="0" smtClean="0"/>
              <a:t>Συνεχή παρακολούθηση των χρηματοοικονομικών εξελίξεων.</a:t>
            </a:r>
          </a:p>
          <a:p>
            <a:pPr eaLnBrk="1" hangingPunct="1"/>
            <a:r>
              <a:rPr lang="el-GR" sz="2800" dirty="0" smtClean="0"/>
              <a:t>Κοινωνική Ευθύνη (περιβάλλον, εργαζόμενοι).</a:t>
            </a:r>
          </a:p>
          <a:p>
            <a:pPr eaLnBrk="1" hangingPunct="1">
              <a:buFontTx/>
              <a:buNone/>
            </a:pPr>
            <a:endParaRPr lang="el-GR" sz="2800" dirty="0" smtClean="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0" y="260648"/>
            <a:ext cx="9144000" cy="647700"/>
          </a:xfrm>
        </p:spPr>
        <p:txBody>
          <a:bodyPr>
            <a:normAutofit fontScale="90000"/>
          </a:bodyPr>
          <a:lstStyle/>
          <a:p>
            <a:r>
              <a:rPr lang="el-GR" b="1" noProof="1" smtClean="0">
                <a:solidFill>
                  <a:schemeClr val="tx1"/>
                </a:solidFill>
              </a:rPr>
              <a:t>ΤΑΜΕΙΑΚΟΣ ΠΡΟΓΡΑΜΜΑΤΙΣΜΟΣ</a:t>
            </a:r>
            <a:endParaRPr lang="en-US" noProof="1" smtClean="0">
              <a:solidFill>
                <a:schemeClr val="tx1"/>
              </a:solidFill>
              <a:latin typeface="Times New Roman" pitchFamily="18" charset="0"/>
              <a:cs typeface="Times New Roman" pitchFamily="18" charset="0"/>
            </a:endParaRPr>
          </a:p>
        </p:txBody>
      </p:sp>
      <p:pic>
        <p:nvPicPr>
          <p:cNvPr id="1026" name="Εικόνα 4" descr="https://documents.lucidchart.com/documents/35cca01d-df86-4ee8-a39f-9b42682938d2/pages/0_0?a=884&amp;x=-23&amp;y=109&amp;w=1382&amp;h=1131&amp;store=1&amp;accept=image%2F*&amp;auth=LCA%207a677efee785e60cc11d8e728828ef3d6e0a63ae-ts%3D1457936489"/>
          <p:cNvPicPr>
            <a:picLocks noChangeAspect="1" noChangeArrowheads="1"/>
          </p:cNvPicPr>
          <p:nvPr/>
        </p:nvPicPr>
        <p:blipFill>
          <a:blip r:embed="rId3" cstate="print"/>
          <a:srcRect/>
          <a:stretch>
            <a:fillRect/>
          </a:stretch>
        </p:blipFill>
        <p:spPr bwMode="auto">
          <a:xfrm>
            <a:off x="0" y="836712"/>
            <a:ext cx="9144000" cy="60212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0" y="980728"/>
            <a:ext cx="9144000" cy="5688632"/>
          </a:xfrm>
        </p:spPr>
        <p:txBody>
          <a:bodyPr>
            <a:normAutofit/>
          </a:bodyPr>
          <a:lstStyle/>
          <a:p>
            <a:pPr>
              <a:lnSpc>
                <a:spcPct val="90000"/>
              </a:lnSpc>
            </a:pPr>
            <a:r>
              <a:rPr lang="el-GR" sz="2800" b="1" dirty="0" smtClean="0">
                <a:solidFill>
                  <a:srgbClr val="7030A0"/>
                </a:solidFill>
                <a:cs typeface="Arial" charset="0"/>
              </a:rPr>
              <a:t>Η κατάσταση αυτή δείχνει</a:t>
            </a:r>
            <a:r>
              <a:rPr lang="en-US" sz="2800" b="1" dirty="0" smtClean="0">
                <a:solidFill>
                  <a:srgbClr val="7030A0"/>
                </a:solidFill>
                <a:cs typeface="Arial" charset="0"/>
              </a:rPr>
              <a:t>:</a:t>
            </a:r>
            <a:endParaRPr lang="el-GR" sz="2800" b="1" dirty="0" smtClean="0">
              <a:solidFill>
                <a:srgbClr val="7030A0"/>
              </a:solidFill>
              <a:cs typeface="Arial" charset="0"/>
            </a:endParaRPr>
          </a:p>
          <a:p>
            <a:pPr>
              <a:lnSpc>
                <a:spcPct val="90000"/>
              </a:lnSpc>
              <a:buClr>
                <a:srgbClr val="552803"/>
              </a:buClr>
              <a:buFont typeface="Wingdings" pitchFamily="2" charset="2"/>
              <a:buChar char="Ø"/>
            </a:pPr>
            <a:r>
              <a:rPr lang="el-GR" sz="2800" b="1" dirty="0" smtClean="0">
                <a:solidFill>
                  <a:srgbClr val="006600"/>
                </a:solidFill>
                <a:cs typeface="Arial" charset="0"/>
              </a:rPr>
              <a:t>τις πηγές και τις χρήσεις των κεφαλαίων, </a:t>
            </a:r>
          </a:p>
          <a:p>
            <a:pPr>
              <a:lnSpc>
                <a:spcPct val="90000"/>
              </a:lnSpc>
              <a:buClr>
                <a:srgbClr val="552803"/>
              </a:buClr>
              <a:buFont typeface="Wingdings" pitchFamily="2" charset="2"/>
              <a:buChar char="Ø"/>
            </a:pPr>
            <a:r>
              <a:rPr lang="el-GR" sz="2800" b="1" dirty="0" smtClean="0">
                <a:solidFill>
                  <a:srgbClr val="006600"/>
                </a:solidFill>
                <a:cs typeface="Arial" charset="0"/>
              </a:rPr>
              <a:t>τις ανάγκες σε νέα κεφάλαια και </a:t>
            </a:r>
          </a:p>
          <a:p>
            <a:pPr>
              <a:lnSpc>
                <a:spcPct val="90000"/>
              </a:lnSpc>
              <a:buClr>
                <a:srgbClr val="552803"/>
              </a:buClr>
              <a:buFont typeface="Wingdings" pitchFamily="2" charset="2"/>
              <a:buChar char="Ø"/>
            </a:pPr>
            <a:r>
              <a:rPr lang="el-GR" sz="2800" b="1" dirty="0" smtClean="0">
                <a:solidFill>
                  <a:srgbClr val="006600"/>
                </a:solidFill>
                <a:cs typeface="Arial" charset="0"/>
              </a:rPr>
              <a:t>καταλήγει σε ένα καθαρό ποσό ταμειακού αποθέματος.</a:t>
            </a:r>
          </a:p>
          <a:p>
            <a:pPr>
              <a:lnSpc>
                <a:spcPct val="90000"/>
              </a:lnSpc>
            </a:pPr>
            <a:endParaRPr lang="el-GR" sz="2800" b="1" dirty="0" smtClean="0">
              <a:solidFill>
                <a:srgbClr val="663300"/>
              </a:solidFill>
              <a:cs typeface="Arial" charset="0"/>
            </a:endParaRPr>
          </a:p>
          <a:p>
            <a:pPr>
              <a:lnSpc>
                <a:spcPct val="90000"/>
              </a:lnSpc>
            </a:pPr>
            <a:r>
              <a:rPr lang="el-GR" sz="2800" b="1" dirty="0" smtClean="0">
                <a:solidFill>
                  <a:srgbClr val="663300"/>
                </a:solidFill>
                <a:cs typeface="Arial" charset="0"/>
              </a:rPr>
              <a:t>Για να αντικατοπτρίζει την πραγματικότητα, η κατάρτιση του cash-</a:t>
            </a:r>
            <a:r>
              <a:rPr lang="en-US" sz="2800" b="1" dirty="0" smtClean="0">
                <a:solidFill>
                  <a:srgbClr val="663300"/>
                </a:solidFill>
                <a:cs typeface="Arial" charset="0"/>
              </a:rPr>
              <a:t>flow</a:t>
            </a:r>
            <a:r>
              <a:rPr lang="el-GR" sz="2800" b="1" dirty="0" smtClean="0">
                <a:solidFill>
                  <a:srgbClr val="663300"/>
                </a:solidFill>
                <a:cs typeface="Arial" charset="0"/>
              </a:rPr>
              <a:t> προϋποθέτει:</a:t>
            </a:r>
            <a:endParaRPr lang="en-US" sz="2800" b="1" dirty="0" smtClean="0">
              <a:solidFill>
                <a:srgbClr val="663300"/>
              </a:solidFill>
              <a:cs typeface="Arial" charset="0"/>
            </a:endParaRPr>
          </a:p>
          <a:p>
            <a:pPr>
              <a:lnSpc>
                <a:spcPct val="90000"/>
              </a:lnSpc>
              <a:buClr>
                <a:srgbClr val="552803"/>
              </a:buClr>
              <a:buFont typeface="Wingdings" pitchFamily="2" charset="2"/>
              <a:buChar char="Ø"/>
            </a:pPr>
            <a:r>
              <a:rPr lang="el-GR" sz="2800" b="1" dirty="0" smtClean="0">
                <a:solidFill>
                  <a:srgbClr val="0000FF"/>
                </a:solidFill>
                <a:cs typeface="Arial" charset="0"/>
              </a:rPr>
              <a:t>ότι έχουν ληφθεί υπόψη εποχιακές διακυμάνσεις στις πωλήσεις</a:t>
            </a:r>
            <a:r>
              <a:rPr lang="en-US" sz="2800" b="1" dirty="0" smtClean="0">
                <a:solidFill>
                  <a:srgbClr val="0000FF"/>
                </a:solidFill>
                <a:cs typeface="Arial" charset="0"/>
              </a:rPr>
              <a:t> </a:t>
            </a:r>
            <a:r>
              <a:rPr lang="el-GR" sz="2800" b="1" dirty="0" smtClean="0">
                <a:solidFill>
                  <a:srgbClr val="0000FF"/>
                </a:solidFill>
                <a:cs typeface="Arial" charset="0"/>
              </a:rPr>
              <a:t>και </a:t>
            </a:r>
          </a:p>
          <a:p>
            <a:pPr>
              <a:lnSpc>
                <a:spcPct val="90000"/>
              </a:lnSpc>
              <a:buClr>
                <a:srgbClr val="552803"/>
              </a:buClr>
              <a:buFont typeface="Wingdings" pitchFamily="2" charset="2"/>
              <a:buChar char="Ø"/>
            </a:pPr>
            <a:r>
              <a:rPr lang="el-GR" sz="2800" b="1" dirty="0" smtClean="0">
                <a:solidFill>
                  <a:srgbClr val="0000FF"/>
                </a:solidFill>
                <a:cs typeface="Arial" charset="0"/>
              </a:rPr>
              <a:t>ότι έχουν εκτιμηθεί σωστά οι όγκοι των πωλήσεων και οι ανάγκες σε νέα κεφάλαια.</a:t>
            </a:r>
          </a:p>
          <a:p>
            <a:endParaRPr lang="el-GR" dirty="0"/>
          </a:p>
        </p:txBody>
      </p:sp>
      <p:sp>
        <p:nvSpPr>
          <p:cNvPr id="3" name="2 - Τίτλος"/>
          <p:cNvSpPr>
            <a:spLocks noGrp="1"/>
          </p:cNvSpPr>
          <p:nvPr>
            <p:ph type="title"/>
          </p:nvPr>
        </p:nvSpPr>
        <p:spPr>
          <a:xfrm>
            <a:off x="457200" y="152400"/>
            <a:ext cx="8229600" cy="900336"/>
          </a:xfrm>
        </p:spPr>
        <p:txBody>
          <a:bodyPr>
            <a:normAutofit fontScale="90000"/>
          </a:bodyPr>
          <a:lstStyle/>
          <a:p>
            <a:pPr algn="ctr"/>
            <a:r>
              <a:rPr lang="el-GR" b="1" dirty="0" smtClean="0">
                <a:solidFill>
                  <a:schemeClr val="accent6">
                    <a:lumMod val="50000"/>
                  </a:schemeClr>
                </a:solidFill>
              </a:rPr>
              <a:t>1) ΚΑΤΑΣΤΑΣΗ  ΤΑΜΕΙΑΚΩΝ ΡΟΩΝ</a:t>
            </a:r>
            <a:endParaRPr lang="el-GR" b="1" dirty="0">
              <a:solidFill>
                <a:schemeClr val="accent6">
                  <a:lumMod val="50000"/>
                </a:schemeClr>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16632"/>
            <a:ext cx="8229600" cy="360040"/>
          </a:xfrm>
        </p:spPr>
        <p:txBody>
          <a:bodyPr>
            <a:normAutofit fontScale="90000"/>
          </a:bodyPr>
          <a:lstStyle/>
          <a:p>
            <a:r>
              <a:rPr lang="el-GR" sz="2400" b="1" dirty="0" smtClean="0"/>
              <a:t>ΤΟ ΕΘΝΙΚΟ ΧΡΕΟΣ ΤΩΝ ΧΩΡΩΝ</a:t>
            </a:r>
            <a:endParaRPr lang="el-GR" sz="2400" dirty="0"/>
          </a:p>
        </p:txBody>
      </p:sp>
      <p:pic>
        <p:nvPicPr>
          <p:cNvPr id="1181698" name="Picture 2"/>
          <p:cNvPicPr>
            <a:picLocks noGrp="1" noChangeAspect="1" noChangeArrowheads="1"/>
          </p:cNvPicPr>
          <p:nvPr>
            <p:ph idx="1"/>
          </p:nvPr>
        </p:nvPicPr>
        <p:blipFill>
          <a:blip r:embed="rId2" cstate="print"/>
          <a:srcRect/>
          <a:stretch>
            <a:fillRect/>
          </a:stretch>
        </p:blipFill>
        <p:spPr bwMode="auto">
          <a:xfrm>
            <a:off x="0" y="404664"/>
            <a:ext cx="9143999" cy="64533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0" y="1524000"/>
            <a:ext cx="9144000" cy="5145360"/>
          </a:xfrm>
        </p:spPr>
        <p:txBody>
          <a:bodyPr>
            <a:normAutofit lnSpcReduction="10000"/>
          </a:bodyPr>
          <a:lstStyle/>
          <a:p>
            <a:pPr algn="just">
              <a:defRPr/>
            </a:pPr>
            <a:r>
              <a:rPr lang="el-GR" sz="3200" b="1" dirty="0" smtClean="0">
                <a:cs typeface="Arial" pitchFamily="34" charset="0"/>
              </a:rPr>
              <a:t>Ο προβλεπόμενος Ρυθμός Ταμειακών Εισροών και Εκροών είναι ένας υπολογισμός:</a:t>
            </a:r>
          </a:p>
          <a:p>
            <a:pPr algn="just">
              <a:defRPr/>
            </a:pPr>
            <a:r>
              <a:rPr lang="el-GR" sz="3200" b="1" dirty="0" smtClean="0">
                <a:solidFill>
                  <a:srgbClr val="663300"/>
                </a:solidFill>
                <a:cs typeface="Arial" pitchFamily="34" charset="0"/>
              </a:rPr>
              <a:t>των θέσεων, </a:t>
            </a:r>
          </a:p>
          <a:p>
            <a:pPr algn="just">
              <a:defRPr/>
            </a:pPr>
            <a:r>
              <a:rPr lang="el-GR" sz="3200" b="1" dirty="0" smtClean="0">
                <a:solidFill>
                  <a:srgbClr val="663300"/>
                </a:solidFill>
                <a:cs typeface="Arial" pitchFamily="34" charset="0"/>
              </a:rPr>
              <a:t>των αναγκών και </a:t>
            </a:r>
          </a:p>
          <a:p>
            <a:pPr algn="just">
              <a:defRPr/>
            </a:pPr>
            <a:r>
              <a:rPr lang="el-GR" sz="3200" b="1" dirty="0" smtClean="0">
                <a:solidFill>
                  <a:srgbClr val="663300"/>
                </a:solidFill>
                <a:cs typeface="Arial" pitchFamily="34" charset="0"/>
              </a:rPr>
              <a:t>της διαθεσιμότητας της εταιρείας </a:t>
            </a:r>
          </a:p>
          <a:p>
            <a:pPr algn="just">
              <a:buNone/>
              <a:defRPr/>
            </a:pPr>
            <a:endParaRPr lang="el-GR" sz="3200" b="1" dirty="0" smtClean="0">
              <a:cs typeface="Arial" pitchFamily="34" charset="0"/>
            </a:endParaRPr>
          </a:p>
          <a:p>
            <a:pPr algn="just">
              <a:buNone/>
              <a:defRPr/>
            </a:pPr>
            <a:r>
              <a:rPr lang="el-GR" sz="3200" b="1" dirty="0" smtClean="0">
                <a:solidFill>
                  <a:srgbClr val="0000FF"/>
                </a:solidFill>
                <a:cs typeface="Arial" pitchFamily="34" charset="0"/>
              </a:rPr>
              <a:t>όσον αφορά στα μετρητά που διαθέτει και στην</a:t>
            </a:r>
          </a:p>
          <a:p>
            <a:pPr algn="just">
              <a:buNone/>
              <a:defRPr/>
            </a:pPr>
            <a:r>
              <a:rPr lang="el-GR" sz="3200" b="1" dirty="0" smtClean="0">
                <a:solidFill>
                  <a:srgbClr val="0000FF"/>
                </a:solidFill>
                <a:cs typeface="Arial" pitchFamily="34" charset="0"/>
              </a:rPr>
              <a:t>χρηματοοικονομική κατάσταση στην οποία</a:t>
            </a:r>
          </a:p>
          <a:p>
            <a:pPr algn="just">
              <a:buNone/>
              <a:defRPr/>
            </a:pPr>
            <a:r>
              <a:rPr lang="el-GR" sz="3200" b="1" dirty="0" smtClean="0">
                <a:solidFill>
                  <a:srgbClr val="0000FF"/>
                </a:solidFill>
                <a:cs typeface="Arial" pitchFamily="34" charset="0"/>
              </a:rPr>
              <a:t>βρίσκεται</a:t>
            </a:r>
            <a:endParaRPr lang="el-GR" sz="3200" b="1" dirty="0">
              <a:solidFill>
                <a:srgbClr val="0000FF"/>
              </a:solidFill>
            </a:endParaRPr>
          </a:p>
        </p:txBody>
      </p:sp>
      <p:sp>
        <p:nvSpPr>
          <p:cNvPr id="3" name="2 - Τίτλος"/>
          <p:cNvSpPr>
            <a:spLocks noGrp="1"/>
          </p:cNvSpPr>
          <p:nvPr>
            <p:ph type="title"/>
          </p:nvPr>
        </p:nvSpPr>
        <p:spPr>
          <a:xfrm>
            <a:off x="457200" y="332656"/>
            <a:ext cx="8229600" cy="1008112"/>
          </a:xfrm>
        </p:spPr>
        <p:txBody>
          <a:bodyPr>
            <a:normAutofit fontScale="90000"/>
          </a:bodyPr>
          <a:lstStyle/>
          <a:p>
            <a:pPr algn="ctr"/>
            <a:r>
              <a:rPr lang="el-GR" b="1" dirty="0" smtClean="0">
                <a:solidFill>
                  <a:schemeClr val="accent6">
                    <a:lumMod val="50000"/>
                  </a:schemeClr>
                </a:solidFill>
              </a:rPr>
              <a:t>2) ΚΑΤΑΣΤΑΣΗ  ΤΑΜΕΙΑΚΩΝ ΡΟΩΝ (ΕΙΣΡΟΕΣ-ΕΚΡΟΕΣ)</a:t>
            </a:r>
            <a:endParaRPr lang="el-GR"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1520" y="1412776"/>
            <a:ext cx="8640960" cy="5184576"/>
          </a:xfrm>
        </p:spPr>
        <p:txBody>
          <a:bodyPr/>
          <a:lstStyle/>
          <a:p>
            <a:pPr algn="just">
              <a:buClr>
                <a:srgbClr val="552803"/>
              </a:buClr>
              <a:buFont typeface="Wingdings" pitchFamily="2" charset="2"/>
              <a:buChar char="ü"/>
              <a:defRPr/>
            </a:pPr>
            <a:r>
              <a:rPr lang="el-GR" sz="2800" b="1" dirty="0" smtClean="0">
                <a:solidFill>
                  <a:srgbClr val="0000FF"/>
                </a:solidFill>
                <a:cs typeface="Arial" pitchFamily="34" charset="0"/>
              </a:rPr>
              <a:t>Η Κατάσταση Ταμειακών Ροών παρακολουθεί τις μεταβολές που επήλθαν στα μεγέθη του Ενεργητικού, του Παθητικού και των Ιδίων Κεφαλαίων.</a:t>
            </a:r>
          </a:p>
          <a:p>
            <a:pPr algn="just">
              <a:buClr>
                <a:srgbClr val="552803"/>
              </a:buClr>
              <a:buFont typeface="Wingdings" pitchFamily="2" charset="2"/>
              <a:buChar char="ü"/>
              <a:defRPr/>
            </a:pPr>
            <a:endParaRPr lang="el-GR" sz="2800" b="1" dirty="0" smtClean="0">
              <a:cs typeface="Arial" pitchFamily="34" charset="0"/>
            </a:endParaRPr>
          </a:p>
          <a:p>
            <a:pPr algn="just">
              <a:buClr>
                <a:srgbClr val="552803"/>
              </a:buClr>
              <a:buFont typeface="Wingdings" pitchFamily="2" charset="2"/>
              <a:buChar char="ü"/>
              <a:defRPr/>
            </a:pPr>
            <a:r>
              <a:rPr lang="el-GR" sz="2800" b="1" dirty="0" smtClean="0">
                <a:solidFill>
                  <a:srgbClr val="663300"/>
                </a:solidFill>
                <a:cs typeface="Arial" pitchFamily="34" charset="0"/>
              </a:rPr>
              <a:t>Ο προσδιορισμός της Καθαρής Ταμειακής Ροής από τις εργασίες της επιχείρησης </a:t>
            </a:r>
            <a:r>
              <a:rPr lang="el-GR" sz="2800" b="1" u="sng" dirty="0" smtClean="0">
                <a:solidFill>
                  <a:srgbClr val="FF0000"/>
                </a:solidFill>
                <a:cs typeface="Arial" pitchFamily="34" charset="0"/>
              </a:rPr>
              <a:t>δείχνει</a:t>
            </a:r>
            <a:r>
              <a:rPr lang="el-GR" sz="2800" b="1" dirty="0" smtClean="0">
                <a:solidFill>
                  <a:srgbClr val="FFC000"/>
                </a:solidFill>
                <a:cs typeface="Arial" pitchFamily="34" charset="0"/>
              </a:rPr>
              <a:t> </a:t>
            </a:r>
            <a:r>
              <a:rPr lang="el-GR" sz="2800" b="1" dirty="0" smtClean="0">
                <a:solidFill>
                  <a:srgbClr val="663300"/>
                </a:solidFill>
                <a:cs typeface="Arial" pitchFamily="34" charset="0"/>
              </a:rPr>
              <a:t>την ικανότητα της επιχείρησης να διανέμει μερίσματα στους μετόχους της.</a:t>
            </a:r>
          </a:p>
          <a:p>
            <a:endParaRPr lang="el-GR" dirty="0"/>
          </a:p>
        </p:txBody>
      </p:sp>
      <p:sp>
        <p:nvSpPr>
          <p:cNvPr id="3" name="2 - Τίτλος"/>
          <p:cNvSpPr>
            <a:spLocks noGrp="1"/>
          </p:cNvSpPr>
          <p:nvPr>
            <p:ph type="title"/>
          </p:nvPr>
        </p:nvSpPr>
        <p:spPr>
          <a:xfrm>
            <a:off x="457200" y="704088"/>
            <a:ext cx="8229600" cy="636680"/>
          </a:xfrm>
        </p:spPr>
        <p:txBody>
          <a:bodyPr>
            <a:normAutofit fontScale="90000"/>
          </a:bodyPr>
          <a:lstStyle/>
          <a:p>
            <a:pPr algn="ctr"/>
            <a:r>
              <a:rPr lang="el-GR" b="1" dirty="0" smtClean="0">
                <a:solidFill>
                  <a:schemeClr val="accent6">
                    <a:lumMod val="50000"/>
                  </a:schemeClr>
                </a:solidFill>
              </a:rPr>
              <a:t>3) ΚΑΤΑΣΤΑΣΗ  ΤΑΜΕΙΑΚΩΝ ΡΟΩΝ (ΕΙΣΡΟΕΣ-ΕΚΡΟΕΣ)</a:t>
            </a:r>
            <a:endParaRPr lang="el-GR"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1340768"/>
            <a:ext cx="8784976" cy="5256584"/>
          </a:xfrm>
        </p:spPr>
        <p:txBody>
          <a:bodyPr>
            <a:normAutofit fontScale="92500"/>
          </a:bodyPr>
          <a:lstStyle/>
          <a:p>
            <a:pPr>
              <a:buClr>
                <a:srgbClr val="552803"/>
              </a:buClr>
              <a:buFont typeface="Wingdings" pitchFamily="2" charset="2"/>
              <a:buChar char="ü"/>
              <a:defRPr/>
            </a:pPr>
            <a:r>
              <a:rPr lang="el-GR" b="1" dirty="0" smtClean="0">
                <a:solidFill>
                  <a:srgbClr val="7030A0"/>
                </a:solidFill>
                <a:cs typeface="Arial" pitchFamily="34" charset="0"/>
              </a:rPr>
              <a:t>Παρέχουν πληροφορίες ως προς τις χρηματοοικονομικές   </a:t>
            </a:r>
          </a:p>
          <a:p>
            <a:pPr>
              <a:buClr>
                <a:srgbClr val="552803"/>
              </a:buClr>
              <a:defRPr/>
            </a:pPr>
            <a:r>
              <a:rPr lang="el-GR" b="1" dirty="0" smtClean="0">
                <a:solidFill>
                  <a:srgbClr val="7030A0"/>
                </a:solidFill>
                <a:cs typeface="Arial" pitchFamily="34" charset="0"/>
              </a:rPr>
              <a:t>   και επενδυτικές δραστηριότητες.</a:t>
            </a:r>
          </a:p>
          <a:p>
            <a:pPr>
              <a:buClr>
                <a:srgbClr val="552803"/>
              </a:buClr>
              <a:buFont typeface="Wingdings" pitchFamily="2" charset="2"/>
              <a:buChar char="ü"/>
              <a:defRPr/>
            </a:pPr>
            <a:endParaRPr lang="el-GR" b="1" dirty="0" smtClean="0">
              <a:cs typeface="Arial" pitchFamily="34" charset="0"/>
            </a:endParaRPr>
          </a:p>
          <a:p>
            <a:pPr>
              <a:buClr>
                <a:srgbClr val="552803"/>
              </a:buClr>
              <a:buFont typeface="Wingdings" pitchFamily="2" charset="2"/>
              <a:buChar char="ü"/>
              <a:defRPr/>
            </a:pPr>
            <a:r>
              <a:rPr lang="el-GR" b="1" dirty="0" smtClean="0">
                <a:solidFill>
                  <a:srgbClr val="006600"/>
                </a:solidFill>
                <a:cs typeface="Arial" pitchFamily="34" charset="0"/>
              </a:rPr>
              <a:t>Βοηθούν στο να απαντηθούν τα εξής ερωτήματα</a:t>
            </a:r>
            <a:r>
              <a:rPr lang="en-US" b="1" dirty="0" smtClean="0">
                <a:solidFill>
                  <a:srgbClr val="006600"/>
                </a:solidFill>
                <a:cs typeface="Arial" pitchFamily="34" charset="0"/>
              </a:rPr>
              <a:t>:</a:t>
            </a:r>
            <a:endParaRPr lang="el-GR" b="1" dirty="0" smtClean="0">
              <a:solidFill>
                <a:srgbClr val="006600"/>
              </a:solidFill>
              <a:cs typeface="Arial" pitchFamily="34" charset="0"/>
            </a:endParaRPr>
          </a:p>
          <a:p>
            <a:pPr>
              <a:buClr>
                <a:srgbClr val="552803"/>
              </a:buClr>
              <a:defRPr/>
            </a:pPr>
            <a:r>
              <a:rPr lang="el-GR" b="1" dirty="0" smtClean="0">
                <a:solidFill>
                  <a:srgbClr val="0000CC"/>
                </a:solidFill>
                <a:cs typeface="Arial" pitchFamily="34" charset="0"/>
              </a:rPr>
              <a:t>   </a:t>
            </a:r>
            <a:r>
              <a:rPr lang="en-US" b="1" dirty="0" smtClean="0">
                <a:solidFill>
                  <a:srgbClr val="0000CC"/>
                </a:solidFill>
                <a:cs typeface="Arial" pitchFamily="34" charset="0"/>
              </a:rPr>
              <a:t>-</a:t>
            </a:r>
            <a:r>
              <a:rPr lang="el-GR" b="1" dirty="0" smtClean="0">
                <a:solidFill>
                  <a:srgbClr val="0000CC"/>
                </a:solidFill>
                <a:cs typeface="Arial" pitchFamily="34" charset="0"/>
              </a:rPr>
              <a:t>Πώς είναι δυνατό μια επιχείρηση να προχωρήσει στη </a:t>
            </a:r>
          </a:p>
          <a:p>
            <a:pPr>
              <a:buClr>
                <a:srgbClr val="552803"/>
              </a:buClr>
              <a:defRPr/>
            </a:pPr>
            <a:r>
              <a:rPr lang="el-GR" b="1" dirty="0" smtClean="0">
                <a:solidFill>
                  <a:srgbClr val="0000CC"/>
                </a:solidFill>
                <a:cs typeface="Arial" pitchFamily="34" charset="0"/>
              </a:rPr>
              <a:t>   </a:t>
            </a:r>
            <a:r>
              <a:rPr lang="en-US" b="1" dirty="0" smtClean="0">
                <a:solidFill>
                  <a:srgbClr val="0000CC"/>
                </a:solidFill>
                <a:cs typeface="Arial" pitchFamily="34" charset="0"/>
              </a:rPr>
              <a:t>  </a:t>
            </a:r>
            <a:r>
              <a:rPr lang="el-GR" b="1" dirty="0" smtClean="0">
                <a:solidFill>
                  <a:srgbClr val="0000CC"/>
                </a:solidFill>
                <a:cs typeface="Arial" pitchFamily="34" charset="0"/>
              </a:rPr>
              <a:t>χρηματοδότηση ενός προγράμματος επενδύσεων τη </a:t>
            </a:r>
          </a:p>
          <a:p>
            <a:pPr>
              <a:buClr>
                <a:srgbClr val="552803"/>
              </a:buClr>
              <a:defRPr/>
            </a:pPr>
            <a:r>
              <a:rPr lang="el-GR" b="1" dirty="0" smtClean="0">
                <a:solidFill>
                  <a:srgbClr val="0000CC"/>
                </a:solidFill>
                <a:cs typeface="Arial" pitchFamily="34" charset="0"/>
              </a:rPr>
              <a:t>     στιγμή που πραγματοποιεί ζημιές</a:t>
            </a:r>
            <a:r>
              <a:rPr lang="en-US" b="1" dirty="0" smtClean="0">
                <a:solidFill>
                  <a:srgbClr val="0000CC"/>
                </a:solidFill>
                <a:cs typeface="Arial" pitchFamily="34" charset="0"/>
              </a:rPr>
              <a:t> </a:t>
            </a:r>
            <a:r>
              <a:rPr lang="el-GR" b="1" dirty="0" smtClean="0">
                <a:solidFill>
                  <a:srgbClr val="0000CC"/>
                </a:solidFill>
                <a:cs typeface="Arial" pitchFamily="34" charset="0"/>
              </a:rPr>
              <a:t>προ φόρων</a:t>
            </a:r>
            <a:r>
              <a:rPr lang="en-US" b="1" dirty="0" smtClean="0">
                <a:solidFill>
                  <a:srgbClr val="0000CC"/>
                </a:solidFill>
                <a:cs typeface="Arial" pitchFamily="34" charset="0"/>
              </a:rPr>
              <a:t>;</a:t>
            </a:r>
            <a:endParaRPr lang="el-GR" b="1" dirty="0" smtClean="0">
              <a:solidFill>
                <a:srgbClr val="0000CC"/>
              </a:solidFill>
              <a:cs typeface="Arial" pitchFamily="34" charset="0"/>
            </a:endParaRPr>
          </a:p>
          <a:p>
            <a:pPr>
              <a:buClr>
                <a:srgbClr val="552803"/>
              </a:buClr>
              <a:defRPr/>
            </a:pPr>
            <a:r>
              <a:rPr lang="el-GR" b="1" dirty="0" smtClean="0">
                <a:solidFill>
                  <a:srgbClr val="0000CC"/>
                </a:solidFill>
                <a:cs typeface="Arial" pitchFamily="34" charset="0"/>
              </a:rPr>
              <a:t>   </a:t>
            </a:r>
            <a:r>
              <a:rPr lang="en-US" b="1" dirty="0" smtClean="0">
                <a:solidFill>
                  <a:srgbClr val="0000CC"/>
                </a:solidFill>
                <a:cs typeface="Arial" pitchFamily="34" charset="0"/>
              </a:rPr>
              <a:t>- </a:t>
            </a:r>
            <a:r>
              <a:rPr lang="el-GR" b="1" dirty="0" smtClean="0">
                <a:solidFill>
                  <a:srgbClr val="0000CC"/>
                </a:solidFill>
                <a:cs typeface="Arial" pitchFamily="34" charset="0"/>
              </a:rPr>
              <a:t>Πως χρησιμοποιήθηκαν τα κέρδη της επιχείρησης</a:t>
            </a:r>
            <a:r>
              <a:rPr lang="en-US" b="1" dirty="0" smtClean="0">
                <a:solidFill>
                  <a:srgbClr val="0000CC"/>
                </a:solidFill>
                <a:cs typeface="Arial" pitchFamily="34" charset="0"/>
              </a:rPr>
              <a:t>;</a:t>
            </a:r>
            <a:r>
              <a:rPr lang="el-GR" b="1" dirty="0" smtClean="0">
                <a:solidFill>
                  <a:srgbClr val="0000CC"/>
                </a:solidFill>
                <a:cs typeface="Arial" pitchFamily="34" charset="0"/>
              </a:rPr>
              <a:t> </a:t>
            </a:r>
          </a:p>
          <a:p>
            <a:pPr>
              <a:buClr>
                <a:srgbClr val="552803"/>
              </a:buClr>
              <a:defRPr/>
            </a:pPr>
            <a:r>
              <a:rPr lang="el-GR" b="1" dirty="0" smtClean="0">
                <a:solidFill>
                  <a:srgbClr val="0000CC"/>
                </a:solidFill>
                <a:cs typeface="Arial" pitchFamily="34" charset="0"/>
              </a:rPr>
              <a:t>   - Πως χρηματοδοτήθηκαν τυχόν νέες επενδύσεις</a:t>
            </a:r>
            <a:r>
              <a:rPr lang="en-US" b="1" dirty="0" smtClean="0">
                <a:solidFill>
                  <a:srgbClr val="0000CC"/>
                </a:solidFill>
                <a:cs typeface="Arial" pitchFamily="34" charset="0"/>
              </a:rPr>
              <a:t>;</a:t>
            </a:r>
            <a:endParaRPr lang="el-GR" b="1" dirty="0" smtClean="0">
              <a:solidFill>
                <a:srgbClr val="0000CC"/>
              </a:solidFill>
              <a:cs typeface="Arial" pitchFamily="34" charset="0"/>
            </a:endParaRPr>
          </a:p>
          <a:p>
            <a:pPr>
              <a:defRPr/>
            </a:pPr>
            <a:r>
              <a:rPr lang="el-GR" b="1" dirty="0" smtClean="0">
                <a:solidFill>
                  <a:srgbClr val="0000CC"/>
                </a:solidFill>
                <a:cs typeface="Arial" pitchFamily="34" charset="0"/>
              </a:rPr>
              <a:t>   - Γιατί δεν καταβλήθηκαν μεγαλύτερα μερίσματα εν  όψη </a:t>
            </a:r>
          </a:p>
          <a:p>
            <a:pPr>
              <a:defRPr/>
            </a:pPr>
            <a:r>
              <a:rPr lang="el-GR" b="1" dirty="0" smtClean="0">
                <a:solidFill>
                  <a:srgbClr val="0000CC"/>
                </a:solidFill>
                <a:cs typeface="Arial" pitchFamily="34" charset="0"/>
              </a:rPr>
              <a:t>      αυξημένων μελλοντικών κερδών</a:t>
            </a:r>
            <a:r>
              <a:rPr lang="en-US" b="1" dirty="0" smtClean="0">
                <a:solidFill>
                  <a:srgbClr val="0000CC"/>
                </a:solidFill>
                <a:cs typeface="Arial" pitchFamily="34" charset="0"/>
              </a:rPr>
              <a:t>;</a:t>
            </a:r>
            <a:endParaRPr lang="el-GR" b="1" dirty="0" smtClean="0">
              <a:solidFill>
                <a:srgbClr val="0000CC"/>
              </a:solidFill>
              <a:cs typeface="Arial" pitchFamily="34" charset="0"/>
            </a:endParaRPr>
          </a:p>
          <a:p>
            <a:endParaRPr lang="el-GR" dirty="0"/>
          </a:p>
        </p:txBody>
      </p:sp>
      <p:sp>
        <p:nvSpPr>
          <p:cNvPr id="3" name="2 - Τίτλος"/>
          <p:cNvSpPr>
            <a:spLocks noGrp="1"/>
          </p:cNvSpPr>
          <p:nvPr>
            <p:ph type="title"/>
          </p:nvPr>
        </p:nvSpPr>
        <p:spPr>
          <a:xfrm>
            <a:off x="457200" y="704088"/>
            <a:ext cx="8229600" cy="564672"/>
          </a:xfrm>
        </p:spPr>
        <p:txBody>
          <a:bodyPr>
            <a:normAutofit fontScale="90000"/>
          </a:bodyPr>
          <a:lstStyle/>
          <a:p>
            <a:pPr algn="ctr"/>
            <a:r>
              <a:rPr lang="el-GR" b="1" dirty="0" smtClean="0">
                <a:solidFill>
                  <a:schemeClr val="accent6">
                    <a:lumMod val="50000"/>
                  </a:schemeClr>
                </a:solidFill>
              </a:rPr>
              <a:t>4) ΚΑΤΑΣΤΑΣΗ  ΤΑΜΕΙΑΚΩΝ ΡΟΩΝ (ΕΙΣΡΟΕΣ-ΕΚΡΟΕΣ)</a:t>
            </a:r>
            <a:endParaRPr lang="el-GR"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1520" y="1524000"/>
            <a:ext cx="8640960" cy="5073352"/>
          </a:xfrm>
        </p:spPr>
        <p:txBody>
          <a:bodyPr>
            <a:normAutofit/>
          </a:bodyPr>
          <a:lstStyle/>
          <a:p>
            <a:pPr algn="just">
              <a:lnSpc>
                <a:spcPct val="90000"/>
              </a:lnSpc>
            </a:pPr>
            <a:r>
              <a:rPr lang="el-GR" sz="2800" b="1" dirty="0" smtClean="0">
                <a:solidFill>
                  <a:srgbClr val="C00000"/>
                </a:solidFill>
                <a:cs typeface="Arial" charset="0"/>
              </a:rPr>
              <a:t>Η καθαρή Ταμειακή Ροή βοηθά τους επενδυτές και πιστωτές να αξιολογήσουν</a:t>
            </a:r>
            <a:r>
              <a:rPr lang="en-US" sz="2800" b="1" dirty="0" smtClean="0">
                <a:solidFill>
                  <a:srgbClr val="C00000"/>
                </a:solidFill>
                <a:cs typeface="Arial" charset="0"/>
              </a:rPr>
              <a:t>:</a:t>
            </a:r>
            <a:endParaRPr lang="el-GR" sz="2800" b="1" dirty="0" smtClean="0">
              <a:solidFill>
                <a:srgbClr val="C00000"/>
              </a:solidFill>
              <a:cs typeface="Arial" charset="0"/>
            </a:endParaRPr>
          </a:p>
          <a:p>
            <a:pPr algn="just">
              <a:lnSpc>
                <a:spcPct val="90000"/>
              </a:lnSpc>
              <a:buClr>
                <a:srgbClr val="552803"/>
              </a:buClr>
              <a:buNone/>
            </a:pPr>
            <a:r>
              <a:rPr lang="el-GR" sz="2800" b="1" dirty="0" smtClean="0">
                <a:solidFill>
                  <a:srgbClr val="663300"/>
                </a:solidFill>
                <a:cs typeface="Arial" charset="0"/>
              </a:rPr>
              <a:t>Α) </a:t>
            </a:r>
            <a:r>
              <a:rPr lang="el-GR" sz="2800" b="1" dirty="0" smtClean="0">
                <a:cs typeface="Arial" charset="0"/>
              </a:rPr>
              <a:t>Την ικανότητα της επιχείρησης να δημιουργεί θετική ροή κεφαλαίων στο μέλλον.</a:t>
            </a:r>
          </a:p>
          <a:p>
            <a:pPr algn="just">
              <a:lnSpc>
                <a:spcPct val="90000"/>
              </a:lnSpc>
              <a:buClr>
                <a:srgbClr val="552803"/>
              </a:buClr>
            </a:pPr>
            <a:endParaRPr lang="el-GR" sz="2800" b="1" dirty="0" smtClean="0">
              <a:cs typeface="Arial" charset="0"/>
            </a:endParaRPr>
          </a:p>
          <a:p>
            <a:pPr algn="just">
              <a:lnSpc>
                <a:spcPct val="90000"/>
              </a:lnSpc>
              <a:buClr>
                <a:srgbClr val="552803"/>
              </a:buClr>
              <a:buNone/>
            </a:pPr>
            <a:r>
              <a:rPr lang="el-GR" sz="2800" b="1" dirty="0" smtClean="0">
                <a:solidFill>
                  <a:srgbClr val="663300"/>
                </a:solidFill>
                <a:cs typeface="Arial" charset="0"/>
              </a:rPr>
              <a:t>Β) </a:t>
            </a:r>
            <a:r>
              <a:rPr lang="el-GR" sz="2800" b="1" dirty="0" smtClean="0">
                <a:cs typeface="Arial" charset="0"/>
              </a:rPr>
              <a:t>Την ικανότητα να ανταποκρίνεται στην εξόφληση υποχρεώσεων και πληρωμή μερισμάτων.</a:t>
            </a:r>
          </a:p>
          <a:p>
            <a:pPr algn="just">
              <a:lnSpc>
                <a:spcPct val="90000"/>
              </a:lnSpc>
              <a:buClr>
                <a:srgbClr val="552803"/>
              </a:buClr>
            </a:pPr>
            <a:endParaRPr lang="el-GR" sz="2800" b="1" dirty="0" smtClean="0">
              <a:cs typeface="Arial" charset="0"/>
            </a:endParaRPr>
          </a:p>
          <a:p>
            <a:pPr algn="just">
              <a:lnSpc>
                <a:spcPct val="90000"/>
              </a:lnSpc>
              <a:buClr>
                <a:srgbClr val="552803"/>
              </a:buClr>
              <a:buNone/>
            </a:pPr>
            <a:r>
              <a:rPr lang="el-GR" sz="2800" b="1" dirty="0" smtClean="0">
                <a:solidFill>
                  <a:srgbClr val="663300"/>
                </a:solidFill>
                <a:cs typeface="Arial" charset="0"/>
              </a:rPr>
              <a:t>Γ) </a:t>
            </a:r>
            <a:r>
              <a:rPr lang="el-GR" sz="2800" b="1" dirty="0" smtClean="0">
                <a:cs typeface="Arial" charset="0"/>
              </a:rPr>
              <a:t>Την ανάγκη της επιχείρησης για χρηματοδότηση της από εξωτερικές πηγές.</a:t>
            </a:r>
          </a:p>
          <a:p>
            <a:endParaRPr lang="el-GR" dirty="0"/>
          </a:p>
        </p:txBody>
      </p:sp>
      <p:sp>
        <p:nvSpPr>
          <p:cNvPr id="3" name="2 - Τίτλος"/>
          <p:cNvSpPr>
            <a:spLocks noGrp="1"/>
          </p:cNvSpPr>
          <p:nvPr>
            <p:ph type="title"/>
          </p:nvPr>
        </p:nvSpPr>
        <p:spPr>
          <a:xfrm>
            <a:off x="457200" y="704088"/>
            <a:ext cx="8229600" cy="636680"/>
          </a:xfrm>
        </p:spPr>
        <p:txBody>
          <a:bodyPr>
            <a:normAutofit fontScale="90000"/>
          </a:bodyPr>
          <a:lstStyle/>
          <a:p>
            <a:pPr algn="ctr"/>
            <a:r>
              <a:rPr lang="el-GR" b="1" dirty="0" smtClean="0">
                <a:solidFill>
                  <a:schemeClr val="accent6">
                    <a:lumMod val="50000"/>
                  </a:schemeClr>
                </a:solidFill>
              </a:rPr>
              <a:t>5) ΚΑΤΑΣΤΑΣΗ  ΤΑΜΕΙΑΚΩΝ ΡΟΩΝ (ΕΙΣΡΟΕΣ-ΕΚΡΟΕΣ)</a:t>
            </a:r>
            <a:endParaRPr lang="el-GR"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1524000"/>
            <a:ext cx="8784976" cy="5145360"/>
          </a:xfrm>
        </p:spPr>
        <p:txBody>
          <a:bodyPr>
            <a:normAutofit/>
          </a:bodyPr>
          <a:lstStyle/>
          <a:p>
            <a:pPr algn="just">
              <a:lnSpc>
                <a:spcPct val="90000"/>
              </a:lnSpc>
              <a:buClr>
                <a:srgbClr val="552803"/>
              </a:buClr>
              <a:buNone/>
              <a:defRPr/>
            </a:pPr>
            <a:r>
              <a:rPr lang="el-GR" sz="2800" b="1" dirty="0" smtClean="0">
                <a:solidFill>
                  <a:srgbClr val="663300"/>
                </a:solidFill>
                <a:cs typeface="Arial" pitchFamily="34" charset="0"/>
              </a:rPr>
              <a:t>Δ) </a:t>
            </a:r>
            <a:r>
              <a:rPr lang="el-GR" sz="2800" b="1" dirty="0" smtClean="0">
                <a:cs typeface="Arial" pitchFamily="34" charset="0"/>
              </a:rPr>
              <a:t>Τις αιτίες υφιστάμενων διαφορών μεταξύ των καθαρών κερδών όπως εμφανίζεται στην κατάσταση αποτελεσμάτων και της καθαρής ταμειακής ροής από τις εργασίες της επιχείρησης.</a:t>
            </a:r>
          </a:p>
          <a:p>
            <a:pPr algn="just">
              <a:lnSpc>
                <a:spcPct val="90000"/>
              </a:lnSpc>
              <a:defRPr/>
            </a:pPr>
            <a:endParaRPr lang="el-GR" sz="2800" b="1" dirty="0" smtClean="0">
              <a:cs typeface="Arial" pitchFamily="34" charset="0"/>
            </a:endParaRPr>
          </a:p>
          <a:p>
            <a:pPr algn="just">
              <a:lnSpc>
                <a:spcPct val="90000"/>
              </a:lnSpc>
              <a:buClr>
                <a:srgbClr val="552803"/>
              </a:buClr>
              <a:buNone/>
              <a:defRPr/>
            </a:pPr>
            <a:r>
              <a:rPr lang="el-GR" sz="2800" b="1" dirty="0" smtClean="0">
                <a:solidFill>
                  <a:srgbClr val="663300"/>
                </a:solidFill>
                <a:cs typeface="Arial" pitchFamily="34" charset="0"/>
              </a:rPr>
              <a:t>Ε) </a:t>
            </a:r>
            <a:r>
              <a:rPr lang="el-GR" sz="2800" b="1" dirty="0" smtClean="0">
                <a:cs typeface="Arial" pitchFamily="34" charset="0"/>
              </a:rPr>
              <a:t>Τις ταμειακές και μη ταμειακές συναλλαγές μιας επιχείρησης από τις επενδυτικές και χρηματοοικονομικές της δραστηριότητες.</a:t>
            </a:r>
          </a:p>
          <a:p>
            <a:pPr algn="just">
              <a:lnSpc>
                <a:spcPct val="90000"/>
              </a:lnSpc>
              <a:defRPr/>
            </a:pPr>
            <a:endParaRPr lang="el-GR" sz="2800" b="1" dirty="0" smtClean="0">
              <a:cs typeface="Arial" pitchFamily="34" charset="0"/>
            </a:endParaRPr>
          </a:p>
          <a:p>
            <a:pPr algn="just">
              <a:lnSpc>
                <a:spcPct val="90000"/>
              </a:lnSpc>
              <a:buClr>
                <a:srgbClr val="552803"/>
              </a:buClr>
              <a:buNone/>
              <a:defRPr/>
            </a:pPr>
            <a:r>
              <a:rPr lang="el-GR" sz="2800" b="1" dirty="0" smtClean="0">
                <a:solidFill>
                  <a:srgbClr val="663300"/>
                </a:solidFill>
                <a:cs typeface="Arial" pitchFamily="34" charset="0"/>
              </a:rPr>
              <a:t>ΣΤ)</a:t>
            </a:r>
            <a:r>
              <a:rPr lang="el-GR" sz="2800" b="1" dirty="0" smtClean="0">
                <a:cs typeface="Arial" pitchFamily="34" charset="0"/>
              </a:rPr>
              <a:t> Τους λόγους μεταβολής των μετρητών και των εξομοιωμένων με μετρητά στοιχείων μεταξύ της αρχής και του τέλους της περιόδου.</a:t>
            </a:r>
          </a:p>
          <a:p>
            <a:endParaRPr lang="el-GR" dirty="0"/>
          </a:p>
        </p:txBody>
      </p:sp>
      <p:sp>
        <p:nvSpPr>
          <p:cNvPr id="3" name="2 - Τίτλος"/>
          <p:cNvSpPr>
            <a:spLocks noGrp="1"/>
          </p:cNvSpPr>
          <p:nvPr>
            <p:ph type="title"/>
          </p:nvPr>
        </p:nvSpPr>
        <p:spPr>
          <a:xfrm>
            <a:off x="457200" y="704088"/>
            <a:ext cx="8229600" cy="708688"/>
          </a:xfrm>
        </p:spPr>
        <p:txBody>
          <a:bodyPr>
            <a:normAutofit fontScale="90000"/>
          </a:bodyPr>
          <a:lstStyle/>
          <a:p>
            <a:pPr algn="ctr"/>
            <a:r>
              <a:rPr lang="el-GR" b="1" dirty="0" smtClean="0">
                <a:solidFill>
                  <a:schemeClr val="accent6">
                    <a:lumMod val="50000"/>
                  </a:schemeClr>
                </a:solidFill>
              </a:rPr>
              <a:t>6) ΚΑΤΑΣΤΑΣΗ  ΤΑΜΕΙΑΚΩΝ ΡΟΩΝ (ΕΙΣΡΟΕΣ-ΕΚΡΟΕΣ)</a:t>
            </a:r>
            <a:endParaRPr lang="el-GR"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60648"/>
            <a:ext cx="9144000" cy="720080"/>
          </a:xfrm>
        </p:spPr>
        <p:txBody>
          <a:bodyPr>
            <a:normAutofit/>
          </a:bodyPr>
          <a:lstStyle/>
          <a:p>
            <a:r>
              <a:rPr lang="el-GR" sz="3200" b="1" dirty="0" smtClean="0"/>
              <a:t>Ταμειακές Ροές από Λειτουργικές Δραστηριότητες</a:t>
            </a:r>
            <a:endParaRPr lang="el-GR" sz="3200" b="1"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0" y="1196752"/>
            <a:ext cx="9144000" cy="5661248"/>
          </a:xfrm>
          <a:prstGeom prst="rect">
            <a:avLst/>
          </a:prstGeom>
          <a:noFill/>
          <a:ln w="9525">
            <a:noFill/>
            <a:miter lim="800000"/>
            <a:headEnd/>
            <a:tailEnd/>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88640"/>
            <a:ext cx="8229600" cy="792088"/>
          </a:xfrm>
        </p:spPr>
        <p:txBody>
          <a:bodyPr>
            <a:normAutofit/>
          </a:bodyPr>
          <a:lstStyle/>
          <a:p>
            <a:r>
              <a:rPr lang="el-GR" sz="3200" b="1" dirty="0" smtClean="0"/>
              <a:t>Άμεση Μέθοδος</a:t>
            </a:r>
            <a:endParaRPr lang="el-GR" sz="3200" b="1" dirty="0"/>
          </a:p>
        </p:txBody>
      </p:sp>
      <p:pic>
        <p:nvPicPr>
          <p:cNvPr id="6146" name="Picture 2"/>
          <p:cNvPicPr>
            <a:picLocks noGrp="1" noChangeAspect="1" noChangeArrowheads="1"/>
          </p:cNvPicPr>
          <p:nvPr>
            <p:ph idx="1"/>
          </p:nvPr>
        </p:nvPicPr>
        <p:blipFill>
          <a:blip r:embed="rId2" cstate="print"/>
          <a:srcRect/>
          <a:stretch>
            <a:fillRect/>
          </a:stretch>
        </p:blipFill>
        <p:spPr bwMode="auto">
          <a:xfrm>
            <a:off x="1115616" y="1340768"/>
            <a:ext cx="7056784" cy="3960440"/>
          </a:xfrm>
          <a:prstGeom prst="rect">
            <a:avLst/>
          </a:prstGeom>
          <a:noFill/>
          <a:ln w="9525">
            <a:noFill/>
            <a:miter lim="800000"/>
            <a:headEnd/>
            <a:tailEnd/>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60648"/>
            <a:ext cx="8229600" cy="576064"/>
          </a:xfrm>
        </p:spPr>
        <p:txBody>
          <a:bodyPr>
            <a:normAutofit fontScale="90000"/>
          </a:bodyPr>
          <a:lstStyle/>
          <a:p>
            <a:r>
              <a:rPr lang="el-GR" sz="3200" b="1" dirty="0" smtClean="0"/>
              <a:t>Άμεση Μορφή Παρουσίασης Κατάστασης Λειτουργικών Ταμειακών Ροών </a:t>
            </a:r>
            <a:endParaRPr lang="el-GR" sz="3200" b="1"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179512" y="1124744"/>
            <a:ext cx="8784976" cy="5544616"/>
          </a:xfrm>
          <a:prstGeom prst="rect">
            <a:avLst/>
          </a:prstGeom>
          <a:noFill/>
          <a:ln w="9525">
            <a:noFill/>
            <a:miter lim="800000"/>
            <a:headEnd/>
            <a:tailEnd/>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60648"/>
            <a:ext cx="8229600" cy="504056"/>
          </a:xfrm>
        </p:spPr>
        <p:txBody>
          <a:bodyPr>
            <a:normAutofit fontScale="90000"/>
          </a:bodyPr>
          <a:lstStyle/>
          <a:p>
            <a:r>
              <a:rPr lang="el-GR" sz="3200" b="1" dirty="0" smtClean="0"/>
              <a:t>Άμεση Μέθοδος Ταμειακών Ροών</a:t>
            </a:r>
            <a:endParaRPr lang="el-GR" sz="3200" b="1" dirty="0"/>
          </a:p>
        </p:txBody>
      </p:sp>
      <p:pic>
        <p:nvPicPr>
          <p:cNvPr id="10242" name="Picture 2"/>
          <p:cNvPicPr>
            <a:picLocks noGrp="1" noChangeAspect="1" noChangeArrowheads="1"/>
          </p:cNvPicPr>
          <p:nvPr>
            <p:ph idx="1"/>
          </p:nvPr>
        </p:nvPicPr>
        <p:blipFill>
          <a:blip r:embed="rId2" cstate="print"/>
          <a:srcRect/>
          <a:stretch>
            <a:fillRect/>
          </a:stretch>
        </p:blipFill>
        <p:spPr bwMode="auto">
          <a:xfrm>
            <a:off x="0" y="836712"/>
            <a:ext cx="9144000" cy="6021287"/>
          </a:xfrm>
          <a:prstGeom prst="rect">
            <a:avLst/>
          </a:prstGeom>
          <a:noFill/>
          <a:ln w="9525">
            <a:noFill/>
            <a:miter lim="800000"/>
            <a:headEnd/>
            <a:tailEnd/>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332656"/>
            <a:ext cx="8229600" cy="936104"/>
          </a:xfrm>
        </p:spPr>
        <p:txBody>
          <a:bodyPr>
            <a:normAutofit/>
          </a:bodyPr>
          <a:lstStyle/>
          <a:p>
            <a:r>
              <a:rPr lang="el-GR" sz="3200" b="1" dirty="0" smtClean="0"/>
              <a:t>Έμμεση Μέθοδος</a:t>
            </a:r>
            <a:endParaRPr lang="el-GR" sz="3200" b="1" dirty="0"/>
          </a:p>
        </p:txBody>
      </p:sp>
      <p:pic>
        <p:nvPicPr>
          <p:cNvPr id="7170" name="Picture 2"/>
          <p:cNvPicPr>
            <a:picLocks noGrp="1" noChangeAspect="1" noChangeArrowheads="1"/>
          </p:cNvPicPr>
          <p:nvPr>
            <p:ph idx="1"/>
          </p:nvPr>
        </p:nvPicPr>
        <p:blipFill>
          <a:blip r:embed="rId2" cstate="print"/>
          <a:srcRect/>
          <a:stretch>
            <a:fillRect/>
          </a:stretch>
        </p:blipFill>
        <p:spPr bwMode="auto">
          <a:xfrm>
            <a:off x="971600" y="1844824"/>
            <a:ext cx="7776864" cy="2832745"/>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16632"/>
            <a:ext cx="9144000" cy="432048"/>
          </a:xfrm>
        </p:spPr>
        <p:txBody>
          <a:bodyPr/>
          <a:lstStyle/>
          <a:p>
            <a:r>
              <a:rPr lang="el-GR" sz="2400" b="1" dirty="0" smtClean="0"/>
              <a:t>ΟΙ ΜΕΓΑΛΥΤΕΡΟΙ ΕΡΓΟΔΟΤΕΣ ΠΑΓΚΟΣΜΙΩΣ</a:t>
            </a:r>
            <a:endParaRPr lang="el-GR" sz="2400" b="1" dirty="0"/>
          </a:p>
        </p:txBody>
      </p:sp>
      <p:pic>
        <p:nvPicPr>
          <p:cNvPr id="1175554" name="Picture 2"/>
          <p:cNvPicPr>
            <a:picLocks noGrp="1" noChangeAspect="1" noChangeArrowheads="1"/>
          </p:cNvPicPr>
          <p:nvPr>
            <p:ph idx="1"/>
          </p:nvPr>
        </p:nvPicPr>
        <p:blipFill>
          <a:blip r:embed="rId2" cstate="print"/>
          <a:srcRect/>
          <a:stretch>
            <a:fillRect/>
          </a:stretch>
        </p:blipFill>
        <p:spPr bwMode="auto">
          <a:xfrm>
            <a:off x="0" y="548680"/>
            <a:ext cx="9144000" cy="63093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51520" y="188640"/>
            <a:ext cx="8435280" cy="720080"/>
          </a:xfrm>
        </p:spPr>
        <p:txBody>
          <a:bodyPr>
            <a:normAutofit fontScale="90000"/>
          </a:bodyPr>
          <a:lstStyle/>
          <a:p>
            <a:r>
              <a:rPr lang="el-GR" sz="3200" b="1" dirty="0" smtClean="0"/>
              <a:t>Έμμεση Μορφή Παρουσίασης Κατάστασης Λειτουργικών Ταμειακών Ροών </a:t>
            </a:r>
            <a:endParaRPr lang="el-GR" sz="3200" dirty="0"/>
          </a:p>
        </p:txBody>
      </p:sp>
      <p:pic>
        <p:nvPicPr>
          <p:cNvPr id="8194" name="Picture 2"/>
          <p:cNvPicPr>
            <a:picLocks noGrp="1" noChangeAspect="1" noChangeArrowheads="1"/>
          </p:cNvPicPr>
          <p:nvPr>
            <p:ph idx="1"/>
          </p:nvPr>
        </p:nvPicPr>
        <p:blipFill>
          <a:blip r:embed="rId2" cstate="print"/>
          <a:srcRect/>
          <a:stretch>
            <a:fillRect/>
          </a:stretch>
        </p:blipFill>
        <p:spPr bwMode="auto">
          <a:xfrm>
            <a:off x="0" y="980728"/>
            <a:ext cx="9144000" cy="5877272"/>
          </a:xfrm>
          <a:prstGeom prst="rect">
            <a:avLst/>
          </a:prstGeom>
          <a:noFill/>
          <a:ln w="9525">
            <a:noFill/>
            <a:miter lim="800000"/>
            <a:headEnd/>
            <a:tailEnd/>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0"/>
            <a:ext cx="8640960" cy="620688"/>
          </a:xfrm>
        </p:spPr>
        <p:txBody>
          <a:bodyPr>
            <a:normAutofit/>
          </a:bodyPr>
          <a:lstStyle/>
          <a:p>
            <a:r>
              <a:rPr lang="el-GR" sz="3200" b="1" dirty="0" smtClean="0"/>
              <a:t>Έμμεση Μέθοδος</a:t>
            </a:r>
            <a:endParaRPr lang="el-GR" sz="3200" b="1" dirty="0"/>
          </a:p>
        </p:txBody>
      </p:sp>
      <p:pic>
        <p:nvPicPr>
          <p:cNvPr id="11266" name="Picture 2"/>
          <p:cNvPicPr>
            <a:picLocks noGrp="1" noChangeAspect="1" noChangeArrowheads="1"/>
          </p:cNvPicPr>
          <p:nvPr>
            <p:ph idx="1"/>
          </p:nvPr>
        </p:nvPicPr>
        <p:blipFill>
          <a:blip r:embed="rId2" cstate="print"/>
          <a:srcRect/>
          <a:stretch>
            <a:fillRect/>
          </a:stretch>
        </p:blipFill>
        <p:spPr bwMode="auto">
          <a:xfrm>
            <a:off x="0" y="620688"/>
            <a:ext cx="9144000" cy="6237311"/>
          </a:xfrm>
          <a:prstGeom prst="rect">
            <a:avLst/>
          </a:prstGeom>
          <a:noFill/>
          <a:ln w="9525">
            <a:noFill/>
            <a:miter lim="800000"/>
            <a:headEnd/>
            <a:tailEnd/>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88640"/>
            <a:ext cx="9144000" cy="936104"/>
          </a:xfrm>
        </p:spPr>
        <p:txBody>
          <a:bodyPr>
            <a:normAutofit fontScale="90000"/>
          </a:bodyPr>
          <a:lstStyle/>
          <a:p>
            <a:r>
              <a:rPr lang="el-GR" sz="3200" b="1" dirty="0" smtClean="0"/>
              <a:t>Ταμειακές Ροές από επενδυτικές και χρηματοοικονομικές δραστηριότητες</a:t>
            </a:r>
            <a:endParaRPr lang="el-GR" sz="3200" b="1" dirty="0"/>
          </a:p>
        </p:txBody>
      </p:sp>
      <p:pic>
        <p:nvPicPr>
          <p:cNvPr id="9218" name="Picture 2"/>
          <p:cNvPicPr>
            <a:picLocks noGrp="1" noChangeAspect="1" noChangeArrowheads="1"/>
          </p:cNvPicPr>
          <p:nvPr>
            <p:ph idx="1"/>
          </p:nvPr>
        </p:nvPicPr>
        <p:blipFill>
          <a:blip r:embed="rId2" cstate="print"/>
          <a:srcRect/>
          <a:stretch>
            <a:fillRect/>
          </a:stretch>
        </p:blipFill>
        <p:spPr bwMode="auto">
          <a:xfrm>
            <a:off x="0" y="1196752"/>
            <a:ext cx="9144000" cy="5661248"/>
          </a:xfrm>
          <a:prstGeom prst="rect">
            <a:avLst/>
          </a:prstGeom>
          <a:noFill/>
          <a:ln w="9525">
            <a:noFill/>
            <a:miter lim="800000"/>
            <a:headEnd/>
            <a:tailEnd/>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18434" name="Picture 2"/>
          <p:cNvPicPr>
            <a:picLocks noGrp="1" noChangeAspect="1" noChangeArrowheads="1"/>
          </p:cNvPicPr>
          <p:nvPr>
            <p:ph type="tbl" idx="1"/>
          </p:nvPr>
        </p:nvPicPr>
        <p:blipFill>
          <a:blip r:embed="rId2" cstate="print"/>
          <a:srcRect/>
          <a:stretch>
            <a:fillRect/>
          </a:stretch>
        </p:blipFill>
        <p:spPr bwMode="auto">
          <a:xfrm>
            <a:off x="251520" y="260648"/>
            <a:ext cx="8712968" cy="6408712"/>
          </a:xfrm>
          <a:prstGeom prst="rect">
            <a:avLst/>
          </a:prstGeom>
          <a:noFill/>
          <a:ln w="9525">
            <a:noFill/>
            <a:miter lim="800000"/>
            <a:headEnd/>
            <a:tailEnd/>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9" name="Text Box 91"/>
          <p:cNvSpPr txBox="1">
            <a:spLocks noChangeArrowheads="1"/>
          </p:cNvSpPr>
          <p:nvPr/>
        </p:nvSpPr>
        <p:spPr bwMode="auto">
          <a:xfrm>
            <a:off x="685800" y="2178051"/>
            <a:ext cx="3352800" cy="25545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just">
              <a:spcBef>
                <a:spcPct val="50000"/>
              </a:spcBef>
            </a:pPr>
            <a:r>
              <a:rPr lang="el-GR" altLang="el-GR" sz="1600" b="1" dirty="0"/>
              <a:t>- </a:t>
            </a:r>
            <a:r>
              <a:rPr lang="el-GR" altLang="el-GR" sz="1600" b="1" dirty="0" smtClean="0">
                <a:solidFill>
                  <a:srgbClr val="7030A0"/>
                </a:solidFill>
              </a:rPr>
              <a:t>ΔΙΟΙΚΗΣΗ ΚΑΙ ΜΕΤΟΧΟΙ</a:t>
            </a:r>
            <a:endParaRPr lang="el-GR" altLang="el-GR" sz="1600" b="1" dirty="0">
              <a:solidFill>
                <a:srgbClr val="7030A0"/>
              </a:solidFill>
            </a:endParaRPr>
          </a:p>
          <a:p>
            <a:pPr algn="just">
              <a:spcBef>
                <a:spcPct val="50000"/>
              </a:spcBef>
            </a:pPr>
            <a:r>
              <a:rPr lang="el-GR" altLang="el-GR" sz="1600" b="1" dirty="0">
                <a:solidFill>
                  <a:srgbClr val="7030A0"/>
                </a:solidFill>
              </a:rPr>
              <a:t>- ΕΠΕΝΔΥΤΕΣ</a:t>
            </a:r>
          </a:p>
          <a:p>
            <a:pPr algn="just">
              <a:spcBef>
                <a:spcPct val="50000"/>
              </a:spcBef>
            </a:pPr>
            <a:r>
              <a:rPr lang="el-GR" altLang="el-GR" sz="1600" b="1" dirty="0" smtClean="0">
                <a:solidFill>
                  <a:srgbClr val="7030A0"/>
                </a:solidFill>
              </a:rPr>
              <a:t>- ΠΕΛΑΤΕΣ</a:t>
            </a:r>
            <a:endParaRPr lang="el-GR" altLang="el-GR" sz="1600" b="1" dirty="0">
              <a:solidFill>
                <a:srgbClr val="7030A0"/>
              </a:solidFill>
            </a:endParaRPr>
          </a:p>
          <a:p>
            <a:pPr algn="just">
              <a:spcBef>
                <a:spcPct val="50000"/>
              </a:spcBef>
            </a:pPr>
            <a:r>
              <a:rPr lang="el-GR" altLang="el-GR" sz="1600" b="1" dirty="0">
                <a:solidFill>
                  <a:srgbClr val="7030A0"/>
                </a:solidFill>
              </a:rPr>
              <a:t>- ΕΡΓΑΖΟΜΕΝΟΙ</a:t>
            </a:r>
          </a:p>
          <a:p>
            <a:pPr algn="just">
              <a:spcBef>
                <a:spcPct val="50000"/>
              </a:spcBef>
            </a:pPr>
            <a:r>
              <a:rPr lang="el-GR" altLang="el-GR" sz="1600" b="1" dirty="0" smtClean="0">
                <a:solidFill>
                  <a:srgbClr val="7030A0"/>
                </a:solidFill>
              </a:rPr>
              <a:t>- ΚΥΒΕΡΝΗΣΗ</a:t>
            </a:r>
          </a:p>
          <a:p>
            <a:pPr algn="just">
              <a:spcBef>
                <a:spcPct val="50000"/>
              </a:spcBef>
            </a:pPr>
            <a:r>
              <a:rPr lang="el-GR" altLang="el-GR" sz="1600" b="1" dirty="0" smtClean="0">
                <a:solidFill>
                  <a:srgbClr val="7030A0"/>
                </a:solidFill>
              </a:rPr>
              <a:t>- ΡΥΘΜΙΣΤΙΚΟΙ </a:t>
            </a:r>
            <a:r>
              <a:rPr lang="el-GR" altLang="el-GR" sz="1600" b="1" dirty="0">
                <a:solidFill>
                  <a:srgbClr val="7030A0"/>
                </a:solidFill>
              </a:rPr>
              <a:t>ΦΟΡΕΙΣ</a:t>
            </a:r>
          </a:p>
          <a:p>
            <a:pPr>
              <a:spcBef>
                <a:spcPct val="50000"/>
              </a:spcBef>
            </a:pPr>
            <a:endParaRPr lang="el-GR" altLang="el-GR" sz="1600" dirty="0"/>
          </a:p>
        </p:txBody>
      </p:sp>
      <p:sp>
        <p:nvSpPr>
          <p:cNvPr id="2140" name="Text Box 92"/>
          <p:cNvSpPr txBox="1">
            <a:spLocks noChangeArrowheads="1"/>
          </p:cNvSpPr>
          <p:nvPr/>
        </p:nvSpPr>
        <p:spPr bwMode="auto">
          <a:xfrm>
            <a:off x="5638800" y="2330450"/>
            <a:ext cx="2540054" cy="615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just"/>
            <a:r>
              <a:rPr lang="el-GR" altLang="el-GR" sz="1600" b="1" dirty="0">
                <a:solidFill>
                  <a:srgbClr val="FF0000"/>
                </a:solidFill>
              </a:rPr>
              <a:t>-</a:t>
            </a:r>
            <a:r>
              <a:rPr lang="el-GR" altLang="el-GR" sz="1600" dirty="0"/>
              <a:t> </a:t>
            </a:r>
            <a:r>
              <a:rPr lang="el-GR" altLang="el-GR" sz="1600" b="1" dirty="0">
                <a:solidFill>
                  <a:srgbClr val="C00000"/>
                </a:solidFill>
              </a:rPr>
              <a:t>ΦΟΡΟΛΟΓΙΚΕΣ ΑΡΧΕΣ</a:t>
            </a:r>
          </a:p>
          <a:p>
            <a:endParaRPr lang="el-GR" altLang="el-GR" sz="1800" dirty="0"/>
          </a:p>
        </p:txBody>
      </p:sp>
      <p:sp>
        <p:nvSpPr>
          <p:cNvPr id="2141" name="Text Box 93"/>
          <p:cNvSpPr txBox="1">
            <a:spLocks noChangeArrowheads="1"/>
          </p:cNvSpPr>
          <p:nvPr/>
        </p:nvSpPr>
        <p:spPr bwMode="auto">
          <a:xfrm>
            <a:off x="5715000" y="5454650"/>
            <a:ext cx="2835275"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just"/>
            <a:r>
              <a:rPr lang="el-GR" altLang="el-GR" sz="1800" b="1" dirty="0" smtClean="0">
                <a:solidFill>
                  <a:srgbClr val="003300"/>
                </a:solidFill>
              </a:rPr>
              <a:t>- ΚΥΒΕΡΝΗΣΗ</a:t>
            </a:r>
            <a:endParaRPr lang="el-GR" altLang="el-GR" sz="1800" b="1" dirty="0">
              <a:solidFill>
                <a:srgbClr val="003300"/>
              </a:solidFill>
            </a:endParaRPr>
          </a:p>
          <a:p>
            <a:pPr algn="just"/>
            <a:r>
              <a:rPr lang="el-GR" altLang="el-GR" sz="1800" b="1" dirty="0" smtClean="0">
                <a:solidFill>
                  <a:srgbClr val="003300"/>
                </a:solidFill>
              </a:rPr>
              <a:t>-ΡΥΘΜΙΣΤΙΚΟΙ  </a:t>
            </a:r>
            <a:r>
              <a:rPr lang="el-GR" altLang="el-GR" sz="1800" b="1" dirty="0">
                <a:solidFill>
                  <a:srgbClr val="003300"/>
                </a:solidFill>
              </a:rPr>
              <a:t>ΦΟΡΕΙΣ</a:t>
            </a:r>
          </a:p>
        </p:txBody>
      </p:sp>
      <p:sp>
        <p:nvSpPr>
          <p:cNvPr id="2142" name="Text Box 94"/>
          <p:cNvSpPr txBox="1">
            <a:spLocks noChangeArrowheads="1"/>
          </p:cNvSpPr>
          <p:nvPr/>
        </p:nvSpPr>
        <p:spPr bwMode="auto">
          <a:xfrm>
            <a:off x="467544" y="5454650"/>
            <a:ext cx="3168352"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just"/>
            <a:r>
              <a:rPr lang="el-GR" altLang="el-GR" sz="1800" b="1" dirty="0" smtClean="0">
                <a:solidFill>
                  <a:srgbClr val="663300"/>
                </a:solidFill>
              </a:rPr>
              <a:t>- ΔΙΟΙΚΗΣΗ ΚΑΙ ΜΕΤΟΧΟΙ</a:t>
            </a:r>
          </a:p>
          <a:p>
            <a:pPr algn="just"/>
            <a:r>
              <a:rPr lang="el-GR" altLang="el-GR" b="1" dirty="0" smtClean="0">
                <a:solidFill>
                  <a:srgbClr val="663300"/>
                </a:solidFill>
              </a:rPr>
              <a:t>- ΕΠΕΝΔΥΤΕΣ</a:t>
            </a:r>
            <a:endParaRPr lang="el-GR" altLang="el-GR" sz="1800" b="1" dirty="0">
              <a:solidFill>
                <a:srgbClr val="663300"/>
              </a:solidFill>
            </a:endParaRPr>
          </a:p>
        </p:txBody>
      </p:sp>
      <p:sp>
        <p:nvSpPr>
          <p:cNvPr id="2143" name="Rectangle 95"/>
          <p:cNvSpPr>
            <a:spLocks noChangeArrowheads="1"/>
          </p:cNvSpPr>
          <p:nvPr/>
        </p:nvSpPr>
        <p:spPr bwMode="auto">
          <a:xfrm>
            <a:off x="304800" y="1416050"/>
            <a:ext cx="3886200" cy="762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l-GR" altLang="el-GR" sz="1800" b="1" dirty="0" smtClean="0"/>
              <a:t>Χ/Ο </a:t>
            </a:r>
            <a:r>
              <a:rPr lang="el-GR" altLang="el-GR" sz="1800" b="1" dirty="0"/>
              <a:t>ΚΑΤΑΣΤΑΣΕΙΣ</a:t>
            </a:r>
          </a:p>
        </p:txBody>
      </p:sp>
      <p:sp>
        <p:nvSpPr>
          <p:cNvPr id="2144" name="Rectangle 96"/>
          <p:cNvSpPr>
            <a:spLocks noChangeArrowheads="1"/>
          </p:cNvSpPr>
          <p:nvPr/>
        </p:nvSpPr>
        <p:spPr bwMode="auto">
          <a:xfrm>
            <a:off x="5638800" y="1416050"/>
            <a:ext cx="3048000" cy="762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l-GR" altLang="el-GR" sz="1800" b="1" dirty="0"/>
              <a:t>ΦΟΡΟΛΟΓΙΚΕΣ ΔΗΛΩΣΕΙΣ</a:t>
            </a:r>
          </a:p>
        </p:txBody>
      </p:sp>
      <p:sp>
        <p:nvSpPr>
          <p:cNvPr id="2145" name="Rectangle 97"/>
          <p:cNvSpPr>
            <a:spLocks noChangeArrowheads="1"/>
          </p:cNvSpPr>
          <p:nvPr/>
        </p:nvSpPr>
        <p:spPr bwMode="auto">
          <a:xfrm>
            <a:off x="381000" y="4387850"/>
            <a:ext cx="3810000" cy="762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l-GR" altLang="el-GR" sz="1800" b="1" dirty="0"/>
              <a:t>ΣΤΟΙΧΕΙΑ ΚΑΙ ΕΚΘΕΣΕΙΣ</a:t>
            </a:r>
          </a:p>
        </p:txBody>
      </p:sp>
      <p:sp>
        <p:nvSpPr>
          <p:cNvPr id="2146" name="Rectangle 98"/>
          <p:cNvSpPr>
            <a:spLocks noChangeArrowheads="1"/>
          </p:cNvSpPr>
          <p:nvPr/>
        </p:nvSpPr>
        <p:spPr bwMode="auto">
          <a:xfrm>
            <a:off x="5410200" y="4311650"/>
            <a:ext cx="3429000" cy="838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l-GR" altLang="el-GR" sz="1800" dirty="0"/>
          </a:p>
          <a:p>
            <a:pPr algn="ctr"/>
            <a:r>
              <a:rPr lang="el-GR" altLang="el-GR" sz="1800" b="1" dirty="0"/>
              <a:t>ΕΙΔΙΚΕΣ ΕΚΘΕΣΕΙΣ</a:t>
            </a:r>
            <a:endParaRPr lang="el-GR" altLang="el-GR" sz="1600" b="1" dirty="0"/>
          </a:p>
          <a:p>
            <a:pPr algn="ctr"/>
            <a:endParaRPr lang="el-GR" altLang="el-GR" sz="1800" dirty="0"/>
          </a:p>
        </p:txBody>
      </p:sp>
      <p:sp>
        <p:nvSpPr>
          <p:cNvPr id="2147" name="Rectangle 99"/>
          <p:cNvSpPr>
            <a:spLocks noChangeArrowheads="1"/>
          </p:cNvSpPr>
          <p:nvPr/>
        </p:nvSpPr>
        <p:spPr bwMode="auto">
          <a:xfrm>
            <a:off x="179512" y="304799"/>
            <a:ext cx="865089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l-GR" altLang="el-GR" sz="3200" b="1" dirty="0" smtClean="0"/>
              <a:t>ΠΑΡΟΥΣΙΑΣΗ </a:t>
            </a:r>
            <a:r>
              <a:rPr lang="el-GR" altLang="el-GR" sz="3200" b="1" dirty="0"/>
              <a:t>ΛΟΓΙΣΤΙΚΩΝ ΠΛΗΡΟΦΟΡΙΩΝ</a:t>
            </a:r>
          </a:p>
        </p:txBody>
      </p:sp>
    </p:spTree>
    <p:extLst>
      <p:ext uri="{BB962C8B-B14F-4D97-AF65-F5344CB8AC3E}">
        <p14:creationId xmlns:p14="http://schemas.microsoft.com/office/powerpoint/2010/main" xmlns="" val="299566317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 name="Rectangle 103"/>
          <p:cNvSpPr>
            <a:spLocks noChangeArrowheads="1"/>
          </p:cNvSpPr>
          <p:nvPr/>
        </p:nvSpPr>
        <p:spPr bwMode="auto">
          <a:xfrm>
            <a:off x="609600" y="152400"/>
            <a:ext cx="77724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itchFamily="18" charset="0"/>
              </a:defRPr>
            </a:lvl1pPr>
            <a:lvl2pPr algn="ctr">
              <a:defRPr sz="4400">
                <a:solidFill>
                  <a:schemeClr val="tx2"/>
                </a:solidFill>
                <a:latin typeface="Times New Roman" pitchFamily="18" charset="0"/>
              </a:defRPr>
            </a:lvl2pPr>
            <a:lvl3pPr algn="ctr">
              <a:defRPr sz="4400">
                <a:solidFill>
                  <a:schemeClr val="tx2"/>
                </a:solidFill>
                <a:latin typeface="Times New Roman" pitchFamily="18" charset="0"/>
              </a:defRPr>
            </a:lvl3pPr>
            <a:lvl4pPr algn="ctr">
              <a:defRPr sz="4400">
                <a:solidFill>
                  <a:schemeClr val="tx2"/>
                </a:solidFill>
                <a:latin typeface="Times New Roman" pitchFamily="18" charset="0"/>
              </a:defRPr>
            </a:lvl4pPr>
            <a:lvl5pPr algn="ctr">
              <a:defRPr sz="4400">
                <a:solidFill>
                  <a:schemeClr val="tx2"/>
                </a:solidFill>
                <a:latin typeface="Times New Roman" pitchFamily="18" charset="0"/>
              </a:defRPr>
            </a:lvl5pPr>
            <a:lvl6pPr marL="457200" algn="ctr" eaLnBrk="0" fontAlgn="base" hangingPunct="0">
              <a:spcBef>
                <a:spcPct val="0"/>
              </a:spcBef>
              <a:spcAft>
                <a:spcPct val="0"/>
              </a:spcAft>
              <a:defRPr sz="4400">
                <a:solidFill>
                  <a:schemeClr val="tx2"/>
                </a:solidFill>
                <a:latin typeface="Times New Roman" pitchFamily="18" charset="0"/>
              </a:defRPr>
            </a:lvl6pPr>
            <a:lvl7pPr marL="914400" algn="ctr" eaLnBrk="0" fontAlgn="base" hangingPunct="0">
              <a:spcBef>
                <a:spcPct val="0"/>
              </a:spcBef>
              <a:spcAft>
                <a:spcPct val="0"/>
              </a:spcAft>
              <a:defRPr sz="4400">
                <a:solidFill>
                  <a:schemeClr val="tx2"/>
                </a:solidFill>
                <a:latin typeface="Times New Roman" pitchFamily="18" charset="0"/>
              </a:defRPr>
            </a:lvl7pPr>
            <a:lvl8pPr marL="1371600" algn="ctr" eaLnBrk="0" fontAlgn="base" hangingPunct="0">
              <a:spcBef>
                <a:spcPct val="0"/>
              </a:spcBef>
              <a:spcAft>
                <a:spcPct val="0"/>
              </a:spcAft>
              <a:defRPr sz="4400">
                <a:solidFill>
                  <a:schemeClr val="tx2"/>
                </a:solidFill>
                <a:latin typeface="Times New Roman" pitchFamily="18" charset="0"/>
              </a:defRPr>
            </a:lvl8pPr>
            <a:lvl9pPr marL="1828800" algn="ctr" eaLnBrk="0" fontAlgn="base" hangingPunct="0">
              <a:spcBef>
                <a:spcPct val="0"/>
              </a:spcBef>
              <a:spcAft>
                <a:spcPct val="0"/>
              </a:spcAft>
              <a:defRPr sz="4400">
                <a:solidFill>
                  <a:schemeClr val="tx2"/>
                </a:solidFill>
                <a:latin typeface="Times New Roman" pitchFamily="18" charset="0"/>
              </a:defRPr>
            </a:lvl9pPr>
          </a:lstStyle>
          <a:p>
            <a:r>
              <a:rPr lang="el-GR" altLang="el-GR" sz="3600" b="1" dirty="0">
                <a:latin typeface="+mn-lt"/>
              </a:rPr>
              <a:t>ΒΑΣΙΚΕΣ ΛΟΓΙΣΤΙΚΕΣ ΕΝΝΟΙΕΣ</a:t>
            </a:r>
            <a:br>
              <a:rPr lang="el-GR" altLang="el-GR" sz="3600" b="1" dirty="0">
                <a:latin typeface="+mn-lt"/>
              </a:rPr>
            </a:br>
            <a:r>
              <a:rPr lang="el-GR" altLang="el-GR" sz="3600" b="1" dirty="0">
                <a:latin typeface="+mn-lt"/>
              </a:rPr>
              <a:t>(ΠΑΡΑΔΟΧΕΣ ή ΥΠΟΘΕΣΕΙΣ)</a:t>
            </a:r>
            <a:endParaRPr lang="el-GR" altLang="el-GR" sz="3600" dirty="0">
              <a:latin typeface="+mn-lt"/>
            </a:endParaRPr>
          </a:p>
        </p:txBody>
      </p:sp>
      <p:sp>
        <p:nvSpPr>
          <p:cNvPr id="2152" name="Text Box 104"/>
          <p:cNvSpPr txBox="1">
            <a:spLocks noChangeArrowheads="1"/>
          </p:cNvSpPr>
          <p:nvPr/>
        </p:nvSpPr>
        <p:spPr bwMode="auto">
          <a:xfrm>
            <a:off x="723900" y="1219199"/>
            <a:ext cx="7315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r>
              <a:rPr lang="el-GR" altLang="el-GR" sz="2000" b="1" dirty="0"/>
              <a:t>Ι. ΒΑΣΙΚΗ ΛΟΓΙΣΤΙΚΗ </a:t>
            </a:r>
            <a:r>
              <a:rPr lang="el-GR" altLang="el-GR" sz="2000" b="1" dirty="0" smtClean="0"/>
              <a:t>ΙΣΟΤΗΤΑ Ε = Π</a:t>
            </a:r>
            <a:endParaRPr lang="el-GR" altLang="el-GR" sz="1800" b="1" dirty="0"/>
          </a:p>
        </p:txBody>
      </p:sp>
      <p:sp>
        <p:nvSpPr>
          <p:cNvPr id="2153" name="Rectangle 105"/>
          <p:cNvSpPr>
            <a:spLocks noChangeArrowheads="1"/>
          </p:cNvSpPr>
          <p:nvPr/>
        </p:nvSpPr>
        <p:spPr bwMode="auto">
          <a:xfrm>
            <a:off x="228600" y="1828800"/>
            <a:ext cx="8686800" cy="1384176"/>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sp>
        <p:nvSpPr>
          <p:cNvPr id="2154" name="Text Box 106"/>
          <p:cNvSpPr txBox="1">
            <a:spLocks noChangeArrowheads="1"/>
          </p:cNvSpPr>
          <p:nvPr/>
        </p:nvSpPr>
        <p:spPr bwMode="auto">
          <a:xfrm>
            <a:off x="304800" y="2286000"/>
            <a:ext cx="29718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l-GR" altLang="el-GR" sz="1600" b="1" dirty="0">
                <a:solidFill>
                  <a:srgbClr val="7030A0"/>
                </a:solidFill>
              </a:rPr>
              <a:t>1. ΝΟΜΙΚΗ ΔΙΑΤΥΠΩΣΗ</a:t>
            </a:r>
          </a:p>
        </p:txBody>
      </p:sp>
      <p:sp>
        <p:nvSpPr>
          <p:cNvPr id="2155" name="Rectangle 107"/>
          <p:cNvSpPr>
            <a:spLocks noChangeArrowheads="1"/>
          </p:cNvSpPr>
          <p:nvPr/>
        </p:nvSpPr>
        <p:spPr bwMode="auto">
          <a:xfrm>
            <a:off x="228600" y="3429000"/>
            <a:ext cx="8686800" cy="914400"/>
          </a:xfrm>
          <a:prstGeom prst="rect">
            <a:avLst/>
          </a:prstGeom>
          <a:solidFill>
            <a:srgbClr val="00CC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sp>
        <p:nvSpPr>
          <p:cNvPr id="2156" name="Rectangle 108"/>
          <p:cNvSpPr>
            <a:spLocks noChangeArrowheads="1"/>
          </p:cNvSpPr>
          <p:nvPr/>
        </p:nvSpPr>
        <p:spPr bwMode="auto">
          <a:xfrm>
            <a:off x="251520" y="4797152"/>
            <a:ext cx="8610600" cy="1295400"/>
          </a:xfrm>
          <a:prstGeom prst="rect">
            <a:avLst/>
          </a:prstGeom>
          <a:solidFill>
            <a:srgbClr val="99CC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sp>
        <p:nvSpPr>
          <p:cNvPr id="2157" name="Text Box 109"/>
          <p:cNvSpPr txBox="1">
            <a:spLocks noChangeArrowheads="1"/>
          </p:cNvSpPr>
          <p:nvPr/>
        </p:nvSpPr>
        <p:spPr bwMode="auto">
          <a:xfrm>
            <a:off x="304800" y="3733800"/>
            <a:ext cx="30480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l-GR" altLang="el-GR" sz="1600" b="1" dirty="0">
                <a:solidFill>
                  <a:srgbClr val="003300"/>
                </a:solidFill>
              </a:rPr>
              <a:t>2. ΟΙΚΟΝΟΜΙΚΗ ΔΙΑΤΥΠΩΣΗ</a:t>
            </a:r>
            <a:endParaRPr lang="el-GR" altLang="el-GR" sz="1800" b="1" dirty="0">
              <a:solidFill>
                <a:srgbClr val="003300"/>
              </a:solidFill>
            </a:endParaRPr>
          </a:p>
        </p:txBody>
      </p:sp>
      <p:sp>
        <p:nvSpPr>
          <p:cNvPr id="2158" name="Text Box 110"/>
          <p:cNvSpPr txBox="1">
            <a:spLocks noChangeArrowheads="1"/>
          </p:cNvSpPr>
          <p:nvPr/>
        </p:nvSpPr>
        <p:spPr bwMode="auto">
          <a:xfrm>
            <a:off x="304800" y="5105400"/>
            <a:ext cx="28956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l-GR" altLang="el-GR" sz="1600" b="1" dirty="0">
                <a:solidFill>
                  <a:srgbClr val="C00000"/>
                </a:solidFill>
              </a:rPr>
              <a:t>3. ΛΟΓΙΣΤΙΚΗ ΔΙΑΤΥΠΩΣΗ</a:t>
            </a:r>
            <a:endParaRPr lang="el-GR" altLang="el-GR" sz="1800" b="1" dirty="0">
              <a:solidFill>
                <a:srgbClr val="C00000"/>
              </a:solidFill>
            </a:endParaRPr>
          </a:p>
        </p:txBody>
      </p:sp>
      <p:sp>
        <p:nvSpPr>
          <p:cNvPr id="2159" name="Text Box 111"/>
          <p:cNvSpPr txBox="1">
            <a:spLocks noChangeArrowheads="1"/>
          </p:cNvSpPr>
          <p:nvPr/>
        </p:nvSpPr>
        <p:spPr bwMode="auto">
          <a:xfrm>
            <a:off x="2987824" y="2133600"/>
            <a:ext cx="18889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el-GR" altLang="el-GR" sz="1600" b="1" dirty="0"/>
              <a:t>ΠΕΡΙΟΥΣΙΑΚΑ</a:t>
            </a:r>
            <a:br>
              <a:rPr lang="el-GR" altLang="el-GR" sz="1600" b="1" dirty="0"/>
            </a:br>
            <a:r>
              <a:rPr lang="el-GR" altLang="el-GR" sz="1600" b="1" dirty="0"/>
              <a:t>     ΣΤΟΙΧΕΙΑ</a:t>
            </a:r>
          </a:p>
        </p:txBody>
      </p:sp>
      <p:sp>
        <p:nvSpPr>
          <p:cNvPr id="2160" name="Text Box 112"/>
          <p:cNvSpPr txBox="1">
            <a:spLocks noChangeArrowheads="1"/>
          </p:cNvSpPr>
          <p:nvPr/>
        </p:nvSpPr>
        <p:spPr bwMode="auto">
          <a:xfrm>
            <a:off x="4876800" y="2286000"/>
            <a:ext cx="3048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l-GR" altLang="el-GR" sz="1800" b="1" dirty="0"/>
              <a:t>=</a:t>
            </a:r>
          </a:p>
        </p:txBody>
      </p:sp>
      <p:sp>
        <p:nvSpPr>
          <p:cNvPr id="2161" name="Text Box 113"/>
          <p:cNvSpPr txBox="1">
            <a:spLocks noChangeArrowheads="1"/>
          </p:cNvSpPr>
          <p:nvPr/>
        </p:nvSpPr>
        <p:spPr bwMode="auto">
          <a:xfrm>
            <a:off x="5181600" y="1828800"/>
            <a:ext cx="2057400" cy="144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el-GR" altLang="el-GR" sz="1600" b="1" dirty="0"/>
              <a:t>ΥΠΟΧΡΕΩΣΕΙΣ</a:t>
            </a:r>
            <a:br>
              <a:rPr lang="el-GR" altLang="el-GR" sz="1600" b="1" dirty="0"/>
            </a:br>
            <a:r>
              <a:rPr lang="el-GR" altLang="el-GR" sz="1600" b="1" dirty="0"/>
              <a:t>ΠΡΟΣ ΙΔΙΟΚΤΗΤΕΣ</a:t>
            </a:r>
          </a:p>
          <a:p>
            <a:pPr algn="ctr">
              <a:spcBef>
                <a:spcPct val="50000"/>
              </a:spcBef>
            </a:pPr>
            <a:r>
              <a:rPr lang="el-GR" altLang="el-GR" sz="1600" b="1" dirty="0"/>
              <a:t>(ΑΞΙΩΣΕΙΣ ΙΔΙΟΚΤΗΤΩΝ)</a:t>
            </a:r>
          </a:p>
        </p:txBody>
      </p:sp>
      <p:sp>
        <p:nvSpPr>
          <p:cNvPr id="2162" name="Text Box 114"/>
          <p:cNvSpPr txBox="1">
            <a:spLocks noChangeArrowheads="1"/>
          </p:cNvSpPr>
          <p:nvPr/>
        </p:nvSpPr>
        <p:spPr bwMode="auto">
          <a:xfrm>
            <a:off x="7164288" y="2420888"/>
            <a:ext cx="2286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l-GR" altLang="el-GR" sz="1800" b="1" dirty="0"/>
              <a:t>+</a:t>
            </a:r>
          </a:p>
        </p:txBody>
      </p:sp>
      <p:sp>
        <p:nvSpPr>
          <p:cNvPr id="2163" name="Text Box 115"/>
          <p:cNvSpPr txBox="1">
            <a:spLocks noChangeArrowheads="1"/>
          </p:cNvSpPr>
          <p:nvPr/>
        </p:nvSpPr>
        <p:spPr bwMode="auto">
          <a:xfrm>
            <a:off x="7315200" y="1828800"/>
            <a:ext cx="1676400" cy="144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el-GR" altLang="el-GR" sz="1600" b="1" dirty="0"/>
              <a:t>ΥΠΟΧΡΕΩΣΕΙΣ</a:t>
            </a:r>
            <a:br>
              <a:rPr lang="el-GR" altLang="el-GR" sz="1600" b="1" dirty="0"/>
            </a:br>
            <a:r>
              <a:rPr lang="el-GR" altLang="el-GR" sz="1600" b="1" dirty="0"/>
              <a:t>ΠΡΟΣ ΤΡΙΤΟΥΣ</a:t>
            </a:r>
          </a:p>
          <a:p>
            <a:pPr algn="ctr">
              <a:spcBef>
                <a:spcPct val="50000"/>
              </a:spcBef>
            </a:pPr>
            <a:r>
              <a:rPr lang="el-GR" altLang="el-GR" sz="1600" b="1" dirty="0"/>
              <a:t>(ΑΞΙΩΣΕΙΣ</a:t>
            </a:r>
            <a:br>
              <a:rPr lang="el-GR" altLang="el-GR" sz="1600" b="1" dirty="0"/>
            </a:br>
            <a:r>
              <a:rPr lang="el-GR" altLang="el-GR" sz="1600" b="1" dirty="0"/>
              <a:t>ΤΡΙΤΩΝ)</a:t>
            </a:r>
          </a:p>
        </p:txBody>
      </p:sp>
      <p:sp>
        <p:nvSpPr>
          <p:cNvPr id="2164" name="Text Box 116"/>
          <p:cNvSpPr txBox="1">
            <a:spLocks noChangeArrowheads="1"/>
          </p:cNvSpPr>
          <p:nvPr/>
        </p:nvSpPr>
        <p:spPr bwMode="auto">
          <a:xfrm>
            <a:off x="3276600" y="3686175"/>
            <a:ext cx="2286000" cy="581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l-GR" altLang="el-GR" sz="1600" b="1" dirty="0"/>
              <a:t>ΟΙΚΟΝΟΜΙΚΟΙ</a:t>
            </a:r>
            <a:br>
              <a:rPr lang="el-GR" altLang="el-GR" sz="1600" b="1" dirty="0"/>
            </a:br>
            <a:r>
              <a:rPr lang="el-GR" altLang="el-GR" sz="1600" b="1" dirty="0"/>
              <a:t>          ΠΟΡΟΙ</a:t>
            </a:r>
            <a:endParaRPr lang="el-GR" altLang="el-GR" sz="1800" b="1" dirty="0"/>
          </a:p>
        </p:txBody>
      </p:sp>
      <p:sp>
        <p:nvSpPr>
          <p:cNvPr id="2165" name="Text Box 117"/>
          <p:cNvSpPr txBox="1">
            <a:spLocks noChangeArrowheads="1"/>
          </p:cNvSpPr>
          <p:nvPr/>
        </p:nvSpPr>
        <p:spPr bwMode="auto">
          <a:xfrm>
            <a:off x="4953000" y="3810000"/>
            <a:ext cx="3810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l-GR" altLang="el-GR" sz="1800" b="1" dirty="0"/>
              <a:t>=</a:t>
            </a:r>
          </a:p>
        </p:txBody>
      </p:sp>
      <p:sp>
        <p:nvSpPr>
          <p:cNvPr id="2166" name="Text Box 118"/>
          <p:cNvSpPr txBox="1">
            <a:spLocks noChangeArrowheads="1"/>
          </p:cNvSpPr>
          <p:nvPr/>
        </p:nvSpPr>
        <p:spPr bwMode="auto">
          <a:xfrm>
            <a:off x="5257800" y="3657600"/>
            <a:ext cx="2438400" cy="581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l-GR" altLang="el-GR" sz="1600" b="1" dirty="0"/>
              <a:t>        ΙΔΙΑ</a:t>
            </a:r>
            <a:br>
              <a:rPr lang="el-GR" altLang="el-GR" sz="1600" b="1" dirty="0"/>
            </a:br>
            <a:r>
              <a:rPr lang="el-GR" altLang="el-GR" sz="1600" b="1" dirty="0"/>
              <a:t> ΚΕΦΑΛΑΙΑ</a:t>
            </a:r>
            <a:endParaRPr lang="el-GR" altLang="el-GR" sz="1800" b="1" dirty="0"/>
          </a:p>
        </p:txBody>
      </p:sp>
      <p:sp>
        <p:nvSpPr>
          <p:cNvPr id="2167" name="Text Box 119"/>
          <p:cNvSpPr txBox="1">
            <a:spLocks noChangeArrowheads="1"/>
          </p:cNvSpPr>
          <p:nvPr/>
        </p:nvSpPr>
        <p:spPr bwMode="auto">
          <a:xfrm>
            <a:off x="6804248" y="3717032"/>
            <a:ext cx="3048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l-GR" altLang="el-GR" sz="1800" b="1" dirty="0"/>
              <a:t>+</a:t>
            </a:r>
          </a:p>
        </p:txBody>
      </p:sp>
      <p:sp>
        <p:nvSpPr>
          <p:cNvPr id="2168" name="Text Box 120"/>
          <p:cNvSpPr txBox="1">
            <a:spLocks noChangeArrowheads="1"/>
          </p:cNvSpPr>
          <p:nvPr/>
        </p:nvSpPr>
        <p:spPr bwMode="auto">
          <a:xfrm>
            <a:off x="7467600" y="3581400"/>
            <a:ext cx="1676400" cy="581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l-GR" altLang="el-GR" sz="1600" b="1" dirty="0"/>
              <a:t>    ΞΕΝΑ</a:t>
            </a:r>
            <a:br>
              <a:rPr lang="el-GR" altLang="el-GR" sz="1600" b="1" dirty="0"/>
            </a:br>
            <a:r>
              <a:rPr lang="el-GR" altLang="el-GR" sz="1600" b="1" dirty="0"/>
              <a:t>ΚΕΦΑΛΑΙΑ</a:t>
            </a:r>
          </a:p>
        </p:txBody>
      </p:sp>
      <p:sp>
        <p:nvSpPr>
          <p:cNvPr id="2169" name="Text Box 121"/>
          <p:cNvSpPr txBox="1">
            <a:spLocks noChangeArrowheads="1"/>
          </p:cNvSpPr>
          <p:nvPr/>
        </p:nvSpPr>
        <p:spPr bwMode="auto">
          <a:xfrm>
            <a:off x="3352800" y="4953000"/>
            <a:ext cx="20574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l-GR" altLang="el-GR" sz="1800" b="1" dirty="0"/>
              <a:t>ΕΝΕΡΓΗΤΙΚΟ</a:t>
            </a:r>
          </a:p>
        </p:txBody>
      </p:sp>
      <p:sp>
        <p:nvSpPr>
          <p:cNvPr id="2170" name="Text Box 122"/>
          <p:cNvSpPr txBox="1">
            <a:spLocks noChangeArrowheads="1"/>
          </p:cNvSpPr>
          <p:nvPr/>
        </p:nvSpPr>
        <p:spPr bwMode="auto">
          <a:xfrm>
            <a:off x="4953000" y="4953000"/>
            <a:ext cx="4572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l-GR" altLang="el-GR" sz="1800" b="1" dirty="0"/>
              <a:t>=</a:t>
            </a:r>
          </a:p>
        </p:txBody>
      </p:sp>
      <p:sp>
        <p:nvSpPr>
          <p:cNvPr id="2171" name="Text Box 123"/>
          <p:cNvSpPr txBox="1">
            <a:spLocks noChangeArrowheads="1"/>
          </p:cNvSpPr>
          <p:nvPr/>
        </p:nvSpPr>
        <p:spPr bwMode="auto">
          <a:xfrm>
            <a:off x="6477000" y="4953000"/>
            <a:ext cx="22860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l-GR" altLang="el-GR" sz="1800" b="1" dirty="0"/>
              <a:t>ΠΑΘΗΤΙΚΟ</a:t>
            </a:r>
          </a:p>
        </p:txBody>
      </p:sp>
      <p:sp>
        <p:nvSpPr>
          <p:cNvPr id="2172" name="Text Box 124"/>
          <p:cNvSpPr txBox="1">
            <a:spLocks noChangeArrowheads="1"/>
          </p:cNvSpPr>
          <p:nvPr/>
        </p:nvSpPr>
        <p:spPr bwMode="auto">
          <a:xfrm>
            <a:off x="3352800" y="5576888"/>
            <a:ext cx="198120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l-GR" altLang="el-GR" sz="1800" b="1" dirty="0"/>
              <a:t>ΕΝΕΡΓΗΤΙΚΟ</a:t>
            </a:r>
          </a:p>
        </p:txBody>
      </p:sp>
      <p:sp>
        <p:nvSpPr>
          <p:cNvPr id="2173" name="Text Box 125"/>
          <p:cNvSpPr txBox="1">
            <a:spLocks noChangeArrowheads="1"/>
          </p:cNvSpPr>
          <p:nvPr/>
        </p:nvSpPr>
        <p:spPr bwMode="auto">
          <a:xfrm>
            <a:off x="4953000" y="5576888"/>
            <a:ext cx="22860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l-GR" altLang="el-GR" sz="1800" b="1" dirty="0"/>
              <a:t>=</a:t>
            </a:r>
          </a:p>
        </p:txBody>
      </p:sp>
      <p:sp>
        <p:nvSpPr>
          <p:cNvPr id="2174" name="Text Box 126"/>
          <p:cNvSpPr txBox="1">
            <a:spLocks noChangeArrowheads="1"/>
          </p:cNvSpPr>
          <p:nvPr/>
        </p:nvSpPr>
        <p:spPr bwMode="auto">
          <a:xfrm>
            <a:off x="5410200" y="5410200"/>
            <a:ext cx="1447800" cy="581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l-GR" altLang="el-GR" sz="1600" b="1" dirty="0"/>
              <a:t>ΛΟΓΙΣΤΙΚΟ</a:t>
            </a:r>
            <a:br>
              <a:rPr lang="el-GR" altLang="el-GR" sz="1600" b="1" dirty="0"/>
            </a:br>
            <a:r>
              <a:rPr lang="el-GR" altLang="el-GR" sz="1600" b="1" dirty="0"/>
              <a:t>ΠΑΘΗΤΙΚΟ</a:t>
            </a:r>
          </a:p>
        </p:txBody>
      </p:sp>
      <p:sp>
        <p:nvSpPr>
          <p:cNvPr id="2175" name="Text Box 127"/>
          <p:cNvSpPr txBox="1">
            <a:spLocks noChangeArrowheads="1"/>
          </p:cNvSpPr>
          <p:nvPr/>
        </p:nvSpPr>
        <p:spPr bwMode="auto">
          <a:xfrm>
            <a:off x="7010400" y="5486400"/>
            <a:ext cx="5334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l-GR" altLang="el-GR" sz="1800" b="1" dirty="0"/>
              <a:t>+</a:t>
            </a:r>
          </a:p>
        </p:txBody>
      </p:sp>
      <p:sp>
        <p:nvSpPr>
          <p:cNvPr id="2176" name="Text Box 128"/>
          <p:cNvSpPr txBox="1">
            <a:spLocks noChangeArrowheads="1"/>
          </p:cNvSpPr>
          <p:nvPr/>
        </p:nvSpPr>
        <p:spPr bwMode="auto">
          <a:xfrm>
            <a:off x="7391400" y="5438775"/>
            <a:ext cx="1600200" cy="581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l-GR" altLang="el-GR" sz="1600" b="1" dirty="0"/>
              <a:t>ΠΡΑΓΜΑΤΙΚΟ</a:t>
            </a:r>
            <a:br>
              <a:rPr lang="el-GR" altLang="el-GR" sz="1600" b="1" dirty="0"/>
            </a:br>
            <a:r>
              <a:rPr lang="el-GR" altLang="el-GR" sz="1600" b="1" dirty="0"/>
              <a:t>ΠΑΘΗΤΙΚΟ</a:t>
            </a:r>
            <a:endParaRPr lang="el-GR" altLang="el-GR" sz="1800" b="1" dirty="0"/>
          </a:p>
        </p:txBody>
      </p:sp>
    </p:spTree>
    <p:extLst>
      <p:ext uri="{BB962C8B-B14F-4D97-AF65-F5344CB8AC3E}">
        <p14:creationId xmlns:p14="http://schemas.microsoft.com/office/powerpoint/2010/main" xmlns="" val="1420070245"/>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7" name="Text Box 129"/>
          <p:cNvSpPr txBox="1">
            <a:spLocks noChangeArrowheads="1"/>
          </p:cNvSpPr>
          <p:nvPr/>
        </p:nvSpPr>
        <p:spPr bwMode="auto">
          <a:xfrm>
            <a:off x="1295400" y="2362200"/>
            <a:ext cx="6988175"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l-GR" altLang="el-GR" sz="2000" b="1" dirty="0">
                <a:solidFill>
                  <a:srgbClr val="C00000"/>
                </a:solidFill>
              </a:rPr>
              <a:t>ΙΙ. ΥΠΟΔΕΙΓΜΑ ΑΠΟΤΕΛΕΣΜΑΤΩΝ </a:t>
            </a:r>
            <a:r>
              <a:rPr lang="el-GR" altLang="el-GR" sz="2000" b="1" dirty="0" smtClean="0">
                <a:solidFill>
                  <a:srgbClr val="C00000"/>
                </a:solidFill>
              </a:rPr>
              <a:t>ΧΡΗΣΗΣ ή ΕΡΓΑΣΙΩΝ</a:t>
            </a:r>
            <a:endParaRPr lang="el-GR" altLang="el-GR" sz="2000" b="1" dirty="0">
              <a:solidFill>
                <a:srgbClr val="C00000"/>
              </a:solidFill>
            </a:endParaRPr>
          </a:p>
        </p:txBody>
      </p:sp>
      <p:sp>
        <p:nvSpPr>
          <p:cNvPr id="2178" name="Rectangle 130"/>
          <p:cNvSpPr>
            <a:spLocks noChangeArrowheads="1"/>
          </p:cNvSpPr>
          <p:nvPr/>
        </p:nvSpPr>
        <p:spPr bwMode="auto">
          <a:xfrm>
            <a:off x="304800" y="3200400"/>
            <a:ext cx="8458200" cy="914400"/>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l-GR" altLang="el-GR" sz="2000" b="1" dirty="0" smtClean="0"/>
              <a:t>ΣΥΝΟΛΟ ΕΣΟΔΩΝ – ΣΥΝΟΛΟ ΕΞΟΔΩΝ </a:t>
            </a:r>
            <a:r>
              <a:rPr lang="el-GR" altLang="el-GR" sz="2000" b="1" dirty="0"/>
              <a:t>= ΚΑΘΑΡΟ ΚΕΡΔΟΣ</a:t>
            </a:r>
          </a:p>
        </p:txBody>
      </p:sp>
      <p:sp>
        <p:nvSpPr>
          <p:cNvPr id="2179" name="Rectangle 131"/>
          <p:cNvSpPr>
            <a:spLocks noChangeArrowheads="1"/>
          </p:cNvSpPr>
          <p:nvPr/>
        </p:nvSpPr>
        <p:spPr bwMode="auto">
          <a:xfrm>
            <a:off x="990600" y="4572000"/>
            <a:ext cx="6551613"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l-GR" altLang="el-GR" sz="2000" b="1" dirty="0">
                <a:solidFill>
                  <a:srgbClr val="7030A0"/>
                </a:solidFill>
              </a:rPr>
              <a:t>ΙΙΙ. ΥΠΟΔΕΙΓΜΑ ΕΙΣΡΟΩΝ &amp; ΕΚΡΟΩΝ ΚΕΦΑΛΑΙΟΥ</a:t>
            </a:r>
          </a:p>
        </p:txBody>
      </p:sp>
      <p:sp>
        <p:nvSpPr>
          <p:cNvPr id="2180" name="Rectangle 132"/>
          <p:cNvSpPr>
            <a:spLocks noChangeArrowheads="1"/>
          </p:cNvSpPr>
          <p:nvPr/>
        </p:nvSpPr>
        <p:spPr bwMode="auto">
          <a:xfrm>
            <a:off x="0" y="5257800"/>
            <a:ext cx="9144000" cy="9144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l-GR" altLang="el-GR" b="1" dirty="0"/>
              <a:t>ΕΙΣΡΟΕΣ </a:t>
            </a:r>
            <a:r>
              <a:rPr lang="el-GR" altLang="el-GR" b="1" dirty="0" smtClean="0"/>
              <a:t>ΚΕΦΑΛΑΙΟΥ - ΕΚΡΟΕΣ ΚΕΦΑΛΑΙΟΥ= </a:t>
            </a:r>
            <a:r>
              <a:rPr lang="el-GR" altLang="el-GR" b="1" dirty="0"/>
              <a:t>ΚΑΘΑΡΗ ΜΕΤΑΒΟΛΗ ΚΕΦΑΛΑΙΟΥ</a:t>
            </a:r>
            <a:endParaRPr lang="el-GR" altLang="el-GR" dirty="0"/>
          </a:p>
        </p:txBody>
      </p:sp>
      <p:sp>
        <p:nvSpPr>
          <p:cNvPr id="2181" name="Rectangle 133"/>
          <p:cNvSpPr>
            <a:spLocks noChangeArrowheads="1"/>
          </p:cNvSpPr>
          <p:nvPr/>
        </p:nvSpPr>
        <p:spPr bwMode="auto">
          <a:xfrm>
            <a:off x="304800" y="533400"/>
            <a:ext cx="8458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el-GR" altLang="el-GR" sz="2000" b="1" dirty="0" smtClean="0">
                <a:solidFill>
                  <a:srgbClr val="002060"/>
                </a:solidFill>
              </a:rPr>
              <a:t>ΙΙ</a:t>
            </a:r>
            <a:r>
              <a:rPr lang="el-GR" altLang="el-GR" sz="2000" b="1" dirty="0">
                <a:solidFill>
                  <a:srgbClr val="002060"/>
                </a:solidFill>
              </a:rPr>
              <a:t>. ΥΠΟΔΕΙΓΜΑ </a:t>
            </a:r>
            <a:r>
              <a:rPr lang="el-GR" altLang="el-GR" sz="2000" b="1" dirty="0" smtClean="0">
                <a:solidFill>
                  <a:srgbClr val="002060"/>
                </a:solidFill>
              </a:rPr>
              <a:t>Χ/Ο </a:t>
            </a:r>
            <a:r>
              <a:rPr lang="el-GR" altLang="el-GR" sz="2000" b="1" dirty="0">
                <a:solidFill>
                  <a:srgbClr val="002060"/>
                </a:solidFill>
              </a:rPr>
              <a:t>ΘΕΣΗΣ</a:t>
            </a:r>
          </a:p>
        </p:txBody>
      </p:sp>
      <p:sp>
        <p:nvSpPr>
          <p:cNvPr id="2182" name="Rectangle 134"/>
          <p:cNvSpPr>
            <a:spLocks noChangeArrowheads="1"/>
          </p:cNvSpPr>
          <p:nvPr/>
        </p:nvSpPr>
        <p:spPr bwMode="auto">
          <a:xfrm>
            <a:off x="304800" y="1143000"/>
            <a:ext cx="8382000" cy="9144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l-GR" altLang="el-GR" sz="2000" b="1" dirty="0"/>
              <a:t>ΕΝΕΡΓΗΤΙΚΟ </a:t>
            </a:r>
            <a:r>
              <a:rPr lang="el-GR" altLang="el-GR" sz="2000" b="1" dirty="0" smtClean="0"/>
              <a:t>- ΥΠΟΧΡΕΩΣΕΙΣ </a:t>
            </a:r>
            <a:r>
              <a:rPr lang="el-GR" altLang="el-GR" sz="2000" b="1" dirty="0"/>
              <a:t>= ΚΑΘΑΡΑ </a:t>
            </a:r>
            <a:r>
              <a:rPr lang="el-GR" altLang="el-GR" sz="2000" b="1" dirty="0" smtClean="0"/>
              <a:t>ΘΕΣΗ ή ΙΔΙΑ ΚΕΦΑΛΑΙΑ</a:t>
            </a:r>
            <a:endParaRPr lang="el-GR" altLang="el-GR" sz="2000" dirty="0"/>
          </a:p>
        </p:txBody>
      </p:sp>
    </p:spTree>
    <p:extLst>
      <p:ext uri="{BB962C8B-B14F-4D97-AF65-F5344CB8AC3E}">
        <p14:creationId xmlns:p14="http://schemas.microsoft.com/office/powerpoint/2010/main" xmlns="" val="687435840"/>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3" name="Text Box 135"/>
          <p:cNvSpPr txBox="1">
            <a:spLocks noChangeArrowheads="1"/>
          </p:cNvSpPr>
          <p:nvPr/>
        </p:nvSpPr>
        <p:spPr bwMode="auto">
          <a:xfrm>
            <a:off x="0" y="0"/>
            <a:ext cx="9144000" cy="8617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el-GR" altLang="el-GR" sz="2000" b="1" dirty="0"/>
              <a:t>ΔΙΠΛΟΓΡΑΦΙΚΗ ΜΕΘΟΔΟΣ (ΧΡΕΩΣΗ-ΠΙΣΤΩΣΗ)</a:t>
            </a:r>
          </a:p>
          <a:p>
            <a:pPr algn="ctr">
              <a:spcBef>
                <a:spcPct val="50000"/>
              </a:spcBef>
            </a:pPr>
            <a:r>
              <a:rPr lang="el-GR" altLang="el-GR" sz="2000" b="1" dirty="0" smtClean="0"/>
              <a:t>ΙΙΙ. ΑΡΧΗ </a:t>
            </a:r>
            <a:r>
              <a:rPr lang="el-GR" altLang="el-GR" sz="2000" b="1" dirty="0"/>
              <a:t>ΔΕΔΟΥΛΕΥΜΕΝΩΝ</a:t>
            </a:r>
          </a:p>
        </p:txBody>
      </p:sp>
      <p:sp>
        <p:nvSpPr>
          <p:cNvPr id="2184" name="Line 136"/>
          <p:cNvSpPr>
            <a:spLocks noChangeShapeType="1"/>
          </p:cNvSpPr>
          <p:nvPr/>
        </p:nvSpPr>
        <p:spPr bwMode="auto">
          <a:xfrm>
            <a:off x="2667000" y="1752600"/>
            <a:ext cx="3733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sp>
        <p:nvSpPr>
          <p:cNvPr id="2185" name="Rectangle 137"/>
          <p:cNvSpPr>
            <a:spLocks noChangeArrowheads="1"/>
          </p:cNvSpPr>
          <p:nvPr/>
        </p:nvSpPr>
        <p:spPr bwMode="auto">
          <a:xfrm>
            <a:off x="6400800" y="1524000"/>
            <a:ext cx="2514600"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l-GR" altLang="el-GR" sz="1800" b="1" dirty="0"/>
              <a:t>ΤΕΛΟΣ ΠΕΡΙΟΔΟΥ</a:t>
            </a:r>
          </a:p>
        </p:txBody>
      </p:sp>
      <p:sp>
        <p:nvSpPr>
          <p:cNvPr id="2186" name="Rectangle 138"/>
          <p:cNvSpPr>
            <a:spLocks noChangeArrowheads="1"/>
          </p:cNvSpPr>
          <p:nvPr/>
        </p:nvSpPr>
        <p:spPr bwMode="auto">
          <a:xfrm>
            <a:off x="304800" y="1524000"/>
            <a:ext cx="24384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l-GR" altLang="el-GR" sz="1800" b="1" dirty="0"/>
              <a:t>ΑΡΧΗ ΠΕΡΙΟΔΟΥ</a:t>
            </a:r>
          </a:p>
        </p:txBody>
      </p:sp>
      <p:sp>
        <p:nvSpPr>
          <p:cNvPr id="2187" name="Rectangle 139"/>
          <p:cNvSpPr>
            <a:spLocks noChangeArrowheads="1"/>
          </p:cNvSpPr>
          <p:nvPr/>
        </p:nvSpPr>
        <p:spPr bwMode="auto">
          <a:xfrm>
            <a:off x="3352800" y="1371600"/>
            <a:ext cx="2895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l-GR" altLang="el-GR" sz="1800" b="1" dirty="0"/>
              <a:t>ΔΙΑΡΚΕΙΑ ΠΕΡΙΟΔΟΥ</a:t>
            </a:r>
          </a:p>
        </p:txBody>
      </p:sp>
      <p:sp>
        <p:nvSpPr>
          <p:cNvPr id="2188" name="Text Box 140"/>
          <p:cNvSpPr txBox="1">
            <a:spLocks noChangeArrowheads="1"/>
          </p:cNvSpPr>
          <p:nvPr/>
        </p:nvSpPr>
        <p:spPr bwMode="auto">
          <a:xfrm>
            <a:off x="76200" y="2338039"/>
            <a:ext cx="891540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l-GR" altLang="el-GR" sz="1600" b="1" dirty="0"/>
              <a:t>ΣΥΝΟΛΟ </a:t>
            </a:r>
            <a:r>
              <a:rPr lang="el-GR" altLang="el-GR" sz="1600" b="1" dirty="0" smtClean="0"/>
              <a:t>ΕΝΕΡΓΗΤΙΚΟΥ </a:t>
            </a:r>
            <a:r>
              <a:rPr lang="el-GR" altLang="el-GR" sz="2000" b="1" dirty="0" smtClean="0"/>
              <a:t>+</a:t>
            </a:r>
            <a:r>
              <a:rPr lang="el-GR" altLang="el-GR" sz="1600" b="1" dirty="0" smtClean="0"/>
              <a:t>     ΕΝΕΡΓΗΤΙΚΟΥ </a:t>
            </a:r>
            <a:r>
              <a:rPr lang="el-GR" altLang="el-GR" sz="2000" b="1" dirty="0" smtClean="0"/>
              <a:t>-</a:t>
            </a:r>
            <a:r>
              <a:rPr lang="el-GR" altLang="el-GR" sz="1600" b="1" dirty="0" smtClean="0"/>
              <a:t>      ΕΝΕΡΓΗΤΙΚΟΥ </a:t>
            </a:r>
            <a:r>
              <a:rPr lang="el-GR" altLang="el-GR" sz="1600" b="1" dirty="0"/>
              <a:t>= </a:t>
            </a:r>
            <a:r>
              <a:rPr lang="el-GR" altLang="el-GR" sz="1600" b="1" dirty="0" smtClean="0"/>
              <a:t>ΣΥΝΟΛΟ </a:t>
            </a:r>
            <a:r>
              <a:rPr lang="el-GR" altLang="el-GR" sz="1600" b="1" dirty="0"/>
              <a:t>ΕΝΕΡΓΗΤΙΚΟΥ</a:t>
            </a:r>
            <a:endParaRPr lang="el-GR" altLang="el-GR" sz="1800" b="1" dirty="0"/>
          </a:p>
        </p:txBody>
      </p:sp>
      <p:sp>
        <p:nvSpPr>
          <p:cNvPr id="2189" name="Rectangle 141"/>
          <p:cNvSpPr>
            <a:spLocks noChangeArrowheads="1"/>
          </p:cNvSpPr>
          <p:nvPr/>
        </p:nvSpPr>
        <p:spPr bwMode="auto">
          <a:xfrm>
            <a:off x="0" y="4768850"/>
            <a:ext cx="9104299"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l-GR" altLang="el-GR" sz="1600" b="1" dirty="0"/>
              <a:t>ΣΥΝΟΛΟ ΠΑΘΗΤΙΚΟΥ </a:t>
            </a:r>
            <a:r>
              <a:rPr lang="en-US" altLang="el-GR" sz="2000" b="1" dirty="0" smtClean="0"/>
              <a:t>+</a:t>
            </a:r>
            <a:r>
              <a:rPr lang="el-GR" altLang="el-GR" sz="1600" b="1" dirty="0" smtClean="0"/>
              <a:t>      </a:t>
            </a:r>
            <a:r>
              <a:rPr lang="en-US" altLang="el-GR" sz="1600" b="1" dirty="0" smtClean="0"/>
              <a:t> </a:t>
            </a:r>
            <a:r>
              <a:rPr lang="el-GR" altLang="el-GR" sz="1600" b="1" dirty="0" smtClean="0"/>
              <a:t>    ΠΑΘΗΤΙΚΟΥ    </a:t>
            </a:r>
            <a:r>
              <a:rPr lang="el-GR" altLang="el-GR" sz="2000" b="1" dirty="0" smtClean="0"/>
              <a:t>-</a:t>
            </a:r>
            <a:r>
              <a:rPr lang="el-GR" altLang="el-GR" sz="1600" b="1" dirty="0" smtClean="0"/>
              <a:t>          ΠΑΘΗΤΙΚΟΥ    =   ΣΥΝΟΛΟ </a:t>
            </a:r>
            <a:r>
              <a:rPr lang="el-GR" altLang="el-GR" sz="1600" b="1" dirty="0"/>
              <a:t>ΠΑΘΗΤΙΚΟΥ</a:t>
            </a:r>
          </a:p>
        </p:txBody>
      </p:sp>
      <p:sp>
        <p:nvSpPr>
          <p:cNvPr id="2190" name="Rectangle 142"/>
          <p:cNvSpPr>
            <a:spLocks noChangeArrowheads="1"/>
          </p:cNvSpPr>
          <p:nvPr/>
        </p:nvSpPr>
        <p:spPr bwMode="auto">
          <a:xfrm>
            <a:off x="304800" y="3352800"/>
            <a:ext cx="25146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l-GR" altLang="el-GR" sz="1800" b="1" dirty="0"/>
              <a:t>ΙΣΟΥΤΑΙ</a:t>
            </a:r>
          </a:p>
        </p:txBody>
      </p:sp>
      <p:sp>
        <p:nvSpPr>
          <p:cNvPr id="2191" name="Rectangle 143"/>
          <p:cNvSpPr>
            <a:spLocks noChangeArrowheads="1"/>
          </p:cNvSpPr>
          <p:nvPr/>
        </p:nvSpPr>
        <p:spPr bwMode="auto">
          <a:xfrm>
            <a:off x="6324600" y="3352800"/>
            <a:ext cx="25908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l-GR" altLang="el-GR" sz="1800" b="1" dirty="0"/>
              <a:t>ΙΣΟΥΤΑΙ</a:t>
            </a:r>
          </a:p>
        </p:txBody>
      </p:sp>
      <p:sp>
        <p:nvSpPr>
          <p:cNvPr id="2192" name="Line 144"/>
          <p:cNvSpPr>
            <a:spLocks noChangeShapeType="1"/>
          </p:cNvSpPr>
          <p:nvPr/>
        </p:nvSpPr>
        <p:spPr bwMode="auto">
          <a:xfrm>
            <a:off x="1447800" y="19812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sp>
        <p:nvSpPr>
          <p:cNvPr id="2193" name="Line 145"/>
          <p:cNvSpPr>
            <a:spLocks noChangeShapeType="1"/>
          </p:cNvSpPr>
          <p:nvPr/>
        </p:nvSpPr>
        <p:spPr bwMode="auto">
          <a:xfrm>
            <a:off x="1447800" y="26670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sp>
        <p:nvSpPr>
          <p:cNvPr id="2194" name="Line 146"/>
          <p:cNvSpPr>
            <a:spLocks noChangeShapeType="1"/>
          </p:cNvSpPr>
          <p:nvPr/>
        </p:nvSpPr>
        <p:spPr bwMode="auto">
          <a:xfrm flipV="1">
            <a:off x="1447800" y="3962400"/>
            <a:ext cx="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sp>
        <p:nvSpPr>
          <p:cNvPr id="2195" name="Line 147"/>
          <p:cNvSpPr>
            <a:spLocks noChangeShapeType="1"/>
          </p:cNvSpPr>
          <p:nvPr/>
        </p:nvSpPr>
        <p:spPr bwMode="auto">
          <a:xfrm flipV="1">
            <a:off x="1447800" y="51054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sp>
        <p:nvSpPr>
          <p:cNvPr id="2196" name="Line 148"/>
          <p:cNvSpPr>
            <a:spLocks noChangeShapeType="1"/>
          </p:cNvSpPr>
          <p:nvPr/>
        </p:nvSpPr>
        <p:spPr bwMode="auto">
          <a:xfrm>
            <a:off x="2590800" y="5867400"/>
            <a:ext cx="3733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sp>
        <p:nvSpPr>
          <p:cNvPr id="2197" name="Rectangle 149"/>
          <p:cNvSpPr>
            <a:spLocks noChangeArrowheads="1"/>
          </p:cNvSpPr>
          <p:nvPr/>
        </p:nvSpPr>
        <p:spPr bwMode="auto">
          <a:xfrm>
            <a:off x="6324600" y="5638800"/>
            <a:ext cx="2514600"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l-GR" altLang="el-GR" sz="1800" b="1" dirty="0"/>
              <a:t>ΤΕΛΟΣ ΠΕΡΙΟΔΟΥ</a:t>
            </a:r>
          </a:p>
        </p:txBody>
      </p:sp>
      <p:sp>
        <p:nvSpPr>
          <p:cNvPr id="2198" name="Rectangle 150"/>
          <p:cNvSpPr>
            <a:spLocks noChangeArrowheads="1"/>
          </p:cNvSpPr>
          <p:nvPr/>
        </p:nvSpPr>
        <p:spPr bwMode="auto">
          <a:xfrm>
            <a:off x="228600" y="5638800"/>
            <a:ext cx="24384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l-GR" altLang="el-GR" sz="1800" b="1" dirty="0"/>
              <a:t>ΑΡΧΗ ΠΕΡΙΟΔΟΥ</a:t>
            </a:r>
          </a:p>
        </p:txBody>
      </p:sp>
      <p:sp>
        <p:nvSpPr>
          <p:cNvPr id="2200" name="Line 152"/>
          <p:cNvSpPr>
            <a:spLocks noChangeShapeType="1"/>
          </p:cNvSpPr>
          <p:nvPr/>
        </p:nvSpPr>
        <p:spPr bwMode="auto">
          <a:xfrm>
            <a:off x="7543800" y="20574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sp>
        <p:nvSpPr>
          <p:cNvPr id="2201" name="Line 153"/>
          <p:cNvSpPr>
            <a:spLocks noChangeShapeType="1"/>
          </p:cNvSpPr>
          <p:nvPr/>
        </p:nvSpPr>
        <p:spPr bwMode="auto">
          <a:xfrm>
            <a:off x="7543800" y="27432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sp>
        <p:nvSpPr>
          <p:cNvPr id="2202" name="Line 154"/>
          <p:cNvSpPr>
            <a:spLocks noChangeShapeType="1"/>
          </p:cNvSpPr>
          <p:nvPr/>
        </p:nvSpPr>
        <p:spPr bwMode="auto">
          <a:xfrm flipV="1">
            <a:off x="7543800" y="4038600"/>
            <a:ext cx="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sp>
        <p:nvSpPr>
          <p:cNvPr id="2203" name="Line 155"/>
          <p:cNvSpPr>
            <a:spLocks noChangeShapeType="1"/>
          </p:cNvSpPr>
          <p:nvPr/>
        </p:nvSpPr>
        <p:spPr bwMode="auto">
          <a:xfrm flipV="1">
            <a:off x="7543800" y="51816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sp>
        <p:nvSpPr>
          <p:cNvPr id="23" name="22 - Βέλος προς τα επάνω"/>
          <p:cNvSpPr/>
          <p:nvPr/>
        </p:nvSpPr>
        <p:spPr>
          <a:xfrm>
            <a:off x="2555776" y="2060848"/>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4" name="23 - Βέλος προς τα κάτω"/>
          <p:cNvSpPr/>
          <p:nvPr/>
        </p:nvSpPr>
        <p:spPr>
          <a:xfrm>
            <a:off x="4427984" y="2204864"/>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6" name="25 - Βέλος προς τα κάτω"/>
          <p:cNvSpPr/>
          <p:nvPr/>
        </p:nvSpPr>
        <p:spPr>
          <a:xfrm>
            <a:off x="4572000" y="4460263"/>
            <a:ext cx="484632" cy="978408"/>
          </a:xfrm>
          <a:prstGeom prst="downArrow">
            <a:avLst>
              <a:gd name="adj1" fmla="val 50000"/>
              <a:gd name="adj2" fmla="val 463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7" name="Rectangle 151"/>
          <p:cNvSpPr>
            <a:spLocks noChangeArrowheads="1"/>
          </p:cNvSpPr>
          <p:nvPr/>
        </p:nvSpPr>
        <p:spPr bwMode="auto">
          <a:xfrm>
            <a:off x="3131840" y="6021288"/>
            <a:ext cx="2895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l-GR" altLang="el-GR" sz="1800" b="1" dirty="0"/>
              <a:t>ΔΙΑΡΚΕΙΑ ΠΕΡΙΟΔΟΥ</a:t>
            </a:r>
          </a:p>
        </p:txBody>
      </p:sp>
      <p:pic>
        <p:nvPicPr>
          <p:cNvPr id="34334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23454" y="4475162"/>
            <a:ext cx="549275" cy="1011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0389274"/>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4282341B-7CF7-4450-9AEC-022163E89CF6}" type="slidenum">
              <a:rPr lang="el-GR"/>
              <a:pPr/>
              <a:t>148</a:t>
            </a:fld>
            <a:endParaRPr lang="el-GR"/>
          </a:p>
        </p:txBody>
      </p:sp>
      <p:sp>
        <p:nvSpPr>
          <p:cNvPr id="18435" name="Rectangle 3"/>
          <p:cNvSpPr>
            <a:spLocks noGrp="1" noChangeArrowheads="1"/>
          </p:cNvSpPr>
          <p:nvPr>
            <p:ph type="body" idx="1"/>
          </p:nvPr>
        </p:nvSpPr>
        <p:spPr>
          <a:xfrm>
            <a:off x="228600" y="188640"/>
            <a:ext cx="8610600" cy="6264696"/>
          </a:xfrm>
        </p:spPr>
        <p:txBody>
          <a:bodyPr>
            <a:normAutofit fontScale="92500" lnSpcReduction="10000"/>
          </a:bodyPr>
          <a:lstStyle/>
          <a:p>
            <a:pPr marL="665163" algn="just">
              <a:lnSpc>
                <a:spcPct val="90000"/>
              </a:lnSpc>
              <a:buFont typeface="Wingdings" pitchFamily="2" charset="2"/>
              <a:buNone/>
            </a:pPr>
            <a:r>
              <a:rPr lang="el-GR" sz="1400" b="1" dirty="0">
                <a:solidFill>
                  <a:srgbClr val="002060"/>
                </a:solidFill>
                <a:latin typeface="Arial" charset="0"/>
              </a:rPr>
              <a:t>                                       </a:t>
            </a:r>
            <a:r>
              <a:rPr lang="el-GR" sz="1800" b="1" u="sng" dirty="0">
                <a:solidFill>
                  <a:srgbClr val="002060"/>
                </a:solidFill>
                <a:latin typeface="Arial" charset="0"/>
                <a:cs typeface="Arial" charset="0"/>
              </a:rPr>
              <a:t>α) Λογαριασμοί </a:t>
            </a:r>
            <a:r>
              <a:rPr lang="el-GR" sz="1800" b="1" u="sng" dirty="0" smtClean="0">
                <a:solidFill>
                  <a:srgbClr val="002060"/>
                </a:solidFill>
                <a:latin typeface="Arial" charset="0"/>
                <a:cs typeface="Arial" charset="0"/>
              </a:rPr>
              <a:t>Ενεργητικού</a:t>
            </a:r>
          </a:p>
          <a:p>
            <a:pPr marL="665163">
              <a:lnSpc>
                <a:spcPct val="90000"/>
              </a:lnSpc>
              <a:buFont typeface="Wingdings" pitchFamily="2" charset="2"/>
              <a:buNone/>
            </a:pPr>
            <a:r>
              <a:rPr lang="el-GR" sz="1800" dirty="0" smtClean="0">
                <a:solidFill>
                  <a:schemeClr val="tx2"/>
                </a:solidFill>
                <a:latin typeface="Wingdings" pitchFamily="2" charset="2"/>
                <a:cs typeface="Arial" charset="0"/>
              </a:rPr>
              <a:t>n</a:t>
            </a:r>
            <a:r>
              <a:rPr lang="el-GR" sz="1800" dirty="0">
                <a:solidFill>
                  <a:schemeClr val="tx2"/>
                </a:solidFill>
                <a:cs typeface="Times New Roman" pitchFamily="18" charset="0"/>
              </a:rPr>
              <a:t>    </a:t>
            </a:r>
            <a:r>
              <a:rPr lang="el-GR" sz="1800" dirty="0">
                <a:solidFill>
                  <a:schemeClr val="tx2"/>
                </a:solidFill>
                <a:latin typeface="Arial" charset="0"/>
                <a:cs typeface="Arial" charset="0"/>
              </a:rPr>
              <a:t>Ανοίγουν με χρέωση</a:t>
            </a:r>
            <a:endParaRPr lang="el-GR" sz="1800" dirty="0">
              <a:solidFill>
                <a:schemeClr val="tx2"/>
              </a:solidFill>
              <a:latin typeface="Arial" charset="0"/>
            </a:endParaRPr>
          </a:p>
          <a:p>
            <a:pPr marL="665163" algn="just">
              <a:lnSpc>
                <a:spcPct val="90000"/>
              </a:lnSpc>
              <a:buFont typeface="Wingdings" pitchFamily="2" charset="2"/>
              <a:buNone/>
            </a:pPr>
            <a:r>
              <a:rPr lang="el-GR" sz="1800" dirty="0" smtClean="0">
                <a:solidFill>
                  <a:schemeClr val="tx2"/>
                </a:solidFill>
                <a:latin typeface="Wingdings" pitchFamily="2" charset="2"/>
                <a:cs typeface="Arial" charset="0"/>
              </a:rPr>
              <a:t>n</a:t>
            </a:r>
            <a:r>
              <a:rPr lang="el-GR" sz="1800" dirty="0">
                <a:solidFill>
                  <a:schemeClr val="tx2"/>
                </a:solidFill>
                <a:cs typeface="Times New Roman" pitchFamily="18" charset="0"/>
              </a:rPr>
              <a:t>    </a:t>
            </a:r>
            <a:r>
              <a:rPr lang="el-GR" sz="1800" dirty="0">
                <a:solidFill>
                  <a:schemeClr val="tx2"/>
                </a:solidFill>
                <a:latin typeface="Arial" charset="0"/>
                <a:cs typeface="Arial" charset="0"/>
              </a:rPr>
              <a:t>Αυξάνουν με </a:t>
            </a:r>
            <a:r>
              <a:rPr lang="el-GR" sz="1800" dirty="0" smtClean="0">
                <a:solidFill>
                  <a:schemeClr val="tx2"/>
                </a:solidFill>
                <a:latin typeface="Arial" charset="0"/>
                <a:cs typeface="Arial" charset="0"/>
              </a:rPr>
              <a:t>χρέωση</a:t>
            </a:r>
          </a:p>
          <a:p>
            <a:pPr marL="665163" algn="just">
              <a:lnSpc>
                <a:spcPct val="90000"/>
              </a:lnSpc>
              <a:buFont typeface="Wingdings" pitchFamily="2" charset="2"/>
              <a:buNone/>
            </a:pPr>
            <a:r>
              <a:rPr lang="el-GR" sz="1800" dirty="0" smtClean="0">
                <a:solidFill>
                  <a:schemeClr val="tx2"/>
                </a:solidFill>
                <a:latin typeface="Wingdings" pitchFamily="2" charset="2"/>
                <a:cs typeface="Arial" charset="0"/>
              </a:rPr>
              <a:t>n</a:t>
            </a:r>
            <a:r>
              <a:rPr lang="el-GR" sz="1800" dirty="0">
                <a:solidFill>
                  <a:schemeClr val="tx2"/>
                </a:solidFill>
                <a:cs typeface="Times New Roman" pitchFamily="18" charset="0"/>
              </a:rPr>
              <a:t>    </a:t>
            </a:r>
            <a:r>
              <a:rPr lang="el-GR" sz="1800" dirty="0">
                <a:solidFill>
                  <a:schemeClr val="tx2"/>
                </a:solidFill>
                <a:latin typeface="Arial" charset="0"/>
                <a:cs typeface="Arial" charset="0"/>
              </a:rPr>
              <a:t>Μειώνονται με πίστωση</a:t>
            </a:r>
          </a:p>
          <a:p>
            <a:pPr marL="665163" algn="just">
              <a:lnSpc>
                <a:spcPct val="90000"/>
              </a:lnSpc>
              <a:buFont typeface="Wingdings" pitchFamily="2" charset="2"/>
              <a:buNone/>
            </a:pPr>
            <a:r>
              <a:rPr lang="el-GR" sz="1800" dirty="0" smtClean="0">
                <a:solidFill>
                  <a:schemeClr val="tx2"/>
                </a:solidFill>
                <a:latin typeface="Wingdings" pitchFamily="2" charset="2"/>
                <a:cs typeface="Arial" charset="0"/>
              </a:rPr>
              <a:t>n</a:t>
            </a:r>
            <a:r>
              <a:rPr lang="el-GR" sz="1800" dirty="0">
                <a:solidFill>
                  <a:schemeClr val="tx2"/>
                </a:solidFill>
                <a:cs typeface="Times New Roman" pitchFamily="18" charset="0"/>
              </a:rPr>
              <a:t>    </a:t>
            </a:r>
            <a:r>
              <a:rPr lang="el-GR" sz="1800" dirty="0">
                <a:solidFill>
                  <a:schemeClr val="tx2"/>
                </a:solidFill>
                <a:latin typeface="Arial" charset="0"/>
                <a:cs typeface="Arial" charset="0"/>
              </a:rPr>
              <a:t>Είναι λογαριασμοί χρεωστικοί</a:t>
            </a:r>
          </a:p>
          <a:p>
            <a:pPr marL="665163" algn="just">
              <a:lnSpc>
                <a:spcPct val="90000"/>
              </a:lnSpc>
              <a:buFont typeface="Wingdings" pitchFamily="2" charset="2"/>
              <a:buNone/>
            </a:pPr>
            <a:r>
              <a:rPr lang="el-GR" sz="1800" dirty="0" smtClean="0">
                <a:solidFill>
                  <a:schemeClr val="tx2"/>
                </a:solidFill>
                <a:latin typeface="Wingdings" pitchFamily="2" charset="2"/>
                <a:cs typeface="Arial" charset="0"/>
              </a:rPr>
              <a:t>n</a:t>
            </a:r>
            <a:r>
              <a:rPr lang="el-GR" sz="1800" dirty="0">
                <a:solidFill>
                  <a:schemeClr val="tx2"/>
                </a:solidFill>
                <a:cs typeface="Times New Roman" pitchFamily="18" charset="0"/>
              </a:rPr>
              <a:t>    </a:t>
            </a:r>
            <a:r>
              <a:rPr lang="el-GR" sz="1800" dirty="0">
                <a:solidFill>
                  <a:schemeClr val="tx2"/>
                </a:solidFill>
                <a:latin typeface="Arial" charset="0"/>
                <a:cs typeface="Arial" charset="0"/>
              </a:rPr>
              <a:t>Μπορούν να εμφανιστούν με χρεωστικό υπόλοιπο ή εξισωμένοι</a:t>
            </a:r>
          </a:p>
          <a:p>
            <a:pPr marL="665163" algn="just">
              <a:lnSpc>
                <a:spcPct val="90000"/>
              </a:lnSpc>
              <a:buFont typeface="Wingdings" pitchFamily="2" charset="2"/>
              <a:buNone/>
            </a:pPr>
            <a:r>
              <a:rPr lang="el-GR" sz="1800" dirty="0" smtClean="0">
                <a:solidFill>
                  <a:schemeClr val="tx2"/>
                </a:solidFill>
                <a:latin typeface="Wingdings" pitchFamily="2" charset="2"/>
                <a:cs typeface="Arial" charset="0"/>
              </a:rPr>
              <a:t>n</a:t>
            </a:r>
            <a:r>
              <a:rPr lang="el-GR" sz="1800" dirty="0">
                <a:solidFill>
                  <a:schemeClr val="tx2"/>
                </a:solidFill>
                <a:cs typeface="Times New Roman" pitchFamily="18" charset="0"/>
              </a:rPr>
              <a:t>    </a:t>
            </a:r>
            <a:r>
              <a:rPr lang="el-GR" sz="1800" dirty="0">
                <a:solidFill>
                  <a:schemeClr val="tx2"/>
                </a:solidFill>
                <a:latin typeface="Arial" charset="0"/>
                <a:cs typeface="Arial" charset="0"/>
              </a:rPr>
              <a:t>Δεν παρουσιάζονται με πιστωτικό υπόλοιπο.</a:t>
            </a:r>
          </a:p>
          <a:p>
            <a:pPr marL="665163" algn="just">
              <a:lnSpc>
                <a:spcPct val="90000"/>
              </a:lnSpc>
              <a:buFont typeface="Wingdings" pitchFamily="2" charset="2"/>
              <a:buNone/>
            </a:pPr>
            <a:r>
              <a:rPr lang="el-GR" sz="1800" b="1" dirty="0">
                <a:solidFill>
                  <a:schemeClr val="tx2"/>
                </a:solidFill>
                <a:latin typeface="Arial" charset="0"/>
                <a:cs typeface="Arial" charset="0"/>
              </a:rPr>
              <a:t> </a:t>
            </a:r>
            <a:endParaRPr lang="el-GR" sz="1800" dirty="0">
              <a:solidFill>
                <a:schemeClr val="tx2"/>
              </a:solidFill>
              <a:latin typeface="Arial" charset="0"/>
              <a:cs typeface="Arial" charset="0"/>
            </a:endParaRPr>
          </a:p>
          <a:p>
            <a:pPr marL="665163" algn="just">
              <a:lnSpc>
                <a:spcPct val="90000"/>
              </a:lnSpc>
              <a:buFont typeface="Wingdings" pitchFamily="2" charset="2"/>
              <a:buNone/>
            </a:pPr>
            <a:r>
              <a:rPr lang="el-GR" sz="1800" dirty="0">
                <a:solidFill>
                  <a:srgbClr val="C00000"/>
                </a:solidFill>
                <a:latin typeface="Arial" charset="0"/>
                <a:cs typeface="Arial" charset="0"/>
              </a:rPr>
              <a:t>                                    </a:t>
            </a:r>
            <a:r>
              <a:rPr lang="el-GR" sz="1800" b="1" u="sng" dirty="0">
                <a:solidFill>
                  <a:srgbClr val="C00000"/>
                </a:solidFill>
                <a:latin typeface="Arial" charset="0"/>
                <a:cs typeface="Arial" charset="0"/>
              </a:rPr>
              <a:t>β) Λογαριασμοί  Παθητικού   </a:t>
            </a:r>
            <a:endParaRPr lang="el-GR" sz="1800" u="sng" dirty="0">
              <a:solidFill>
                <a:srgbClr val="C00000"/>
              </a:solidFill>
              <a:latin typeface="Arial" charset="0"/>
              <a:cs typeface="Arial" charset="0"/>
            </a:endParaRPr>
          </a:p>
          <a:p>
            <a:pPr marL="665163" algn="just">
              <a:lnSpc>
                <a:spcPct val="90000"/>
              </a:lnSpc>
              <a:buFont typeface="Wingdings" pitchFamily="2" charset="2"/>
              <a:buNone/>
            </a:pPr>
            <a:r>
              <a:rPr lang="el-GR" sz="1800" dirty="0" smtClean="0">
                <a:solidFill>
                  <a:schemeClr val="tx2"/>
                </a:solidFill>
                <a:latin typeface="Wingdings" pitchFamily="2" charset="2"/>
                <a:cs typeface="Arial" charset="0"/>
              </a:rPr>
              <a:t>n</a:t>
            </a:r>
            <a:r>
              <a:rPr lang="el-GR" sz="1800" dirty="0">
                <a:solidFill>
                  <a:schemeClr val="tx2"/>
                </a:solidFill>
                <a:cs typeface="Times New Roman" pitchFamily="18" charset="0"/>
              </a:rPr>
              <a:t>    </a:t>
            </a:r>
            <a:r>
              <a:rPr lang="el-GR" sz="1800" dirty="0">
                <a:solidFill>
                  <a:schemeClr val="tx2"/>
                </a:solidFill>
                <a:latin typeface="Arial" charset="0"/>
                <a:cs typeface="Arial" charset="0"/>
              </a:rPr>
              <a:t>Ανοίγουν με πίστωση           </a:t>
            </a:r>
          </a:p>
          <a:p>
            <a:pPr marL="665163" algn="just">
              <a:lnSpc>
                <a:spcPct val="90000"/>
              </a:lnSpc>
              <a:buFont typeface="Wingdings" pitchFamily="2" charset="2"/>
              <a:buNone/>
            </a:pPr>
            <a:r>
              <a:rPr lang="el-GR" sz="1800" dirty="0" smtClean="0">
                <a:solidFill>
                  <a:schemeClr val="tx2"/>
                </a:solidFill>
                <a:latin typeface="Wingdings" pitchFamily="2" charset="2"/>
                <a:cs typeface="Arial" charset="0"/>
              </a:rPr>
              <a:t>n</a:t>
            </a:r>
            <a:r>
              <a:rPr lang="el-GR" sz="1800" dirty="0">
                <a:solidFill>
                  <a:schemeClr val="tx2"/>
                </a:solidFill>
                <a:cs typeface="Times New Roman" pitchFamily="18" charset="0"/>
              </a:rPr>
              <a:t>    </a:t>
            </a:r>
            <a:r>
              <a:rPr lang="el-GR" sz="1800" dirty="0">
                <a:solidFill>
                  <a:schemeClr val="tx2"/>
                </a:solidFill>
                <a:latin typeface="Arial" charset="0"/>
                <a:cs typeface="Arial" charset="0"/>
              </a:rPr>
              <a:t>Αυξάνουν με πίστωση</a:t>
            </a:r>
          </a:p>
          <a:p>
            <a:pPr marL="665163" algn="just">
              <a:lnSpc>
                <a:spcPct val="90000"/>
              </a:lnSpc>
              <a:buFont typeface="Wingdings" pitchFamily="2" charset="2"/>
              <a:buNone/>
            </a:pPr>
            <a:r>
              <a:rPr lang="el-GR" sz="1800" dirty="0" smtClean="0">
                <a:solidFill>
                  <a:schemeClr val="tx2"/>
                </a:solidFill>
                <a:latin typeface="Wingdings" pitchFamily="2" charset="2"/>
                <a:cs typeface="Arial" charset="0"/>
              </a:rPr>
              <a:t>n</a:t>
            </a:r>
            <a:r>
              <a:rPr lang="el-GR" sz="1800" dirty="0">
                <a:solidFill>
                  <a:schemeClr val="tx2"/>
                </a:solidFill>
                <a:cs typeface="Times New Roman" pitchFamily="18" charset="0"/>
              </a:rPr>
              <a:t>    </a:t>
            </a:r>
            <a:r>
              <a:rPr lang="el-GR" sz="1800" dirty="0">
                <a:solidFill>
                  <a:schemeClr val="tx2"/>
                </a:solidFill>
                <a:latin typeface="Arial" charset="0"/>
                <a:cs typeface="Arial" charset="0"/>
              </a:rPr>
              <a:t>Μειώνονται με χρέωση  </a:t>
            </a:r>
          </a:p>
          <a:p>
            <a:pPr marL="665163" algn="just">
              <a:lnSpc>
                <a:spcPct val="90000"/>
              </a:lnSpc>
              <a:buFont typeface="Wingdings" pitchFamily="2" charset="2"/>
              <a:buNone/>
            </a:pPr>
            <a:r>
              <a:rPr lang="el-GR" sz="1800" dirty="0" smtClean="0">
                <a:solidFill>
                  <a:schemeClr val="tx2"/>
                </a:solidFill>
                <a:latin typeface="Wingdings" pitchFamily="2" charset="2"/>
                <a:cs typeface="Arial" charset="0"/>
              </a:rPr>
              <a:t>n</a:t>
            </a:r>
            <a:r>
              <a:rPr lang="el-GR" sz="1800" dirty="0">
                <a:solidFill>
                  <a:schemeClr val="tx2"/>
                </a:solidFill>
                <a:cs typeface="Times New Roman" pitchFamily="18" charset="0"/>
              </a:rPr>
              <a:t>    </a:t>
            </a:r>
            <a:r>
              <a:rPr lang="el-GR" sz="1800" dirty="0">
                <a:solidFill>
                  <a:schemeClr val="tx2"/>
                </a:solidFill>
                <a:latin typeface="Arial" charset="0"/>
                <a:cs typeface="Arial" charset="0"/>
              </a:rPr>
              <a:t>Είναι λογαριασμοί πιστωτικοί</a:t>
            </a:r>
          </a:p>
          <a:p>
            <a:pPr marL="665163" algn="just">
              <a:lnSpc>
                <a:spcPct val="90000"/>
              </a:lnSpc>
              <a:buFont typeface="Wingdings" pitchFamily="2" charset="2"/>
              <a:buNone/>
            </a:pPr>
            <a:r>
              <a:rPr lang="el-GR" sz="1800" dirty="0" smtClean="0">
                <a:solidFill>
                  <a:schemeClr val="tx2"/>
                </a:solidFill>
                <a:latin typeface="Wingdings" pitchFamily="2" charset="2"/>
                <a:cs typeface="Arial" charset="0"/>
              </a:rPr>
              <a:t>n</a:t>
            </a:r>
            <a:r>
              <a:rPr lang="el-GR" sz="1800" dirty="0">
                <a:solidFill>
                  <a:schemeClr val="tx2"/>
                </a:solidFill>
                <a:cs typeface="Times New Roman" pitchFamily="18" charset="0"/>
              </a:rPr>
              <a:t>    </a:t>
            </a:r>
            <a:r>
              <a:rPr lang="el-GR" sz="1800" dirty="0">
                <a:solidFill>
                  <a:schemeClr val="tx2"/>
                </a:solidFill>
                <a:latin typeface="Arial" charset="0"/>
                <a:cs typeface="Arial" charset="0"/>
              </a:rPr>
              <a:t>Μπορούν να εμφανιστούν με πιστωτικό υπόλοιπο ή εξισωμένοι</a:t>
            </a:r>
          </a:p>
          <a:p>
            <a:pPr marL="665163" algn="just">
              <a:lnSpc>
                <a:spcPct val="90000"/>
              </a:lnSpc>
              <a:buFont typeface="Wingdings" pitchFamily="2" charset="2"/>
              <a:buNone/>
            </a:pPr>
            <a:r>
              <a:rPr lang="el-GR" sz="1800" dirty="0" smtClean="0">
                <a:solidFill>
                  <a:schemeClr val="tx2"/>
                </a:solidFill>
                <a:latin typeface="Wingdings" pitchFamily="2" charset="2"/>
                <a:cs typeface="Arial" charset="0"/>
              </a:rPr>
              <a:t>n</a:t>
            </a:r>
            <a:r>
              <a:rPr lang="el-GR" sz="1800" dirty="0">
                <a:solidFill>
                  <a:schemeClr val="tx2"/>
                </a:solidFill>
                <a:cs typeface="Times New Roman" pitchFamily="18" charset="0"/>
              </a:rPr>
              <a:t>    </a:t>
            </a:r>
            <a:r>
              <a:rPr lang="el-GR" sz="1800" dirty="0">
                <a:solidFill>
                  <a:schemeClr val="tx2"/>
                </a:solidFill>
                <a:latin typeface="Arial" charset="0"/>
                <a:cs typeface="Arial" charset="0"/>
              </a:rPr>
              <a:t>Δεν παρουσιάζουν χρεωστικό υπόλοιπο</a:t>
            </a:r>
          </a:p>
          <a:p>
            <a:pPr marL="665163" algn="just">
              <a:lnSpc>
                <a:spcPct val="90000"/>
              </a:lnSpc>
              <a:buFont typeface="Wingdings" pitchFamily="2" charset="2"/>
              <a:buNone/>
            </a:pPr>
            <a:r>
              <a:rPr lang="el-GR" sz="1800" dirty="0">
                <a:solidFill>
                  <a:schemeClr val="tx2"/>
                </a:solidFill>
                <a:latin typeface="Arial" charset="0"/>
                <a:cs typeface="Arial" charset="0"/>
              </a:rPr>
              <a:t>  </a:t>
            </a:r>
          </a:p>
          <a:p>
            <a:pPr marL="665163" algn="just">
              <a:lnSpc>
                <a:spcPct val="90000"/>
              </a:lnSpc>
              <a:buFont typeface="Wingdings" pitchFamily="2" charset="2"/>
              <a:buNone/>
            </a:pPr>
            <a:r>
              <a:rPr lang="el-GR" sz="1800" b="1" dirty="0">
                <a:solidFill>
                  <a:srgbClr val="006600"/>
                </a:solidFill>
                <a:latin typeface="Arial" charset="0"/>
                <a:cs typeface="Arial" charset="0"/>
              </a:rPr>
              <a:t>           </a:t>
            </a:r>
            <a:r>
              <a:rPr lang="el-GR" sz="1800" b="1" dirty="0">
                <a:solidFill>
                  <a:srgbClr val="006600"/>
                </a:solidFill>
                <a:latin typeface="Arial" charset="0"/>
              </a:rPr>
              <a:t>                          </a:t>
            </a:r>
            <a:r>
              <a:rPr lang="el-GR" sz="1800" b="1" u="sng" dirty="0">
                <a:solidFill>
                  <a:srgbClr val="006600"/>
                </a:solidFill>
                <a:latin typeface="Arial" charset="0"/>
                <a:cs typeface="Arial" charset="0"/>
              </a:rPr>
              <a:t>γ) Λογαριασμοί Καθαρής Περιουσίας  </a:t>
            </a:r>
          </a:p>
          <a:p>
            <a:pPr marL="665163" algn="just">
              <a:lnSpc>
                <a:spcPct val="90000"/>
              </a:lnSpc>
              <a:buFont typeface="Wingdings" pitchFamily="2" charset="2"/>
              <a:buNone/>
            </a:pPr>
            <a:r>
              <a:rPr lang="el-GR" sz="1800" dirty="0" smtClean="0">
                <a:solidFill>
                  <a:schemeClr val="tx2"/>
                </a:solidFill>
                <a:latin typeface="Wingdings" pitchFamily="2" charset="2"/>
                <a:cs typeface="Arial" charset="0"/>
              </a:rPr>
              <a:t>n</a:t>
            </a:r>
            <a:r>
              <a:rPr lang="el-GR" sz="1800" dirty="0">
                <a:solidFill>
                  <a:schemeClr val="tx2"/>
                </a:solidFill>
                <a:cs typeface="Times New Roman" pitchFamily="18" charset="0"/>
              </a:rPr>
              <a:t>    </a:t>
            </a:r>
            <a:r>
              <a:rPr lang="el-GR" sz="1800" dirty="0">
                <a:solidFill>
                  <a:schemeClr val="tx2"/>
                </a:solidFill>
                <a:latin typeface="Arial" charset="0"/>
                <a:cs typeface="Arial" charset="0"/>
              </a:rPr>
              <a:t>Ανοίγουν με πίστωση ή χρέωση</a:t>
            </a:r>
          </a:p>
          <a:p>
            <a:pPr marL="665163" algn="just">
              <a:lnSpc>
                <a:spcPct val="90000"/>
              </a:lnSpc>
              <a:buFont typeface="Wingdings" pitchFamily="2" charset="2"/>
              <a:buNone/>
            </a:pPr>
            <a:r>
              <a:rPr lang="el-GR" sz="1800" dirty="0" smtClean="0">
                <a:solidFill>
                  <a:schemeClr val="tx2"/>
                </a:solidFill>
                <a:latin typeface="Wingdings" pitchFamily="2" charset="2"/>
                <a:cs typeface="Arial" charset="0"/>
              </a:rPr>
              <a:t>n</a:t>
            </a:r>
            <a:r>
              <a:rPr lang="el-GR" sz="1800" dirty="0">
                <a:solidFill>
                  <a:schemeClr val="tx2"/>
                </a:solidFill>
                <a:cs typeface="Times New Roman" pitchFamily="18" charset="0"/>
              </a:rPr>
              <a:t>    </a:t>
            </a:r>
            <a:r>
              <a:rPr lang="el-GR" sz="1800" dirty="0">
                <a:solidFill>
                  <a:schemeClr val="tx2"/>
                </a:solidFill>
                <a:latin typeface="Arial" charset="0"/>
                <a:cs typeface="Arial" charset="0"/>
              </a:rPr>
              <a:t>Αυξάνουν με πίστωση</a:t>
            </a:r>
          </a:p>
          <a:p>
            <a:pPr marL="665163" algn="just">
              <a:lnSpc>
                <a:spcPct val="90000"/>
              </a:lnSpc>
              <a:buFont typeface="Wingdings" pitchFamily="2" charset="2"/>
              <a:buNone/>
            </a:pPr>
            <a:r>
              <a:rPr lang="el-GR" sz="1800" dirty="0" smtClean="0">
                <a:solidFill>
                  <a:schemeClr val="tx2"/>
                </a:solidFill>
                <a:latin typeface="Wingdings" pitchFamily="2" charset="2"/>
                <a:cs typeface="Arial" charset="0"/>
              </a:rPr>
              <a:t>n</a:t>
            </a:r>
            <a:r>
              <a:rPr lang="el-GR" sz="1800" dirty="0">
                <a:solidFill>
                  <a:schemeClr val="tx2"/>
                </a:solidFill>
                <a:cs typeface="Times New Roman" pitchFamily="18" charset="0"/>
              </a:rPr>
              <a:t>   </a:t>
            </a:r>
            <a:r>
              <a:rPr lang="el-GR" sz="1800" dirty="0">
                <a:solidFill>
                  <a:schemeClr val="tx2"/>
                </a:solidFill>
                <a:latin typeface="Arial" charset="0"/>
                <a:cs typeface="Arial" charset="0"/>
              </a:rPr>
              <a:t>Μειώνονται με χρέωση</a:t>
            </a:r>
          </a:p>
          <a:p>
            <a:pPr marL="665163" algn="just">
              <a:lnSpc>
                <a:spcPct val="90000"/>
              </a:lnSpc>
              <a:buFont typeface="Wingdings" pitchFamily="2" charset="2"/>
              <a:buNone/>
            </a:pPr>
            <a:r>
              <a:rPr lang="el-GR" sz="1800" dirty="0" smtClean="0">
                <a:solidFill>
                  <a:schemeClr val="tx2"/>
                </a:solidFill>
                <a:latin typeface="Wingdings" pitchFamily="2" charset="2"/>
                <a:cs typeface="Arial" charset="0"/>
              </a:rPr>
              <a:t>n</a:t>
            </a:r>
            <a:r>
              <a:rPr lang="el-GR" sz="1800" dirty="0">
                <a:solidFill>
                  <a:schemeClr val="tx2"/>
                </a:solidFill>
                <a:cs typeface="Times New Roman" pitchFamily="18" charset="0"/>
              </a:rPr>
              <a:t>   </a:t>
            </a:r>
            <a:r>
              <a:rPr lang="el-GR" sz="1800" dirty="0">
                <a:solidFill>
                  <a:schemeClr val="tx2"/>
                </a:solidFill>
                <a:latin typeface="Arial" charset="0"/>
                <a:cs typeface="Arial" charset="0"/>
              </a:rPr>
              <a:t>Μπορούν να εμφανιστούν με πιστωτικό ή χρεωστικό υπόλοιπο ή εξισωμένοι</a:t>
            </a:r>
            <a:r>
              <a:rPr lang="el-GR" sz="1800" dirty="0">
                <a:solidFill>
                  <a:srgbClr val="000000"/>
                </a:solidFill>
                <a:latin typeface="Arial" charset="0"/>
                <a:cs typeface="Arial" charset="0"/>
              </a:rPr>
              <a:t>. </a:t>
            </a:r>
          </a:p>
          <a:p>
            <a:pPr marL="665163" algn="just">
              <a:lnSpc>
                <a:spcPct val="90000"/>
              </a:lnSpc>
              <a:buFont typeface="Wingdings" pitchFamily="2" charset="2"/>
              <a:buNone/>
            </a:pPr>
            <a:r>
              <a:rPr lang="el-GR" sz="1600" dirty="0">
                <a:solidFill>
                  <a:srgbClr val="000000"/>
                </a:solidFill>
                <a:latin typeface="Arial" charset="0"/>
                <a:cs typeface="Arial" charset="0"/>
              </a:rPr>
              <a:t> </a:t>
            </a:r>
          </a:p>
          <a:p>
            <a:pPr marL="665163">
              <a:lnSpc>
                <a:spcPct val="90000"/>
              </a:lnSpc>
            </a:pPr>
            <a:endParaRPr lang="el-GR" sz="1600" dirty="0"/>
          </a:p>
        </p:txBody>
      </p:sp>
    </p:spTree>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70EA94B1-2B40-406E-865F-AE62336523BE}" type="slidenum">
              <a:rPr lang="el-GR"/>
              <a:pPr/>
              <a:t>149</a:t>
            </a:fld>
            <a:endParaRPr lang="el-GR" dirty="0"/>
          </a:p>
        </p:txBody>
      </p:sp>
      <p:sp>
        <p:nvSpPr>
          <p:cNvPr id="296962" name="Rectangle 2"/>
          <p:cNvSpPr>
            <a:spLocks noGrp="1" noChangeArrowheads="1"/>
          </p:cNvSpPr>
          <p:nvPr>
            <p:ph type="title"/>
          </p:nvPr>
        </p:nvSpPr>
        <p:spPr>
          <a:xfrm>
            <a:off x="457200" y="152400"/>
            <a:ext cx="8229600" cy="756320"/>
          </a:xfrm>
        </p:spPr>
        <p:txBody>
          <a:bodyPr>
            <a:normAutofit/>
          </a:bodyPr>
          <a:lstStyle/>
          <a:p>
            <a:pPr algn="ctr"/>
            <a:r>
              <a:rPr lang="el-GR" sz="3200" b="1" dirty="0">
                <a:solidFill>
                  <a:srgbClr val="002060"/>
                </a:solidFill>
              </a:rPr>
              <a:t>ΚΑΝΟΝΕΣ </a:t>
            </a:r>
            <a:r>
              <a:rPr lang="el-GR" sz="3200" b="1" dirty="0" smtClean="0">
                <a:solidFill>
                  <a:srgbClr val="002060"/>
                </a:solidFill>
              </a:rPr>
              <a:t> ΛΕΙΤΟΥΡΓΙΑΣ  ΛΟΓΑΡΙΑΣΜΩΝ</a:t>
            </a:r>
            <a:endParaRPr lang="el-GR" sz="3200" b="1" dirty="0">
              <a:solidFill>
                <a:srgbClr val="002060"/>
              </a:solidFill>
            </a:endParaRPr>
          </a:p>
        </p:txBody>
      </p:sp>
      <p:sp>
        <p:nvSpPr>
          <p:cNvPr id="296963" name="Rectangle 3"/>
          <p:cNvSpPr>
            <a:spLocks noGrp="1" noChangeArrowheads="1"/>
          </p:cNvSpPr>
          <p:nvPr>
            <p:ph type="body" idx="1"/>
          </p:nvPr>
        </p:nvSpPr>
        <p:spPr>
          <a:xfrm>
            <a:off x="251520" y="1524000"/>
            <a:ext cx="8640960" cy="4572000"/>
          </a:xfrm>
        </p:spPr>
        <p:txBody>
          <a:bodyPr/>
          <a:lstStyle/>
          <a:p>
            <a:pPr algn="ctr">
              <a:buFont typeface="Wingdings" pitchFamily="2" charset="2"/>
              <a:buNone/>
            </a:pPr>
            <a:r>
              <a:rPr lang="el-GR" dirty="0"/>
              <a:t>Λογιστική ισότητα: Ε = Π + Κ.Θ.</a:t>
            </a:r>
          </a:p>
          <a:p>
            <a:pPr algn="ctr">
              <a:buFont typeface="Wingdings" pitchFamily="2" charset="2"/>
              <a:buNone/>
            </a:pPr>
            <a:endParaRPr lang="el-GR" dirty="0"/>
          </a:p>
          <a:p>
            <a:pPr algn="ctr">
              <a:buFont typeface="Wingdings" pitchFamily="2" charset="2"/>
              <a:buNone/>
            </a:pPr>
            <a:endParaRPr lang="el-GR" dirty="0"/>
          </a:p>
        </p:txBody>
      </p:sp>
      <p:grpSp>
        <p:nvGrpSpPr>
          <p:cNvPr id="2" name="Group 15"/>
          <p:cNvGrpSpPr>
            <a:grpSpLocks/>
          </p:cNvGrpSpPr>
          <p:nvPr/>
        </p:nvGrpSpPr>
        <p:grpSpPr bwMode="auto">
          <a:xfrm>
            <a:off x="179388" y="2852738"/>
            <a:ext cx="8785225" cy="3313112"/>
            <a:chOff x="113" y="1570"/>
            <a:chExt cx="5534" cy="2087"/>
          </a:xfrm>
        </p:grpSpPr>
        <p:sp>
          <p:nvSpPr>
            <p:cNvPr id="296964" name="Rectangle 4"/>
            <p:cNvSpPr>
              <a:spLocks noChangeArrowheads="1"/>
            </p:cNvSpPr>
            <p:nvPr/>
          </p:nvSpPr>
          <p:spPr bwMode="auto">
            <a:xfrm>
              <a:off x="113" y="1570"/>
              <a:ext cx="5534" cy="2087"/>
            </a:xfrm>
            <a:prstGeom prst="rect">
              <a:avLst/>
            </a:prstGeom>
            <a:solidFill>
              <a:srgbClr val="FFFF99"/>
            </a:solidFill>
            <a:ln w="9525" algn="ctr">
              <a:solidFill>
                <a:schemeClr val="tx1"/>
              </a:solidFill>
              <a:miter lim="800000"/>
              <a:headEnd/>
              <a:tailEnd/>
            </a:ln>
            <a:effectLst/>
          </p:spPr>
          <p:txBody>
            <a:bodyPr wrap="none" anchor="ctr"/>
            <a:lstStyle/>
            <a:p>
              <a:endParaRPr lang="el-GR" dirty="0"/>
            </a:p>
          </p:txBody>
        </p:sp>
        <p:sp>
          <p:nvSpPr>
            <p:cNvPr id="296965" name="Line 5"/>
            <p:cNvSpPr>
              <a:spLocks noChangeShapeType="1"/>
            </p:cNvSpPr>
            <p:nvPr/>
          </p:nvSpPr>
          <p:spPr bwMode="auto">
            <a:xfrm>
              <a:off x="113" y="1842"/>
              <a:ext cx="5489" cy="0"/>
            </a:xfrm>
            <a:prstGeom prst="line">
              <a:avLst/>
            </a:prstGeom>
            <a:noFill/>
            <a:ln w="9525">
              <a:solidFill>
                <a:schemeClr val="bg2"/>
              </a:solidFill>
              <a:round/>
              <a:headEnd/>
              <a:tailEnd/>
            </a:ln>
            <a:effectLst/>
          </p:spPr>
          <p:txBody>
            <a:bodyPr/>
            <a:lstStyle/>
            <a:p>
              <a:endParaRPr lang="el-GR" dirty="0"/>
            </a:p>
          </p:txBody>
        </p:sp>
        <p:sp>
          <p:nvSpPr>
            <p:cNvPr id="296966" name="Line 6"/>
            <p:cNvSpPr>
              <a:spLocks noChangeShapeType="1"/>
            </p:cNvSpPr>
            <p:nvPr/>
          </p:nvSpPr>
          <p:spPr bwMode="auto">
            <a:xfrm>
              <a:off x="113" y="2069"/>
              <a:ext cx="5489" cy="0"/>
            </a:xfrm>
            <a:prstGeom prst="line">
              <a:avLst/>
            </a:prstGeom>
            <a:noFill/>
            <a:ln w="9525">
              <a:solidFill>
                <a:schemeClr val="bg2"/>
              </a:solidFill>
              <a:round/>
              <a:headEnd/>
              <a:tailEnd/>
            </a:ln>
            <a:effectLst/>
          </p:spPr>
          <p:txBody>
            <a:bodyPr/>
            <a:lstStyle/>
            <a:p>
              <a:endParaRPr lang="el-GR" dirty="0"/>
            </a:p>
          </p:txBody>
        </p:sp>
        <p:sp>
          <p:nvSpPr>
            <p:cNvPr id="296967" name="Line 7"/>
            <p:cNvSpPr>
              <a:spLocks noChangeShapeType="1"/>
            </p:cNvSpPr>
            <p:nvPr/>
          </p:nvSpPr>
          <p:spPr bwMode="auto">
            <a:xfrm>
              <a:off x="113" y="2296"/>
              <a:ext cx="5489" cy="0"/>
            </a:xfrm>
            <a:prstGeom prst="line">
              <a:avLst/>
            </a:prstGeom>
            <a:noFill/>
            <a:ln w="9525">
              <a:solidFill>
                <a:schemeClr val="bg2"/>
              </a:solidFill>
              <a:round/>
              <a:headEnd/>
              <a:tailEnd/>
            </a:ln>
            <a:effectLst/>
          </p:spPr>
          <p:txBody>
            <a:bodyPr/>
            <a:lstStyle/>
            <a:p>
              <a:endParaRPr lang="el-GR" dirty="0"/>
            </a:p>
          </p:txBody>
        </p:sp>
        <p:sp>
          <p:nvSpPr>
            <p:cNvPr id="296968" name="Line 8"/>
            <p:cNvSpPr>
              <a:spLocks noChangeShapeType="1"/>
            </p:cNvSpPr>
            <p:nvPr/>
          </p:nvSpPr>
          <p:spPr bwMode="auto">
            <a:xfrm>
              <a:off x="113" y="2568"/>
              <a:ext cx="5489" cy="0"/>
            </a:xfrm>
            <a:prstGeom prst="line">
              <a:avLst/>
            </a:prstGeom>
            <a:noFill/>
            <a:ln w="9525">
              <a:solidFill>
                <a:schemeClr val="bg2"/>
              </a:solidFill>
              <a:round/>
              <a:headEnd/>
              <a:tailEnd/>
            </a:ln>
            <a:effectLst/>
          </p:spPr>
          <p:txBody>
            <a:bodyPr/>
            <a:lstStyle/>
            <a:p>
              <a:endParaRPr lang="el-GR" dirty="0"/>
            </a:p>
          </p:txBody>
        </p:sp>
        <p:sp>
          <p:nvSpPr>
            <p:cNvPr id="296969" name="Line 9"/>
            <p:cNvSpPr>
              <a:spLocks noChangeShapeType="1"/>
            </p:cNvSpPr>
            <p:nvPr/>
          </p:nvSpPr>
          <p:spPr bwMode="auto">
            <a:xfrm>
              <a:off x="113" y="2840"/>
              <a:ext cx="5489" cy="0"/>
            </a:xfrm>
            <a:prstGeom prst="line">
              <a:avLst/>
            </a:prstGeom>
            <a:noFill/>
            <a:ln w="9525">
              <a:solidFill>
                <a:schemeClr val="bg2"/>
              </a:solidFill>
              <a:round/>
              <a:headEnd/>
              <a:tailEnd/>
            </a:ln>
            <a:effectLst/>
          </p:spPr>
          <p:txBody>
            <a:bodyPr/>
            <a:lstStyle/>
            <a:p>
              <a:endParaRPr lang="el-GR" dirty="0"/>
            </a:p>
          </p:txBody>
        </p:sp>
        <p:sp>
          <p:nvSpPr>
            <p:cNvPr id="296970" name="Line 10"/>
            <p:cNvSpPr>
              <a:spLocks noChangeShapeType="1"/>
            </p:cNvSpPr>
            <p:nvPr/>
          </p:nvSpPr>
          <p:spPr bwMode="auto">
            <a:xfrm>
              <a:off x="113" y="3113"/>
              <a:ext cx="5489" cy="0"/>
            </a:xfrm>
            <a:prstGeom prst="line">
              <a:avLst/>
            </a:prstGeom>
            <a:noFill/>
            <a:ln w="9525">
              <a:solidFill>
                <a:schemeClr val="bg2"/>
              </a:solidFill>
              <a:round/>
              <a:headEnd/>
              <a:tailEnd/>
            </a:ln>
            <a:effectLst/>
          </p:spPr>
          <p:txBody>
            <a:bodyPr/>
            <a:lstStyle/>
            <a:p>
              <a:endParaRPr lang="el-GR" dirty="0"/>
            </a:p>
          </p:txBody>
        </p:sp>
        <p:sp>
          <p:nvSpPr>
            <p:cNvPr id="296971" name="Line 11"/>
            <p:cNvSpPr>
              <a:spLocks noChangeShapeType="1"/>
            </p:cNvSpPr>
            <p:nvPr/>
          </p:nvSpPr>
          <p:spPr bwMode="auto">
            <a:xfrm>
              <a:off x="113" y="3385"/>
              <a:ext cx="5489" cy="0"/>
            </a:xfrm>
            <a:prstGeom prst="line">
              <a:avLst/>
            </a:prstGeom>
            <a:noFill/>
            <a:ln w="9525">
              <a:solidFill>
                <a:schemeClr val="bg2"/>
              </a:solidFill>
              <a:round/>
              <a:headEnd/>
              <a:tailEnd/>
            </a:ln>
            <a:effectLst/>
          </p:spPr>
          <p:txBody>
            <a:bodyPr/>
            <a:lstStyle/>
            <a:p>
              <a:endParaRPr lang="el-GR" dirty="0"/>
            </a:p>
          </p:txBody>
        </p:sp>
        <p:sp>
          <p:nvSpPr>
            <p:cNvPr id="296973" name="Line 13"/>
            <p:cNvSpPr>
              <a:spLocks noChangeShapeType="1"/>
            </p:cNvSpPr>
            <p:nvPr/>
          </p:nvSpPr>
          <p:spPr bwMode="auto">
            <a:xfrm>
              <a:off x="1610" y="1570"/>
              <a:ext cx="0" cy="2087"/>
            </a:xfrm>
            <a:prstGeom prst="line">
              <a:avLst/>
            </a:prstGeom>
            <a:noFill/>
            <a:ln w="9525">
              <a:solidFill>
                <a:schemeClr val="bg2"/>
              </a:solidFill>
              <a:round/>
              <a:headEnd/>
              <a:tailEnd/>
            </a:ln>
            <a:effectLst/>
          </p:spPr>
          <p:txBody>
            <a:bodyPr/>
            <a:lstStyle/>
            <a:p>
              <a:endParaRPr lang="el-GR" dirty="0"/>
            </a:p>
          </p:txBody>
        </p:sp>
        <p:sp>
          <p:nvSpPr>
            <p:cNvPr id="296974" name="Line 14"/>
            <p:cNvSpPr>
              <a:spLocks noChangeShapeType="1"/>
            </p:cNvSpPr>
            <p:nvPr/>
          </p:nvSpPr>
          <p:spPr bwMode="auto">
            <a:xfrm>
              <a:off x="3696" y="1570"/>
              <a:ext cx="46" cy="2042"/>
            </a:xfrm>
            <a:prstGeom prst="line">
              <a:avLst/>
            </a:prstGeom>
            <a:noFill/>
            <a:ln w="9525">
              <a:solidFill>
                <a:schemeClr val="bg2"/>
              </a:solidFill>
              <a:round/>
              <a:headEnd/>
              <a:tailEnd/>
            </a:ln>
            <a:effectLst/>
          </p:spPr>
          <p:txBody>
            <a:bodyPr/>
            <a:lstStyle/>
            <a:p>
              <a:endParaRPr lang="el-GR" dirty="0"/>
            </a:p>
          </p:txBody>
        </p:sp>
      </p:grpSp>
      <p:sp>
        <p:nvSpPr>
          <p:cNvPr id="296977" name="Text Box 17"/>
          <p:cNvSpPr txBox="1">
            <a:spLocks noChangeArrowheads="1"/>
          </p:cNvSpPr>
          <p:nvPr/>
        </p:nvSpPr>
        <p:spPr bwMode="auto">
          <a:xfrm>
            <a:off x="679450" y="2944813"/>
            <a:ext cx="1398653" cy="369332"/>
          </a:xfrm>
          <a:prstGeom prst="rect">
            <a:avLst/>
          </a:prstGeom>
          <a:noFill/>
          <a:ln w="9525" algn="ctr">
            <a:noFill/>
            <a:miter lim="800000"/>
            <a:headEnd/>
            <a:tailEnd/>
          </a:ln>
          <a:effectLst/>
        </p:spPr>
        <p:txBody>
          <a:bodyPr wrap="none">
            <a:spAutoFit/>
          </a:bodyPr>
          <a:lstStyle/>
          <a:p>
            <a:r>
              <a:rPr lang="el-GR" b="1" dirty="0">
                <a:solidFill>
                  <a:srgbClr val="0000CC"/>
                </a:solidFill>
              </a:rPr>
              <a:t>Ενεργητικό</a:t>
            </a:r>
          </a:p>
        </p:txBody>
      </p:sp>
      <p:sp>
        <p:nvSpPr>
          <p:cNvPr id="296978" name="Text Box 18"/>
          <p:cNvSpPr txBox="1">
            <a:spLocks noChangeArrowheads="1"/>
          </p:cNvSpPr>
          <p:nvPr/>
        </p:nvSpPr>
        <p:spPr bwMode="auto">
          <a:xfrm>
            <a:off x="395537" y="3644900"/>
            <a:ext cx="2115524" cy="369332"/>
          </a:xfrm>
          <a:prstGeom prst="rect">
            <a:avLst/>
          </a:prstGeom>
          <a:noFill/>
          <a:ln w="9525" algn="ctr">
            <a:noFill/>
            <a:miter lim="800000"/>
            <a:headEnd/>
            <a:tailEnd/>
          </a:ln>
          <a:effectLst/>
        </p:spPr>
        <p:txBody>
          <a:bodyPr wrap="square">
            <a:spAutoFit/>
          </a:bodyPr>
          <a:lstStyle/>
          <a:p>
            <a:r>
              <a:rPr lang="el-GR" b="1" dirty="0">
                <a:solidFill>
                  <a:srgbClr val="C00000"/>
                </a:solidFill>
              </a:rPr>
              <a:t>Παθητικό, Κ.Θ.</a:t>
            </a:r>
          </a:p>
        </p:txBody>
      </p:sp>
      <p:sp>
        <p:nvSpPr>
          <p:cNvPr id="296979" name="Text Box 19"/>
          <p:cNvSpPr txBox="1">
            <a:spLocks noChangeArrowheads="1"/>
          </p:cNvSpPr>
          <p:nvPr/>
        </p:nvSpPr>
        <p:spPr bwMode="auto">
          <a:xfrm>
            <a:off x="755650" y="4508500"/>
            <a:ext cx="853311" cy="369332"/>
          </a:xfrm>
          <a:prstGeom prst="rect">
            <a:avLst/>
          </a:prstGeom>
          <a:noFill/>
          <a:ln w="9525" algn="ctr">
            <a:noFill/>
            <a:miter lim="800000"/>
            <a:headEnd/>
            <a:tailEnd/>
          </a:ln>
          <a:effectLst/>
        </p:spPr>
        <p:txBody>
          <a:bodyPr wrap="none">
            <a:spAutoFit/>
          </a:bodyPr>
          <a:lstStyle/>
          <a:p>
            <a:r>
              <a:rPr lang="el-GR" b="1" dirty="0">
                <a:solidFill>
                  <a:srgbClr val="FF0000"/>
                </a:solidFill>
              </a:rPr>
              <a:t>Έξοδο</a:t>
            </a:r>
          </a:p>
        </p:txBody>
      </p:sp>
      <p:sp>
        <p:nvSpPr>
          <p:cNvPr id="296980" name="Text Box 20"/>
          <p:cNvSpPr txBox="1">
            <a:spLocks noChangeArrowheads="1"/>
          </p:cNvSpPr>
          <p:nvPr/>
        </p:nvSpPr>
        <p:spPr bwMode="auto">
          <a:xfrm>
            <a:off x="755650" y="5373688"/>
            <a:ext cx="888385" cy="369332"/>
          </a:xfrm>
          <a:prstGeom prst="rect">
            <a:avLst/>
          </a:prstGeom>
          <a:noFill/>
          <a:ln w="9525" algn="ctr">
            <a:noFill/>
            <a:miter lim="800000"/>
            <a:headEnd/>
            <a:tailEnd/>
          </a:ln>
          <a:effectLst/>
        </p:spPr>
        <p:txBody>
          <a:bodyPr wrap="none">
            <a:spAutoFit/>
          </a:bodyPr>
          <a:lstStyle/>
          <a:p>
            <a:r>
              <a:rPr lang="el-GR" b="1" dirty="0">
                <a:solidFill>
                  <a:srgbClr val="7030A0"/>
                </a:solidFill>
              </a:rPr>
              <a:t>Έσοδο</a:t>
            </a:r>
          </a:p>
        </p:txBody>
      </p:sp>
      <p:sp>
        <p:nvSpPr>
          <p:cNvPr id="296981" name="Text Box 21"/>
          <p:cNvSpPr txBox="1">
            <a:spLocks noChangeArrowheads="1"/>
          </p:cNvSpPr>
          <p:nvPr/>
        </p:nvSpPr>
        <p:spPr bwMode="auto">
          <a:xfrm>
            <a:off x="3203575" y="2852738"/>
            <a:ext cx="1685911" cy="369332"/>
          </a:xfrm>
          <a:prstGeom prst="rect">
            <a:avLst/>
          </a:prstGeom>
          <a:noFill/>
          <a:ln w="9525" algn="ctr">
            <a:noFill/>
            <a:miter lim="800000"/>
            <a:headEnd/>
            <a:tailEnd/>
          </a:ln>
          <a:effectLst/>
        </p:spPr>
        <p:txBody>
          <a:bodyPr wrap="none">
            <a:spAutoFit/>
          </a:bodyPr>
          <a:lstStyle/>
          <a:p>
            <a:r>
              <a:rPr lang="el-GR" b="1" dirty="0">
                <a:solidFill>
                  <a:srgbClr val="0000FF"/>
                </a:solidFill>
              </a:rPr>
              <a:t>Για να αυξηθεί</a:t>
            </a:r>
          </a:p>
        </p:txBody>
      </p:sp>
      <p:sp>
        <p:nvSpPr>
          <p:cNvPr id="296982" name="Text Box 22"/>
          <p:cNvSpPr txBox="1">
            <a:spLocks noChangeArrowheads="1"/>
          </p:cNvSpPr>
          <p:nvPr/>
        </p:nvSpPr>
        <p:spPr bwMode="auto">
          <a:xfrm>
            <a:off x="3203575" y="3284538"/>
            <a:ext cx="1677382" cy="369332"/>
          </a:xfrm>
          <a:prstGeom prst="rect">
            <a:avLst/>
          </a:prstGeom>
          <a:noFill/>
          <a:ln w="9525" algn="ctr">
            <a:noFill/>
            <a:miter lim="800000"/>
            <a:headEnd/>
            <a:tailEnd/>
          </a:ln>
          <a:effectLst/>
        </p:spPr>
        <p:txBody>
          <a:bodyPr wrap="none">
            <a:spAutoFit/>
          </a:bodyPr>
          <a:lstStyle/>
          <a:p>
            <a:r>
              <a:rPr lang="el-GR" b="1" dirty="0">
                <a:solidFill>
                  <a:srgbClr val="C00000"/>
                </a:solidFill>
              </a:rPr>
              <a:t>Για να μειωθεί</a:t>
            </a:r>
          </a:p>
        </p:txBody>
      </p:sp>
      <p:sp>
        <p:nvSpPr>
          <p:cNvPr id="296983" name="Text Box 23"/>
          <p:cNvSpPr txBox="1">
            <a:spLocks noChangeArrowheads="1"/>
          </p:cNvSpPr>
          <p:nvPr/>
        </p:nvSpPr>
        <p:spPr bwMode="auto">
          <a:xfrm>
            <a:off x="3203575" y="3573463"/>
            <a:ext cx="1685911" cy="369332"/>
          </a:xfrm>
          <a:prstGeom prst="rect">
            <a:avLst/>
          </a:prstGeom>
          <a:noFill/>
          <a:ln w="9525" algn="ctr">
            <a:noFill/>
            <a:miter lim="800000"/>
            <a:headEnd/>
            <a:tailEnd/>
          </a:ln>
          <a:effectLst/>
        </p:spPr>
        <p:txBody>
          <a:bodyPr wrap="none">
            <a:spAutoFit/>
          </a:bodyPr>
          <a:lstStyle/>
          <a:p>
            <a:r>
              <a:rPr lang="el-GR" b="1" dirty="0">
                <a:solidFill>
                  <a:srgbClr val="0000FF"/>
                </a:solidFill>
              </a:rPr>
              <a:t>Για να αυξηθεί</a:t>
            </a:r>
          </a:p>
        </p:txBody>
      </p:sp>
      <p:sp>
        <p:nvSpPr>
          <p:cNvPr id="296984" name="Text Box 24"/>
          <p:cNvSpPr txBox="1">
            <a:spLocks noChangeArrowheads="1"/>
          </p:cNvSpPr>
          <p:nvPr/>
        </p:nvSpPr>
        <p:spPr bwMode="auto">
          <a:xfrm>
            <a:off x="3203575" y="4005263"/>
            <a:ext cx="1677382" cy="369332"/>
          </a:xfrm>
          <a:prstGeom prst="rect">
            <a:avLst/>
          </a:prstGeom>
          <a:noFill/>
          <a:ln w="9525" algn="ctr">
            <a:noFill/>
            <a:miter lim="800000"/>
            <a:headEnd/>
            <a:tailEnd/>
          </a:ln>
          <a:effectLst/>
        </p:spPr>
        <p:txBody>
          <a:bodyPr wrap="none">
            <a:spAutoFit/>
          </a:bodyPr>
          <a:lstStyle/>
          <a:p>
            <a:r>
              <a:rPr lang="el-GR" b="1" dirty="0">
                <a:solidFill>
                  <a:srgbClr val="C00000"/>
                </a:solidFill>
              </a:rPr>
              <a:t>Για να μειωθεί</a:t>
            </a:r>
          </a:p>
        </p:txBody>
      </p:sp>
      <p:sp>
        <p:nvSpPr>
          <p:cNvPr id="296985" name="Text Box 25"/>
          <p:cNvSpPr txBox="1">
            <a:spLocks noChangeArrowheads="1"/>
          </p:cNvSpPr>
          <p:nvPr/>
        </p:nvSpPr>
        <p:spPr bwMode="auto">
          <a:xfrm>
            <a:off x="3203575" y="4437063"/>
            <a:ext cx="1685911" cy="369332"/>
          </a:xfrm>
          <a:prstGeom prst="rect">
            <a:avLst/>
          </a:prstGeom>
          <a:noFill/>
          <a:ln w="9525" algn="ctr">
            <a:noFill/>
            <a:miter lim="800000"/>
            <a:headEnd/>
            <a:tailEnd/>
          </a:ln>
          <a:effectLst/>
        </p:spPr>
        <p:txBody>
          <a:bodyPr wrap="none">
            <a:spAutoFit/>
          </a:bodyPr>
          <a:lstStyle/>
          <a:p>
            <a:r>
              <a:rPr lang="el-GR" b="1" dirty="0">
                <a:solidFill>
                  <a:srgbClr val="0000FF"/>
                </a:solidFill>
              </a:rPr>
              <a:t>Για να αυξηθεί</a:t>
            </a:r>
          </a:p>
        </p:txBody>
      </p:sp>
      <p:sp>
        <p:nvSpPr>
          <p:cNvPr id="296986" name="Text Box 26"/>
          <p:cNvSpPr txBox="1">
            <a:spLocks noChangeArrowheads="1"/>
          </p:cNvSpPr>
          <p:nvPr/>
        </p:nvSpPr>
        <p:spPr bwMode="auto">
          <a:xfrm>
            <a:off x="3203575" y="4868863"/>
            <a:ext cx="1677382" cy="369332"/>
          </a:xfrm>
          <a:prstGeom prst="rect">
            <a:avLst/>
          </a:prstGeom>
          <a:noFill/>
          <a:ln w="9525" algn="ctr">
            <a:noFill/>
            <a:miter lim="800000"/>
            <a:headEnd/>
            <a:tailEnd/>
          </a:ln>
          <a:effectLst/>
        </p:spPr>
        <p:txBody>
          <a:bodyPr wrap="none">
            <a:spAutoFit/>
          </a:bodyPr>
          <a:lstStyle/>
          <a:p>
            <a:r>
              <a:rPr lang="el-GR" b="1" dirty="0">
                <a:solidFill>
                  <a:srgbClr val="C00000"/>
                </a:solidFill>
              </a:rPr>
              <a:t>Για να μειωθεί</a:t>
            </a:r>
          </a:p>
        </p:txBody>
      </p:sp>
      <p:sp>
        <p:nvSpPr>
          <p:cNvPr id="296987" name="Text Box 27"/>
          <p:cNvSpPr txBox="1">
            <a:spLocks noChangeArrowheads="1"/>
          </p:cNvSpPr>
          <p:nvPr/>
        </p:nvSpPr>
        <p:spPr bwMode="auto">
          <a:xfrm>
            <a:off x="3203575" y="5300663"/>
            <a:ext cx="1685911" cy="369332"/>
          </a:xfrm>
          <a:prstGeom prst="rect">
            <a:avLst/>
          </a:prstGeom>
          <a:noFill/>
          <a:ln w="9525" algn="ctr">
            <a:noFill/>
            <a:miter lim="800000"/>
            <a:headEnd/>
            <a:tailEnd/>
          </a:ln>
          <a:effectLst/>
        </p:spPr>
        <p:txBody>
          <a:bodyPr wrap="none">
            <a:spAutoFit/>
          </a:bodyPr>
          <a:lstStyle/>
          <a:p>
            <a:r>
              <a:rPr lang="el-GR" b="1" dirty="0">
                <a:solidFill>
                  <a:srgbClr val="0000FF"/>
                </a:solidFill>
              </a:rPr>
              <a:t>Για να αυξηθεί</a:t>
            </a:r>
          </a:p>
        </p:txBody>
      </p:sp>
      <p:sp>
        <p:nvSpPr>
          <p:cNvPr id="296988" name="Text Box 28"/>
          <p:cNvSpPr txBox="1">
            <a:spLocks noChangeArrowheads="1"/>
          </p:cNvSpPr>
          <p:nvPr/>
        </p:nvSpPr>
        <p:spPr bwMode="auto">
          <a:xfrm>
            <a:off x="3203575" y="5732463"/>
            <a:ext cx="1677382" cy="369332"/>
          </a:xfrm>
          <a:prstGeom prst="rect">
            <a:avLst/>
          </a:prstGeom>
          <a:noFill/>
          <a:ln w="9525" algn="ctr">
            <a:noFill/>
            <a:miter lim="800000"/>
            <a:headEnd/>
            <a:tailEnd/>
          </a:ln>
          <a:effectLst/>
        </p:spPr>
        <p:txBody>
          <a:bodyPr wrap="none">
            <a:spAutoFit/>
          </a:bodyPr>
          <a:lstStyle/>
          <a:p>
            <a:r>
              <a:rPr lang="el-GR" b="1" dirty="0">
                <a:solidFill>
                  <a:srgbClr val="C00000"/>
                </a:solidFill>
              </a:rPr>
              <a:t>Για να μειωθεί</a:t>
            </a:r>
          </a:p>
        </p:txBody>
      </p:sp>
      <p:sp>
        <p:nvSpPr>
          <p:cNvPr id="296989" name="Rectangle 29"/>
          <p:cNvSpPr>
            <a:spLocks noChangeArrowheads="1"/>
          </p:cNvSpPr>
          <p:nvPr/>
        </p:nvSpPr>
        <p:spPr bwMode="auto">
          <a:xfrm>
            <a:off x="6369050" y="2924175"/>
            <a:ext cx="2155975" cy="369332"/>
          </a:xfrm>
          <a:prstGeom prst="rect">
            <a:avLst/>
          </a:prstGeom>
          <a:noFill/>
          <a:ln w="9525" algn="ctr">
            <a:noFill/>
            <a:miter lim="800000"/>
            <a:headEnd/>
            <a:tailEnd/>
          </a:ln>
          <a:effectLst/>
        </p:spPr>
        <p:txBody>
          <a:bodyPr wrap="none">
            <a:spAutoFit/>
          </a:bodyPr>
          <a:lstStyle/>
          <a:p>
            <a:r>
              <a:rPr lang="el-GR" b="1" dirty="0">
                <a:solidFill>
                  <a:srgbClr val="006600"/>
                </a:solidFill>
              </a:rPr>
              <a:t>Πρέπει να χρεωθεί</a:t>
            </a:r>
          </a:p>
        </p:txBody>
      </p:sp>
      <p:sp>
        <p:nvSpPr>
          <p:cNvPr id="296990" name="Rectangle 30"/>
          <p:cNvSpPr>
            <a:spLocks noChangeArrowheads="1"/>
          </p:cNvSpPr>
          <p:nvPr/>
        </p:nvSpPr>
        <p:spPr bwMode="auto">
          <a:xfrm>
            <a:off x="6296025" y="3284538"/>
            <a:ext cx="2252220" cy="369332"/>
          </a:xfrm>
          <a:prstGeom prst="rect">
            <a:avLst/>
          </a:prstGeom>
          <a:noFill/>
          <a:ln w="9525" algn="ctr">
            <a:noFill/>
            <a:miter lim="800000"/>
            <a:headEnd/>
            <a:tailEnd/>
          </a:ln>
          <a:effectLst/>
        </p:spPr>
        <p:txBody>
          <a:bodyPr wrap="none">
            <a:spAutoFit/>
          </a:bodyPr>
          <a:lstStyle/>
          <a:p>
            <a:r>
              <a:rPr lang="el-GR" b="1" dirty="0">
                <a:solidFill>
                  <a:srgbClr val="7030A0"/>
                </a:solidFill>
              </a:rPr>
              <a:t>Πρέπει να πιστωθεί</a:t>
            </a:r>
          </a:p>
        </p:txBody>
      </p:sp>
      <p:sp>
        <p:nvSpPr>
          <p:cNvPr id="296993" name="Rectangle 33"/>
          <p:cNvSpPr>
            <a:spLocks noChangeArrowheads="1"/>
          </p:cNvSpPr>
          <p:nvPr/>
        </p:nvSpPr>
        <p:spPr bwMode="auto">
          <a:xfrm>
            <a:off x="6330950" y="3716338"/>
            <a:ext cx="2252220" cy="369332"/>
          </a:xfrm>
          <a:prstGeom prst="rect">
            <a:avLst/>
          </a:prstGeom>
          <a:noFill/>
          <a:ln w="9525" algn="ctr">
            <a:noFill/>
            <a:miter lim="800000"/>
            <a:headEnd/>
            <a:tailEnd/>
          </a:ln>
          <a:effectLst/>
        </p:spPr>
        <p:txBody>
          <a:bodyPr wrap="none">
            <a:spAutoFit/>
          </a:bodyPr>
          <a:lstStyle/>
          <a:p>
            <a:r>
              <a:rPr lang="el-GR" b="1" dirty="0">
                <a:solidFill>
                  <a:srgbClr val="7030A0"/>
                </a:solidFill>
              </a:rPr>
              <a:t>Πρέπει να πιστωθεί</a:t>
            </a:r>
          </a:p>
        </p:txBody>
      </p:sp>
      <p:sp>
        <p:nvSpPr>
          <p:cNvPr id="296994" name="Rectangle 34"/>
          <p:cNvSpPr>
            <a:spLocks noChangeArrowheads="1"/>
          </p:cNvSpPr>
          <p:nvPr/>
        </p:nvSpPr>
        <p:spPr bwMode="auto">
          <a:xfrm>
            <a:off x="6410325" y="4076700"/>
            <a:ext cx="2155975" cy="369332"/>
          </a:xfrm>
          <a:prstGeom prst="rect">
            <a:avLst/>
          </a:prstGeom>
          <a:noFill/>
          <a:ln w="9525" algn="ctr">
            <a:noFill/>
            <a:miter lim="800000"/>
            <a:headEnd/>
            <a:tailEnd/>
          </a:ln>
          <a:effectLst/>
        </p:spPr>
        <p:txBody>
          <a:bodyPr wrap="none">
            <a:spAutoFit/>
          </a:bodyPr>
          <a:lstStyle/>
          <a:p>
            <a:r>
              <a:rPr lang="el-GR" b="1" dirty="0">
                <a:solidFill>
                  <a:srgbClr val="006600"/>
                </a:solidFill>
              </a:rPr>
              <a:t>Πρέπει να χρεωθεί</a:t>
            </a:r>
          </a:p>
        </p:txBody>
      </p:sp>
      <p:sp>
        <p:nvSpPr>
          <p:cNvPr id="296995" name="Rectangle 35"/>
          <p:cNvSpPr>
            <a:spLocks noChangeArrowheads="1"/>
          </p:cNvSpPr>
          <p:nvPr/>
        </p:nvSpPr>
        <p:spPr bwMode="auto">
          <a:xfrm>
            <a:off x="6372225" y="4508500"/>
            <a:ext cx="2155975" cy="369332"/>
          </a:xfrm>
          <a:prstGeom prst="rect">
            <a:avLst/>
          </a:prstGeom>
          <a:noFill/>
          <a:ln w="9525" algn="ctr">
            <a:noFill/>
            <a:miter lim="800000"/>
            <a:headEnd/>
            <a:tailEnd/>
          </a:ln>
          <a:effectLst/>
        </p:spPr>
        <p:txBody>
          <a:bodyPr wrap="none">
            <a:spAutoFit/>
          </a:bodyPr>
          <a:lstStyle/>
          <a:p>
            <a:r>
              <a:rPr lang="el-GR" b="1" dirty="0">
                <a:solidFill>
                  <a:srgbClr val="006600"/>
                </a:solidFill>
              </a:rPr>
              <a:t>Πρέπει να χρεωθεί</a:t>
            </a:r>
          </a:p>
        </p:txBody>
      </p:sp>
      <p:sp>
        <p:nvSpPr>
          <p:cNvPr id="296996" name="Rectangle 36"/>
          <p:cNvSpPr>
            <a:spLocks noChangeArrowheads="1"/>
          </p:cNvSpPr>
          <p:nvPr/>
        </p:nvSpPr>
        <p:spPr bwMode="auto">
          <a:xfrm>
            <a:off x="6367463" y="4868863"/>
            <a:ext cx="2252220" cy="369332"/>
          </a:xfrm>
          <a:prstGeom prst="rect">
            <a:avLst/>
          </a:prstGeom>
          <a:noFill/>
          <a:ln w="9525" algn="ctr">
            <a:noFill/>
            <a:miter lim="800000"/>
            <a:headEnd/>
            <a:tailEnd/>
          </a:ln>
          <a:effectLst/>
        </p:spPr>
        <p:txBody>
          <a:bodyPr wrap="none">
            <a:spAutoFit/>
          </a:bodyPr>
          <a:lstStyle/>
          <a:p>
            <a:r>
              <a:rPr lang="el-GR" b="1" dirty="0">
                <a:solidFill>
                  <a:srgbClr val="7030A0"/>
                </a:solidFill>
              </a:rPr>
              <a:t>Πρέπει να πιστωθεί</a:t>
            </a:r>
          </a:p>
        </p:txBody>
      </p:sp>
      <p:sp>
        <p:nvSpPr>
          <p:cNvPr id="296997" name="Rectangle 37"/>
          <p:cNvSpPr>
            <a:spLocks noChangeArrowheads="1"/>
          </p:cNvSpPr>
          <p:nvPr/>
        </p:nvSpPr>
        <p:spPr bwMode="auto">
          <a:xfrm>
            <a:off x="6364288" y="5373688"/>
            <a:ext cx="2252220" cy="369332"/>
          </a:xfrm>
          <a:prstGeom prst="rect">
            <a:avLst/>
          </a:prstGeom>
          <a:noFill/>
          <a:ln w="9525" algn="ctr">
            <a:noFill/>
            <a:miter lim="800000"/>
            <a:headEnd/>
            <a:tailEnd/>
          </a:ln>
          <a:effectLst/>
        </p:spPr>
        <p:txBody>
          <a:bodyPr wrap="none">
            <a:spAutoFit/>
          </a:bodyPr>
          <a:lstStyle/>
          <a:p>
            <a:r>
              <a:rPr lang="el-GR" b="1" dirty="0">
                <a:solidFill>
                  <a:srgbClr val="7030A0"/>
                </a:solidFill>
              </a:rPr>
              <a:t>Πρέπει να πιστωθεί</a:t>
            </a:r>
          </a:p>
        </p:txBody>
      </p:sp>
      <p:sp>
        <p:nvSpPr>
          <p:cNvPr id="296998" name="Rectangle 38"/>
          <p:cNvSpPr>
            <a:spLocks noChangeArrowheads="1"/>
          </p:cNvSpPr>
          <p:nvPr/>
        </p:nvSpPr>
        <p:spPr bwMode="auto">
          <a:xfrm>
            <a:off x="6410325" y="5734050"/>
            <a:ext cx="2155975" cy="369332"/>
          </a:xfrm>
          <a:prstGeom prst="rect">
            <a:avLst/>
          </a:prstGeom>
          <a:noFill/>
          <a:ln w="9525" algn="ctr">
            <a:noFill/>
            <a:miter lim="800000"/>
            <a:headEnd/>
            <a:tailEnd/>
          </a:ln>
          <a:effectLst/>
        </p:spPr>
        <p:txBody>
          <a:bodyPr wrap="none">
            <a:spAutoFit/>
          </a:bodyPr>
          <a:lstStyle/>
          <a:p>
            <a:r>
              <a:rPr lang="el-GR" b="1" dirty="0">
                <a:solidFill>
                  <a:srgbClr val="006600"/>
                </a:solidFill>
              </a:rPr>
              <a:t>Πρέπει να χρεωθεί</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245506"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C144BC01-F706-4C5B-A18E-047C49264EF3}" type="slidenum">
              <a:rPr lang="el-GR"/>
              <a:pPr/>
              <a:t>150</a:t>
            </a:fld>
            <a:endParaRPr lang="el-GR" dirty="0"/>
          </a:p>
        </p:txBody>
      </p:sp>
      <p:sp>
        <p:nvSpPr>
          <p:cNvPr id="297986" name="Rectangle 2"/>
          <p:cNvSpPr>
            <a:spLocks noGrp="1" noChangeArrowheads="1"/>
          </p:cNvSpPr>
          <p:nvPr>
            <p:ph type="title"/>
          </p:nvPr>
        </p:nvSpPr>
        <p:spPr/>
        <p:txBody>
          <a:bodyPr>
            <a:normAutofit/>
          </a:bodyPr>
          <a:lstStyle/>
          <a:p>
            <a:r>
              <a:rPr lang="el-GR" u="sng" dirty="0" smtClean="0">
                <a:solidFill>
                  <a:srgbClr val="002060"/>
                </a:solidFill>
              </a:rPr>
              <a:t>Χρέωση </a:t>
            </a:r>
            <a:r>
              <a:rPr lang="el-GR" dirty="0" smtClean="0"/>
              <a:t>     			</a:t>
            </a:r>
            <a:r>
              <a:rPr lang="el-GR" u="sng" dirty="0" smtClean="0">
                <a:solidFill>
                  <a:srgbClr val="C00000"/>
                </a:solidFill>
              </a:rPr>
              <a:t>Πίστωση</a:t>
            </a:r>
            <a:endParaRPr lang="el-GR" u="sng" dirty="0">
              <a:solidFill>
                <a:srgbClr val="C00000"/>
              </a:solidFill>
            </a:endParaRPr>
          </a:p>
        </p:txBody>
      </p:sp>
      <p:sp>
        <p:nvSpPr>
          <p:cNvPr id="297988" name="Rectangle 4"/>
          <p:cNvSpPr>
            <a:spLocks noChangeArrowheads="1"/>
          </p:cNvSpPr>
          <p:nvPr/>
        </p:nvSpPr>
        <p:spPr bwMode="auto">
          <a:xfrm>
            <a:off x="0" y="2060574"/>
            <a:ext cx="3707904" cy="3888705"/>
          </a:xfrm>
          <a:prstGeom prst="rect">
            <a:avLst/>
          </a:prstGeom>
          <a:solidFill>
            <a:schemeClr val="accent1"/>
          </a:solidFill>
          <a:ln w="9525" algn="ctr">
            <a:solidFill>
              <a:schemeClr val="tx1"/>
            </a:solidFill>
            <a:miter lim="800000"/>
            <a:headEnd/>
            <a:tailEnd/>
          </a:ln>
          <a:effectLst/>
        </p:spPr>
        <p:txBody>
          <a:bodyPr wrap="none" anchor="ctr"/>
          <a:lstStyle/>
          <a:p>
            <a:pPr marL="457200" indent="-457200" algn="l"/>
            <a:endParaRPr lang="el-GR" dirty="0">
              <a:solidFill>
                <a:schemeClr val="bg2"/>
              </a:solidFill>
            </a:endParaRPr>
          </a:p>
          <a:p>
            <a:pPr marL="457200" indent="-457200" algn="l">
              <a:buFontTx/>
              <a:buAutoNum type="arabicPeriod"/>
            </a:pPr>
            <a:r>
              <a:rPr lang="el-GR" dirty="0">
                <a:solidFill>
                  <a:schemeClr val="bg2"/>
                </a:solidFill>
              </a:rPr>
              <a:t>Αυξάνει τους λογαριασμούς του </a:t>
            </a:r>
          </a:p>
          <a:p>
            <a:pPr marL="457200" indent="-457200" algn="l"/>
            <a:r>
              <a:rPr lang="el-GR" dirty="0">
                <a:solidFill>
                  <a:schemeClr val="bg2"/>
                </a:solidFill>
              </a:rPr>
              <a:t>	Ενεργητικού</a:t>
            </a:r>
          </a:p>
          <a:p>
            <a:pPr marL="457200" indent="-457200" algn="l">
              <a:buFontTx/>
              <a:buAutoNum type="arabicPeriod" startAt="2"/>
            </a:pPr>
            <a:r>
              <a:rPr lang="el-GR" dirty="0">
                <a:solidFill>
                  <a:schemeClr val="bg2"/>
                </a:solidFill>
              </a:rPr>
              <a:t>Αυξάνει τους λογαριασμούς των </a:t>
            </a:r>
          </a:p>
          <a:p>
            <a:pPr marL="457200" indent="-457200" algn="l"/>
            <a:r>
              <a:rPr lang="el-GR" dirty="0">
                <a:solidFill>
                  <a:schemeClr val="bg2"/>
                </a:solidFill>
              </a:rPr>
              <a:t>	Εξόδων</a:t>
            </a:r>
          </a:p>
          <a:p>
            <a:pPr marL="457200" indent="-457200" algn="l">
              <a:buFontTx/>
              <a:buAutoNum type="arabicPeriod" startAt="3"/>
            </a:pPr>
            <a:r>
              <a:rPr lang="el-GR" dirty="0">
                <a:solidFill>
                  <a:schemeClr val="bg2"/>
                </a:solidFill>
              </a:rPr>
              <a:t>Μειώνει τους λογαριασμούς του</a:t>
            </a:r>
          </a:p>
          <a:p>
            <a:pPr marL="457200" indent="-457200" algn="l"/>
            <a:r>
              <a:rPr lang="el-GR" dirty="0">
                <a:solidFill>
                  <a:schemeClr val="bg2"/>
                </a:solidFill>
              </a:rPr>
              <a:t>	Παθητικού</a:t>
            </a:r>
          </a:p>
          <a:p>
            <a:pPr marL="457200" indent="-457200" algn="l">
              <a:buFontTx/>
              <a:buAutoNum type="arabicPeriod" startAt="4"/>
            </a:pPr>
            <a:r>
              <a:rPr lang="el-GR" dirty="0">
                <a:solidFill>
                  <a:schemeClr val="bg2"/>
                </a:solidFill>
              </a:rPr>
              <a:t>Μειώνει τους λογαριασμούς της </a:t>
            </a:r>
          </a:p>
          <a:p>
            <a:pPr marL="457200" indent="-457200" algn="l"/>
            <a:r>
              <a:rPr lang="el-GR" dirty="0">
                <a:solidFill>
                  <a:schemeClr val="bg2"/>
                </a:solidFill>
              </a:rPr>
              <a:t>	Καθαρής Θέσης</a:t>
            </a:r>
          </a:p>
          <a:p>
            <a:pPr marL="457200" indent="-457200" algn="l">
              <a:buFontTx/>
              <a:buAutoNum type="arabicPeriod" startAt="5"/>
            </a:pPr>
            <a:r>
              <a:rPr lang="el-GR" dirty="0">
                <a:solidFill>
                  <a:schemeClr val="bg2"/>
                </a:solidFill>
              </a:rPr>
              <a:t>Μειώνει τους λογαριασμούς των</a:t>
            </a:r>
          </a:p>
          <a:p>
            <a:pPr marL="457200" indent="-457200" algn="l"/>
            <a:r>
              <a:rPr lang="el-GR" dirty="0">
                <a:solidFill>
                  <a:schemeClr val="bg2"/>
                </a:solidFill>
              </a:rPr>
              <a:t>	Εξόδων</a:t>
            </a:r>
          </a:p>
          <a:p>
            <a:pPr marL="457200" indent="-457200" algn="l">
              <a:buFontTx/>
              <a:buAutoNum type="arabicPeriod"/>
            </a:pPr>
            <a:endParaRPr lang="el-GR" sz="1500" dirty="0">
              <a:solidFill>
                <a:schemeClr val="bg2"/>
              </a:solidFill>
            </a:endParaRPr>
          </a:p>
        </p:txBody>
      </p:sp>
      <p:sp>
        <p:nvSpPr>
          <p:cNvPr id="297990" name="Rectangle 6"/>
          <p:cNvSpPr>
            <a:spLocks noChangeArrowheads="1"/>
          </p:cNvSpPr>
          <p:nvPr/>
        </p:nvSpPr>
        <p:spPr bwMode="auto">
          <a:xfrm>
            <a:off x="5364088" y="2060574"/>
            <a:ext cx="3672409" cy="3816697"/>
          </a:xfrm>
          <a:prstGeom prst="rect">
            <a:avLst/>
          </a:prstGeom>
          <a:solidFill>
            <a:schemeClr val="accent1"/>
          </a:solidFill>
          <a:ln w="9525" algn="ctr">
            <a:solidFill>
              <a:schemeClr val="tx1"/>
            </a:solidFill>
            <a:miter lim="800000"/>
            <a:headEnd/>
            <a:tailEnd/>
          </a:ln>
          <a:effectLst/>
        </p:spPr>
        <p:txBody>
          <a:bodyPr wrap="none" anchor="ctr"/>
          <a:lstStyle/>
          <a:p>
            <a:pPr marL="457200" indent="-457200" algn="l"/>
            <a:endParaRPr lang="el-GR" dirty="0">
              <a:solidFill>
                <a:schemeClr val="bg2"/>
              </a:solidFill>
            </a:endParaRPr>
          </a:p>
          <a:p>
            <a:pPr marL="457200" indent="-457200" algn="l">
              <a:buFontTx/>
              <a:buAutoNum type="arabicPeriod"/>
            </a:pPr>
            <a:r>
              <a:rPr lang="el-GR" dirty="0">
                <a:solidFill>
                  <a:schemeClr val="bg2"/>
                </a:solidFill>
              </a:rPr>
              <a:t>Αυξάνει τους λογαριασμούς του </a:t>
            </a:r>
          </a:p>
          <a:p>
            <a:pPr marL="457200" indent="-457200" algn="l"/>
            <a:r>
              <a:rPr lang="el-GR" dirty="0">
                <a:solidFill>
                  <a:schemeClr val="bg2"/>
                </a:solidFill>
              </a:rPr>
              <a:t>	Παθητικού</a:t>
            </a:r>
          </a:p>
          <a:p>
            <a:pPr marL="457200" indent="-457200" algn="l">
              <a:buFontTx/>
              <a:buAutoNum type="arabicPeriod" startAt="2"/>
            </a:pPr>
            <a:r>
              <a:rPr lang="el-GR" dirty="0">
                <a:solidFill>
                  <a:schemeClr val="bg2"/>
                </a:solidFill>
              </a:rPr>
              <a:t>Αυξάνει τους λογαριασμούς των </a:t>
            </a:r>
          </a:p>
          <a:p>
            <a:pPr marL="457200" indent="-457200" algn="l"/>
            <a:r>
              <a:rPr lang="el-GR" dirty="0">
                <a:solidFill>
                  <a:schemeClr val="bg2"/>
                </a:solidFill>
              </a:rPr>
              <a:t>	Καθαρής Θέσης</a:t>
            </a:r>
          </a:p>
          <a:p>
            <a:pPr marL="457200" indent="-457200" algn="l">
              <a:buFontTx/>
              <a:buAutoNum type="arabicPeriod" startAt="3"/>
            </a:pPr>
            <a:r>
              <a:rPr lang="el-GR" dirty="0">
                <a:solidFill>
                  <a:schemeClr val="bg2"/>
                </a:solidFill>
              </a:rPr>
              <a:t>Αυξάνει τους λογαριασμούς του</a:t>
            </a:r>
          </a:p>
          <a:p>
            <a:pPr marL="457200" indent="-457200" algn="l"/>
            <a:r>
              <a:rPr lang="el-GR" dirty="0">
                <a:solidFill>
                  <a:schemeClr val="bg2"/>
                </a:solidFill>
              </a:rPr>
              <a:t>	Εσόδων</a:t>
            </a:r>
          </a:p>
          <a:p>
            <a:pPr marL="457200" indent="-457200" algn="l">
              <a:buFontTx/>
              <a:buAutoNum type="arabicPeriod" startAt="4"/>
            </a:pPr>
            <a:r>
              <a:rPr lang="el-GR" dirty="0">
                <a:solidFill>
                  <a:schemeClr val="bg2"/>
                </a:solidFill>
              </a:rPr>
              <a:t>Μειώνει τους λογαριασμούς του </a:t>
            </a:r>
          </a:p>
          <a:p>
            <a:pPr marL="457200" indent="-457200" algn="l"/>
            <a:r>
              <a:rPr lang="el-GR" dirty="0">
                <a:solidFill>
                  <a:schemeClr val="bg2"/>
                </a:solidFill>
              </a:rPr>
              <a:t>	Ενεργητικού</a:t>
            </a:r>
          </a:p>
          <a:p>
            <a:pPr marL="457200" indent="-457200" algn="l">
              <a:buFontTx/>
              <a:buAutoNum type="arabicPeriod" startAt="5"/>
            </a:pPr>
            <a:r>
              <a:rPr lang="el-GR" dirty="0">
                <a:solidFill>
                  <a:schemeClr val="bg2"/>
                </a:solidFill>
              </a:rPr>
              <a:t>Μειώνει τους λογαριασμούς των</a:t>
            </a:r>
          </a:p>
          <a:p>
            <a:pPr marL="457200" indent="-457200" algn="l"/>
            <a:r>
              <a:rPr lang="el-GR" dirty="0">
                <a:solidFill>
                  <a:schemeClr val="bg2"/>
                </a:solidFill>
              </a:rPr>
              <a:t>	Εξόδων</a:t>
            </a:r>
          </a:p>
          <a:p>
            <a:pPr marL="457200" indent="-457200" algn="l">
              <a:buFontTx/>
              <a:buAutoNum type="arabicPeriod"/>
            </a:pPr>
            <a:endParaRPr lang="el-GR" sz="1500" dirty="0">
              <a:solidFill>
                <a:schemeClr val="bg2"/>
              </a:solidFill>
            </a:endParaRPr>
          </a:p>
        </p:txBody>
      </p:sp>
      <p:sp>
        <p:nvSpPr>
          <p:cNvPr id="297991" name="Oval 7"/>
          <p:cNvSpPr>
            <a:spLocks noChangeArrowheads="1"/>
          </p:cNvSpPr>
          <p:nvPr/>
        </p:nvSpPr>
        <p:spPr bwMode="auto">
          <a:xfrm>
            <a:off x="3779838" y="2924175"/>
            <a:ext cx="1008062" cy="1009650"/>
          </a:xfrm>
          <a:prstGeom prst="ellipse">
            <a:avLst/>
          </a:prstGeom>
          <a:solidFill>
            <a:srgbClr val="C0C0C0"/>
          </a:solidFill>
          <a:ln w="9525" algn="ctr">
            <a:solidFill>
              <a:schemeClr val="tx1"/>
            </a:solidFill>
            <a:round/>
            <a:headEnd/>
            <a:tailEnd/>
          </a:ln>
          <a:effectLst/>
        </p:spPr>
        <p:txBody>
          <a:bodyPr wrap="none" anchor="ctr"/>
          <a:lstStyle/>
          <a:p>
            <a:r>
              <a:rPr lang="el-GR" b="1" dirty="0" smtClean="0">
                <a:solidFill>
                  <a:srgbClr val="002060"/>
                </a:solidFill>
              </a:rPr>
              <a:t>Χ</a:t>
            </a:r>
            <a:endParaRPr lang="el-GR" b="1" dirty="0">
              <a:solidFill>
                <a:srgbClr val="002060"/>
              </a:solidFill>
            </a:endParaRPr>
          </a:p>
        </p:txBody>
      </p:sp>
      <p:sp>
        <p:nvSpPr>
          <p:cNvPr id="297992" name="Oval 8"/>
          <p:cNvSpPr>
            <a:spLocks noChangeArrowheads="1"/>
          </p:cNvSpPr>
          <p:nvPr/>
        </p:nvSpPr>
        <p:spPr bwMode="auto">
          <a:xfrm>
            <a:off x="4355976" y="2924944"/>
            <a:ext cx="1008062" cy="1009650"/>
          </a:xfrm>
          <a:prstGeom prst="ellipse">
            <a:avLst/>
          </a:prstGeom>
          <a:solidFill>
            <a:srgbClr val="969696"/>
          </a:solidFill>
          <a:ln w="9525" algn="ctr">
            <a:solidFill>
              <a:schemeClr val="tx1"/>
            </a:solidFill>
            <a:round/>
            <a:headEnd/>
            <a:tailEnd/>
          </a:ln>
          <a:effectLst/>
        </p:spPr>
        <p:txBody>
          <a:bodyPr wrap="none" anchor="ctr"/>
          <a:lstStyle/>
          <a:p>
            <a:r>
              <a:rPr lang="el-GR" b="1" dirty="0" smtClean="0">
                <a:solidFill>
                  <a:srgbClr val="C00000"/>
                </a:solidFill>
              </a:rPr>
              <a:t>Π</a:t>
            </a:r>
            <a:endParaRPr lang="el-GR" b="1" dirty="0">
              <a:solidFill>
                <a:srgbClr val="C00000"/>
              </a:solidFill>
            </a:endParaRPr>
          </a:p>
        </p:txBody>
      </p:sp>
    </p:spTree>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671DAF19-84FB-4898-900C-36927AFADE7C}" type="slidenum">
              <a:rPr lang="el-GR"/>
              <a:pPr/>
              <a:t>151</a:t>
            </a:fld>
            <a:endParaRPr lang="el-GR" dirty="0"/>
          </a:p>
        </p:txBody>
      </p:sp>
      <p:sp>
        <p:nvSpPr>
          <p:cNvPr id="299010" name="Rectangle 2"/>
          <p:cNvSpPr>
            <a:spLocks noGrp="1" noChangeArrowheads="1"/>
          </p:cNvSpPr>
          <p:nvPr>
            <p:ph type="title"/>
          </p:nvPr>
        </p:nvSpPr>
        <p:spPr>
          <a:xfrm>
            <a:off x="457200" y="152400"/>
            <a:ext cx="8507288" cy="1219200"/>
          </a:xfrm>
        </p:spPr>
        <p:txBody>
          <a:bodyPr>
            <a:normAutofit fontScale="90000"/>
          </a:bodyPr>
          <a:lstStyle/>
          <a:p>
            <a:r>
              <a:rPr lang="el-GR" sz="4000" b="1" dirty="0" smtClean="0">
                <a:solidFill>
                  <a:srgbClr val="002060"/>
                </a:solidFill>
              </a:rPr>
              <a:t>Διαγραμματική Απεικόνιση Λογαριασμών</a:t>
            </a:r>
            <a:endParaRPr lang="el-GR" sz="4000" b="1" dirty="0">
              <a:solidFill>
                <a:srgbClr val="002060"/>
              </a:solidFill>
            </a:endParaRPr>
          </a:p>
        </p:txBody>
      </p:sp>
      <p:sp>
        <p:nvSpPr>
          <p:cNvPr id="299012" name="Line 4"/>
          <p:cNvSpPr>
            <a:spLocks noChangeShapeType="1"/>
          </p:cNvSpPr>
          <p:nvPr/>
        </p:nvSpPr>
        <p:spPr bwMode="auto">
          <a:xfrm>
            <a:off x="1331913" y="6092825"/>
            <a:ext cx="6119812" cy="0"/>
          </a:xfrm>
          <a:prstGeom prst="line">
            <a:avLst/>
          </a:prstGeom>
          <a:noFill/>
          <a:ln w="9525">
            <a:solidFill>
              <a:schemeClr val="tx1"/>
            </a:solidFill>
            <a:round/>
            <a:headEnd/>
            <a:tailEnd/>
          </a:ln>
          <a:effectLst/>
        </p:spPr>
        <p:txBody>
          <a:bodyPr/>
          <a:lstStyle/>
          <a:p>
            <a:endParaRPr lang="el-GR" dirty="0"/>
          </a:p>
        </p:txBody>
      </p:sp>
      <p:sp>
        <p:nvSpPr>
          <p:cNvPr id="299013" name="Line 5"/>
          <p:cNvSpPr>
            <a:spLocks noChangeShapeType="1"/>
          </p:cNvSpPr>
          <p:nvPr/>
        </p:nvSpPr>
        <p:spPr bwMode="auto">
          <a:xfrm>
            <a:off x="1835150" y="5445125"/>
            <a:ext cx="5040313" cy="0"/>
          </a:xfrm>
          <a:prstGeom prst="line">
            <a:avLst/>
          </a:prstGeom>
          <a:noFill/>
          <a:ln w="9525">
            <a:solidFill>
              <a:schemeClr val="tx1"/>
            </a:solidFill>
            <a:round/>
            <a:headEnd/>
            <a:tailEnd/>
          </a:ln>
          <a:effectLst/>
        </p:spPr>
        <p:txBody>
          <a:bodyPr/>
          <a:lstStyle/>
          <a:p>
            <a:endParaRPr lang="el-GR" dirty="0"/>
          </a:p>
        </p:txBody>
      </p:sp>
      <p:sp>
        <p:nvSpPr>
          <p:cNvPr id="299014" name="Line 6"/>
          <p:cNvSpPr>
            <a:spLocks noChangeShapeType="1"/>
          </p:cNvSpPr>
          <p:nvPr/>
        </p:nvSpPr>
        <p:spPr bwMode="auto">
          <a:xfrm flipV="1">
            <a:off x="1331640" y="2420888"/>
            <a:ext cx="3024187" cy="3671887"/>
          </a:xfrm>
          <a:prstGeom prst="line">
            <a:avLst/>
          </a:prstGeom>
          <a:noFill/>
          <a:ln w="9525">
            <a:solidFill>
              <a:schemeClr val="tx1"/>
            </a:solidFill>
            <a:round/>
            <a:headEnd/>
            <a:tailEnd/>
          </a:ln>
          <a:effectLst/>
        </p:spPr>
        <p:txBody>
          <a:bodyPr/>
          <a:lstStyle/>
          <a:p>
            <a:endParaRPr lang="el-GR" dirty="0"/>
          </a:p>
        </p:txBody>
      </p:sp>
      <p:sp>
        <p:nvSpPr>
          <p:cNvPr id="299015" name="Line 7"/>
          <p:cNvSpPr>
            <a:spLocks noChangeShapeType="1"/>
          </p:cNvSpPr>
          <p:nvPr/>
        </p:nvSpPr>
        <p:spPr bwMode="auto">
          <a:xfrm>
            <a:off x="4356100" y="2420938"/>
            <a:ext cx="3095625" cy="3671887"/>
          </a:xfrm>
          <a:prstGeom prst="line">
            <a:avLst/>
          </a:prstGeom>
          <a:noFill/>
          <a:ln w="9525">
            <a:solidFill>
              <a:schemeClr val="tx1"/>
            </a:solidFill>
            <a:round/>
            <a:headEnd/>
            <a:tailEnd/>
          </a:ln>
          <a:effectLst/>
        </p:spPr>
        <p:txBody>
          <a:bodyPr/>
          <a:lstStyle/>
          <a:p>
            <a:endParaRPr lang="el-GR" dirty="0"/>
          </a:p>
        </p:txBody>
      </p:sp>
      <p:sp>
        <p:nvSpPr>
          <p:cNvPr id="299016" name="Line 8"/>
          <p:cNvSpPr>
            <a:spLocks noChangeShapeType="1"/>
          </p:cNvSpPr>
          <p:nvPr/>
        </p:nvSpPr>
        <p:spPr bwMode="auto">
          <a:xfrm>
            <a:off x="2482850" y="4725988"/>
            <a:ext cx="3816350" cy="0"/>
          </a:xfrm>
          <a:prstGeom prst="line">
            <a:avLst/>
          </a:prstGeom>
          <a:noFill/>
          <a:ln w="9525">
            <a:solidFill>
              <a:schemeClr val="tx1"/>
            </a:solidFill>
            <a:round/>
            <a:headEnd/>
            <a:tailEnd/>
          </a:ln>
          <a:effectLst/>
        </p:spPr>
        <p:txBody>
          <a:bodyPr/>
          <a:lstStyle/>
          <a:p>
            <a:endParaRPr lang="el-GR" dirty="0"/>
          </a:p>
        </p:txBody>
      </p:sp>
      <p:sp>
        <p:nvSpPr>
          <p:cNvPr id="299017" name="Line 9"/>
          <p:cNvSpPr>
            <a:spLocks noChangeShapeType="1"/>
          </p:cNvSpPr>
          <p:nvPr/>
        </p:nvSpPr>
        <p:spPr bwMode="auto">
          <a:xfrm>
            <a:off x="2987675" y="4076700"/>
            <a:ext cx="2736850" cy="0"/>
          </a:xfrm>
          <a:prstGeom prst="line">
            <a:avLst/>
          </a:prstGeom>
          <a:noFill/>
          <a:ln w="9525">
            <a:solidFill>
              <a:schemeClr val="tx1"/>
            </a:solidFill>
            <a:round/>
            <a:headEnd/>
            <a:tailEnd/>
          </a:ln>
          <a:effectLst/>
        </p:spPr>
        <p:txBody>
          <a:bodyPr/>
          <a:lstStyle/>
          <a:p>
            <a:endParaRPr lang="el-GR" dirty="0"/>
          </a:p>
        </p:txBody>
      </p:sp>
      <p:sp>
        <p:nvSpPr>
          <p:cNvPr id="299018" name="Text Box 10"/>
          <p:cNvSpPr txBox="1">
            <a:spLocks noChangeArrowheads="1"/>
          </p:cNvSpPr>
          <p:nvPr/>
        </p:nvSpPr>
        <p:spPr bwMode="auto">
          <a:xfrm>
            <a:off x="3707904" y="2996952"/>
            <a:ext cx="1536700" cy="915988"/>
          </a:xfrm>
          <a:prstGeom prst="rect">
            <a:avLst/>
          </a:prstGeom>
          <a:noFill/>
          <a:ln w="9525" algn="ctr">
            <a:noFill/>
            <a:miter lim="800000"/>
            <a:headEnd/>
            <a:tailEnd/>
          </a:ln>
          <a:effectLst/>
        </p:spPr>
        <p:txBody>
          <a:bodyPr wrap="none">
            <a:spAutoFit/>
          </a:bodyPr>
          <a:lstStyle/>
          <a:p>
            <a:r>
              <a:rPr lang="el-GR" dirty="0" smtClean="0">
                <a:solidFill>
                  <a:schemeClr val="bg1"/>
                </a:solidFill>
              </a:rPr>
              <a:t>Τεταρτο-</a:t>
            </a:r>
            <a:endParaRPr lang="el-GR" dirty="0">
              <a:solidFill>
                <a:schemeClr val="bg1"/>
              </a:solidFill>
            </a:endParaRPr>
          </a:p>
          <a:p>
            <a:r>
              <a:rPr lang="el-GR" dirty="0" smtClean="0">
                <a:solidFill>
                  <a:schemeClr val="bg1"/>
                </a:solidFill>
              </a:rPr>
              <a:t>βάθμιοι</a:t>
            </a:r>
            <a:endParaRPr lang="el-GR" dirty="0">
              <a:solidFill>
                <a:schemeClr val="bg1"/>
              </a:solidFill>
            </a:endParaRPr>
          </a:p>
          <a:p>
            <a:r>
              <a:rPr lang="el-GR" dirty="0">
                <a:solidFill>
                  <a:schemeClr val="bg1"/>
                </a:solidFill>
              </a:rPr>
              <a:t> Λογαριασμοί</a:t>
            </a:r>
          </a:p>
        </p:txBody>
      </p:sp>
      <p:sp>
        <p:nvSpPr>
          <p:cNvPr id="299019" name="Text Box 11"/>
          <p:cNvSpPr txBox="1">
            <a:spLocks noChangeArrowheads="1"/>
          </p:cNvSpPr>
          <p:nvPr/>
        </p:nvSpPr>
        <p:spPr bwMode="auto">
          <a:xfrm>
            <a:off x="2987675" y="4221163"/>
            <a:ext cx="3022879" cy="369332"/>
          </a:xfrm>
          <a:prstGeom prst="rect">
            <a:avLst/>
          </a:prstGeom>
          <a:noFill/>
          <a:ln w="9525" algn="ctr">
            <a:noFill/>
            <a:miter lim="800000"/>
            <a:headEnd/>
            <a:tailEnd/>
          </a:ln>
          <a:effectLst/>
        </p:spPr>
        <p:txBody>
          <a:bodyPr wrap="none">
            <a:spAutoFit/>
          </a:bodyPr>
          <a:lstStyle/>
          <a:p>
            <a:r>
              <a:rPr lang="el-GR" b="1" dirty="0" smtClean="0">
                <a:solidFill>
                  <a:srgbClr val="006600"/>
                </a:solidFill>
              </a:rPr>
              <a:t>Τριτοβάθμιοι </a:t>
            </a:r>
            <a:r>
              <a:rPr lang="el-GR" b="1" dirty="0">
                <a:solidFill>
                  <a:srgbClr val="006600"/>
                </a:solidFill>
              </a:rPr>
              <a:t>Λογαριασμοί</a:t>
            </a:r>
          </a:p>
        </p:txBody>
      </p:sp>
      <p:sp>
        <p:nvSpPr>
          <p:cNvPr id="299020" name="Text Box 12"/>
          <p:cNvSpPr txBox="1">
            <a:spLocks noChangeArrowheads="1"/>
          </p:cNvSpPr>
          <p:nvPr/>
        </p:nvSpPr>
        <p:spPr bwMode="auto">
          <a:xfrm>
            <a:off x="2771775" y="4868863"/>
            <a:ext cx="3336363" cy="369332"/>
          </a:xfrm>
          <a:prstGeom prst="rect">
            <a:avLst/>
          </a:prstGeom>
          <a:noFill/>
          <a:ln w="9525" algn="ctr">
            <a:noFill/>
            <a:miter lim="800000"/>
            <a:headEnd/>
            <a:tailEnd/>
          </a:ln>
          <a:effectLst/>
        </p:spPr>
        <p:txBody>
          <a:bodyPr wrap="none">
            <a:spAutoFit/>
          </a:bodyPr>
          <a:lstStyle/>
          <a:p>
            <a:r>
              <a:rPr lang="el-GR" b="1" dirty="0"/>
              <a:t>Δευτεροβάθμιοι Λογαριασμοί</a:t>
            </a:r>
          </a:p>
        </p:txBody>
      </p:sp>
      <p:sp>
        <p:nvSpPr>
          <p:cNvPr id="299021" name="Text Box 13"/>
          <p:cNvSpPr txBox="1">
            <a:spLocks noChangeArrowheads="1"/>
          </p:cNvSpPr>
          <p:nvPr/>
        </p:nvSpPr>
        <p:spPr bwMode="auto">
          <a:xfrm>
            <a:off x="2843213" y="5516563"/>
            <a:ext cx="3194336" cy="369332"/>
          </a:xfrm>
          <a:prstGeom prst="rect">
            <a:avLst/>
          </a:prstGeom>
          <a:noFill/>
          <a:ln w="9525" algn="ctr">
            <a:noFill/>
            <a:miter lim="800000"/>
            <a:headEnd/>
            <a:tailEnd/>
          </a:ln>
          <a:effectLst/>
        </p:spPr>
        <p:txBody>
          <a:bodyPr wrap="none">
            <a:spAutoFit/>
          </a:bodyPr>
          <a:lstStyle/>
          <a:p>
            <a:r>
              <a:rPr lang="el-GR" b="1" dirty="0">
                <a:solidFill>
                  <a:srgbClr val="C00000"/>
                </a:solidFill>
              </a:rPr>
              <a:t>Πρωτοβάθμιοι Λογαριασμοί</a:t>
            </a:r>
          </a:p>
        </p:txBody>
      </p:sp>
    </p:spTree>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6B823F64-1383-4CCF-BD7F-991CE6F2D274}" type="slidenum">
              <a:rPr lang="el-GR"/>
              <a:pPr/>
              <a:t>152</a:t>
            </a:fld>
            <a:endParaRPr lang="el-GR"/>
          </a:p>
        </p:txBody>
      </p:sp>
      <p:sp>
        <p:nvSpPr>
          <p:cNvPr id="134146" name="Rectangle 2"/>
          <p:cNvSpPr>
            <a:spLocks noGrp="1" noChangeArrowheads="1"/>
          </p:cNvSpPr>
          <p:nvPr>
            <p:ph type="title"/>
          </p:nvPr>
        </p:nvSpPr>
        <p:spPr>
          <a:xfrm>
            <a:off x="685800" y="609600"/>
            <a:ext cx="7772400" cy="658813"/>
          </a:xfrm>
        </p:spPr>
        <p:txBody>
          <a:bodyPr/>
          <a:lstStyle/>
          <a:p>
            <a:pPr algn="ctr"/>
            <a:r>
              <a:rPr lang="el-GR" sz="3600" i="1" dirty="0">
                <a:solidFill>
                  <a:srgbClr val="C00000"/>
                </a:solidFill>
              </a:rPr>
              <a:t>Κατηγορίες </a:t>
            </a:r>
            <a:r>
              <a:rPr lang="el-GR" sz="3600" i="1" dirty="0" smtClean="0">
                <a:solidFill>
                  <a:srgbClr val="C00000"/>
                </a:solidFill>
              </a:rPr>
              <a:t>Λογιστικών Γεγονότων</a:t>
            </a:r>
            <a:endParaRPr lang="en-US" sz="3600" i="1" dirty="0">
              <a:solidFill>
                <a:srgbClr val="C00000"/>
              </a:solidFill>
            </a:endParaRPr>
          </a:p>
        </p:txBody>
      </p:sp>
      <p:sp>
        <p:nvSpPr>
          <p:cNvPr id="134147" name="Rectangle 3"/>
          <p:cNvSpPr>
            <a:spLocks noGrp="1" noChangeArrowheads="1"/>
          </p:cNvSpPr>
          <p:nvPr>
            <p:ph type="body" idx="1"/>
          </p:nvPr>
        </p:nvSpPr>
        <p:spPr>
          <a:xfrm>
            <a:off x="611188" y="1484313"/>
            <a:ext cx="7772400" cy="4546600"/>
          </a:xfrm>
        </p:spPr>
        <p:txBody>
          <a:bodyPr/>
          <a:lstStyle/>
          <a:p>
            <a:pPr>
              <a:buFont typeface="Wingdings" pitchFamily="2" charset="2"/>
              <a:buNone/>
            </a:pPr>
            <a:r>
              <a:rPr lang="el-GR" b="1" i="1" dirty="0">
                <a:solidFill>
                  <a:srgbClr val="0000FF"/>
                </a:solidFill>
              </a:rPr>
              <a:t>1</a:t>
            </a:r>
            <a:r>
              <a:rPr lang="el-GR" b="1" i="1" baseline="30000" dirty="0">
                <a:solidFill>
                  <a:srgbClr val="0000FF"/>
                </a:solidFill>
              </a:rPr>
              <a:t>η</a:t>
            </a:r>
            <a:r>
              <a:rPr lang="el-GR" b="1" i="1" dirty="0">
                <a:solidFill>
                  <a:srgbClr val="0000FF"/>
                </a:solidFill>
              </a:rPr>
              <a:t> κατηγορία</a:t>
            </a:r>
            <a:r>
              <a:rPr lang="el-GR" dirty="0">
                <a:solidFill>
                  <a:srgbClr val="0000FF"/>
                </a:solidFill>
              </a:rPr>
              <a:t> </a:t>
            </a:r>
          </a:p>
          <a:p>
            <a:pPr>
              <a:buFont typeface="Wingdings" pitchFamily="2" charset="2"/>
              <a:buNone/>
            </a:pPr>
            <a:endParaRPr lang="el-GR" dirty="0"/>
          </a:p>
          <a:p>
            <a:pPr>
              <a:buFont typeface="Wingdings" pitchFamily="2" charset="2"/>
              <a:buNone/>
            </a:pPr>
            <a:endParaRPr lang="el-GR" dirty="0"/>
          </a:p>
          <a:p>
            <a:pPr>
              <a:buFont typeface="Wingdings" pitchFamily="2" charset="2"/>
              <a:buNone/>
            </a:pPr>
            <a:r>
              <a:rPr lang="el-GR" dirty="0"/>
              <a:t>			</a:t>
            </a:r>
            <a:r>
              <a:rPr lang="el-GR" b="1" i="1" u="sng" dirty="0" smtClean="0">
                <a:solidFill>
                  <a:srgbClr val="006600"/>
                </a:solidFill>
                <a:effectLst>
                  <a:outerShdw blurRad="38100" dist="38100" dir="2700000" algn="tl">
                    <a:srgbClr val="000000"/>
                  </a:outerShdw>
                </a:effectLst>
              </a:rPr>
              <a:t>ΕΞΩΤΕΡΙΚΑ</a:t>
            </a:r>
            <a:endParaRPr lang="el-GR" b="1" i="1" u="sng" dirty="0">
              <a:solidFill>
                <a:srgbClr val="006600"/>
              </a:solidFill>
              <a:effectLst>
                <a:outerShdw blurRad="38100" dist="38100" dir="2700000" algn="tl">
                  <a:srgbClr val="000000"/>
                </a:outerShdw>
              </a:effectLst>
            </a:endParaRPr>
          </a:p>
          <a:p>
            <a:pPr>
              <a:buFont typeface="Wingdings" pitchFamily="2" charset="2"/>
              <a:buNone/>
            </a:pPr>
            <a:endParaRPr lang="el-GR" b="1" i="1" u="sng" dirty="0">
              <a:effectLst>
                <a:outerShdw blurRad="38100" dist="38100" dir="2700000" algn="tl">
                  <a:srgbClr val="000000"/>
                </a:outerShdw>
              </a:effectLst>
            </a:endParaRPr>
          </a:p>
          <a:p>
            <a:pPr>
              <a:buFont typeface="Wingdings" pitchFamily="2" charset="2"/>
              <a:buNone/>
            </a:pPr>
            <a:r>
              <a:rPr lang="el-GR" dirty="0"/>
              <a:t>					</a:t>
            </a:r>
            <a:r>
              <a:rPr lang="el-GR" dirty="0" smtClean="0"/>
              <a:t>	</a:t>
            </a:r>
            <a:r>
              <a:rPr lang="el-GR" b="1" i="1" dirty="0" smtClean="0">
                <a:solidFill>
                  <a:srgbClr val="7030A0"/>
                </a:solidFill>
              </a:rPr>
              <a:t>2</a:t>
            </a:r>
            <a:r>
              <a:rPr lang="el-GR" b="1" i="1" baseline="30000" dirty="0" smtClean="0">
                <a:solidFill>
                  <a:srgbClr val="7030A0"/>
                </a:solidFill>
              </a:rPr>
              <a:t>η</a:t>
            </a:r>
            <a:r>
              <a:rPr lang="el-GR" b="1" i="1" dirty="0" smtClean="0">
                <a:solidFill>
                  <a:srgbClr val="7030A0"/>
                </a:solidFill>
              </a:rPr>
              <a:t> </a:t>
            </a:r>
            <a:r>
              <a:rPr lang="el-GR" b="1" i="1" dirty="0">
                <a:solidFill>
                  <a:srgbClr val="7030A0"/>
                </a:solidFill>
              </a:rPr>
              <a:t>κατηγορία</a:t>
            </a:r>
          </a:p>
          <a:p>
            <a:pPr>
              <a:buFont typeface="Wingdings" pitchFamily="2" charset="2"/>
              <a:buNone/>
            </a:pPr>
            <a:endParaRPr lang="el-GR" b="1" i="1" u="sng" dirty="0" smtClean="0">
              <a:effectLst>
                <a:outerShdw blurRad="38100" dist="38100" dir="2700000" algn="tl">
                  <a:srgbClr val="000000"/>
                </a:outerShdw>
              </a:effectLst>
            </a:endParaRPr>
          </a:p>
          <a:p>
            <a:pPr>
              <a:buFont typeface="Wingdings" pitchFamily="2" charset="2"/>
              <a:buNone/>
            </a:pPr>
            <a:endParaRPr lang="el-GR" b="1" i="1" u="sng" dirty="0" smtClean="0">
              <a:solidFill>
                <a:srgbClr val="FFFF00"/>
              </a:solidFill>
              <a:effectLst>
                <a:outerShdw blurRad="38100" dist="38100" dir="2700000" algn="tl">
                  <a:srgbClr val="000000"/>
                </a:outerShdw>
              </a:effectLst>
            </a:endParaRPr>
          </a:p>
          <a:p>
            <a:pPr lvl="3">
              <a:buFont typeface="Wingdings" pitchFamily="2" charset="2"/>
              <a:buNone/>
            </a:pPr>
            <a:r>
              <a:rPr lang="el-GR" b="1" i="1" dirty="0" smtClean="0">
                <a:solidFill>
                  <a:srgbClr val="FFFF00"/>
                </a:solidFill>
                <a:effectLst>
                  <a:outerShdw blurRad="38100" dist="38100" dir="2700000" algn="tl">
                    <a:srgbClr val="000000"/>
                  </a:outerShdw>
                </a:effectLst>
              </a:rPr>
              <a:t>			</a:t>
            </a:r>
            <a:r>
              <a:rPr lang="el-GR" sz="2400" b="1" i="1" u="sng" dirty="0" smtClean="0">
                <a:solidFill>
                  <a:srgbClr val="FFFF00"/>
                </a:solidFill>
                <a:effectLst>
                  <a:outerShdw blurRad="38100" dist="38100" dir="2700000" algn="tl">
                    <a:srgbClr val="000000"/>
                  </a:outerShdw>
                </a:effectLst>
              </a:rPr>
              <a:t>ΕΣΩΤΕΡΙΚΑ</a:t>
            </a:r>
            <a:endParaRPr lang="el-GR" sz="2400" b="1" i="1" u="sng" dirty="0">
              <a:solidFill>
                <a:srgbClr val="FFFF00"/>
              </a:solidFill>
              <a:effectLst>
                <a:outerShdw blurRad="38100" dist="38100" dir="2700000" algn="tl">
                  <a:srgbClr val="000000"/>
                </a:outerShdw>
              </a:effectLst>
            </a:endParaRPr>
          </a:p>
        </p:txBody>
      </p:sp>
      <p:sp>
        <p:nvSpPr>
          <p:cNvPr id="134150" name="AutoShape 6"/>
          <p:cNvSpPr>
            <a:spLocks noChangeArrowheads="1"/>
          </p:cNvSpPr>
          <p:nvPr/>
        </p:nvSpPr>
        <p:spPr bwMode="auto">
          <a:xfrm>
            <a:off x="1042988" y="2133600"/>
            <a:ext cx="1368425" cy="1655763"/>
          </a:xfrm>
          <a:prstGeom prst="curvedRightArrow">
            <a:avLst>
              <a:gd name="adj1" fmla="val 24200"/>
              <a:gd name="adj2" fmla="val 48399"/>
              <a:gd name="adj3" fmla="val 33333"/>
            </a:avLst>
          </a:prstGeom>
          <a:solidFill>
            <a:schemeClr val="accent1"/>
          </a:solidFill>
          <a:ln w="9525">
            <a:solidFill>
              <a:schemeClr val="tx1"/>
            </a:solidFill>
            <a:miter lim="800000"/>
            <a:headEnd/>
            <a:tailEnd/>
          </a:ln>
          <a:effectLst/>
        </p:spPr>
        <p:txBody>
          <a:bodyPr wrap="none" anchor="ctr"/>
          <a:lstStyle/>
          <a:p>
            <a:endParaRPr lang="el-GR"/>
          </a:p>
        </p:txBody>
      </p:sp>
      <p:sp>
        <p:nvSpPr>
          <p:cNvPr id="134151" name="AutoShape 7"/>
          <p:cNvSpPr>
            <a:spLocks noChangeArrowheads="1"/>
          </p:cNvSpPr>
          <p:nvPr/>
        </p:nvSpPr>
        <p:spPr bwMode="auto">
          <a:xfrm flipH="1">
            <a:off x="3707904" y="4365104"/>
            <a:ext cx="1873250" cy="936625"/>
          </a:xfrm>
          <a:prstGeom prst="curvedDownArrow">
            <a:avLst>
              <a:gd name="adj1" fmla="val 40000"/>
              <a:gd name="adj2" fmla="val 80000"/>
              <a:gd name="adj3" fmla="val 33333"/>
            </a:avLst>
          </a:prstGeom>
          <a:solidFill>
            <a:schemeClr val="accent1"/>
          </a:solidFill>
          <a:ln w="9525">
            <a:solidFill>
              <a:schemeClr val="tx1"/>
            </a:solidFill>
            <a:miter lim="800000"/>
            <a:headEnd/>
            <a:tailEnd/>
          </a:ln>
          <a:effectLst/>
        </p:spPr>
        <p:txBody>
          <a:bodyPr wrap="none" anchor="ctr"/>
          <a:lstStyle/>
          <a:p>
            <a:endParaRPr lang="el-GR"/>
          </a:p>
        </p:txBody>
      </p:sp>
    </p:spTree>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0E76A37C-83D1-4596-B1F0-EA6A9C10593E}" type="slidenum">
              <a:rPr lang="el-GR"/>
              <a:pPr/>
              <a:t>153</a:t>
            </a:fld>
            <a:endParaRPr lang="el-GR"/>
          </a:p>
        </p:txBody>
      </p:sp>
      <p:sp>
        <p:nvSpPr>
          <p:cNvPr id="135170" name="Rectangle 2"/>
          <p:cNvSpPr>
            <a:spLocks noGrp="1" noChangeArrowheads="1"/>
          </p:cNvSpPr>
          <p:nvPr>
            <p:ph type="title"/>
          </p:nvPr>
        </p:nvSpPr>
        <p:spPr>
          <a:xfrm>
            <a:off x="685800" y="609600"/>
            <a:ext cx="7702550" cy="874713"/>
          </a:xfrm>
        </p:spPr>
        <p:txBody>
          <a:bodyPr/>
          <a:lstStyle/>
          <a:p>
            <a:pPr algn="ctr"/>
            <a:r>
              <a:rPr lang="el-GR" b="1" u="sng" dirty="0">
                <a:solidFill>
                  <a:srgbClr val="0000FF"/>
                </a:solidFill>
              </a:rPr>
              <a:t>ΜΕΤΑΣΧΗΜΑΤΙΣΜΟΙ</a:t>
            </a:r>
            <a:endParaRPr lang="en-US" b="1" u="sng" dirty="0">
              <a:solidFill>
                <a:srgbClr val="0000FF"/>
              </a:solidFill>
            </a:endParaRPr>
          </a:p>
        </p:txBody>
      </p:sp>
      <p:sp>
        <p:nvSpPr>
          <p:cNvPr id="135171" name="Rectangle 3"/>
          <p:cNvSpPr>
            <a:spLocks noGrp="1" noChangeArrowheads="1"/>
          </p:cNvSpPr>
          <p:nvPr>
            <p:ph type="body" idx="1"/>
          </p:nvPr>
        </p:nvSpPr>
        <p:spPr/>
        <p:txBody>
          <a:bodyPr/>
          <a:lstStyle/>
          <a:p>
            <a:pPr marL="609600" indent="-609600" algn="just"/>
            <a:r>
              <a:rPr lang="el-GR" sz="2400" dirty="0"/>
              <a:t>ΟΙ ΜΕΤΑΒΟΛΕΣ ΣΤΗ ΛΟΓΙΣΤΙΚΗ ΙΣΟΤΗΤΑ ΚΑΛΟΥΝΤΑΙ ΜΕΤΑΣΧΗΜΑΤΙΣΜΟΙ</a:t>
            </a:r>
          </a:p>
          <a:p>
            <a:pPr marL="609600" indent="-609600" algn="just">
              <a:buFont typeface="Wingdings" pitchFamily="2" charset="2"/>
              <a:buNone/>
            </a:pPr>
            <a:endParaRPr lang="el-GR" sz="2400" dirty="0"/>
          </a:p>
          <a:p>
            <a:pPr marL="609600" indent="-609600" algn="just">
              <a:buFont typeface="Wingdings" pitchFamily="2" charset="2"/>
              <a:buAutoNum type="arabicPeriod"/>
            </a:pPr>
            <a:r>
              <a:rPr lang="el-GR" sz="2400" b="1" dirty="0">
                <a:solidFill>
                  <a:srgbClr val="C00000"/>
                </a:solidFill>
              </a:rPr>
              <a:t>ΑΠΛΟΙ ΜΕΤΑΣΗΜΑΤΙΣΜΟΙ</a:t>
            </a:r>
            <a:r>
              <a:rPr lang="en-US" sz="2400" b="1" dirty="0">
                <a:solidFill>
                  <a:srgbClr val="C00000"/>
                </a:solidFill>
              </a:rPr>
              <a:t>: </a:t>
            </a:r>
            <a:r>
              <a:rPr lang="el-GR" sz="2400" dirty="0"/>
              <a:t>Όταν μεταβάλλονται δύο μόνο στοιχεία της λογιστικής ισότητας</a:t>
            </a:r>
          </a:p>
          <a:p>
            <a:pPr marL="609600" indent="-609600" algn="just">
              <a:buFont typeface="Wingdings" pitchFamily="2" charset="2"/>
              <a:buNone/>
            </a:pPr>
            <a:endParaRPr lang="el-GR" sz="2400" dirty="0"/>
          </a:p>
          <a:p>
            <a:pPr marL="609600" indent="-609600" algn="just">
              <a:buFont typeface="Wingdings" pitchFamily="2" charset="2"/>
              <a:buAutoNum type="arabicPeriod" startAt="2"/>
            </a:pPr>
            <a:r>
              <a:rPr lang="el-GR" sz="2400" b="1" dirty="0">
                <a:solidFill>
                  <a:srgbClr val="006600"/>
                </a:solidFill>
              </a:rPr>
              <a:t>ΣΥΝΘΕΤΟΙ ΜΕΤΑΣΗΜΑΤΙΣΜΟΙ</a:t>
            </a:r>
            <a:r>
              <a:rPr lang="en-US" sz="2400" b="1" dirty="0">
                <a:solidFill>
                  <a:srgbClr val="006600"/>
                </a:solidFill>
              </a:rPr>
              <a:t>:</a:t>
            </a:r>
            <a:r>
              <a:rPr lang="en-US" sz="2400" dirty="0"/>
              <a:t> </a:t>
            </a:r>
            <a:r>
              <a:rPr lang="el-GR" sz="2400" dirty="0"/>
              <a:t>Όταν μεταβάλλονται παραπάνω από δύο στοιχεία της λογιστικής ισότητας</a:t>
            </a:r>
            <a:endParaRPr lang="en-US" sz="2400" dirty="0"/>
          </a:p>
        </p:txBody>
      </p:sp>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ChangeArrowheads="1"/>
          </p:cNvSpPr>
          <p:nvPr>
            <p:ph type="body" idx="1"/>
          </p:nvPr>
        </p:nvSpPr>
        <p:spPr>
          <a:xfrm>
            <a:off x="107950" y="115888"/>
            <a:ext cx="8856663" cy="6010275"/>
          </a:xfrm>
        </p:spPr>
        <p:txBody>
          <a:bodyPr/>
          <a:lstStyle/>
          <a:p>
            <a:pPr algn="ctr">
              <a:buFontTx/>
              <a:buNone/>
            </a:pPr>
            <a:r>
              <a:rPr lang="el-GR" sz="1800" b="1" u="sng" dirty="0">
                <a:solidFill>
                  <a:srgbClr val="0000FF"/>
                </a:solidFill>
              </a:rPr>
              <a:t>ΚΥΚΛΟΣ ΕΜΠΟΡΙΚΗΣ ΕΠΙΧΕΙΡΗΣΗΣ</a:t>
            </a:r>
          </a:p>
        </p:txBody>
      </p:sp>
      <p:sp>
        <p:nvSpPr>
          <p:cNvPr id="357379" name="Rectangle 3"/>
          <p:cNvSpPr>
            <a:spLocks noChangeArrowheads="1"/>
          </p:cNvSpPr>
          <p:nvPr/>
        </p:nvSpPr>
        <p:spPr bwMode="auto">
          <a:xfrm>
            <a:off x="250825" y="1125538"/>
            <a:ext cx="1871663" cy="503237"/>
          </a:xfrm>
          <a:prstGeom prst="rect">
            <a:avLst/>
          </a:prstGeom>
          <a:solidFill>
            <a:schemeClr val="bg2"/>
          </a:solidFill>
          <a:ln w="9525">
            <a:solidFill>
              <a:schemeClr val="tx1"/>
            </a:solidFill>
            <a:miter lim="800000"/>
            <a:headEnd/>
            <a:tailEnd/>
          </a:ln>
          <a:effectLst/>
        </p:spPr>
        <p:txBody>
          <a:bodyPr wrap="none" anchor="ctr"/>
          <a:lstStyle/>
          <a:p>
            <a:pPr algn="ctr"/>
            <a:r>
              <a:rPr lang="el-GR" sz="1200" b="1" dirty="0"/>
              <a:t>ΧΡΗΜΑ</a:t>
            </a:r>
            <a:r>
              <a:rPr lang="el-GR" sz="1200" b="1" dirty="0">
                <a:effectLst>
                  <a:outerShdw blurRad="38100" dist="38100" dir="2700000" algn="tl">
                    <a:srgbClr val="FFFFFF"/>
                  </a:outerShdw>
                </a:effectLst>
              </a:rPr>
              <a:t> </a:t>
            </a:r>
          </a:p>
        </p:txBody>
      </p:sp>
      <p:sp>
        <p:nvSpPr>
          <p:cNvPr id="357380" name="Line 4"/>
          <p:cNvSpPr>
            <a:spLocks noChangeShapeType="1"/>
          </p:cNvSpPr>
          <p:nvPr/>
        </p:nvSpPr>
        <p:spPr bwMode="auto">
          <a:xfrm>
            <a:off x="2051050" y="1341438"/>
            <a:ext cx="360363" cy="0"/>
          </a:xfrm>
          <a:prstGeom prst="line">
            <a:avLst/>
          </a:prstGeom>
          <a:noFill/>
          <a:ln w="9525">
            <a:solidFill>
              <a:schemeClr val="tx1"/>
            </a:solidFill>
            <a:round/>
            <a:headEnd/>
            <a:tailEnd type="triangle" w="med" len="med"/>
          </a:ln>
          <a:effectLst/>
        </p:spPr>
        <p:txBody>
          <a:bodyPr/>
          <a:lstStyle/>
          <a:p>
            <a:endParaRPr lang="el-GR" dirty="0"/>
          </a:p>
        </p:txBody>
      </p:sp>
      <p:sp>
        <p:nvSpPr>
          <p:cNvPr id="357381" name="Rectangle 5"/>
          <p:cNvSpPr>
            <a:spLocks noChangeArrowheads="1"/>
          </p:cNvSpPr>
          <p:nvPr/>
        </p:nvSpPr>
        <p:spPr bwMode="auto">
          <a:xfrm>
            <a:off x="2411413" y="1125538"/>
            <a:ext cx="1655762" cy="503237"/>
          </a:xfrm>
          <a:prstGeom prst="rect">
            <a:avLst/>
          </a:prstGeom>
          <a:solidFill>
            <a:schemeClr val="bg2"/>
          </a:solidFill>
          <a:ln w="9525">
            <a:solidFill>
              <a:schemeClr val="tx1"/>
            </a:solidFill>
            <a:miter lim="800000"/>
            <a:headEnd/>
            <a:tailEnd/>
          </a:ln>
          <a:effectLst/>
        </p:spPr>
        <p:txBody>
          <a:bodyPr wrap="none" anchor="ctr"/>
          <a:lstStyle/>
          <a:p>
            <a:pPr algn="ctr"/>
            <a:r>
              <a:rPr lang="el-GR" sz="1200" b="1" dirty="0"/>
              <a:t>ΠΡΟΜΗΘΕΥΤΕΣ</a:t>
            </a:r>
          </a:p>
        </p:txBody>
      </p:sp>
      <p:sp>
        <p:nvSpPr>
          <p:cNvPr id="357382" name="Line 6"/>
          <p:cNvSpPr>
            <a:spLocks noChangeShapeType="1"/>
          </p:cNvSpPr>
          <p:nvPr/>
        </p:nvSpPr>
        <p:spPr bwMode="auto">
          <a:xfrm>
            <a:off x="4067175" y="1341438"/>
            <a:ext cx="431800" cy="0"/>
          </a:xfrm>
          <a:prstGeom prst="line">
            <a:avLst/>
          </a:prstGeom>
          <a:noFill/>
          <a:ln w="9525">
            <a:solidFill>
              <a:schemeClr val="tx1"/>
            </a:solidFill>
            <a:round/>
            <a:headEnd/>
            <a:tailEnd type="triangle" w="med" len="med"/>
          </a:ln>
          <a:effectLst/>
        </p:spPr>
        <p:txBody>
          <a:bodyPr/>
          <a:lstStyle/>
          <a:p>
            <a:endParaRPr lang="el-GR" dirty="0"/>
          </a:p>
        </p:txBody>
      </p:sp>
      <p:sp>
        <p:nvSpPr>
          <p:cNvPr id="357383" name="Rectangle 7"/>
          <p:cNvSpPr>
            <a:spLocks noChangeArrowheads="1"/>
          </p:cNvSpPr>
          <p:nvPr/>
        </p:nvSpPr>
        <p:spPr bwMode="auto">
          <a:xfrm>
            <a:off x="4500563" y="1125538"/>
            <a:ext cx="1584325" cy="503237"/>
          </a:xfrm>
          <a:prstGeom prst="rect">
            <a:avLst/>
          </a:prstGeom>
          <a:solidFill>
            <a:schemeClr val="bg2"/>
          </a:solidFill>
          <a:ln w="9525">
            <a:solidFill>
              <a:schemeClr val="tx1"/>
            </a:solidFill>
            <a:miter lim="800000"/>
            <a:headEnd/>
            <a:tailEnd/>
          </a:ln>
          <a:effectLst/>
        </p:spPr>
        <p:txBody>
          <a:bodyPr wrap="none" anchor="ctr"/>
          <a:lstStyle/>
          <a:p>
            <a:pPr algn="ctr"/>
            <a:r>
              <a:rPr lang="el-GR" sz="1200" b="1" dirty="0"/>
              <a:t>ΕΜΠΟΡΕΥΜΑΤΑ</a:t>
            </a:r>
            <a:r>
              <a:rPr lang="el-GR" sz="1200" b="1" dirty="0">
                <a:effectLst>
                  <a:outerShdw blurRad="38100" dist="38100" dir="2700000" algn="tl">
                    <a:srgbClr val="FFFFFF"/>
                  </a:outerShdw>
                </a:effectLst>
              </a:rPr>
              <a:t> </a:t>
            </a:r>
          </a:p>
        </p:txBody>
      </p:sp>
      <p:sp>
        <p:nvSpPr>
          <p:cNvPr id="357384" name="Line 8"/>
          <p:cNvSpPr>
            <a:spLocks noChangeShapeType="1"/>
          </p:cNvSpPr>
          <p:nvPr/>
        </p:nvSpPr>
        <p:spPr bwMode="auto">
          <a:xfrm>
            <a:off x="6084888" y="1341438"/>
            <a:ext cx="288925" cy="0"/>
          </a:xfrm>
          <a:prstGeom prst="line">
            <a:avLst/>
          </a:prstGeom>
          <a:noFill/>
          <a:ln w="9525">
            <a:solidFill>
              <a:schemeClr val="tx1"/>
            </a:solidFill>
            <a:round/>
            <a:headEnd/>
            <a:tailEnd type="triangle" w="med" len="med"/>
          </a:ln>
          <a:effectLst/>
        </p:spPr>
        <p:txBody>
          <a:bodyPr/>
          <a:lstStyle/>
          <a:p>
            <a:endParaRPr lang="el-GR" dirty="0"/>
          </a:p>
        </p:txBody>
      </p:sp>
      <p:sp>
        <p:nvSpPr>
          <p:cNvPr id="357385" name="Rectangle 9"/>
          <p:cNvSpPr>
            <a:spLocks noChangeArrowheads="1"/>
          </p:cNvSpPr>
          <p:nvPr/>
        </p:nvSpPr>
        <p:spPr bwMode="auto">
          <a:xfrm>
            <a:off x="6372225" y="1125538"/>
            <a:ext cx="1223963" cy="503237"/>
          </a:xfrm>
          <a:prstGeom prst="rect">
            <a:avLst/>
          </a:prstGeom>
          <a:solidFill>
            <a:schemeClr val="bg2"/>
          </a:solidFill>
          <a:ln w="9525">
            <a:solidFill>
              <a:schemeClr val="tx1"/>
            </a:solidFill>
            <a:miter lim="800000"/>
            <a:headEnd/>
            <a:tailEnd/>
          </a:ln>
          <a:effectLst/>
        </p:spPr>
        <p:txBody>
          <a:bodyPr wrap="none" anchor="ctr"/>
          <a:lstStyle/>
          <a:p>
            <a:pPr algn="ctr"/>
            <a:r>
              <a:rPr lang="el-GR" sz="1200" b="1" dirty="0"/>
              <a:t>ΠΕΛΑΤΕΣ</a:t>
            </a:r>
          </a:p>
        </p:txBody>
      </p:sp>
      <p:sp>
        <p:nvSpPr>
          <p:cNvPr id="357386" name="Line 10"/>
          <p:cNvSpPr>
            <a:spLocks noChangeShapeType="1"/>
          </p:cNvSpPr>
          <p:nvPr/>
        </p:nvSpPr>
        <p:spPr bwMode="auto">
          <a:xfrm>
            <a:off x="7596188" y="1341438"/>
            <a:ext cx="431800" cy="0"/>
          </a:xfrm>
          <a:prstGeom prst="line">
            <a:avLst/>
          </a:prstGeom>
          <a:noFill/>
          <a:ln w="9525">
            <a:solidFill>
              <a:schemeClr val="tx1"/>
            </a:solidFill>
            <a:round/>
            <a:headEnd/>
            <a:tailEnd type="triangle" w="med" len="med"/>
          </a:ln>
          <a:effectLst/>
        </p:spPr>
        <p:txBody>
          <a:bodyPr/>
          <a:lstStyle/>
          <a:p>
            <a:endParaRPr lang="el-GR" dirty="0"/>
          </a:p>
        </p:txBody>
      </p:sp>
      <p:sp>
        <p:nvSpPr>
          <p:cNvPr id="357387" name="Rectangle 11"/>
          <p:cNvSpPr>
            <a:spLocks noChangeArrowheads="1"/>
          </p:cNvSpPr>
          <p:nvPr/>
        </p:nvSpPr>
        <p:spPr bwMode="auto">
          <a:xfrm>
            <a:off x="8027988" y="1125538"/>
            <a:ext cx="936625" cy="503237"/>
          </a:xfrm>
          <a:prstGeom prst="rect">
            <a:avLst/>
          </a:prstGeom>
          <a:solidFill>
            <a:schemeClr val="bg2"/>
          </a:solidFill>
          <a:ln w="9525">
            <a:solidFill>
              <a:schemeClr val="tx1"/>
            </a:solidFill>
            <a:miter lim="800000"/>
            <a:headEnd/>
            <a:tailEnd/>
          </a:ln>
          <a:effectLst/>
        </p:spPr>
        <p:txBody>
          <a:bodyPr wrap="none" anchor="ctr"/>
          <a:lstStyle/>
          <a:p>
            <a:pPr algn="ctr"/>
            <a:r>
              <a:rPr lang="el-GR" sz="1200" b="1" dirty="0"/>
              <a:t>ΧΡΗΜΑ</a:t>
            </a:r>
          </a:p>
        </p:txBody>
      </p:sp>
      <p:sp>
        <p:nvSpPr>
          <p:cNvPr id="357388" name="Rectangle 12"/>
          <p:cNvSpPr>
            <a:spLocks noGrp="1" noChangeArrowheads="1"/>
          </p:cNvSpPr>
          <p:nvPr>
            <p:ph type="title"/>
          </p:nvPr>
        </p:nvSpPr>
        <p:spPr>
          <a:xfrm>
            <a:off x="323850" y="2276475"/>
            <a:ext cx="8229600" cy="792485"/>
          </a:xfrm>
          <a:noFill/>
          <a:ln/>
        </p:spPr>
        <p:txBody>
          <a:bodyPr anchorCtr="1"/>
          <a:lstStyle/>
          <a:p>
            <a:r>
              <a:rPr lang="el-GR" sz="1200" b="1" dirty="0">
                <a:solidFill>
                  <a:srgbClr val="C00000"/>
                </a:solidFill>
              </a:rPr>
              <a:t>                </a:t>
            </a:r>
            <a:r>
              <a:rPr lang="el-GR" sz="1800" b="1" u="sng" dirty="0" smtClean="0">
                <a:solidFill>
                  <a:srgbClr val="C00000"/>
                </a:solidFill>
              </a:rPr>
              <a:t>ΚΥΚΛΟΣ  </a:t>
            </a:r>
            <a:r>
              <a:rPr lang="el-GR" sz="1800" b="1" u="sng" dirty="0">
                <a:solidFill>
                  <a:srgbClr val="C00000"/>
                </a:solidFill>
              </a:rPr>
              <a:t>ΒΙΟΜΗΧΑΝΙΚΗΣ </a:t>
            </a:r>
            <a:r>
              <a:rPr lang="el-GR" sz="1800" b="1" u="sng" dirty="0" smtClean="0">
                <a:solidFill>
                  <a:srgbClr val="C00000"/>
                </a:solidFill>
              </a:rPr>
              <a:t> ΕΠΙΧΕΙΡΗΣΗΣ</a:t>
            </a:r>
            <a:endParaRPr lang="el-GR" sz="1800" b="1" u="sng" dirty="0">
              <a:solidFill>
                <a:srgbClr val="C00000"/>
              </a:solidFill>
            </a:endParaRPr>
          </a:p>
        </p:txBody>
      </p:sp>
      <p:sp>
        <p:nvSpPr>
          <p:cNvPr id="357389" name="Rectangle 13"/>
          <p:cNvSpPr>
            <a:spLocks noChangeArrowheads="1"/>
          </p:cNvSpPr>
          <p:nvPr/>
        </p:nvSpPr>
        <p:spPr bwMode="auto">
          <a:xfrm>
            <a:off x="179388" y="3644900"/>
            <a:ext cx="1512887" cy="504825"/>
          </a:xfrm>
          <a:prstGeom prst="rect">
            <a:avLst/>
          </a:prstGeom>
          <a:solidFill>
            <a:schemeClr val="bg2"/>
          </a:solidFill>
          <a:ln w="9525">
            <a:solidFill>
              <a:schemeClr val="tx1"/>
            </a:solidFill>
            <a:miter lim="800000"/>
            <a:headEnd/>
            <a:tailEnd/>
          </a:ln>
          <a:effectLst/>
        </p:spPr>
        <p:txBody>
          <a:bodyPr wrap="none" anchor="ctr"/>
          <a:lstStyle/>
          <a:p>
            <a:pPr algn="ctr"/>
            <a:r>
              <a:rPr lang="el-GR" sz="1200" b="1" dirty="0"/>
              <a:t>ΧΡΗΜΑ</a:t>
            </a:r>
            <a:r>
              <a:rPr lang="el-GR" sz="1200" b="1" dirty="0">
                <a:effectLst>
                  <a:outerShdw blurRad="38100" dist="38100" dir="2700000" algn="tl">
                    <a:srgbClr val="FFFFFF"/>
                  </a:outerShdw>
                </a:effectLst>
              </a:rPr>
              <a:t> </a:t>
            </a:r>
          </a:p>
        </p:txBody>
      </p:sp>
      <p:sp>
        <p:nvSpPr>
          <p:cNvPr id="357390" name="Line 14"/>
          <p:cNvSpPr>
            <a:spLocks noChangeShapeType="1"/>
          </p:cNvSpPr>
          <p:nvPr/>
        </p:nvSpPr>
        <p:spPr bwMode="auto">
          <a:xfrm>
            <a:off x="1692275" y="3933825"/>
            <a:ext cx="360363" cy="0"/>
          </a:xfrm>
          <a:prstGeom prst="line">
            <a:avLst/>
          </a:prstGeom>
          <a:noFill/>
          <a:ln w="9525">
            <a:solidFill>
              <a:schemeClr val="tx1"/>
            </a:solidFill>
            <a:round/>
            <a:headEnd/>
            <a:tailEnd type="triangle" w="med" len="med"/>
          </a:ln>
          <a:effectLst/>
        </p:spPr>
        <p:txBody>
          <a:bodyPr/>
          <a:lstStyle/>
          <a:p>
            <a:endParaRPr lang="el-GR" dirty="0"/>
          </a:p>
        </p:txBody>
      </p:sp>
      <p:sp>
        <p:nvSpPr>
          <p:cNvPr id="357391" name="Rectangle 15"/>
          <p:cNvSpPr>
            <a:spLocks noChangeArrowheads="1"/>
          </p:cNvSpPr>
          <p:nvPr/>
        </p:nvSpPr>
        <p:spPr bwMode="auto">
          <a:xfrm>
            <a:off x="2051050" y="3716338"/>
            <a:ext cx="1223963" cy="433387"/>
          </a:xfrm>
          <a:prstGeom prst="rect">
            <a:avLst/>
          </a:prstGeom>
          <a:solidFill>
            <a:schemeClr val="bg2"/>
          </a:solidFill>
          <a:ln w="9525">
            <a:solidFill>
              <a:schemeClr val="tx1"/>
            </a:solidFill>
            <a:miter lim="800000"/>
            <a:headEnd/>
            <a:tailEnd/>
          </a:ln>
          <a:effectLst/>
        </p:spPr>
        <p:txBody>
          <a:bodyPr wrap="none" anchor="ctr"/>
          <a:lstStyle/>
          <a:p>
            <a:pPr algn="ctr"/>
            <a:r>
              <a:rPr lang="el-GR" sz="1200" b="1" dirty="0"/>
              <a:t>ΠΡΟΜΗΘΕΥΤΕΣ</a:t>
            </a:r>
          </a:p>
        </p:txBody>
      </p:sp>
      <p:sp>
        <p:nvSpPr>
          <p:cNvPr id="357392" name="Line 16"/>
          <p:cNvSpPr>
            <a:spLocks noChangeShapeType="1"/>
          </p:cNvSpPr>
          <p:nvPr/>
        </p:nvSpPr>
        <p:spPr bwMode="auto">
          <a:xfrm>
            <a:off x="3276600" y="3933825"/>
            <a:ext cx="215900" cy="0"/>
          </a:xfrm>
          <a:prstGeom prst="line">
            <a:avLst/>
          </a:prstGeom>
          <a:noFill/>
          <a:ln w="9525">
            <a:solidFill>
              <a:schemeClr val="tx1"/>
            </a:solidFill>
            <a:round/>
            <a:headEnd/>
            <a:tailEnd/>
          </a:ln>
          <a:effectLst/>
        </p:spPr>
        <p:txBody>
          <a:bodyPr/>
          <a:lstStyle/>
          <a:p>
            <a:endParaRPr lang="el-GR" dirty="0"/>
          </a:p>
        </p:txBody>
      </p:sp>
      <p:sp>
        <p:nvSpPr>
          <p:cNvPr id="357393" name="Line 17"/>
          <p:cNvSpPr>
            <a:spLocks noChangeShapeType="1"/>
          </p:cNvSpPr>
          <p:nvPr/>
        </p:nvSpPr>
        <p:spPr bwMode="auto">
          <a:xfrm>
            <a:off x="3492500" y="3573463"/>
            <a:ext cx="0" cy="719137"/>
          </a:xfrm>
          <a:prstGeom prst="line">
            <a:avLst/>
          </a:prstGeom>
          <a:noFill/>
          <a:ln w="9525">
            <a:solidFill>
              <a:schemeClr val="tx1"/>
            </a:solidFill>
            <a:round/>
            <a:headEnd/>
            <a:tailEnd/>
          </a:ln>
          <a:effectLst/>
        </p:spPr>
        <p:txBody>
          <a:bodyPr/>
          <a:lstStyle/>
          <a:p>
            <a:endParaRPr lang="el-GR" dirty="0"/>
          </a:p>
        </p:txBody>
      </p:sp>
      <p:sp>
        <p:nvSpPr>
          <p:cNvPr id="357394" name="Line 18"/>
          <p:cNvSpPr>
            <a:spLocks noChangeShapeType="1"/>
          </p:cNvSpPr>
          <p:nvPr/>
        </p:nvSpPr>
        <p:spPr bwMode="auto">
          <a:xfrm>
            <a:off x="3492500" y="3573463"/>
            <a:ext cx="142875" cy="0"/>
          </a:xfrm>
          <a:prstGeom prst="line">
            <a:avLst/>
          </a:prstGeom>
          <a:noFill/>
          <a:ln w="9525">
            <a:solidFill>
              <a:schemeClr val="tx1"/>
            </a:solidFill>
            <a:round/>
            <a:headEnd/>
            <a:tailEnd type="triangle" w="med" len="med"/>
          </a:ln>
          <a:effectLst/>
        </p:spPr>
        <p:txBody>
          <a:bodyPr/>
          <a:lstStyle/>
          <a:p>
            <a:endParaRPr lang="el-GR" dirty="0"/>
          </a:p>
        </p:txBody>
      </p:sp>
      <p:sp>
        <p:nvSpPr>
          <p:cNvPr id="357395" name="Line 19"/>
          <p:cNvSpPr>
            <a:spLocks noChangeShapeType="1"/>
          </p:cNvSpPr>
          <p:nvPr/>
        </p:nvSpPr>
        <p:spPr bwMode="auto">
          <a:xfrm flipV="1">
            <a:off x="3492500" y="4292600"/>
            <a:ext cx="142875" cy="0"/>
          </a:xfrm>
          <a:prstGeom prst="line">
            <a:avLst/>
          </a:prstGeom>
          <a:noFill/>
          <a:ln w="9525">
            <a:solidFill>
              <a:schemeClr val="tx1"/>
            </a:solidFill>
            <a:round/>
            <a:headEnd/>
            <a:tailEnd type="triangle" w="med" len="med"/>
          </a:ln>
          <a:effectLst/>
        </p:spPr>
        <p:txBody>
          <a:bodyPr/>
          <a:lstStyle/>
          <a:p>
            <a:endParaRPr lang="el-GR" dirty="0"/>
          </a:p>
        </p:txBody>
      </p:sp>
      <p:sp>
        <p:nvSpPr>
          <p:cNvPr id="357396" name="Rectangle 20"/>
          <p:cNvSpPr>
            <a:spLocks noChangeArrowheads="1"/>
          </p:cNvSpPr>
          <p:nvPr/>
        </p:nvSpPr>
        <p:spPr bwMode="auto">
          <a:xfrm>
            <a:off x="3635375" y="3429000"/>
            <a:ext cx="1152525" cy="360363"/>
          </a:xfrm>
          <a:prstGeom prst="rect">
            <a:avLst/>
          </a:prstGeom>
          <a:solidFill>
            <a:schemeClr val="bg2"/>
          </a:solidFill>
          <a:ln w="9525">
            <a:solidFill>
              <a:schemeClr val="tx1"/>
            </a:solidFill>
            <a:miter lim="800000"/>
            <a:headEnd/>
            <a:tailEnd/>
          </a:ln>
          <a:effectLst/>
        </p:spPr>
        <p:txBody>
          <a:bodyPr wrap="none" anchor="ctr"/>
          <a:lstStyle/>
          <a:p>
            <a:pPr algn="ctr"/>
            <a:r>
              <a:rPr lang="el-GR" sz="1200" b="1" dirty="0"/>
              <a:t>ΠΑΓΙΑ</a:t>
            </a:r>
          </a:p>
        </p:txBody>
      </p:sp>
      <p:sp>
        <p:nvSpPr>
          <p:cNvPr id="357397" name="Rectangle 21"/>
          <p:cNvSpPr>
            <a:spLocks noChangeArrowheads="1"/>
          </p:cNvSpPr>
          <p:nvPr/>
        </p:nvSpPr>
        <p:spPr bwMode="auto">
          <a:xfrm>
            <a:off x="3635375" y="4149725"/>
            <a:ext cx="1152525" cy="358775"/>
          </a:xfrm>
          <a:prstGeom prst="rect">
            <a:avLst/>
          </a:prstGeom>
          <a:solidFill>
            <a:schemeClr val="bg2"/>
          </a:solidFill>
          <a:ln w="9525">
            <a:solidFill>
              <a:schemeClr val="tx1"/>
            </a:solidFill>
            <a:miter lim="800000"/>
            <a:headEnd/>
            <a:tailEnd/>
          </a:ln>
          <a:effectLst/>
        </p:spPr>
        <p:txBody>
          <a:bodyPr wrap="none" anchor="ctr"/>
          <a:lstStyle/>
          <a:p>
            <a:pPr algn="ctr"/>
            <a:r>
              <a:rPr lang="el-GR" sz="1200" b="1" dirty="0">
                <a:effectLst>
                  <a:outerShdw blurRad="38100" dist="38100" dir="2700000" algn="tl">
                    <a:srgbClr val="FFFFFF"/>
                  </a:outerShdw>
                </a:effectLst>
              </a:rPr>
              <a:t>ΠΡΩΤΕΣ </a:t>
            </a:r>
          </a:p>
          <a:p>
            <a:pPr algn="ctr"/>
            <a:r>
              <a:rPr lang="el-GR" sz="1200" b="1" dirty="0"/>
              <a:t>ΥΛΕΣ</a:t>
            </a:r>
          </a:p>
        </p:txBody>
      </p:sp>
      <p:sp>
        <p:nvSpPr>
          <p:cNvPr id="357398" name="Line 22"/>
          <p:cNvSpPr>
            <a:spLocks noChangeShapeType="1"/>
          </p:cNvSpPr>
          <p:nvPr/>
        </p:nvSpPr>
        <p:spPr bwMode="auto">
          <a:xfrm>
            <a:off x="4787900" y="3573463"/>
            <a:ext cx="288925" cy="0"/>
          </a:xfrm>
          <a:prstGeom prst="line">
            <a:avLst/>
          </a:prstGeom>
          <a:noFill/>
          <a:ln w="9525">
            <a:solidFill>
              <a:schemeClr val="tx1"/>
            </a:solidFill>
            <a:round/>
            <a:headEnd/>
            <a:tailEnd/>
          </a:ln>
          <a:effectLst/>
        </p:spPr>
        <p:txBody>
          <a:bodyPr/>
          <a:lstStyle/>
          <a:p>
            <a:endParaRPr lang="el-GR" dirty="0"/>
          </a:p>
        </p:txBody>
      </p:sp>
      <p:sp>
        <p:nvSpPr>
          <p:cNvPr id="357399" name="Line 23"/>
          <p:cNvSpPr>
            <a:spLocks noChangeShapeType="1"/>
          </p:cNvSpPr>
          <p:nvPr/>
        </p:nvSpPr>
        <p:spPr bwMode="auto">
          <a:xfrm>
            <a:off x="4787900" y="4292600"/>
            <a:ext cx="288925" cy="0"/>
          </a:xfrm>
          <a:prstGeom prst="line">
            <a:avLst/>
          </a:prstGeom>
          <a:noFill/>
          <a:ln w="9525">
            <a:solidFill>
              <a:schemeClr val="tx1"/>
            </a:solidFill>
            <a:round/>
            <a:headEnd/>
            <a:tailEnd/>
          </a:ln>
          <a:effectLst/>
        </p:spPr>
        <p:txBody>
          <a:bodyPr/>
          <a:lstStyle/>
          <a:p>
            <a:endParaRPr lang="el-GR" dirty="0"/>
          </a:p>
        </p:txBody>
      </p:sp>
      <p:sp>
        <p:nvSpPr>
          <p:cNvPr id="357400" name="Line 24"/>
          <p:cNvSpPr>
            <a:spLocks noChangeShapeType="1"/>
          </p:cNvSpPr>
          <p:nvPr/>
        </p:nvSpPr>
        <p:spPr bwMode="auto">
          <a:xfrm>
            <a:off x="5076825" y="3573463"/>
            <a:ext cx="0" cy="719137"/>
          </a:xfrm>
          <a:prstGeom prst="line">
            <a:avLst/>
          </a:prstGeom>
          <a:noFill/>
          <a:ln w="9525">
            <a:solidFill>
              <a:schemeClr val="tx1"/>
            </a:solidFill>
            <a:round/>
            <a:headEnd/>
            <a:tailEnd/>
          </a:ln>
          <a:effectLst/>
        </p:spPr>
        <p:txBody>
          <a:bodyPr/>
          <a:lstStyle/>
          <a:p>
            <a:endParaRPr lang="el-GR" dirty="0"/>
          </a:p>
        </p:txBody>
      </p:sp>
      <p:sp>
        <p:nvSpPr>
          <p:cNvPr id="357401" name="Line 25"/>
          <p:cNvSpPr>
            <a:spLocks noChangeShapeType="1"/>
          </p:cNvSpPr>
          <p:nvPr/>
        </p:nvSpPr>
        <p:spPr bwMode="auto">
          <a:xfrm>
            <a:off x="5076825" y="3789363"/>
            <a:ext cx="142875" cy="0"/>
          </a:xfrm>
          <a:prstGeom prst="line">
            <a:avLst/>
          </a:prstGeom>
          <a:noFill/>
          <a:ln w="9525">
            <a:solidFill>
              <a:schemeClr val="tx1"/>
            </a:solidFill>
            <a:round/>
            <a:headEnd/>
            <a:tailEnd type="triangle" w="med" len="med"/>
          </a:ln>
          <a:effectLst/>
        </p:spPr>
        <p:txBody>
          <a:bodyPr/>
          <a:lstStyle/>
          <a:p>
            <a:endParaRPr lang="el-GR" dirty="0"/>
          </a:p>
        </p:txBody>
      </p:sp>
      <p:sp>
        <p:nvSpPr>
          <p:cNvPr id="357402" name="Rectangle 26"/>
          <p:cNvSpPr>
            <a:spLocks noChangeArrowheads="1"/>
          </p:cNvSpPr>
          <p:nvPr/>
        </p:nvSpPr>
        <p:spPr bwMode="auto">
          <a:xfrm>
            <a:off x="5219700" y="3644900"/>
            <a:ext cx="1296988" cy="431800"/>
          </a:xfrm>
          <a:prstGeom prst="rect">
            <a:avLst/>
          </a:prstGeom>
          <a:solidFill>
            <a:schemeClr val="bg2"/>
          </a:solidFill>
          <a:ln w="9525">
            <a:solidFill>
              <a:schemeClr val="tx1"/>
            </a:solidFill>
            <a:miter lim="800000"/>
            <a:headEnd/>
            <a:tailEnd/>
          </a:ln>
          <a:effectLst/>
        </p:spPr>
        <p:txBody>
          <a:bodyPr wrap="none" anchor="ctr"/>
          <a:lstStyle/>
          <a:p>
            <a:pPr algn="ctr"/>
            <a:r>
              <a:rPr lang="el-GR" sz="1200" b="1" dirty="0"/>
              <a:t>ΗΜΙΕΤΟΙΜΑ</a:t>
            </a:r>
            <a:r>
              <a:rPr lang="el-GR" sz="1200" b="1" dirty="0">
                <a:effectLst>
                  <a:outerShdw blurRad="38100" dist="38100" dir="2700000" algn="tl">
                    <a:srgbClr val="FFFFFF"/>
                  </a:outerShdw>
                </a:effectLst>
              </a:rPr>
              <a:t> </a:t>
            </a:r>
          </a:p>
        </p:txBody>
      </p:sp>
      <p:sp>
        <p:nvSpPr>
          <p:cNvPr id="357403" name="Line 27"/>
          <p:cNvSpPr>
            <a:spLocks noChangeShapeType="1"/>
          </p:cNvSpPr>
          <p:nvPr/>
        </p:nvSpPr>
        <p:spPr bwMode="auto">
          <a:xfrm>
            <a:off x="6516688" y="3860800"/>
            <a:ext cx="142875" cy="0"/>
          </a:xfrm>
          <a:prstGeom prst="line">
            <a:avLst/>
          </a:prstGeom>
          <a:noFill/>
          <a:ln w="9525">
            <a:solidFill>
              <a:schemeClr val="tx1"/>
            </a:solidFill>
            <a:round/>
            <a:headEnd/>
            <a:tailEnd type="triangle" w="med" len="med"/>
          </a:ln>
          <a:effectLst/>
        </p:spPr>
        <p:txBody>
          <a:bodyPr/>
          <a:lstStyle/>
          <a:p>
            <a:endParaRPr lang="el-GR" dirty="0"/>
          </a:p>
        </p:txBody>
      </p:sp>
      <p:sp>
        <p:nvSpPr>
          <p:cNvPr id="357404" name="Rectangle 28"/>
          <p:cNvSpPr>
            <a:spLocks noChangeArrowheads="1"/>
          </p:cNvSpPr>
          <p:nvPr/>
        </p:nvSpPr>
        <p:spPr bwMode="auto">
          <a:xfrm>
            <a:off x="6659563" y="3644900"/>
            <a:ext cx="1079500" cy="504825"/>
          </a:xfrm>
          <a:prstGeom prst="rect">
            <a:avLst/>
          </a:prstGeom>
          <a:solidFill>
            <a:schemeClr val="bg2"/>
          </a:solidFill>
          <a:ln w="9525">
            <a:solidFill>
              <a:schemeClr val="tx1"/>
            </a:solidFill>
            <a:miter lim="800000"/>
            <a:headEnd/>
            <a:tailEnd/>
          </a:ln>
          <a:effectLst/>
        </p:spPr>
        <p:txBody>
          <a:bodyPr wrap="none" anchor="ctr"/>
          <a:lstStyle/>
          <a:p>
            <a:pPr algn="ctr"/>
            <a:r>
              <a:rPr lang="el-GR" sz="1200" b="1" dirty="0">
                <a:effectLst>
                  <a:outerShdw blurRad="38100" dist="38100" dir="2700000" algn="tl">
                    <a:srgbClr val="FFFFFF"/>
                  </a:outerShdw>
                </a:effectLst>
              </a:rPr>
              <a:t>ΕΤΟΙΜΑ </a:t>
            </a:r>
          </a:p>
          <a:p>
            <a:pPr algn="ctr"/>
            <a:r>
              <a:rPr lang="el-GR" sz="1200" b="1" dirty="0"/>
              <a:t>ΠΡΟΪΟΝΤΑ</a:t>
            </a:r>
            <a:r>
              <a:rPr lang="el-GR" sz="1200" b="1" dirty="0">
                <a:effectLst>
                  <a:outerShdw blurRad="38100" dist="38100" dir="2700000" algn="tl">
                    <a:srgbClr val="FFFFFF"/>
                  </a:outerShdw>
                </a:effectLst>
              </a:rPr>
              <a:t> </a:t>
            </a:r>
          </a:p>
        </p:txBody>
      </p:sp>
      <p:sp>
        <p:nvSpPr>
          <p:cNvPr id="357405" name="Line 29"/>
          <p:cNvSpPr>
            <a:spLocks noChangeShapeType="1"/>
          </p:cNvSpPr>
          <p:nvPr/>
        </p:nvSpPr>
        <p:spPr bwMode="auto">
          <a:xfrm>
            <a:off x="7740650" y="3860800"/>
            <a:ext cx="215900" cy="0"/>
          </a:xfrm>
          <a:prstGeom prst="line">
            <a:avLst/>
          </a:prstGeom>
          <a:noFill/>
          <a:ln w="9525">
            <a:solidFill>
              <a:schemeClr val="tx1"/>
            </a:solidFill>
            <a:round/>
            <a:headEnd/>
            <a:tailEnd type="triangle" w="med" len="med"/>
          </a:ln>
          <a:effectLst/>
        </p:spPr>
        <p:txBody>
          <a:bodyPr/>
          <a:lstStyle/>
          <a:p>
            <a:endParaRPr lang="el-GR" dirty="0"/>
          </a:p>
        </p:txBody>
      </p:sp>
      <p:sp>
        <p:nvSpPr>
          <p:cNvPr id="357406" name="Rectangle 30"/>
          <p:cNvSpPr>
            <a:spLocks noChangeArrowheads="1"/>
          </p:cNvSpPr>
          <p:nvPr/>
        </p:nvSpPr>
        <p:spPr bwMode="auto">
          <a:xfrm>
            <a:off x="7956550" y="3716338"/>
            <a:ext cx="936625" cy="360362"/>
          </a:xfrm>
          <a:prstGeom prst="rect">
            <a:avLst/>
          </a:prstGeom>
          <a:solidFill>
            <a:schemeClr val="bg2"/>
          </a:solidFill>
          <a:ln w="9525">
            <a:solidFill>
              <a:schemeClr val="tx1"/>
            </a:solidFill>
            <a:miter lim="800000"/>
            <a:headEnd/>
            <a:tailEnd/>
          </a:ln>
          <a:effectLst/>
        </p:spPr>
        <p:txBody>
          <a:bodyPr wrap="none" anchor="ctr"/>
          <a:lstStyle/>
          <a:p>
            <a:pPr algn="ctr"/>
            <a:r>
              <a:rPr lang="el-GR" sz="1200" b="1" dirty="0"/>
              <a:t>ΠΕΛΑΤΕΣ</a:t>
            </a:r>
          </a:p>
        </p:txBody>
      </p:sp>
      <p:sp>
        <p:nvSpPr>
          <p:cNvPr id="357407" name="Line 31"/>
          <p:cNvSpPr>
            <a:spLocks noChangeShapeType="1"/>
          </p:cNvSpPr>
          <p:nvPr/>
        </p:nvSpPr>
        <p:spPr bwMode="auto">
          <a:xfrm>
            <a:off x="8459788" y="4076700"/>
            <a:ext cx="0" cy="215900"/>
          </a:xfrm>
          <a:prstGeom prst="line">
            <a:avLst/>
          </a:prstGeom>
          <a:noFill/>
          <a:ln w="9525">
            <a:solidFill>
              <a:schemeClr val="tx1"/>
            </a:solidFill>
            <a:round/>
            <a:headEnd/>
            <a:tailEnd type="triangle" w="med" len="med"/>
          </a:ln>
          <a:effectLst/>
        </p:spPr>
        <p:txBody>
          <a:bodyPr/>
          <a:lstStyle/>
          <a:p>
            <a:endParaRPr lang="el-GR" dirty="0"/>
          </a:p>
        </p:txBody>
      </p:sp>
      <p:sp>
        <p:nvSpPr>
          <p:cNvPr id="357408" name="Rectangle 32"/>
          <p:cNvSpPr>
            <a:spLocks noChangeArrowheads="1"/>
          </p:cNvSpPr>
          <p:nvPr/>
        </p:nvSpPr>
        <p:spPr bwMode="auto">
          <a:xfrm>
            <a:off x="8101013" y="4292600"/>
            <a:ext cx="720725" cy="503238"/>
          </a:xfrm>
          <a:prstGeom prst="rect">
            <a:avLst/>
          </a:prstGeom>
          <a:solidFill>
            <a:schemeClr val="bg2"/>
          </a:solidFill>
          <a:ln w="9525">
            <a:solidFill>
              <a:schemeClr val="tx1"/>
            </a:solidFill>
            <a:miter lim="800000"/>
            <a:headEnd/>
            <a:tailEnd/>
          </a:ln>
          <a:effectLst/>
        </p:spPr>
        <p:txBody>
          <a:bodyPr wrap="none" anchor="ctr"/>
          <a:lstStyle/>
          <a:p>
            <a:pPr algn="ctr"/>
            <a:r>
              <a:rPr lang="el-GR" sz="1200" b="1" dirty="0"/>
              <a:t>ΧΡΗΜΑ</a:t>
            </a:r>
            <a:r>
              <a:rPr lang="el-GR" sz="1200" b="1" dirty="0">
                <a:effectLst>
                  <a:outerShdw blurRad="38100" dist="38100" dir="2700000" algn="tl">
                    <a:srgbClr val="FFFFFF"/>
                  </a:outerShdw>
                </a:effectLst>
              </a:rPr>
              <a:t> </a:t>
            </a:r>
          </a:p>
        </p:txBody>
      </p:sp>
    </p:spTree>
  </p:cSld>
  <p:clrMapOvr>
    <a:masterClrMapping/>
  </p:clrMapOvr>
  <p:transition advClick="0" advTm="5000"/>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8229600" cy="420656"/>
          </a:xfrm>
        </p:spPr>
        <p:txBody>
          <a:bodyPr>
            <a:normAutofit fontScale="90000"/>
          </a:bodyPr>
          <a:lstStyle/>
          <a:p>
            <a:pPr algn="ctr"/>
            <a:r>
              <a:rPr lang="el-GR" sz="3600" b="1" dirty="0" smtClean="0"/>
              <a:t>ΛΟΓΙΣΤΙΚΗ ΙΣΟΤΗΤΑ ΕΓΓΡΑΦΩΝ</a:t>
            </a:r>
            <a:endParaRPr lang="el-GR" sz="3600" b="1" dirty="0"/>
          </a:p>
        </p:txBody>
      </p:sp>
      <p:sp>
        <p:nvSpPr>
          <p:cNvPr id="3" name="2 - Θέση περιεχομένου"/>
          <p:cNvSpPr>
            <a:spLocks noGrp="1"/>
          </p:cNvSpPr>
          <p:nvPr>
            <p:ph idx="1"/>
          </p:nvPr>
        </p:nvSpPr>
        <p:spPr>
          <a:xfrm>
            <a:off x="457200" y="1600200"/>
            <a:ext cx="8229600" cy="4997152"/>
          </a:xfrm>
        </p:spPr>
        <p:txBody>
          <a:bodyPr/>
          <a:lstStyle/>
          <a:p>
            <a:pPr algn="ctr">
              <a:buNone/>
            </a:pPr>
            <a:r>
              <a:rPr lang="el-GR" sz="3600" b="1" dirty="0" smtClean="0">
                <a:solidFill>
                  <a:srgbClr val="FF0000"/>
                </a:solidFill>
              </a:rPr>
              <a:t>-Ε</a:t>
            </a:r>
            <a:r>
              <a:rPr lang="el-GR" sz="3600" b="1" dirty="0" smtClean="0"/>
              <a:t> + </a:t>
            </a:r>
            <a:r>
              <a:rPr lang="el-GR" sz="3600" b="1" dirty="0" smtClean="0">
                <a:solidFill>
                  <a:srgbClr val="0000FF"/>
                </a:solidFill>
              </a:rPr>
              <a:t>Ε</a:t>
            </a:r>
          </a:p>
          <a:p>
            <a:pPr algn="ctr">
              <a:buFontTx/>
              <a:buChar char="-"/>
            </a:pPr>
            <a:endParaRPr lang="el-GR" sz="3600" b="1" dirty="0" smtClean="0"/>
          </a:p>
          <a:p>
            <a:pPr algn="ctr">
              <a:buNone/>
            </a:pPr>
            <a:r>
              <a:rPr lang="el-GR" sz="3600" b="1" dirty="0" smtClean="0">
                <a:solidFill>
                  <a:srgbClr val="FF0000"/>
                </a:solidFill>
              </a:rPr>
              <a:t>-Π</a:t>
            </a:r>
            <a:r>
              <a:rPr lang="el-GR" sz="3600" b="1" dirty="0" smtClean="0"/>
              <a:t> + </a:t>
            </a:r>
            <a:r>
              <a:rPr lang="el-GR" sz="3600" b="1" dirty="0" smtClean="0">
                <a:solidFill>
                  <a:srgbClr val="0000FF"/>
                </a:solidFill>
              </a:rPr>
              <a:t>Π</a:t>
            </a:r>
          </a:p>
          <a:p>
            <a:pPr algn="ctr">
              <a:buFontTx/>
              <a:buChar char="-"/>
            </a:pPr>
            <a:endParaRPr lang="el-GR" sz="3600" b="1" dirty="0" smtClean="0"/>
          </a:p>
          <a:p>
            <a:pPr algn="ctr">
              <a:buNone/>
            </a:pPr>
            <a:r>
              <a:rPr lang="el-GR" sz="3600" b="1" dirty="0" smtClean="0">
                <a:solidFill>
                  <a:srgbClr val="FF0000"/>
                </a:solidFill>
              </a:rPr>
              <a:t>-Ε</a:t>
            </a:r>
            <a:r>
              <a:rPr lang="el-GR" sz="3600" b="1" dirty="0" smtClean="0"/>
              <a:t> </a:t>
            </a:r>
            <a:r>
              <a:rPr lang="el-GR" sz="3600" b="1" dirty="0" smtClean="0">
                <a:solidFill>
                  <a:srgbClr val="FF0000"/>
                </a:solidFill>
              </a:rPr>
              <a:t>–</a:t>
            </a:r>
            <a:r>
              <a:rPr lang="el-GR" sz="3600" b="1" dirty="0" smtClean="0"/>
              <a:t> </a:t>
            </a:r>
            <a:r>
              <a:rPr lang="el-GR" sz="3600" b="1" dirty="0" smtClean="0">
                <a:solidFill>
                  <a:srgbClr val="FF0000"/>
                </a:solidFill>
              </a:rPr>
              <a:t>Π</a:t>
            </a:r>
          </a:p>
          <a:p>
            <a:pPr algn="ctr">
              <a:buFontTx/>
              <a:buChar char="-"/>
            </a:pPr>
            <a:endParaRPr lang="el-GR" sz="3600" b="1" dirty="0" smtClean="0"/>
          </a:p>
          <a:p>
            <a:pPr algn="ctr">
              <a:buNone/>
            </a:pPr>
            <a:r>
              <a:rPr lang="el-GR" sz="3600" b="1" dirty="0" smtClean="0">
                <a:solidFill>
                  <a:srgbClr val="0000FF"/>
                </a:solidFill>
              </a:rPr>
              <a:t>+ Ε + Π</a:t>
            </a:r>
            <a:endParaRPr lang="el-GR" sz="3600" b="1" dirty="0">
              <a:solidFill>
                <a:srgbClr val="0000FF"/>
              </a:solidFill>
            </a:endParaRP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ΕΝΟΤΗΤΑ Β΄ </a:t>
            </a:r>
            <a:endParaRPr lang="el-GR" dirty="0"/>
          </a:p>
        </p:txBody>
      </p:sp>
      <p:sp>
        <p:nvSpPr>
          <p:cNvPr id="3" name="2 - Θέση περιεχομένου"/>
          <p:cNvSpPr>
            <a:spLocks noGrp="1"/>
          </p:cNvSpPr>
          <p:nvPr>
            <p:ph idx="1"/>
          </p:nvPr>
        </p:nvSpPr>
        <p:spPr/>
        <p:txBody>
          <a:bodyPr>
            <a:normAutofit/>
          </a:bodyPr>
          <a:lstStyle/>
          <a:p>
            <a:r>
              <a:rPr lang="el-GR" sz="4800" b="1" dirty="0" smtClean="0">
                <a:solidFill>
                  <a:srgbClr val="0000FF"/>
                </a:solidFill>
              </a:rPr>
              <a:t>ΧΡΗΜΑΤΟΟΙΚΟΝΟΜΙΚΗ  ΑΝΑΛΥΣΗ</a:t>
            </a:r>
            <a:endParaRPr lang="el-GR" sz="4800" b="1" dirty="0">
              <a:solidFill>
                <a:srgbClr val="0000FF"/>
              </a:solidFill>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7" descr="MCj03100200000[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051" name="Rectangle 2"/>
          <p:cNvSpPr>
            <a:spLocks noGrp="1" noChangeArrowheads="1"/>
          </p:cNvSpPr>
          <p:nvPr>
            <p:ph type="ctrTitle"/>
          </p:nvPr>
        </p:nvSpPr>
        <p:spPr>
          <a:xfrm>
            <a:off x="1116013" y="549275"/>
            <a:ext cx="7056437" cy="1152525"/>
          </a:xfrm>
          <a:solidFill>
            <a:srgbClr val="F5DAAD"/>
          </a:solidFill>
        </p:spPr>
        <p:txBody>
          <a:bodyPr/>
          <a:lstStyle/>
          <a:p>
            <a:pPr eaLnBrk="1" hangingPunct="1"/>
            <a:r>
              <a:rPr lang="el-GR" sz="3600" smtClean="0"/>
              <a:t>ΛΟΓΙΣΤΙΚΗ ΙΣΟΤΗΤΑ</a:t>
            </a:r>
            <a:endParaRPr lang="en-NZ" sz="3600" smtClean="0"/>
          </a:p>
        </p:txBody>
      </p:sp>
      <p:sp>
        <p:nvSpPr>
          <p:cNvPr id="2052" name="Rectangle 3"/>
          <p:cNvSpPr>
            <a:spLocks noGrp="1" noChangeArrowheads="1"/>
          </p:cNvSpPr>
          <p:nvPr>
            <p:ph type="subTitle" idx="1"/>
          </p:nvPr>
        </p:nvSpPr>
        <p:spPr>
          <a:xfrm>
            <a:off x="1187450" y="1773238"/>
            <a:ext cx="7200900" cy="360362"/>
          </a:xfrm>
        </p:spPr>
        <p:txBody>
          <a:bodyPr/>
          <a:lstStyle/>
          <a:p>
            <a:pPr eaLnBrk="1" hangingPunct="1">
              <a:lnSpc>
                <a:spcPct val="80000"/>
              </a:lnSpc>
            </a:pPr>
            <a:r>
              <a:rPr lang="en-GB" sz="2000" smtClean="0"/>
              <a:t>Hamilton Stationery Shop</a:t>
            </a: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53975"/>
            <a:ext cx="8229600" cy="1143000"/>
          </a:xfrm>
        </p:spPr>
        <p:txBody>
          <a:bodyPr/>
          <a:lstStyle/>
          <a:p>
            <a:pPr eaLnBrk="1" hangingPunct="1"/>
            <a:r>
              <a:rPr lang="el-GR" smtClean="0"/>
              <a:t>Η ΛΟΓΙΣΤΙΚΗ ΙΣΟΤΗΤΑ</a:t>
            </a:r>
            <a:endParaRPr lang="en-NZ" smtClean="0"/>
          </a:p>
        </p:txBody>
      </p:sp>
      <p:sp>
        <p:nvSpPr>
          <p:cNvPr id="3075" name="Rectangle 3"/>
          <p:cNvSpPr>
            <a:spLocks noGrp="1" noChangeArrowheads="1"/>
          </p:cNvSpPr>
          <p:nvPr>
            <p:ph type="body" idx="1"/>
          </p:nvPr>
        </p:nvSpPr>
        <p:spPr>
          <a:xfrm>
            <a:off x="395288" y="1341438"/>
            <a:ext cx="8291512" cy="719137"/>
          </a:xfrm>
          <a:solidFill>
            <a:srgbClr val="F5FA2E"/>
          </a:solidFill>
        </p:spPr>
        <p:txBody>
          <a:bodyPr/>
          <a:lstStyle/>
          <a:p>
            <a:pPr algn="ctr" eaLnBrk="1" hangingPunct="1">
              <a:buFontTx/>
              <a:buNone/>
            </a:pPr>
            <a:r>
              <a:rPr lang="el-GR" smtClean="0"/>
              <a:t>ΤΙ ΚΑΤΕΧΩ</a:t>
            </a:r>
            <a:r>
              <a:rPr lang="en-GB" smtClean="0"/>
              <a:t> = </a:t>
            </a:r>
            <a:r>
              <a:rPr lang="el-GR" smtClean="0"/>
              <a:t>ΤΙ ΟΦΕΙΛΩ</a:t>
            </a:r>
            <a:endParaRPr lang="en-NZ" smtClean="0"/>
          </a:p>
        </p:txBody>
      </p:sp>
      <p:sp>
        <p:nvSpPr>
          <p:cNvPr id="3076" name="Text Box 4"/>
          <p:cNvSpPr txBox="1">
            <a:spLocks noChangeArrowheads="1"/>
          </p:cNvSpPr>
          <p:nvPr/>
        </p:nvSpPr>
        <p:spPr bwMode="auto">
          <a:xfrm>
            <a:off x="2124075" y="2492375"/>
            <a:ext cx="6553200" cy="1066800"/>
          </a:xfrm>
          <a:prstGeom prst="rect">
            <a:avLst/>
          </a:prstGeom>
          <a:solidFill>
            <a:srgbClr val="F6FAA4"/>
          </a:solidFill>
          <a:ln w="9525">
            <a:noFill/>
            <a:miter lim="800000"/>
            <a:headEnd/>
            <a:tailEnd/>
          </a:ln>
          <a:effectLst/>
        </p:spPr>
        <p:txBody>
          <a:bodyPr>
            <a:spAutoFit/>
          </a:bodyPr>
          <a:lstStyle/>
          <a:p>
            <a:pPr algn="r">
              <a:spcBef>
                <a:spcPct val="50000"/>
              </a:spcBef>
            </a:pPr>
            <a:r>
              <a:rPr lang="el-GR" sz="3200"/>
              <a:t>ΕΝΕΡΓΗΤΙΚΟ</a:t>
            </a:r>
            <a:r>
              <a:rPr lang="en-US" sz="3200"/>
              <a:t>    </a:t>
            </a:r>
            <a:r>
              <a:rPr lang="en-GB" sz="3200"/>
              <a:t> =    </a:t>
            </a:r>
            <a:r>
              <a:rPr lang="el-GR" sz="3200"/>
              <a:t>ΠΑΘΗΤΙΚΟ</a:t>
            </a:r>
            <a:r>
              <a:rPr lang="en-GB" sz="3200"/>
              <a:t> + </a:t>
            </a:r>
            <a:r>
              <a:rPr lang="el-GR" sz="3200"/>
              <a:t>ΚΑΘΑΡΗ ΘΕΣΗ</a:t>
            </a:r>
            <a:endParaRPr lang="en-NZ" sz="3200"/>
          </a:p>
        </p:txBody>
      </p:sp>
      <p:sp>
        <p:nvSpPr>
          <p:cNvPr id="3077" name="Text Box 5"/>
          <p:cNvSpPr txBox="1">
            <a:spLocks noChangeArrowheads="1"/>
          </p:cNvSpPr>
          <p:nvPr/>
        </p:nvSpPr>
        <p:spPr bwMode="auto">
          <a:xfrm>
            <a:off x="2124075" y="3500438"/>
            <a:ext cx="6624638" cy="2014537"/>
          </a:xfrm>
          <a:prstGeom prst="rect">
            <a:avLst/>
          </a:prstGeom>
          <a:solidFill>
            <a:srgbClr val="E0B0BB"/>
          </a:solidFill>
          <a:ln w="9525">
            <a:noFill/>
            <a:miter lim="800000"/>
            <a:headEnd/>
            <a:tailEnd/>
          </a:ln>
          <a:effectLst/>
        </p:spPr>
        <p:txBody>
          <a:bodyPr>
            <a:spAutoFit/>
          </a:bodyPr>
          <a:lstStyle/>
          <a:p>
            <a:pPr algn="ctr">
              <a:spcBef>
                <a:spcPct val="50000"/>
              </a:spcBef>
            </a:pPr>
            <a:endParaRPr lang="el-GR"/>
          </a:p>
          <a:p>
            <a:pPr algn="ctr">
              <a:spcBef>
                <a:spcPct val="50000"/>
              </a:spcBef>
            </a:pPr>
            <a:r>
              <a:rPr lang="el-GR" sz="3600" b="1" u="sng">
                <a:solidFill>
                  <a:srgbClr val="9966FF"/>
                </a:solidFill>
              </a:rPr>
              <a:t>ΙΣΟΛΟΓΙΣΜΟΣ</a:t>
            </a:r>
          </a:p>
          <a:p>
            <a:pPr algn="just">
              <a:spcBef>
                <a:spcPct val="50000"/>
              </a:spcBef>
            </a:pPr>
            <a:endParaRPr lang="en-NZ" sz="3600" b="1" u="sng">
              <a:solidFill>
                <a:srgbClr val="9966FF"/>
              </a:solidFill>
            </a:endParaRPr>
          </a:p>
        </p:txBody>
      </p:sp>
      <p:pic>
        <p:nvPicPr>
          <p:cNvPr id="3078" name="Picture 14" descr="MCj01978240000[1]"/>
          <p:cNvPicPr>
            <a:picLocks noChangeAspect="1" noChangeArrowheads="1"/>
          </p:cNvPicPr>
          <p:nvPr/>
        </p:nvPicPr>
        <p:blipFill>
          <a:blip r:embed="rId3" cstate="print"/>
          <a:srcRect/>
          <a:stretch>
            <a:fillRect/>
          </a:stretch>
        </p:blipFill>
        <p:spPr bwMode="auto">
          <a:xfrm>
            <a:off x="179388" y="2781300"/>
            <a:ext cx="1800225" cy="2952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l-GR" sz="3200" smtClean="0"/>
              <a:t>ΒΑΣΙΚΟΣ ΣΚΟΠΟΣ </a:t>
            </a:r>
            <a:br>
              <a:rPr lang="el-GR" sz="3200" smtClean="0"/>
            </a:br>
            <a:r>
              <a:rPr lang="el-GR" sz="3200" smtClean="0"/>
              <a:t>ΛΕΙΤΟΥΡΓΙΑΣ ΜΙΑΣ ΕΠΙΧΕΙΡΗΣΗΣ</a:t>
            </a:r>
            <a:r>
              <a:rPr lang="en-US" sz="4000" smtClean="0"/>
              <a:t> </a:t>
            </a:r>
          </a:p>
        </p:txBody>
      </p:sp>
      <p:sp>
        <p:nvSpPr>
          <p:cNvPr id="4099" name="Rectangle 3"/>
          <p:cNvSpPr>
            <a:spLocks noGrp="1" noChangeArrowheads="1"/>
          </p:cNvSpPr>
          <p:nvPr>
            <p:ph type="body" idx="1"/>
          </p:nvPr>
        </p:nvSpPr>
        <p:spPr>
          <a:solidFill>
            <a:srgbClr val="FAFAB0"/>
          </a:solidFill>
        </p:spPr>
        <p:txBody>
          <a:bodyPr/>
          <a:lstStyle/>
          <a:p>
            <a:pPr algn="just" eaLnBrk="1" hangingPunct="1"/>
            <a:r>
              <a:rPr lang="el-GR" smtClean="0"/>
              <a:t>ΛΕΙΤΟΥΡΓΩ ΓΙΑ ΝΑ ΚΑΝΩ ΚΕΡΔΗ</a:t>
            </a:r>
            <a:endParaRPr lang="en-US" smtClean="0"/>
          </a:p>
          <a:p>
            <a:pPr lvl="1" algn="just" eaLnBrk="1" hangingPunct="1">
              <a:buFontTx/>
              <a:buNone/>
            </a:pPr>
            <a:endParaRPr lang="el-GR" smtClean="0"/>
          </a:p>
          <a:p>
            <a:pPr lvl="1" algn="just" eaLnBrk="1" hangingPunct="1">
              <a:buFontTx/>
              <a:buNone/>
            </a:pPr>
            <a:endParaRPr lang="el-GR" smtClean="0"/>
          </a:p>
          <a:p>
            <a:pPr lvl="1" algn="just" eaLnBrk="1" hangingPunct="1">
              <a:buFontTx/>
              <a:buNone/>
            </a:pPr>
            <a:r>
              <a:rPr lang="el-GR" smtClean="0"/>
              <a:t>ΚΕΡΔΗ</a:t>
            </a:r>
            <a:r>
              <a:rPr lang="en-US" smtClean="0"/>
              <a:t> = </a:t>
            </a:r>
            <a:r>
              <a:rPr lang="el-GR" smtClean="0"/>
              <a:t>ΕΣΟΔΑ</a:t>
            </a:r>
            <a:r>
              <a:rPr lang="en-US" smtClean="0"/>
              <a:t> - </a:t>
            </a:r>
            <a:r>
              <a:rPr lang="el-GR" smtClean="0"/>
              <a:t>ΕΞΟΔΑ</a:t>
            </a:r>
            <a:endParaRPr lang="en-US" smtClean="0"/>
          </a:p>
        </p:txBody>
      </p:sp>
      <p:pic>
        <p:nvPicPr>
          <p:cNvPr id="4100" name="Picture 4" descr="J0172572"/>
          <p:cNvPicPr>
            <a:picLocks noChangeAspect="1" noChangeArrowheads="1" noCrop="1"/>
          </p:cNvPicPr>
          <p:nvPr/>
        </p:nvPicPr>
        <p:blipFill>
          <a:blip r:embed="rId3" cstate="print"/>
          <a:srcRect/>
          <a:stretch>
            <a:fillRect/>
          </a:stretch>
        </p:blipFill>
        <p:spPr bwMode="auto">
          <a:xfrm>
            <a:off x="7885113" y="0"/>
            <a:ext cx="10668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16632"/>
            <a:ext cx="9144000" cy="360040"/>
          </a:xfrm>
        </p:spPr>
        <p:txBody>
          <a:bodyPr>
            <a:normAutofit fontScale="90000"/>
          </a:bodyPr>
          <a:lstStyle/>
          <a:p>
            <a:r>
              <a:rPr lang="el-GR" sz="2400" b="1" dirty="0" smtClean="0"/>
              <a:t>ΧΩΡΕΣ ΜΕ ΤΙΣ ΠΕΡΙΣΣΟΤΕΡΕΣ ΕΤΗΣΙΕΣ ΩΡΕΣ ΕΡΓΑΣΙΑΣ</a:t>
            </a:r>
            <a:endParaRPr lang="el-GR" sz="2400" b="1" dirty="0"/>
          </a:p>
        </p:txBody>
      </p:sp>
      <p:pic>
        <p:nvPicPr>
          <p:cNvPr id="821249" name="Picture 1"/>
          <p:cNvPicPr>
            <a:picLocks noGrp="1" noChangeAspect="1" noChangeArrowheads="1"/>
          </p:cNvPicPr>
          <p:nvPr>
            <p:ph idx="1"/>
          </p:nvPr>
        </p:nvPicPr>
        <p:blipFill>
          <a:blip r:embed="rId2" cstate="print"/>
          <a:srcRect/>
          <a:stretch>
            <a:fillRect/>
          </a:stretch>
        </p:blipFill>
        <p:spPr bwMode="auto">
          <a:xfrm>
            <a:off x="0" y="404664"/>
            <a:ext cx="9143999" cy="64533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l-GR" smtClean="0"/>
              <a:t>ΚΕΡΔΗ</a:t>
            </a:r>
            <a:endParaRPr lang="en-US" smtClean="0"/>
          </a:p>
        </p:txBody>
      </p:sp>
      <p:sp>
        <p:nvSpPr>
          <p:cNvPr id="5123" name="Rectangle 3"/>
          <p:cNvSpPr>
            <a:spLocks noGrp="1" noChangeArrowheads="1"/>
          </p:cNvSpPr>
          <p:nvPr>
            <p:ph type="body" sz="half" idx="1"/>
          </p:nvPr>
        </p:nvSpPr>
        <p:spPr>
          <a:xfrm>
            <a:off x="468313" y="1628775"/>
            <a:ext cx="8351837" cy="4525963"/>
          </a:xfrm>
        </p:spPr>
        <p:txBody>
          <a:bodyPr/>
          <a:lstStyle/>
          <a:p>
            <a:pPr algn="just" eaLnBrk="1" hangingPunct="1"/>
            <a:r>
              <a:rPr lang="el-GR" sz="2800" smtClean="0"/>
              <a:t>ΚΑΘΕ ΚΕΡΔΟΣ ΠΗΓΑΙΝΕΙ ΣΤΟΝ ΙΔΙΟΚΤΗΤΗ ΤΗΣ ΕΠΙΧΕΙΡΗΣΗΣ </a:t>
            </a:r>
          </a:p>
          <a:p>
            <a:pPr algn="just" eaLnBrk="1" hangingPunct="1"/>
            <a:r>
              <a:rPr lang="el-GR" sz="2800" smtClean="0"/>
              <a:t>ΚΑΘΕ ΑΥΞΗΣΗ ΤΟΥ ΚΕΡΔΟΥΣ ΣΗΜΑΙΝΕΙ ΑΥΞΗΣΗ ΤΗΣ ΚΑΘΑΡΑΣ ΘΕΣΗΣ ΤΗΣ ΕΠΙΧΕΙΡΗΣΗΣ</a:t>
            </a:r>
            <a:endParaRPr lang="en-US" sz="2800" smtClean="0"/>
          </a:p>
        </p:txBody>
      </p:sp>
      <p:pic>
        <p:nvPicPr>
          <p:cNvPr id="5124" name="Picture 6" descr="J0172572"/>
          <p:cNvPicPr>
            <a:picLocks noGrp="1" noChangeAspect="1" noChangeArrowheads="1" noCrop="1"/>
          </p:cNvPicPr>
          <p:nvPr>
            <p:ph sz="half" idx="2"/>
          </p:nvPr>
        </p:nvPicPr>
        <p:blipFill>
          <a:blip r:embed="rId3" cstate="print"/>
          <a:srcRect/>
          <a:stretch>
            <a:fillRect/>
          </a:stretch>
        </p:blipFill>
        <p:spPr>
          <a:xfrm>
            <a:off x="7667625" y="260350"/>
            <a:ext cx="1066800" cy="1066800"/>
          </a:xfrm>
          <a:noFill/>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68313" y="188913"/>
            <a:ext cx="8229600" cy="850900"/>
          </a:xfrm>
        </p:spPr>
        <p:txBody>
          <a:bodyPr/>
          <a:lstStyle/>
          <a:p>
            <a:pPr eaLnBrk="1" hangingPunct="1"/>
            <a:r>
              <a:rPr lang="el-GR" sz="3600" smtClean="0"/>
              <a:t>ΑΠΛΩΝΟΝΤΑΣ ΤΗΝ ΛΟΓΙΣΤΙΚΗ ΙΣΟΤΗΤΑ</a:t>
            </a:r>
            <a:endParaRPr lang="en-NZ" sz="3600" smtClean="0"/>
          </a:p>
        </p:txBody>
      </p:sp>
      <p:sp>
        <p:nvSpPr>
          <p:cNvPr id="6147" name="Rectangle 3"/>
          <p:cNvSpPr>
            <a:spLocks noGrp="1" noChangeArrowheads="1"/>
          </p:cNvSpPr>
          <p:nvPr>
            <p:ph type="body" sz="half" idx="1"/>
          </p:nvPr>
        </p:nvSpPr>
        <p:spPr>
          <a:xfrm>
            <a:off x="468313" y="1268413"/>
            <a:ext cx="8351837" cy="5040312"/>
          </a:xfrm>
          <a:solidFill>
            <a:srgbClr val="FAFAB0"/>
          </a:solidFill>
        </p:spPr>
        <p:txBody>
          <a:bodyPr/>
          <a:lstStyle/>
          <a:p>
            <a:pPr eaLnBrk="1" hangingPunct="1">
              <a:buFontTx/>
              <a:buNone/>
            </a:pPr>
            <a:r>
              <a:rPr lang="el-GR" sz="2800" smtClean="0">
                <a:solidFill>
                  <a:srgbClr val="0033CC"/>
                </a:solidFill>
              </a:rPr>
              <a:t>ΕΝΕΡΓΗΤΙΚΟ</a:t>
            </a:r>
            <a:r>
              <a:rPr lang="en-GB" sz="2800" smtClean="0">
                <a:solidFill>
                  <a:srgbClr val="0033CC"/>
                </a:solidFill>
              </a:rPr>
              <a:t> = </a:t>
            </a:r>
            <a:r>
              <a:rPr lang="el-GR" sz="2800" smtClean="0">
                <a:solidFill>
                  <a:srgbClr val="0033CC"/>
                </a:solidFill>
              </a:rPr>
              <a:t>ΠΑΘΗΤΙΚΟ</a:t>
            </a:r>
            <a:r>
              <a:rPr lang="en-GB" sz="2800" smtClean="0">
                <a:solidFill>
                  <a:srgbClr val="0033CC"/>
                </a:solidFill>
              </a:rPr>
              <a:t> + </a:t>
            </a:r>
            <a:r>
              <a:rPr lang="el-GR" sz="2800" smtClean="0">
                <a:solidFill>
                  <a:srgbClr val="0033CC"/>
                </a:solidFill>
              </a:rPr>
              <a:t>ΚΑΘΑΡΗ ΘΕΣΗ</a:t>
            </a:r>
            <a:endParaRPr lang="en-GB" sz="2800" smtClean="0">
              <a:solidFill>
                <a:srgbClr val="0033CC"/>
              </a:solidFill>
            </a:endParaRPr>
          </a:p>
          <a:p>
            <a:pPr eaLnBrk="1" hangingPunct="1">
              <a:buFontTx/>
              <a:buNone/>
            </a:pPr>
            <a:r>
              <a:rPr lang="el-GR" sz="2800" smtClean="0"/>
              <a:t> ή </a:t>
            </a:r>
            <a:r>
              <a:rPr lang="en-GB" sz="2800" smtClean="0"/>
              <a:t>:</a:t>
            </a:r>
          </a:p>
          <a:p>
            <a:pPr eaLnBrk="1" hangingPunct="1">
              <a:buFontTx/>
              <a:buNone/>
            </a:pPr>
            <a:r>
              <a:rPr lang="el-GR" sz="2400" smtClean="0">
                <a:solidFill>
                  <a:srgbClr val="0033CC"/>
                </a:solidFill>
              </a:rPr>
              <a:t>ΕΝΕΡΓΗΤΙΚΟ</a:t>
            </a:r>
            <a:r>
              <a:rPr lang="en-GB" sz="2400" smtClean="0">
                <a:solidFill>
                  <a:srgbClr val="0033CC"/>
                </a:solidFill>
              </a:rPr>
              <a:t> = </a:t>
            </a:r>
            <a:r>
              <a:rPr lang="el-GR" sz="2400" smtClean="0">
                <a:solidFill>
                  <a:srgbClr val="0033CC"/>
                </a:solidFill>
              </a:rPr>
              <a:t>ΠΑΘΗΤΙΚΟ</a:t>
            </a:r>
            <a:r>
              <a:rPr lang="en-GB" sz="2400" smtClean="0">
                <a:solidFill>
                  <a:srgbClr val="0033CC"/>
                </a:solidFill>
              </a:rPr>
              <a:t> + </a:t>
            </a:r>
            <a:r>
              <a:rPr lang="el-GR" sz="2400" smtClean="0">
                <a:solidFill>
                  <a:srgbClr val="0033CC"/>
                </a:solidFill>
              </a:rPr>
              <a:t>ΚΑΘΑΡΗ ΘΕΣΗ</a:t>
            </a:r>
            <a:r>
              <a:rPr lang="en-GB" sz="2400" smtClean="0">
                <a:solidFill>
                  <a:srgbClr val="0033CC"/>
                </a:solidFill>
              </a:rPr>
              <a:t> </a:t>
            </a:r>
            <a:r>
              <a:rPr lang="el-GR" sz="2400" smtClean="0">
                <a:solidFill>
                  <a:srgbClr val="0033CC"/>
                </a:solidFill>
              </a:rPr>
              <a:t>+ ΚΕΡΔΟΣ</a:t>
            </a:r>
            <a:endParaRPr lang="en-GB" sz="2400" smtClean="0">
              <a:solidFill>
                <a:srgbClr val="33CC33"/>
              </a:solidFill>
            </a:endParaRPr>
          </a:p>
          <a:p>
            <a:pPr eaLnBrk="1" hangingPunct="1">
              <a:buFontTx/>
              <a:buNone/>
            </a:pPr>
            <a:r>
              <a:rPr lang="en-GB" sz="2800" smtClean="0"/>
              <a:t>	</a:t>
            </a:r>
            <a:r>
              <a:rPr lang="el-GR" sz="2800" smtClean="0"/>
              <a:t>Αλλά </a:t>
            </a:r>
            <a:r>
              <a:rPr lang="en-GB" sz="2800" smtClean="0"/>
              <a:t>: </a:t>
            </a:r>
            <a:r>
              <a:rPr lang="el-GR" sz="2800" smtClean="0"/>
              <a:t>ΚΕΡΔΟΣ</a:t>
            </a:r>
            <a:r>
              <a:rPr lang="en-GB" sz="2800" smtClean="0"/>
              <a:t> = </a:t>
            </a:r>
            <a:r>
              <a:rPr lang="el-GR" sz="2800" smtClean="0"/>
              <a:t>ΕΣΟΔΑ</a:t>
            </a:r>
            <a:r>
              <a:rPr lang="en-GB" sz="2800" smtClean="0"/>
              <a:t> – </a:t>
            </a:r>
            <a:r>
              <a:rPr lang="el-GR" sz="2800" smtClean="0"/>
              <a:t>ΕΞΟΔΑ</a:t>
            </a:r>
            <a:endParaRPr lang="en-GB" sz="2800" smtClean="0">
              <a:solidFill>
                <a:srgbClr val="FF6A1F"/>
              </a:solidFill>
            </a:endParaRPr>
          </a:p>
          <a:p>
            <a:pPr eaLnBrk="1" hangingPunct="1">
              <a:buFontTx/>
              <a:buNone/>
            </a:pPr>
            <a:r>
              <a:rPr lang="el-GR" sz="2800" smtClean="0"/>
              <a:t>Έτσι έχουμε </a:t>
            </a:r>
            <a:r>
              <a:rPr lang="en-GB" sz="2800" smtClean="0"/>
              <a:t>:</a:t>
            </a:r>
          </a:p>
          <a:p>
            <a:pPr algn="r" eaLnBrk="1" hangingPunct="1">
              <a:buFontTx/>
              <a:buNone/>
            </a:pPr>
            <a:r>
              <a:rPr lang="el-GR" sz="2800" smtClean="0">
                <a:solidFill>
                  <a:srgbClr val="0033CC"/>
                </a:solidFill>
              </a:rPr>
              <a:t>ΕΝΕΡΓΗΤΙΚΟ</a:t>
            </a:r>
            <a:r>
              <a:rPr lang="en-GB" sz="2800" smtClean="0">
                <a:solidFill>
                  <a:srgbClr val="0033CC"/>
                </a:solidFill>
              </a:rPr>
              <a:t> = </a:t>
            </a:r>
            <a:r>
              <a:rPr lang="el-GR" sz="2800" smtClean="0">
                <a:solidFill>
                  <a:srgbClr val="0033CC"/>
                </a:solidFill>
              </a:rPr>
              <a:t>ΠΑΘΗΤΙΚΟ</a:t>
            </a:r>
            <a:r>
              <a:rPr lang="en-GB" sz="2800" smtClean="0">
                <a:solidFill>
                  <a:srgbClr val="0033CC"/>
                </a:solidFill>
              </a:rPr>
              <a:t> + </a:t>
            </a:r>
            <a:r>
              <a:rPr lang="el-GR" sz="2800" smtClean="0">
                <a:solidFill>
                  <a:srgbClr val="0033CC"/>
                </a:solidFill>
              </a:rPr>
              <a:t>ΚΑΘΑΡΗ ΘΕΣΗ</a:t>
            </a:r>
            <a:r>
              <a:rPr lang="en-GB" sz="2800" smtClean="0">
                <a:solidFill>
                  <a:srgbClr val="0033CC"/>
                </a:solidFill>
              </a:rPr>
              <a:t> </a:t>
            </a:r>
            <a:r>
              <a:rPr lang="el-GR" sz="2800" smtClean="0">
                <a:solidFill>
                  <a:srgbClr val="0033CC"/>
                </a:solidFill>
              </a:rPr>
              <a:t>+ +</a:t>
            </a:r>
            <a:r>
              <a:rPr lang="el-GR" sz="2800" smtClean="0">
                <a:solidFill>
                  <a:srgbClr val="9966FF"/>
                </a:solidFill>
              </a:rPr>
              <a:t>ΕΣΟΔΑ</a:t>
            </a:r>
            <a:r>
              <a:rPr lang="en-GB" sz="2800" smtClean="0">
                <a:solidFill>
                  <a:srgbClr val="9966FF"/>
                </a:solidFill>
              </a:rPr>
              <a:t> – </a:t>
            </a:r>
            <a:r>
              <a:rPr lang="el-GR" sz="2800" smtClean="0">
                <a:solidFill>
                  <a:srgbClr val="9966FF"/>
                </a:solidFill>
              </a:rPr>
              <a:t>ΕΞΟΔΑ</a:t>
            </a:r>
            <a:r>
              <a:rPr lang="el-GR" sz="2800" smtClean="0">
                <a:solidFill>
                  <a:srgbClr val="0033CC"/>
                </a:solidFill>
              </a:rPr>
              <a:t> </a:t>
            </a:r>
            <a:endParaRPr lang="en-NZ" sz="2400" smtClean="0">
              <a:solidFill>
                <a:srgbClr val="FF6A1F"/>
              </a:solidFill>
            </a:endParaRPr>
          </a:p>
          <a:p>
            <a:pPr eaLnBrk="1" hangingPunct="1">
              <a:buFontTx/>
              <a:buNone/>
            </a:pPr>
            <a:r>
              <a:rPr lang="el-GR" sz="2400" smtClean="0"/>
              <a:t>Ή </a:t>
            </a:r>
            <a:r>
              <a:rPr lang="en-GB" sz="2400" smtClean="0"/>
              <a:t>:</a:t>
            </a:r>
          </a:p>
          <a:p>
            <a:pPr algn="r" eaLnBrk="1" hangingPunct="1">
              <a:buFontTx/>
              <a:buNone/>
            </a:pPr>
            <a:r>
              <a:rPr lang="el-GR" sz="2800" smtClean="0">
                <a:solidFill>
                  <a:srgbClr val="0033CC"/>
                </a:solidFill>
              </a:rPr>
              <a:t>ΕΝΕΡΓΗΤΙΚΟ</a:t>
            </a:r>
            <a:r>
              <a:rPr lang="en-GB" sz="2400" smtClean="0">
                <a:solidFill>
                  <a:srgbClr val="0033CC"/>
                </a:solidFill>
              </a:rPr>
              <a:t> </a:t>
            </a:r>
            <a:r>
              <a:rPr lang="en-GB" sz="2400" smtClean="0"/>
              <a:t> </a:t>
            </a:r>
            <a:r>
              <a:rPr lang="en-GB" sz="2400" smtClean="0">
                <a:solidFill>
                  <a:srgbClr val="FF6A1F"/>
                </a:solidFill>
              </a:rPr>
              <a:t>+ </a:t>
            </a:r>
            <a:r>
              <a:rPr lang="el-GR" sz="2800" smtClean="0"/>
              <a:t>ΕΞΟΔΑ</a:t>
            </a:r>
            <a:r>
              <a:rPr lang="el-GR" sz="2800" smtClean="0">
                <a:solidFill>
                  <a:srgbClr val="0033CC"/>
                </a:solidFill>
              </a:rPr>
              <a:t> </a:t>
            </a:r>
            <a:r>
              <a:rPr lang="en-GB" sz="2400" smtClean="0"/>
              <a:t>= </a:t>
            </a:r>
            <a:r>
              <a:rPr lang="el-GR" sz="2800" smtClean="0">
                <a:solidFill>
                  <a:srgbClr val="0033CC"/>
                </a:solidFill>
              </a:rPr>
              <a:t>ΠΑΘΗΤΙΚΟ</a:t>
            </a:r>
            <a:r>
              <a:rPr lang="en-GB" sz="2800" smtClean="0">
                <a:solidFill>
                  <a:srgbClr val="0033CC"/>
                </a:solidFill>
              </a:rPr>
              <a:t> + </a:t>
            </a:r>
            <a:r>
              <a:rPr lang="el-GR" sz="2800" smtClean="0">
                <a:solidFill>
                  <a:srgbClr val="0033CC"/>
                </a:solidFill>
              </a:rPr>
              <a:t>ΚΑΘΑΡΗ +ΘΕΣΗ</a:t>
            </a:r>
            <a:r>
              <a:rPr lang="en-GB" sz="2800" smtClean="0">
                <a:solidFill>
                  <a:srgbClr val="0033CC"/>
                </a:solidFill>
              </a:rPr>
              <a:t> </a:t>
            </a:r>
            <a:r>
              <a:rPr lang="el-GR" sz="2800" smtClean="0">
                <a:solidFill>
                  <a:srgbClr val="0033CC"/>
                </a:solidFill>
              </a:rPr>
              <a:t>+ </a:t>
            </a:r>
            <a:r>
              <a:rPr lang="el-GR" sz="2800" smtClean="0"/>
              <a:t>ΕΣΟΔΑ</a:t>
            </a:r>
            <a:r>
              <a:rPr lang="en-GB" sz="2800" smtClean="0"/>
              <a:t> </a:t>
            </a:r>
            <a:endParaRPr lang="en-GB" sz="2400" smtClean="0">
              <a:solidFill>
                <a:srgbClr val="9966FF"/>
              </a:solidFill>
            </a:endParaRPr>
          </a:p>
        </p:txBody>
      </p:sp>
      <p:pic>
        <p:nvPicPr>
          <p:cNvPr id="6148" name="Picture 9" descr="j0299125"/>
          <p:cNvPicPr>
            <a:picLocks noGrp="1" noChangeAspect="1" noChangeArrowheads="1"/>
          </p:cNvPicPr>
          <p:nvPr>
            <p:ph sz="half" idx="2"/>
          </p:nvPr>
        </p:nvPicPr>
        <p:blipFill>
          <a:blip r:embed="rId3" cstate="print"/>
          <a:srcRect/>
          <a:stretch>
            <a:fillRect/>
          </a:stretch>
        </p:blipFill>
        <p:spPr>
          <a:xfrm>
            <a:off x="8043863" y="549275"/>
            <a:ext cx="1100137" cy="1804988"/>
          </a:xfrm>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Θέση αριθμού διαφάνειας 1"/>
          <p:cNvSpPr>
            <a:spLocks noGrp="1"/>
          </p:cNvSpPr>
          <p:nvPr>
            <p:ph type="sldNum" sz="quarter" idx="11"/>
          </p:nvPr>
        </p:nvSpPr>
        <p:spPr>
          <a:xfrm>
            <a:off x="6732588" y="6165850"/>
            <a:ext cx="2133600" cy="47625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defRPr/>
            </a:pPr>
            <a:fld id="{D9E0851F-681E-4882-B32F-060D9686A33C}" type="slidenum">
              <a:rPr lang="en-GB" smtClean="0"/>
              <a:pPr algn="l" eaLnBrk="1" hangingPunct="1">
                <a:defRPr/>
              </a:pPr>
              <a:t>162</a:t>
            </a:fld>
            <a:endParaRPr lang="en-GB" smtClean="0"/>
          </a:p>
        </p:txBody>
      </p:sp>
      <p:sp>
        <p:nvSpPr>
          <p:cNvPr id="52226" name="Rectangle 2"/>
          <p:cNvSpPr>
            <a:spLocks noChangeArrowheads="1"/>
          </p:cNvSpPr>
          <p:nvPr/>
        </p:nvSpPr>
        <p:spPr bwMode="auto">
          <a:xfrm>
            <a:off x="0" y="609600"/>
            <a:ext cx="8964488"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2075" tIns="46038" rIns="92075" bIns="46038" anchor="ctr"/>
          <a:lstStyle/>
          <a:p>
            <a:pPr>
              <a:defRPr/>
            </a:pPr>
            <a:r>
              <a:rPr lang="el-GR" sz="4400" dirty="0">
                <a:solidFill>
                  <a:schemeClr val="tx2"/>
                </a:solidFill>
                <a:effectLst>
                  <a:outerShdw blurRad="38100" dist="38100" dir="2700000" algn="tl">
                    <a:srgbClr val="000000"/>
                  </a:outerShdw>
                </a:effectLst>
                <a:latin typeface="Arial" pitchFamily="34" charset="0"/>
              </a:rPr>
              <a:t>Α</a:t>
            </a:r>
            <a:r>
              <a:rPr lang="el-GR" sz="4400" dirty="0" smtClean="0">
                <a:solidFill>
                  <a:schemeClr val="tx2"/>
                </a:solidFill>
                <a:effectLst>
                  <a:outerShdw blurRad="38100" dist="38100" dir="2700000" algn="tl">
                    <a:srgbClr val="000000"/>
                  </a:outerShdw>
                </a:effectLst>
                <a:latin typeface="Arial" pitchFamily="34" charset="0"/>
                <a:cs typeface="+mn-cs"/>
              </a:rPr>
              <a:t>ΛΛΕΣ </a:t>
            </a:r>
            <a:r>
              <a:rPr lang="el-GR" sz="4400" dirty="0">
                <a:solidFill>
                  <a:schemeClr val="tx2"/>
                </a:solidFill>
                <a:effectLst>
                  <a:outerShdw blurRad="38100" dist="38100" dir="2700000" algn="tl">
                    <a:srgbClr val="000000"/>
                  </a:outerShdw>
                </a:effectLst>
                <a:latin typeface="Arial" pitchFamily="34" charset="0"/>
                <a:cs typeface="+mn-cs"/>
              </a:rPr>
              <a:t>ΣΗΜΑΝΤΙΚΕΣ ΕΞΙΣΩΣΕΙΣ</a:t>
            </a:r>
            <a:endParaRPr lang="en-GB" sz="4400" dirty="0">
              <a:solidFill>
                <a:schemeClr val="tx2"/>
              </a:solidFill>
              <a:effectLst>
                <a:outerShdw blurRad="38100" dist="38100" dir="2700000" algn="tl">
                  <a:srgbClr val="000000"/>
                </a:outerShdw>
              </a:effectLst>
              <a:latin typeface="Arial" pitchFamily="34" charset="0"/>
              <a:cs typeface="+mn-cs"/>
            </a:endParaRPr>
          </a:p>
        </p:txBody>
      </p:sp>
      <p:sp>
        <p:nvSpPr>
          <p:cNvPr id="52227" name="Rectangle 3"/>
          <p:cNvSpPr>
            <a:spLocks noChangeArrowheads="1"/>
          </p:cNvSpPr>
          <p:nvPr/>
        </p:nvSpPr>
        <p:spPr bwMode="auto">
          <a:xfrm>
            <a:off x="685800" y="1700808"/>
            <a:ext cx="7772400" cy="4623792"/>
          </a:xfrm>
          <a:prstGeom prst="rect">
            <a:avLst/>
          </a:prstGeom>
          <a:noFill/>
          <a:ln w="9525">
            <a:noFill/>
            <a:miter lim="800000"/>
            <a:headEnd/>
            <a:tailEnd/>
          </a:ln>
          <a:effectLst/>
        </p:spPr>
        <p:txBody>
          <a:bodyPr lIns="92075" tIns="46038" rIns="92075" bIns="46038"/>
          <a:lstStyle/>
          <a:p>
            <a:pPr marL="342900" indent="-342900">
              <a:spcBef>
                <a:spcPct val="20000"/>
              </a:spcBef>
              <a:buClr>
                <a:schemeClr val="accent2"/>
              </a:buClr>
              <a:buSzPct val="80000"/>
              <a:buFont typeface="Wingdings" pitchFamily="2" charset="2"/>
              <a:buChar char="l"/>
            </a:pPr>
            <a:r>
              <a:rPr lang="el-GR" sz="2800" b="1" dirty="0"/>
              <a:t>Κ.Π = Α.Α + ΑΓ. – Τ.Α</a:t>
            </a:r>
          </a:p>
          <a:p>
            <a:pPr marL="342900" indent="-342900">
              <a:spcBef>
                <a:spcPct val="20000"/>
              </a:spcBef>
              <a:buClr>
                <a:schemeClr val="accent2"/>
              </a:buClr>
              <a:buSzPct val="80000"/>
              <a:buFont typeface="Wingdings" pitchFamily="2" charset="2"/>
              <a:buChar char="l"/>
            </a:pPr>
            <a:r>
              <a:rPr lang="el-GR" sz="2800" b="1" dirty="0"/>
              <a:t>Μ.Κ = ΠΩΛΗΣΕΙΣ – Κ.Π</a:t>
            </a:r>
          </a:p>
          <a:p>
            <a:pPr marL="342900" indent="-342900">
              <a:spcBef>
                <a:spcPct val="20000"/>
              </a:spcBef>
              <a:buClr>
                <a:schemeClr val="accent2"/>
              </a:buClr>
              <a:buSzPct val="80000"/>
              <a:buFont typeface="Wingdings" pitchFamily="2" charset="2"/>
              <a:buChar char="l"/>
            </a:pPr>
            <a:r>
              <a:rPr lang="el-GR" sz="2800" b="1" dirty="0" smtClean="0"/>
              <a:t>Κ.Π </a:t>
            </a:r>
            <a:r>
              <a:rPr lang="el-GR" sz="2800" b="1" dirty="0"/>
              <a:t>= Κόστος Πωληθέντων</a:t>
            </a:r>
          </a:p>
          <a:p>
            <a:pPr marL="342900" indent="-342900">
              <a:spcBef>
                <a:spcPct val="20000"/>
              </a:spcBef>
              <a:buClr>
                <a:schemeClr val="accent2"/>
              </a:buClr>
              <a:buSzPct val="80000"/>
              <a:buFont typeface="Wingdings" pitchFamily="2" charset="2"/>
              <a:buNone/>
            </a:pPr>
            <a:r>
              <a:rPr lang="el-GR" sz="2800" b="1" dirty="0"/>
              <a:t>	Α.Α = Αρχικό Απόθεμα</a:t>
            </a:r>
          </a:p>
          <a:p>
            <a:pPr marL="342900" indent="-342900">
              <a:spcBef>
                <a:spcPct val="20000"/>
              </a:spcBef>
              <a:buClr>
                <a:schemeClr val="accent2"/>
              </a:buClr>
              <a:buSzPct val="80000"/>
              <a:buFont typeface="Wingdings" pitchFamily="2" charset="2"/>
              <a:buNone/>
            </a:pPr>
            <a:r>
              <a:rPr lang="el-GR" sz="2800" b="1" dirty="0"/>
              <a:t>	ΑΓ. = Αγορές</a:t>
            </a:r>
          </a:p>
          <a:p>
            <a:pPr marL="342900" indent="-342900">
              <a:spcBef>
                <a:spcPct val="20000"/>
              </a:spcBef>
              <a:buClr>
                <a:schemeClr val="accent2"/>
              </a:buClr>
              <a:buSzPct val="80000"/>
              <a:buFont typeface="Wingdings" pitchFamily="2" charset="2"/>
              <a:buNone/>
            </a:pPr>
            <a:r>
              <a:rPr lang="el-GR" sz="2800" b="1" dirty="0"/>
              <a:t>	Τ.Α = Τελικό Απόθεμα</a:t>
            </a:r>
          </a:p>
          <a:p>
            <a:pPr marL="342900" indent="-342900">
              <a:spcBef>
                <a:spcPct val="20000"/>
              </a:spcBef>
              <a:buClr>
                <a:schemeClr val="accent2"/>
              </a:buClr>
              <a:buSzPct val="80000"/>
              <a:buFont typeface="Wingdings" pitchFamily="2" charset="2"/>
              <a:buNone/>
            </a:pPr>
            <a:r>
              <a:rPr lang="el-GR" sz="2800" b="1" dirty="0"/>
              <a:t>	Μ.Κ = Μικτό Κέρδος</a:t>
            </a:r>
          </a:p>
          <a:p>
            <a:pPr marL="342900" indent="-342900">
              <a:spcBef>
                <a:spcPct val="20000"/>
              </a:spcBef>
              <a:buClr>
                <a:schemeClr val="accent2"/>
              </a:buClr>
              <a:buSzPct val="80000"/>
              <a:buFont typeface="Wingdings" pitchFamily="2" charset="2"/>
              <a:buNone/>
            </a:pPr>
            <a:endParaRPr lang="el-GR" b="1" dirty="0"/>
          </a:p>
          <a:p>
            <a:pPr marL="342900" indent="-342900">
              <a:spcBef>
                <a:spcPct val="20000"/>
              </a:spcBef>
              <a:buClr>
                <a:schemeClr val="accent2"/>
              </a:buClr>
              <a:buSzPct val="80000"/>
              <a:buFont typeface="Wingdings" pitchFamily="2" charset="2"/>
              <a:buNone/>
            </a:pPr>
            <a:endParaRPr lang="el-GR"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2226"/>
                                        </p:tgtEl>
                                        <p:attrNameLst>
                                          <p:attrName>style.visibility</p:attrName>
                                        </p:attrNameLst>
                                      </p:cBhvr>
                                      <p:to>
                                        <p:strVal val="visible"/>
                                      </p:to>
                                    </p:set>
                                    <p:anim calcmode="lin" valueType="num">
                                      <p:cBhvr additive="base">
                                        <p:cTn id="7" dur="500" fill="hold"/>
                                        <p:tgtEl>
                                          <p:spTgt spid="52226"/>
                                        </p:tgtEl>
                                        <p:attrNameLst>
                                          <p:attrName>ppt_x</p:attrName>
                                        </p:attrNameLst>
                                      </p:cBhvr>
                                      <p:tavLst>
                                        <p:tav tm="0">
                                          <p:val>
                                            <p:strVal val="0-#ppt_w/2"/>
                                          </p:val>
                                        </p:tav>
                                        <p:tav tm="100000">
                                          <p:val>
                                            <p:strVal val="#ppt_x"/>
                                          </p:val>
                                        </p:tav>
                                      </p:tavLst>
                                    </p:anim>
                                    <p:anim calcmode="lin" valueType="num">
                                      <p:cBhvr additive="base">
                                        <p:cTn id="8" dur="500" fill="hold"/>
                                        <p:tgtEl>
                                          <p:spTgt spid="5222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2227">
                                            <p:txEl>
                                              <p:pRg st="0" end="0"/>
                                            </p:txEl>
                                          </p:spTgt>
                                        </p:tgtEl>
                                        <p:attrNameLst>
                                          <p:attrName>style.visibility</p:attrName>
                                        </p:attrNameLst>
                                      </p:cBhvr>
                                      <p:to>
                                        <p:strVal val="visible"/>
                                      </p:to>
                                    </p:set>
                                    <p:anim calcmode="lin" valueType="num">
                                      <p:cBhvr additive="base">
                                        <p:cTn id="13" dur="500" fill="hold"/>
                                        <p:tgtEl>
                                          <p:spTgt spid="5222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22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2227">
                                            <p:txEl>
                                              <p:pRg st="1" end="1"/>
                                            </p:txEl>
                                          </p:spTgt>
                                        </p:tgtEl>
                                        <p:attrNameLst>
                                          <p:attrName>style.visibility</p:attrName>
                                        </p:attrNameLst>
                                      </p:cBhvr>
                                      <p:to>
                                        <p:strVal val="visible"/>
                                      </p:to>
                                    </p:set>
                                    <p:anim calcmode="lin" valueType="num">
                                      <p:cBhvr additive="base">
                                        <p:cTn id="19" dur="500" fill="hold"/>
                                        <p:tgtEl>
                                          <p:spTgt spid="52227">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22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2227">
                                            <p:txEl>
                                              <p:pRg st="2" end="2"/>
                                            </p:txEl>
                                          </p:spTgt>
                                        </p:tgtEl>
                                        <p:attrNameLst>
                                          <p:attrName>style.visibility</p:attrName>
                                        </p:attrNameLst>
                                      </p:cBhvr>
                                      <p:to>
                                        <p:strVal val="visible"/>
                                      </p:to>
                                    </p:set>
                                    <p:anim calcmode="lin" valueType="num">
                                      <p:cBhvr additive="base">
                                        <p:cTn id="25" dur="500" fill="hold"/>
                                        <p:tgtEl>
                                          <p:spTgt spid="5222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222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2227">
                                            <p:txEl>
                                              <p:pRg st="3" end="3"/>
                                            </p:txEl>
                                          </p:spTgt>
                                        </p:tgtEl>
                                        <p:attrNameLst>
                                          <p:attrName>style.visibility</p:attrName>
                                        </p:attrNameLst>
                                      </p:cBhvr>
                                      <p:to>
                                        <p:strVal val="visible"/>
                                      </p:to>
                                    </p:set>
                                    <p:anim calcmode="lin" valueType="num">
                                      <p:cBhvr additive="base">
                                        <p:cTn id="31" dur="500" fill="hold"/>
                                        <p:tgtEl>
                                          <p:spTgt spid="52227">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222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2227">
                                            <p:txEl>
                                              <p:pRg st="4" end="4"/>
                                            </p:txEl>
                                          </p:spTgt>
                                        </p:tgtEl>
                                        <p:attrNameLst>
                                          <p:attrName>style.visibility</p:attrName>
                                        </p:attrNameLst>
                                      </p:cBhvr>
                                      <p:to>
                                        <p:strVal val="visible"/>
                                      </p:to>
                                    </p:set>
                                    <p:anim calcmode="lin" valueType="num">
                                      <p:cBhvr additive="base">
                                        <p:cTn id="37" dur="500" fill="hold"/>
                                        <p:tgtEl>
                                          <p:spTgt spid="52227">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222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52227">
                                            <p:txEl>
                                              <p:pRg st="5" end="5"/>
                                            </p:txEl>
                                          </p:spTgt>
                                        </p:tgtEl>
                                        <p:attrNameLst>
                                          <p:attrName>style.visibility</p:attrName>
                                        </p:attrNameLst>
                                      </p:cBhvr>
                                      <p:to>
                                        <p:strVal val="visible"/>
                                      </p:to>
                                    </p:set>
                                    <p:anim calcmode="lin" valueType="num">
                                      <p:cBhvr additive="base">
                                        <p:cTn id="43" dur="500" fill="hold"/>
                                        <p:tgtEl>
                                          <p:spTgt spid="52227">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222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52227">
                                            <p:txEl>
                                              <p:pRg st="6" end="6"/>
                                            </p:txEl>
                                          </p:spTgt>
                                        </p:tgtEl>
                                        <p:attrNameLst>
                                          <p:attrName>style.visibility</p:attrName>
                                        </p:attrNameLst>
                                      </p:cBhvr>
                                      <p:to>
                                        <p:strVal val="visible"/>
                                      </p:to>
                                    </p:set>
                                    <p:anim calcmode="lin" valueType="num">
                                      <p:cBhvr additive="base">
                                        <p:cTn id="49" dur="500" fill="hold"/>
                                        <p:tgtEl>
                                          <p:spTgt spid="52227">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5222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autoUpdateAnimBg="0"/>
      <p:bldP spid="52227" grpId="0" build="p"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j0222015"/>
          <p:cNvPicPr>
            <a:picLocks noChangeAspect="1" noChangeArrowheads="1"/>
          </p:cNvPicPr>
          <p:nvPr/>
        </p:nvPicPr>
        <p:blipFill>
          <a:blip r:embed="rId3" cstate="print"/>
          <a:srcRect/>
          <a:stretch>
            <a:fillRect/>
          </a:stretch>
        </p:blipFill>
        <p:spPr bwMode="auto">
          <a:xfrm>
            <a:off x="250825" y="260350"/>
            <a:ext cx="8642350" cy="6048375"/>
          </a:xfrm>
          <a:prstGeom prst="rect">
            <a:avLst/>
          </a:prstGeom>
          <a:noFill/>
          <a:ln w="9525">
            <a:noFill/>
            <a:miter lim="800000"/>
            <a:headEnd/>
            <a:tailEnd/>
          </a:ln>
        </p:spPr>
      </p:pic>
      <p:pic>
        <p:nvPicPr>
          <p:cNvPr id="8195" name="Picture 3" descr="TN00254_"/>
          <p:cNvPicPr>
            <a:picLocks noChangeAspect="1" noChangeArrowheads="1"/>
          </p:cNvPicPr>
          <p:nvPr/>
        </p:nvPicPr>
        <p:blipFill>
          <a:blip r:embed="rId4" cstate="print"/>
          <a:srcRect/>
          <a:stretch>
            <a:fillRect/>
          </a:stretch>
        </p:blipFill>
        <p:spPr bwMode="auto">
          <a:xfrm>
            <a:off x="0" y="2276475"/>
            <a:ext cx="4897438" cy="1690688"/>
          </a:xfrm>
          <a:prstGeom prst="rect">
            <a:avLst/>
          </a:prstGeom>
          <a:noFill/>
          <a:ln w="9525">
            <a:noFill/>
            <a:miter lim="800000"/>
            <a:headEnd/>
            <a:tailEnd/>
          </a:ln>
        </p:spPr>
      </p:pic>
      <p:sp>
        <p:nvSpPr>
          <p:cNvPr id="8196" name="Text Box 5"/>
          <p:cNvSpPr txBox="1">
            <a:spLocks noChangeArrowheads="1"/>
          </p:cNvSpPr>
          <p:nvPr/>
        </p:nvSpPr>
        <p:spPr bwMode="auto">
          <a:xfrm>
            <a:off x="468313" y="476250"/>
            <a:ext cx="4967287" cy="579438"/>
          </a:xfrm>
          <a:prstGeom prst="rect">
            <a:avLst/>
          </a:prstGeom>
          <a:noFill/>
          <a:ln w="9525">
            <a:noFill/>
            <a:miter lim="800000"/>
            <a:headEnd/>
            <a:tailEnd/>
          </a:ln>
          <a:effectLst/>
        </p:spPr>
        <p:txBody>
          <a:bodyPr>
            <a:spAutoFit/>
          </a:bodyPr>
          <a:lstStyle/>
          <a:p>
            <a:pPr>
              <a:spcBef>
                <a:spcPct val="50000"/>
              </a:spcBef>
            </a:pPr>
            <a:r>
              <a:rPr lang="el-GR" sz="3200" b="1">
                <a:solidFill>
                  <a:schemeClr val="tx2"/>
                </a:solidFill>
                <a:latin typeface="Times New Roman" pitchFamily="18" charset="0"/>
              </a:rPr>
              <a:t>Ταμειακή ρευστότητα</a:t>
            </a:r>
            <a:endParaRPr lang="en-US" sz="2400" b="1">
              <a:latin typeface="Times New Roman" pitchFamily="18" charset="0"/>
            </a:endParaRP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50825" y="188913"/>
            <a:ext cx="7772400" cy="1143000"/>
          </a:xfrm>
        </p:spPr>
        <p:txBody>
          <a:bodyPr/>
          <a:lstStyle/>
          <a:p>
            <a:pPr eaLnBrk="1" hangingPunct="1"/>
            <a:r>
              <a:rPr lang="el-GR" sz="3200" smtClean="0"/>
              <a:t>ΟΙ ΤΑΜΕΙΑΚΕΣ ΡΟΕΣ</a:t>
            </a:r>
            <a:r>
              <a:rPr lang="en-GB" smtClean="0"/>
              <a:t> </a:t>
            </a:r>
          </a:p>
        </p:txBody>
      </p:sp>
      <p:pic>
        <p:nvPicPr>
          <p:cNvPr id="9219" name="Picture 5" descr="j0222015"/>
          <p:cNvPicPr>
            <a:picLocks noGrp="1" noChangeAspect="1" noChangeArrowheads="1"/>
          </p:cNvPicPr>
          <p:nvPr>
            <p:ph sz="quarter" idx="3"/>
          </p:nvPr>
        </p:nvPicPr>
        <p:blipFill>
          <a:blip r:embed="rId3" cstate="print"/>
          <a:srcRect/>
          <a:stretch>
            <a:fillRect/>
          </a:stretch>
        </p:blipFill>
        <p:spPr>
          <a:xfrm>
            <a:off x="7956550" y="0"/>
            <a:ext cx="1187450" cy="981075"/>
          </a:xfrm>
          <a:noFill/>
        </p:spPr>
      </p:pic>
      <p:pic>
        <p:nvPicPr>
          <p:cNvPr id="9220" name="Picture 6" descr="MCj02346590000[1]"/>
          <p:cNvPicPr>
            <a:picLocks noChangeAspect="1" noChangeArrowheads="1"/>
          </p:cNvPicPr>
          <p:nvPr/>
        </p:nvPicPr>
        <p:blipFill>
          <a:blip r:embed="rId4" cstate="print"/>
          <a:srcRect/>
          <a:stretch>
            <a:fillRect/>
          </a:stretch>
        </p:blipFill>
        <p:spPr bwMode="auto">
          <a:xfrm>
            <a:off x="2555875" y="1844675"/>
            <a:ext cx="3502025" cy="3457575"/>
          </a:xfrm>
          <a:prstGeom prst="rect">
            <a:avLst/>
          </a:prstGeom>
          <a:noFill/>
          <a:ln w="9525">
            <a:noFill/>
            <a:miter lim="800000"/>
            <a:headEnd/>
            <a:tailEnd/>
          </a:ln>
        </p:spPr>
      </p:pic>
      <p:sp>
        <p:nvSpPr>
          <p:cNvPr id="9221" name="Text Box 7"/>
          <p:cNvSpPr txBox="1">
            <a:spLocks noChangeArrowheads="1"/>
          </p:cNvSpPr>
          <p:nvPr/>
        </p:nvSpPr>
        <p:spPr bwMode="auto">
          <a:xfrm>
            <a:off x="1187450" y="5445125"/>
            <a:ext cx="1584325" cy="641350"/>
          </a:xfrm>
          <a:prstGeom prst="rect">
            <a:avLst/>
          </a:prstGeom>
          <a:noFill/>
          <a:ln w="9525">
            <a:noFill/>
            <a:miter lim="800000"/>
            <a:headEnd/>
            <a:tailEnd/>
          </a:ln>
          <a:effectLst/>
        </p:spPr>
        <p:txBody>
          <a:bodyPr>
            <a:spAutoFit/>
          </a:bodyPr>
          <a:lstStyle/>
          <a:p>
            <a:pPr>
              <a:spcBef>
                <a:spcPct val="50000"/>
              </a:spcBef>
            </a:pPr>
            <a:r>
              <a:rPr lang="el-GR" b="1">
                <a:solidFill>
                  <a:srgbClr val="FF0000"/>
                </a:solidFill>
                <a:latin typeface="Times New Roman" pitchFamily="18" charset="0"/>
              </a:rPr>
              <a:t>Λειτουργικές Δράσεις</a:t>
            </a:r>
            <a:endParaRPr lang="en-US" b="1">
              <a:solidFill>
                <a:srgbClr val="FF0000"/>
              </a:solidFill>
              <a:latin typeface="Times New Roman" pitchFamily="18" charset="0"/>
            </a:endParaRPr>
          </a:p>
        </p:txBody>
      </p:sp>
      <p:sp>
        <p:nvSpPr>
          <p:cNvPr id="9222" name="Text Box 8"/>
          <p:cNvSpPr txBox="1">
            <a:spLocks noChangeArrowheads="1"/>
          </p:cNvSpPr>
          <p:nvPr/>
        </p:nvSpPr>
        <p:spPr bwMode="auto">
          <a:xfrm>
            <a:off x="3708400" y="5589588"/>
            <a:ext cx="1655763" cy="641350"/>
          </a:xfrm>
          <a:prstGeom prst="rect">
            <a:avLst/>
          </a:prstGeom>
          <a:noFill/>
          <a:ln w="9525">
            <a:noFill/>
            <a:miter lim="800000"/>
            <a:headEnd/>
            <a:tailEnd/>
          </a:ln>
          <a:effectLst/>
        </p:spPr>
        <p:txBody>
          <a:bodyPr>
            <a:spAutoFit/>
          </a:bodyPr>
          <a:lstStyle/>
          <a:p>
            <a:pPr>
              <a:spcBef>
                <a:spcPct val="50000"/>
              </a:spcBef>
            </a:pPr>
            <a:r>
              <a:rPr lang="el-GR" b="1">
                <a:solidFill>
                  <a:srgbClr val="FF0000"/>
                </a:solidFill>
                <a:latin typeface="Times New Roman" pitchFamily="18" charset="0"/>
              </a:rPr>
              <a:t>Επενδυτικές Δράσεις</a:t>
            </a:r>
            <a:endParaRPr lang="en-US" b="1">
              <a:solidFill>
                <a:srgbClr val="FF0000"/>
              </a:solidFill>
              <a:latin typeface="Times New Roman" pitchFamily="18" charset="0"/>
            </a:endParaRPr>
          </a:p>
        </p:txBody>
      </p:sp>
      <p:sp>
        <p:nvSpPr>
          <p:cNvPr id="9223" name="Text Box 9"/>
          <p:cNvSpPr txBox="1">
            <a:spLocks noChangeArrowheads="1"/>
          </p:cNvSpPr>
          <p:nvPr/>
        </p:nvSpPr>
        <p:spPr bwMode="auto">
          <a:xfrm>
            <a:off x="6011863" y="5445125"/>
            <a:ext cx="1944687" cy="641350"/>
          </a:xfrm>
          <a:prstGeom prst="rect">
            <a:avLst/>
          </a:prstGeom>
          <a:noFill/>
          <a:ln w="9525">
            <a:noFill/>
            <a:miter lim="800000"/>
            <a:headEnd/>
            <a:tailEnd/>
          </a:ln>
          <a:effectLst/>
        </p:spPr>
        <p:txBody>
          <a:bodyPr>
            <a:spAutoFit/>
          </a:bodyPr>
          <a:lstStyle/>
          <a:p>
            <a:pPr>
              <a:spcBef>
                <a:spcPct val="50000"/>
              </a:spcBef>
            </a:pPr>
            <a:r>
              <a:rPr lang="el-GR" b="1">
                <a:solidFill>
                  <a:srgbClr val="FF3300"/>
                </a:solidFill>
                <a:latin typeface="Times New Roman" pitchFamily="18" charset="0"/>
              </a:rPr>
              <a:t>Χρηματοδοτικές Δράσεις</a:t>
            </a:r>
            <a:endParaRPr lang="en-US" b="1">
              <a:solidFill>
                <a:srgbClr val="FF3300"/>
              </a:solidFill>
              <a:latin typeface="Times New Roman" pitchFamily="18" charset="0"/>
            </a:endParaRPr>
          </a:p>
        </p:txBody>
      </p:sp>
      <p:sp>
        <p:nvSpPr>
          <p:cNvPr id="9224" name="Line 10"/>
          <p:cNvSpPr>
            <a:spLocks noChangeShapeType="1"/>
          </p:cNvSpPr>
          <p:nvPr/>
        </p:nvSpPr>
        <p:spPr bwMode="auto">
          <a:xfrm flipH="1">
            <a:off x="2627313" y="4797425"/>
            <a:ext cx="503237" cy="576263"/>
          </a:xfrm>
          <a:prstGeom prst="line">
            <a:avLst/>
          </a:prstGeom>
          <a:noFill/>
          <a:ln w="9525">
            <a:solidFill>
              <a:schemeClr val="tx1"/>
            </a:solidFill>
            <a:round/>
            <a:headEnd/>
            <a:tailEnd type="triangle" w="med" len="med"/>
          </a:ln>
          <a:effectLst/>
        </p:spPr>
        <p:txBody>
          <a:bodyPr/>
          <a:lstStyle/>
          <a:p>
            <a:endParaRPr lang="el-GR"/>
          </a:p>
        </p:txBody>
      </p:sp>
      <p:sp>
        <p:nvSpPr>
          <p:cNvPr id="9225" name="Line 11"/>
          <p:cNvSpPr>
            <a:spLocks noChangeShapeType="1"/>
          </p:cNvSpPr>
          <p:nvPr/>
        </p:nvSpPr>
        <p:spPr bwMode="auto">
          <a:xfrm flipH="1">
            <a:off x="4356100" y="4941888"/>
            <a:ext cx="0" cy="576262"/>
          </a:xfrm>
          <a:prstGeom prst="line">
            <a:avLst/>
          </a:prstGeom>
          <a:noFill/>
          <a:ln w="9525">
            <a:solidFill>
              <a:schemeClr val="tx1"/>
            </a:solidFill>
            <a:round/>
            <a:headEnd/>
            <a:tailEnd type="triangle" w="med" len="med"/>
          </a:ln>
          <a:effectLst/>
        </p:spPr>
        <p:txBody>
          <a:bodyPr/>
          <a:lstStyle/>
          <a:p>
            <a:endParaRPr lang="el-GR"/>
          </a:p>
        </p:txBody>
      </p:sp>
      <p:sp>
        <p:nvSpPr>
          <p:cNvPr id="9226" name="Line 12"/>
          <p:cNvSpPr>
            <a:spLocks noChangeShapeType="1"/>
          </p:cNvSpPr>
          <p:nvPr/>
        </p:nvSpPr>
        <p:spPr bwMode="auto">
          <a:xfrm>
            <a:off x="5724525" y="4797425"/>
            <a:ext cx="287338" cy="576263"/>
          </a:xfrm>
          <a:prstGeom prst="line">
            <a:avLst/>
          </a:prstGeom>
          <a:noFill/>
          <a:ln w="9525">
            <a:solidFill>
              <a:schemeClr val="tx1"/>
            </a:solidFill>
            <a:round/>
            <a:headEnd/>
            <a:tailEnd type="triangle" w="med" len="med"/>
          </a:ln>
          <a:effectLst/>
        </p:spPr>
        <p:txBody>
          <a:bodyPr/>
          <a:lstStyle/>
          <a:p>
            <a:endParaRPr lang="el-G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3"/>
          <p:cNvSpPr txBox="1">
            <a:spLocks noChangeArrowheads="1"/>
          </p:cNvSpPr>
          <p:nvPr/>
        </p:nvSpPr>
        <p:spPr bwMode="auto">
          <a:xfrm>
            <a:off x="1066800" y="2133600"/>
            <a:ext cx="6629400" cy="457200"/>
          </a:xfrm>
          <a:prstGeom prst="rect">
            <a:avLst/>
          </a:prstGeom>
          <a:noFill/>
          <a:ln w="9525">
            <a:noFill/>
            <a:miter lim="800000"/>
            <a:headEnd/>
            <a:tailEnd/>
          </a:ln>
          <a:effectLst/>
        </p:spPr>
        <p:txBody>
          <a:bodyPr>
            <a:spAutoFit/>
          </a:bodyPr>
          <a:lstStyle/>
          <a:p>
            <a:pPr>
              <a:spcBef>
                <a:spcPct val="50000"/>
              </a:spcBef>
            </a:pPr>
            <a:endParaRPr lang="el-GR" sz="2400">
              <a:latin typeface="Times New Roman" pitchFamily="18" charset="0"/>
            </a:endParaRPr>
          </a:p>
        </p:txBody>
      </p:sp>
      <p:sp>
        <p:nvSpPr>
          <p:cNvPr id="10243" name="Text Box 4"/>
          <p:cNvSpPr txBox="1">
            <a:spLocks noChangeArrowheads="1"/>
          </p:cNvSpPr>
          <p:nvPr/>
        </p:nvSpPr>
        <p:spPr bwMode="auto">
          <a:xfrm>
            <a:off x="755650" y="692150"/>
            <a:ext cx="7011988" cy="457200"/>
          </a:xfrm>
          <a:prstGeom prst="rect">
            <a:avLst/>
          </a:prstGeom>
          <a:noFill/>
          <a:ln w="9525">
            <a:noFill/>
            <a:miter lim="800000"/>
            <a:headEnd/>
            <a:tailEnd/>
          </a:ln>
          <a:effectLst/>
        </p:spPr>
        <p:txBody>
          <a:bodyPr>
            <a:spAutoFit/>
          </a:bodyPr>
          <a:lstStyle/>
          <a:p>
            <a:pPr algn="ctr"/>
            <a:r>
              <a:rPr lang="el-GR" sz="2000" b="1" u="sng"/>
              <a:t>Λειτουργικές δράσεις</a:t>
            </a:r>
            <a:r>
              <a:rPr lang="el-GR"/>
              <a:t> </a:t>
            </a:r>
            <a:r>
              <a:rPr lang="en-GB" sz="2400" b="1">
                <a:latin typeface="Times New Roman" pitchFamily="18" charset="0"/>
              </a:rPr>
              <a:t>:</a:t>
            </a:r>
          </a:p>
        </p:txBody>
      </p:sp>
      <p:sp>
        <p:nvSpPr>
          <p:cNvPr id="10244" name="Text Box 5"/>
          <p:cNvSpPr txBox="1">
            <a:spLocks noChangeArrowheads="1"/>
          </p:cNvSpPr>
          <p:nvPr/>
        </p:nvSpPr>
        <p:spPr bwMode="auto">
          <a:xfrm>
            <a:off x="1116013" y="1268413"/>
            <a:ext cx="5867400" cy="1552575"/>
          </a:xfrm>
          <a:prstGeom prst="rect">
            <a:avLst/>
          </a:prstGeom>
          <a:noFill/>
          <a:ln w="9525">
            <a:noFill/>
            <a:miter lim="800000"/>
            <a:headEnd/>
            <a:tailEnd/>
          </a:ln>
          <a:effectLst/>
        </p:spPr>
        <p:txBody>
          <a:bodyPr>
            <a:spAutoFit/>
          </a:bodyPr>
          <a:lstStyle/>
          <a:p>
            <a:pPr>
              <a:spcBef>
                <a:spcPct val="50000"/>
              </a:spcBef>
            </a:pPr>
            <a:r>
              <a:rPr lang="el-GR" sz="2400">
                <a:latin typeface="Times New Roman" pitchFamily="18" charset="0"/>
              </a:rPr>
              <a:t>Αυτή η κατηγορία δράσεων παρουσιάζει τις ροές που σχετίζονται με την παραγωγή και τις πωλήσεις αγαθών και υπηρεσιών της επιχείρησης</a:t>
            </a:r>
            <a:r>
              <a:rPr lang="en-GB" sz="2400">
                <a:latin typeface="Times New Roman" pitchFamily="18" charset="0"/>
              </a:rPr>
              <a:t>.</a:t>
            </a:r>
          </a:p>
        </p:txBody>
      </p:sp>
      <p:grpSp>
        <p:nvGrpSpPr>
          <p:cNvPr id="2" name="Group 6"/>
          <p:cNvGrpSpPr>
            <a:grpSpLocks/>
          </p:cNvGrpSpPr>
          <p:nvPr/>
        </p:nvGrpSpPr>
        <p:grpSpPr bwMode="auto">
          <a:xfrm>
            <a:off x="611188" y="3048000"/>
            <a:ext cx="8228012" cy="3590925"/>
            <a:chOff x="288" y="1920"/>
            <a:chExt cx="5280" cy="2304"/>
          </a:xfrm>
        </p:grpSpPr>
        <p:sp>
          <p:nvSpPr>
            <p:cNvPr id="10247" name="Oval 7"/>
            <p:cNvSpPr>
              <a:spLocks noChangeArrowheads="1"/>
            </p:cNvSpPr>
            <p:nvPr/>
          </p:nvSpPr>
          <p:spPr bwMode="auto">
            <a:xfrm>
              <a:off x="4464" y="2592"/>
              <a:ext cx="1104" cy="768"/>
            </a:xfrm>
            <a:prstGeom prst="ellipse">
              <a:avLst/>
            </a:prstGeom>
            <a:solidFill>
              <a:srgbClr val="99FFCC"/>
            </a:solidFill>
            <a:ln w="9525">
              <a:solidFill>
                <a:schemeClr val="tx1"/>
              </a:solidFill>
              <a:round/>
              <a:headEnd/>
              <a:tailEnd/>
            </a:ln>
            <a:effectLst/>
          </p:spPr>
          <p:txBody>
            <a:bodyPr wrap="none" anchor="ctr"/>
            <a:lstStyle/>
            <a:p>
              <a:pPr algn="ctr"/>
              <a:r>
                <a:rPr lang="el-GR" sz="1600">
                  <a:latin typeface="Times New Roman" pitchFamily="18" charset="0"/>
                </a:rPr>
                <a:t>Καθαρή ταμειακή</a:t>
              </a:r>
            </a:p>
            <a:p>
              <a:pPr algn="ctr"/>
              <a:r>
                <a:rPr lang="el-GR" sz="1600">
                  <a:latin typeface="Times New Roman" pitchFamily="18" charset="0"/>
                </a:rPr>
                <a:t> θέση  από </a:t>
              </a:r>
            </a:p>
            <a:p>
              <a:pPr algn="ctr"/>
              <a:r>
                <a:rPr lang="el-GR" sz="1600">
                  <a:latin typeface="Times New Roman" pitchFamily="18" charset="0"/>
                </a:rPr>
                <a:t>λειτουργικές δράσεις</a:t>
              </a:r>
              <a:endParaRPr lang="en-GB" sz="1600">
                <a:latin typeface="Times New Roman" pitchFamily="18" charset="0"/>
              </a:endParaRPr>
            </a:p>
          </p:txBody>
        </p:sp>
        <p:sp>
          <p:nvSpPr>
            <p:cNvPr id="10248" name="Oval 8"/>
            <p:cNvSpPr>
              <a:spLocks noChangeArrowheads="1"/>
            </p:cNvSpPr>
            <p:nvPr/>
          </p:nvSpPr>
          <p:spPr bwMode="auto">
            <a:xfrm>
              <a:off x="336" y="1920"/>
              <a:ext cx="1152" cy="432"/>
            </a:xfrm>
            <a:prstGeom prst="ellipse">
              <a:avLst/>
            </a:prstGeom>
            <a:solidFill>
              <a:srgbClr val="FFFFCC"/>
            </a:solidFill>
            <a:ln w="9525">
              <a:solidFill>
                <a:schemeClr val="tx1"/>
              </a:solidFill>
              <a:round/>
              <a:headEnd/>
              <a:tailEnd/>
            </a:ln>
            <a:effectLst/>
          </p:spPr>
          <p:txBody>
            <a:bodyPr wrap="none" anchor="ctr"/>
            <a:lstStyle/>
            <a:p>
              <a:pPr algn="ctr"/>
              <a:r>
                <a:rPr lang="el-GR" sz="1600">
                  <a:latin typeface="Times New Roman" pitchFamily="18" charset="0"/>
                </a:rPr>
                <a:t>Πωλήσεις μετρητοίς</a:t>
              </a:r>
              <a:endParaRPr lang="en-GB" sz="1600">
                <a:latin typeface="Times New Roman" pitchFamily="18" charset="0"/>
              </a:endParaRPr>
            </a:p>
          </p:txBody>
        </p:sp>
        <p:sp>
          <p:nvSpPr>
            <p:cNvPr id="10249" name="Oval 9"/>
            <p:cNvSpPr>
              <a:spLocks noChangeArrowheads="1"/>
            </p:cNvSpPr>
            <p:nvPr/>
          </p:nvSpPr>
          <p:spPr bwMode="auto">
            <a:xfrm>
              <a:off x="336" y="2400"/>
              <a:ext cx="1200" cy="432"/>
            </a:xfrm>
            <a:prstGeom prst="ellipse">
              <a:avLst/>
            </a:prstGeom>
            <a:solidFill>
              <a:srgbClr val="FFFFCC"/>
            </a:solidFill>
            <a:ln w="9525">
              <a:solidFill>
                <a:schemeClr val="tx1"/>
              </a:solidFill>
              <a:round/>
              <a:headEnd/>
              <a:tailEnd/>
            </a:ln>
            <a:effectLst/>
          </p:spPr>
          <p:txBody>
            <a:bodyPr wrap="none" anchor="ctr"/>
            <a:lstStyle/>
            <a:p>
              <a:pPr algn="ctr"/>
              <a:r>
                <a:rPr lang="el-GR" sz="1600">
                  <a:latin typeface="Times New Roman" pitchFamily="18" charset="0"/>
                </a:rPr>
                <a:t>Απαιτήσεις (Πελάτες)</a:t>
              </a:r>
              <a:endParaRPr lang="en-GB" sz="1600">
                <a:latin typeface="Times New Roman" pitchFamily="18" charset="0"/>
              </a:endParaRPr>
            </a:p>
          </p:txBody>
        </p:sp>
        <p:sp>
          <p:nvSpPr>
            <p:cNvPr id="10250" name="Line 10"/>
            <p:cNvSpPr>
              <a:spLocks noChangeShapeType="1"/>
            </p:cNvSpPr>
            <p:nvPr/>
          </p:nvSpPr>
          <p:spPr bwMode="auto">
            <a:xfrm>
              <a:off x="1488" y="2112"/>
              <a:ext cx="768" cy="0"/>
            </a:xfrm>
            <a:prstGeom prst="line">
              <a:avLst/>
            </a:prstGeom>
            <a:noFill/>
            <a:ln w="9525">
              <a:solidFill>
                <a:schemeClr val="tx1"/>
              </a:solidFill>
              <a:round/>
              <a:headEnd/>
              <a:tailEnd type="triangle" w="med" len="med"/>
            </a:ln>
            <a:effectLst/>
          </p:spPr>
          <p:txBody>
            <a:bodyPr/>
            <a:lstStyle/>
            <a:p>
              <a:endParaRPr lang="el-GR"/>
            </a:p>
          </p:txBody>
        </p:sp>
        <p:sp>
          <p:nvSpPr>
            <p:cNvPr id="10251" name="Line 11"/>
            <p:cNvSpPr>
              <a:spLocks noChangeShapeType="1"/>
            </p:cNvSpPr>
            <p:nvPr/>
          </p:nvSpPr>
          <p:spPr bwMode="auto">
            <a:xfrm>
              <a:off x="1536" y="2640"/>
              <a:ext cx="720" cy="0"/>
            </a:xfrm>
            <a:prstGeom prst="line">
              <a:avLst/>
            </a:prstGeom>
            <a:noFill/>
            <a:ln w="9525">
              <a:solidFill>
                <a:schemeClr val="tx1"/>
              </a:solidFill>
              <a:round/>
              <a:headEnd/>
              <a:tailEnd type="triangle" w="med" len="med"/>
            </a:ln>
            <a:effectLst/>
          </p:spPr>
          <p:txBody>
            <a:bodyPr/>
            <a:lstStyle/>
            <a:p>
              <a:endParaRPr lang="el-GR"/>
            </a:p>
          </p:txBody>
        </p:sp>
        <p:sp>
          <p:nvSpPr>
            <p:cNvPr id="10252" name="Line 12"/>
            <p:cNvSpPr>
              <a:spLocks noChangeShapeType="1"/>
            </p:cNvSpPr>
            <p:nvPr/>
          </p:nvSpPr>
          <p:spPr bwMode="auto">
            <a:xfrm>
              <a:off x="2256" y="2112"/>
              <a:ext cx="0" cy="528"/>
            </a:xfrm>
            <a:prstGeom prst="line">
              <a:avLst/>
            </a:prstGeom>
            <a:noFill/>
            <a:ln w="9525">
              <a:solidFill>
                <a:schemeClr val="tx1"/>
              </a:solidFill>
              <a:round/>
              <a:headEnd/>
              <a:tailEnd/>
            </a:ln>
            <a:effectLst/>
          </p:spPr>
          <p:txBody>
            <a:bodyPr/>
            <a:lstStyle/>
            <a:p>
              <a:endParaRPr lang="el-GR"/>
            </a:p>
          </p:txBody>
        </p:sp>
        <p:sp>
          <p:nvSpPr>
            <p:cNvPr id="10253" name="Oval 13"/>
            <p:cNvSpPr>
              <a:spLocks noChangeArrowheads="1"/>
            </p:cNvSpPr>
            <p:nvPr/>
          </p:nvSpPr>
          <p:spPr bwMode="auto">
            <a:xfrm>
              <a:off x="2976" y="2016"/>
              <a:ext cx="1152" cy="720"/>
            </a:xfrm>
            <a:prstGeom prst="ellipse">
              <a:avLst/>
            </a:prstGeom>
            <a:solidFill>
              <a:srgbClr val="FFFFCC"/>
            </a:solidFill>
            <a:ln w="9525">
              <a:solidFill>
                <a:schemeClr val="tx1"/>
              </a:solidFill>
              <a:round/>
              <a:headEnd/>
              <a:tailEnd/>
            </a:ln>
            <a:effectLst/>
          </p:spPr>
          <p:txBody>
            <a:bodyPr wrap="none" anchor="ctr"/>
            <a:lstStyle/>
            <a:p>
              <a:pPr algn="ctr"/>
              <a:r>
                <a:rPr lang="el-GR" sz="1600">
                  <a:latin typeface="Times New Roman" pitchFamily="18" charset="0"/>
                </a:rPr>
                <a:t>Εισροή μετρητών</a:t>
              </a:r>
            </a:p>
            <a:p>
              <a:pPr algn="ctr"/>
              <a:r>
                <a:rPr lang="el-GR" sz="1600">
                  <a:latin typeface="Times New Roman" pitchFamily="18" charset="0"/>
                </a:rPr>
                <a:t> από πελάτες</a:t>
              </a:r>
              <a:endParaRPr lang="en-GB" sz="1600">
                <a:latin typeface="Times New Roman" pitchFamily="18" charset="0"/>
              </a:endParaRPr>
            </a:p>
          </p:txBody>
        </p:sp>
        <p:sp>
          <p:nvSpPr>
            <p:cNvPr id="10254" name="Line 14"/>
            <p:cNvSpPr>
              <a:spLocks noChangeShapeType="1"/>
            </p:cNvSpPr>
            <p:nvPr/>
          </p:nvSpPr>
          <p:spPr bwMode="auto">
            <a:xfrm>
              <a:off x="2256" y="2352"/>
              <a:ext cx="720" cy="0"/>
            </a:xfrm>
            <a:prstGeom prst="line">
              <a:avLst/>
            </a:prstGeom>
            <a:noFill/>
            <a:ln w="9525">
              <a:solidFill>
                <a:schemeClr val="tx1"/>
              </a:solidFill>
              <a:round/>
              <a:headEnd/>
              <a:tailEnd type="triangle" w="med" len="med"/>
            </a:ln>
            <a:effectLst/>
          </p:spPr>
          <p:txBody>
            <a:bodyPr/>
            <a:lstStyle/>
            <a:p>
              <a:endParaRPr lang="el-GR"/>
            </a:p>
          </p:txBody>
        </p:sp>
        <p:sp>
          <p:nvSpPr>
            <p:cNvPr id="10255" name="Line 15"/>
            <p:cNvSpPr>
              <a:spLocks noChangeShapeType="1"/>
            </p:cNvSpPr>
            <p:nvPr/>
          </p:nvSpPr>
          <p:spPr bwMode="auto">
            <a:xfrm>
              <a:off x="4128" y="2352"/>
              <a:ext cx="912" cy="0"/>
            </a:xfrm>
            <a:prstGeom prst="line">
              <a:avLst/>
            </a:prstGeom>
            <a:noFill/>
            <a:ln w="9525">
              <a:solidFill>
                <a:schemeClr val="tx1"/>
              </a:solidFill>
              <a:round/>
              <a:headEnd/>
              <a:tailEnd/>
            </a:ln>
            <a:effectLst/>
          </p:spPr>
          <p:txBody>
            <a:bodyPr/>
            <a:lstStyle/>
            <a:p>
              <a:endParaRPr lang="el-GR"/>
            </a:p>
          </p:txBody>
        </p:sp>
        <p:sp>
          <p:nvSpPr>
            <p:cNvPr id="10256" name="Line 16"/>
            <p:cNvSpPr>
              <a:spLocks noChangeShapeType="1"/>
            </p:cNvSpPr>
            <p:nvPr/>
          </p:nvSpPr>
          <p:spPr bwMode="auto">
            <a:xfrm>
              <a:off x="5040" y="2352"/>
              <a:ext cx="0" cy="240"/>
            </a:xfrm>
            <a:prstGeom prst="line">
              <a:avLst/>
            </a:prstGeom>
            <a:noFill/>
            <a:ln w="9525">
              <a:solidFill>
                <a:schemeClr val="tx1"/>
              </a:solidFill>
              <a:round/>
              <a:headEnd/>
              <a:tailEnd type="triangle" w="med" len="med"/>
            </a:ln>
            <a:effectLst/>
          </p:spPr>
          <p:txBody>
            <a:bodyPr/>
            <a:lstStyle/>
            <a:p>
              <a:endParaRPr lang="el-GR"/>
            </a:p>
          </p:txBody>
        </p:sp>
        <p:sp>
          <p:nvSpPr>
            <p:cNvPr id="10257" name="Oval 17"/>
            <p:cNvSpPr>
              <a:spLocks noChangeArrowheads="1"/>
            </p:cNvSpPr>
            <p:nvPr/>
          </p:nvSpPr>
          <p:spPr bwMode="auto">
            <a:xfrm>
              <a:off x="288" y="2928"/>
              <a:ext cx="1008" cy="384"/>
            </a:xfrm>
            <a:prstGeom prst="ellipse">
              <a:avLst/>
            </a:prstGeom>
            <a:solidFill>
              <a:srgbClr val="FFCCCC"/>
            </a:solidFill>
            <a:ln w="9525">
              <a:solidFill>
                <a:schemeClr val="tx1"/>
              </a:solidFill>
              <a:round/>
              <a:headEnd/>
              <a:tailEnd/>
            </a:ln>
            <a:effectLst/>
          </p:spPr>
          <p:txBody>
            <a:bodyPr wrap="none" anchor="ctr"/>
            <a:lstStyle/>
            <a:p>
              <a:pPr algn="ctr"/>
              <a:r>
                <a:rPr lang="el-GR" sz="1600">
                  <a:latin typeface="Times New Roman" pitchFamily="18" charset="0"/>
                </a:rPr>
                <a:t>Τόκοι</a:t>
              </a:r>
              <a:endParaRPr lang="en-GB" sz="1600">
                <a:latin typeface="Times New Roman" pitchFamily="18" charset="0"/>
              </a:endParaRPr>
            </a:p>
          </p:txBody>
        </p:sp>
        <p:sp>
          <p:nvSpPr>
            <p:cNvPr id="10258" name="Oval 18"/>
            <p:cNvSpPr>
              <a:spLocks noChangeArrowheads="1"/>
            </p:cNvSpPr>
            <p:nvPr/>
          </p:nvSpPr>
          <p:spPr bwMode="auto">
            <a:xfrm>
              <a:off x="288" y="3504"/>
              <a:ext cx="960" cy="432"/>
            </a:xfrm>
            <a:prstGeom prst="ellipse">
              <a:avLst/>
            </a:prstGeom>
            <a:solidFill>
              <a:srgbClr val="FFCCCC"/>
            </a:solidFill>
            <a:ln w="9525">
              <a:solidFill>
                <a:schemeClr val="tx1"/>
              </a:solidFill>
              <a:round/>
              <a:headEnd/>
              <a:tailEnd/>
            </a:ln>
            <a:effectLst/>
          </p:spPr>
          <p:txBody>
            <a:bodyPr wrap="none" anchor="ctr"/>
            <a:lstStyle/>
            <a:p>
              <a:pPr algn="ctr"/>
              <a:r>
                <a:rPr lang="el-GR" sz="1600">
                  <a:latin typeface="Times New Roman" pitchFamily="18" charset="0"/>
                </a:rPr>
                <a:t>Φόροι</a:t>
              </a:r>
              <a:endParaRPr lang="en-GB" sz="1600">
                <a:latin typeface="Times New Roman" pitchFamily="18" charset="0"/>
              </a:endParaRPr>
            </a:p>
          </p:txBody>
        </p:sp>
        <p:sp>
          <p:nvSpPr>
            <p:cNvPr id="10259" name="Oval 19"/>
            <p:cNvSpPr>
              <a:spLocks noChangeArrowheads="1"/>
            </p:cNvSpPr>
            <p:nvPr/>
          </p:nvSpPr>
          <p:spPr bwMode="auto">
            <a:xfrm>
              <a:off x="1344" y="3168"/>
              <a:ext cx="1056" cy="432"/>
            </a:xfrm>
            <a:prstGeom prst="ellipse">
              <a:avLst/>
            </a:prstGeom>
            <a:solidFill>
              <a:srgbClr val="FFCCCC"/>
            </a:solidFill>
            <a:ln w="9525">
              <a:solidFill>
                <a:schemeClr val="tx1"/>
              </a:solidFill>
              <a:round/>
              <a:headEnd/>
              <a:tailEnd/>
            </a:ln>
            <a:effectLst/>
          </p:spPr>
          <p:txBody>
            <a:bodyPr wrap="none" anchor="ctr"/>
            <a:lstStyle/>
            <a:p>
              <a:pPr algn="ctr"/>
              <a:r>
                <a:rPr lang="el-GR" sz="1600">
                  <a:latin typeface="Times New Roman" pitchFamily="18" charset="0"/>
                </a:rPr>
                <a:t>Προμηθευτές</a:t>
              </a:r>
              <a:endParaRPr lang="en-GB" sz="1600">
                <a:latin typeface="Times New Roman" pitchFamily="18" charset="0"/>
              </a:endParaRPr>
            </a:p>
          </p:txBody>
        </p:sp>
        <p:sp>
          <p:nvSpPr>
            <p:cNvPr id="10260" name="Oval 20"/>
            <p:cNvSpPr>
              <a:spLocks noChangeArrowheads="1"/>
            </p:cNvSpPr>
            <p:nvPr/>
          </p:nvSpPr>
          <p:spPr bwMode="auto">
            <a:xfrm>
              <a:off x="1248" y="3744"/>
              <a:ext cx="1104" cy="480"/>
            </a:xfrm>
            <a:prstGeom prst="ellipse">
              <a:avLst/>
            </a:prstGeom>
            <a:solidFill>
              <a:srgbClr val="FFCCCC"/>
            </a:solidFill>
            <a:ln w="9525">
              <a:solidFill>
                <a:schemeClr val="tx1"/>
              </a:solidFill>
              <a:round/>
              <a:headEnd/>
              <a:tailEnd/>
            </a:ln>
            <a:effectLst/>
          </p:spPr>
          <p:txBody>
            <a:bodyPr wrap="none" anchor="ctr"/>
            <a:lstStyle/>
            <a:p>
              <a:pPr algn="ctr"/>
              <a:r>
                <a:rPr lang="el-GR" sz="1600">
                  <a:latin typeface="Times New Roman" pitchFamily="18" charset="0"/>
                </a:rPr>
                <a:t>Λειτουργικά έξοδα</a:t>
              </a:r>
              <a:endParaRPr lang="en-GB" sz="1600">
                <a:latin typeface="Times New Roman" pitchFamily="18" charset="0"/>
              </a:endParaRPr>
            </a:p>
          </p:txBody>
        </p:sp>
        <p:sp>
          <p:nvSpPr>
            <p:cNvPr id="10261" name="Line 21"/>
            <p:cNvSpPr>
              <a:spLocks noChangeShapeType="1"/>
            </p:cNvSpPr>
            <p:nvPr/>
          </p:nvSpPr>
          <p:spPr bwMode="auto">
            <a:xfrm>
              <a:off x="1296" y="3072"/>
              <a:ext cx="1488" cy="0"/>
            </a:xfrm>
            <a:prstGeom prst="line">
              <a:avLst/>
            </a:prstGeom>
            <a:noFill/>
            <a:ln w="9525">
              <a:solidFill>
                <a:schemeClr val="tx1"/>
              </a:solidFill>
              <a:round/>
              <a:headEnd type="triangle" w="med" len="med"/>
              <a:tailEnd/>
            </a:ln>
            <a:effectLst/>
          </p:spPr>
          <p:txBody>
            <a:bodyPr/>
            <a:lstStyle/>
            <a:p>
              <a:endParaRPr lang="el-GR"/>
            </a:p>
          </p:txBody>
        </p:sp>
        <p:sp>
          <p:nvSpPr>
            <p:cNvPr id="10262" name="Line 22"/>
            <p:cNvSpPr>
              <a:spLocks noChangeShapeType="1"/>
            </p:cNvSpPr>
            <p:nvPr/>
          </p:nvSpPr>
          <p:spPr bwMode="auto">
            <a:xfrm>
              <a:off x="2400" y="3360"/>
              <a:ext cx="384" cy="0"/>
            </a:xfrm>
            <a:prstGeom prst="line">
              <a:avLst/>
            </a:prstGeom>
            <a:noFill/>
            <a:ln w="9525">
              <a:solidFill>
                <a:schemeClr val="tx1"/>
              </a:solidFill>
              <a:round/>
              <a:headEnd type="triangle" w="med" len="med"/>
              <a:tailEnd/>
            </a:ln>
            <a:effectLst/>
          </p:spPr>
          <p:txBody>
            <a:bodyPr/>
            <a:lstStyle/>
            <a:p>
              <a:endParaRPr lang="el-GR"/>
            </a:p>
          </p:txBody>
        </p:sp>
        <p:sp>
          <p:nvSpPr>
            <p:cNvPr id="10263" name="Line 23"/>
            <p:cNvSpPr>
              <a:spLocks noChangeShapeType="1"/>
            </p:cNvSpPr>
            <p:nvPr/>
          </p:nvSpPr>
          <p:spPr bwMode="auto">
            <a:xfrm flipV="1">
              <a:off x="1248" y="3696"/>
              <a:ext cx="1536" cy="0"/>
            </a:xfrm>
            <a:prstGeom prst="line">
              <a:avLst/>
            </a:prstGeom>
            <a:noFill/>
            <a:ln w="9525">
              <a:solidFill>
                <a:schemeClr val="tx1"/>
              </a:solidFill>
              <a:round/>
              <a:headEnd type="triangle" w="med" len="med"/>
              <a:tailEnd/>
            </a:ln>
            <a:effectLst/>
          </p:spPr>
          <p:txBody>
            <a:bodyPr/>
            <a:lstStyle/>
            <a:p>
              <a:endParaRPr lang="el-GR"/>
            </a:p>
          </p:txBody>
        </p:sp>
        <p:sp>
          <p:nvSpPr>
            <p:cNvPr id="10264" name="Line 24"/>
            <p:cNvSpPr>
              <a:spLocks noChangeShapeType="1"/>
            </p:cNvSpPr>
            <p:nvPr/>
          </p:nvSpPr>
          <p:spPr bwMode="auto">
            <a:xfrm>
              <a:off x="2352" y="3984"/>
              <a:ext cx="432" cy="0"/>
            </a:xfrm>
            <a:prstGeom prst="line">
              <a:avLst/>
            </a:prstGeom>
            <a:noFill/>
            <a:ln w="9525">
              <a:solidFill>
                <a:schemeClr val="tx1"/>
              </a:solidFill>
              <a:round/>
              <a:headEnd type="triangle" w="med" len="med"/>
              <a:tailEnd/>
            </a:ln>
            <a:effectLst/>
          </p:spPr>
          <p:txBody>
            <a:bodyPr/>
            <a:lstStyle/>
            <a:p>
              <a:endParaRPr lang="el-GR"/>
            </a:p>
          </p:txBody>
        </p:sp>
        <p:sp>
          <p:nvSpPr>
            <p:cNvPr id="10265" name="Line 25"/>
            <p:cNvSpPr>
              <a:spLocks noChangeShapeType="1"/>
            </p:cNvSpPr>
            <p:nvPr/>
          </p:nvSpPr>
          <p:spPr bwMode="auto">
            <a:xfrm>
              <a:off x="2784" y="3072"/>
              <a:ext cx="0" cy="912"/>
            </a:xfrm>
            <a:prstGeom prst="line">
              <a:avLst/>
            </a:prstGeom>
            <a:noFill/>
            <a:ln w="9525">
              <a:solidFill>
                <a:schemeClr val="tx1"/>
              </a:solidFill>
              <a:round/>
              <a:headEnd/>
              <a:tailEnd/>
            </a:ln>
            <a:effectLst/>
          </p:spPr>
          <p:txBody>
            <a:bodyPr/>
            <a:lstStyle/>
            <a:p>
              <a:endParaRPr lang="el-GR"/>
            </a:p>
          </p:txBody>
        </p:sp>
        <p:sp>
          <p:nvSpPr>
            <p:cNvPr id="10266" name="Line 26"/>
            <p:cNvSpPr>
              <a:spLocks noChangeShapeType="1"/>
            </p:cNvSpPr>
            <p:nvPr/>
          </p:nvSpPr>
          <p:spPr bwMode="auto">
            <a:xfrm>
              <a:off x="2784" y="3552"/>
              <a:ext cx="384" cy="0"/>
            </a:xfrm>
            <a:prstGeom prst="line">
              <a:avLst/>
            </a:prstGeom>
            <a:noFill/>
            <a:ln w="9525">
              <a:solidFill>
                <a:schemeClr val="tx1"/>
              </a:solidFill>
              <a:round/>
              <a:headEnd type="triangle" w="med" len="med"/>
              <a:tailEnd/>
            </a:ln>
            <a:effectLst/>
          </p:spPr>
          <p:txBody>
            <a:bodyPr/>
            <a:lstStyle/>
            <a:p>
              <a:endParaRPr lang="el-GR"/>
            </a:p>
          </p:txBody>
        </p:sp>
        <p:sp>
          <p:nvSpPr>
            <p:cNvPr id="10267" name="Oval 27"/>
            <p:cNvSpPr>
              <a:spLocks noChangeArrowheads="1"/>
            </p:cNvSpPr>
            <p:nvPr/>
          </p:nvSpPr>
          <p:spPr bwMode="auto">
            <a:xfrm>
              <a:off x="3168" y="3168"/>
              <a:ext cx="1152" cy="816"/>
            </a:xfrm>
            <a:prstGeom prst="ellipse">
              <a:avLst/>
            </a:prstGeom>
            <a:solidFill>
              <a:srgbClr val="FFCCCC"/>
            </a:solidFill>
            <a:ln w="9525">
              <a:solidFill>
                <a:schemeClr val="tx1"/>
              </a:solidFill>
              <a:round/>
              <a:headEnd/>
              <a:tailEnd/>
            </a:ln>
            <a:effectLst/>
          </p:spPr>
          <p:txBody>
            <a:bodyPr wrap="none" anchor="ctr"/>
            <a:lstStyle/>
            <a:p>
              <a:pPr algn="ctr"/>
              <a:r>
                <a:rPr lang="el-GR"/>
                <a:t>Εκροή </a:t>
              </a:r>
            </a:p>
            <a:p>
              <a:pPr algn="ctr"/>
              <a:r>
                <a:rPr lang="el-GR"/>
                <a:t>μετρητών</a:t>
              </a:r>
              <a:r>
                <a:rPr lang="en-GB"/>
                <a:t> </a:t>
              </a:r>
              <a:endParaRPr lang="en-GB" sz="1600">
                <a:latin typeface="Times New Roman" pitchFamily="18" charset="0"/>
              </a:endParaRPr>
            </a:p>
          </p:txBody>
        </p:sp>
        <p:sp>
          <p:nvSpPr>
            <p:cNvPr id="10268" name="Line 28"/>
            <p:cNvSpPr>
              <a:spLocks noChangeShapeType="1"/>
            </p:cNvSpPr>
            <p:nvPr/>
          </p:nvSpPr>
          <p:spPr bwMode="auto">
            <a:xfrm>
              <a:off x="4320" y="3552"/>
              <a:ext cx="720" cy="0"/>
            </a:xfrm>
            <a:prstGeom prst="line">
              <a:avLst/>
            </a:prstGeom>
            <a:noFill/>
            <a:ln w="9525">
              <a:solidFill>
                <a:schemeClr val="tx1"/>
              </a:solidFill>
              <a:round/>
              <a:headEnd type="triangle" w="med" len="med"/>
              <a:tailEnd/>
            </a:ln>
            <a:effectLst/>
          </p:spPr>
          <p:txBody>
            <a:bodyPr/>
            <a:lstStyle/>
            <a:p>
              <a:endParaRPr lang="el-GR"/>
            </a:p>
          </p:txBody>
        </p:sp>
        <p:sp>
          <p:nvSpPr>
            <p:cNvPr id="10269" name="Line 29"/>
            <p:cNvSpPr>
              <a:spLocks noChangeShapeType="1"/>
            </p:cNvSpPr>
            <p:nvPr/>
          </p:nvSpPr>
          <p:spPr bwMode="auto">
            <a:xfrm flipH="1" flipV="1">
              <a:off x="5040" y="3360"/>
              <a:ext cx="0" cy="192"/>
            </a:xfrm>
            <a:prstGeom prst="line">
              <a:avLst/>
            </a:prstGeom>
            <a:noFill/>
            <a:ln w="9525">
              <a:solidFill>
                <a:schemeClr val="tx1"/>
              </a:solidFill>
              <a:round/>
              <a:headEnd/>
              <a:tailEnd/>
            </a:ln>
            <a:effectLst/>
          </p:spPr>
          <p:txBody>
            <a:bodyPr/>
            <a:lstStyle/>
            <a:p>
              <a:endParaRPr lang="el-GR"/>
            </a:p>
          </p:txBody>
        </p:sp>
      </p:grpSp>
      <p:pic>
        <p:nvPicPr>
          <p:cNvPr id="10246" name="Picture 30" descr="j0222015"/>
          <p:cNvPicPr>
            <a:picLocks noGrp="1" noChangeAspect="1" noChangeArrowheads="1"/>
          </p:cNvPicPr>
          <p:nvPr>
            <p:ph idx="1"/>
          </p:nvPr>
        </p:nvPicPr>
        <p:blipFill>
          <a:blip r:embed="rId3" cstate="print"/>
          <a:srcRect/>
          <a:stretch>
            <a:fillRect/>
          </a:stretch>
        </p:blipFill>
        <p:spPr>
          <a:xfrm>
            <a:off x="7307263" y="1125538"/>
            <a:ext cx="1565275" cy="1643062"/>
          </a:xfrm>
          <a:noFill/>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ChangeArrowheads="1"/>
          </p:cNvSpPr>
          <p:nvPr/>
        </p:nvSpPr>
        <p:spPr bwMode="auto">
          <a:xfrm>
            <a:off x="2051050" y="476250"/>
            <a:ext cx="3097213" cy="457200"/>
          </a:xfrm>
          <a:prstGeom prst="rect">
            <a:avLst/>
          </a:prstGeom>
          <a:noFill/>
          <a:ln w="9525">
            <a:noFill/>
            <a:miter lim="800000"/>
            <a:headEnd/>
            <a:tailEnd/>
          </a:ln>
          <a:effectLst/>
        </p:spPr>
        <p:txBody>
          <a:bodyPr>
            <a:spAutoFit/>
          </a:bodyPr>
          <a:lstStyle/>
          <a:p>
            <a:pPr>
              <a:spcBef>
                <a:spcPct val="50000"/>
              </a:spcBef>
            </a:pPr>
            <a:r>
              <a:rPr lang="el-GR" sz="2000" b="1" u="sng"/>
              <a:t>Επενδυτικές δράσεις</a:t>
            </a:r>
            <a:r>
              <a:rPr lang="en-GB"/>
              <a:t> </a:t>
            </a:r>
            <a:r>
              <a:rPr lang="en-GB" sz="2400" b="1">
                <a:latin typeface="Times New Roman" pitchFamily="18" charset="0"/>
              </a:rPr>
              <a:t>:</a:t>
            </a:r>
          </a:p>
        </p:txBody>
      </p:sp>
      <p:sp>
        <p:nvSpPr>
          <p:cNvPr id="11267" name="Rectangle 4"/>
          <p:cNvSpPr>
            <a:spLocks noChangeArrowheads="1"/>
          </p:cNvSpPr>
          <p:nvPr/>
        </p:nvSpPr>
        <p:spPr bwMode="auto">
          <a:xfrm>
            <a:off x="900113" y="1484313"/>
            <a:ext cx="5943600" cy="915987"/>
          </a:xfrm>
          <a:prstGeom prst="rect">
            <a:avLst/>
          </a:prstGeom>
          <a:noFill/>
          <a:ln w="9525">
            <a:noFill/>
            <a:miter lim="800000"/>
            <a:headEnd/>
            <a:tailEnd/>
          </a:ln>
          <a:effectLst/>
        </p:spPr>
        <p:txBody>
          <a:bodyPr>
            <a:spAutoFit/>
          </a:bodyPr>
          <a:lstStyle/>
          <a:p>
            <a:pPr>
              <a:spcBef>
                <a:spcPct val="50000"/>
              </a:spcBef>
            </a:pPr>
            <a:r>
              <a:rPr lang="el-GR"/>
              <a:t>Αυτή η κατηγορία δράσεων παρουσιάζει τις ροές που σχετίζονται με την αγορά και πώληση παγίων Ενεργητικών της επιχείρησης</a:t>
            </a:r>
            <a:r>
              <a:rPr lang="en-GB"/>
              <a:t>.</a:t>
            </a:r>
          </a:p>
        </p:txBody>
      </p:sp>
      <p:grpSp>
        <p:nvGrpSpPr>
          <p:cNvPr id="2" name="Group 5"/>
          <p:cNvGrpSpPr>
            <a:grpSpLocks/>
          </p:cNvGrpSpPr>
          <p:nvPr/>
        </p:nvGrpSpPr>
        <p:grpSpPr bwMode="auto">
          <a:xfrm>
            <a:off x="468313" y="3141663"/>
            <a:ext cx="8294687" cy="3455987"/>
            <a:chOff x="480" y="2016"/>
            <a:chExt cx="5040" cy="2112"/>
          </a:xfrm>
        </p:grpSpPr>
        <p:sp>
          <p:nvSpPr>
            <p:cNvPr id="11270" name="Oval 6"/>
            <p:cNvSpPr>
              <a:spLocks noChangeArrowheads="1"/>
            </p:cNvSpPr>
            <p:nvPr/>
          </p:nvSpPr>
          <p:spPr bwMode="auto">
            <a:xfrm>
              <a:off x="528" y="2544"/>
              <a:ext cx="1344" cy="480"/>
            </a:xfrm>
            <a:prstGeom prst="ellipse">
              <a:avLst/>
            </a:prstGeom>
            <a:solidFill>
              <a:srgbClr val="FFFFCC"/>
            </a:solidFill>
            <a:ln w="9525">
              <a:solidFill>
                <a:schemeClr val="tx1"/>
              </a:solidFill>
              <a:round/>
              <a:headEnd/>
              <a:tailEnd/>
            </a:ln>
            <a:effectLst/>
          </p:spPr>
          <p:txBody>
            <a:bodyPr wrap="none" anchor="ctr"/>
            <a:lstStyle/>
            <a:p>
              <a:pPr algn="ctr"/>
              <a:r>
                <a:rPr lang="el-GR" sz="1600" b="1"/>
                <a:t>Πώληση Γης,</a:t>
              </a:r>
            </a:p>
            <a:p>
              <a:pPr algn="ctr"/>
              <a:r>
                <a:rPr lang="el-GR" sz="1600" b="1"/>
                <a:t>Κτιρίων, Επίπλων κλπ</a:t>
              </a:r>
              <a:endParaRPr lang="en-GB" sz="1600" b="1"/>
            </a:p>
            <a:p>
              <a:pPr algn="ctr"/>
              <a:endParaRPr lang="en-GB" sz="1400">
                <a:latin typeface="Times New Roman" pitchFamily="18" charset="0"/>
              </a:endParaRPr>
            </a:p>
          </p:txBody>
        </p:sp>
        <p:sp>
          <p:nvSpPr>
            <p:cNvPr id="11271" name="Oval 7"/>
            <p:cNvSpPr>
              <a:spLocks noChangeArrowheads="1"/>
            </p:cNvSpPr>
            <p:nvPr/>
          </p:nvSpPr>
          <p:spPr bwMode="auto">
            <a:xfrm>
              <a:off x="576" y="3696"/>
              <a:ext cx="1392" cy="432"/>
            </a:xfrm>
            <a:prstGeom prst="ellipse">
              <a:avLst/>
            </a:prstGeom>
            <a:solidFill>
              <a:srgbClr val="FFCCCC"/>
            </a:solidFill>
            <a:ln w="9525">
              <a:solidFill>
                <a:schemeClr val="tx1"/>
              </a:solidFill>
              <a:round/>
              <a:headEnd/>
              <a:tailEnd/>
            </a:ln>
            <a:effectLst/>
          </p:spPr>
          <p:txBody>
            <a:bodyPr wrap="none" anchor="ctr"/>
            <a:lstStyle/>
            <a:p>
              <a:pPr algn="ctr"/>
              <a:r>
                <a:rPr lang="el-GR"/>
                <a:t>Αγορά Επενδύσεων</a:t>
              </a:r>
              <a:r>
                <a:rPr lang="en-GB"/>
                <a:t> </a:t>
              </a:r>
              <a:endParaRPr lang="en-GB" sz="1600">
                <a:latin typeface="Times New Roman" pitchFamily="18" charset="0"/>
              </a:endParaRPr>
            </a:p>
          </p:txBody>
        </p:sp>
        <p:sp>
          <p:nvSpPr>
            <p:cNvPr id="11272" name="Oval 8"/>
            <p:cNvSpPr>
              <a:spLocks noChangeArrowheads="1"/>
            </p:cNvSpPr>
            <p:nvPr/>
          </p:nvSpPr>
          <p:spPr bwMode="auto">
            <a:xfrm>
              <a:off x="4368" y="2496"/>
              <a:ext cx="1152" cy="912"/>
            </a:xfrm>
            <a:prstGeom prst="ellipse">
              <a:avLst/>
            </a:prstGeom>
            <a:solidFill>
              <a:srgbClr val="99FFCC"/>
            </a:solidFill>
            <a:ln w="9525">
              <a:solidFill>
                <a:schemeClr val="tx1"/>
              </a:solidFill>
              <a:round/>
              <a:headEnd/>
              <a:tailEnd/>
            </a:ln>
            <a:effectLst/>
          </p:spPr>
          <p:txBody>
            <a:bodyPr wrap="none" anchor="ctr"/>
            <a:lstStyle/>
            <a:p>
              <a:pPr algn="ctr"/>
              <a:endParaRPr lang="en-GB" sz="1600">
                <a:latin typeface="Times New Roman" pitchFamily="18" charset="0"/>
              </a:endParaRPr>
            </a:p>
            <a:p>
              <a:pPr algn="ctr"/>
              <a:r>
                <a:rPr lang="el-GR"/>
                <a:t>Καθαρή ταμειακή</a:t>
              </a:r>
            </a:p>
            <a:p>
              <a:pPr algn="ctr"/>
              <a:r>
                <a:rPr lang="el-GR"/>
                <a:t> θέση  από </a:t>
              </a:r>
            </a:p>
            <a:p>
              <a:pPr algn="ctr"/>
              <a:r>
                <a:rPr lang="el-GR"/>
                <a:t>επενδυτικές δράσεις</a:t>
              </a:r>
              <a:r>
                <a:rPr lang="en-GB"/>
                <a:t> </a:t>
              </a:r>
              <a:endParaRPr lang="en-GB" sz="2400">
                <a:latin typeface="Times New Roman" pitchFamily="18" charset="0"/>
              </a:endParaRPr>
            </a:p>
          </p:txBody>
        </p:sp>
        <p:sp>
          <p:nvSpPr>
            <p:cNvPr id="11273" name="Oval 9"/>
            <p:cNvSpPr>
              <a:spLocks noChangeArrowheads="1"/>
            </p:cNvSpPr>
            <p:nvPr/>
          </p:nvSpPr>
          <p:spPr bwMode="auto">
            <a:xfrm>
              <a:off x="576" y="3120"/>
              <a:ext cx="1344" cy="480"/>
            </a:xfrm>
            <a:prstGeom prst="ellipse">
              <a:avLst/>
            </a:prstGeom>
            <a:solidFill>
              <a:srgbClr val="FFCCCC"/>
            </a:solidFill>
            <a:ln w="9525">
              <a:solidFill>
                <a:schemeClr val="tx1"/>
              </a:solidFill>
              <a:round/>
              <a:headEnd/>
              <a:tailEnd/>
            </a:ln>
            <a:effectLst/>
          </p:spPr>
          <p:txBody>
            <a:bodyPr wrap="none" anchor="ctr"/>
            <a:lstStyle/>
            <a:p>
              <a:pPr algn="ctr"/>
              <a:r>
                <a:rPr lang="el-GR" sz="1400" b="1">
                  <a:latin typeface="Times New Roman" pitchFamily="18" charset="0"/>
                </a:rPr>
                <a:t>Αγορά Γης,</a:t>
              </a:r>
            </a:p>
            <a:p>
              <a:pPr algn="ctr"/>
              <a:r>
                <a:rPr lang="el-GR" sz="1400" b="1">
                  <a:latin typeface="Times New Roman" pitchFamily="18" charset="0"/>
                </a:rPr>
                <a:t>Κτιρίων, Επίπλων κλπ</a:t>
              </a:r>
              <a:endParaRPr lang="en-GB" sz="1400" b="1">
                <a:latin typeface="Times New Roman" pitchFamily="18" charset="0"/>
              </a:endParaRPr>
            </a:p>
          </p:txBody>
        </p:sp>
        <p:sp>
          <p:nvSpPr>
            <p:cNvPr id="11274" name="Oval 10"/>
            <p:cNvSpPr>
              <a:spLocks noChangeArrowheads="1"/>
            </p:cNvSpPr>
            <p:nvPr/>
          </p:nvSpPr>
          <p:spPr bwMode="auto">
            <a:xfrm>
              <a:off x="480" y="2016"/>
              <a:ext cx="1344" cy="480"/>
            </a:xfrm>
            <a:prstGeom prst="ellipse">
              <a:avLst/>
            </a:prstGeom>
            <a:solidFill>
              <a:srgbClr val="FFFFCC"/>
            </a:solidFill>
            <a:ln w="9525">
              <a:solidFill>
                <a:schemeClr val="tx1"/>
              </a:solidFill>
              <a:round/>
              <a:headEnd/>
              <a:tailEnd/>
            </a:ln>
            <a:effectLst/>
          </p:spPr>
          <p:txBody>
            <a:bodyPr wrap="none" anchor="ctr"/>
            <a:lstStyle/>
            <a:p>
              <a:pPr algn="ctr"/>
              <a:r>
                <a:rPr lang="el-GR" sz="1600" b="1">
                  <a:latin typeface="Times New Roman" pitchFamily="18" charset="0"/>
                </a:rPr>
                <a:t>Πώληση Επενδύσεων</a:t>
              </a:r>
              <a:endParaRPr lang="en-GB" sz="1600" b="1">
                <a:latin typeface="Times New Roman" pitchFamily="18" charset="0"/>
              </a:endParaRPr>
            </a:p>
          </p:txBody>
        </p:sp>
        <p:sp>
          <p:nvSpPr>
            <p:cNvPr id="11275" name="Line 11"/>
            <p:cNvSpPr>
              <a:spLocks noChangeShapeType="1"/>
            </p:cNvSpPr>
            <p:nvPr/>
          </p:nvSpPr>
          <p:spPr bwMode="auto">
            <a:xfrm>
              <a:off x="1824" y="2256"/>
              <a:ext cx="1296" cy="0"/>
            </a:xfrm>
            <a:prstGeom prst="line">
              <a:avLst/>
            </a:prstGeom>
            <a:noFill/>
            <a:ln w="9525">
              <a:solidFill>
                <a:schemeClr val="tx1"/>
              </a:solidFill>
              <a:round/>
              <a:headEnd/>
              <a:tailEnd type="triangle" w="med" len="med"/>
            </a:ln>
            <a:effectLst/>
          </p:spPr>
          <p:txBody>
            <a:bodyPr/>
            <a:lstStyle/>
            <a:p>
              <a:endParaRPr lang="el-GR"/>
            </a:p>
          </p:txBody>
        </p:sp>
        <p:sp>
          <p:nvSpPr>
            <p:cNvPr id="11276" name="Line 12"/>
            <p:cNvSpPr>
              <a:spLocks noChangeShapeType="1"/>
            </p:cNvSpPr>
            <p:nvPr/>
          </p:nvSpPr>
          <p:spPr bwMode="auto">
            <a:xfrm>
              <a:off x="1872" y="2784"/>
              <a:ext cx="1248" cy="0"/>
            </a:xfrm>
            <a:prstGeom prst="line">
              <a:avLst/>
            </a:prstGeom>
            <a:noFill/>
            <a:ln w="9525">
              <a:solidFill>
                <a:schemeClr val="tx1"/>
              </a:solidFill>
              <a:round/>
              <a:headEnd/>
              <a:tailEnd type="triangle" w="med" len="med"/>
            </a:ln>
            <a:effectLst/>
          </p:spPr>
          <p:txBody>
            <a:bodyPr/>
            <a:lstStyle/>
            <a:p>
              <a:endParaRPr lang="el-GR"/>
            </a:p>
          </p:txBody>
        </p:sp>
        <p:sp>
          <p:nvSpPr>
            <p:cNvPr id="11277" name="Line 13"/>
            <p:cNvSpPr>
              <a:spLocks noChangeShapeType="1"/>
            </p:cNvSpPr>
            <p:nvPr/>
          </p:nvSpPr>
          <p:spPr bwMode="auto">
            <a:xfrm flipV="1">
              <a:off x="1920" y="3360"/>
              <a:ext cx="1248" cy="0"/>
            </a:xfrm>
            <a:prstGeom prst="line">
              <a:avLst/>
            </a:prstGeom>
            <a:noFill/>
            <a:ln w="9525">
              <a:solidFill>
                <a:schemeClr val="tx1"/>
              </a:solidFill>
              <a:round/>
              <a:headEnd type="triangle" w="med" len="med"/>
              <a:tailEnd/>
            </a:ln>
            <a:effectLst/>
          </p:spPr>
          <p:txBody>
            <a:bodyPr/>
            <a:lstStyle/>
            <a:p>
              <a:endParaRPr lang="el-GR"/>
            </a:p>
          </p:txBody>
        </p:sp>
        <p:sp>
          <p:nvSpPr>
            <p:cNvPr id="11278" name="Line 14"/>
            <p:cNvSpPr>
              <a:spLocks noChangeShapeType="1"/>
            </p:cNvSpPr>
            <p:nvPr/>
          </p:nvSpPr>
          <p:spPr bwMode="auto">
            <a:xfrm>
              <a:off x="1968" y="3888"/>
              <a:ext cx="1296" cy="0"/>
            </a:xfrm>
            <a:prstGeom prst="line">
              <a:avLst/>
            </a:prstGeom>
            <a:noFill/>
            <a:ln w="9525">
              <a:solidFill>
                <a:schemeClr val="tx1"/>
              </a:solidFill>
              <a:round/>
              <a:headEnd type="triangle" w="med" len="med"/>
              <a:tailEnd/>
            </a:ln>
            <a:effectLst/>
          </p:spPr>
          <p:txBody>
            <a:bodyPr/>
            <a:lstStyle/>
            <a:p>
              <a:endParaRPr lang="el-GR"/>
            </a:p>
          </p:txBody>
        </p:sp>
        <p:sp>
          <p:nvSpPr>
            <p:cNvPr id="11279" name="Line 15"/>
            <p:cNvSpPr>
              <a:spLocks noChangeShapeType="1"/>
            </p:cNvSpPr>
            <p:nvPr/>
          </p:nvSpPr>
          <p:spPr bwMode="auto">
            <a:xfrm flipV="1">
              <a:off x="4896" y="3408"/>
              <a:ext cx="0" cy="240"/>
            </a:xfrm>
            <a:prstGeom prst="line">
              <a:avLst/>
            </a:prstGeom>
            <a:noFill/>
            <a:ln w="9525">
              <a:solidFill>
                <a:schemeClr val="tx1"/>
              </a:solidFill>
              <a:round/>
              <a:headEnd/>
              <a:tailEnd/>
            </a:ln>
            <a:effectLst/>
          </p:spPr>
          <p:txBody>
            <a:bodyPr/>
            <a:lstStyle/>
            <a:p>
              <a:endParaRPr lang="el-GR"/>
            </a:p>
          </p:txBody>
        </p:sp>
        <p:sp>
          <p:nvSpPr>
            <p:cNvPr id="11280" name="Oval 16"/>
            <p:cNvSpPr>
              <a:spLocks noChangeArrowheads="1"/>
            </p:cNvSpPr>
            <p:nvPr/>
          </p:nvSpPr>
          <p:spPr bwMode="auto">
            <a:xfrm>
              <a:off x="3120" y="3120"/>
              <a:ext cx="864" cy="864"/>
            </a:xfrm>
            <a:prstGeom prst="ellipse">
              <a:avLst/>
            </a:prstGeom>
            <a:solidFill>
              <a:srgbClr val="FFCCCC"/>
            </a:solidFill>
            <a:ln w="9525">
              <a:solidFill>
                <a:schemeClr val="tx1"/>
              </a:solidFill>
              <a:round/>
              <a:headEnd/>
              <a:tailEnd/>
            </a:ln>
            <a:effectLst/>
          </p:spPr>
          <p:txBody>
            <a:bodyPr wrap="none" anchor="ctr"/>
            <a:lstStyle/>
            <a:p>
              <a:pPr algn="ctr"/>
              <a:r>
                <a:rPr lang="el-GR"/>
                <a:t>Εκροή </a:t>
              </a:r>
            </a:p>
            <a:p>
              <a:pPr algn="ctr"/>
              <a:r>
                <a:rPr lang="el-GR"/>
                <a:t>μετρητών</a:t>
              </a:r>
              <a:r>
                <a:rPr lang="en-GB"/>
                <a:t> </a:t>
              </a:r>
              <a:endParaRPr lang="en-GB" sz="1600">
                <a:latin typeface="Times New Roman" pitchFamily="18" charset="0"/>
              </a:endParaRPr>
            </a:p>
          </p:txBody>
        </p:sp>
        <p:sp>
          <p:nvSpPr>
            <p:cNvPr id="11281" name="Oval 17"/>
            <p:cNvSpPr>
              <a:spLocks noChangeArrowheads="1"/>
            </p:cNvSpPr>
            <p:nvPr/>
          </p:nvSpPr>
          <p:spPr bwMode="auto">
            <a:xfrm>
              <a:off x="3024" y="2112"/>
              <a:ext cx="912" cy="816"/>
            </a:xfrm>
            <a:prstGeom prst="ellipse">
              <a:avLst/>
            </a:prstGeom>
            <a:solidFill>
              <a:srgbClr val="FFFFCC"/>
            </a:solidFill>
            <a:ln w="9525">
              <a:solidFill>
                <a:schemeClr val="tx1"/>
              </a:solidFill>
              <a:round/>
              <a:headEnd/>
              <a:tailEnd/>
            </a:ln>
            <a:effectLst/>
          </p:spPr>
          <p:txBody>
            <a:bodyPr wrap="none" anchor="ctr"/>
            <a:lstStyle/>
            <a:p>
              <a:pPr algn="ctr"/>
              <a:r>
                <a:rPr lang="el-GR"/>
                <a:t>Εισροή </a:t>
              </a:r>
            </a:p>
            <a:p>
              <a:pPr algn="ctr"/>
              <a:r>
                <a:rPr lang="el-GR"/>
                <a:t>μετρητών</a:t>
              </a:r>
              <a:r>
                <a:rPr lang="en-GB"/>
                <a:t> </a:t>
              </a:r>
              <a:endParaRPr lang="en-GB" sz="1600">
                <a:latin typeface="Times New Roman" pitchFamily="18" charset="0"/>
              </a:endParaRPr>
            </a:p>
          </p:txBody>
        </p:sp>
        <p:sp>
          <p:nvSpPr>
            <p:cNvPr id="11282" name="Line 18"/>
            <p:cNvSpPr>
              <a:spLocks noChangeShapeType="1"/>
            </p:cNvSpPr>
            <p:nvPr/>
          </p:nvSpPr>
          <p:spPr bwMode="auto">
            <a:xfrm flipH="1">
              <a:off x="3984" y="3648"/>
              <a:ext cx="912" cy="0"/>
            </a:xfrm>
            <a:prstGeom prst="line">
              <a:avLst/>
            </a:prstGeom>
            <a:noFill/>
            <a:ln w="9525">
              <a:solidFill>
                <a:schemeClr val="tx1"/>
              </a:solidFill>
              <a:round/>
              <a:headEnd/>
              <a:tailEnd type="triangle" w="med" len="med"/>
            </a:ln>
            <a:effectLst/>
          </p:spPr>
          <p:txBody>
            <a:bodyPr/>
            <a:lstStyle/>
            <a:p>
              <a:endParaRPr lang="el-GR"/>
            </a:p>
          </p:txBody>
        </p:sp>
        <p:sp>
          <p:nvSpPr>
            <p:cNvPr id="11283" name="Line 19"/>
            <p:cNvSpPr>
              <a:spLocks noChangeShapeType="1"/>
            </p:cNvSpPr>
            <p:nvPr/>
          </p:nvSpPr>
          <p:spPr bwMode="auto">
            <a:xfrm>
              <a:off x="3840" y="2256"/>
              <a:ext cx="1056" cy="0"/>
            </a:xfrm>
            <a:prstGeom prst="line">
              <a:avLst/>
            </a:prstGeom>
            <a:noFill/>
            <a:ln w="9525">
              <a:solidFill>
                <a:schemeClr val="tx1"/>
              </a:solidFill>
              <a:round/>
              <a:headEnd/>
              <a:tailEnd/>
            </a:ln>
            <a:effectLst/>
          </p:spPr>
          <p:txBody>
            <a:bodyPr/>
            <a:lstStyle/>
            <a:p>
              <a:endParaRPr lang="el-GR"/>
            </a:p>
          </p:txBody>
        </p:sp>
        <p:sp>
          <p:nvSpPr>
            <p:cNvPr id="11284" name="Line 20"/>
            <p:cNvSpPr>
              <a:spLocks noChangeShapeType="1"/>
            </p:cNvSpPr>
            <p:nvPr/>
          </p:nvSpPr>
          <p:spPr bwMode="auto">
            <a:xfrm>
              <a:off x="4896" y="2256"/>
              <a:ext cx="0" cy="240"/>
            </a:xfrm>
            <a:prstGeom prst="line">
              <a:avLst/>
            </a:prstGeom>
            <a:noFill/>
            <a:ln w="9525">
              <a:solidFill>
                <a:schemeClr val="tx1"/>
              </a:solidFill>
              <a:round/>
              <a:headEnd/>
              <a:tailEnd type="triangle" w="med" len="med"/>
            </a:ln>
            <a:effectLst/>
          </p:spPr>
          <p:txBody>
            <a:bodyPr/>
            <a:lstStyle/>
            <a:p>
              <a:endParaRPr lang="el-GR"/>
            </a:p>
          </p:txBody>
        </p:sp>
      </p:grpSp>
      <p:pic>
        <p:nvPicPr>
          <p:cNvPr id="11269" name="Picture 21" descr="j0222015"/>
          <p:cNvPicPr>
            <a:picLocks noGrp="1" noChangeAspect="1" noChangeArrowheads="1"/>
          </p:cNvPicPr>
          <p:nvPr>
            <p:ph idx="1"/>
          </p:nvPr>
        </p:nvPicPr>
        <p:blipFill>
          <a:blip r:embed="rId3" cstate="print"/>
          <a:srcRect/>
          <a:stretch>
            <a:fillRect/>
          </a:stretch>
        </p:blipFill>
        <p:spPr>
          <a:xfrm>
            <a:off x="7308850" y="1125538"/>
            <a:ext cx="1474788" cy="1638300"/>
          </a:xfrm>
          <a:noFill/>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ChangeArrowheads="1"/>
          </p:cNvSpPr>
          <p:nvPr/>
        </p:nvSpPr>
        <p:spPr bwMode="auto">
          <a:xfrm>
            <a:off x="2987675" y="668338"/>
            <a:ext cx="3311525" cy="396875"/>
          </a:xfrm>
          <a:prstGeom prst="rect">
            <a:avLst/>
          </a:prstGeom>
          <a:noFill/>
          <a:ln w="9525">
            <a:noFill/>
            <a:miter lim="800000"/>
            <a:headEnd/>
            <a:tailEnd/>
          </a:ln>
          <a:effectLst/>
        </p:spPr>
        <p:txBody>
          <a:bodyPr wrap="none">
            <a:spAutoFit/>
          </a:bodyPr>
          <a:lstStyle/>
          <a:p>
            <a:pPr>
              <a:spcBef>
                <a:spcPct val="50000"/>
              </a:spcBef>
            </a:pPr>
            <a:r>
              <a:rPr lang="el-GR" sz="2000" b="1" u="sng"/>
              <a:t>Χρηματοδοτικές δράσεις</a:t>
            </a:r>
            <a:r>
              <a:rPr lang="en-GB" sz="2000" b="1" u="sng"/>
              <a:t> </a:t>
            </a:r>
            <a:r>
              <a:rPr lang="en-GB" sz="2000" b="1" u="sng">
                <a:latin typeface="Times New Roman" pitchFamily="18" charset="0"/>
              </a:rPr>
              <a:t>:</a:t>
            </a:r>
          </a:p>
        </p:txBody>
      </p:sp>
      <p:sp>
        <p:nvSpPr>
          <p:cNvPr id="12291" name="Rectangle 4"/>
          <p:cNvSpPr>
            <a:spLocks noChangeArrowheads="1"/>
          </p:cNvSpPr>
          <p:nvPr/>
        </p:nvSpPr>
        <p:spPr bwMode="auto">
          <a:xfrm>
            <a:off x="684213" y="1412875"/>
            <a:ext cx="6767512" cy="915988"/>
          </a:xfrm>
          <a:prstGeom prst="rect">
            <a:avLst/>
          </a:prstGeom>
          <a:noFill/>
          <a:ln w="9525">
            <a:noFill/>
            <a:miter lim="800000"/>
            <a:headEnd/>
            <a:tailEnd/>
          </a:ln>
          <a:effectLst/>
        </p:spPr>
        <p:txBody>
          <a:bodyPr>
            <a:spAutoFit/>
          </a:bodyPr>
          <a:lstStyle/>
          <a:p>
            <a:pPr algn="ctr">
              <a:spcBef>
                <a:spcPct val="50000"/>
              </a:spcBef>
            </a:pPr>
            <a:r>
              <a:rPr lang="el-GR"/>
              <a:t>Αυτή η κατηγορία δράσεων παρουσιάζει τις ροές που σχετίζονται με την συμμετοχή στα Ιδια Κεφάλαια και τον δανεισμό και αποπληρωμή  Ξένων Κεφαλαίων της επιχείρησης</a:t>
            </a:r>
            <a:r>
              <a:rPr lang="en-GB"/>
              <a:t>.</a:t>
            </a:r>
          </a:p>
        </p:txBody>
      </p:sp>
      <p:grpSp>
        <p:nvGrpSpPr>
          <p:cNvPr id="2" name="Group 5"/>
          <p:cNvGrpSpPr>
            <a:grpSpLocks/>
          </p:cNvGrpSpPr>
          <p:nvPr/>
        </p:nvGrpSpPr>
        <p:grpSpPr bwMode="auto">
          <a:xfrm>
            <a:off x="611188" y="2852738"/>
            <a:ext cx="8232775" cy="3711575"/>
            <a:chOff x="144" y="1824"/>
            <a:chExt cx="5376" cy="2352"/>
          </a:xfrm>
        </p:grpSpPr>
        <p:sp>
          <p:nvSpPr>
            <p:cNvPr id="12294" name="Oval 6"/>
            <p:cNvSpPr>
              <a:spLocks noChangeArrowheads="1"/>
            </p:cNvSpPr>
            <p:nvPr/>
          </p:nvSpPr>
          <p:spPr bwMode="auto">
            <a:xfrm>
              <a:off x="144" y="1824"/>
              <a:ext cx="2064" cy="480"/>
            </a:xfrm>
            <a:prstGeom prst="ellipse">
              <a:avLst/>
            </a:prstGeom>
            <a:solidFill>
              <a:srgbClr val="FFFFCC"/>
            </a:solidFill>
            <a:ln w="9525">
              <a:solidFill>
                <a:schemeClr val="tx1"/>
              </a:solidFill>
              <a:round/>
              <a:headEnd/>
              <a:tailEnd/>
            </a:ln>
            <a:effectLst/>
          </p:spPr>
          <p:txBody>
            <a:bodyPr wrap="none" anchor="ctr"/>
            <a:lstStyle/>
            <a:p>
              <a:pPr algn="ctr"/>
              <a:r>
                <a:rPr lang="el-GR" sz="1600" b="1">
                  <a:latin typeface="Times New Roman" pitchFamily="18" charset="0"/>
                </a:rPr>
                <a:t>Έκδοση μετοχών / </a:t>
              </a:r>
            </a:p>
            <a:p>
              <a:pPr algn="ctr"/>
              <a:r>
                <a:rPr lang="el-GR" sz="1600" b="1">
                  <a:latin typeface="Times New Roman" pitchFamily="18" charset="0"/>
                </a:rPr>
                <a:t>Αύξηση Μετοχικού Κεφαλαίου</a:t>
              </a:r>
              <a:endParaRPr lang="en-GB" sz="1600" b="1">
                <a:latin typeface="Times New Roman" pitchFamily="18" charset="0"/>
              </a:endParaRPr>
            </a:p>
          </p:txBody>
        </p:sp>
        <p:sp>
          <p:nvSpPr>
            <p:cNvPr id="12295" name="Oval 7"/>
            <p:cNvSpPr>
              <a:spLocks noChangeArrowheads="1"/>
            </p:cNvSpPr>
            <p:nvPr/>
          </p:nvSpPr>
          <p:spPr bwMode="auto">
            <a:xfrm>
              <a:off x="192" y="2400"/>
              <a:ext cx="1968" cy="480"/>
            </a:xfrm>
            <a:prstGeom prst="ellipse">
              <a:avLst/>
            </a:prstGeom>
            <a:solidFill>
              <a:srgbClr val="FFFFCC"/>
            </a:solidFill>
            <a:ln w="9525">
              <a:solidFill>
                <a:schemeClr val="tx1"/>
              </a:solidFill>
              <a:round/>
              <a:headEnd/>
              <a:tailEnd/>
            </a:ln>
            <a:effectLst/>
          </p:spPr>
          <p:txBody>
            <a:bodyPr wrap="none" anchor="ctr"/>
            <a:lstStyle/>
            <a:p>
              <a:pPr algn="ctr"/>
              <a:r>
                <a:rPr lang="el-GR" sz="1600" b="1">
                  <a:latin typeface="Times New Roman" pitchFamily="18" charset="0"/>
                </a:rPr>
                <a:t>Δάνεια</a:t>
              </a:r>
              <a:endParaRPr lang="en-GB" sz="1600" b="1">
                <a:latin typeface="Times New Roman" pitchFamily="18" charset="0"/>
              </a:endParaRPr>
            </a:p>
          </p:txBody>
        </p:sp>
        <p:sp>
          <p:nvSpPr>
            <p:cNvPr id="12296" name="Oval 8"/>
            <p:cNvSpPr>
              <a:spLocks noChangeArrowheads="1"/>
            </p:cNvSpPr>
            <p:nvPr/>
          </p:nvSpPr>
          <p:spPr bwMode="auto">
            <a:xfrm>
              <a:off x="192" y="3024"/>
              <a:ext cx="1968" cy="528"/>
            </a:xfrm>
            <a:prstGeom prst="ellipse">
              <a:avLst/>
            </a:prstGeom>
            <a:solidFill>
              <a:srgbClr val="FFCCCC"/>
            </a:solidFill>
            <a:ln w="9525">
              <a:solidFill>
                <a:schemeClr val="tx1"/>
              </a:solidFill>
              <a:round/>
              <a:headEnd/>
              <a:tailEnd/>
            </a:ln>
            <a:effectLst/>
          </p:spPr>
          <p:txBody>
            <a:bodyPr wrap="none" anchor="ctr"/>
            <a:lstStyle/>
            <a:p>
              <a:pPr algn="ctr"/>
              <a:r>
                <a:rPr lang="el-GR" sz="1600" b="1">
                  <a:latin typeface="Times New Roman" pitchFamily="18" charset="0"/>
                </a:rPr>
                <a:t>Μερίσματα στους Μετόχους</a:t>
              </a:r>
              <a:endParaRPr lang="en-GB" sz="1600" b="1">
                <a:latin typeface="Times New Roman" pitchFamily="18" charset="0"/>
              </a:endParaRPr>
            </a:p>
          </p:txBody>
        </p:sp>
        <p:sp>
          <p:nvSpPr>
            <p:cNvPr id="12297" name="Oval 9"/>
            <p:cNvSpPr>
              <a:spLocks noChangeArrowheads="1"/>
            </p:cNvSpPr>
            <p:nvPr/>
          </p:nvSpPr>
          <p:spPr bwMode="auto">
            <a:xfrm>
              <a:off x="288" y="3648"/>
              <a:ext cx="1872" cy="528"/>
            </a:xfrm>
            <a:prstGeom prst="ellipse">
              <a:avLst/>
            </a:prstGeom>
            <a:solidFill>
              <a:srgbClr val="FFCCCC"/>
            </a:solidFill>
            <a:ln w="9525">
              <a:solidFill>
                <a:schemeClr val="tx1"/>
              </a:solidFill>
              <a:round/>
              <a:headEnd/>
              <a:tailEnd/>
            </a:ln>
            <a:effectLst/>
          </p:spPr>
          <p:txBody>
            <a:bodyPr wrap="none" anchor="ctr"/>
            <a:lstStyle/>
            <a:p>
              <a:pPr algn="ctr"/>
              <a:r>
                <a:rPr lang="el-GR" sz="1600" b="1">
                  <a:latin typeface="Times New Roman" pitchFamily="18" charset="0"/>
                </a:rPr>
                <a:t>Αποπληρωμή Δανείων</a:t>
              </a:r>
              <a:endParaRPr lang="en-GB" sz="1600" b="1">
                <a:latin typeface="Times New Roman" pitchFamily="18" charset="0"/>
              </a:endParaRPr>
            </a:p>
          </p:txBody>
        </p:sp>
        <p:sp>
          <p:nvSpPr>
            <p:cNvPr id="12298" name="Oval 10"/>
            <p:cNvSpPr>
              <a:spLocks noChangeArrowheads="1"/>
            </p:cNvSpPr>
            <p:nvPr/>
          </p:nvSpPr>
          <p:spPr bwMode="auto">
            <a:xfrm>
              <a:off x="3120" y="1920"/>
              <a:ext cx="912" cy="816"/>
            </a:xfrm>
            <a:prstGeom prst="ellipse">
              <a:avLst/>
            </a:prstGeom>
            <a:solidFill>
              <a:srgbClr val="FFFFCC"/>
            </a:solidFill>
            <a:ln w="9525">
              <a:solidFill>
                <a:schemeClr val="tx1"/>
              </a:solidFill>
              <a:round/>
              <a:headEnd/>
              <a:tailEnd/>
            </a:ln>
            <a:effectLst/>
          </p:spPr>
          <p:txBody>
            <a:bodyPr wrap="none" anchor="ctr"/>
            <a:lstStyle/>
            <a:p>
              <a:pPr algn="ctr"/>
              <a:r>
                <a:rPr lang="el-GR"/>
                <a:t>Εισροή </a:t>
              </a:r>
            </a:p>
            <a:p>
              <a:pPr algn="ctr"/>
              <a:r>
                <a:rPr lang="el-GR"/>
                <a:t>μετρητών</a:t>
              </a:r>
              <a:r>
                <a:rPr lang="en-GB"/>
                <a:t> </a:t>
              </a:r>
              <a:endParaRPr lang="en-GB" sz="1600">
                <a:latin typeface="Times New Roman" pitchFamily="18" charset="0"/>
              </a:endParaRPr>
            </a:p>
          </p:txBody>
        </p:sp>
        <p:sp>
          <p:nvSpPr>
            <p:cNvPr id="12299" name="Oval 11"/>
            <p:cNvSpPr>
              <a:spLocks noChangeArrowheads="1"/>
            </p:cNvSpPr>
            <p:nvPr/>
          </p:nvSpPr>
          <p:spPr bwMode="auto">
            <a:xfrm>
              <a:off x="3168" y="3120"/>
              <a:ext cx="864" cy="864"/>
            </a:xfrm>
            <a:prstGeom prst="ellipse">
              <a:avLst/>
            </a:prstGeom>
            <a:solidFill>
              <a:srgbClr val="FFCCCC"/>
            </a:solidFill>
            <a:ln w="9525">
              <a:solidFill>
                <a:schemeClr val="tx1"/>
              </a:solidFill>
              <a:round/>
              <a:headEnd/>
              <a:tailEnd/>
            </a:ln>
            <a:effectLst/>
          </p:spPr>
          <p:txBody>
            <a:bodyPr wrap="none" anchor="ctr"/>
            <a:lstStyle/>
            <a:p>
              <a:pPr algn="ctr"/>
              <a:r>
                <a:rPr lang="el-GR"/>
                <a:t>Εκροή </a:t>
              </a:r>
            </a:p>
            <a:p>
              <a:pPr algn="ctr"/>
              <a:r>
                <a:rPr lang="el-GR"/>
                <a:t>μετρητών</a:t>
              </a:r>
              <a:r>
                <a:rPr lang="en-GB"/>
                <a:t> </a:t>
              </a:r>
              <a:endParaRPr lang="en-GB" sz="1600">
                <a:latin typeface="Times New Roman" pitchFamily="18" charset="0"/>
              </a:endParaRPr>
            </a:p>
          </p:txBody>
        </p:sp>
        <p:sp>
          <p:nvSpPr>
            <p:cNvPr id="12300" name="Oval 12"/>
            <p:cNvSpPr>
              <a:spLocks noChangeArrowheads="1"/>
            </p:cNvSpPr>
            <p:nvPr/>
          </p:nvSpPr>
          <p:spPr bwMode="auto">
            <a:xfrm>
              <a:off x="4368" y="2496"/>
              <a:ext cx="1152" cy="912"/>
            </a:xfrm>
            <a:prstGeom prst="ellipse">
              <a:avLst/>
            </a:prstGeom>
            <a:solidFill>
              <a:srgbClr val="99FFCC"/>
            </a:solidFill>
            <a:ln w="9525">
              <a:solidFill>
                <a:schemeClr val="tx1"/>
              </a:solidFill>
              <a:round/>
              <a:headEnd/>
              <a:tailEnd/>
            </a:ln>
            <a:effectLst/>
          </p:spPr>
          <p:txBody>
            <a:bodyPr wrap="none" anchor="ctr"/>
            <a:lstStyle/>
            <a:p>
              <a:pPr algn="ctr"/>
              <a:endParaRPr lang="en-GB" sz="1600">
                <a:latin typeface="Times New Roman" pitchFamily="18" charset="0"/>
              </a:endParaRPr>
            </a:p>
            <a:p>
              <a:pPr algn="ctr"/>
              <a:r>
                <a:rPr lang="el-GR"/>
                <a:t>Καθαρή ταμειακή</a:t>
              </a:r>
            </a:p>
            <a:p>
              <a:pPr algn="ctr"/>
              <a:r>
                <a:rPr lang="el-GR"/>
                <a:t> θέση  από </a:t>
              </a:r>
            </a:p>
            <a:p>
              <a:pPr algn="ctr"/>
              <a:r>
                <a:rPr lang="el-GR"/>
                <a:t>χρηματοδοτικές δράσεις</a:t>
              </a:r>
              <a:r>
                <a:rPr lang="en-GB"/>
                <a:t> </a:t>
              </a:r>
              <a:endParaRPr lang="en-GB" sz="1600">
                <a:latin typeface="Times New Roman" pitchFamily="18" charset="0"/>
              </a:endParaRPr>
            </a:p>
            <a:p>
              <a:pPr algn="ctr"/>
              <a:endParaRPr lang="en-GB" sz="2400">
                <a:latin typeface="Times New Roman" pitchFamily="18" charset="0"/>
              </a:endParaRPr>
            </a:p>
          </p:txBody>
        </p:sp>
        <p:sp>
          <p:nvSpPr>
            <p:cNvPr id="12301" name="Line 13"/>
            <p:cNvSpPr>
              <a:spLocks noChangeShapeType="1"/>
            </p:cNvSpPr>
            <p:nvPr/>
          </p:nvSpPr>
          <p:spPr bwMode="auto">
            <a:xfrm>
              <a:off x="2160" y="2016"/>
              <a:ext cx="1104" cy="0"/>
            </a:xfrm>
            <a:prstGeom prst="line">
              <a:avLst/>
            </a:prstGeom>
            <a:noFill/>
            <a:ln w="9525">
              <a:solidFill>
                <a:schemeClr val="tx1"/>
              </a:solidFill>
              <a:round/>
              <a:headEnd/>
              <a:tailEnd type="triangle" w="med" len="med"/>
            </a:ln>
            <a:effectLst/>
          </p:spPr>
          <p:txBody>
            <a:bodyPr/>
            <a:lstStyle/>
            <a:p>
              <a:endParaRPr lang="el-GR"/>
            </a:p>
          </p:txBody>
        </p:sp>
        <p:sp>
          <p:nvSpPr>
            <p:cNvPr id="12302" name="Line 14"/>
            <p:cNvSpPr>
              <a:spLocks noChangeShapeType="1"/>
            </p:cNvSpPr>
            <p:nvPr/>
          </p:nvSpPr>
          <p:spPr bwMode="auto">
            <a:xfrm>
              <a:off x="2160" y="2640"/>
              <a:ext cx="1152" cy="0"/>
            </a:xfrm>
            <a:prstGeom prst="line">
              <a:avLst/>
            </a:prstGeom>
            <a:noFill/>
            <a:ln w="9525">
              <a:solidFill>
                <a:schemeClr val="tx1"/>
              </a:solidFill>
              <a:round/>
              <a:headEnd/>
              <a:tailEnd type="triangle" w="med" len="med"/>
            </a:ln>
            <a:effectLst/>
          </p:spPr>
          <p:txBody>
            <a:bodyPr/>
            <a:lstStyle/>
            <a:p>
              <a:endParaRPr lang="el-GR"/>
            </a:p>
          </p:txBody>
        </p:sp>
        <p:sp>
          <p:nvSpPr>
            <p:cNvPr id="12303" name="Line 15"/>
            <p:cNvSpPr>
              <a:spLocks noChangeShapeType="1"/>
            </p:cNvSpPr>
            <p:nvPr/>
          </p:nvSpPr>
          <p:spPr bwMode="auto">
            <a:xfrm>
              <a:off x="4032" y="2304"/>
              <a:ext cx="864" cy="0"/>
            </a:xfrm>
            <a:prstGeom prst="line">
              <a:avLst/>
            </a:prstGeom>
            <a:noFill/>
            <a:ln w="9525">
              <a:solidFill>
                <a:schemeClr val="tx1"/>
              </a:solidFill>
              <a:round/>
              <a:headEnd/>
              <a:tailEnd/>
            </a:ln>
            <a:effectLst/>
          </p:spPr>
          <p:txBody>
            <a:bodyPr/>
            <a:lstStyle/>
            <a:p>
              <a:endParaRPr lang="el-GR"/>
            </a:p>
          </p:txBody>
        </p:sp>
        <p:sp>
          <p:nvSpPr>
            <p:cNvPr id="12304" name="Line 16"/>
            <p:cNvSpPr>
              <a:spLocks noChangeShapeType="1"/>
            </p:cNvSpPr>
            <p:nvPr/>
          </p:nvSpPr>
          <p:spPr bwMode="auto">
            <a:xfrm>
              <a:off x="4896" y="2304"/>
              <a:ext cx="0" cy="192"/>
            </a:xfrm>
            <a:prstGeom prst="line">
              <a:avLst/>
            </a:prstGeom>
            <a:noFill/>
            <a:ln w="9525">
              <a:solidFill>
                <a:schemeClr val="tx1"/>
              </a:solidFill>
              <a:round/>
              <a:headEnd/>
              <a:tailEnd type="triangle" w="med" len="med"/>
            </a:ln>
            <a:effectLst/>
          </p:spPr>
          <p:txBody>
            <a:bodyPr/>
            <a:lstStyle/>
            <a:p>
              <a:endParaRPr lang="el-GR"/>
            </a:p>
          </p:txBody>
        </p:sp>
        <p:sp>
          <p:nvSpPr>
            <p:cNvPr id="12305" name="Line 17"/>
            <p:cNvSpPr>
              <a:spLocks noChangeShapeType="1"/>
            </p:cNvSpPr>
            <p:nvPr/>
          </p:nvSpPr>
          <p:spPr bwMode="auto">
            <a:xfrm flipH="1">
              <a:off x="2112" y="3312"/>
              <a:ext cx="1104" cy="0"/>
            </a:xfrm>
            <a:prstGeom prst="line">
              <a:avLst/>
            </a:prstGeom>
            <a:noFill/>
            <a:ln w="9525">
              <a:solidFill>
                <a:schemeClr val="tx1"/>
              </a:solidFill>
              <a:round/>
              <a:headEnd/>
              <a:tailEnd type="triangle" w="med" len="med"/>
            </a:ln>
            <a:effectLst/>
          </p:spPr>
          <p:txBody>
            <a:bodyPr/>
            <a:lstStyle/>
            <a:p>
              <a:endParaRPr lang="el-GR"/>
            </a:p>
          </p:txBody>
        </p:sp>
        <p:sp>
          <p:nvSpPr>
            <p:cNvPr id="12306" name="Line 18"/>
            <p:cNvSpPr>
              <a:spLocks noChangeShapeType="1"/>
            </p:cNvSpPr>
            <p:nvPr/>
          </p:nvSpPr>
          <p:spPr bwMode="auto">
            <a:xfrm flipH="1">
              <a:off x="2112" y="3840"/>
              <a:ext cx="1152" cy="0"/>
            </a:xfrm>
            <a:prstGeom prst="line">
              <a:avLst/>
            </a:prstGeom>
            <a:noFill/>
            <a:ln w="9525">
              <a:solidFill>
                <a:schemeClr val="tx1"/>
              </a:solidFill>
              <a:round/>
              <a:headEnd/>
              <a:tailEnd type="triangle" w="med" len="med"/>
            </a:ln>
            <a:effectLst/>
          </p:spPr>
          <p:txBody>
            <a:bodyPr/>
            <a:lstStyle/>
            <a:p>
              <a:endParaRPr lang="el-GR"/>
            </a:p>
          </p:txBody>
        </p:sp>
        <p:sp>
          <p:nvSpPr>
            <p:cNvPr id="12307" name="Line 19"/>
            <p:cNvSpPr>
              <a:spLocks noChangeShapeType="1"/>
            </p:cNvSpPr>
            <p:nvPr/>
          </p:nvSpPr>
          <p:spPr bwMode="auto">
            <a:xfrm>
              <a:off x="4896" y="3408"/>
              <a:ext cx="0" cy="144"/>
            </a:xfrm>
            <a:prstGeom prst="line">
              <a:avLst/>
            </a:prstGeom>
            <a:noFill/>
            <a:ln w="9525">
              <a:solidFill>
                <a:schemeClr val="tx1"/>
              </a:solidFill>
              <a:round/>
              <a:headEnd/>
              <a:tailEnd/>
            </a:ln>
            <a:effectLst/>
          </p:spPr>
          <p:txBody>
            <a:bodyPr/>
            <a:lstStyle/>
            <a:p>
              <a:endParaRPr lang="el-GR"/>
            </a:p>
          </p:txBody>
        </p:sp>
        <p:sp>
          <p:nvSpPr>
            <p:cNvPr id="12308" name="Line 20"/>
            <p:cNvSpPr>
              <a:spLocks noChangeShapeType="1"/>
            </p:cNvSpPr>
            <p:nvPr/>
          </p:nvSpPr>
          <p:spPr bwMode="auto">
            <a:xfrm flipH="1">
              <a:off x="4032" y="3552"/>
              <a:ext cx="864" cy="0"/>
            </a:xfrm>
            <a:prstGeom prst="line">
              <a:avLst/>
            </a:prstGeom>
            <a:noFill/>
            <a:ln w="9525">
              <a:solidFill>
                <a:schemeClr val="tx1"/>
              </a:solidFill>
              <a:round/>
              <a:headEnd/>
              <a:tailEnd type="triangle" w="med" len="med"/>
            </a:ln>
            <a:effectLst/>
          </p:spPr>
          <p:txBody>
            <a:bodyPr/>
            <a:lstStyle/>
            <a:p>
              <a:endParaRPr lang="el-GR"/>
            </a:p>
          </p:txBody>
        </p:sp>
      </p:grpSp>
      <p:pic>
        <p:nvPicPr>
          <p:cNvPr id="12293" name="Picture 21" descr="j0222015"/>
          <p:cNvPicPr>
            <a:picLocks noGrp="1" noChangeAspect="1" noChangeArrowheads="1"/>
          </p:cNvPicPr>
          <p:nvPr>
            <p:ph idx="1"/>
          </p:nvPr>
        </p:nvPicPr>
        <p:blipFill>
          <a:blip r:embed="rId3" cstate="print"/>
          <a:srcRect/>
          <a:stretch>
            <a:fillRect/>
          </a:stretch>
        </p:blipFill>
        <p:spPr>
          <a:xfrm>
            <a:off x="7524750" y="1052513"/>
            <a:ext cx="1360488" cy="1584325"/>
          </a:xfrm>
          <a:noFill/>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274638"/>
            <a:ext cx="8229600" cy="922337"/>
          </a:xfrm>
        </p:spPr>
        <p:txBody>
          <a:bodyPr/>
          <a:lstStyle/>
          <a:p>
            <a:pPr algn="l" eaLnBrk="1" hangingPunct="1"/>
            <a:r>
              <a:rPr lang="el-GR" sz="2800" smtClean="0"/>
              <a:t>ΠΑΡΑΔΕΙΓΜΑ</a:t>
            </a:r>
            <a:r>
              <a:rPr lang="en-GB" sz="2800" smtClean="0"/>
              <a:t>:</a:t>
            </a:r>
            <a:endParaRPr lang="en-NZ" sz="2800" smtClean="0"/>
          </a:p>
        </p:txBody>
      </p:sp>
      <p:sp>
        <p:nvSpPr>
          <p:cNvPr id="120835" name="Rectangle 3"/>
          <p:cNvSpPr>
            <a:spLocks noGrp="1" noChangeArrowheads="1"/>
          </p:cNvSpPr>
          <p:nvPr>
            <p:ph type="body" sz="half" idx="1"/>
          </p:nvPr>
        </p:nvSpPr>
        <p:spPr>
          <a:xfrm>
            <a:off x="457200" y="1341438"/>
            <a:ext cx="8218488" cy="5111750"/>
          </a:xfrm>
        </p:spPr>
        <p:txBody>
          <a:bodyPr/>
          <a:lstStyle/>
          <a:p>
            <a:pPr algn="just" eaLnBrk="1" hangingPunct="1">
              <a:lnSpc>
                <a:spcPct val="80000"/>
              </a:lnSpc>
            </a:pPr>
            <a:r>
              <a:rPr lang="el-GR" sz="2400" smtClean="0"/>
              <a:t>Η Μαρία άρχισε το κατάστημα την 1/1/2006 επενδύοντας 25.000</a:t>
            </a:r>
            <a:r>
              <a:rPr lang="el-GR" sz="2400" smtClean="0">
                <a:cs typeface="Arial" charset="0"/>
              </a:rPr>
              <a:t>€ μετρητά στην επιχείρησή της</a:t>
            </a:r>
            <a:r>
              <a:rPr lang="en-GB" sz="2400" smtClean="0"/>
              <a:t>. </a:t>
            </a:r>
            <a:r>
              <a:rPr lang="el-GR" sz="2400" smtClean="0"/>
              <a:t>Τους πρώτους 3 μήνες έκανε πωλήσεις μετρητοίς 26,000 </a:t>
            </a:r>
            <a:r>
              <a:rPr lang="el-GR" sz="2400" smtClean="0">
                <a:cs typeface="Arial" charset="0"/>
              </a:rPr>
              <a:t>€</a:t>
            </a:r>
            <a:r>
              <a:rPr lang="el-GR" sz="2400" smtClean="0"/>
              <a:t>, αγόρασε εμπορεύματα μετρητοίς 26000 </a:t>
            </a:r>
            <a:r>
              <a:rPr lang="el-GR" sz="2400" smtClean="0">
                <a:cs typeface="Arial" charset="0"/>
              </a:rPr>
              <a:t>€</a:t>
            </a:r>
            <a:r>
              <a:rPr lang="el-GR" sz="2400" smtClean="0"/>
              <a:t> (τα μισά πουλήθηκαν) , πλήρωσε 5000 </a:t>
            </a:r>
            <a:r>
              <a:rPr lang="el-GR" sz="2400" smtClean="0">
                <a:cs typeface="Arial" charset="0"/>
              </a:rPr>
              <a:t>€</a:t>
            </a:r>
            <a:r>
              <a:rPr lang="el-GR" sz="2400" smtClean="0"/>
              <a:t> για ενοίκιο,800 </a:t>
            </a:r>
            <a:r>
              <a:rPr lang="el-GR" sz="2400" smtClean="0">
                <a:cs typeface="Arial" charset="0"/>
              </a:rPr>
              <a:t>€</a:t>
            </a:r>
            <a:r>
              <a:rPr lang="el-GR" sz="2400" smtClean="0"/>
              <a:t> για ΔΕΗ-ΟΤΕ-ΔΕΥΑΛ, 200 </a:t>
            </a:r>
            <a:r>
              <a:rPr lang="el-GR" sz="2400" smtClean="0">
                <a:cs typeface="Arial" charset="0"/>
              </a:rPr>
              <a:t>€</a:t>
            </a:r>
            <a:r>
              <a:rPr lang="el-GR" sz="2400" smtClean="0"/>
              <a:t> για ασφάλεια και 3000 </a:t>
            </a:r>
            <a:r>
              <a:rPr lang="el-GR" sz="2400" smtClean="0">
                <a:cs typeface="Arial" charset="0"/>
              </a:rPr>
              <a:t>€</a:t>
            </a:r>
            <a:r>
              <a:rPr lang="el-GR" sz="2400" smtClean="0"/>
              <a:t> για έπιπλα και σκεύη</a:t>
            </a:r>
            <a:r>
              <a:rPr lang="en-GB" sz="2400" smtClean="0"/>
              <a:t>.</a:t>
            </a:r>
          </a:p>
          <a:p>
            <a:pPr algn="just" eaLnBrk="1" hangingPunct="1">
              <a:lnSpc>
                <a:spcPct val="80000"/>
              </a:lnSpc>
            </a:pPr>
            <a:endParaRPr lang="en-GB" sz="2400" smtClean="0"/>
          </a:p>
          <a:p>
            <a:pPr algn="just" eaLnBrk="1" hangingPunct="1">
              <a:lnSpc>
                <a:spcPct val="80000"/>
              </a:lnSpc>
            </a:pPr>
            <a:r>
              <a:rPr lang="el-GR" sz="2400" smtClean="0"/>
              <a:t>Τώρα σκέφτεται να αγοράσει το κατάστημα</a:t>
            </a:r>
            <a:r>
              <a:rPr lang="en-US" sz="2400" smtClean="0"/>
              <a:t> (100.000</a:t>
            </a:r>
            <a:r>
              <a:rPr lang="en-US" sz="2400" smtClean="0">
                <a:cs typeface="Arial" charset="0"/>
              </a:rPr>
              <a:t>€)</a:t>
            </a:r>
            <a:r>
              <a:rPr lang="el-GR" sz="2400" smtClean="0"/>
              <a:t> , αντί να πληρώνει ενοίκιο.</a:t>
            </a:r>
            <a:r>
              <a:rPr lang="en-GB" sz="2400" smtClean="0"/>
              <a:t>.</a:t>
            </a:r>
          </a:p>
          <a:p>
            <a:pPr algn="just" eaLnBrk="1" hangingPunct="1">
              <a:lnSpc>
                <a:spcPct val="80000"/>
              </a:lnSpc>
            </a:pPr>
            <a:endParaRPr lang="en-GB" sz="2400" smtClean="0"/>
          </a:p>
          <a:p>
            <a:pPr algn="just" eaLnBrk="1" hangingPunct="1">
              <a:lnSpc>
                <a:spcPct val="80000"/>
              </a:lnSpc>
            </a:pPr>
            <a:r>
              <a:rPr lang="el-GR" sz="2400" smtClean="0"/>
              <a:t>Μας ζητά να την βοηθήσουμε…..</a:t>
            </a:r>
            <a:endParaRPr lang="en-GB" sz="2400" smtClean="0"/>
          </a:p>
          <a:p>
            <a:pPr algn="just" eaLnBrk="1" hangingPunct="1">
              <a:lnSpc>
                <a:spcPct val="80000"/>
              </a:lnSpc>
            </a:pPr>
            <a:endParaRPr lang="en-GB" sz="2400" smtClean="0"/>
          </a:p>
          <a:p>
            <a:pPr algn="just" eaLnBrk="1" hangingPunct="1">
              <a:lnSpc>
                <a:spcPct val="80000"/>
              </a:lnSpc>
            </a:pPr>
            <a:r>
              <a:rPr lang="el-GR" sz="2400" smtClean="0"/>
              <a:t>Ας δούμε τις οικονομικές της καταστάσεις….</a:t>
            </a:r>
            <a:r>
              <a:rPr lang="en-GB" sz="2400" smtClean="0"/>
              <a:t>.</a:t>
            </a:r>
            <a:endParaRPr lang="en-NZ" sz="2400" smtClean="0"/>
          </a:p>
        </p:txBody>
      </p:sp>
      <p:pic>
        <p:nvPicPr>
          <p:cNvPr id="13316" name="Picture 4" descr="BS01580_"/>
          <p:cNvPicPr>
            <a:picLocks noGrp="1" noChangeAspect="1" noChangeArrowheads="1"/>
          </p:cNvPicPr>
          <p:nvPr>
            <p:ph sz="half" idx="2"/>
          </p:nvPr>
        </p:nvPicPr>
        <p:blipFill>
          <a:blip r:embed="rId3" cstate="print"/>
          <a:srcRect/>
          <a:stretch>
            <a:fillRect/>
          </a:stretch>
        </p:blipFill>
        <p:spPr>
          <a:xfrm>
            <a:off x="7885113" y="188913"/>
            <a:ext cx="1042987" cy="974725"/>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08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083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083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083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build="p"/>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fontScale="90000"/>
          </a:bodyPr>
          <a:lstStyle/>
          <a:p>
            <a:pPr eaLnBrk="1" hangingPunct="1"/>
            <a:r>
              <a:rPr lang="el-GR" sz="2800" smtClean="0"/>
              <a:t>Καφέ Μαρία</a:t>
            </a:r>
            <a:r>
              <a:rPr lang="en-US" sz="2800" smtClean="0"/>
              <a:t/>
            </a:r>
            <a:br>
              <a:rPr lang="en-US" sz="2800" smtClean="0"/>
            </a:br>
            <a:r>
              <a:rPr lang="el-GR" sz="2800" smtClean="0"/>
              <a:t>ΑΠΟΤΕΛΕΣΜΑΤΑ ΧΡΗΣΗΣ</a:t>
            </a:r>
            <a:r>
              <a:rPr lang="en-US" sz="2800" smtClean="0"/>
              <a:t> </a:t>
            </a:r>
            <a:br>
              <a:rPr lang="en-US" sz="2800" smtClean="0"/>
            </a:br>
            <a:r>
              <a:rPr lang="el-GR" sz="2800" smtClean="0"/>
              <a:t>31/3/06</a:t>
            </a:r>
            <a:endParaRPr lang="en-NZ" sz="2800" smtClean="0"/>
          </a:p>
        </p:txBody>
      </p:sp>
      <p:sp>
        <p:nvSpPr>
          <p:cNvPr id="121859" name="Rectangle 3"/>
          <p:cNvSpPr>
            <a:spLocks noGrp="1" noChangeArrowheads="1"/>
          </p:cNvSpPr>
          <p:nvPr>
            <p:ph type="body" sz="half" idx="1"/>
          </p:nvPr>
        </p:nvSpPr>
        <p:spPr>
          <a:xfrm>
            <a:off x="468313" y="1628775"/>
            <a:ext cx="3887787" cy="4525963"/>
          </a:xfrm>
        </p:spPr>
        <p:txBody>
          <a:bodyPr/>
          <a:lstStyle/>
          <a:p>
            <a:pPr algn="ctr" eaLnBrk="1" hangingPunct="1">
              <a:buFontTx/>
              <a:buNone/>
            </a:pPr>
            <a:endParaRPr lang="en-US" sz="2800" dirty="0" smtClean="0"/>
          </a:p>
          <a:p>
            <a:pPr eaLnBrk="1" hangingPunct="1">
              <a:buFontTx/>
              <a:buNone/>
            </a:pPr>
            <a:r>
              <a:rPr lang="el-GR" sz="2800" dirty="0" smtClean="0"/>
              <a:t>Πωλήσεις</a:t>
            </a:r>
            <a:endParaRPr lang="en-US" sz="2800" dirty="0" smtClean="0"/>
          </a:p>
          <a:p>
            <a:pPr eaLnBrk="1" hangingPunct="1">
              <a:buFontTx/>
              <a:buNone/>
            </a:pPr>
            <a:r>
              <a:rPr lang="el-GR" sz="2800" dirty="0" smtClean="0"/>
              <a:t> - Κόστος πωληθέντων</a:t>
            </a:r>
            <a:endParaRPr lang="en-US" sz="2800" dirty="0" smtClean="0"/>
          </a:p>
          <a:p>
            <a:pPr eaLnBrk="1" hangingPunct="1"/>
            <a:r>
              <a:rPr lang="el-GR" sz="2800" dirty="0" smtClean="0"/>
              <a:t>Μικτό κέρδος</a:t>
            </a:r>
            <a:endParaRPr lang="en-US" sz="2800" dirty="0" smtClean="0"/>
          </a:p>
          <a:p>
            <a:pPr eaLnBrk="1" hangingPunct="1">
              <a:buFontTx/>
              <a:buNone/>
            </a:pPr>
            <a:r>
              <a:rPr lang="el-GR" sz="2800" dirty="0" smtClean="0"/>
              <a:t> - Έξοδα </a:t>
            </a:r>
            <a:r>
              <a:rPr lang="en-US" sz="2800" dirty="0" smtClean="0"/>
              <a:t>:</a:t>
            </a:r>
          </a:p>
          <a:p>
            <a:pPr lvl="1" eaLnBrk="1" hangingPunct="1"/>
            <a:r>
              <a:rPr lang="el-GR" sz="1800" dirty="0" smtClean="0"/>
              <a:t>Ενοίκιο</a:t>
            </a:r>
            <a:endParaRPr lang="en-US" sz="1800" dirty="0" smtClean="0"/>
          </a:p>
          <a:p>
            <a:pPr lvl="1" eaLnBrk="1" hangingPunct="1"/>
            <a:r>
              <a:rPr lang="el-GR" sz="1800" dirty="0" smtClean="0"/>
              <a:t>ΔΕΗ-ΟΤΕ-ΔΕΥΑΛ</a:t>
            </a:r>
            <a:endParaRPr lang="en-US" sz="1800" dirty="0" smtClean="0"/>
          </a:p>
          <a:p>
            <a:pPr lvl="1" eaLnBrk="1" hangingPunct="1"/>
            <a:r>
              <a:rPr lang="el-GR" sz="1800" dirty="0" smtClean="0"/>
              <a:t>ΑΣΦΑΛΕΙΑ</a:t>
            </a:r>
            <a:endParaRPr lang="en-US" sz="1800" dirty="0" smtClean="0"/>
          </a:p>
          <a:p>
            <a:pPr eaLnBrk="1" hangingPunct="1">
              <a:buFontTx/>
              <a:buNone/>
            </a:pPr>
            <a:r>
              <a:rPr lang="el-GR" sz="1800" dirty="0" smtClean="0"/>
              <a:t>ΣΥΝΟΛΟ ΕΞΟΔΩΝ</a:t>
            </a:r>
            <a:endParaRPr lang="en-US" sz="1800" dirty="0" smtClean="0"/>
          </a:p>
          <a:p>
            <a:pPr eaLnBrk="1" hangingPunct="1"/>
            <a:r>
              <a:rPr lang="el-GR" sz="1800" dirty="0" smtClean="0"/>
              <a:t>ΚΑΘΑΡΑ ΚΕΡΔΗ</a:t>
            </a:r>
            <a:endParaRPr lang="en-NZ" sz="1800" dirty="0" smtClean="0"/>
          </a:p>
        </p:txBody>
      </p:sp>
      <p:sp>
        <p:nvSpPr>
          <p:cNvPr id="121860" name="Text Box 4"/>
          <p:cNvSpPr txBox="1">
            <a:spLocks noChangeArrowheads="1"/>
          </p:cNvSpPr>
          <p:nvPr/>
        </p:nvSpPr>
        <p:spPr bwMode="auto">
          <a:xfrm>
            <a:off x="6659563" y="2349500"/>
            <a:ext cx="2089150" cy="457200"/>
          </a:xfrm>
          <a:prstGeom prst="rect">
            <a:avLst/>
          </a:prstGeom>
          <a:noFill/>
          <a:ln w="9525">
            <a:noFill/>
            <a:miter lim="800000"/>
            <a:headEnd/>
            <a:tailEnd/>
          </a:ln>
          <a:effectLst/>
        </p:spPr>
        <p:txBody>
          <a:bodyPr>
            <a:spAutoFit/>
          </a:bodyPr>
          <a:lstStyle/>
          <a:p>
            <a:pPr>
              <a:spcBef>
                <a:spcPct val="50000"/>
              </a:spcBef>
            </a:pPr>
            <a:r>
              <a:rPr lang="en-GB" sz="2400">
                <a:solidFill>
                  <a:srgbClr val="0033CC"/>
                </a:solidFill>
              </a:rPr>
              <a:t>$26,000</a:t>
            </a:r>
            <a:endParaRPr lang="en-NZ" sz="2400">
              <a:solidFill>
                <a:srgbClr val="0033CC"/>
              </a:solidFill>
            </a:endParaRPr>
          </a:p>
        </p:txBody>
      </p:sp>
      <p:sp>
        <p:nvSpPr>
          <p:cNvPr id="14341" name="Text Box 5"/>
          <p:cNvSpPr txBox="1">
            <a:spLocks noChangeArrowheads="1"/>
          </p:cNvSpPr>
          <p:nvPr/>
        </p:nvSpPr>
        <p:spPr bwMode="auto">
          <a:xfrm>
            <a:off x="6516688" y="2708275"/>
            <a:ext cx="1800225" cy="366713"/>
          </a:xfrm>
          <a:prstGeom prst="rect">
            <a:avLst/>
          </a:prstGeom>
          <a:noFill/>
          <a:ln w="9525">
            <a:noFill/>
            <a:miter lim="800000"/>
            <a:headEnd/>
            <a:tailEnd/>
          </a:ln>
          <a:effectLst/>
        </p:spPr>
        <p:txBody>
          <a:bodyPr>
            <a:spAutoFit/>
          </a:bodyPr>
          <a:lstStyle/>
          <a:p>
            <a:pPr>
              <a:spcBef>
                <a:spcPct val="50000"/>
              </a:spcBef>
            </a:pPr>
            <a:endParaRPr lang="en-US"/>
          </a:p>
        </p:txBody>
      </p:sp>
      <p:sp>
        <p:nvSpPr>
          <p:cNvPr id="121862" name="Text Box 6"/>
          <p:cNvSpPr txBox="1">
            <a:spLocks noChangeArrowheads="1"/>
          </p:cNvSpPr>
          <p:nvPr/>
        </p:nvSpPr>
        <p:spPr bwMode="auto">
          <a:xfrm>
            <a:off x="6659563" y="2852738"/>
            <a:ext cx="1728787" cy="457200"/>
          </a:xfrm>
          <a:prstGeom prst="rect">
            <a:avLst/>
          </a:prstGeom>
          <a:noFill/>
          <a:ln w="9525">
            <a:noFill/>
            <a:miter lim="800000"/>
            <a:headEnd/>
            <a:tailEnd/>
          </a:ln>
          <a:effectLst/>
        </p:spPr>
        <p:txBody>
          <a:bodyPr>
            <a:spAutoFit/>
          </a:bodyPr>
          <a:lstStyle/>
          <a:p>
            <a:pPr>
              <a:spcBef>
                <a:spcPct val="50000"/>
              </a:spcBef>
            </a:pPr>
            <a:r>
              <a:rPr lang="en-GB" sz="2400" u="sng">
                <a:solidFill>
                  <a:srgbClr val="FF3300"/>
                </a:solidFill>
              </a:rPr>
              <a:t>$13,000</a:t>
            </a:r>
            <a:endParaRPr lang="en-NZ" sz="2400" u="sng">
              <a:solidFill>
                <a:srgbClr val="FF3300"/>
              </a:solidFill>
            </a:endParaRPr>
          </a:p>
        </p:txBody>
      </p:sp>
      <p:sp>
        <p:nvSpPr>
          <p:cNvPr id="121863" name="Text Box 7"/>
          <p:cNvSpPr txBox="1">
            <a:spLocks noChangeArrowheads="1"/>
          </p:cNvSpPr>
          <p:nvPr/>
        </p:nvSpPr>
        <p:spPr bwMode="auto">
          <a:xfrm>
            <a:off x="6588125" y="3284538"/>
            <a:ext cx="1439863" cy="457200"/>
          </a:xfrm>
          <a:prstGeom prst="rect">
            <a:avLst/>
          </a:prstGeom>
          <a:noFill/>
          <a:ln w="9525">
            <a:noFill/>
            <a:miter lim="800000"/>
            <a:headEnd/>
            <a:tailEnd/>
          </a:ln>
          <a:effectLst/>
        </p:spPr>
        <p:txBody>
          <a:bodyPr>
            <a:spAutoFit/>
          </a:bodyPr>
          <a:lstStyle/>
          <a:p>
            <a:pPr>
              <a:spcBef>
                <a:spcPct val="50000"/>
              </a:spcBef>
            </a:pPr>
            <a:r>
              <a:rPr lang="en-GB" sz="2400">
                <a:solidFill>
                  <a:schemeClr val="accent2"/>
                </a:solidFill>
              </a:rPr>
              <a:t>$13,000</a:t>
            </a:r>
            <a:endParaRPr lang="en-NZ" sz="2400">
              <a:solidFill>
                <a:schemeClr val="accent2"/>
              </a:solidFill>
            </a:endParaRPr>
          </a:p>
        </p:txBody>
      </p:sp>
      <p:sp>
        <p:nvSpPr>
          <p:cNvPr id="121864" name="Text Box 8"/>
          <p:cNvSpPr txBox="1">
            <a:spLocks noChangeArrowheads="1"/>
          </p:cNvSpPr>
          <p:nvPr/>
        </p:nvSpPr>
        <p:spPr bwMode="auto">
          <a:xfrm>
            <a:off x="4284663" y="3933825"/>
            <a:ext cx="1655762" cy="457200"/>
          </a:xfrm>
          <a:prstGeom prst="rect">
            <a:avLst/>
          </a:prstGeom>
          <a:noFill/>
          <a:ln w="9525">
            <a:noFill/>
            <a:miter lim="800000"/>
            <a:headEnd/>
            <a:tailEnd/>
          </a:ln>
          <a:effectLst/>
        </p:spPr>
        <p:txBody>
          <a:bodyPr>
            <a:spAutoFit/>
          </a:bodyPr>
          <a:lstStyle/>
          <a:p>
            <a:pPr>
              <a:spcBef>
                <a:spcPct val="50000"/>
              </a:spcBef>
            </a:pPr>
            <a:r>
              <a:rPr lang="en-GB" sz="2400">
                <a:solidFill>
                  <a:srgbClr val="FF3300"/>
                </a:solidFill>
              </a:rPr>
              <a:t>$5,000</a:t>
            </a:r>
            <a:endParaRPr lang="en-NZ" sz="2400">
              <a:solidFill>
                <a:srgbClr val="FF3300"/>
              </a:solidFill>
            </a:endParaRPr>
          </a:p>
        </p:txBody>
      </p:sp>
      <p:sp>
        <p:nvSpPr>
          <p:cNvPr id="121865" name="Text Box 9"/>
          <p:cNvSpPr txBox="1">
            <a:spLocks noChangeArrowheads="1"/>
          </p:cNvSpPr>
          <p:nvPr/>
        </p:nvSpPr>
        <p:spPr bwMode="auto">
          <a:xfrm>
            <a:off x="4427538" y="4292600"/>
            <a:ext cx="1008062" cy="457200"/>
          </a:xfrm>
          <a:prstGeom prst="rect">
            <a:avLst/>
          </a:prstGeom>
          <a:noFill/>
          <a:ln w="9525">
            <a:noFill/>
            <a:miter lim="800000"/>
            <a:headEnd/>
            <a:tailEnd/>
          </a:ln>
          <a:effectLst/>
        </p:spPr>
        <p:txBody>
          <a:bodyPr>
            <a:spAutoFit/>
          </a:bodyPr>
          <a:lstStyle/>
          <a:p>
            <a:pPr>
              <a:spcBef>
                <a:spcPct val="50000"/>
              </a:spcBef>
            </a:pPr>
            <a:r>
              <a:rPr lang="en-GB" sz="2400">
                <a:solidFill>
                  <a:srgbClr val="FF3300"/>
                </a:solidFill>
              </a:rPr>
              <a:t>$800</a:t>
            </a:r>
            <a:endParaRPr lang="en-NZ" sz="2400">
              <a:solidFill>
                <a:srgbClr val="FF3300"/>
              </a:solidFill>
            </a:endParaRPr>
          </a:p>
        </p:txBody>
      </p:sp>
      <p:sp>
        <p:nvSpPr>
          <p:cNvPr id="121866" name="Text Box 10"/>
          <p:cNvSpPr txBox="1">
            <a:spLocks noChangeArrowheads="1"/>
          </p:cNvSpPr>
          <p:nvPr/>
        </p:nvSpPr>
        <p:spPr bwMode="auto">
          <a:xfrm>
            <a:off x="4427538" y="4652963"/>
            <a:ext cx="936625" cy="457200"/>
          </a:xfrm>
          <a:prstGeom prst="rect">
            <a:avLst/>
          </a:prstGeom>
          <a:noFill/>
          <a:ln w="9525">
            <a:noFill/>
            <a:miter lim="800000"/>
            <a:headEnd/>
            <a:tailEnd/>
          </a:ln>
          <a:effectLst/>
        </p:spPr>
        <p:txBody>
          <a:bodyPr>
            <a:spAutoFit/>
          </a:bodyPr>
          <a:lstStyle/>
          <a:p>
            <a:pPr>
              <a:spcBef>
                <a:spcPct val="50000"/>
              </a:spcBef>
            </a:pPr>
            <a:r>
              <a:rPr lang="en-GB" sz="2400" u="sng">
                <a:solidFill>
                  <a:srgbClr val="FF3300"/>
                </a:solidFill>
              </a:rPr>
              <a:t>$200</a:t>
            </a:r>
            <a:endParaRPr lang="en-NZ" sz="2400" u="sng">
              <a:solidFill>
                <a:srgbClr val="FF3300"/>
              </a:solidFill>
            </a:endParaRPr>
          </a:p>
        </p:txBody>
      </p:sp>
      <p:sp>
        <p:nvSpPr>
          <p:cNvPr id="121867" name="Text Box 11"/>
          <p:cNvSpPr txBox="1">
            <a:spLocks noChangeArrowheads="1"/>
          </p:cNvSpPr>
          <p:nvPr/>
        </p:nvSpPr>
        <p:spPr bwMode="auto">
          <a:xfrm>
            <a:off x="6732588" y="4941888"/>
            <a:ext cx="1225550" cy="457200"/>
          </a:xfrm>
          <a:prstGeom prst="rect">
            <a:avLst/>
          </a:prstGeom>
          <a:noFill/>
          <a:ln w="9525">
            <a:noFill/>
            <a:miter lim="800000"/>
            <a:headEnd/>
            <a:tailEnd/>
          </a:ln>
          <a:effectLst/>
        </p:spPr>
        <p:txBody>
          <a:bodyPr>
            <a:spAutoFit/>
          </a:bodyPr>
          <a:lstStyle/>
          <a:p>
            <a:pPr>
              <a:spcBef>
                <a:spcPct val="50000"/>
              </a:spcBef>
            </a:pPr>
            <a:r>
              <a:rPr lang="en-GB" sz="2400" u="sng">
                <a:solidFill>
                  <a:srgbClr val="FF3300"/>
                </a:solidFill>
              </a:rPr>
              <a:t>$6,000</a:t>
            </a:r>
            <a:endParaRPr lang="en-NZ" sz="2400" u="sng">
              <a:solidFill>
                <a:srgbClr val="FF3300"/>
              </a:solidFill>
            </a:endParaRPr>
          </a:p>
        </p:txBody>
      </p:sp>
      <p:sp>
        <p:nvSpPr>
          <p:cNvPr id="121868" name="Text Box 12"/>
          <p:cNvSpPr txBox="1">
            <a:spLocks noChangeArrowheads="1"/>
          </p:cNvSpPr>
          <p:nvPr/>
        </p:nvSpPr>
        <p:spPr bwMode="auto">
          <a:xfrm>
            <a:off x="6732588" y="5373688"/>
            <a:ext cx="1368425" cy="457200"/>
          </a:xfrm>
          <a:prstGeom prst="rect">
            <a:avLst/>
          </a:prstGeom>
          <a:noFill/>
          <a:ln w="9525">
            <a:noFill/>
            <a:miter lim="800000"/>
            <a:headEnd/>
            <a:tailEnd/>
          </a:ln>
          <a:effectLst/>
        </p:spPr>
        <p:txBody>
          <a:bodyPr>
            <a:spAutoFit/>
          </a:bodyPr>
          <a:lstStyle/>
          <a:p>
            <a:pPr>
              <a:spcBef>
                <a:spcPct val="50000"/>
              </a:spcBef>
            </a:pPr>
            <a:r>
              <a:rPr lang="en-GB" sz="2400" u="sng">
                <a:solidFill>
                  <a:schemeClr val="accent2"/>
                </a:solidFill>
              </a:rPr>
              <a:t>$7,000</a:t>
            </a:r>
            <a:endParaRPr lang="en-NZ" sz="2400" u="sng">
              <a:solidFill>
                <a:schemeClr val="accent2"/>
              </a:solidFill>
            </a:endParaRPr>
          </a:p>
        </p:txBody>
      </p:sp>
      <p:pic>
        <p:nvPicPr>
          <p:cNvPr id="14349" name="Picture 13" descr="J0078737"/>
          <p:cNvPicPr>
            <a:picLocks noGrp="1" noChangeAspect="1" noChangeArrowheads="1"/>
          </p:cNvPicPr>
          <p:nvPr>
            <p:ph sz="half" idx="2"/>
          </p:nvPr>
        </p:nvPicPr>
        <p:blipFill>
          <a:blip r:embed="rId3" cstate="print"/>
          <a:srcRect/>
          <a:stretch>
            <a:fillRect/>
          </a:stretch>
        </p:blipFill>
        <p:spPr>
          <a:xfrm>
            <a:off x="8101013" y="5516563"/>
            <a:ext cx="881062" cy="1103312"/>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185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185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185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185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1859">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1859">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1859">
                                            <p:txEl>
                                              <p:pRg st="7" end="7"/>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1859">
                                            <p:txEl>
                                              <p:pRg st="8" end="8"/>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1859">
                                            <p:txEl>
                                              <p:pRg st="9" end="9"/>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1860"/>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1862"/>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1863"/>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1864"/>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21865"/>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21866"/>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21867"/>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218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build="p"/>
      <p:bldP spid="121860" grpId="0"/>
      <p:bldP spid="121862" grpId="0"/>
      <p:bldP spid="121863" grpId="0"/>
      <p:bldP spid="121864" grpId="0"/>
      <p:bldP spid="121865" grpId="0"/>
      <p:bldP spid="121866" grpId="0"/>
      <p:bldP spid="121867" grpId="0"/>
      <p:bldP spid="12186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16632"/>
            <a:ext cx="8229600" cy="432048"/>
          </a:xfrm>
        </p:spPr>
        <p:txBody>
          <a:bodyPr/>
          <a:lstStyle/>
          <a:p>
            <a:r>
              <a:rPr lang="el-GR" sz="2400" b="1" dirty="0" smtClean="0"/>
              <a:t>Η ΑΝΕΡΓΙΑ ΣΤΟΥΣ ΝΕΟΥΣ</a:t>
            </a:r>
            <a:endParaRPr lang="el-GR" sz="2400" b="1" dirty="0"/>
          </a:p>
        </p:txBody>
      </p:sp>
      <p:pic>
        <p:nvPicPr>
          <p:cNvPr id="1177602" name="Picture 2"/>
          <p:cNvPicPr>
            <a:picLocks noGrp="1" noChangeAspect="1" noChangeArrowheads="1"/>
          </p:cNvPicPr>
          <p:nvPr>
            <p:ph idx="1"/>
          </p:nvPr>
        </p:nvPicPr>
        <p:blipFill>
          <a:blip r:embed="rId2" cstate="print"/>
          <a:srcRect/>
          <a:stretch>
            <a:fillRect/>
          </a:stretch>
        </p:blipFill>
        <p:spPr bwMode="auto">
          <a:xfrm>
            <a:off x="0" y="548680"/>
            <a:ext cx="9144000" cy="63093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fontScale="90000"/>
          </a:bodyPr>
          <a:lstStyle/>
          <a:p>
            <a:pPr eaLnBrk="1" hangingPunct="1"/>
            <a:r>
              <a:rPr lang="el-GR" sz="2800" smtClean="0"/>
              <a:t>Καφέ Μαρία</a:t>
            </a:r>
            <a:r>
              <a:rPr lang="en-US" sz="2800" smtClean="0"/>
              <a:t> </a:t>
            </a:r>
            <a:br>
              <a:rPr lang="en-US" sz="2800" smtClean="0"/>
            </a:br>
            <a:r>
              <a:rPr lang="el-GR" sz="2800" smtClean="0"/>
              <a:t>ΚΑΤΑΣΤΑΣΗ ΑΛΛΑΓΩΝ ΚΑΘΑΡΑΣ ΘΕΣΗΣ</a:t>
            </a:r>
            <a:r>
              <a:rPr lang="en-US" sz="2800" smtClean="0"/>
              <a:t/>
            </a:r>
            <a:br>
              <a:rPr lang="en-US" sz="2800" smtClean="0"/>
            </a:br>
            <a:r>
              <a:rPr lang="el-GR" sz="2800" smtClean="0"/>
              <a:t>31/3/06</a:t>
            </a:r>
            <a:endParaRPr lang="en-NZ" sz="2800" smtClean="0"/>
          </a:p>
        </p:txBody>
      </p:sp>
      <p:sp>
        <p:nvSpPr>
          <p:cNvPr id="122883" name="Rectangle 3"/>
          <p:cNvSpPr>
            <a:spLocks noGrp="1" noChangeArrowheads="1"/>
          </p:cNvSpPr>
          <p:nvPr>
            <p:ph type="body" sz="half" idx="1"/>
          </p:nvPr>
        </p:nvSpPr>
        <p:spPr>
          <a:xfrm>
            <a:off x="395288" y="1700213"/>
            <a:ext cx="8218487" cy="4525962"/>
          </a:xfrm>
        </p:spPr>
        <p:txBody>
          <a:bodyPr/>
          <a:lstStyle/>
          <a:p>
            <a:pPr eaLnBrk="1" hangingPunct="1">
              <a:buFontTx/>
              <a:buNone/>
            </a:pPr>
            <a:r>
              <a:rPr lang="el-GR" sz="2800" smtClean="0"/>
              <a:t>ΙΔΙΑ ΚΕΦΑΛΑΙΑ ΕΝΑΡΞΗΣ</a:t>
            </a:r>
            <a:endParaRPr lang="en-GB" sz="2800" smtClean="0"/>
          </a:p>
          <a:p>
            <a:pPr eaLnBrk="1" hangingPunct="1">
              <a:buFontTx/>
              <a:buNone/>
            </a:pPr>
            <a:r>
              <a:rPr lang="en-GB" sz="2800" smtClean="0"/>
              <a:t>+ </a:t>
            </a:r>
            <a:r>
              <a:rPr lang="el-GR" sz="2800" smtClean="0"/>
              <a:t>ΚΑΘΑΡΑ ΚΕΡΔΗ</a:t>
            </a:r>
            <a:endParaRPr lang="en-GB" sz="2800" smtClean="0"/>
          </a:p>
          <a:p>
            <a:pPr eaLnBrk="1" hangingPunct="1">
              <a:buFontTx/>
              <a:buNone/>
            </a:pPr>
            <a:r>
              <a:rPr lang="el-GR" sz="2800" smtClean="0"/>
              <a:t>ΙΔΙΑ ΚΕΦΑΛΑΙΑ ΛΗΞΗΣ</a:t>
            </a:r>
            <a:endParaRPr lang="en-GB" sz="2800" smtClean="0"/>
          </a:p>
          <a:p>
            <a:pPr eaLnBrk="1" hangingPunct="1"/>
            <a:endParaRPr lang="en-NZ" sz="2800" smtClean="0"/>
          </a:p>
        </p:txBody>
      </p:sp>
      <p:sp>
        <p:nvSpPr>
          <p:cNvPr id="122884" name="Text Box 4"/>
          <p:cNvSpPr txBox="1">
            <a:spLocks noChangeArrowheads="1"/>
          </p:cNvSpPr>
          <p:nvPr/>
        </p:nvSpPr>
        <p:spPr bwMode="auto">
          <a:xfrm>
            <a:off x="6588125" y="1700213"/>
            <a:ext cx="1800225" cy="457200"/>
          </a:xfrm>
          <a:prstGeom prst="rect">
            <a:avLst/>
          </a:prstGeom>
          <a:noFill/>
          <a:ln w="9525">
            <a:noFill/>
            <a:miter lim="800000"/>
            <a:headEnd/>
            <a:tailEnd/>
          </a:ln>
          <a:effectLst/>
        </p:spPr>
        <p:txBody>
          <a:bodyPr>
            <a:spAutoFit/>
          </a:bodyPr>
          <a:lstStyle/>
          <a:p>
            <a:pPr>
              <a:spcBef>
                <a:spcPct val="50000"/>
              </a:spcBef>
            </a:pPr>
            <a:r>
              <a:rPr lang="en-GB" sz="2400">
                <a:solidFill>
                  <a:srgbClr val="009900"/>
                </a:solidFill>
              </a:rPr>
              <a:t>$25,000</a:t>
            </a:r>
            <a:endParaRPr lang="en-NZ" sz="2400">
              <a:solidFill>
                <a:srgbClr val="009900"/>
              </a:solidFill>
            </a:endParaRPr>
          </a:p>
        </p:txBody>
      </p:sp>
      <p:sp>
        <p:nvSpPr>
          <p:cNvPr id="122885" name="Text Box 5"/>
          <p:cNvSpPr txBox="1">
            <a:spLocks noChangeArrowheads="1"/>
          </p:cNvSpPr>
          <p:nvPr/>
        </p:nvSpPr>
        <p:spPr bwMode="auto">
          <a:xfrm>
            <a:off x="6732588" y="2133600"/>
            <a:ext cx="1511300" cy="457200"/>
          </a:xfrm>
          <a:prstGeom prst="rect">
            <a:avLst/>
          </a:prstGeom>
          <a:noFill/>
          <a:ln w="9525">
            <a:noFill/>
            <a:miter lim="800000"/>
            <a:headEnd/>
            <a:tailEnd/>
          </a:ln>
          <a:effectLst/>
        </p:spPr>
        <p:txBody>
          <a:bodyPr>
            <a:spAutoFit/>
          </a:bodyPr>
          <a:lstStyle/>
          <a:p>
            <a:pPr>
              <a:spcBef>
                <a:spcPct val="50000"/>
              </a:spcBef>
            </a:pPr>
            <a:r>
              <a:rPr lang="en-GB" sz="2400" u="sng">
                <a:solidFill>
                  <a:schemeClr val="accent2"/>
                </a:solidFill>
              </a:rPr>
              <a:t>$7,000</a:t>
            </a:r>
            <a:endParaRPr lang="en-NZ" sz="2400" u="sng">
              <a:solidFill>
                <a:schemeClr val="accent2"/>
              </a:solidFill>
            </a:endParaRPr>
          </a:p>
        </p:txBody>
      </p:sp>
      <p:sp>
        <p:nvSpPr>
          <p:cNvPr id="122886" name="Text Box 6"/>
          <p:cNvSpPr txBox="1">
            <a:spLocks noChangeArrowheads="1"/>
          </p:cNvSpPr>
          <p:nvPr/>
        </p:nvSpPr>
        <p:spPr bwMode="auto">
          <a:xfrm>
            <a:off x="6588125" y="2636838"/>
            <a:ext cx="1511300" cy="457200"/>
          </a:xfrm>
          <a:prstGeom prst="rect">
            <a:avLst/>
          </a:prstGeom>
          <a:noFill/>
          <a:ln w="9525">
            <a:noFill/>
            <a:miter lim="800000"/>
            <a:headEnd/>
            <a:tailEnd/>
          </a:ln>
          <a:effectLst/>
        </p:spPr>
        <p:txBody>
          <a:bodyPr>
            <a:spAutoFit/>
          </a:bodyPr>
          <a:lstStyle/>
          <a:p>
            <a:pPr>
              <a:spcBef>
                <a:spcPct val="50000"/>
              </a:spcBef>
            </a:pPr>
            <a:r>
              <a:rPr lang="en-GB" sz="2400">
                <a:solidFill>
                  <a:srgbClr val="009900"/>
                </a:solidFill>
              </a:rPr>
              <a:t>$32,000</a:t>
            </a:r>
            <a:endParaRPr lang="en-NZ" sz="2400">
              <a:solidFill>
                <a:srgbClr val="009900"/>
              </a:solidFill>
            </a:endParaRPr>
          </a:p>
        </p:txBody>
      </p:sp>
      <p:pic>
        <p:nvPicPr>
          <p:cNvPr id="15367" name="Picture 7" descr="J0078702"/>
          <p:cNvPicPr>
            <a:picLocks noGrp="1" noChangeAspect="1" noChangeArrowheads="1"/>
          </p:cNvPicPr>
          <p:nvPr>
            <p:ph sz="half" idx="2"/>
          </p:nvPr>
        </p:nvPicPr>
        <p:blipFill>
          <a:blip r:embed="rId3" cstate="print"/>
          <a:srcRect/>
          <a:stretch>
            <a:fillRect/>
          </a:stretch>
        </p:blipFill>
        <p:spPr>
          <a:xfrm>
            <a:off x="755650" y="4581525"/>
            <a:ext cx="2016125" cy="1762125"/>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8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8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88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88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288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28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3" grpId="0" build="p"/>
      <p:bldP spid="122884" grpId="0"/>
      <p:bldP spid="122885" grpId="0"/>
      <p:bldP spid="122886"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l-GR" sz="2800" smtClean="0"/>
              <a:t>Καφέ Μαρία</a:t>
            </a:r>
            <a:r>
              <a:rPr lang="en-US" sz="2800" smtClean="0"/>
              <a:t> </a:t>
            </a:r>
            <a:br>
              <a:rPr lang="en-US" sz="2800" smtClean="0"/>
            </a:br>
            <a:r>
              <a:rPr lang="el-GR" sz="2800" smtClean="0"/>
              <a:t>ΙΣΟΛΟΓΙΣΜΟΣ στις 31/3/06</a:t>
            </a:r>
            <a:endParaRPr lang="en-NZ" sz="2800" smtClean="0"/>
          </a:p>
        </p:txBody>
      </p:sp>
      <p:sp>
        <p:nvSpPr>
          <p:cNvPr id="123907" name="Rectangle 3"/>
          <p:cNvSpPr>
            <a:spLocks noGrp="1" noChangeArrowheads="1"/>
          </p:cNvSpPr>
          <p:nvPr>
            <p:ph type="body" sz="half" idx="1"/>
          </p:nvPr>
        </p:nvSpPr>
        <p:spPr>
          <a:xfrm>
            <a:off x="468313" y="1484313"/>
            <a:ext cx="8075612" cy="5113337"/>
          </a:xfrm>
        </p:spPr>
        <p:txBody>
          <a:bodyPr/>
          <a:lstStyle/>
          <a:p>
            <a:pPr algn="ctr" eaLnBrk="1" hangingPunct="1">
              <a:lnSpc>
                <a:spcPct val="80000"/>
              </a:lnSpc>
              <a:buFontTx/>
              <a:buNone/>
            </a:pPr>
            <a:endParaRPr lang="en-US" sz="2400" smtClean="0"/>
          </a:p>
          <a:p>
            <a:pPr eaLnBrk="1" hangingPunct="1">
              <a:lnSpc>
                <a:spcPct val="80000"/>
              </a:lnSpc>
              <a:buFontTx/>
              <a:buNone/>
            </a:pPr>
            <a:r>
              <a:rPr lang="el-GR" sz="2400" smtClean="0"/>
              <a:t>ΕΝΕΡΓΗΤΙΚΟ</a:t>
            </a:r>
            <a:r>
              <a:rPr lang="en-US" sz="2400" smtClean="0"/>
              <a:t>:</a:t>
            </a:r>
          </a:p>
          <a:p>
            <a:pPr lvl="1" eaLnBrk="1" hangingPunct="1">
              <a:lnSpc>
                <a:spcPct val="80000"/>
              </a:lnSpc>
            </a:pPr>
            <a:r>
              <a:rPr lang="el-GR" sz="2000" smtClean="0"/>
              <a:t>Μετρητά</a:t>
            </a:r>
            <a:endParaRPr lang="en-US" sz="2000" smtClean="0"/>
          </a:p>
          <a:p>
            <a:pPr lvl="1" eaLnBrk="1" hangingPunct="1">
              <a:lnSpc>
                <a:spcPct val="80000"/>
              </a:lnSpc>
            </a:pPr>
            <a:r>
              <a:rPr lang="el-GR" sz="2000" smtClean="0"/>
              <a:t>Αποθέματα</a:t>
            </a:r>
            <a:endParaRPr lang="en-US" sz="2000" smtClean="0"/>
          </a:p>
          <a:p>
            <a:pPr lvl="1" eaLnBrk="1" hangingPunct="1">
              <a:lnSpc>
                <a:spcPct val="80000"/>
              </a:lnSpc>
            </a:pPr>
            <a:r>
              <a:rPr lang="el-GR" sz="2000" smtClean="0"/>
              <a:t>έπιπλα και σκεύη</a:t>
            </a:r>
            <a:r>
              <a:rPr lang="en-US" sz="2000" smtClean="0"/>
              <a:t> </a:t>
            </a:r>
          </a:p>
          <a:p>
            <a:pPr lvl="1" eaLnBrk="1" hangingPunct="1">
              <a:lnSpc>
                <a:spcPct val="80000"/>
              </a:lnSpc>
              <a:buFontTx/>
              <a:buNone/>
            </a:pPr>
            <a:endParaRPr lang="en-US" sz="2000" smtClean="0"/>
          </a:p>
          <a:p>
            <a:pPr eaLnBrk="1" hangingPunct="1">
              <a:lnSpc>
                <a:spcPct val="80000"/>
              </a:lnSpc>
              <a:buFontTx/>
              <a:buNone/>
            </a:pPr>
            <a:endParaRPr lang="en-US" sz="2400" smtClean="0"/>
          </a:p>
          <a:p>
            <a:pPr eaLnBrk="1" hangingPunct="1">
              <a:lnSpc>
                <a:spcPct val="80000"/>
              </a:lnSpc>
              <a:buFontTx/>
              <a:buNone/>
            </a:pPr>
            <a:endParaRPr lang="en-US" sz="2400" smtClean="0"/>
          </a:p>
          <a:p>
            <a:pPr eaLnBrk="1" hangingPunct="1">
              <a:lnSpc>
                <a:spcPct val="80000"/>
              </a:lnSpc>
              <a:buFontTx/>
              <a:buNone/>
            </a:pPr>
            <a:r>
              <a:rPr lang="el-GR" sz="2400" smtClean="0"/>
              <a:t>ΠΑΘΗΤΙΚΟ</a:t>
            </a:r>
            <a:r>
              <a:rPr lang="en-US" sz="2400" smtClean="0"/>
              <a:t>:</a:t>
            </a:r>
          </a:p>
          <a:p>
            <a:pPr eaLnBrk="1" hangingPunct="1">
              <a:lnSpc>
                <a:spcPct val="80000"/>
              </a:lnSpc>
              <a:buFontTx/>
              <a:buNone/>
            </a:pPr>
            <a:endParaRPr lang="en-US" sz="2400" smtClean="0"/>
          </a:p>
          <a:p>
            <a:pPr eaLnBrk="1" hangingPunct="1">
              <a:lnSpc>
                <a:spcPct val="80000"/>
              </a:lnSpc>
              <a:buFontTx/>
              <a:buNone/>
            </a:pPr>
            <a:r>
              <a:rPr lang="el-GR" sz="2400" smtClean="0"/>
              <a:t>ΚΑΘ.ΘΕΣΗ</a:t>
            </a:r>
            <a:r>
              <a:rPr lang="en-US" sz="2400" smtClean="0"/>
              <a:t>:</a:t>
            </a:r>
          </a:p>
          <a:p>
            <a:pPr lvl="1" eaLnBrk="1" hangingPunct="1">
              <a:lnSpc>
                <a:spcPct val="80000"/>
              </a:lnSpc>
            </a:pPr>
            <a:r>
              <a:rPr lang="el-GR" sz="2000" smtClean="0"/>
              <a:t>στις 31/3/06</a:t>
            </a:r>
            <a:endParaRPr lang="en-US" sz="2000" smtClean="0"/>
          </a:p>
          <a:p>
            <a:pPr eaLnBrk="1" hangingPunct="1">
              <a:lnSpc>
                <a:spcPct val="80000"/>
              </a:lnSpc>
              <a:buFontTx/>
              <a:buNone/>
            </a:pPr>
            <a:endParaRPr lang="en-NZ" sz="2400" smtClean="0"/>
          </a:p>
          <a:p>
            <a:pPr eaLnBrk="1" hangingPunct="1">
              <a:lnSpc>
                <a:spcPct val="80000"/>
              </a:lnSpc>
              <a:buFontTx/>
              <a:buNone/>
            </a:pPr>
            <a:r>
              <a:rPr lang="el-GR" sz="2400" smtClean="0"/>
              <a:t>ΠΑΘΗΤΙΚΟ</a:t>
            </a:r>
            <a:r>
              <a:rPr lang="en-NZ" sz="2400" smtClean="0"/>
              <a:t> + </a:t>
            </a:r>
            <a:r>
              <a:rPr lang="el-GR" sz="2400" smtClean="0"/>
              <a:t>ΚΑΘ.ΘΕΣΗ</a:t>
            </a:r>
            <a:endParaRPr lang="en-NZ" sz="2400" smtClean="0"/>
          </a:p>
        </p:txBody>
      </p:sp>
      <p:sp>
        <p:nvSpPr>
          <p:cNvPr id="123908" name="Text Box 4"/>
          <p:cNvSpPr txBox="1">
            <a:spLocks noChangeArrowheads="1"/>
          </p:cNvSpPr>
          <p:nvPr/>
        </p:nvSpPr>
        <p:spPr bwMode="auto">
          <a:xfrm>
            <a:off x="6948488" y="2133600"/>
            <a:ext cx="1584325" cy="457200"/>
          </a:xfrm>
          <a:prstGeom prst="rect">
            <a:avLst/>
          </a:prstGeom>
          <a:noFill/>
          <a:ln w="9525">
            <a:noFill/>
            <a:miter lim="800000"/>
            <a:headEnd/>
            <a:tailEnd/>
          </a:ln>
          <a:effectLst/>
        </p:spPr>
        <p:txBody>
          <a:bodyPr>
            <a:spAutoFit/>
          </a:bodyPr>
          <a:lstStyle/>
          <a:p>
            <a:pPr>
              <a:spcBef>
                <a:spcPct val="50000"/>
              </a:spcBef>
            </a:pPr>
            <a:r>
              <a:rPr lang="en-GB" sz="2400">
                <a:solidFill>
                  <a:schemeClr val="accent2"/>
                </a:solidFill>
              </a:rPr>
              <a:t>$16,000</a:t>
            </a:r>
            <a:endParaRPr lang="en-NZ" sz="2400">
              <a:solidFill>
                <a:schemeClr val="accent2"/>
              </a:solidFill>
            </a:endParaRPr>
          </a:p>
        </p:txBody>
      </p:sp>
      <p:sp>
        <p:nvSpPr>
          <p:cNvPr id="123909" name="Text Box 5"/>
          <p:cNvSpPr txBox="1">
            <a:spLocks noChangeArrowheads="1"/>
          </p:cNvSpPr>
          <p:nvPr/>
        </p:nvSpPr>
        <p:spPr bwMode="auto">
          <a:xfrm>
            <a:off x="6948488" y="2492375"/>
            <a:ext cx="1295400" cy="457200"/>
          </a:xfrm>
          <a:prstGeom prst="rect">
            <a:avLst/>
          </a:prstGeom>
          <a:noFill/>
          <a:ln w="9525">
            <a:noFill/>
            <a:miter lim="800000"/>
            <a:headEnd/>
            <a:tailEnd/>
          </a:ln>
          <a:effectLst/>
        </p:spPr>
        <p:txBody>
          <a:bodyPr>
            <a:spAutoFit/>
          </a:bodyPr>
          <a:lstStyle/>
          <a:p>
            <a:pPr>
              <a:spcBef>
                <a:spcPct val="50000"/>
              </a:spcBef>
            </a:pPr>
            <a:r>
              <a:rPr lang="en-GB" sz="2400">
                <a:solidFill>
                  <a:schemeClr val="accent2"/>
                </a:solidFill>
              </a:rPr>
              <a:t>$13,000</a:t>
            </a:r>
            <a:endParaRPr lang="en-NZ" sz="2400">
              <a:solidFill>
                <a:schemeClr val="accent2"/>
              </a:solidFill>
            </a:endParaRPr>
          </a:p>
        </p:txBody>
      </p:sp>
      <p:sp>
        <p:nvSpPr>
          <p:cNvPr id="123910" name="Text Box 6"/>
          <p:cNvSpPr txBox="1">
            <a:spLocks noChangeArrowheads="1"/>
          </p:cNvSpPr>
          <p:nvPr/>
        </p:nvSpPr>
        <p:spPr bwMode="auto">
          <a:xfrm>
            <a:off x="7092950" y="2852738"/>
            <a:ext cx="1222375" cy="457200"/>
          </a:xfrm>
          <a:prstGeom prst="rect">
            <a:avLst/>
          </a:prstGeom>
          <a:noFill/>
          <a:ln w="9525">
            <a:noFill/>
            <a:miter lim="800000"/>
            <a:headEnd/>
            <a:tailEnd/>
          </a:ln>
          <a:effectLst/>
        </p:spPr>
        <p:txBody>
          <a:bodyPr>
            <a:spAutoFit/>
          </a:bodyPr>
          <a:lstStyle/>
          <a:p>
            <a:pPr>
              <a:spcBef>
                <a:spcPct val="50000"/>
              </a:spcBef>
            </a:pPr>
            <a:r>
              <a:rPr lang="en-GB" sz="2400" u="sng">
                <a:solidFill>
                  <a:schemeClr val="accent2"/>
                </a:solidFill>
              </a:rPr>
              <a:t>$3,000</a:t>
            </a:r>
            <a:endParaRPr lang="en-NZ" sz="2400" u="sng">
              <a:solidFill>
                <a:schemeClr val="accent2"/>
              </a:solidFill>
            </a:endParaRPr>
          </a:p>
        </p:txBody>
      </p:sp>
      <p:sp>
        <p:nvSpPr>
          <p:cNvPr id="123911" name="Text Box 7"/>
          <p:cNvSpPr txBox="1">
            <a:spLocks noChangeArrowheads="1"/>
          </p:cNvSpPr>
          <p:nvPr/>
        </p:nvSpPr>
        <p:spPr bwMode="auto">
          <a:xfrm>
            <a:off x="6948488" y="3284538"/>
            <a:ext cx="1439862" cy="457200"/>
          </a:xfrm>
          <a:prstGeom prst="rect">
            <a:avLst/>
          </a:prstGeom>
          <a:noFill/>
          <a:ln w="9525">
            <a:noFill/>
            <a:miter lim="800000"/>
            <a:headEnd/>
            <a:tailEnd/>
          </a:ln>
          <a:effectLst/>
        </p:spPr>
        <p:txBody>
          <a:bodyPr>
            <a:spAutoFit/>
          </a:bodyPr>
          <a:lstStyle/>
          <a:p>
            <a:pPr>
              <a:spcBef>
                <a:spcPct val="50000"/>
              </a:spcBef>
            </a:pPr>
            <a:r>
              <a:rPr lang="en-GB" sz="2400" u="sng">
                <a:solidFill>
                  <a:schemeClr val="accent2"/>
                </a:solidFill>
              </a:rPr>
              <a:t>$32,000</a:t>
            </a:r>
            <a:endParaRPr lang="en-NZ" sz="2400" u="sng">
              <a:solidFill>
                <a:schemeClr val="accent2"/>
              </a:solidFill>
            </a:endParaRPr>
          </a:p>
        </p:txBody>
      </p:sp>
      <p:sp>
        <p:nvSpPr>
          <p:cNvPr id="123912" name="Text Box 8"/>
          <p:cNvSpPr txBox="1">
            <a:spLocks noChangeArrowheads="1"/>
          </p:cNvSpPr>
          <p:nvPr/>
        </p:nvSpPr>
        <p:spPr bwMode="auto">
          <a:xfrm>
            <a:off x="7667625" y="4005263"/>
            <a:ext cx="720725" cy="457200"/>
          </a:xfrm>
          <a:prstGeom prst="rect">
            <a:avLst/>
          </a:prstGeom>
          <a:noFill/>
          <a:ln w="9525">
            <a:noFill/>
            <a:miter lim="800000"/>
            <a:headEnd/>
            <a:tailEnd/>
          </a:ln>
          <a:effectLst/>
        </p:spPr>
        <p:txBody>
          <a:bodyPr>
            <a:spAutoFit/>
          </a:bodyPr>
          <a:lstStyle/>
          <a:p>
            <a:pPr>
              <a:spcBef>
                <a:spcPct val="50000"/>
              </a:spcBef>
            </a:pPr>
            <a:r>
              <a:rPr lang="en-GB" sz="2400">
                <a:solidFill>
                  <a:srgbClr val="FF3300"/>
                </a:solidFill>
              </a:rPr>
              <a:t>$0</a:t>
            </a:r>
            <a:endParaRPr lang="en-NZ" sz="2400">
              <a:solidFill>
                <a:srgbClr val="FF3300"/>
              </a:solidFill>
            </a:endParaRPr>
          </a:p>
        </p:txBody>
      </p:sp>
      <p:sp>
        <p:nvSpPr>
          <p:cNvPr id="123913" name="Text Box 9"/>
          <p:cNvSpPr txBox="1">
            <a:spLocks noChangeArrowheads="1"/>
          </p:cNvSpPr>
          <p:nvPr/>
        </p:nvSpPr>
        <p:spPr bwMode="auto">
          <a:xfrm>
            <a:off x="6948488" y="5157788"/>
            <a:ext cx="1439862" cy="457200"/>
          </a:xfrm>
          <a:prstGeom prst="rect">
            <a:avLst/>
          </a:prstGeom>
          <a:noFill/>
          <a:ln w="9525">
            <a:noFill/>
            <a:miter lim="800000"/>
            <a:headEnd/>
            <a:tailEnd/>
          </a:ln>
          <a:effectLst/>
        </p:spPr>
        <p:txBody>
          <a:bodyPr>
            <a:spAutoFit/>
          </a:bodyPr>
          <a:lstStyle/>
          <a:p>
            <a:pPr>
              <a:spcBef>
                <a:spcPct val="50000"/>
              </a:spcBef>
            </a:pPr>
            <a:r>
              <a:rPr lang="en-GB" sz="2400" u="sng">
                <a:solidFill>
                  <a:srgbClr val="009900"/>
                </a:solidFill>
              </a:rPr>
              <a:t>$32,000</a:t>
            </a:r>
            <a:endParaRPr lang="en-NZ" sz="2400" u="sng">
              <a:solidFill>
                <a:srgbClr val="009900"/>
              </a:solidFill>
            </a:endParaRPr>
          </a:p>
        </p:txBody>
      </p:sp>
      <p:sp>
        <p:nvSpPr>
          <p:cNvPr id="123914" name="Text Box 10"/>
          <p:cNvSpPr txBox="1">
            <a:spLocks noChangeArrowheads="1"/>
          </p:cNvSpPr>
          <p:nvPr/>
        </p:nvSpPr>
        <p:spPr bwMode="auto">
          <a:xfrm>
            <a:off x="6948488" y="5876925"/>
            <a:ext cx="1439862" cy="457200"/>
          </a:xfrm>
          <a:prstGeom prst="rect">
            <a:avLst/>
          </a:prstGeom>
          <a:noFill/>
          <a:ln w="9525">
            <a:noFill/>
            <a:miter lim="800000"/>
            <a:headEnd/>
            <a:tailEnd/>
          </a:ln>
          <a:effectLst/>
        </p:spPr>
        <p:txBody>
          <a:bodyPr>
            <a:spAutoFit/>
          </a:bodyPr>
          <a:lstStyle/>
          <a:p>
            <a:pPr>
              <a:spcBef>
                <a:spcPct val="50000"/>
              </a:spcBef>
            </a:pPr>
            <a:r>
              <a:rPr lang="en-GB" sz="2400" u="sng">
                <a:solidFill>
                  <a:srgbClr val="009900"/>
                </a:solidFill>
              </a:rPr>
              <a:t>$32,000</a:t>
            </a:r>
            <a:endParaRPr lang="en-NZ" sz="2400" u="sng">
              <a:solidFill>
                <a:srgbClr val="009900"/>
              </a:solidFill>
            </a:endParaRPr>
          </a:p>
        </p:txBody>
      </p:sp>
      <p:pic>
        <p:nvPicPr>
          <p:cNvPr id="16395" name="Picture 11" descr="J0078622"/>
          <p:cNvPicPr>
            <a:picLocks noGrp="1" noChangeAspect="1" noChangeArrowheads="1"/>
          </p:cNvPicPr>
          <p:nvPr>
            <p:ph sz="half" idx="2"/>
          </p:nvPr>
        </p:nvPicPr>
        <p:blipFill>
          <a:blip r:embed="rId3" cstate="print"/>
          <a:srcRect/>
          <a:stretch>
            <a:fillRect/>
          </a:stretch>
        </p:blipFill>
        <p:spPr>
          <a:xfrm>
            <a:off x="7236296" y="476672"/>
            <a:ext cx="719138" cy="1152525"/>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907">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3907">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3907">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3907">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3907">
                                            <p:txEl>
                                              <p:pRg st="8" end="8"/>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3907">
                                            <p:txEl>
                                              <p:pRg st="10" end="1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3907">
                                            <p:txEl>
                                              <p:pRg st="11" end="1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3907">
                                            <p:txEl>
                                              <p:pRg st="13" end="13"/>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390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390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391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391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391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391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39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build="p"/>
      <p:bldP spid="123908" grpId="0"/>
      <p:bldP spid="123909" grpId="0"/>
      <p:bldP spid="123910" grpId="0"/>
      <p:bldP spid="123911" grpId="0"/>
      <p:bldP spid="123912" grpId="0"/>
      <p:bldP spid="123913" grpId="0"/>
      <p:bldP spid="123914"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68313" y="188913"/>
            <a:ext cx="8229600" cy="993775"/>
          </a:xfrm>
        </p:spPr>
        <p:txBody>
          <a:bodyPr>
            <a:normAutofit fontScale="90000"/>
          </a:bodyPr>
          <a:lstStyle/>
          <a:p>
            <a:pPr eaLnBrk="1" hangingPunct="1"/>
            <a:r>
              <a:rPr lang="el-GR" sz="2800" smtClean="0"/>
              <a:t>Καφέ Μαρία</a:t>
            </a:r>
            <a:r>
              <a:rPr lang="en-US" sz="2400" smtClean="0"/>
              <a:t> </a:t>
            </a:r>
            <a:r>
              <a:rPr lang="en-US" sz="2800" smtClean="0"/>
              <a:t/>
            </a:r>
            <a:br>
              <a:rPr lang="en-US" sz="2800" smtClean="0"/>
            </a:br>
            <a:r>
              <a:rPr lang="el-GR" sz="2800" smtClean="0"/>
              <a:t>ΚΑΤΑΣΤΑΣΗ ΤΑΜΕΙΑΚΩΝ ΡΟΩΝ</a:t>
            </a:r>
            <a:r>
              <a:rPr lang="en-US" sz="2400" smtClean="0"/>
              <a:t/>
            </a:r>
            <a:br>
              <a:rPr lang="en-US" sz="2400" smtClean="0"/>
            </a:br>
            <a:r>
              <a:rPr lang="el-GR" sz="2400" smtClean="0"/>
              <a:t>31/3/06</a:t>
            </a:r>
            <a:endParaRPr lang="en-NZ" sz="2400" smtClean="0"/>
          </a:p>
        </p:txBody>
      </p:sp>
      <p:sp>
        <p:nvSpPr>
          <p:cNvPr id="124931" name="Rectangle 3"/>
          <p:cNvSpPr>
            <a:spLocks noGrp="1" noChangeArrowheads="1"/>
          </p:cNvSpPr>
          <p:nvPr>
            <p:ph type="body" sz="half" idx="1"/>
          </p:nvPr>
        </p:nvSpPr>
        <p:spPr>
          <a:xfrm>
            <a:off x="539750" y="1412875"/>
            <a:ext cx="8208963" cy="5040313"/>
          </a:xfrm>
        </p:spPr>
        <p:txBody>
          <a:bodyPr/>
          <a:lstStyle/>
          <a:p>
            <a:pPr eaLnBrk="1" hangingPunct="1">
              <a:lnSpc>
                <a:spcPct val="80000"/>
              </a:lnSpc>
            </a:pPr>
            <a:r>
              <a:rPr lang="el-GR" sz="1800" b="1" smtClean="0"/>
              <a:t>Λειτουργικές δράσεις</a:t>
            </a:r>
            <a:r>
              <a:rPr lang="el-GR" sz="1800" smtClean="0"/>
              <a:t> </a:t>
            </a:r>
            <a:r>
              <a:rPr lang="en-US" sz="1600" smtClean="0"/>
              <a:t>:</a:t>
            </a:r>
          </a:p>
          <a:p>
            <a:pPr lvl="1" eaLnBrk="1" hangingPunct="1">
              <a:lnSpc>
                <a:spcPct val="80000"/>
              </a:lnSpc>
            </a:pPr>
            <a:r>
              <a:rPr lang="el-GR" sz="1600" smtClean="0"/>
              <a:t>ΕΙΣΡΟΕΣ</a:t>
            </a:r>
            <a:r>
              <a:rPr lang="en-US" sz="1600" smtClean="0"/>
              <a:t>:</a:t>
            </a:r>
          </a:p>
          <a:p>
            <a:pPr lvl="2" eaLnBrk="1" hangingPunct="1">
              <a:lnSpc>
                <a:spcPct val="80000"/>
              </a:lnSpc>
            </a:pPr>
            <a:r>
              <a:rPr lang="el-GR" sz="1600" smtClean="0"/>
              <a:t>Πωλήσεις</a:t>
            </a:r>
            <a:r>
              <a:rPr lang="en-US" sz="1600" smtClean="0"/>
              <a:t>					 $26,000</a:t>
            </a:r>
          </a:p>
          <a:p>
            <a:pPr lvl="1" eaLnBrk="1" hangingPunct="1">
              <a:lnSpc>
                <a:spcPct val="80000"/>
              </a:lnSpc>
            </a:pPr>
            <a:r>
              <a:rPr lang="el-GR" sz="1600" smtClean="0"/>
              <a:t>ΕΚΡΟΕΣ</a:t>
            </a:r>
            <a:r>
              <a:rPr lang="en-US" sz="1600" smtClean="0"/>
              <a:t>:</a:t>
            </a:r>
          </a:p>
          <a:p>
            <a:pPr lvl="2" eaLnBrk="1" hangingPunct="1">
              <a:lnSpc>
                <a:spcPct val="80000"/>
              </a:lnSpc>
            </a:pPr>
            <a:r>
              <a:rPr lang="el-GR" sz="1600" smtClean="0"/>
              <a:t>Αγορά εμπορευμάτων</a:t>
            </a:r>
            <a:r>
              <a:rPr lang="en-US" sz="1600" smtClean="0"/>
              <a:t>		</a:t>
            </a:r>
            <a:r>
              <a:rPr lang="el-GR" sz="1600" smtClean="0"/>
              <a:t> </a:t>
            </a:r>
            <a:r>
              <a:rPr lang="en-US" sz="1600" smtClean="0"/>
              <a:t>($26,000)</a:t>
            </a:r>
          </a:p>
          <a:p>
            <a:pPr lvl="2" eaLnBrk="1" hangingPunct="1">
              <a:lnSpc>
                <a:spcPct val="80000"/>
              </a:lnSpc>
            </a:pPr>
            <a:r>
              <a:rPr lang="el-GR" sz="1600" smtClean="0"/>
              <a:t>Πληρωμή λειτουργικών εξόδων</a:t>
            </a:r>
            <a:r>
              <a:rPr lang="en-US" sz="1600" smtClean="0"/>
              <a:t>	  </a:t>
            </a:r>
            <a:r>
              <a:rPr lang="en-US" sz="1600" u="sng" smtClean="0"/>
              <a:t>($6,000)</a:t>
            </a:r>
            <a:r>
              <a:rPr lang="en-US" sz="1600" smtClean="0"/>
              <a:t>	</a:t>
            </a:r>
            <a:r>
              <a:rPr lang="el-GR" sz="1600" smtClean="0"/>
              <a:t>                </a:t>
            </a:r>
            <a:r>
              <a:rPr lang="en-US" sz="1600" u="sng" smtClean="0"/>
              <a:t>($32,000)</a:t>
            </a:r>
          </a:p>
          <a:p>
            <a:pPr lvl="1" eaLnBrk="1" hangingPunct="1">
              <a:lnSpc>
                <a:spcPct val="80000"/>
              </a:lnSpc>
            </a:pPr>
            <a:r>
              <a:rPr lang="el-GR" sz="1600" smtClean="0"/>
              <a:t>Καθαρές ροές από Λειτουργικές δράσεις </a:t>
            </a:r>
            <a:r>
              <a:rPr lang="en-US" sz="1600" smtClean="0"/>
              <a:t>			  ($6,000)</a:t>
            </a:r>
          </a:p>
          <a:p>
            <a:pPr eaLnBrk="1" hangingPunct="1">
              <a:lnSpc>
                <a:spcPct val="80000"/>
              </a:lnSpc>
            </a:pPr>
            <a:r>
              <a:rPr lang="el-GR" sz="1800" b="1" smtClean="0"/>
              <a:t>Επενδυτικές δράσεις</a:t>
            </a:r>
            <a:r>
              <a:rPr lang="en-GB" sz="1800" smtClean="0"/>
              <a:t> </a:t>
            </a:r>
            <a:r>
              <a:rPr lang="en-US" sz="1600" smtClean="0"/>
              <a:t>:</a:t>
            </a:r>
          </a:p>
          <a:p>
            <a:pPr lvl="1" eaLnBrk="1" hangingPunct="1">
              <a:lnSpc>
                <a:spcPct val="80000"/>
              </a:lnSpc>
            </a:pPr>
            <a:r>
              <a:rPr lang="el-GR" sz="1600" smtClean="0"/>
              <a:t>ΕΙΣΡΟΕΣ</a:t>
            </a:r>
            <a:r>
              <a:rPr lang="en-US" sz="1600" smtClean="0"/>
              <a:t> :</a:t>
            </a:r>
          </a:p>
          <a:p>
            <a:pPr lvl="1" eaLnBrk="1" hangingPunct="1">
              <a:lnSpc>
                <a:spcPct val="80000"/>
              </a:lnSpc>
            </a:pPr>
            <a:r>
              <a:rPr lang="el-GR" sz="1600" smtClean="0"/>
              <a:t>ΕΚΡΟΕΣ</a:t>
            </a:r>
            <a:r>
              <a:rPr lang="en-US" sz="1600" smtClean="0"/>
              <a:t> :</a:t>
            </a:r>
          </a:p>
          <a:p>
            <a:pPr lvl="2" eaLnBrk="1" hangingPunct="1">
              <a:lnSpc>
                <a:spcPct val="80000"/>
              </a:lnSpc>
            </a:pPr>
            <a:r>
              <a:rPr lang="el-GR" sz="1600" smtClean="0"/>
              <a:t>Αγορά επίπλων και σκευών</a:t>
            </a:r>
            <a:r>
              <a:rPr lang="en-US" sz="1600" smtClean="0"/>
              <a:t>		</a:t>
            </a:r>
            <a:r>
              <a:rPr lang="en-US" sz="1600" u="sng" smtClean="0"/>
              <a:t>($,3000)</a:t>
            </a:r>
          </a:p>
          <a:p>
            <a:pPr lvl="1" eaLnBrk="1" hangingPunct="1">
              <a:lnSpc>
                <a:spcPct val="80000"/>
              </a:lnSpc>
            </a:pPr>
            <a:r>
              <a:rPr lang="el-GR" sz="1600" smtClean="0"/>
              <a:t>Καθαρές ροές από Επενδυτικές δράσεις </a:t>
            </a:r>
            <a:r>
              <a:rPr lang="en-US" sz="1600" smtClean="0"/>
              <a:t>			  ($3,000)</a:t>
            </a:r>
          </a:p>
          <a:p>
            <a:pPr eaLnBrk="1" hangingPunct="1">
              <a:lnSpc>
                <a:spcPct val="80000"/>
              </a:lnSpc>
            </a:pPr>
            <a:r>
              <a:rPr lang="el-GR" sz="1800" b="1" smtClean="0"/>
              <a:t>Χρηματοδοτικές δράσεις</a:t>
            </a:r>
            <a:r>
              <a:rPr lang="en-GB" sz="1800" smtClean="0"/>
              <a:t> </a:t>
            </a:r>
            <a:r>
              <a:rPr lang="en-US" sz="1600" smtClean="0"/>
              <a:t>:</a:t>
            </a:r>
          </a:p>
          <a:p>
            <a:pPr lvl="1" eaLnBrk="1" hangingPunct="1">
              <a:lnSpc>
                <a:spcPct val="80000"/>
              </a:lnSpc>
            </a:pPr>
            <a:r>
              <a:rPr lang="el-GR" sz="1600" smtClean="0"/>
              <a:t>ΕΙΣΡΟΕΣ</a:t>
            </a:r>
            <a:r>
              <a:rPr lang="en-US" sz="1600" smtClean="0"/>
              <a:t> :</a:t>
            </a:r>
          </a:p>
          <a:p>
            <a:pPr lvl="2" eaLnBrk="1" hangingPunct="1">
              <a:lnSpc>
                <a:spcPct val="80000"/>
              </a:lnSpc>
            </a:pPr>
            <a:r>
              <a:rPr lang="el-GR" sz="1600" smtClean="0"/>
              <a:t>Ιδία Κεφάλαια</a:t>
            </a:r>
            <a:r>
              <a:rPr lang="en-US" sz="1600" smtClean="0"/>
              <a:t>			  </a:t>
            </a:r>
            <a:r>
              <a:rPr lang="en-US" sz="1600" u="sng" smtClean="0"/>
              <a:t>$25,000</a:t>
            </a:r>
          </a:p>
          <a:p>
            <a:pPr lvl="1" eaLnBrk="1" hangingPunct="1">
              <a:lnSpc>
                <a:spcPct val="80000"/>
              </a:lnSpc>
            </a:pPr>
            <a:r>
              <a:rPr lang="el-GR" sz="1600" smtClean="0"/>
              <a:t>ΕΚΡΟΕΣ</a:t>
            </a:r>
            <a:r>
              <a:rPr lang="en-US" sz="1600" smtClean="0"/>
              <a:t> :                                                              0</a:t>
            </a:r>
          </a:p>
          <a:p>
            <a:pPr lvl="1" eaLnBrk="1" hangingPunct="1">
              <a:lnSpc>
                <a:spcPct val="80000"/>
              </a:lnSpc>
            </a:pPr>
            <a:r>
              <a:rPr lang="el-GR" sz="1600" smtClean="0"/>
              <a:t>Καθαρές ροές από Χρηματοδ/ές δράσεις </a:t>
            </a:r>
            <a:r>
              <a:rPr lang="en-US" sz="1600" smtClean="0"/>
              <a:t>			  </a:t>
            </a:r>
            <a:r>
              <a:rPr lang="en-US" sz="1600" u="sng" smtClean="0"/>
              <a:t>$25,000</a:t>
            </a:r>
          </a:p>
          <a:p>
            <a:pPr eaLnBrk="1" hangingPunct="1">
              <a:lnSpc>
                <a:spcPct val="80000"/>
              </a:lnSpc>
            </a:pPr>
            <a:r>
              <a:rPr lang="el-GR" sz="1600" b="1" smtClean="0"/>
              <a:t>Καθαρές αλλαγές μετρητών</a:t>
            </a:r>
            <a:r>
              <a:rPr lang="en-US" sz="1600" smtClean="0"/>
              <a:t>		 		  $16,000</a:t>
            </a:r>
          </a:p>
          <a:p>
            <a:pPr eaLnBrk="1" hangingPunct="1">
              <a:lnSpc>
                <a:spcPct val="80000"/>
              </a:lnSpc>
            </a:pPr>
            <a:r>
              <a:rPr lang="el-GR" sz="1600" smtClean="0"/>
              <a:t>Μετρητά την 1/1/2006</a:t>
            </a:r>
            <a:r>
              <a:rPr lang="en-US" sz="1600" smtClean="0"/>
              <a:t>				       </a:t>
            </a:r>
            <a:r>
              <a:rPr lang="en-US" sz="1600" u="sng" smtClean="0"/>
              <a:t>0</a:t>
            </a:r>
          </a:p>
          <a:p>
            <a:pPr eaLnBrk="1" hangingPunct="1">
              <a:lnSpc>
                <a:spcPct val="80000"/>
              </a:lnSpc>
            </a:pPr>
            <a:r>
              <a:rPr lang="el-GR" sz="1600" b="1" smtClean="0"/>
              <a:t>Ταμείο στις 31/3/06</a:t>
            </a:r>
            <a:r>
              <a:rPr lang="en-US" sz="1600" b="1" smtClean="0"/>
              <a:t>				  </a:t>
            </a:r>
            <a:r>
              <a:rPr lang="el-GR" sz="1600" b="1" smtClean="0"/>
              <a:t>                </a:t>
            </a:r>
            <a:r>
              <a:rPr lang="en-US" sz="1600" b="1" u="sng" smtClean="0"/>
              <a:t>$16,000</a:t>
            </a:r>
            <a:endParaRPr lang="en-NZ" sz="1600" b="1" u="sng" smtClean="0"/>
          </a:p>
        </p:txBody>
      </p:sp>
      <p:sp>
        <p:nvSpPr>
          <p:cNvPr id="17412" name="Text Box 4"/>
          <p:cNvSpPr txBox="1">
            <a:spLocks noChangeArrowheads="1"/>
          </p:cNvSpPr>
          <p:nvPr/>
        </p:nvSpPr>
        <p:spPr bwMode="auto">
          <a:xfrm>
            <a:off x="7524750" y="2852738"/>
            <a:ext cx="935038" cy="366712"/>
          </a:xfrm>
          <a:prstGeom prst="rect">
            <a:avLst/>
          </a:prstGeom>
          <a:noFill/>
          <a:ln w="9525">
            <a:noFill/>
            <a:miter lim="800000"/>
            <a:headEnd/>
            <a:tailEnd/>
          </a:ln>
          <a:effectLst/>
        </p:spPr>
        <p:txBody>
          <a:bodyPr>
            <a:spAutoFit/>
          </a:bodyPr>
          <a:lstStyle/>
          <a:p>
            <a:pPr>
              <a:spcBef>
                <a:spcPct val="50000"/>
              </a:spcBef>
            </a:pPr>
            <a:endParaRPr lang="en-US"/>
          </a:p>
        </p:txBody>
      </p:sp>
      <p:pic>
        <p:nvPicPr>
          <p:cNvPr id="17413" name="Picture 5" descr="J0078627"/>
          <p:cNvPicPr>
            <a:picLocks noGrp="1" noChangeAspect="1" noChangeArrowheads="1"/>
          </p:cNvPicPr>
          <p:nvPr>
            <p:ph sz="half" idx="2"/>
          </p:nvPr>
        </p:nvPicPr>
        <p:blipFill>
          <a:blip r:embed="rId3" cstate="print"/>
          <a:srcRect/>
          <a:stretch>
            <a:fillRect/>
          </a:stretch>
        </p:blipFill>
        <p:spPr>
          <a:xfrm>
            <a:off x="8243888" y="115888"/>
            <a:ext cx="792162" cy="847725"/>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493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493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493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493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493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4931">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4931">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4931">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4931">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4931">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4931">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4931">
                                            <p:txEl>
                                              <p:pRg st="11" end="1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4931">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4931">
                                            <p:txEl>
                                              <p:pRg st="13" end="1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4931">
                                            <p:txEl>
                                              <p:pRg st="14" end="14"/>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4931">
                                            <p:txEl>
                                              <p:pRg st="15" end="15"/>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4931">
                                            <p:txEl>
                                              <p:pRg st="16" end="16"/>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4931">
                                            <p:txEl>
                                              <p:pRg st="17" end="17"/>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4931">
                                            <p:txEl>
                                              <p:pRg st="18" end="18"/>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4931">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build="p"/>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77875"/>
          </a:xfrm>
        </p:spPr>
        <p:txBody>
          <a:bodyPr>
            <a:normAutofit fontScale="90000"/>
          </a:bodyPr>
          <a:lstStyle/>
          <a:p>
            <a:pPr algn="l" eaLnBrk="1" hangingPunct="1"/>
            <a:r>
              <a:rPr lang="el-GR" smtClean="0"/>
              <a:t>ΛΗΨΗ ΑΠΟΦΑΣΕΩΝ</a:t>
            </a:r>
            <a:endParaRPr lang="en-NZ" smtClean="0"/>
          </a:p>
        </p:txBody>
      </p:sp>
      <p:sp>
        <p:nvSpPr>
          <p:cNvPr id="18435" name="Rectangle 3"/>
          <p:cNvSpPr>
            <a:spLocks noGrp="1" noChangeArrowheads="1"/>
          </p:cNvSpPr>
          <p:nvPr>
            <p:ph type="body" sz="half" idx="1"/>
          </p:nvPr>
        </p:nvSpPr>
        <p:spPr>
          <a:xfrm>
            <a:off x="250825" y="1052513"/>
            <a:ext cx="8713788" cy="5545137"/>
          </a:xfrm>
        </p:spPr>
        <p:txBody>
          <a:bodyPr/>
          <a:lstStyle/>
          <a:p>
            <a:pPr eaLnBrk="1" hangingPunct="1">
              <a:lnSpc>
                <a:spcPct val="90000"/>
              </a:lnSpc>
            </a:pPr>
            <a:r>
              <a:rPr lang="el-GR" sz="2200" smtClean="0"/>
              <a:t>Η Μαρία έκανε κέρδη 7,000 σε 3 μήνες</a:t>
            </a:r>
            <a:r>
              <a:rPr lang="en-GB" sz="2200" smtClean="0"/>
              <a:t>.</a:t>
            </a:r>
          </a:p>
          <a:p>
            <a:pPr eaLnBrk="1" hangingPunct="1">
              <a:lnSpc>
                <a:spcPct val="90000"/>
              </a:lnSpc>
            </a:pPr>
            <a:r>
              <a:rPr lang="el-GR" sz="2200" smtClean="0"/>
              <a:t>Τα μετρητά μειώθηκαν από</a:t>
            </a:r>
            <a:r>
              <a:rPr lang="en-GB" sz="2200" smtClean="0"/>
              <a:t> $25,000 </a:t>
            </a:r>
            <a:r>
              <a:rPr lang="el-GR" sz="2200" smtClean="0"/>
              <a:t>σε</a:t>
            </a:r>
            <a:r>
              <a:rPr lang="en-GB" sz="2200" smtClean="0"/>
              <a:t> $16,000</a:t>
            </a:r>
          </a:p>
          <a:p>
            <a:pPr lvl="1" eaLnBrk="1" hangingPunct="1">
              <a:lnSpc>
                <a:spcPct val="90000"/>
              </a:lnSpc>
            </a:pPr>
            <a:r>
              <a:rPr lang="el-GR" sz="2200" smtClean="0"/>
              <a:t>Αρχικά κόστη σε έπιπλα και σκεύη.</a:t>
            </a:r>
            <a:endParaRPr lang="en-GB" sz="2200" smtClean="0"/>
          </a:p>
          <a:p>
            <a:pPr lvl="1" eaLnBrk="1" hangingPunct="1">
              <a:lnSpc>
                <a:spcPct val="90000"/>
              </a:lnSpc>
            </a:pPr>
            <a:r>
              <a:rPr lang="el-GR" sz="2200" smtClean="0"/>
              <a:t>Μεγάλες αγορές αποθεμάτων. Μόνον τα μισά πουλήθηκαν</a:t>
            </a:r>
            <a:r>
              <a:rPr lang="en-GB" sz="2200" smtClean="0"/>
              <a:t>.</a:t>
            </a:r>
          </a:p>
          <a:p>
            <a:pPr lvl="1" eaLnBrk="1" hangingPunct="1">
              <a:lnSpc>
                <a:spcPct val="90000"/>
              </a:lnSpc>
            </a:pPr>
            <a:r>
              <a:rPr lang="el-GR" sz="2200" smtClean="0"/>
              <a:t>Αρνητικές λειτουργικές δράσεις.</a:t>
            </a:r>
            <a:endParaRPr lang="en-GB" sz="2200" smtClean="0"/>
          </a:p>
          <a:p>
            <a:pPr eaLnBrk="1" hangingPunct="1">
              <a:lnSpc>
                <a:spcPct val="90000"/>
              </a:lnSpc>
            </a:pPr>
            <a:r>
              <a:rPr lang="el-GR" sz="2200" smtClean="0"/>
              <a:t>Ανησυχητικές αρνητικές λειτουργικές ταμειακές ροές.</a:t>
            </a:r>
            <a:r>
              <a:rPr lang="en-GB" sz="2200" smtClean="0"/>
              <a:t> </a:t>
            </a:r>
          </a:p>
          <a:p>
            <a:pPr eaLnBrk="1" hangingPunct="1">
              <a:lnSpc>
                <a:spcPct val="90000"/>
              </a:lnSpc>
            </a:pPr>
            <a:r>
              <a:rPr lang="el-GR" sz="2200" smtClean="0"/>
              <a:t>Για να αγοράσει το κατάστημα , θα χρειασθεί να δανεισθεί, πράγμα που θα αυξήσει τον κίνδυνο της επιχείρησης της</a:t>
            </a:r>
            <a:r>
              <a:rPr lang="en-GB" sz="2200" smtClean="0"/>
              <a:t>.</a:t>
            </a:r>
          </a:p>
          <a:p>
            <a:pPr eaLnBrk="1" hangingPunct="1">
              <a:lnSpc>
                <a:spcPct val="90000"/>
              </a:lnSpc>
            </a:pPr>
            <a:r>
              <a:rPr lang="el-GR" sz="2200" smtClean="0"/>
              <a:t>Θέλει να αναπτυχθεί πολύ γρήγορα. Μπορεί να βρεθεί σε δυσκολίες αν δεν μπορέσει να εξυπηρετήσει τους τόκους και τα χρεωλύσια</a:t>
            </a:r>
            <a:r>
              <a:rPr lang="en-GB" sz="2200" smtClean="0"/>
              <a:t>.</a:t>
            </a:r>
          </a:p>
          <a:p>
            <a:pPr eaLnBrk="1" hangingPunct="1">
              <a:lnSpc>
                <a:spcPct val="90000"/>
              </a:lnSpc>
            </a:pPr>
            <a:r>
              <a:rPr lang="el-GR" sz="2200" smtClean="0"/>
              <a:t>Αλλά είναι πολύ νωρίς για αποφάσεις. Ας λειτουργήσει για ένα χρόνο και μετά θα έχουμε πιο ξεκάθαρη άποψη, αφού θα διαθέτουμε και περισσότερες οικονομικές λεπτομέρειες</a:t>
            </a:r>
            <a:endParaRPr lang="en-NZ" sz="2200" smtClean="0"/>
          </a:p>
        </p:txBody>
      </p:sp>
      <p:pic>
        <p:nvPicPr>
          <p:cNvPr id="18436" name="Picture 4" descr="J0078625"/>
          <p:cNvPicPr>
            <a:picLocks noGrp="1" noChangeAspect="1" noChangeArrowheads="1"/>
          </p:cNvPicPr>
          <p:nvPr>
            <p:ph sz="half" idx="2"/>
          </p:nvPr>
        </p:nvPicPr>
        <p:blipFill>
          <a:blip r:embed="rId3" cstate="print"/>
          <a:srcRect/>
          <a:stretch>
            <a:fillRect/>
          </a:stretch>
        </p:blipFill>
        <p:spPr>
          <a:xfrm>
            <a:off x="8332788" y="115888"/>
            <a:ext cx="630237" cy="1009650"/>
          </a:xfrm>
          <a:noFill/>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332656"/>
            <a:ext cx="8229600" cy="936104"/>
          </a:xfrm>
        </p:spPr>
        <p:txBody>
          <a:bodyPr>
            <a:normAutofit fontScale="90000"/>
          </a:bodyPr>
          <a:lstStyle/>
          <a:p>
            <a:r>
              <a:rPr lang="el-GR" sz="3200" b="1" dirty="0" smtClean="0"/>
              <a:t>ΣΤΑΔΙΑ ΑΝΑΛΥΣΗΣ ΧΡΗΜΑΤΟΟΙΚΟΝΟΜΙΚΩΝ ΚΑΤΑΣΤΑΣΕΩΝ</a:t>
            </a:r>
          </a:p>
        </p:txBody>
      </p:sp>
      <p:sp>
        <p:nvSpPr>
          <p:cNvPr id="27651" name="Rectangle 3"/>
          <p:cNvSpPr>
            <a:spLocks noGrp="1" noChangeArrowheads="1"/>
          </p:cNvSpPr>
          <p:nvPr>
            <p:ph type="body" idx="1"/>
          </p:nvPr>
        </p:nvSpPr>
        <p:spPr>
          <a:xfrm>
            <a:off x="0" y="1600200"/>
            <a:ext cx="8964613" cy="5257800"/>
          </a:xfrm>
        </p:spPr>
        <p:txBody>
          <a:bodyPr/>
          <a:lstStyle/>
          <a:p>
            <a:pPr marL="609600" indent="-609600">
              <a:buFontTx/>
              <a:buAutoNum type="arabicParenR"/>
            </a:pPr>
            <a:r>
              <a:rPr lang="el-GR" dirty="0" smtClean="0"/>
              <a:t>Τυποποίηση των Χρηματοοικονομικών Καταστάσεων</a:t>
            </a:r>
          </a:p>
          <a:p>
            <a:pPr marL="609600" indent="-609600">
              <a:buFontTx/>
              <a:buAutoNum type="arabicParenR"/>
            </a:pPr>
            <a:r>
              <a:rPr lang="el-GR" dirty="0" smtClean="0"/>
              <a:t>Οριζόντια και Κάθετη Ανάλυση</a:t>
            </a:r>
          </a:p>
          <a:p>
            <a:pPr marL="609600" indent="-609600">
              <a:buFontTx/>
              <a:buAutoNum type="arabicParenR"/>
            </a:pPr>
            <a:r>
              <a:rPr lang="el-GR" dirty="0" smtClean="0"/>
              <a:t>Ανάλυση Χρηματοοικονομικών Δεικτών</a:t>
            </a:r>
          </a:p>
          <a:p>
            <a:pPr marL="609600" indent="-609600">
              <a:buFontTx/>
              <a:buAutoNum type="arabicParenR"/>
            </a:pPr>
            <a:r>
              <a:rPr lang="el-GR" dirty="0" smtClean="0"/>
              <a:t>Συγκριτική Ανάλυση</a:t>
            </a:r>
          </a:p>
          <a:p>
            <a:pPr marL="609600" indent="-609600">
              <a:buFontTx/>
              <a:buAutoNum type="arabicParenR"/>
            </a:pPr>
            <a:r>
              <a:rPr lang="el-GR" dirty="0" smtClean="0"/>
              <a:t>Διαχρονική Ανάλυση</a:t>
            </a:r>
          </a:p>
        </p:txBody>
      </p:sp>
    </p:spTree>
    <p:extLst>
      <p:ext uri="{BB962C8B-B14F-4D97-AF65-F5344CB8AC3E}">
        <p14:creationId xmlns:p14="http://schemas.microsoft.com/office/powerpoint/2010/main" xmlns="" val="2228813719"/>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704088"/>
            <a:ext cx="8229600" cy="636680"/>
          </a:xfrm>
        </p:spPr>
        <p:txBody>
          <a:bodyPr>
            <a:normAutofit fontScale="90000"/>
          </a:bodyPr>
          <a:lstStyle/>
          <a:p>
            <a:pPr marL="838200" indent="-838200"/>
            <a:r>
              <a:rPr lang="el-GR" sz="3200" b="1" dirty="0" smtClean="0"/>
              <a:t>Τυποποίηση των Χρηματοοικονομικών Καταστάσεων</a:t>
            </a:r>
            <a:r>
              <a:rPr lang="el-GR" sz="4000" dirty="0" smtClean="0"/>
              <a:t/>
            </a:r>
            <a:br>
              <a:rPr lang="el-GR" sz="4000" dirty="0" smtClean="0"/>
            </a:br>
            <a:endParaRPr lang="el-GR" sz="4000" dirty="0" smtClean="0"/>
          </a:p>
        </p:txBody>
      </p:sp>
      <p:sp>
        <p:nvSpPr>
          <p:cNvPr id="28675" name="Rectangle 3"/>
          <p:cNvSpPr>
            <a:spLocks noGrp="1" noChangeArrowheads="1"/>
          </p:cNvSpPr>
          <p:nvPr>
            <p:ph type="body" idx="1"/>
          </p:nvPr>
        </p:nvSpPr>
        <p:spPr>
          <a:xfrm>
            <a:off x="1" y="1556792"/>
            <a:ext cx="9144000" cy="5301208"/>
          </a:xfrm>
        </p:spPr>
        <p:txBody>
          <a:bodyPr/>
          <a:lstStyle/>
          <a:p>
            <a:pPr algn="just"/>
            <a:r>
              <a:rPr lang="el-GR" dirty="0" smtClean="0"/>
              <a:t>Χρησιμοποιούνται διεθνώς αποδεκτά πρότυπα</a:t>
            </a:r>
            <a:r>
              <a:rPr lang="en-US" dirty="0" smtClean="0"/>
              <a:t> </a:t>
            </a:r>
            <a:r>
              <a:rPr lang="el-GR" dirty="0" smtClean="0"/>
              <a:t>κανόνων και πρακτικών (Διεθνή Λογιστικά</a:t>
            </a:r>
            <a:r>
              <a:rPr lang="en-US" dirty="0" smtClean="0"/>
              <a:t> </a:t>
            </a:r>
            <a:r>
              <a:rPr lang="el-GR" dirty="0" smtClean="0"/>
              <a:t>Πρότυπα Δ.Λ.Π.) συγκριτικής αξιολόγησης των</a:t>
            </a:r>
            <a:r>
              <a:rPr lang="en-US" dirty="0" smtClean="0"/>
              <a:t> </a:t>
            </a:r>
            <a:r>
              <a:rPr lang="el-GR" dirty="0" smtClean="0"/>
              <a:t>Χρηματοοικονομικών Καταστάσεων. </a:t>
            </a:r>
          </a:p>
          <a:p>
            <a:pPr algn="just">
              <a:buFontTx/>
              <a:buNone/>
            </a:pPr>
            <a:endParaRPr lang="en-US" dirty="0" smtClean="0"/>
          </a:p>
          <a:p>
            <a:pPr algn="just"/>
            <a:r>
              <a:rPr lang="el-GR" dirty="0" smtClean="0"/>
              <a:t>Στην Ελλάδα αυτό συμβαίνει μόνο για τις</a:t>
            </a:r>
            <a:r>
              <a:rPr lang="en-US" dirty="0" smtClean="0"/>
              <a:t> </a:t>
            </a:r>
            <a:r>
              <a:rPr lang="el-GR" dirty="0" smtClean="0"/>
              <a:t>επιχειρήσεις που είναι εισηγμένες στο Χ.Α.Α.</a:t>
            </a:r>
            <a:r>
              <a:rPr lang="en-US" dirty="0" smtClean="0"/>
              <a:t> </a:t>
            </a:r>
            <a:r>
              <a:rPr lang="el-GR" dirty="0" smtClean="0"/>
              <a:t>Για όλες τις άλλες εταιρείες εφαρμόζεται το</a:t>
            </a:r>
            <a:r>
              <a:rPr lang="en-US" dirty="0" smtClean="0"/>
              <a:t> </a:t>
            </a:r>
            <a:r>
              <a:rPr lang="el-GR" dirty="0" smtClean="0"/>
              <a:t>Ε.Γ.Λ.Σ. </a:t>
            </a:r>
          </a:p>
        </p:txBody>
      </p:sp>
    </p:spTree>
    <p:extLst>
      <p:ext uri="{BB962C8B-B14F-4D97-AF65-F5344CB8AC3E}">
        <p14:creationId xmlns:p14="http://schemas.microsoft.com/office/powerpoint/2010/main" xmlns="" val="3847638570"/>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74638"/>
            <a:ext cx="8229600" cy="490537"/>
          </a:xfrm>
        </p:spPr>
        <p:txBody>
          <a:bodyPr>
            <a:normAutofit fontScale="90000"/>
          </a:bodyPr>
          <a:lstStyle/>
          <a:p>
            <a:r>
              <a:rPr lang="el-GR" sz="4000" b="1" dirty="0" smtClean="0"/>
              <a:t>Οριζόντια και Κάθετη Ανάλυση</a:t>
            </a:r>
          </a:p>
        </p:txBody>
      </p:sp>
      <p:sp>
        <p:nvSpPr>
          <p:cNvPr id="29699" name="Rectangle 3"/>
          <p:cNvSpPr>
            <a:spLocks noGrp="1" noChangeArrowheads="1"/>
          </p:cNvSpPr>
          <p:nvPr>
            <p:ph type="body" idx="1"/>
          </p:nvPr>
        </p:nvSpPr>
        <p:spPr>
          <a:xfrm>
            <a:off x="0" y="1052513"/>
            <a:ext cx="9144000" cy="5805487"/>
          </a:xfrm>
        </p:spPr>
        <p:txBody>
          <a:bodyPr/>
          <a:lstStyle/>
          <a:p>
            <a:pPr algn="just">
              <a:lnSpc>
                <a:spcPct val="80000"/>
              </a:lnSpc>
            </a:pPr>
            <a:r>
              <a:rPr lang="el-GR" sz="2800" dirty="0" smtClean="0"/>
              <a:t>Στην </a:t>
            </a:r>
            <a:r>
              <a:rPr lang="el-GR" sz="2800" b="1" dirty="0" smtClean="0"/>
              <a:t>οριζόντια</a:t>
            </a:r>
            <a:r>
              <a:rPr lang="el-GR" sz="2800" dirty="0" smtClean="0"/>
              <a:t> ανάλυση ο Χρηματοοικονομικός</a:t>
            </a:r>
            <a:r>
              <a:rPr lang="en-US" sz="2800" dirty="0" smtClean="0"/>
              <a:t> </a:t>
            </a:r>
            <a:r>
              <a:rPr lang="el-GR" sz="2800" dirty="0" smtClean="0"/>
              <a:t>Αναλυτής κάνοντας χρήση διαδοχικές</a:t>
            </a:r>
            <a:r>
              <a:rPr lang="en-US" sz="2800" dirty="0" smtClean="0"/>
              <a:t> </a:t>
            </a:r>
            <a:r>
              <a:rPr lang="el-GR" sz="2800" dirty="0" smtClean="0"/>
              <a:t>χρηματοοικονομικές καταστάσεις ενός αριθμού</a:t>
            </a:r>
            <a:r>
              <a:rPr lang="en-US" sz="2800" dirty="0" smtClean="0"/>
              <a:t> </a:t>
            </a:r>
            <a:r>
              <a:rPr lang="el-GR" sz="2800" dirty="0" smtClean="0"/>
              <a:t>ετών, υπολογίζει για κάθε χρηματοοικονομικό</a:t>
            </a:r>
            <a:r>
              <a:rPr lang="en-US" sz="2800" dirty="0" smtClean="0"/>
              <a:t> </a:t>
            </a:r>
            <a:r>
              <a:rPr lang="el-GR" sz="2800" dirty="0" smtClean="0"/>
              <a:t>μέγεθος τον ετήσιο δείκτη μεταβολής του επί της</a:t>
            </a:r>
            <a:r>
              <a:rPr lang="en-US" sz="2800" dirty="0" smtClean="0"/>
              <a:t> </a:t>
            </a:r>
            <a:r>
              <a:rPr lang="el-GR" sz="2800" dirty="0" smtClean="0"/>
              <a:t>% και έπειτα εξετάζει και αξιολογεί τις σχετικές</a:t>
            </a:r>
            <a:r>
              <a:rPr lang="en-US" sz="2800" dirty="0" smtClean="0"/>
              <a:t> </a:t>
            </a:r>
            <a:r>
              <a:rPr lang="el-GR" sz="2800" dirty="0" smtClean="0"/>
              <a:t>μεταβολές που εμφανίσθηκαν διαχρονικά.</a:t>
            </a:r>
            <a:endParaRPr lang="en-US" sz="2800" dirty="0" smtClean="0"/>
          </a:p>
          <a:p>
            <a:pPr algn="just">
              <a:lnSpc>
                <a:spcPct val="80000"/>
              </a:lnSpc>
              <a:buFontTx/>
              <a:buNone/>
            </a:pPr>
            <a:endParaRPr lang="el-GR" sz="2800" dirty="0" smtClean="0"/>
          </a:p>
          <a:p>
            <a:pPr algn="just">
              <a:lnSpc>
                <a:spcPct val="80000"/>
              </a:lnSpc>
            </a:pPr>
            <a:r>
              <a:rPr lang="el-GR" sz="2800" dirty="0" smtClean="0"/>
              <a:t>Στην </a:t>
            </a:r>
            <a:r>
              <a:rPr lang="el-GR" sz="2800" b="1" dirty="0" smtClean="0"/>
              <a:t>κάθετη</a:t>
            </a:r>
            <a:r>
              <a:rPr lang="el-GR" sz="2800" dirty="0" smtClean="0"/>
              <a:t> ανάλυση αντίθετα εκφράζονται διάφορα</a:t>
            </a:r>
            <a:r>
              <a:rPr lang="en-US" sz="2800" dirty="0" smtClean="0"/>
              <a:t> </a:t>
            </a:r>
            <a:r>
              <a:rPr lang="el-GR" sz="2800" dirty="0" smtClean="0"/>
              <a:t>μεγέθη, που περιλαμβάνονται σε μια χρηματοοικονομική</a:t>
            </a:r>
            <a:r>
              <a:rPr lang="en-US" sz="2800" dirty="0" smtClean="0"/>
              <a:t> </a:t>
            </a:r>
            <a:r>
              <a:rPr lang="el-GR" sz="2800" dirty="0" smtClean="0"/>
              <a:t>κατάσταση ενός έτους, σε εκατοστιαία βάση και στη</a:t>
            </a:r>
            <a:r>
              <a:rPr lang="en-US" sz="2800" dirty="0" smtClean="0"/>
              <a:t> </a:t>
            </a:r>
            <a:r>
              <a:rPr lang="el-GR" sz="2800" dirty="0" smtClean="0"/>
              <a:t>συνέχεια εξετάζονται και αξιολογούνται τα</a:t>
            </a:r>
            <a:r>
              <a:rPr lang="en-US" sz="2800" dirty="0" smtClean="0"/>
              <a:t> </a:t>
            </a:r>
            <a:r>
              <a:rPr lang="el-GR" sz="2800" dirty="0" smtClean="0"/>
              <a:t>αποτελέσματα.  </a:t>
            </a:r>
          </a:p>
        </p:txBody>
      </p:sp>
    </p:spTree>
    <p:extLst>
      <p:ext uri="{BB962C8B-B14F-4D97-AF65-F5344CB8AC3E}">
        <p14:creationId xmlns:p14="http://schemas.microsoft.com/office/powerpoint/2010/main" xmlns="" val="1386205982"/>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274638"/>
            <a:ext cx="8229600" cy="777875"/>
          </a:xfrm>
        </p:spPr>
        <p:txBody>
          <a:bodyPr>
            <a:normAutofit fontScale="90000"/>
          </a:bodyPr>
          <a:lstStyle/>
          <a:p>
            <a:r>
              <a:rPr lang="el-GR" b="1" dirty="0" smtClean="0"/>
              <a:t>Συγκριτική Ανάλυση</a:t>
            </a:r>
          </a:p>
        </p:txBody>
      </p:sp>
      <p:sp>
        <p:nvSpPr>
          <p:cNvPr id="32771" name="Rectangle 3"/>
          <p:cNvSpPr>
            <a:spLocks noGrp="1" noChangeArrowheads="1"/>
          </p:cNvSpPr>
          <p:nvPr>
            <p:ph type="body" idx="1"/>
          </p:nvPr>
        </p:nvSpPr>
        <p:spPr>
          <a:xfrm>
            <a:off x="0" y="1196974"/>
            <a:ext cx="9144000" cy="5661025"/>
          </a:xfrm>
        </p:spPr>
        <p:txBody>
          <a:bodyPr/>
          <a:lstStyle/>
          <a:p>
            <a:pPr algn="just"/>
            <a:r>
              <a:rPr lang="el-GR" dirty="0" smtClean="0"/>
              <a:t>Η ανάλυση των χρηματοοικονομικών</a:t>
            </a:r>
            <a:r>
              <a:rPr lang="en-US" dirty="0" smtClean="0"/>
              <a:t> </a:t>
            </a:r>
            <a:r>
              <a:rPr lang="el-GR" dirty="0" smtClean="0"/>
              <a:t>καταστάσεων ενός συγκεκριμένου έτους αφορά</a:t>
            </a:r>
            <a:r>
              <a:rPr lang="en-US" dirty="0" smtClean="0"/>
              <a:t> </a:t>
            </a:r>
            <a:r>
              <a:rPr lang="el-GR" dirty="0" smtClean="0"/>
              <a:t>την αξιολόγηση της σχετικής χρηματοοικονομικής</a:t>
            </a:r>
            <a:r>
              <a:rPr lang="en-US" dirty="0" smtClean="0"/>
              <a:t> </a:t>
            </a:r>
            <a:r>
              <a:rPr lang="el-GR" dirty="0" smtClean="0"/>
              <a:t>επίδοσης μιας επιχείρησης συγκριτικά με τις</a:t>
            </a:r>
            <a:r>
              <a:rPr lang="en-US" dirty="0" smtClean="0"/>
              <a:t> </a:t>
            </a:r>
            <a:r>
              <a:rPr lang="el-GR" dirty="0" smtClean="0"/>
              <a:t>αντίστοιχες επιδόσεις είτε ενός αριθμού</a:t>
            </a:r>
            <a:r>
              <a:rPr lang="en-US" dirty="0" smtClean="0"/>
              <a:t> </a:t>
            </a:r>
            <a:r>
              <a:rPr lang="el-GR" dirty="0" smtClean="0"/>
              <a:t>ανταγωνιστικών επιχειρήσεων είτε του κλάδου,</a:t>
            </a:r>
            <a:r>
              <a:rPr lang="en-US" dirty="0" smtClean="0"/>
              <a:t> </a:t>
            </a:r>
            <a:r>
              <a:rPr lang="el-GR" dirty="0" smtClean="0"/>
              <a:t>στον οποίο ανήκει η συγκεκριμένη επιχείρηση. </a:t>
            </a:r>
          </a:p>
        </p:txBody>
      </p:sp>
    </p:spTree>
    <p:extLst>
      <p:ext uri="{BB962C8B-B14F-4D97-AF65-F5344CB8AC3E}">
        <p14:creationId xmlns:p14="http://schemas.microsoft.com/office/powerpoint/2010/main" xmlns="" val="4197823703"/>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74638"/>
            <a:ext cx="8229600" cy="922114"/>
          </a:xfrm>
        </p:spPr>
        <p:txBody>
          <a:bodyPr>
            <a:normAutofit fontScale="90000"/>
          </a:bodyPr>
          <a:lstStyle/>
          <a:p>
            <a:pPr marL="838200" indent="-838200"/>
            <a:r>
              <a:rPr lang="el-GR" sz="4000" b="1" dirty="0" smtClean="0"/>
              <a:t>Διαχρονική Ανάλυση</a:t>
            </a:r>
            <a:r>
              <a:rPr lang="el-GR" sz="4000" dirty="0" smtClean="0"/>
              <a:t/>
            </a:r>
            <a:br>
              <a:rPr lang="el-GR" sz="4000" dirty="0" smtClean="0"/>
            </a:br>
            <a:endParaRPr lang="el-GR" sz="4000" dirty="0" smtClean="0"/>
          </a:p>
        </p:txBody>
      </p:sp>
      <p:sp>
        <p:nvSpPr>
          <p:cNvPr id="33795" name="Rectangle 3"/>
          <p:cNvSpPr>
            <a:spLocks noGrp="1" noChangeArrowheads="1"/>
          </p:cNvSpPr>
          <p:nvPr>
            <p:ph type="body" idx="1"/>
          </p:nvPr>
        </p:nvSpPr>
        <p:spPr>
          <a:xfrm>
            <a:off x="0" y="1268760"/>
            <a:ext cx="9144000" cy="5589239"/>
          </a:xfrm>
        </p:spPr>
        <p:txBody>
          <a:bodyPr/>
          <a:lstStyle/>
          <a:p>
            <a:pPr algn="just"/>
            <a:r>
              <a:rPr lang="el-GR" sz="3000" dirty="0" smtClean="0"/>
              <a:t>Στο στάδιο αυτό επεκτείνεται η συγκριτική ανάλυση</a:t>
            </a:r>
            <a:r>
              <a:rPr lang="en-US" sz="3000" dirty="0" smtClean="0"/>
              <a:t> </a:t>
            </a:r>
            <a:r>
              <a:rPr lang="el-GR" sz="3000" dirty="0" smtClean="0"/>
              <a:t>σε διαχρονική βάση και αναφέρεται στην αξιολόγηση</a:t>
            </a:r>
            <a:r>
              <a:rPr lang="en-US" sz="3000" dirty="0" smtClean="0"/>
              <a:t> </a:t>
            </a:r>
            <a:r>
              <a:rPr lang="el-GR" sz="3000" dirty="0" smtClean="0"/>
              <a:t>της ετήσιας χρηματοοικονομικής επίδοσης μιας</a:t>
            </a:r>
            <a:r>
              <a:rPr lang="en-US" sz="3000" dirty="0" smtClean="0"/>
              <a:t> </a:t>
            </a:r>
            <a:r>
              <a:rPr lang="el-GR" sz="3000" dirty="0" smtClean="0"/>
              <a:t>επιχείρησης συγκριτικά με τις αντίστοιχες ετήσιες</a:t>
            </a:r>
            <a:r>
              <a:rPr lang="en-US" sz="3000" dirty="0" smtClean="0"/>
              <a:t> </a:t>
            </a:r>
            <a:r>
              <a:rPr lang="el-GR" sz="3000" dirty="0" smtClean="0"/>
              <a:t>χρηματοοικονομικές επιδόσεις είτε των κυρίων</a:t>
            </a:r>
            <a:r>
              <a:rPr lang="en-US" sz="3000" dirty="0" smtClean="0"/>
              <a:t> </a:t>
            </a:r>
            <a:r>
              <a:rPr lang="el-GR" sz="3000" dirty="0" smtClean="0"/>
              <a:t>ανταγωνιστών της, είτε του κλάδου, που</a:t>
            </a:r>
            <a:r>
              <a:rPr lang="en-US" sz="3000" dirty="0" smtClean="0"/>
              <a:t> </a:t>
            </a:r>
            <a:r>
              <a:rPr lang="el-GR" sz="3000" dirty="0" smtClean="0"/>
              <a:t>δραστηριοποιείται η επιχείρηση αυτή. </a:t>
            </a:r>
            <a:endParaRPr lang="en-US" sz="3000" dirty="0" smtClean="0"/>
          </a:p>
          <a:p>
            <a:pPr algn="just"/>
            <a:r>
              <a:rPr lang="el-GR" sz="3000" dirty="0" smtClean="0"/>
              <a:t>Η μελέτη του</a:t>
            </a:r>
            <a:r>
              <a:rPr lang="en-US" sz="3000" dirty="0" smtClean="0"/>
              <a:t> </a:t>
            </a:r>
            <a:r>
              <a:rPr lang="el-GR" sz="3000" dirty="0" smtClean="0"/>
              <a:t>σταδίου αυτού είναι ιδιαίτερα χρήσιμη στα πλαίσια</a:t>
            </a:r>
            <a:r>
              <a:rPr lang="en-US" sz="3000" dirty="0" smtClean="0"/>
              <a:t> </a:t>
            </a:r>
            <a:r>
              <a:rPr lang="el-GR" sz="3000" dirty="0" smtClean="0"/>
              <a:t>της διαμόρφωσης επιχειρηματικών στόχων, σχεδίων,</a:t>
            </a:r>
            <a:r>
              <a:rPr lang="en-US" sz="3000" dirty="0" smtClean="0"/>
              <a:t> </a:t>
            </a:r>
            <a:r>
              <a:rPr lang="el-GR" sz="3000" dirty="0" smtClean="0"/>
              <a:t>καθώς και στρατηγικών επιλογής. </a:t>
            </a:r>
          </a:p>
        </p:txBody>
      </p:sp>
    </p:spTree>
    <p:extLst>
      <p:ext uri="{BB962C8B-B14F-4D97-AF65-F5344CB8AC3E}">
        <p14:creationId xmlns:p14="http://schemas.microsoft.com/office/powerpoint/2010/main" xmlns="" val="1367002891"/>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274638"/>
            <a:ext cx="9144000" cy="346050"/>
          </a:xfrm>
        </p:spPr>
        <p:txBody>
          <a:bodyPr>
            <a:normAutofit fontScale="90000"/>
          </a:bodyPr>
          <a:lstStyle/>
          <a:p>
            <a:pPr algn="ctr"/>
            <a:r>
              <a:rPr lang="el-GR" sz="3600" b="1" dirty="0" smtClean="0">
                <a:solidFill>
                  <a:srgbClr val="C00000"/>
                </a:solidFill>
              </a:rPr>
              <a:t>ΚΑΤΗΓΟΡΙΕΣ ΚΙΝΔΥΝΩΝ</a:t>
            </a:r>
            <a:endParaRPr lang="el-GR" sz="3600" b="1" dirty="0">
              <a:solidFill>
                <a:srgbClr val="C00000"/>
              </a:solidFill>
            </a:endParaRPr>
          </a:p>
        </p:txBody>
      </p:sp>
      <p:pic>
        <p:nvPicPr>
          <p:cNvPr id="304130"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692696"/>
            <a:ext cx="9144000" cy="616530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8471826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476672"/>
          </a:xfrm>
        </p:spPr>
        <p:txBody>
          <a:bodyPr/>
          <a:lstStyle/>
          <a:p>
            <a:r>
              <a:rPr lang="el-GR" sz="2400" b="1" dirty="0" smtClean="0"/>
              <a:t>ΕΞΑΡΤΗΣΗ ΤΗΣ ΕΥΡΩΠΗΣ ΑΠΟ ΤΟ ΡΩΣΣΙΚΟ ΦΥΣΙΚΟ ΑΕΡΙΟ</a:t>
            </a:r>
            <a:endParaRPr lang="el-GR" sz="2400" b="1" dirty="0"/>
          </a:p>
        </p:txBody>
      </p:sp>
      <p:pic>
        <p:nvPicPr>
          <p:cNvPr id="1180674" name="Picture 2"/>
          <p:cNvPicPr>
            <a:picLocks noGrp="1" noChangeAspect="1" noChangeArrowheads="1"/>
          </p:cNvPicPr>
          <p:nvPr>
            <p:ph idx="1"/>
          </p:nvPr>
        </p:nvPicPr>
        <p:blipFill>
          <a:blip r:embed="rId2" cstate="print"/>
          <a:srcRect/>
          <a:stretch>
            <a:fillRect/>
          </a:stretch>
        </p:blipFill>
        <p:spPr bwMode="auto">
          <a:xfrm>
            <a:off x="0" y="404664"/>
            <a:ext cx="9143999" cy="64533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274638"/>
            <a:ext cx="9144000" cy="346050"/>
          </a:xfrm>
        </p:spPr>
        <p:txBody>
          <a:bodyPr>
            <a:normAutofit fontScale="90000"/>
          </a:bodyPr>
          <a:lstStyle/>
          <a:p>
            <a:pPr algn="ctr"/>
            <a:r>
              <a:rPr lang="el-GR" sz="3600" b="1" dirty="0" smtClean="0">
                <a:solidFill>
                  <a:srgbClr val="C00000"/>
                </a:solidFill>
              </a:rPr>
              <a:t>ΚΑΤΗΓΟΡΙΕΣ ΚΙΝΔΥΝΩΝ</a:t>
            </a:r>
            <a:endParaRPr lang="el-GR" sz="3600" b="1" dirty="0">
              <a:solidFill>
                <a:srgbClr val="C00000"/>
              </a:solidFill>
            </a:endParaRPr>
          </a:p>
        </p:txBody>
      </p:sp>
      <p:pic>
        <p:nvPicPr>
          <p:cNvPr id="304130"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692696"/>
            <a:ext cx="9144000" cy="61653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2"/>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0" y="188640"/>
            <a:ext cx="9116888" cy="6633120"/>
          </a:xfrm>
          <a:prstGeom prst="rect">
            <a:avLst/>
          </a:prstGeom>
          <a:noFill/>
          <a:ln w="9525">
            <a:noFill/>
            <a:miter lim="800000"/>
            <a:headEnd/>
            <a:tailEnd/>
          </a:ln>
        </p:spPr>
      </p:pic>
    </p:spTree>
    <p:extLst>
      <p:ext uri="{BB962C8B-B14F-4D97-AF65-F5344CB8AC3E}">
        <p14:creationId xmlns:p14="http://schemas.microsoft.com/office/powerpoint/2010/main" xmlns="" val="847182634"/>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274638"/>
            <a:ext cx="9144000" cy="1143000"/>
          </a:xfrm>
        </p:spPr>
        <p:txBody>
          <a:bodyPr/>
          <a:lstStyle/>
          <a:p>
            <a:pPr eaLnBrk="1" hangingPunct="1"/>
            <a:r>
              <a:rPr lang="el-GR" sz="3600" b="1" dirty="0" smtClean="0"/>
              <a:t>Λειτουργίες Χρηματοοικονομικού Διευθυντή</a:t>
            </a:r>
          </a:p>
        </p:txBody>
      </p:sp>
      <p:sp>
        <p:nvSpPr>
          <p:cNvPr id="17411" name="Rectangle 3"/>
          <p:cNvSpPr>
            <a:spLocks noGrp="1" noChangeArrowheads="1"/>
          </p:cNvSpPr>
          <p:nvPr>
            <p:ph type="body" idx="1"/>
          </p:nvPr>
        </p:nvSpPr>
        <p:spPr>
          <a:xfrm>
            <a:off x="0" y="1440160"/>
            <a:ext cx="9144000" cy="5445224"/>
          </a:xfrm>
        </p:spPr>
        <p:txBody>
          <a:bodyPr/>
          <a:lstStyle/>
          <a:p>
            <a:pPr eaLnBrk="1" hangingPunct="1">
              <a:lnSpc>
                <a:spcPct val="90000"/>
              </a:lnSpc>
              <a:buFontTx/>
              <a:buNone/>
            </a:pPr>
            <a:r>
              <a:rPr lang="el-GR" b="1" dirty="0" smtClean="0"/>
              <a:t>-</a:t>
            </a:r>
            <a:r>
              <a:rPr lang="el-GR" dirty="0" smtClean="0"/>
              <a:t>Χρηματοοικονομικός προγραμματισμός</a:t>
            </a:r>
          </a:p>
          <a:p>
            <a:pPr eaLnBrk="1" hangingPunct="1">
              <a:lnSpc>
                <a:spcPct val="90000"/>
              </a:lnSpc>
              <a:buFontTx/>
              <a:buNone/>
            </a:pPr>
            <a:r>
              <a:rPr lang="el-GR" b="1" dirty="0" smtClean="0"/>
              <a:t>-</a:t>
            </a:r>
            <a:r>
              <a:rPr lang="el-GR" dirty="0" smtClean="0"/>
              <a:t>Εξεύρεση φθηνού χρήματος</a:t>
            </a:r>
          </a:p>
          <a:p>
            <a:pPr eaLnBrk="1" hangingPunct="1">
              <a:lnSpc>
                <a:spcPct val="90000"/>
              </a:lnSpc>
              <a:buFontTx/>
              <a:buNone/>
            </a:pPr>
            <a:r>
              <a:rPr lang="el-GR" b="1" dirty="0" smtClean="0"/>
              <a:t>-</a:t>
            </a:r>
            <a:r>
              <a:rPr lang="el-GR" dirty="0" smtClean="0"/>
              <a:t>Ορθολογική χρήση των κεφαλαίων</a:t>
            </a:r>
          </a:p>
          <a:p>
            <a:pPr eaLnBrk="1" hangingPunct="1">
              <a:lnSpc>
                <a:spcPct val="90000"/>
              </a:lnSpc>
              <a:buFontTx/>
              <a:buNone/>
            </a:pPr>
            <a:r>
              <a:rPr lang="el-GR" b="1" dirty="0" smtClean="0"/>
              <a:t>-</a:t>
            </a:r>
            <a:r>
              <a:rPr lang="el-GR" dirty="0" smtClean="0"/>
              <a:t>Μεγιστοποίηση της αξίας της επιχείρησης</a:t>
            </a:r>
          </a:p>
          <a:p>
            <a:pPr eaLnBrk="1" hangingPunct="1">
              <a:lnSpc>
                <a:spcPct val="90000"/>
              </a:lnSpc>
              <a:buFontTx/>
              <a:buNone/>
            </a:pPr>
            <a:r>
              <a:rPr lang="el-GR" b="1" dirty="0" smtClean="0"/>
              <a:t>-</a:t>
            </a:r>
            <a:r>
              <a:rPr lang="el-GR" dirty="0" smtClean="0"/>
              <a:t>Λήψη επενδυτικών αποφάσεων</a:t>
            </a:r>
          </a:p>
          <a:p>
            <a:pPr eaLnBrk="1" hangingPunct="1">
              <a:lnSpc>
                <a:spcPct val="90000"/>
              </a:lnSpc>
              <a:buFontTx/>
              <a:buNone/>
            </a:pPr>
            <a:r>
              <a:rPr lang="el-GR" b="1" dirty="0" smtClean="0"/>
              <a:t>-</a:t>
            </a:r>
            <a:r>
              <a:rPr lang="el-GR" dirty="0" smtClean="0"/>
              <a:t>Αποδοτικότερη λειτουργία της επιχείρησης</a:t>
            </a:r>
          </a:p>
          <a:p>
            <a:pPr eaLnBrk="1" hangingPunct="1">
              <a:lnSpc>
                <a:spcPct val="90000"/>
              </a:lnSpc>
              <a:buFontTx/>
              <a:buNone/>
            </a:pPr>
            <a:r>
              <a:rPr lang="el-GR" b="1" dirty="0" smtClean="0"/>
              <a:t>-</a:t>
            </a:r>
            <a:r>
              <a:rPr lang="el-GR" dirty="0" smtClean="0"/>
              <a:t>Χρήση κεφαλαιαγορών και χρηματαγορών</a:t>
            </a:r>
          </a:p>
          <a:p>
            <a:pPr eaLnBrk="1" hangingPunct="1">
              <a:lnSpc>
                <a:spcPct val="90000"/>
              </a:lnSpc>
              <a:buFontTx/>
              <a:buNone/>
            </a:pPr>
            <a:r>
              <a:rPr lang="el-GR" b="1" dirty="0" smtClean="0"/>
              <a:t>-</a:t>
            </a:r>
            <a:r>
              <a:rPr lang="el-GR" dirty="0" smtClean="0"/>
              <a:t>Ορθή τήρηση των χρηματοοικονομικών</a:t>
            </a:r>
          </a:p>
          <a:p>
            <a:pPr eaLnBrk="1" hangingPunct="1">
              <a:lnSpc>
                <a:spcPct val="90000"/>
              </a:lnSpc>
              <a:buFontTx/>
              <a:buNone/>
            </a:pPr>
            <a:r>
              <a:rPr lang="el-GR" dirty="0" smtClean="0"/>
              <a:t>Καταστάσεων.</a:t>
            </a:r>
          </a:p>
          <a:p>
            <a:pPr eaLnBrk="1" hangingPunct="1">
              <a:lnSpc>
                <a:spcPct val="90000"/>
              </a:lnSpc>
              <a:buFontTx/>
              <a:buNone/>
            </a:pPr>
            <a:endParaRPr lang="el-GR" dirty="0" smtClean="0"/>
          </a:p>
          <a:p>
            <a:pPr eaLnBrk="1" hangingPunct="1">
              <a:lnSpc>
                <a:spcPct val="90000"/>
              </a:lnSpc>
              <a:buFontTx/>
              <a:buNone/>
            </a:pPr>
            <a:endParaRPr lang="el-GR" dirty="0" smtClean="0"/>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332656"/>
            <a:ext cx="8229600" cy="864096"/>
          </a:xfrm>
        </p:spPr>
        <p:txBody>
          <a:bodyPr>
            <a:normAutofit/>
          </a:bodyPr>
          <a:lstStyle/>
          <a:p>
            <a:pPr eaLnBrk="1" hangingPunct="1"/>
            <a:r>
              <a:rPr lang="el-GR" b="1" dirty="0" smtClean="0"/>
              <a:t>ΤΙ ΕΠΗΡΕΑΖΕΙ ΜΙΑ ΑΠΟΦΑΣΗ</a:t>
            </a:r>
          </a:p>
        </p:txBody>
      </p:sp>
      <p:sp>
        <p:nvSpPr>
          <p:cNvPr id="13315" name="Rectangle 3"/>
          <p:cNvSpPr>
            <a:spLocks noGrp="1" noChangeArrowheads="1"/>
          </p:cNvSpPr>
          <p:nvPr>
            <p:ph type="body" idx="1"/>
          </p:nvPr>
        </p:nvSpPr>
        <p:spPr>
          <a:xfrm>
            <a:off x="0" y="1600200"/>
            <a:ext cx="9144000" cy="4997152"/>
          </a:xfrm>
        </p:spPr>
        <p:txBody>
          <a:bodyPr/>
          <a:lstStyle/>
          <a:p>
            <a:pPr eaLnBrk="1" hangingPunct="1">
              <a:buFontTx/>
              <a:buNone/>
            </a:pPr>
            <a:r>
              <a:rPr lang="el-GR" dirty="0" smtClean="0"/>
              <a:t>-</a:t>
            </a:r>
            <a:r>
              <a:rPr lang="el-GR" b="1" u="sng" dirty="0" smtClean="0">
                <a:solidFill>
                  <a:srgbClr val="FF0000"/>
                </a:solidFill>
              </a:rPr>
              <a:t>Μικροοικονομικούς παράγοντες:</a:t>
            </a:r>
          </a:p>
          <a:p>
            <a:pPr eaLnBrk="1" hangingPunct="1">
              <a:buFontTx/>
              <a:buNone/>
            </a:pPr>
            <a:r>
              <a:rPr lang="el-GR" dirty="0" smtClean="0"/>
              <a:t>(πελάτες, προμηθευτές, ζήτηση και προσφορά,</a:t>
            </a:r>
          </a:p>
          <a:p>
            <a:pPr eaLnBrk="1" hangingPunct="1">
              <a:buFontTx/>
              <a:buNone/>
            </a:pPr>
            <a:r>
              <a:rPr lang="el-GR" dirty="0" smtClean="0"/>
              <a:t>ύψος τιμών, ανθρώπινο εργασιακό δυναμικό).</a:t>
            </a:r>
          </a:p>
          <a:p>
            <a:pPr eaLnBrk="1" hangingPunct="1">
              <a:buFontTx/>
              <a:buNone/>
            </a:pPr>
            <a:r>
              <a:rPr lang="el-GR" dirty="0" smtClean="0"/>
              <a:t>-</a:t>
            </a:r>
            <a:r>
              <a:rPr lang="el-GR" b="1" u="sng" dirty="0" smtClean="0">
                <a:solidFill>
                  <a:srgbClr val="7030A0"/>
                </a:solidFill>
              </a:rPr>
              <a:t>Μακροοικονομικούς παράγοντες:</a:t>
            </a:r>
          </a:p>
          <a:p>
            <a:pPr eaLnBrk="1" hangingPunct="1">
              <a:buFontTx/>
              <a:buNone/>
            </a:pPr>
            <a:r>
              <a:rPr lang="el-GR" dirty="0" smtClean="0"/>
              <a:t>(νομοθεσία, φορολογία οικονομική πολιτική των</a:t>
            </a:r>
          </a:p>
          <a:p>
            <a:pPr eaLnBrk="1" hangingPunct="1">
              <a:buFontTx/>
              <a:buNone/>
            </a:pPr>
            <a:r>
              <a:rPr lang="el-GR" dirty="0" smtClean="0"/>
              <a:t>χωρών που δραστηριοποιείται, Α.Ε.Π.).</a:t>
            </a:r>
          </a:p>
          <a:p>
            <a:pPr eaLnBrk="1" hangingPunct="1">
              <a:buFontTx/>
              <a:buNone/>
            </a:pPr>
            <a:endParaRPr lang="el-GR" dirty="0" smtClean="0"/>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a:xfrm>
            <a:off x="0" y="274638"/>
            <a:ext cx="9144000" cy="1143000"/>
          </a:xfrm>
        </p:spPr>
        <p:txBody>
          <a:bodyPr>
            <a:normAutofit fontScale="90000"/>
          </a:bodyPr>
          <a:lstStyle/>
          <a:p>
            <a:r>
              <a:rPr lang="el-GR" b="1" dirty="0"/>
              <a:t>Οι 5 βασικές εξισώσεις της λογιστικής</a:t>
            </a:r>
          </a:p>
        </p:txBody>
      </p:sp>
      <p:sp>
        <p:nvSpPr>
          <p:cNvPr id="26627" name="Rectangle 1027"/>
          <p:cNvSpPr>
            <a:spLocks noGrp="1" noChangeArrowheads="1"/>
          </p:cNvSpPr>
          <p:nvPr>
            <p:ph type="body" idx="1"/>
          </p:nvPr>
        </p:nvSpPr>
        <p:spPr>
          <a:xfrm>
            <a:off x="0" y="1600200"/>
            <a:ext cx="9144000" cy="4525963"/>
          </a:xfrm>
        </p:spPr>
        <p:txBody>
          <a:bodyPr/>
          <a:lstStyle/>
          <a:p>
            <a:r>
              <a:rPr lang="el-GR" dirty="0"/>
              <a:t>Εξίσωση ισολογισμού</a:t>
            </a:r>
          </a:p>
          <a:p>
            <a:r>
              <a:rPr lang="el-GR" dirty="0"/>
              <a:t>Εξίσωση καθαρού κέρδους-εσόδων-εξόδων</a:t>
            </a:r>
          </a:p>
          <a:p>
            <a:r>
              <a:rPr lang="el-GR" dirty="0"/>
              <a:t>Εξίσωση κόστους πωληθέντων -αποθήκης</a:t>
            </a:r>
          </a:p>
          <a:p>
            <a:r>
              <a:rPr lang="el-GR" dirty="0"/>
              <a:t>Εξίσωση κερδών-φόρων-μερισμάτων</a:t>
            </a:r>
          </a:p>
          <a:p>
            <a:r>
              <a:rPr lang="el-GR" dirty="0"/>
              <a:t>Εξίσωση ιδίων κεφαλαίων-μετοχικού κεφαλαίου</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026"/>
          <p:cNvSpPr>
            <a:spLocks noGrp="1" noChangeArrowheads="1"/>
          </p:cNvSpPr>
          <p:nvPr>
            <p:ph type="title"/>
          </p:nvPr>
        </p:nvSpPr>
        <p:spPr>
          <a:xfrm>
            <a:off x="0" y="274638"/>
            <a:ext cx="9144000" cy="1143000"/>
          </a:xfrm>
        </p:spPr>
        <p:txBody>
          <a:bodyPr/>
          <a:lstStyle/>
          <a:p>
            <a:r>
              <a:rPr lang="el-GR" sz="3200" b="1" dirty="0"/>
              <a:t>Εξίσωση ισολογισμού</a:t>
            </a:r>
            <a:br>
              <a:rPr lang="el-GR" sz="3200" b="1" dirty="0"/>
            </a:br>
            <a:r>
              <a:rPr lang="el-GR" sz="3200" b="1" dirty="0"/>
              <a:t>(χρηματοοικονομική κατάσταση ισολογισμού)</a:t>
            </a:r>
          </a:p>
        </p:txBody>
      </p:sp>
      <p:sp>
        <p:nvSpPr>
          <p:cNvPr id="29699" name="Rectangle 1027"/>
          <p:cNvSpPr>
            <a:spLocks noGrp="1" noChangeArrowheads="1"/>
          </p:cNvSpPr>
          <p:nvPr>
            <p:ph type="body" idx="1"/>
          </p:nvPr>
        </p:nvSpPr>
        <p:spPr>
          <a:xfrm>
            <a:off x="457200" y="2276872"/>
            <a:ext cx="8229600" cy="3849291"/>
          </a:xfrm>
        </p:spPr>
        <p:txBody>
          <a:bodyPr>
            <a:normAutofit/>
          </a:bodyPr>
          <a:lstStyle/>
          <a:p>
            <a:r>
              <a:rPr lang="en-US" sz="3200" dirty="0" smtClean="0"/>
              <a:t>A = E + L</a:t>
            </a:r>
            <a:endParaRPr lang="en-US" sz="3200" dirty="0"/>
          </a:p>
          <a:p>
            <a:r>
              <a:rPr lang="en-US" sz="3200" dirty="0" smtClean="0"/>
              <a:t>Assets </a:t>
            </a:r>
            <a:r>
              <a:rPr lang="en-US" sz="3200" dirty="0"/>
              <a:t>: </a:t>
            </a:r>
            <a:r>
              <a:rPr lang="el-GR" sz="3200" dirty="0" smtClean="0"/>
              <a:t>Ενεργητικό</a:t>
            </a:r>
            <a:endParaRPr lang="el-GR" sz="3200" dirty="0"/>
          </a:p>
          <a:p>
            <a:r>
              <a:rPr lang="en-US" sz="3200" dirty="0" smtClean="0"/>
              <a:t>Equity: </a:t>
            </a:r>
            <a:r>
              <a:rPr lang="el-GR" sz="3200" dirty="0" smtClean="0"/>
              <a:t>Ίδια Κεφάλαια</a:t>
            </a:r>
            <a:endParaRPr lang="el-GR" sz="3200" dirty="0"/>
          </a:p>
          <a:p>
            <a:r>
              <a:rPr lang="en-US" sz="3200" dirty="0" smtClean="0"/>
              <a:t>Liabilities</a:t>
            </a:r>
            <a:r>
              <a:rPr lang="en-US" sz="3200" dirty="0" smtClean="0">
                <a:sym typeface="Wingdings" pitchFamily="2" charset="2"/>
              </a:rPr>
              <a:t>:</a:t>
            </a:r>
            <a:r>
              <a:rPr lang="el-GR" sz="3200" dirty="0" smtClean="0">
                <a:sym typeface="Wingdings" pitchFamily="2" charset="2"/>
              </a:rPr>
              <a:t> Ξένα Κεφάλαια (=</a:t>
            </a:r>
            <a:r>
              <a:rPr lang="en-US" sz="3200" dirty="0" smtClean="0">
                <a:sym typeface="Wingdings" pitchFamily="2" charset="2"/>
              </a:rPr>
              <a:t> </a:t>
            </a:r>
            <a:r>
              <a:rPr lang="el-GR" sz="3200" dirty="0" smtClean="0">
                <a:sym typeface="Wingdings" pitchFamily="2" charset="2"/>
              </a:rPr>
              <a:t>Μ.Υ. + Β.Υ.)</a:t>
            </a:r>
            <a:endParaRPr lang="el-GR" sz="3200" dirty="0"/>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026"/>
          <p:cNvSpPr>
            <a:spLocks noGrp="1" noChangeArrowheads="1"/>
          </p:cNvSpPr>
          <p:nvPr>
            <p:ph type="title"/>
          </p:nvPr>
        </p:nvSpPr>
        <p:spPr>
          <a:xfrm>
            <a:off x="0" y="274638"/>
            <a:ext cx="9144000" cy="1143000"/>
          </a:xfrm>
        </p:spPr>
        <p:txBody>
          <a:bodyPr/>
          <a:lstStyle/>
          <a:p>
            <a:r>
              <a:rPr lang="el-GR" sz="3200" b="1" dirty="0"/>
              <a:t>Εξίσωση κερδών (</a:t>
            </a:r>
            <a:r>
              <a:rPr lang="el-GR" sz="3200" b="1" dirty="0" smtClean="0"/>
              <a:t>εσόδων - εξόδων)</a:t>
            </a:r>
            <a:r>
              <a:rPr lang="en-US" sz="3200" b="1" dirty="0" smtClean="0"/>
              <a:t>,</a:t>
            </a:r>
            <a:r>
              <a:rPr lang="el-GR" sz="3200" b="1" dirty="0" smtClean="0"/>
              <a:t> αποθήκης</a:t>
            </a:r>
            <a:r>
              <a:rPr lang="el-GR" sz="3200" b="1" dirty="0"/>
              <a:t/>
            </a:r>
            <a:br>
              <a:rPr lang="el-GR" sz="3200" b="1" dirty="0"/>
            </a:br>
            <a:r>
              <a:rPr lang="el-GR" sz="3200" b="1" dirty="0"/>
              <a:t>(χρηματοοικονομική κατάσταση αποτελεσμάτων</a:t>
            </a:r>
            <a:r>
              <a:rPr lang="el-GR" sz="3200" dirty="0"/>
              <a:t>)</a:t>
            </a:r>
          </a:p>
        </p:txBody>
      </p:sp>
      <p:sp>
        <p:nvSpPr>
          <p:cNvPr id="33795" name="Rectangle 1027"/>
          <p:cNvSpPr>
            <a:spLocks noGrp="1" noChangeArrowheads="1"/>
          </p:cNvSpPr>
          <p:nvPr>
            <p:ph type="body" idx="1"/>
          </p:nvPr>
        </p:nvSpPr>
        <p:spPr>
          <a:xfrm>
            <a:off x="251520" y="1916832"/>
            <a:ext cx="8640960" cy="4209331"/>
          </a:xfrm>
        </p:spPr>
        <p:txBody>
          <a:bodyPr/>
          <a:lstStyle/>
          <a:p>
            <a:r>
              <a:rPr lang="en-US" sz="3200" dirty="0" smtClean="0"/>
              <a:t>I = R-E</a:t>
            </a:r>
            <a:endParaRPr lang="el-GR" sz="3200" dirty="0"/>
          </a:p>
          <a:p>
            <a:r>
              <a:rPr lang="en-US" sz="3200" dirty="0" smtClean="0"/>
              <a:t>Income or Profit or Earnings = </a:t>
            </a:r>
            <a:r>
              <a:rPr lang="el-GR" sz="3200" dirty="0" smtClean="0"/>
              <a:t>Κέρδη</a:t>
            </a:r>
            <a:endParaRPr lang="en-US" sz="3200" dirty="0"/>
          </a:p>
          <a:p>
            <a:r>
              <a:rPr lang="en-US" sz="3200" dirty="0" smtClean="0"/>
              <a:t>Revenue</a:t>
            </a:r>
            <a:r>
              <a:rPr lang="el-GR" sz="3200" dirty="0" smtClean="0"/>
              <a:t> =</a:t>
            </a:r>
            <a:r>
              <a:rPr lang="en-US" sz="3200" dirty="0" smtClean="0"/>
              <a:t> </a:t>
            </a:r>
            <a:r>
              <a:rPr lang="el-GR" sz="3200" dirty="0" smtClean="0"/>
              <a:t>Έσοδα</a:t>
            </a:r>
            <a:endParaRPr lang="en-US" sz="3200" dirty="0"/>
          </a:p>
          <a:p>
            <a:r>
              <a:rPr lang="en-US" sz="3200" dirty="0" smtClean="0"/>
              <a:t>Expenses =</a:t>
            </a:r>
            <a:r>
              <a:rPr lang="el-GR" sz="3200" dirty="0" smtClean="0"/>
              <a:t> </a:t>
            </a:r>
            <a:r>
              <a:rPr lang="el-GR" sz="3200" dirty="0"/>
              <a:t>Έξοδα</a:t>
            </a:r>
          </a:p>
          <a:p>
            <a:endParaRPr lang="el-GR" dirty="0"/>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a:xfrm>
            <a:off x="0" y="274638"/>
            <a:ext cx="9144000" cy="1143000"/>
          </a:xfrm>
        </p:spPr>
        <p:txBody>
          <a:bodyPr/>
          <a:lstStyle/>
          <a:p>
            <a:r>
              <a:rPr lang="el-GR" sz="3200" b="1" dirty="0"/>
              <a:t>Εξίσωση κόστους πωληθέντων και αποθήκης για εμπορικές επιχειρήσεις</a:t>
            </a:r>
          </a:p>
        </p:txBody>
      </p:sp>
      <p:sp>
        <p:nvSpPr>
          <p:cNvPr id="38915" name="Rectangle 1027"/>
          <p:cNvSpPr>
            <a:spLocks noGrp="1" noChangeArrowheads="1"/>
          </p:cNvSpPr>
          <p:nvPr>
            <p:ph type="body" idx="1"/>
          </p:nvPr>
        </p:nvSpPr>
        <p:spPr>
          <a:xfrm>
            <a:off x="0" y="1556792"/>
            <a:ext cx="9144000" cy="5301208"/>
          </a:xfrm>
        </p:spPr>
        <p:txBody>
          <a:bodyPr/>
          <a:lstStyle/>
          <a:p>
            <a:r>
              <a:rPr lang="en-US" sz="2800" dirty="0"/>
              <a:t>E</a:t>
            </a:r>
            <a:r>
              <a:rPr lang="el-GR" sz="2800" dirty="0"/>
              <a:t> </a:t>
            </a:r>
            <a:r>
              <a:rPr lang="el-GR" sz="2800" dirty="0" smtClean="0"/>
              <a:t>= (</a:t>
            </a:r>
            <a:r>
              <a:rPr lang="en-US" sz="2800" dirty="0"/>
              <a:t>C</a:t>
            </a:r>
            <a:r>
              <a:rPr lang="el-GR" sz="2800" dirty="0"/>
              <a:t> + </a:t>
            </a:r>
            <a:r>
              <a:rPr lang="en-US" sz="2800" dirty="0"/>
              <a:t>Ex</a:t>
            </a:r>
            <a:r>
              <a:rPr lang="el-GR" sz="2800" dirty="0"/>
              <a:t>)</a:t>
            </a:r>
          </a:p>
          <a:p>
            <a:r>
              <a:rPr lang="el-GR" sz="2800" dirty="0" smtClean="0"/>
              <a:t>Ε</a:t>
            </a:r>
            <a:r>
              <a:rPr lang="en-US" sz="2800" dirty="0" smtClean="0"/>
              <a:t> </a:t>
            </a:r>
            <a:r>
              <a:rPr lang="el-GR" sz="2800" dirty="0" smtClean="0"/>
              <a:t>=</a:t>
            </a:r>
            <a:r>
              <a:rPr lang="en-US" sz="2800" dirty="0" smtClean="0"/>
              <a:t> </a:t>
            </a:r>
            <a:r>
              <a:rPr lang="el-GR" sz="2800" dirty="0" smtClean="0"/>
              <a:t>έξοδα</a:t>
            </a:r>
            <a:endParaRPr lang="el-GR" sz="2800" dirty="0"/>
          </a:p>
          <a:p>
            <a:r>
              <a:rPr lang="en-US" sz="2800" dirty="0" smtClean="0"/>
              <a:t>Ex = </a:t>
            </a:r>
            <a:r>
              <a:rPr lang="el-GR" sz="2800" dirty="0" smtClean="0"/>
              <a:t>όλα </a:t>
            </a:r>
            <a:r>
              <a:rPr lang="el-GR" sz="2800" dirty="0"/>
              <a:t>τα άλλα έξοδα εκτός από το κόστος πωληθέντων</a:t>
            </a:r>
            <a:endParaRPr lang="en-US" sz="2800" dirty="0"/>
          </a:p>
          <a:p>
            <a:r>
              <a:rPr lang="en-US" sz="2800" dirty="0" smtClean="0"/>
              <a:t>C = </a:t>
            </a:r>
            <a:r>
              <a:rPr lang="el-GR" sz="2800" dirty="0"/>
              <a:t>Κόστος </a:t>
            </a:r>
            <a:r>
              <a:rPr lang="el-GR" sz="2800" dirty="0" smtClean="0"/>
              <a:t>πωληθέντων (= πωλήσεις – μικτό κέρδος)</a:t>
            </a:r>
            <a:endParaRPr lang="el-GR" sz="2800" dirty="0"/>
          </a:p>
          <a:p>
            <a:endParaRPr lang="el-GR" sz="2800" dirty="0"/>
          </a:p>
          <a:p>
            <a:r>
              <a:rPr lang="en-US" sz="2800" dirty="0"/>
              <a:t>C</a:t>
            </a:r>
            <a:r>
              <a:rPr lang="el-GR" sz="2800" dirty="0"/>
              <a:t> </a:t>
            </a:r>
            <a:r>
              <a:rPr lang="el-GR" sz="2800" dirty="0" smtClean="0"/>
              <a:t>=</a:t>
            </a:r>
            <a:r>
              <a:rPr lang="en-US" sz="2800" dirty="0" smtClean="0"/>
              <a:t> Pc</a:t>
            </a:r>
            <a:r>
              <a:rPr lang="el-GR" sz="2800" dirty="0" smtClean="0"/>
              <a:t> </a:t>
            </a:r>
            <a:r>
              <a:rPr lang="en-US" sz="2800" dirty="0" smtClean="0"/>
              <a:t>+</a:t>
            </a:r>
            <a:r>
              <a:rPr lang="el-GR" sz="2800" dirty="0" smtClean="0"/>
              <a:t> </a:t>
            </a:r>
            <a:r>
              <a:rPr lang="en-US" sz="2800" dirty="0" smtClean="0"/>
              <a:t>(</a:t>
            </a:r>
            <a:r>
              <a:rPr lang="en-US" sz="2800" dirty="0"/>
              <a:t>Inv1-Inv2)</a:t>
            </a:r>
          </a:p>
          <a:p>
            <a:r>
              <a:rPr lang="en-US" sz="2800" dirty="0" smtClean="0"/>
              <a:t>Pc = </a:t>
            </a:r>
            <a:r>
              <a:rPr lang="el-GR" sz="2800" dirty="0" smtClean="0"/>
              <a:t>Αγορές</a:t>
            </a:r>
            <a:endParaRPr lang="en-US" sz="2800" dirty="0"/>
          </a:p>
          <a:p>
            <a:r>
              <a:rPr lang="en-US" sz="2800" dirty="0"/>
              <a:t>Inv1</a:t>
            </a:r>
            <a:r>
              <a:rPr lang="el-GR" sz="2800" dirty="0"/>
              <a:t> = αξία αποθήκης </a:t>
            </a:r>
            <a:r>
              <a:rPr lang="el-GR" sz="2800" dirty="0" smtClean="0"/>
              <a:t>αρχικά</a:t>
            </a:r>
            <a:r>
              <a:rPr lang="en-US" sz="2800" dirty="0" smtClean="0"/>
              <a:t> (1/1/2017)</a:t>
            </a:r>
            <a:endParaRPr lang="el-GR" sz="2800" dirty="0"/>
          </a:p>
          <a:p>
            <a:r>
              <a:rPr lang="en-US" sz="2800" dirty="0"/>
              <a:t>Inv2</a:t>
            </a:r>
            <a:r>
              <a:rPr lang="el-GR" sz="2800" dirty="0"/>
              <a:t> = αξία αποθήκης </a:t>
            </a:r>
            <a:r>
              <a:rPr lang="el-GR" sz="2800" dirty="0" smtClean="0"/>
              <a:t>τελικά (31/12/2017)</a:t>
            </a:r>
            <a:endParaRPr lang="el-GR" sz="2800" dirty="0"/>
          </a:p>
          <a:p>
            <a:endParaRPr lang="el-GR" sz="2400" dirty="0"/>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026"/>
          <p:cNvSpPr>
            <a:spLocks noGrp="1" noChangeArrowheads="1"/>
          </p:cNvSpPr>
          <p:nvPr>
            <p:ph type="title"/>
          </p:nvPr>
        </p:nvSpPr>
        <p:spPr>
          <a:xfrm>
            <a:off x="0" y="274638"/>
            <a:ext cx="9144000" cy="1143000"/>
          </a:xfrm>
        </p:spPr>
        <p:txBody>
          <a:bodyPr/>
          <a:lstStyle/>
          <a:p>
            <a:r>
              <a:rPr lang="el-GR" sz="3200" b="1" dirty="0"/>
              <a:t>Εξίσωση μερισμάτων (χρηματοοικονομική κατάσταση διάθεσης αποτελεσμάτων)</a:t>
            </a:r>
          </a:p>
        </p:txBody>
      </p:sp>
      <p:sp>
        <p:nvSpPr>
          <p:cNvPr id="45059" name="Rectangle 1027"/>
          <p:cNvSpPr>
            <a:spLocks noGrp="1" noChangeArrowheads="1"/>
          </p:cNvSpPr>
          <p:nvPr>
            <p:ph type="body" idx="1"/>
          </p:nvPr>
        </p:nvSpPr>
        <p:spPr>
          <a:xfrm>
            <a:off x="0" y="1600200"/>
            <a:ext cx="9144000" cy="5257800"/>
          </a:xfrm>
        </p:spPr>
        <p:txBody>
          <a:bodyPr/>
          <a:lstStyle/>
          <a:p>
            <a:endParaRPr lang="el-GR" sz="2800" dirty="0"/>
          </a:p>
          <a:p>
            <a:r>
              <a:rPr lang="en-US" sz="2800" dirty="0" smtClean="0"/>
              <a:t>D</a:t>
            </a:r>
            <a:r>
              <a:rPr lang="el-GR" sz="2800" dirty="0" smtClean="0"/>
              <a:t> = </a:t>
            </a:r>
            <a:r>
              <a:rPr lang="en-US" sz="2800" dirty="0" smtClean="0"/>
              <a:t>P-T-Pn-R</a:t>
            </a:r>
            <a:endParaRPr lang="el-GR" sz="2800" dirty="0"/>
          </a:p>
          <a:p>
            <a:r>
              <a:rPr lang="en-US" sz="2800" dirty="0" smtClean="0"/>
              <a:t>D</a:t>
            </a:r>
            <a:r>
              <a:rPr lang="el-GR" sz="2800" dirty="0" smtClean="0"/>
              <a:t> </a:t>
            </a:r>
            <a:r>
              <a:rPr lang="en-US" sz="2800" dirty="0" smtClean="0"/>
              <a:t>= </a:t>
            </a:r>
            <a:r>
              <a:rPr lang="el-GR" sz="2800" dirty="0"/>
              <a:t>Μερίσματα</a:t>
            </a:r>
          </a:p>
          <a:p>
            <a:r>
              <a:rPr lang="en-US" sz="2800" dirty="0"/>
              <a:t>P</a:t>
            </a:r>
            <a:r>
              <a:rPr lang="el-GR" sz="2800" dirty="0"/>
              <a:t> </a:t>
            </a:r>
            <a:r>
              <a:rPr lang="el-GR" sz="2800" dirty="0" smtClean="0"/>
              <a:t>= Κέρδη</a:t>
            </a:r>
            <a:endParaRPr lang="en-US" sz="2800" dirty="0"/>
          </a:p>
          <a:p>
            <a:r>
              <a:rPr lang="en-US" sz="2800" dirty="0"/>
              <a:t>T</a:t>
            </a:r>
            <a:r>
              <a:rPr lang="el-GR" sz="2800" dirty="0"/>
              <a:t> </a:t>
            </a:r>
            <a:r>
              <a:rPr lang="en-US" sz="2800" dirty="0" smtClean="0"/>
              <a:t>=</a:t>
            </a:r>
            <a:r>
              <a:rPr lang="el-GR" sz="2800" dirty="0" smtClean="0"/>
              <a:t> Φόροι</a:t>
            </a:r>
          </a:p>
          <a:p>
            <a:r>
              <a:rPr lang="en-US" sz="2800" dirty="0" smtClean="0"/>
              <a:t>Pn</a:t>
            </a:r>
            <a:r>
              <a:rPr lang="el-GR" sz="2800" dirty="0" smtClean="0"/>
              <a:t> </a:t>
            </a:r>
            <a:r>
              <a:rPr lang="en-US" sz="2800" dirty="0" smtClean="0"/>
              <a:t>=</a:t>
            </a:r>
            <a:r>
              <a:rPr lang="el-GR" sz="2800" dirty="0" smtClean="0"/>
              <a:t> όρος από προβλέψεις +/- αποτελέσματα εις νέα χρήση (+κέρδη εις νέον ή - ζημιά εις νέον)</a:t>
            </a:r>
          </a:p>
          <a:p>
            <a:r>
              <a:rPr lang="en-US" sz="2800" dirty="0" smtClean="0"/>
              <a:t>R</a:t>
            </a:r>
            <a:r>
              <a:rPr lang="el-GR" sz="2800" dirty="0" smtClean="0"/>
              <a:t> </a:t>
            </a:r>
            <a:r>
              <a:rPr lang="en-US" sz="2800" dirty="0" smtClean="0"/>
              <a:t>=</a:t>
            </a:r>
            <a:r>
              <a:rPr lang="el-GR" sz="2800" dirty="0" smtClean="0"/>
              <a:t> Αποθεματικά </a:t>
            </a:r>
            <a:r>
              <a:rPr lang="el-GR" sz="2800" dirty="0"/>
              <a:t>κεφάλαια</a:t>
            </a:r>
            <a:r>
              <a:rPr lang="en-US" sz="2800" dirty="0"/>
              <a:t> (</a:t>
            </a:r>
            <a:r>
              <a:rPr lang="el-GR" sz="2800" dirty="0"/>
              <a:t>πιθανή αυτοχρηματοδότηση </a:t>
            </a:r>
            <a:r>
              <a:rPr lang="el-GR" sz="2800" dirty="0" smtClean="0"/>
              <a:t>ή </a:t>
            </a:r>
            <a:r>
              <a:rPr lang="el-GR" sz="2800" dirty="0"/>
              <a:t>μεταβολές ίδιου κεφαλαίου</a:t>
            </a:r>
            <a:r>
              <a:rPr lang="el-GR" sz="2800" dirty="0" smtClean="0"/>
              <a:t>)</a:t>
            </a:r>
            <a:endParaRPr lang="en-US" sz="2800" dirty="0"/>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026"/>
          <p:cNvSpPr>
            <a:spLocks noGrp="1" noChangeArrowheads="1"/>
          </p:cNvSpPr>
          <p:nvPr>
            <p:ph type="title"/>
          </p:nvPr>
        </p:nvSpPr>
        <p:spPr>
          <a:xfrm>
            <a:off x="0" y="274638"/>
            <a:ext cx="9144000" cy="850106"/>
          </a:xfrm>
        </p:spPr>
        <p:txBody>
          <a:bodyPr>
            <a:normAutofit fontScale="90000"/>
          </a:bodyPr>
          <a:lstStyle/>
          <a:p>
            <a:r>
              <a:rPr lang="el-GR" sz="3200" b="1" dirty="0"/>
              <a:t>Εξίσωση ιδίων κεφαλαίων (χρηματοοικονομική κατάσταση ιδίων κεφαλαίων ευρωπαϊκής ένωσης)</a:t>
            </a:r>
          </a:p>
        </p:txBody>
      </p:sp>
      <p:sp>
        <p:nvSpPr>
          <p:cNvPr id="52227" name="Rectangle 1027"/>
          <p:cNvSpPr>
            <a:spLocks noGrp="1" noChangeArrowheads="1"/>
          </p:cNvSpPr>
          <p:nvPr>
            <p:ph type="body" idx="1"/>
          </p:nvPr>
        </p:nvSpPr>
        <p:spPr>
          <a:xfrm>
            <a:off x="0" y="1484784"/>
            <a:ext cx="9144000" cy="5373216"/>
          </a:xfrm>
        </p:spPr>
        <p:txBody>
          <a:bodyPr/>
          <a:lstStyle/>
          <a:p>
            <a:pPr>
              <a:lnSpc>
                <a:spcPct val="90000"/>
              </a:lnSpc>
              <a:buFont typeface="Wingdings" pitchFamily="2" charset="2"/>
              <a:buNone/>
            </a:pPr>
            <a:r>
              <a:rPr lang="el-GR" sz="2400" dirty="0" smtClean="0"/>
              <a:t>Ε = (</a:t>
            </a:r>
            <a:r>
              <a:rPr lang="en-US" sz="2400" dirty="0"/>
              <a:t>S -NS + </a:t>
            </a:r>
            <a:r>
              <a:rPr lang="en-US" sz="2400" dirty="0" smtClean="0"/>
              <a:t>R </a:t>
            </a:r>
            <a:r>
              <a:rPr lang="el-GR" sz="2400" dirty="0"/>
              <a:t>+</a:t>
            </a:r>
            <a:r>
              <a:rPr lang="en-US" sz="2400" dirty="0"/>
              <a:t> </a:t>
            </a:r>
            <a:r>
              <a:rPr lang="en-US" sz="2400" dirty="0" smtClean="0"/>
              <a:t>P</a:t>
            </a:r>
            <a:r>
              <a:rPr lang="el-GR" sz="2400" dirty="0" smtClean="0"/>
              <a:t>)</a:t>
            </a:r>
            <a:r>
              <a:rPr lang="en-US" sz="2400" dirty="0"/>
              <a:t>+</a:t>
            </a:r>
            <a:r>
              <a:rPr lang="el-GR" sz="2400" dirty="0"/>
              <a:t>(</a:t>
            </a:r>
            <a:r>
              <a:rPr lang="en-US" sz="2400" dirty="0"/>
              <a:t>I  + A</a:t>
            </a:r>
            <a:r>
              <a:rPr lang="el-GR" sz="2400" dirty="0"/>
              <a:t>)</a:t>
            </a:r>
            <a:r>
              <a:rPr lang="en-US" sz="2400" dirty="0"/>
              <a:t> </a:t>
            </a:r>
            <a:r>
              <a:rPr lang="el-GR" sz="2400" dirty="0" smtClean="0"/>
              <a:t>+ (</a:t>
            </a:r>
            <a:r>
              <a:rPr lang="en-US" sz="2400" dirty="0"/>
              <a:t>F-IFA</a:t>
            </a:r>
            <a:r>
              <a:rPr lang="el-GR" sz="2400" dirty="0"/>
              <a:t>)</a:t>
            </a:r>
          </a:p>
          <a:p>
            <a:pPr>
              <a:lnSpc>
                <a:spcPct val="90000"/>
              </a:lnSpc>
              <a:buFont typeface="Wingdings" pitchFamily="2" charset="2"/>
              <a:buNone/>
            </a:pPr>
            <a:r>
              <a:rPr lang="el-GR" sz="2400" dirty="0" smtClean="0"/>
              <a:t>Ε </a:t>
            </a:r>
            <a:r>
              <a:rPr lang="en-US" sz="2400" dirty="0" smtClean="0"/>
              <a:t>= </a:t>
            </a:r>
            <a:r>
              <a:rPr lang="el-GR" sz="2400" dirty="0"/>
              <a:t>Ίδια </a:t>
            </a:r>
            <a:r>
              <a:rPr lang="el-GR" sz="2400" dirty="0" smtClean="0"/>
              <a:t>κεφάλαια</a:t>
            </a:r>
          </a:p>
          <a:p>
            <a:pPr>
              <a:lnSpc>
                <a:spcPct val="90000"/>
              </a:lnSpc>
              <a:buFont typeface="Wingdings" pitchFamily="2" charset="2"/>
              <a:buNone/>
            </a:pPr>
            <a:r>
              <a:rPr lang="el-GR" sz="2400" b="1" u="sng" dirty="0" smtClean="0"/>
              <a:t>Κεφάλαια</a:t>
            </a:r>
            <a:r>
              <a:rPr lang="el-GR" sz="2400" dirty="0" smtClean="0"/>
              <a:t> (</a:t>
            </a:r>
            <a:r>
              <a:rPr lang="en-US" sz="2400" dirty="0" smtClean="0"/>
              <a:t>S -NS + R </a:t>
            </a:r>
            <a:r>
              <a:rPr lang="el-GR" sz="2400" dirty="0" smtClean="0"/>
              <a:t>+</a:t>
            </a:r>
            <a:r>
              <a:rPr lang="en-US" sz="2400" dirty="0" smtClean="0"/>
              <a:t> P</a:t>
            </a:r>
            <a:r>
              <a:rPr lang="el-GR" sz="2400" dirty="0" smtClean="0"/>
              <a:t>)</a:t>
            </a:r>
            <a:endParaRPr lang="el-GR" sz="2400" b="1" u="sng" dirty="0" smtClean="0"/>
          </a:p>
          <a:p>
            <a:pPr>
              <a:lnSpc>
                <a:spcPct val="90000"/>
              </a:lnSpc>
              <a:buFont typeface="Wingdings" pitchFamily="2" charset="2"/>
              <a:buNone/>
            </a:pPr>
            <a:r>
              <a:rPr lang="en-US" sz="2400" dirty="0" smtClean="0"/>
              <a:t>S</a:t>
            </a:r>
            <a:r>
              <a:rPr lang="el-GR" sz="2400" dirty="0" smtClean="0"/>
              <a:t> =Μετοχικό </a:t>
            </a:r>
            <a:r>
              <a:rPr lang="el-GR" sz="2400" dirty="0"/>
              <a:t>κεφάλαιο</a:t>
            </a:r>
            <a:endParaRPr lang="en-US" sz="2400" dirty="0"/>
          </a:p>
          <a:p>
            <a:pPr>
              <a:lnSpc>
                <a:spcPct val="90000"/>
              </a:lnSpc>
              <a:buFont typeface="Wingdings" pitchFamily="2" charset="2"/>
              <a:buNone/>
            </a:pPr>
            <a:r>
              <a:rPr lang="en-US" sz="2400" dirty="0"/>
              <a:t>NS </a:t>
            </a:r>
            <a:r>
              <a:rPr lang="en-US" sz="2400" dirty="0" smtClean="0"/>
              <a:t>=</a:t>
            </a:r>
            <a:r>
              <a:rPr lang="el-GR" sz="2400" dirty="0" smtClean="0"/>
              <a:t> Μη </a:t>
            </a:r>
            <a:r>
              <a:rPr lang="el-GR" sz="2400" dirty="0"/>
              <a:t>καταβλημένο μετοχικό κεφάλαιο</a:t>
            </a:r>
            <a:endParaRPr lang="en-US" sz="2400" dirty="0"/>
          </a:p>
          <a:p>
            <a:pPr>
              <a:lnSpc>
                <a:spcPct val="90000"/>
              </a:lnSpc>
              <a:buFont typeface="Wingdings" pitchFamily="2" charset="2"/>
              <a:buNone/>
            </a:pPr>
            <a:r>
              <a:rPr lang="en-US" sz="2400" dirty="0"/>
              <a:t>R =</a:t>
            </a:r>
            <a:r>
              <a:rPr lang="el-GR" sz="2400" dirty="0"/>
              <a:t> Αποθεματικά κεφάλαια</a:t>
            </a:r>
          </a:p>
          <a:p>
            <a:pPr>
              <a:lnSpc>
                <a:spcPct val="90000"/>
              </a:lnSpc>
              <a:buFont typeface="Wingdings" pitchFamily="2" charset="2"/>
              <a:buNone/>
            </a:pPr>
            <a:r>
              <a:rPr lang="en-US" sz="2400" dirty="0"/>
              <a:t>P </a:t>
            </a:r>
            <a:r>
              <a:rPr lang="en-US" sz="2400" dirty="0" smtClean="0"/>
              <a:t>=</a:t>
            </a:r>
            <a:r>
              <a:rPr lang="el-GR" sz="2400" dirty="0" smtClean="0"/>
              <a:t> Πριμ </a:t>
            </a:r>
            <a:r>
              <a:rPr lang="el-GR" sz="2400" dirty="0"/>
              <a:t>έκδοσης συγχώνευσης, </a:t>
            </a:r>
            <a:r>
              <a:rPr lang="el-GR" sz="2400" dirty="0" smtClean="0"/>
              <a:t>διάσπασης</a:t>
            </a:r>
          </a:p>
          <a:p>
            <a:pPr>
              <a:lnSpc>
                <a:spcPct val="90000"/>
              </a:lnSpc>
              <a:buFont typeface="Wingdings" pitchFamily="2" charset="2"/>
              <a:buNone/>
            </a:pPr>
            <a:r>
              <a:rPr lang="el-GR" sz="2400" b="1" u="sng" dirty="0" smtClean="0"/>
              <a:t>Αποτελέσματα</a:t>
            </a:r>
            <a:r>
              <a:rPr lang="el-GR" sz="2400" dirty="0" smtClean="0"/>
              <a:t> (</a:t>
            </a:r>
            <a:r>
              <a:rPr lang="en-US" sz="2400" dirty="0" smtClean="0"/>
              <a:t>I + A</a:t>
            </a:r>
            <a:r>
              <a:rPr lang="el-GR" sz="2400" dirty="0" smtClean="0"/>
              <a:t>)</a:t>
            </a:r>
            <a:r>
              <a:rPr lang="en-US" sz="2400" dirty="0" smtClean="0"/>
              <a:t> </a:t>
            </a:r>
            <a:endParaRPr lang="en-US" sz="2400" b="1" u="sng" dirty="0" smtClean="0"/>
          </a:p>
          <a:p>
            <a:pPr>
              <a:lnSpc>
                <a:spcPct val="90000"/>
              </a:lnSpc>
              <a:buFont typeface="Wingdings" pitchFamily="2" charset="2"/>
              <a:buNone/>
            </a:pPr>
            <a:r>
              <a:rPr lang="en-US" sz="2400" dirty="0" smtClean="0"/>
              <a:t>I =</a:t>
            </a:r>
            <a:r>
              <a:rPr lang="el-GR" sz="2400" dirty="0" smtClean="0"/>
              <a:t> Καθαρά </a:t>
            </a:r>
            <a:r>
              <a:rPr lang="el-GR" sz="2400" dirty="0"/>
              <a:t>Αποτελέσματα </a:t>
            </a:r>
            <a:r>
              <a:rPr lang="el-GR" sz="2400" dirty="0" smtClean="0"/>
              <a:t>χρήσης εις νέον (κέρδη ή ζημιές)</a:t>
            </a:r>
            <a:endParaRPr lang="el-GR" sz="2400" dirty="0"/>
          </a:p>
          <a:p>
            <a:pPr>
              <a:lnSpc>
                <a:spcPct val="90000"/>
              </a:lnSpc>
              <a:buFont typeface="Wingdings" pitchFamily="2" charset="2"/>
              <a:buNone/>
            </a:pPr>
            <a:r>
              <a:rPr lang="en-US" sz="2400" dirty="0"/>
              <a:t>A</a:t>
            </a:r>
            <a:r>
              <a:rPr lang="el-GR" sz="2400" dirty="0"/>
              <a:t> </a:t>
            </a:r>
            <a:r>
              <a:rPr lang="en-US" sz="2400" dirty="0" smtClean="0"/>
              <a:t>=</a:t>
            </a:r>
            <a:r>
              <a:rPr lang="el-GR" sz="2400" dirty="0" smtClean="0"/>
              <a:t> Νομοθετημένες </a:t>
            </a:r>
            <a:r>
              <a:rPr lang="el-GR" sz="2400" dirty="0"/>
              <a:t>προβλέψεις</a:t>
            </a:r>
          </a:p>
          <a:p>
            <a:pPr>
              <a:lnSpc>
                <a:spcPct val="90000"/>
              </a:lnSpc>
              <a:buFont typeface="Wingdings" pitchFamily="2" charset="2"/>
              <a:buNone/>
            </a:pPr>
            <a:r>
              <a:rPr lang="el-GR" sz="2400" b="1" u="sng" dirty="0"/>
              <a:t>Μεταβολές </a:t>
            </a:r>
            <a:r>
              <a:rPr lang="el-GR" sz="2400" b="1" u="sng" dirty="0" smtClean="0"/>
              <a:t>παγίων </a:t>
            </a:r>
            <a:r>
              <a:rPr lang="el-GR" sz="2400" dirty="0" smtClean="0"/>
              <a:t>(</a:t>
            </a:r>
            <a:r>
              <a:rPr lang="en-US" sz="2400" dirty="0" smtClean="0"/>
              <a:t>F-IFA</a:t>
            </a:r>
            <a:r>
              <a:rPr lang="el-GR" sz="2400" dirty="0" smtClean="0"/>
              <a:t>)</a:t>
            </a:r>
            <a:endParaRPr lang="el-GR" sz="2400" b="1" u="sng" dirty="0"/>
          </a:p>
          <a:p>
            <a:pPr>
              <a:lnSpc>
                <a:spcPct val="90000"/>
              </a:lnSpc>
              <a:buFont typeface="Wingdings" pitchFamily="2" charset="2"/>
              <a:buNone/>
            </a:pPr>
            <a:r>
              <a:rPr lang="en-US" sz="2400" dirty="0"/>
              <a:t>F </a:t>
            </a:r>
            <a:r>
              <a:rPr lang="en-US" sz="2400" dirty="0" smtClean="0"/>
              <a:t>=</a:t>
            </a:r>
            <a:r>
              <a:rPr lang="el-GR" sz="2400" dirty="0" smtClean="0"/>
              <a:t> Απόκλιση </a:t>
            </a:r>
            <a:r>
              <a:rPr lang="el-GR" sz="2400" dirty="0"/>
              <a:t>(υπεραξία) παγίων </a:t>
            </a:r>
          </a:p>
          <a:p>
            <a:pPr>
              <a:lnSpc>
                <a:spcPct val="90000"/>
              </a:lnSpc>
              <a:buFont typeface="Wingdings" pitchFamily="2" charset="2"/>
              <a:buNone/>
            </a:pPr>
            <a:r>
              <a:rPr lang="en-US" sz="2400" dirty="0" smtClean="0"/>
              <a:t>IFA</a:t>
            </a:r>
            <a:r>
              <a:rPr lang="el-GR" sz="2400" dirty="0" smtClean="0"/>
              <a:t> </a:t>
            </a:r>
            <a:r>
              <a:rPr lang="en-US" sz="2400" dirty="0" smtClean="0"/>
              <a:t>=</a:t>
            </a:r>
            <a:r>
              <a:rPr lang="el-GR" sz="2400" dirty="0" smtClean="0"/>
              <a:t> Ασώματες </a:t>
            </a:r>
            <a:r>
              <a:rPr lang="el-GR" sz="2400" dirty="0"/>
              <a:t>ακινητοποιήσεις</a:t>
            </a:r>
            <a:endParaRPr lang="en-US" sz="2400" dirty="0"/>
          </a:p>
          <a:p>
            <a:pPr>
              <a:lnSpc>
                <a:spcPct val="90000"/>
              </a:lnSpc>
              <a:buFont typeface="Wingdings" pitchFamily="2" charset="2"/>
              <a:buNone/>
            </a:pPr>
            <a:endParaRPr lang="en-US" sz="2000" dirty="0"/>
          </a:p>
          <a:p>
            <a:pPr>
              <a:lnSpc>
                <a:spcPct val="90000"/>
              </a:lnSpc>
              <a:buFont typeface="Wingdings" pitchFamily="2" charset="2"/>
              <a:buNone/>
            </a:pPr>
            <a:endParaRPr lang="en-US" sz="2000" dirty="0"/>
          </a:p>
          <a:p>
            <a:pPr>
              <a:lnSpc>
                <a:spcPct val="90000"/>
              </a:lnSpc>
              <a:buFont typeface="Wingdings" pitchFamily="2" charset="2"/>
              <a:buNone/>
            </a:pPr>
            <a:endParaRPr lang="el-GR" sz="2000" dirty="0"/>
          </a:p>
          <a:p>
            <a:pPr>
              <a:lnSpc>
                <a:spcPct val="90000"/>
              </a:lnSpc>
            </a:pPr>
            <a:endParaRPr lang="el-GR" sz="28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0"/>
            <a:ext cx="9144000" cy="68770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274638"/>
            <a:ext cx="8229600" cy="706437"/>
          </a:xfrm>
        </p:spPr>
        <p:txBody>
          <a:bodyPr/>
          <a:lstStyle/>
          <a:p>
            <a:pPr eaLnBrk="1" hangingPunct="1"/>
            <a:r>
              <a:rPr lang="el-GR" sz="4000" b="1" dirty="0" smtClean="0"/>
              <a:t>Χρηματοοικονομική Ανάλυση (1)</a:t>
            </a:r>
            <a:r>
              <a:rPr lang="el-GR" sz="4000" dirty="0" smtClean="0"/>
              <a:t> </a:t>
            </a:r>
          </a:p>
        </p:txBody>
      </p:sp>
      <p:sp>
        <p:nvSpPr>
          <p:cNvPr id="36867" name="Rectangle 3"/>
          <p:cNvSpPr>
            <a:spLocks noGrp="1" noChangeArrowheads="1"/>
          </p:cNvSpPr>
          <p:nvPr>
            <p:ph type="body" idx="1"/>
          </p:nvPr>
        </p:nvSpPr>
        <p:spPr>
          <a:xfrm>
            <a:off x="0" y="1340768"/>
            <a:ext cx="9144000" cy="5517231"/>
          </a:xfrm>
        </p:spPr>
        <p:txBody>
          <a:bodyPr/>
          <a:lstStyle/>
          <a:p>
            <a:pPr algn="just" eaLnBrk="1" hangingPunct="1">
              <a:lnSpc>
                <a:spcPct val="90000"/>
              </a:lnSpc>
            </a:pPr>
            <a:r>
              <a:rPr lang="el-GR" sz="2800" dirty="0" smtClean="0"/>
              <a:t>Η Χρηματοοικονομική Ανάλυση αποτελεί το βασικό</a:t>
            </a:r>
            <a:r>
              <a:rPr lang="en-US" sz="2800" dirty="0" smtClean="0"/>
              <a:t> </a:t>
            </a:r>
            <a:r>
              <a:rPr lang="el-GR" sz="2800" dirty="0" smtClean="0"/>
              <a:t>εργαλείο στην προσπάθεια αξιολόγησης των</a:t>
            </a:r>
            <a:r>
              <a:rPr lang="en-US" sz="2800" dirty="0" smtClean="0"/>
              <a:t> </a:t>
            </a:r>
            <a:r>
              <a:rPr lang="el-GR" sz="2800" dirty="0" smtClean="0"/>
              <a:t>επενδύσεων που πραγματοποιούνται από τις</a:t>
            </a:r>
            <a:r>
              <a:rPr lang="en-US" sz="2800" dirty="0" smtClean="0"/>
              <a:t> </a:t>
            </a:r>
            <a:r>
              <a:rPr lang="el-GR" sz="2800" dirty="0" smtClean="0"/>
              <a:t>επιχειρήσεις. Θα μπορούσαμε να πούμε ότι με την</a:t>
            </a:r>
            <a:r>
              <a:rPr lang="en-US" sz="2800" dirty="0" smtClean="0"/>
              <a:t> </a:t>
            </a:r>
            <a:r>
              <a:rPr lang="el-GR" sz="2800" dirty="0" smtClean="0"/>
              <a:t>χρηματοοικονομική ανάλυση επιτυγχάνεται η</a:t>
            </a:r>
            <a:r>
              <a:rPr lang="en-US" sz="2800" dirty="0" smtClean="0"/>
              <a:t> </a:t>
            </a:r>
            <a:r>
              <a:rPr lang="el-GR" sz="2800" dirty="0" smtClean="0"/>
              <a:t>αξιολόγηση των διαφόρων επιχειρηματικών</a:t>
            </a:r>
            <a:r>
              <a:rPr lang="en-US" sz="2800" dirty="0" smtClean="0"/>
              <a:t> </a:t>
            </a:r>
            <a:r>
              <a:rPr lang="el-GR" sz="2800" dirty="0" smtClean="0"/>
              <a:t>δραστηριοτήτων (δηλ. ακόμη και η ίδρυση των</a:t>
            </a:r>
            <a:r>
              <a:rPr lang="en-US" sz="2800" dirty="0" smtClean="0"/>
              <a:t> </a:t>
            </a:r>
            <a:r>
              <a:rPr lang="el-GR" sz="2800" dirty="0" smtClean="0"/>
              <a:t>επιχειρήσεων ή η συνέχιση τους ύστερα από μία</a:t>
            </a:r>
            <a:r>
              <a:rPr lang="en-US" sz="2800" dirty="0" smtClean="0"/>
              <a:t> </a:t>
            </a:r>
            <a:r>
              <a:rPr lang="el-GR" sz="2800" dirty="0" smtClean="0"/>
              <a:t>προβληματική περίοδο) και η πρόβλεψη της επιτυχίας</a:t>
            </a:r>
            <a:r>
              <a:rPr lang="en-US" sz="2800" dirty="0" smtClean="0"/>
              <a:t> </a:t>
            </a:r>
            <a:r>
              <a:rPr lang="el-GR" sz="2800" dirty="0" smtClean="0"/>
              <a:t>τους λαμβάνοντας υπόψη κάποιες βασικές υποθέσεις.</a:t>
            </a:r>
          </a:p>
        </p:txBody>
      </p:sp>
    </p:spTree>
    <p:extLst>
      <p:ext uri="{BB962C8B-B14F-4D97-AF65-F5344CB8AC3E}">
        <p14:creationId xmlns:p14="http://schemas.microsoft.com/office/powerpoint/2010/main" xmlns="" val="30464257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44624"/>
            <a:ext cx="9144000" cy="360040"/>
          </a:xfrm>
        </p:spPr>
        <p:txBody>
          <a:bodyPr>
            <a:noAutofit/>
          </a:bodyPr>
          <a:lstStyle/>
          <a:p>
            <a:pPr algn="ctr"/>
            <a:r>
              <a:rPr lang="en-US" dirty="0" smtClean="0"/>
              <a:t/>
            </a:r>
            <a:br>
              <a:rPr lang="en-US" dirty="0" smtClean="0"/>
            </a:br>
            <a:r>
              <a:rPr lang="en-US" dirty="0" smtClean="0"/>
              <a:t/>
            </a:r>
            <a:br>
              <a:rPr lang="en-US" dirty="0" smtClean="0"/>
            </a:br>
            <a:r>
              <a:rPr lang="en-US" dirty="0" smtClean="0"/>
              <a:t/>
            </a:r>
            <a:br>
              <a:rPr lang="en-US" dirty="0" smtClean="0"/>
            </a:br>
            <a:r>
              <a:rPr lang="el-GR" sz="2000" dirty="0" smtClean="0"/>
              <a:t> </a:t>
            </a:r>
            <a:r>
              <a:rPr lang="el-GR" sz="2800" b="1" dirty="0" smtClean="0"/>
              <a:t>ΦΟΡΟΛΟΓΙΑ: </a:t>
            </a:r>
            <a:r>
              <a:rPr lang="el-GR" sz="2800" b="1" dirty="0" smtClean="0">
                <a:solidFill>
                  <a:srgbClr val="FF0000"/>
                </a:solidFill>
              </a:rPr>
              <a:t>ΕΠΙΧΕΙΡΗΜΑΤΙΚΗ </a:t>
            </a:r>
            <a:r>
              <a:rPr lang="el-GR" sz="2800" b="1" dirty="0" smtClean="0">
                <a:solidFill>
                  <a:srgbClr val="0000FF"/>
                </a:solidFill>
              </a:rPr>
              <a:t>ΕΙΣΟΔΗΜΑΤΙΚΗ</a:t>
            </a:r>
            <a:r>
              <a:rPr lang="el-GR" sz="2800" b="1" dirty="0" smtClean="0">
                <a:solidFill>
                  <a:srgbClr val="FF0000"/>
                </a:solidFill>
              </a:rPr>
              <a:t> </a:t>
            </a:r>
            <a:r>
              <a:rPr lang="el-GR" sz="2800" b="1" dirty="0" smtClean="0">
                <a:solidFill>
                  <a:srgbClr val="006600"/>
                </a:solidFill>
              </a:rPr>
              <a:t>ΦΠΑ</a:t>
            </a:r>
            <a:endParaRPr lang="el-GR" sz="2800" b="1" dirty="0">
              <a:solidFill>
                <a:srgbClr val="006600"/>
              </a:solidFill>
            </a:endParaRPr>
          </a:p>
        </p:txBody>
      </p:sp>
      <p:pic>
        <p:nvPicPr>
          <p:cNvPr id="1179650" name="Picture 2"/>
          <p:cNvPicPr>
            <a:picLocks noGrp="1" noChangeAspect="1" noChangeArrowheads="1"/>
          </p:cNvPicPr>
          <p:nvPr>
            <p:ph idx="1"/>
          </p:nvPr>
        </p:nvPicPr>
        <p:blipFill>
          <a:blip r:embed="rId2" cstate="print"/>
          <a:srcRect/>
          <a:stretch>
            <a:fillRect/>
          </a:stretch>
        </p:blipFill>
        <p:spPr bwMode="auto">
          <a:xfrm>
            <a:off x="0" y="404664"/>
            <a:ext cx="9144000" cy="64533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274639"/>
            <a:ext cx="8229600" cy="346050"/>
          </a:xfrm>
        </p:spPr>
        <p:txBody>
          <a:bodyPr>
            <a:normAutofit fontScale="90000"/>
          </a:bodyPr>
          <a:lstStyle/>
          <a:p>
            <a:pPr eaLnBrk="1" hangingPunct="1"/>
            <a:r>
              <a:rPr lang="el-GR" sz="3600" b="1" dirty="0" smtClean="0"/>
              <a:t>Χρηματοοικονομική Ανάλυση (2)</a:t>
            </a:r>
            <a:endParaRPr lang="el-GR" sz="3600" dirty="0" smtClean="0"/>
          </a:p>
        </p:txBody>
      </p:sp>
      <p:sp>
        <p:nvSpPr>
          <p:cNvPr id="39939" name="Rectangle 3"/>
          <p:cNvSpPr>
            <a:spLocks noGrp="1" noChangeArrowheads="1"/>
          </p:cNvSpPr>
          <p:nvPr>
            <p:ph type="body" idx="1"/>
          </p:nvPr>
        </p:nvSpPr>
        <p:spPr>
          <a:xfrm>
            <a:off x="0" y="764705"/>
            <a:ext cx="9144000" cy="6093296"/>
          </a:xfrm>
        </p:spPr>
        <p:txBody>
          <a:bodyPr/>
          <a:lstStyle/>
          <a:p>
            <a:pPr marL="0" indent="0" algn="just" eaLnBrk="1" hangingPunct="1">
              <a:spcBef>
                <a:spcPts val="0"/>
              </a:spcBef>
            </a:pPr>
            <a:r>
              <a:rPr lang="el-GR" sz="2400" dirty="0" smtClean="0"/>
              <a:t>Η βάση μίας χρηματοοικονομικής ανάλυσης της απόδοσης</a:t>
            </a:r>
            <a:r>
              <a:rPr lang="en-US" sz="2400" dirty="0" smtClean="0"/>
              <a:t> </a:t>
            </a:r>
            <a:r>
              <a:rPr lang="el-GR" sz="2400" dirty="0" smtClean="0"/>
              <a:t>μιας εταιρείας εστιάζεται σε 4 διαφορετικούς τομείς οι</a:t>
            </a:r>
            <a:r>
              <a:rPr lang="en-US" sz="2400" dirty="0" smtClean="0"/>
              <a:t> </a:t>
            </a:r>
            <a:r>
              <a:rPr lang="el-GR" sz="2400" dirty="0" smtClean="0"/>
              <a:t>οποίοι είναι απαραίτητοι για μια σωστή ανάλυση και</a:t>
            </a:r>
            <a:r>
              <a:rPr lang="en-US" sz="2400" dirty="0" smtClean="0"/>
              <a:t> </a:t>
            </a:r>
            <a:r>
              <a:rPr lang="el-GR" sz="2400" dirty="0" smtClean="0"/>
              <a:t>σχεδιασμό, συγκεκριμένα: </a:t>
            </a:r>
          </a:p>
          <a:p>
            <a:pPr marL="0" indent="0" algn="just" eaLnBrk="1" hangingPunct="1">
              <a:spcBef>
                <a:spcPts val="0"/>
              </a:spcBef>
              <a:buFontTx/>
              <a:buNone/>
            </a:pPr>
            <a:endParaRPr lang="en-US" sz="2400" b="1" dirty="0" smtClean="0"/>
          </a:p>
          <a:p>
            <a:pPr marL="0" indent="0" algn="just" eaLnBrk="1" hangingPunct="1">
              <a:spcBef>
                <a:spcPts val="0"/>
              </a:spcBef>
              <a:buFontTx/>
              <a:buNone/>
            </a:pPr>
            <a:r>
              <a:rPr lang="el-GR" sz="2400" b="1" dirty="0" smtClean="0"/>
              <a:t>1)</a:t>
            </a:r>
            <a:r>
              <a:rPr lang="el-GR" sz="2400" dirty="0" smtClean="0"/>
              <a:t> Ο Λογαριασμός Αποτελέσματα Χρήσης, Κερδών και Ζημιών</a:t>
            </a:r>
            <a:r>
              <a:rPr lang="en-US" sz="2400" dirty="0" smtClean="0"/>
              <a:t> </a:t>
            </a:r>
            <a:r>
              <a:rPr lang="el-GR" sz="2400" dirty="0" smtClean="0"/>
              <a:t>μία αντανάκλαση της ετήσιας χρηματοοικονομικής απόδοσης της</a:t>
            </a:r>
            <a:r>
              <a:rPr lang="en-US" sz="2400" dirty="0" smtClean="0"/>
              <a:t> </a:t>
            </a:r>
            <a:r>
              <a:rPr lang="el-GR" sz="2400" dirty="0" smtClean="0"/>
              <a:t>Εταιρείας. </a:t>
            </a:r>
          </a:p>
          <a:p>
            <a:pPr marL="0" indent="0" algn="just" eaLnBrk="1" hangingPunct="1">
              <a:spcBef>
                <a:spcPts val="0"/>
              </a:spcBef>
              <a:buFontTx/>
              <a:buNone/>
            </a:pPr>
            <a:r>
              <a:rPr lang="el-GR" sz="2400" b="1" dirty="0" smtClean="0"/>
              <a:t>2)</a:t>
            </a:r>
            <a:r>
              <a:rPr lang="el-GR" sz="2400" dirty="0" smtClean="0"/>
              <a:t> Οι Ισολογισμοί - μία ανασκόπηση της χρηματοοικονομικής</a:t>
            </a:r>
            <a:r>
              <a:rPr lang="en-US" sz="2400" dirty="0" smtClean="0"/>
              <a:t> </a:t>
            </a:r>
            <a:r>
              <a:rPr lang="el-GR" sz="2400" dirty="0" smtClean="0"/>
              <a:t>δομής της εταιρείας και των κινδύνων </a:t>
            </a:r>
          </a:p>
          <a:p>
            <a:pPr marL="0" indent="0" algn="just" eaLnBrk="1" hangingPunct="1">
              <a:spcBef>
                <a:spcPts val="0"/>
              </a:spcBef>
              <a:buFontTx/>
              <a:buNone/>
            </a:pPr>
            <a:r>
              <a:rPr lang="el-GR" sz="2400" b="1" dirty="0" smtClean="0"/>
              <a:t>3)</a:t>
            </a:r>
            <a:r>
              <a:rPr lang="el-GR" sz="2400" dirty="0" smtClean="0"/>
              <a:t> Οι ανάγκες σε Κεφάλαιο Κίνησης - μία εκτίμηση του γιατί</a:t>
            </a:r>
            <a:r>
              <a:rPr lang="en-US" sz="2400" dirty="0" smtClean="0"/>
              <a:t> </a:t>
            </a:r>
            <a:r>
              <a:rPr lang="el-GR" sz="2400" dirty="0" smtClean="0"/>
              <a:t>και</a:t>
            </a:r>
            <a:r>
              <a:rPr lang="en-US" sz="2400" dirty="0" smtClean="0"/>
              <a:t> </a:t>
            </a:r>
            <a:r>
              <a:rPr lang="el-GR" sz="2400" dirty="0" smtClean="0"/>
              <a:t>πότε απαιτούνται βραχυπρόθεσμα κεφάλαια σε μετρητά </a:t>
            </a:r>
          </a:p>
          <a:p>
            <a:pPr marL="0" indent="0" algn="just" eaLnBrk="1" hangingPunct="1">
              <a:spcBef>
                <a:spcPts val="0"/>
              </a:spcBef>
              <a:buFontTx/>
              <a:buNone/>
            </a:pPr>
            <a:r>
              <a:rPr lang="el-GR" sz="2400" b="1" dirty="0" smtClean="0"/>
              <a:t>4)</a:t>
            </a:r>
            <a:r>
              <a:rPr lang="el-GR" sz="2400" dirty="0" smtClean="0"/>
              <a:t> Ο Προβλεπόμενος Ρυθμός Ταμειακών Εισροών και Εκροών</a:t>
            </a:r>
            <a:r>
              <a:rPr lang="en-US" sz="2400" dirty="0" smtClean="0"/>
              <a:t>, </a:t>
            </a:r>
            <a:r>
              <a:rPr lang="el-GR" sz="2400" dirty="0" smtClean="0"/>
              <a:t>ένας υπολογισμός των θέσεων, αναγκών και διαθεσιμότητας της</a:t>
            </a:r>
            <a:r>
              <a:rPr lang="en-US" sz="2400" dirty="0" smtClean="0"/>
              <a:t> </a:t>
            </a:r>
            <a:r>
              <a:rPr lang="el-GR" sz="2400" dirty="0" smtClean="0"/>
              <a:t>εταιρείας όσον αφορά στα μετρητά που διαθέτει και στην</a:t>
            </a:r>
            <a:r>
              <a:rPr lang="en-US" sz="2400" dirty="0" smtClean="0"/>
              <a:t> </a:t>
            </a:r>
            <a:r>
              <a:rPr lang="el-GR" sz="2400" dirty="0" smtClean="0"/>
              <a:t>χρηματοοικονομική κατάσταση στην οποία βρίσκεται </a:t>
            </a:r>
          </a:p>
          <a:p>
            <a:pPr marL="609600" indent="-609600" eaLnBrk="1" hangingPunct="1">
              <a:lnSpc>
                <a:spcPct val="80000"/>
              </a:lnSpc>
              <a:buFontTx/>
              <a:buNone/>
            </a:pPr>
            <a:endParaRPr lang="el-GR" sz="2200" dirty="0" smtClean="0"/>
          </a:p>
        </p:txBody>
      </p:sp>
    </p:spTree>
    <p:extLst>
      <p:ext uri="{BB962C8B-B14F-4D97-AF65-F5344CB8AC3E}">
        <p14:creationId xmlns:p14="http://schemas.microsoft.com/office/powerpoint/2010/main" xmlns="" val="1770970231"/>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95536" y="260648"/>
            <a:ext cx="8229600" cy="864096"/>
          </a:xfrm>
        </p:spPr>
        <p:txBody>
          <a:bodyPr/>
          <a:lstStyle/>
          <a:p>
            <a:pPr eaLnBrk="1" hangingPunct="1"/>
            <a:r>
              <a:rPr lang="el-GR" sz="3600" b="1" dirty="0" smtClean="0"/>
              <a:t>Χρηματοοικονομική Ανάλυση (3)</a:t>
            </a:r>
          </a:p>
        </p:txBody>
      </p:sp>
      <p:sp>
        <p:nvSpPr>
          <p:cNvPr id="26627" name="Rectangle 3"/>
          <p:cNvSpPr>
            <a:spLocks noGrp="1" noChangeArrowheads="1"/>
          </p:cNvSpPr>
          <p:nvPr>
            <p:ph type="body" idx="1"/>
          </p:nvPr>
        </p:nvSpPr>
        <p:spPr>
          <a:xfrm>
            <a:off x="0" y="1600200"/>
            <a:ext cx="8964613" cy="4997450"/>
          </a:xfrm>
        </p:spPr>
        <p:txBody>
          <a:bodyPr/>
          <a:lstStyle/>
          <a:p>
            <a:pPr algn="just" eaLnBrk="1" hangingPunct="1">
              <a:buFontTx/>
              <a:buNone/>
            </a:pPr>
            <a:r>
              <a:rPr lang="el-GR" sz="3600" dirty="0" smtClean="0"/>
              <a:t>Σκοπός της είναι να προσδιορίσει:</a:t>
            </a:r>
          </a:p>
          <a:p>
            <a:pPr algn="just" eaLnBrk="1" hangingPunct="1"/>
            <a:r>
              <a:rPr lang="el-GR" sz="3600" dirty="0" smtClean="0"/>
              <a:t>τα δυνατά και αδύνατα σημεία της επιχείρησης</a:t>
            </a:r>
          </a:p>
          <a:p>
            <a:pPr algn="just" eaLnBrk="1" hangingPunct="1"/>
            <a:r>
              <a:rPr lang="el-GR" sz="3600" dirty="0" smtClean="0"/>
              <a:t>πόσο είναι χρηματοοικονομικά ισχυρή η επιχείρηση και</a:t>
            </a:r>
          </a:p>
          <a:p>
            <a:pPr algn="just" eaLnBrk="1" hangingPunct="1"/>
            <a:r>
              <a:rPr lang="el-GR" sz="3600" dirty="0" smtClean="0"/>
              <a:t>πόσο και αν είναι επικερδής η επιχείρηση.</a:t>
            </a:r>
          </a:p>
        </p:txBody>
      </p:sp>
    </p:spTree>
    <p:extLst>
      <p:ext uri="{BB962C8B-B14F-4D97-AF65-F5344CB8AC3E}">
        <p14:creationId xmlns:p14="http://schemas.microsoft.com/office/powerpoint/2010/main" xmlns="" val="1804683276"/>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23528" y="260648"/>
            <a:ext cx="8363272" cy="1008112"/>
          </a:xfrm>
        </p:spPr>
        <p:txBody>
          <a:bodyPr>
            <a:normAutofit fontScale="90000"/>
          </a:bodyPr>
          <a:lstStyle/>
          <a:p>
            <a:r>
              <a:rPr lang="el-GR" sz="3200" b="1" dirty="0" smtClean="0"/>
              <a:t>ΣΤΑΔΙΑ ΑΝΑΛΥΣΗΣ ΧΡΗΜΑΤΟΟΙΚΟΝΟΜΙΚΩΝ ΚΑΤΑΣΤΑΣΕΩΝ</a:t>
            </a:r>
          </a:p>
        </p:txBody>
      </p:sp>
      <p:sp>
        <p:nvSpPr>
          <p:cNvPr id="27651" name="Rectangle 3"/>
          <p:cNvSpPr>
            <a:spLocks noGrp="1" noChangeArrowheads="1"/>
          </p:cNvSpPr>
          <p:nvPr>
            <p:ph type="body" idx="1"/>
          </p:nvPr>
        </p:nvSpPr>
        <p:spPr>
          <a:xfrm>
            <a:off x="0" y="1600200"/>
            <a:ext cx="8964613" cy="5257800"/>
          </a:xfrm>
        </p:spPr>
        <p:txBody>
          <a:bodyPr/>
          <a:lstStyle/>
          <a:p>
            <a:pPr marL="609600" indent="-609600">
              <a:buFontTx/>
              <a:buAutoNum type="arabicParenR"/>
            </a:pPr>
            <a:r>
              <a:rPr lang="el-GR" dirty="0" smtClean="0"/>
              <a:t>Τυποποίηση των Χρηματοοικονομικών Καταστάσεων</a:t>
            </a:r>
          </a:p>
          <a:p>
            <a:pPr marL="609600" indent="-609600">
              <a:buFontTx/>
              <a:buAutoNum type="arabicParenR"/>
            </a:pPr>
            <a:r>
              <a:rPr lang="el-GR" dirty="0" smtClean="0"/>
              <a:t>Οριζόντια και Κάθετη Ανάλυση</a:t>
            </a:r>
          </a:p>
          <a:p>
            <a:pPr marL="609600" indent="-609600">
              <a:buFontTx/>
              <a:buAutoNum type="arabicParenR"/>
            </a:pPr>
            <a:r>
              <a:rPr lang="el-GR" dirty="0" smtClean="0"/>
              <a:t>Ανάλυση Χρηματοοικονομικών Δεικτών</a:t>
            </a:r>
          </a:p>
          <a:p>
            <a:pPr marL="609600" indent="-609600">
              <a:buFontTx/>
              <a:buAutoNum type="arabicParenR"/>
            </a:pPr>
            <a:r>
              <a:rPr lang="el-GR" dirty="0" smtClean="0"/>
              <a:t>Συγκριτική Ανάλυση</a:t>
            </a:r>
          </a:p>
          <a:p>
            <a:pPr marL="609600" indent="-609600">
              <a:buFontTx/>
              <a:buAutoNum type="arabicParenR"/>
            </a:pPr>
            <a:r>
              <a:rPr lang="el-GR" dirty="0" smtClean="0"/>
              <a:t>Διαχρονική Ανάλυση</a:t>
            </a:r>
          </a:p>
        </p:txBody>
      </p:sp>
    </p:spTree>
    <p:extLst>
      <p:ext uri="{BB962C8B-B14F-4D97-AF65-F5344CB8AC3E}">
        <p14:creationId xmlns:p14="http://schemas.microsoft.com/office/powerpoint/2010/main" xmlns="" val="2228813719"/>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188640"/>
            <a:ext cx="8229600" cy="936104"/>
          </a:xfrm>
        </p:spPr>
        <p:txBody>
          <a:bodyPr>
            <a:normAutofit fontScale="90000"/>
          </a:bodyPr>
          <a:lstStyle/>
          <a:p>
            <a:pPr marL="838200" indent="-838200"/>
            <a:r>
              <a:rPr lang="el-GR" sz="3200" b="1" dirty="0" smtClean="0"/>
              <a:t>Τυποποίηση των Χρηματοοικονομικών Καταστάσεων</a:t>
            </a:r>
            <a:r>
              <a:rPr lang="el-GR" sz="4000" dirty="0" smtClean="0"/>
              <a:t/>
            </a:r>
            <a:br>
              <a:rPr lang="el-GR" sz="4000" dirty="0" smtClean="0"/>
            </a:br>
            <a:endParaRPr lang="el-GR" sz="4000" dirty="0" smtClean="0"/>
          </a:p>
        </p:txBody>
      </p:sp>
      <p:sp>
        <p:nvSpPr>
          <p:cNvPr id="28675" name="Rectangle 3"/>
          <p:cNvSpPr>
            <a:spLocks noGrp="1" noChangeArrowheads="1"/>
          </p:cNvSpPr>
          <p:nvPr>
            <p:ph type="body" idx="1"/>
          </p:nvPr>
        </p:nvSpPr>
        <p:spPr>
          <a:xfrm>
            <a:off x="1" y="1556792"/>
            <a:ext cx="9144000" cy="5301208"/>
          </a:xfrm>
        </p:spPr>
        <p:txBody>
          <a:bodyPr/>
          <a:lstStyle/>
          <a:p>
            <a:pPr algn="just"/>
            <a:r>
              <a:rPr lang="el-GR" dirty="0" smtClean="0"/>
              <a:t>Χρησιμοποιούνται διεθνώς αποδεκτά πρότυπα</a:t>
            </a:r>
            <a:r>
              <a:rPr lang="en-US" dirty="0" smtClean="0"/>
              <a:t> </a:t>
            </a:r>
            <a:r>
              <a:rPr lang="el-GR" dirty="0" smtClean="0"/>
              <a:t>κανόνων και πρακτικών (Διεθνή Λογιστικά</a:t>
            </a:r>
            <a:r>
              <a:rPr lang="en-US" dirty="0" smtClean="0"/>
              <a:t> </a:t>
            </a:r>
            <a:r>
              <a:rPr lang="el-GR" dirty="0" smtClean="0"/>
              <a:t>Πρότυπα Δ.Λ.Π.) συγκριτικής αξιολόγησης των</a:t>
            </a:r>
            <a:r>
              <a:rPr lang="en-US" dirty="0" smtClean="0"/>
              <a:t> </a:t>
            </a:r>
            <a:r>
              <a:rPr lang="el-GR" dirty="0" smtClean="0"/>
              <a:t>Χρηματοοικονομικών Καταστάσεων. </a:t>
            </a:r>
          </a:p>
          <a:p>
            <a:pPr algn="just">
              <a:buFontTx/>
              <a:buNone/>
            </a:pPr>
            <a:endParaRPr lang="en-US" dirty="0" smtClean="0"/>
          </a:p>
          <a:p>
            <a:pPr algn="just"/>
            <a:r>
              <a:rPr lang="el-GR" dirty="0" smtClean="0"/>
              <a:t>Στην Ελλάδα αυτό συμβαίνει μόνο για τις</a:t>
            </a:r>
            <a:r>
              <a:rPr lang="en-US" dirty="0" smtClean="0"/>
              <a:t> </a:t>
            </a:r>
            <a:r>
              <a:rPr lang="el-GR" dirty="0" smtClean="0"/>
              <a:t>επιχειρήσεις που είναι εισηγμένες στο Χ.Α.Α.</a:t>
            </a:r>
            <a:r>
              <a:rPr lang="en-US" dirty="0" smtClean="0"/>
              <a:t> </a:t>
            </a:r>
            <a:r>
              <a:rPr lang="el-GR" dirty="0" smtClean="0"/>
              <a:t>Για όλες τις άλλες εταιρείες εφαρμόζεται το</a:t>
            </a:r>
            <a:r>
              <a:rPr lang="en-US" dirty="0" smtClean="0"/>
              <a:t> </a:t>
            </a:r>
            <a:r>
              <a:rPr lang="el-GR" dirty="0" smtClean="0"/>
              <a:t>Ε.Γ.Λ.Σ. </a:t>
            </a:r>
          </a:p>
        </p:txBody>
      </p:sp>
    </p:spTree>
    <p:extLst>
      <p:ext uri="{BB962C8B-B14F-4D97-AF65-F5344CB8AC3E}">
        <p14:creationId xmlns:p14="http://schemas.microsoft.com/office/powerpoint/2010/main" xmlns="" val="3847638570"/>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74638"/>
            <a:ext cx="8229600" cy="490537"/>
          </a:xfrm>
        </p:spPr>
        <p:txBody>
          <a:bodyPr>
            <a:normAutofit fontScale="90000"/>
          </a:bodyPr>
          <a:lstStyle/>
          <a:p>
            <a:r>
              <a:rPr lang="el-GR" sz="4000" b="1" dirty="0" smtClean="0"/>
              <a:t>Οριζόντια και Κάθετη Ανάλυση</a:t>
            </a:r>
          </a:p>
        </p:txBody>
      </p:sp>
      <p:sp>
        <p:nvSpPr>
          <p:cNvPr id="29699" name="Rectangle 3"/>
          <p:cNvSpPr>
            <a:spLocks noGrp="1" noChangeArrowheads="1"/>
          </p:cNvSpPr>
          <p:nvPr>
            <p:ph type="body" idx="1"/>
          </p:nvPr>
        </p:nvSpPr>
        <p:spPr>
          <a:xfrm>
            <a:off x="0" y="1052513"/>
            <a:ext cx="9144000" cy="5805487"/>
          </a:xfrm>
        </p:spPr>
        <p:txBody>
          <a:bodyPr/>
          <a:lstStyle/>
          <a:p>
            <a:pPr algn="just">
              <a:lnSpc>
                <a:spcPct val="80000"/>
              </a:lnSpc>
            </a:pPr>
            <a:r>
              <a:rPr lang="el-GR" sz="2800" dirty="0" smtClean="0"/>
              <a:t>Στην </a:t>
            </a:r>
            <a:r>
              <a:rPr lang="el-GR" sz="2800" b="1" dirty="0" smtClean="0"/>
              <a:t>οριζόντια</a:t>
            </a:r>
            <a:r>
              <a:rPr lang="el-GR" sz="2800" dirty="0" smtClean="0"/>
              <a:t> ανάλυση ο Χρηματοοικονομικός</a:t>
            </a:r>
            <a:r>
              <a:rPr lang="en-US" sz="2800" dirty="0" smtClean="0"/>
              <a:t> </a:t>
            </a:r>
            <a:r>
              <a:rPr lang="el-GR" sz="2800" dirty="0" smtClean="0"/>
              <a:t>Αναλυτής κάνοντας χρήση διαδοχικές</a:t>
            </a:r>
            <a:r>
              <a:rPr lang="en-US" sz="2800" dirty="0" smtClean="0"/>
              <a:t> </a:t>
            </a:r>
            <a:r>
              <a:rPr lang="el-GR" sz="2800" dirty="0" smtClean="0"/>
              <a:t>χρηματοοικονομικές καταστάσεις ενός αριθμού</a:t>
            </a:r>
            <a:r>
              <a:rPr lang="en-US" sz="2800" dirty="0" smtClean="0"/>
              <a:t> </a:t>
            </a:r>
            <a:r>
              <a:rPr lang="el-GR" sz="2800" dirty="0" smtClean="0"/>
              <a:t>ετών, υπολογίζει για κάθε χρηματοοικονομικό</a:t>
            </a:r>
            <a:r>
              <a:rPr lang="en-US" sz="2800" dirty="0" smtClean="0"/>
              <a:t> </a:t>
            </a:r>
            <a:r>
              <a:rPr lang="el-GR" sz="2800" dirty="0" smtClean="0"/>
              <a:t>μέγεθος τον ετήσιο δείκτη μεταβολής του επί της</a:t>
            </a:r>
            <a:r>
              <a:rPr lang="en-US" sz="2800" dirty="0" smtClean="0"/>
              <a:t> </a:t>
            </a:r>
            <a:r>
              <a:rPr lang="el-GR" sz="2800" dirty="0" smtClean="0"/>
              <a:t>% και έπειτα εξετάζει και αξιολογεί τις σχετικές</a:t>
            </a:r>
            <a:r>
              <a:rPr lang="en-US" sz="2800" dirty="0" smtClean="0"/>
              <a:t> </a:t>
            </a:r>
            <a:r>
              <a:rPr lang="el-GR" sz="2800" dirty="0" smtClean="0"/>
              <a:t>μεταβολές που εμφανίσθηκαν διαχρονικά.</a:t>
            </a:r>
            <a:endParaRPr lang="en-US" sz="2800" dirty="0" smtClean="0"/>
          </a:p>
          <a:p>
            <a:pPr algn="just">
              <a:lnSpc>
                <a:spcPct val="80000"/>
              </a:lnSpc>
              <a:buFontTx/>
              <a:buNone/>
            </a:pPr>
            <a:endParaRPr lang="el-GR" sz="2800" dirty="0" smtClean="0"/>
          </a:p>
          <a:p>
            <a:pPr algn="just">
              <a:lnSpc>
                <a:spcPct val="80000"/>
              </a:lnSpc>
            </a:pPr>
            <a:r>
              <a:rPr lang="el-GR" sz="2800" dirty="0" smtClean="0"/>
              <a:t>Στην </a:t>
            </a:r>
            <a:r>
              <a:rPr lang="el-GR" sz="2800" b="1" dirty="0" smtClean="0"/>
              <a:t>κάθετη</a:t>
            </a:r>
            <a:r>
              <a:rPr lang="el-GR" sz="2800" dirty="0" smtClean="0"/>
              <a:t> ανάλυση αντίθετα εκφράζονται διάφορα</a:t>
            </a:r>
            <a:r>
              <a:rPr lang="en-US" sz="2800" dirty="0" smtClean="0"/>
              <a:t> </a:t>
            </a:r>
            <a:r>
              <a:rPr lang="el-GR" sz="2800" dirty="0" smtClean="0"/>
              <a:t>μεγέθη, που περιλαμβάνονται σε μια χρηματοοικονομική</a:t>
            </a:r>
            <a:r>
              <a:rPr lang="en-US" sz="2800" dirty="0" smtClean="0"/>
              <a:t> </a:t>
            </a:r>
            <a:r>
              <a:rPr lang="el-GR" sz="2800" dirty="0" smtClean="0"/>
              <a:t>κατάσταση ενός έτους, σε εκατοστιαία βάση και στη</a:t>
            </a:r>
            <a:r>
              <a:rPr lang="en-US" sz="2800" dirty="0" smtClean="0"/>
              <a:t> </a:t>
            </a:r>
            <a:r>
              <a:rPr lang="el-GR" sz="2800" dirty="0" smtClean="0"/>
              <a:t>συνέχεια εξετάζονται και αξιολογούνται τα</a:t>
            </a:r>
            <a:r>
              <a:rPr lang="en-US" sz="2800" dirty="0" smtClean="0"/>
              <a:t> </a:t>
            </a:r>
            <a:r>
              <a:rPr lang="el-GR" sz="2800" dirty="0" smtClean="0"/>
              <a:t>αποτελέσματα.  </a:t>
            </a:r>
          </a:p>
        </p:txBody>
      </p:sp>
    </p:spTree>
    <p:extLst>
      <p:ext uri="{BB962C8B-B14F-4D97-AF65-F5344CB8AC3E}">
        <p14:creationId xmlns:p14="http://schemas.microsoft.com/office/powerpoint/2010/main" xmlns="" val="1386205982"/>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74638"/>
            <a:ext cx="8229600" cy="633412"/>
          </a:xfrm>
        </p:spPr>
        <p:txBody>
          <a:bodyPr>
            <a:normAutofit fontScale="90000"/>
          </a:bodyPr>
          <a:lstStyle/>
          <a:p>
            <a:pPr marL="838200" indent="-838200"/>
            <a:r>
              <a:rPr lang="el-GR" sz="4000" b="1" dirty="0" smtClean="0"/>
              <a:t/>
            </a:r>
            <a:br>
              <a:rPr lang="el-GR" sz="4000" b="1" dirty="0" smtClean="0"/>
            </a:br>
            <a:r>
              <a:rPr lang="el-GR" sz="4000" b="1" dirty="0" smtClean="0"/>
              <a:t>Διαχρονική Ανάλυση</a:t>
            </a:r>
            <a:endParaRPr lang="el-GR" sz="4000" dirty="0" smtClean="0"/>
          </a:p>
        </p:txBody>
      </p:sp>
      <p:sp>
        <p:nvSpPr>
          <p:cNvPr id="33795" name="Rectangle 3"/>
          <p:cNvSpPr>
            <a:spLocks noGrp="1" noChangeArrowheads="1"/>
          </p:cNvSpPr>
          <p:nvPr>
            <p:ph type="body" idx="1"/>
          </p:nvPr>
        </p:nvSpPr>
        <p:spPr>
          <a:xfrm>
            <a:off x="0" y="1124744"/>
            <a:ext cx="9144000" cy="5733255"/>
          </a:xfrm>
        </p:spPr>
        <p:txBody>
          <a:bodyPr/>
          <a:lstStyle/>
          <a:p>
            <a:pPr algn="just"/>
            <a:r>
              <a:rPr lang="el-GR" sz="3000" dirty="0" smtClean="0"/>
              <a:t>Στο στάδιο αυτό επεκτείνεται η συγκριτική ανάλυση</a:t>
            </a:r>
            <a:r>
              <a:rPr lang="en-US" sz="3000" dirty="0" smtClean="0"/>
              <a:t> </a:t>
            </a:r>
            <a:r>
              <a:rPr lang="el-GR" sz="3000" dirty="0" smtClean="0"/>
              <a:t>σε διαχρονική βάση και αναφέρεται στην αξιολόγηση</a:t>
            </a:r>
            <a:r>
              <a:rPr lang="en-US" sz="3000" dirty="0" smtClean="0"/>
              <a:t> </a:t>
            </a:r>
            <a:r>
              <a:rPr lang="el-GR" sz="3000" dirty="0" smtClean="0"/>
              <a:t>της ετήσιας χρηματοοικονομικής επίδοσης μιας</a:t>
            </a:r>
            <a:r>
              <a:rPr lang="en-US" sz="3000" dirty="0" smtClean="0"/>
              <a:t> </a:t>
            </a:r>
            <a:r>
              <a:rPr lang="el-GR" sz="3000" dirty="0" smtClean="0"/>
              <a:t>επιχείρησης συγκριτικά με τις αντίστοιχες ετήσιες</a:t>
            </a:r>
            <a:r>
              <a:rPr lang="en-US" sz="3000" dirty="0" smtClean="0"/>
              <a:t> </a:t>
            </a:r>
            <a:r>
              <a:rPr lang="el-GR" sz="3000" dirty="0" smtClean="0"/>
              <a:t>χρηματοοικονομικές επιδόσεις είτε των κυρίων</a:t>
            </a:r>
            <a:r>
              <a:rPr lang="en-US" sz="3000" dirty="0" smtClean="0"/>
              <a:t> </a:t>
            </a:r>
            <a:r>
              <a:rPr lang="el-GR" sz="3000" dirty="0" smtClean="0"/>
              <a:t>ανταγωνιστών της, είτε του κλάδου, που</a:t>
            </a:r>
            <a:r>
              <a:rPr lang="en-US" sz="3000" dirty="0" smtClean="0"/>
              <a:t> </a:t>
            </a:r>
            <a:r>
              <a:rPr lang="el-GR" sz="3000" dirty="0" smtClean="0"/>
              <a:t>δραστηριοποιείται η επιχείρηση αυτή. </a:t>
            </a:r>
            <a:endParaRPr lang="en-US" sz="3000" dirty="0" smtClean="0"/>
          </a:p>
          <a:p>
            <a:pPr algn="just"/>
            <a:r>
              <a:rPr lang="el-GR" sz="3000" dirty="0" smtClean="0"/>
              <a:t>Η μελέτη του</a:t>
            </a:r>
            <a:r>
              <a:rPr lang="en-US" sz="3000" dirty="0" smtClean="0"/>
              <a:t> </a:t>
            </a:r>
            <a:r>
              <a:rPr lang="el-GR" sz="3000" dirty="0" smtClean="0"/>
              <a:t>σταδίου αυτού είναι ιδιαίτερα χρήσιμη στα πλαίσια</a:t>
            </a:r>
            <a:r>
              <a:rPr lang="en-US" sz="3000" dirty="0" smtClean="0"/>
              <a:t> </a:t>
            </a:r>
            <a:r>
              <a:rPr lang="el-GR" sz="3000" dirty="0" smtClean="0"/>
              <a:t>της διαμόρφωσης επιχειρηματικών στόχων, σχεδίων,</a:t>
            </a:r>
            <a:r>
              <a:rPr lang="en-US" sz="3000" dirty="0" smtClean="0"/>
              <a:t> </a:t>
            </a:r>
            <a:r>
              <a:rPr lang="el-GR" sz="3000" dirty="0" smtClean="0"/>
              <a:t>καθώς και στρατηγικών επιλογής. </a:t>
            </a:r>
          </a:p>
        </p:txBody>
      </p:sp>
    </p:spTree>
    <p:extLst>
      <p:ext uri="{BB962C8B-B14F-4D97-AF65-F5344CB8AC3E}">
        <p14:creationId xmlns:p14="http://schemas.microsoft.com/office/powerpoint/2010/main" xmlns="" val="1367002891"/>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0" y="174625"/>
            <a:ext cx="9144000" cy="490538"/>
          </a:xfrm>
          <a:noFill/>
        </p:spPr>
        <p:txBody>
          <a:bodyPr anchor="t">
            <a:normAutofit fontScale="90000"/>
          </a:bodyPr>
          <a:lstStyle/>
          <a:p>
            <a:r>
              <a:rPr lang="el-GR" sz="3600" b="1" dirty="0" smtClean="0">
                <a:latin typeface="+mn-lt"/>
              </a:rPr>
              <a:t>Διαχρονική και Διαστρωματική ανάλυση</a:t>
            </a:r>
          </a:p>
        </p:txBody>
      </p:sp>
      <p:sp>
        <p:nvSpPr>
          <p:cNvPr id="94211" name="Rectangle 3"/>
          <p:cNvSpPr>
            <a:spLocks noGrp="1" noChangeArrowheads="1"/>
          </p:cNvSpPr>
          <p:nvPr>
            <p:ph type="body" idx="1"/>
          </p:nvPr>
        </p:nvSpPr>
        <p:spPr>
          <a:xfrm>
            <a:off x="0" y="980728"/>
            <a:ext cx="9144000" cy="5877272"/>
          </a:xfrm>
        </p:spPr>
        <p:txBody>
          <a:bodyPr/>
          <a:lstStyle/>
          <a:p>
            <a:pPr marL="363538" indent="-363538" algn="just">
              <a:lnSpc>
                <a:spcPct val="90000"/>
              </a:lnSpc>
            </a:pPr>
            <a:r>
              <a:rPr lang="el-GR" dirty="0" smtClean="0"/>
              <a:t>Η διαχρονική ανάλυση συγκρίνει τα σημερινά χρηματοοικονομικά στοιχεία της επιχείρησης με τα αντίστοιχα στοιχεία της ίδιας επιχείρησης στο παρελθόν ή και με τα προβλεπόμενα στο μέλλον. </a:t>
            </a:r>
          </a:p>
          <a:p>
            <a:pPr marL="363538" indent="-363538" algn="just">
              <a:lnSpc>
                <a:spcPct val="90000"/>
              </a:lnSpc>
              <a:buFont typeface="Wingdings" pitchFamily="2" charset="2"/>
              <a:buNone/>
            </a:pPr>
            <a:r>
              <a:rPr lang="el-GR" dirty="0" smtClean="0"/>
              <a:t> </a:t>
            </a:r>
          </a:p>
          <a:p>
            <a:pPr marL="363538" indent="-363538" algn="just">
              <a:lnSpc>
                <a:spcPct val="90000"/>
              </a:lnSpc>
            </a:pPr>
            <a:r>
              <a:rPr lang="el-GR" dirty="0" smtClean="0"/>
              <a:t>Η διαστρωματική ανάλυση συγκρίνει τα χρηματοοικονομικά στοιχεία της επιχείρησης με τα αντίστοιχα παρόμοιων επιχειρήσεων ή με τη μέση τιμή του κλάδου, στον οποίο ανήκει η επιχείρηση, το ίδιο χρονικό διάστημα.  </a:t>
            </a:r>
          </a:p>
        </p:txBody>
      </p:sp>
    </p:spTree>
    <p:extLst>
      <p:ext uri="{BB962C8B-B14F-4D97-AF65-F5344CB8AC3E}">
        <p14:creationId xmlns:p14="http://schemas.microsoft.com/office/powerpoint/2010/main" xmlns="" val="3741331375"/>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0"/>
            <a:ext cx="9144000" cy="692150"/>
          </a:xfrm>
        </p:spPr>
        <p:txBody>
          <a:bodyPr/>
          <a:lstStyle/>
          <a:p>
            <a:pPr eaLnBrk="1" hangingPunct="1"/>
            <a:r>
              <a:rPr lang="el-GR" sz="3200" b="1" dirty="0" smtClean="0"/>
              <a:t>ΚΑΤΗΓΟΡΙΕΣ ΑΡΙΘΜΟΔΕΙΚΤΩΝ</a:t>
            </a:r>
          </a:p>
        </p:txBody>
      </p:sp>
      <p:sp>
        <p:nvSpPr>
          <p:cNvPr id="34819" name="Rectangle 3"/>
          <p:cNvSpPr>
            <a:spLocks noGrp="1" noChangeArrowheads="1"/>
          </p:cNvSpPr>
          <p:nvPr>
            <p:ph type="body" idx="1"/>
          </p:nvPr>
        </p:nvSpPr>
        <p:spPr>
          <a:xfrm>
            <a:off x="179388" y="1268760"/>
            <a:ext cx="8785225" cy="5400328"/>
          </a:xfrm>
        </p:spPr>
        <p:txBody>
          <a:bodyPr/>
          <a:lstStyle/>
          <a:p>
            <a:pPr marL="609600" indent="-609600" eaLnBrk="1" hangingPunct="1">
              <a:buFontTx/>
              <a:buNone/>
            </a:pPr>
            <a:r>
              <a:rPr lang="el-GR" dirty="0" smtClean="0"/>
              <a:t>Οι κυριότερες κατηγορίες αριθμοδεικτών είναι:</a:t>
            </a:r>
          </a:p>
          <a:p>
            <a:pPr marL="609600" indent="-609600" eaLnBrk="1" hangingPunct="1">
              <a:buFontTx/>
              <a:buAutoNum type="arabicPeriod"/>
            </a:pPr>
            <a:r>
              <a:rPr lang="el-GR" dirty="0" smtClean="0"/>
              <a:t>Δείκτες Ρευστότητας</a:t>
            </a:r>
          </a:p>
          <a:p>
            <a:pPr marL="609600" indent="-609600" eaLnBrk="1" hangingPunct="1">
              <a:buFontTx/>
              <a:buAutoNum type="arabicPeriod"/>
            </a:pPr>
            <a:r>
              <a:rPr lang="el-GR" dirty="0" smtClean="0"/>
              <a:t>Δείκτες Αποδοτικότητας ή Αποτελεσματικότητας</a:t>
            </a:r>
          </a:p>
          <a:p>
            <a:pPr marL="609600" indent="-609600" eaLnBrk="1" hangingPunct="1">
              <a:buFontTx/>
              <a:buAutoNum type="arabicPeriod"/>
            </a:pPr>
            <a:r>
              <a:rPr lang="el-GR" dirty="0" smtClean="0"/>
              <a:t>Δείκτες Δραστηριότητας ή Διαχείρισης των Περιουσιακών Στοιχείων </a:t>
            </a:r>
          </a:p>
          <a:p>
            <a:pPr marL="609600" indent="-609600" eaLnBrk="1" hangingPunct="1">
              <a:buFontTx/>
              <a:buAutoNum type="arabicPeriod"/>
            </a:pPr>
            <a:r>
              <a:rPr lang="el-GR" dirty="0" smtClean="0"/>
              <a:t>Δείκτες Χρηματοοικονομικής Μόχλευσης </a:t>
            </a:r>
          </a:p>
          <a:p>
            <a:pPr marL="609600" indent="-609600" eaLnBrk="1" hangingPunct="1">
              <a:buFontTx/>
              <a:buAutoNum type="arabicPeriod"/>
            </a:pPr>
            <a:r>
              <a:rPr lang="el-GR" dirty="0" smtClean="0"/>
              <a:t>Δείκτες Περιουσιακής Διάρθρωσης ή Βιωσιμότητας</a:t>
            </a:r>
          </a:p>
          <a:p>
            <a:pPr marL="609600" indent="-609600" eaLnBrk="1" hangingPunct="1">
              <a:buFontTx/>
              <a:buAutoNum type="arabicPeriod"/>
            </a:pPr>
            <a:r>
              <a:rPr lang="el-GR" dirty="0" smtClean="0"/>
              <a:t>Δείκτες Αγοράς ή Αποτίμησης ή Επενδυτικοί</a:t>
            </a:r>
          </a:p>
        </p:txBody>
      </p:sp>
    </p:spTree>
    <p:extLst>
      <p:ext uri="{BB962C8B-B14F-4D97-AF65-F5344CB8AC3E}">
        <p14:creationId xmlns:p14="http://schemas.microsoft.com/office/powerpoint/2010/main" xmlns="" val="241651828"/>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274638"/>
            <a:ext cx="8229600" cy="706437"/>
          </a:xfrm>
        </p:spPr>
        <p:txBody>
          <a:bodyPr/>
          <a:lstStyle/>
          <a:p>
            <a:pPr eaLnBrk="1" hangingPunct="1"/>
            <a:r>
              <a:rPr lang="el-GR" sz="3600" b="1" dirty="0" smtClean="0"/>
              <a:t>ΑΡΙΘΜΟΔΕΙΚΤΗΣ</a:t>
            </a:r>
          </a:p>
        </p:txBody>
      </p:sp>
      <p:sp>
        <p:nvSpPr>
          <p:cNvPr id="30723" name="Rectangle 3"/>
          <p:cNvSpPr>
            <a:spLocks noGrp="1" noChangeArrowheads="1"/>
          </p:cNvSpPr>
          <p:nvPr>
            <p:ph type="body" idx="1"/>
          </p:nvPr>
        </p:nvSpPr>
        <p:spPr>
          <a:xfrm>
            <a:off x="0" y="1268413"/>
            <a:ext cx="9144000" cy="5589587"/>
          </a:xfrm>
        </p:spPr>
        <p:txBody>
          <a:bodyPr/>
          <a:lstStyle/>
          <a:p>
            <a:pPr algn="just" eaLnBrk="1" hangingPunct="1"/>
            <a:r>
              <a:rPr lang="el-GR" dirty="0" smtClean="0"/>
              <a:t>Ως αριθμοδείκτη ονομάζουμε την απλή μαθηματική μορφή με την οποία εκφράζουμε τη σχέση των λογαριασμών:</a:t>
            </a:r>
          </a:p>
          <a:p>
            <a:pPr algn="just" eaLnBrk="1" hangingPunct="1"/>
            <a:endParaRPr lang="el-GR" dirty="0" smtClean="0"/>
          </a:p>
          <a:p>
            <a:pPr algn="just" eaLnBrk="1" hangingPunct="1"/>
            <a:r>
              <a:rPr lang="el-GR" dirty="0" smtClean="0"/>
              <a:t>του Ισολογισμού, </a:t>
            </a:r>
          </a:p>
          <a:p>
            <a:pPr algn="just" eaLnBrk="1" hangingPunct="1"/>
            <a:r>
              <a:rPr lang="el-GR" dirty="0" smtClean="0"/>
              <a:t>της Κατάστασης Αποτελεσμάτων Χρήσης ή </a:t>
            </a:r>
          </a:p>
          <a:p>
            <a:pPr algn="just" eaLnBrk="1" hangingPunct="1"/>
            <a:r>
              <a:rPr lang="el-GR" dirty="0" smtClean="0"/>
              <a:t>της Κατάστασης Διάθεσης Κερδών μιας επιχείρησης.</a:t>
            </a:r>
          </a:p>
        </p:txBody>
      </p:sp>
    </p:spTree>
    <p:extLst>
      <p:ext uri="{BB962C8B-B14F-4D97-AF65-F5344CB8AC3E}">
        <p14:creationId xmlns:p14="http://schemas.microsoft.com/office/powerpoint/2010/main" xmlns="" val="2603903211"/>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0"/>
            <a:ext cx="9144000" cy="692696"/>
          </a:xfrm>
        </p:spPr>
        <p:txBody>
          <a:bodyPr/>
          <a:lstStyle/>
          <a:p>
            <a:r>
              <a:rPr lang="el-GR" sz="3600" b="1" dirty="0" smtClean="0"/>
              <a:t>Ανάλυση Χρηματοοικονομικών Δεικτών</a:t>
            </a:r>
          </a:p>
        </p:txBody>
      </p:sp>
      <p:sp>
        <p:nvSpPr>
          <p:cNvPr id="31747" name="Rectangle 3"/>
          <p:cNvSpPr>
            <a:spLocks noGrp="1" noChangeArrowheads="1"/>
          </p:cNvSpPr>
          <p:nvPr>
            <p:ph type="body" idx="1"/>
          </p:nvPr>
        </p:nvSpPr>
        <p:spPr>
          <a:xfrm>
            <a:off x="0" y="764705"/>
            <a:ext cx="9144000" cy="6093296"/>
          </a:xfrm>
        </p:spPr>
        <p:txBody>
          <a:bodyPr/>
          <a:lstStyle/>
          <a:p>
            <a:pPr algn="just"/>
            <a:r>
              <a:rPr lang="el-GR" dirty="0" smtClean="0"/>
              <a:t>Με την εκτίμηση και στη συνέχεια ανάλυση των  χρηματοοικονομικών δεικτών μιας επιχείρησης ο αναλυτής </a:t>
            </a:r>
            <a:r>
              <a:rPr lang="el-GR" b="1" dirty="0" smtClean="0"/>
              <a:t>προσπαθεί να αξιολογήσει</a:t>
            </a:r>
            <a:r>
              <a:rPr lang="el-GR" dirty="0" smtClean="0"/>
              <a:t> την χρηματοοικονομική επίδοση της εταιρείας αυτής </a:t>
            </a:r>
            <a:r>
              <a:rPr lang="el-GR" b="1" dirty="0" smtClean="0"/>
              <a:t>όσον αφορά:</a:t>
            </a:r>
            <a:r>
              <a:rPr lang="el-GR" dirty="0" smtClean="0"/>
              <a:t> </a:t>
            </a:r>
            <a:r>
              <a:rPr lang="el-GR" b="1" dirty="0" smtClean="0"/>
              <a:t>α)</a:t>
            </a:r>
            <a:r>
              <a:rPr lang="el-GR" dirty="0" smtClean="0"/>
              <a:t> τη χρηματοοικονομική της δομή, </a:t>
            </a:r>
            <a:r>
              <a:rPr lang="el-GR" b="1" dirty="0" smtClean="0"/>
              <a:t>β)</a:t>
            </a:r>
            <a:r>
              <a:rPr lang="el-GR" dirty="0" smtClean="0"/>
              <a:t> τη ρευστότητα, </a:t>
            </a:r>
            <a:r>
              <a:rPr lang="el-GR" b="1" dirty="0" smtClean="0"/>
              <a:t>γ)</a:t>
            </a:r>
            <a:r>
              <a:rPr lang="el-GR" dirty="0" smtClean="0"/>
              <a:t> την οικονομική απόδοση και </a:t>
            </a:r>
            <a:r>
              <a:rPr lang="el-GR" b="1" dirty="0" smtClean="0"/>
              <a:t>δ)</a:t>
            </a:r>
            <a:r>
              <a:rPr lang="el-GR" dirty="0" smtClean="0"/>
              <a:t> την αποτελεσματικότητα της εκτέλεσης των κύριων επιχειρηματικών της δραστηριοτήτων, είτε διαχρονικά, είτε συγκριτικά με τους κύριους ανταγωνιστές της ή τον μέσο  όρο του κλάδου στον οποίο ανήκει η επιχείρηση αυτή.</a:t>
            </a:r>
          </a:p>
        </p:txBody>
      </p:sp>
    </p:spTree>
    <p:extLst>
      <p:ext uri="{BB962C8B-B14F-4D97-AF65-F5344CB8AC3E}">
        <p14:creationId xmlns:p14="http://schemas.microsoft.com/office/powerpoint/2010/main" xmlns="" val="18796487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sz="2800" dirty="0" smtClean="0"/>
              <a:t>ΜΕΤΑΠΤΥΧΙΑΚΟ ΣΤΗΝ ΦΟΡΟΤΕΧΝΙΚΗ ΚΑΙ ΝΟΜΟΘΕΣΙΑ</a:t>
            </a:r>
            <a:endParaRPr lang="el-GR" sz="2800" dirty="0"/>
          </a:p>
        </p:txBody>
      </p:sp>
      <p:sp>
        <p:nvSpPr>
          <p:cNvPr id="3" name="2 - Θέση περιεχομένου"/>
          <p:cNvSpPr>
            <a:spLocks noGrp="1"/>
          </p:cNvSpPr>
          <p:nvPr>
            <p:ph idx="1"/>
          </p:nvPr>
        </p:nvSpPr>
        <p:spPr/>
        <p:txBody>
          <a:bodyPr/>
          <a:lstStyle/>
          <a:p>
            <a:pPr algn="ctr"/>
            <a:r>
              <a:rPr lang="el-GR" u="sng" dirty="0" smtClean="0"/>
              <a:t>ΠΡΟΧΩΡΗΜΕΝΗ ΑΝΑΛΥΣΗ ΧΡΗΜΑΤΟΟΙΚΟΝΟΜΙΚΩΝ ΚΑΤΑΣΤΑΣΕΩΝ</a:t>
            </a:r>
          </a:p>
          <a:p>
            <a:pPr algn="ctr"/>
            <a:endParaRPr lang="el-G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8686800" cy="332656"/>
          </a:xfrm>
        </p:spPr>
        <p:txBody>
          <a:bodyPr>
            <a:normAutofit fontScale="90000"/>
          </a:bodyPr>
          <a:lstStyle/>
          <a:p>
            <a:r>
              <a:rPr lang="el-GR" b="1" dirty="0" smtClean="0"/>
              <a:t/>
            </a:r>
            <a:br>
              <a:rPr lang="el-GR" b="1" dirty="0" smtClean="0"/>
            </a:br>
            <a:r>
              <a:rPr lang="en-US" sz="2800" b="1" dirty="0" smtClean="0"/>
              <a:t>CORRUPTION ARROUND THE WORLD</a:t>
            </a:r>
            <a:endParaRPr lang="el-GR" sz="3100" dirty="0"/>
          </a:p>
        </p:txBody>
      </p:sp>
      <p:pic>
        <p:nvPicPr>
          <p:cNvPr id="1182722" name="Picture 2"/>
          <p:cNvPicPr>
            <a:picLocks noGrp="1" noChangeAspect="1" noChangeArrowheads="1"/>
          </p:cNvPicPr>
          <p:nvPr>
            <p:ph idx="1"/>
          </p:nvPr>
        </p:nvPicPr>
        <p:blipFill>
          <a:blip r:embed="rId2" cstate="print"/>
          <a:srcRect/>
          <a:stretch>
            <a:fillRect/>
          </a:stretch>
        </p:blipFill>
        <p:spPr bwMode="auto">
          <a:xfrm>
            <a:off x="0" y="548680"/>
            <a:ext cx="9144000" cy="63093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0"/>
            <a:ext cx="9144000" cy="692150"/>
          </a:xfrm>
        </p:spPr>
        <p:txBody>
          <a:bodyPr/>
          <a:lstStyle/>
          <a:p>
            <a:pPr eaLnBrk="1" hangingPunct="1"/>
            <a:r>
              <a:rPr lang="el-GR" sz="3200" b="1" dirty="0" smtClean="0"/>
              <a:t>ΑΝΑΛΥΣΗ ΑΡΙΘΜΟΔΕΙΚΤΩΝ</a:t>
            </a:r>
          </a:p>
        </p:txBody>
      </p:sp>
      <p:sp>
        <p:nvSpPr>
          <p:cNvPr id="35843" name="Rectangle 3"/>
          <p:cNvSpPr>
            <a:spLocks noGrp="1" noChangeArrowheads="1"/>
          </p:cNvSpPr>
          <p:nvPr>
            <p:ph type="body" idx="1"/>
          </p:nvPr>
        </p:nvSpPr>
        <p:spPr>
          <a:xfrm>
            <a:off x="0" y="765175"/>
            <a:ext cx="9144000" cy="6092825"/>
          </a:xfrm>
        </p:spPr>
        <p:txBody>
          <a:bodyPr/>
          <a:lstStyle/>
          <a:p>
            <a:pPr marL="533400" indent="-533400" algn="just" eaLnBrk="1" hangingPunct="1">
              <a:lnSpc>
                <a:spcPct val="80000"/>
              </a:lnSpc>
              <a:buFontTx/>
              <a:buNone/>
            </a:pPr>
            <a:r>
              <a:rPr lang="el-GR" b="1" dirty="0" smtClean="0"/>
              <a:t>Γίνεται αξιολόγηση</a:t>
            </a:r>
            <a:r>
              <a:rPr lang="el-GR" dirty="0" smtClean="0"/>
              <a:t> της χρηματοοικονομικής</a:t>
            </a:r>
          </a:p>
          <a:p>
            <a:pPr marL="533400" indent="-533400" algn="just" eaLnBrk="1" hangingPunct="1">
              <a:lnSpc>
                <a:spcPct val="80000"/>
              </a:lnSpc>
              <a:buFontTx/>
              <a:buNone/>
            </a:pPr>
            <a:r>
              <a:rPr lang="el-GR" dirty="0" smtClean="0"/>
              <a:t>επίδοσης της επιχείρησης:</a:t>
            </a:r>
          </a:p>
          <a:p>
            <a:pPr marL="533400" indent="-533400" algn="just" eaLnBrk="1" hangingPunct="1">
              <a:lnSpc>
                <a:spcPct val="80000"/>
              </a:lnSpc>
              <a:buFontTx/>
              <a:buAutoNum type="arabicPeriod"/>
            </a:pPr>
            <a:r>
              <a:rPr lang="el-GR" dirty="0" smtClean="0"/>
              <a:t>διαχρονικά (έτη, 9μηνα, 6μηνα, 3μηνα)</a:t>
            </a:r>
          </a:p>
          <a:p>
            <a:pPr marL="533400" indent="-533400" algn="just" eaLnBrk="1" hangingPunct="1">
              <a:lnSpc>
                <a:spcPct val="80000"/>
              </a:lnSpc>
              <a:buFontTx/>
              <a:buAutoNum type="arabicPeriod"/>
            </a:pPr>
            <a:r>
              <a:rPr lang="el-GR" dirty="0" smtClean="0"/>
              <a:t>συγκριτικά με τους κύριους ανταγωνιστές της ή τον μέσο  όρο του κλάδου στον οποίο ανήκει η επιχείρηση αυτή.</a:t>
            </a:r>
          </a:p>
          <a:p>
            <a:pPr marL="533400" indent="-533400" algn="just" eaLnBrk="1" hangingPunct="1">
              <a:lnSpc>
                <a:spcPct val="80000"/>
              </a:lnSpc>
              <a:buFontTx/>
              <a:buNone/>
            </a:pPr>
            <a:r>
              <a:rPr lang="el-GR" b="1" dirty="0" smtClean="0"/>
              <a:t>Αξιολογείται: </a:t>
            </a:r>
          </a:p>
          <a:p>
            <a:pPr marL="533400" indent="-533400" algn="just" eaLnBrk="1" hangingPunct="1">
              <a:lnSpc>
                <a:spcPct val="80000"/>
              </a:lnSpc>
              <a:buFontTx/>
              <a:buNone/>
            </a:pPr>
            <a:r>
              <a:rPr lang="el-GR" b="1" dirty="0" smtClean="0"/>
              <a:t>α)</a:t>
            </a:r>
            <a:r>
              <a:rPr lang="el-GR" dirty="0" smtClean="0"/>
              <a:t> η χρηματοοικονομική της δομή, </a:t>
            </a:r>
          </a:p>
          <a:p>
            <a:pPr marL="533400" indent="-533400" algn="just" eaLnBrk="1" hangingPunct="1">
              <a:lnSpc>
                <a:spcPct val="80000"/>
              </a:lnSpc>
              <a:buFontTx/>
              <a:buNone/>
            </a:pPr>
            <a:r>
              <a:rPr lang="el-GR" b="1" dirty="0" smtClean="0"/>
              <a:t>β)</a:t>
            </a:r>
            <a:r>
              <a:rPr lang="el-GR" dirty="0" smtClean="0"/>
              <a:t> η ρευστότητα της, </a:t>
            </a:r>
          </a:p>
          <a:p>
            <a:pPr marL="533400" indent="-533400" algn="just" eaLnBrk="1" hangingPunct="1">
              <a:lnSpc>
                <a:spcPct val="80000"/>
              </a:lnSpc>
              <a:buFontTx/>
              <a:buNone/>
            </a:pPr>
            <a:r>
              <a:rPr lang="el-GR" b="1" dirty="0" smtClean="0"/>
              <a:t>γ)</a:t>
            </a:r>
            <a:r>
              <a:rPr lang="el-GR" dirty="0" smtClean="0"/>
              <a:t> η οικονομική της απόδοση και </a:t>
            </a:r>
          </a:p>
          <a:p>
            <a:pPr marL="533400" indent="-533400" algn="just" eaLnBrk="1" hangingPunct="1">
              <a:lnSpc>
                <a:spcPct val="80000"/>
              </a:lnSpc>
              <a:buFontTx/>
              <a:buNone/>
            </a:pPr>
            <a:r>
              <a:rPr lang="el-GR" b="1" dirty="0" smtClean="0"/>
              <a:t>δ)</a:t>
            </a:r>
            <a:r>
              <a:rPr lang="el-GR" dirty="0" smtClean="0"/>
              <a:t> η αποτελεσματικότητα της εκτέλεσης των κύριων επιχειρηματικών της δραστηριοτήτων. </a:t>
            </a:r>
          </a:p>
        </p:txBody>
      </p:sp>
    </p:spTree>
    <p:extLst>
      <p:ext uri="{BB962C8B-B14F-4D97-AF65-F5344CB8AC3E}">
        <p14:creationId xmlns:p14="http://schemas.microsoft.com/office/powerpoint/2010/main" xmlns="" val="3715344978"/>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274638"/>
            <a:ext cx="9144000" cy="561975"/>
          </a:xfrm>
        </p:spPr>
        <p:txBody>
          <a:bodyPr>
            <a:normAutofit fontScale="90000"/>
          </a:bodyPr>
          <a:lstStyle/>
          <a:p>
            <a:r>
              <a:rPr lang="el-GR" sz="3600" b="1" dirty="0" smtClean="0"/>
              <a:t>ΠΡΟΤΥΠΑ ΣΥΓΚΡΙΣΕΩΝ ΑΡΙΘΜΟΔΕΙΚΤΩΝ</a:t>
            </a:r>
          </a:p>
        </p:txBody>
      </p:sp>
      <p:sp>
        <p:nvSpPr>
          <p:cNvPr id="36867" name="Rectangle 3"/>
          <p:cNvSpPr>
            <a:spLocks noGrp="1" noChangeArrowheads="1"/>
          </p:cNvSpPr>
          <p:nvPr>
            <p:ph type="body" idx="1"/>
          </p:nvPr>
        </p:nvSpPr>
        <p:spPr>
          <a:xfrm>
            <a:off x="179388" y="1125538"/>
            <a:ext cx="8964612" cy="5543550"/>
          </a:xfrm>
        </p:spPr>
        <p:txBody>
          <a:bodyPr/>
          <a:lstStyle/>
          <a:p>
            <a:pPr algn="just"/>
            <a:r>
              <a:rPr lang="el-GR" sz="2800" i="1" u="sng" dirty="0" smtClean="0"/>
              <a:t>Πρότυπα συγκρίσεων μπορεί να είναι:</a:t>
            </a:r>
          </a:p>
          <a:p>
            <a:pPr lvl="1" algn="just"/>
            <a:r>
              <a:rPr lang="el-GR" b="1" u="sng" dirty="0" smtClean="0"/>
              <a:t>Αριθμοδείκτες</a:t>
            </a:r>
            <a:r>
              <a:rPr lang="el-GR" dirty="0" smtClean="0"/>
              <a:t> για μια σειρά παλαιοτέρων λογιστικών καταστάσεων της συγκεκριμένης επιχείρησης.</a:t>
            </a:r>
          </a:p>
          <a:p>
            <a:pPr lvl="1" algn="just"/>
            <a:r>
              <a:rPr lang="el-GR" b="1" u="sng" dirty="0" smtClean="0"/>
              <a:t>Αριθμοδείκτες</a:t>
            </a:r>
            <a:r>
              <a:rPr lang="el-GR" dirty="0" smtClean="0"/>
              <a:t> ορισμένων ανταγωνιστριών επιχειρήσεων, κατάλληλα επιλεγμένων.</a:t>
            </a:r>
          </a:p>
          <a:p>
            <a:pPr lvl="1" algn="just"/>
            <a:r>
              <a:rPr lang="el-GR" b="1" u="sng" dirty="0" smtClean="0"/>
              <a:t>Αριθμοδείκτες</a:t>
            </a:r>
            <a:r>
              <a:rPr lang="el-GR" dirty="0" smtClean="0"/>
              <a:t> που να αναφέρονται στο μέσο όρο του κλάδου και</a:t>
            </a:r>
          </a:p>
          <a:p>
            <a:pPr lvl="1" algn="just"/>
            <a:r>
              <a:rPr lang="el-GR" b="1" u="sng" dirty="0" smtClean="0"/>
              <a:t>Λογικά</a:t>
            </a:r>
            <a:r>
              <a:rPr lang="el-GR" u="sng" dirty="0" smtClean="0"/>
              <a:t> </a:t>
            </a:r>
            <a:r>
              <a:rPr lang="el-GR" b="1" u="sng" dirty="0" smtClean="0"/>
              <a:t>πρότυπα</a:t>
            </a:r>
            <a:r>
              <a:rPr lang="el-GR" dirty="0" smtClean="0"/>
              <a:t> του αναλυτή, τα οποία πολλές φορές βασίζονται στην εμπειρία του.</a:t>
            </a:r>
          </a:p>
          <a:p>
            <a:endParaRPr lang="el-GR" dirty="0" smtClean="0"/>
          </a:p>
        </p:txBody>
      </p:sp>
    </p:spTree>
    <p:extLst>
      <p:ext uri="{BB962C8B-B14F-4D97-AF65-F5344CB8AC3E}">
        <p14:creationId xmlns:p14="http://schemas.microsoft.com/office/powerpoint/2010/main" xmlns="" val="2227168224"/>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274638"/>
            <a:ext cx="8229600" cy="777875"/>
          </a:xfrm>
        </p:spPr>
        <p:txBody>
          <a:bodyPr>
            <a:normAutofit fontScale="90000"/>
          </a:bodyPr>
          <a:lstStyle/>
          <a:p>
            <a:r>
              <a:rPr lang="el-GR" sz="2800" b="1" dirty="0" smtClean="0"/>
              <a:t>ΒΑΣΙΚΟΙ ΣΤΟΧΟΙ, ΠΟΥ ΔΙΕΠΟΥΝ ΤΗΝ ΚΑΤΑΡΤΙΣΗ ΤΩΝ ΑΡΙΘΜΟΔΕΙΚΤΩΝ</a:t>
            </a:r>
          </a:p>
        </p:txBody>
      </p:sp>
      <p:sp>
        <p:nvSpPr>
          <p:cNvPr id="37891" name="Rectangle 3"/>
          <p:cNvSpPr>
            <a:spLocks noGrp="1" noChangeArrowheads="1"/>
          </p:cNvSpPr>
          <p:nvPr>
            <p:ph type="body" idx="1"/>
          </p:nvPr>
        </p:nvSpPr>
        <p:spPr>
          <a:xfrm>
            <a:off x="0" y="1196975"/>
            <a:ext cx="9144000" cy="5661025"/>
          </a:xfrm>
        </p:spPr>
        <p:txBody>
          <a:bodyPr/>
          <a:lstStyle/>
          <a:p>
            <a:pPr algn="just">
              <a:lnSpc>
                <a:spcPct val="90000"/>
              </a:lnSpc>
              <a:buFontTx/>
              <a:buNone/>
            </a:pPr>
            <a:r>
              <a:rPr lang="el-GR" sz="2500" b="1" dirty="0" smtClean="0"/>
              <a:t>1.</a:t>
            </a:r>
            <a:r>
              <a:rPr lang="el-GR" sz="2500" dirty="0" smtClean="0"/>
              <a:t> Η εξασφάλιση της διάγνωσης και εκτίμησης των όρων ή συνθηκών κάτω από τις οποίες λειτουργούν οι επιχειρήσεις.</a:t>
            </a:r>
          </a:p>
          <a:p>
            <a:pPr algn="just">
              <a:lnSpc>
                <a:spcPct val="90000"/>
              </a:lnSpc>
              <a:buFontTx/>
              <a:buNone/>
            </a:pPr>
            <a:r>
              <a:rPr lang="el-GR" sz="2500" b="1" dirty="0" smtClean="0"/>
              <a:t>2.</a:t>
            </a:r>
            <a:r>
              <a:rPr lang="el-GR" sz="2500" dirty="0" smtClean="0"/>
              <a:t> Η κατάρτιση των δεικτών με ενιαίο τρόπο, έτσι ώστε να είναι δυνατή η σύγκρισή τους με τους αντίστοιχους δείκτες ομοειδών οικονομικών μονάδων (=επιχειρήσεων).</a:t>
            </a:r>
          </a:p>
          <a:p>
            <a:pPr algn="just">
              <a:lnSpc>
                <a:spcPct val="90000"/>
              </a:lnSpc>
              <a:buFontTx/>
              <a:buNone/>
            </a:pPr>
            <a:r>
              <a:rPr lang="el-GR" sz="2500" b="1" dirty="0" smtClean="0"/>
              <a:t>3.</a:t>
            </a:r>
            <a:r>
              <a:rPr lang="el-GR" sz="2500" dirty="0" smtClean="0"/>
              <a:t> Η καλύτερη αξιοποίηση του λογιστικού και στατιστικού υλικού των επιχειρήσεων, για την εξυπηρέτηση των αναγκών τους, εκείνων που ασχολούνται με την έρευνα των διάφορων τομέων της επιχειρηματικής δραστηριότητας (π.χ. τράπεζες), αλλά και των Οργανισμών ή Υπηρεσιών (Στατιστική Υπηρεσία, Τράπεζα της Ελλάδος κλπ) που απασχολούνται με οικονομικές και κοινωνικές μελέτες σε υψηλότερο επίπεδο. </a:t>
            </a:r>
          </a:p>
          <a:p>
            <a:pPr>
              <a:lnSpc>
                <a:spcPct val="90000"/>
              </a:lnSpc>
              <a:buFontTx/>
              <a:buNone/>
            </a:pPr>
            <a:endParaRPr lang="el-GR" sz="2400" dirty="0" smtClean="0"/>
          </a:p>
        </p:txBody>
      </p:sp>
    </p:spTree>
    <p:extLst>
      <p:ext uri="{BB962C8B-B14F-4D97-AF65-F5344CB8AC3E}">
        <p14:creationId xmlns:p14="http://schemas.microsoft.com/office/powerpoint/2010/main" xmlns="" val="1802104155"/>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274638"/>
            <a:ext cx="8229600" cy="561975"/>
          </a:xfrm>
        </p:spPr>
        <p:txBody>
          <a:bodyPr/>
          <a:lstStyle/>
          <a:p>
            <a:r>
              <a:rPr lang="el-GR" sz="3200" b="1" dirty="0" smtClean="0"/>
              <a:t>ΚΑΝΟΝΕΣ ΚΑΤΑΡΤΙΣΗΣ ΑΡΙΘΜΟΔΕΙΚΤΩΝ (1)</a:t>
            </a:r>
          </a:p>
        </p:txBody>
      </p:sp>
      <p:sp>
        <p:nvSpPr>
          <p:cNvPr id="38915" name="Rectangle 3"/>
          <p:cNvSpPr>
            <a:spLocks noGrp="1" noChangeArrowheads="1"/>
          </p:cNvSpPr>
          <p:nvPr>
            <p:ph type="body" idx="1"/>
          </p:nvPr>
        </p:nvSpPr>
        <p:spPr>
          <a:xfrm>
            <a:off x="0" y="981075"/>
            <a:ext cx="9144000" cy="5616277"/>
          </a:xfrm>
        </p:spPr>
        <p:txBody>
          <a:bodyPr/>
          <a:lstStyle/>
          <a:p>
            <a:pPr algn="just">
              <a:buFontTx/>
              <a:buNone/>
            </a:pPr>
            <a:r>
              <a:rPr lang="el-GR" sz="2800" b="1" dirty="0" smtClean="0"/>
              <a:t>α.</a:t>
            </a:r>
            <a:r>
              <a:rPr lang="el-GR" sz="2800" dirty="0" smtClean="0"/>
              <a:t> Η συσχέτιση των μεγεθών γίνεται κατά τρόπο ώστε οι δείκτες - αριθμοί που προκύπτουν να είναι ευθέως ανάλογοι με την κατάσταση που απεικονίζουν, δηλαδή οι υψηλότεροι δείκτες να αντιστοιχούν σε ευνοϊκότερες καταστάσεις και οι χαμηλότεροι σε δυσμενέστερες.</a:t>
            </a:r>
          </a:p>
          <a:p>
            <a:pPr>
              <a:buFontTx/>
              <a:buNone/>
            </a:pPr>
            <a:r>
              <a:rPr lang="el-GR" sz="2800" dirty="0" smtClean="0"/>
              <a:t>Για παράδειγμα αναφέρεται ο αριθμοδείκτης:</a:t>
            </a:r>
            <a:endParaRPr lang="el-GR" sz="2800" u="sng" dirty="0" smtClean="0"/>
          </a:p>
          <a:p>
            <a:pPr>
              <a:buFontTx/>
              <a:buNone/>
            </a:pPr>
            <a:r>
              <a:rPr lang="el-GR" sz="2800" u="sng" dirty="0" smtClean="0"/>
              <a:t>Ίδια Κεφάλαια </a:t>
            </a:r>
            <a:r>
              <a:rPr lang="el-GR" sz="2800" dirty="0" smtClean="0"/>
              <a:t>                  </a:t>
            </a:r>
            <a:r>
              <a:rPr lang="el-GR" sz="2800" u="sng" dirty="0" smtClean="0"/>
              <a:t>3.500.000.000</a:t>
            </a:r>
            <a:r>
              <a:rPr lang="el-GR" sz="2800" dirty="0" smtClean="0"/>
              <a:t> = 50%</a:t>
            </a:r>
          </a:p>
          <a:p>
            <a:pPr>
              <a:buFontTx/>
              <a:buNone/>
            </a:pPr>
            <a:r>
              <a:rPr lang="el-GR" sz="2800" dirty="0" smtClean="0"/>
              <a:t>Σύνολο Υποχρεώσεων    7.000.000.000</a:t>
            </a:r>
          </a:p>
          <a:p>
            <a:pPr>
              <a:buFontTx/>
              <a:buNone/>
            </a:pPr>
            <a:r>
              <a:rPr lang="el-GR" sz="2800" dirty="0" smtClean="0"/>
              <a:t>ή σε ευνοϊκότερη κατάσταση  </a:t>
            </a:r>
            <a:r>
              <a:rPr lang="el-GR" sz="2800" u="sng" dirty="0" smtClean="0"/>
              <a:t>4.200.000.000</a:t>
            </a:r>
            <a:r>
              <a:rPr lang="el-GR" sz="2800" dirty="0" smtClean="0"/>
              <a:t> = 60%      </a:t>
            </a:r>
          </a:p>
          <a:p>
            <a:pPr>
              <a:buFontTx/>
              <a:buNone/>
            </a:pPr>
            <a:r>
              <a:rPr lang="el-GR" sz="2800" dirty="0" smtClean="0"/>
              <a:t>                                                7.000.000.000</a:t>
            </a:r>
          </a:p>
        </p:txBody>
      </p:sp>
    </p:spTree>
    <p:extLst>
      <p:ext uri="{BB962C8B-B14F-4D97-AF65-F5344CB8AC3E}">
        <p14:creationId xmlns:p14="http://schemas.microsoft.com/office/powerpoint/2010/main" xmlns="" val="2169731252"/>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274638"/>
            <a:ext cx="8229600" cy="633412"/>
          </a:xfrm>
        </p:spPr>
        <p:txBody>
          <a:bodyPr/>
          <a:lstStyle/>
          <a:p>
            <a:r>
              <a:rPr lang="el-GR" sz="3200" b="1" dirty="0" smtClean="0"/>
              <a:t>ΚΑΝΟΝΕΣ ΚΑΤΑΡΤΙΣΗΣ ΑΡΙΘΜΟΔΕΙΚΤΩΝ (2)</a:t>
            </a:r>
          </a:p>
        </p:txBody>
      </p:sp>
      <p:sp>
        <p:nvSpPr>
          <p:cNvPr id="39939" name="Rectangle 3"/>
          <p:cNvSpPr>
            <a:spLocks noGrp="1" noChangeArrowheads="1"/>
          </p:cNvSpPr>
          <p:nvPr>
            <p:ph type="body" idx="1"/>
          </p:nvPr>
        </p:nvSpPr>
        <p:spPr>
          <a:xfrm>
            <a:off x="0" y="1196975"/>
            <a:ext cx="9144000" cy="5400675"/>
          </a:xfrm>
        </p:spPr>
        <p:txBody>
          <a:bodyPr/>
          <a:lstStyle/>
          <a:p>
            <a:pPr algn="just">
              <a:buFontTx/>
              <a:buNone/>
            </a:pPr>
            <a:r>
              <a:rPr lang="el-GR" b="1" dirty="0" smtClean="0"/>
              <a:t>β.</a:t>
            </a:r>
            <a:r>
              <a:rPr lang="el-GR" dirty="0" smtClean="0"/>
              <a:t> Τα μεγέθη των συσχετίσεων επιλέγονται κατά τρόπο που να μειώνει στο ελάχιστον π.χ. τα λάθη ή τις επιπτώσεις νομισματικών διακυμάνσεων.</a:t>
            </a:r>
          </a:p>
          <a:p>
            <a:pPr algn="just">
              <a:buFontTx/>
              <a:buNone/>
            </a:pPr>
            <a:r>
              <a:rPr lang="el-GR" b="1" dirty="0" smtClean="0"/>
              <a:t>γ.</a:t>
            </a:r>
            <a:r>
              <a:rPr lang="el-GR" dirty="0" smtClean="0"/>
              <a:t> Στη θέση των απόλυτων τιμών, κατά το δυνατό, λαμβάνονται οι τιμές μέσου όρου.</a:t>
            </a:r>
          </a:p>
          <a:p>
            <a:pPr algn="just">
              <a:buFontTx/>
              <a:buNone/>
            </a:pPr>
            <a:r>
              <a:rPr lang="el-GR" b="1" dirty="0" smtClean="0"/>
              <a:t>δ.</a:t>
            </a:r>
            <a:r>
              <a:rPr lang="el-GR" dirty="0" smtClean="0"/>
              <a:t> Οι δείκτες που αναφέρονται στην έννοια του κόστους, κατά κανόνα, εκτιμούνται σε συσχέτιση με δείκτες που η σύνθεσή τους βασίζεται σε ποσοτικά δεδομένα.</a:t>
            </a:r>
          </a:p>
        </p:txBody>
      </p:sp>
    </p:spTree>
    <p:extLst>
      <p:ext uri="{BB962C8B-B14F-4D97-AF65-F5344CB8AC3E}">
        <p14:creationId xmlns:p14="http://schemas.microsoft.com/office/powerpoint/2010/main" xmlns="" val="1021046814"/>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274638"/>
            <a:ext cx="8229600" cy="633412"/>
          </a:xfrm>
        </p:spPr>
        <p:txBody>
          <a:bodyPr/>
          <a:lstStyle/>
          <a:p>
            <a:r>
              <a:rPr lang="el-GR" sz="3200" b="1" dirty="0" smtClean="0"/>
              <a:t>ΚΑΝΟΝΕΣ ΚΑΤΑΡΤΙΣΗΣ ΑΡΙΘΜΟΔΕΙΚΤΩΝ (3)</a:t>
            </a:r>
          </a:p>
        </p:txBody>
      </p:sp>
      <p:sp>
        <p:nvSpPr>
          <p:cNvPr id="40963" name="Rectangle 3"/>
          <p:cNvSpPr>
            <a:spLocks noGrp="1" noChangeArrowheads="1"/>
          </p:cNvSpPr>
          <p:nvPr>
            <p:ph type="body" idx="1"/>
          </p:nvPr>
        </p:nvSpPr>
        <p:spPr>
          <a:xfrm>
            <a:off x="0" y="1125538"/>
            <a:ext cx="9144000" cy="5472112"/>
          </a:xfrm>
        </p:spPr>
        <p:txBody>
          <a:bodyPr/>
          <a:lstStyle/>
          <a:p>
            <a:pPr algn="just">
              <a:lnSpc>
                <a:spcPct val="80000"/>
              </a:lnSpc>
              <a:buFontTx/>
              <a:buNone/>
            </a:pPr>
            <a:r>
              <a:rPr lang="el-GR" sz="3600" b="1" dirty="0" smtClean="0"/>
              <a:t>ε.</a:t>
            </a:r>
            <a:r>
              <a:rPr lang="el-GR" sz="3600" dirty="0" smtClean="0"/>
              <a:t> </a:t>
            </a:r>
            <a:r>
              <a:rPr lang="el-GR" dirty="0" smtClean="0"/>
              <a:t>Δείκτες που οι όροι τους αναφέρονται σε διάστημα χρήσεως μικρότερο από δώδεκα (12) μήνες δεν είναι ενδεικτικοί της όλης καταστάσεως της οικονομικής μονάδας και κρίνονται πάντοτε σε συσχέτιση με δείκτες αντίστοιχων χρονικών περιόδων προηγούμενων ετών.</a:t>
            </a:r>
          </a:p>
          <a:p>
            <a:pPr algn="just">
              <a:lnSpc>
                <a:spcPct val="80000"/>
              </a:lnSpc>
              <a:buFontTx/>
              <a:buNone/>
            </a:pPr>
            <a:endParaRPr lang="el-GR" dirty="0" smtClean="0"/>
          </a:p>
          <a:p>
            <a:pPr algn="just">
              <a:lnSpc>
                <a:spcPct val="80000"/>
              </a:lnSpc>
              <a:buFontTx/>
              <a:buNone/>
            </a:pPr>
            <a:r>
              <a:rPr lang="el-GR" b="1" dirty="0" smtClean="0"/>
              <a:t>στ.</a:t>
            </a:r>
            <a:r>
              <a:rPr lang="el-GR" dirty="0" smtClean="0"/>
              <a:t> Οι δείκτες καλύπτουν όλους τους τομείς δραστηριότητας της οικονομικής μονάδας. Για το λόγο αυτό ταξινομούνται σε ομάδες κατά τρόπο που να επιτρέπει μία αρκετά πλατύτερη ανάλυση κάθε δραστηριότητας</a:t>
            </a:r>
            <a:r>
              <a:rPr lang="el-GR" sz="3600" dirty="0" smtClean="0"/>
              <a:t>.</a:t>
            </a:r>
          </a:p>
          <a:p>
            <a:pPr>
              <a:lnSpc>
                <a:spcPct val="80000"/>
              </a:lnSpc>
            </a:pPr>
            <a:endParaRPr lang="el-GR" sz="3500" dirty="0" smtClean="0"/>
          </a:p>
        </p:txBody>
      </p:sp>
    </p:spTree>
    <p:extLst>
      <p:ext uri="{BB962C8B-B14F-4D97-AF65-F5344CB8AC3E}">
        <p14:creationId xmlns:p14="http://schemas.microsoft.com/office/powerpoint/2010/main" xmlns="" val="587385151"/>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8"/>
            <a:ext cx="8229600" cy="850900"/>
          </a:xfrm>
        </p:spPr>
        <p:txBody>
          <a:bodyPr/>
          <a:lstStyle/>
          <a:p>
            <a:r>
              <a:rPr lang="el-GR" sz="3200" b="1" dirty="0" smtClean="0"/>
              <a:t>ΚΑΝΟΝΕΣ ΚΑΤΑΡΤΙΣΗΣ ΑΡΙΘΜΟΔΕΙΚΤΩΝ (4)</a:t>
            </a:r>
          </a:p>
        </p:txBody>
      </p:sp>
      <p:sp>
        <p:nvSpPr>
          <p:cNvPr id="41987" name="Rectangle 3"/>
          <p:cNvSpPr>
            <a:spLocks noGrp="1" noChangeArrowheads="1"/>
          </p:cNvSpPr>
          <p:nvPr>
            <p:ph type="body" idx="1"/>
          </p:nvPr>
        </p:nvSpPr>
        <p:spPr>
          <a:xfrm>
            <a:off x="0" y="1484784"/>
            <a:ext cx="8964613" cy="5184304"/>
          </a:xfrm>
        </p:spPr>
        <p:txBody>
          <a:bodyPr/>
          <a:lstStyle/>
          <a:p>
            <a:pPr algn="just">
              <a:buFontTx/>
              <a:buNone/>
            </a:pPr>
            <a:r>
              <a:rPr lang="el-GR" sz="3900" b="1" dirty="0" smtClean="0"/>
              <a:t>ζ.</a:t>
            </a:r>
            <a:r>
              <a:rPr lang="el-GR" sz="3900" dirty="0" smtClean="0"/>
              <a:t> </a:t>
            </a:r>
            <a:r>
              <a:rPr lang="el-GR" dirty="0" smtClean="0"/>
              <a:t>Δείκτης μεμονωμένος έχει σχετική μόνο χρησιμότητα. Γι' αυτό επιβάλλεται να γίνεται σύγκριση διάφορων δεικτών μεταξύ τους, ώστε να εξασφαλίζονται ορθά συμπεράσματα.</a:t>
            </a:r>
          </a:p>
          <a:p>
            <a:pPr algn="just">
              <a:buFontTx/>
              <a:buNone/>
            </a:pPr>
            <a:endParaRPr lang="el-GR" dirty="0" smtClean="0"/>
          </a:p>
          <a:p>
            <a:pPr algn="just">
              <a:buFontTx/>
              <a:buNone/>
            </a:pPr>
            <a:r>
              <a:rPr lang="el-GR" b="1" dirty="0" smtClean="0"/>
              <a:t>η.</a:t>
            </a:r>
            <a:r>
              <a:rPr lang="el-GR" dirty="0" smtClean="0"/>
              <a:t> Οι δείκτες είναι δυνατό να είναι απλοί ή σύνθετοι.</a:t>
            </a:r>
          </a:p>
          <a:p>
            <a:endParaRPr lang="el-GR" sz="3900" dirty="0" smtClean="0"/>
          </a:p>
          <a:p>
            <a:endParaRPr lang="el-GR" dirty="0" smtClean="0"/>
          </a:p>
        </p:txBody>
      </p:sp>
    </p:spTree>
    <p:extLst>
      <p:ext uri="{BB962C8B-B14F-4D97-AF65-F5344CB8AC3E}">
        <p14:creationId xmlns:p14="http://schemas.microsoft.com/office/powerpoint/2010/main" xmlns="" val="3216333337"/>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274638"/>
            <a:ext cx="8229600" cy="706437"/>
          </a:xfrm>
        </p:spPr>
        <p:txBody>
          <a:bodyPr/>
          <a:lstStyle/>
          <a:p>
            <a:r>
              <a:rPr lang="el-GR" sz="3200" b="1" dirty="0" smtClean="0"/>
              <a:t>ΠΟΤΕ ΕΧΟΥΝ ΧΡΗΣΙΜΟΤΗΤΑ ΟΙ ΑΡΙΘΜΟΔΕΙΚΤΕΣ</a:t>
            </a:r>
          </a:p>
        </p:txBody>
      </p:sp>
      <p:sp>
        <p:nvSpPr>
          <p:cNvPr id="43011" name="Rectangle 3"/>
          <p:cNvSpPr>
            <a:spLocks noGrp="1" noChangeArrowheads="1"/>
          </p:cNvSpPr>
          <p:nvPr>
            <p:ph type="body" idx="1"/>
          </p:nvPr>
        </p:nvSpPr>
        <p:spPr>
          <a:xfrm>
            <a:off x="0" y="1052513"/>
            <a:ext cx="9144000" cy="5545137"/>
          </a:xfrm>
        </p:spPr>
        <p:txBody>
          <a:bodyPr/>
          <a:lstStyle/>
          <a:p>
            <a:pPr algn="just">
              <a:buFontTx/>
              <a:buNone/>
            </a:pPr>
            <a:endParaRPr lang="el-GR" dirty="0" smtClean="0"/>
          </a:p>
          <a:p>
            <a:pPr algn="just"/>
            <a:r>
              <a:rPr lang="el-GR" dirty="0" smtClean="0"/>
              <a:t>Όταν οι οικονομικές μονάδες οδηγούνται από τις αρχές της ορθολογικής διαχείρισης και διοίκησης και από τη σκοπιμότητα βελτίωσης και συστηματοποίησης της οικονομικής έρευνας και ανάλυσης στον τομέα της δραστηριότητάς τους.</a:t>
            </a:r>
          </a:p>
          <a:p>
            <a:pPr algn="just"/>
            <a:endParaRPr lang="el-GR" sz="3800" dirty="0" smtClean="0"/>
          </a:p>
        </p:txBody>
      </p:sp>
    </p:spTree>
    <p:extLst>
      <p:ext uri="{BB962C8B-B14F-4D97-AF65-F5344CB8AC3E}">
        <p14:creationId xmlns:p14="http://schemas.microsoft.com/office/powerpoint/2010/main" xmlns="" val="88320509"/>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116632"/>
            <a:ext cx="8229600" cy="432049"/>
          </a:xfrm>
        </p:spPr>
        <p:txBody>
          <a:bodyPr>
            <a:normAutofit fontScale="90000"/>
          </a:bodyPr>
          <a:lstStyle/>
          <a:p>
            <a:r>
              <a:rPr lang="el-GR" sz="3600" b="1" dirty="0" smtClean="0"/>
              <a:t>ΙΔΙΑ ΚΕΦΑΛΑΙΑ</a:t>
            </a:r>
          </a:p>
        </p:txBody>
      </p:sp>
      <p:sp>
        <p:nvSpPr>
          <p:cNvPr id="17411" name="Rectangle 3"/>
          <p:cNvSpPr>
            <a:spLocks noGrp="1" noChangeArrowheads="1"/>
          </p:cNvSpPr>
          <p:nvPr>
            <p:ph type="body" idx="1"/>
          </p:nvPr>
        </p:nvSpPr>
        <p:spPr>
          <a:xfrm>
            <a:off x="0" y="620689"/>
            <a:ext cx="9144000" cy="6237312"/>
          </a:xfrm>
        </p:spPr>
        <p:txBody>
          <a:bodyPr/>
          <a:lstStyle/>
          <a:p>
            <a:pPr>
              <a:lnSpc>
                <a:spcPct val="90000"/>
              </a:lnSpc>
              <a:buFontTx/>
              <a:buNone/>
            </a:pPr>
            <a:r>
              <a:rPr lang="el-GR" sz="2800" b="1" dirty="0" smtClean="0">
                <a:solidFill>
                  <a:srgbClr val="000000"/>
                </a:solidFill>
                <a:latin typeface="Arial Greek" pitchFamily="34" charset="0"/>
              </a:rPr>
              <a:t>Ι.Κ. ή Κ.Θ. = Ε - (ΜΥ+ΒΥ)</a:t>
            </a:r>
            <a:r>
              <a:rPr lang="el-GR" sz="2800" dirty="0" smtClean="0">
                <a:solidFill>
                  <a:srgbClr val="000000"/>
                </a:solidFill>
                <a:latin typeface="Arial Greek" pitchFamily="34" charset="0"/>
                <a:cs typeface="Times New Roman" pitchFamily="18" charset="0"/>
              </a:rPr>
              <a:t> </a:t>
            </a:r>
            <a:endParaRPr lang="el-GR" sz="2800" dirty="0" smtClean="0">
              <a:solidFill>
                <a:srgbClr val="000000"/>
              </a:solidFill>
              <a:latin typeface="Arial Greek" pitchFamily="34" charset="0"/>
            </a:endParaRPr>
          </a:p>
          <a:p>
            <a:pPr algn="just">
              <a:lnSpc>
                <a:spcPct val="90000"/>
              </a:lnSpc>
              <a:buFontTx/>
              <a:buNone/>
            </a:pPr>
            <a:r>
              <a:rPr lang="el-GR" sz="2800" dirty="0" smtClean="0">
                <a:solidFill>
                  <a:srgbClr val="000000"/>
                </a:solidFill>
                <a:latin typeface="Arial Greek" pitchFamily="34" charset="0"/>
              </a:rPr>
              <a:t>Ε</a:t>
            </a:r>
            <a:r>
              <a:rPr lang="el-GR" sz="2800" dirty="0" smtClean="0">
                <a:solidFill>
                  <a:srgbClr val="000000"/>
                </a:solidFill>
                <a:latin typeface="Arial Greek" pitchFamily="34" charset="0"/>
                <a:cs typeface="Times New Roman" pitchFamily="18" charset="0"/>
              </a:rPr>
              <a:t>ίναι η αξία που απομένει μετά την ικανοποίηση όλων</a:t>
            </a:r>
          </a:p>
          <a:p>
            <a:pPr algn="just">
              <a:lnSpc>
                <a:spcPct val="90000"/>
              </a:lnSpc>
              <a:buFontTx/>
              <a:buNone/>
            </a:pPr>
            <a:r>
              <a:rPr lang="el-GR" sz="2800" dirty="0" smtClean="0">
                <a:solidFill>
                  <a:srgbClr val="000000"/>
                </a:solidFill>
                <a:latin typeface="Arial Greek" pitchFamily="34" charset="0"/>
                <a:cs typeface="Times New Roman" pitchFamily="18" charset="0"/>
              </a:rPr>
              <a:t>των διεκδικήσεων των πιστωτών της εταιρίας. </a:t>
            </a:r>
            <a:endParaRPr lang="el-GR" sz="2800" dirty="0" smtClean="0">
              <a:solidFill>
                <a:srgbClr val="000000"/>
              </a:solidFill>
              <a:latin typeface="Arial Greek" pitchFamily="34" charset="0"/>
            </a:endParaRPr>
          </a:p>
          <a:p>
            <a:pPr algn="just">
              <a:lnSpc>
                <a:spcPct val="90000"/>
              </a:lnSpc>
              <a:buFontTx/>
              <a:buNone/>
            </a:pPr>
            <a:r>
              <a:rPr lang="el-GR" sz="2800" b="1" dirty="0" smtClean="0">
                <a:solidFill>
                  <a:srgbClr val="000000"/>
                </a:solidFill>
                <a:latin typeface="Arial Greek" pitchFamily="34" charset="0"/>
                <a:cs typeface="Times New Roman" pitchFamily="18" charset="0"/>
              </a:rPr>
              <a:t>Προέρχεται από δύο πηγές. </a:t>
            </a:r>
          </a:p>
          <a:p>
            <a:pPr algn="just">
              <a:lnSpc>
                <a:spcPct val="90000"/>
              </a:lnSpc>
              <a:buFontTx/>
              <a:buNone/>
            </a:pPr>
            <a:r>
              <a:rPr lang="el-GR" sz="2800" b="1" dirty="0" smtClean="0">
                <a:solidFill>
                  <a:srgbClr val="000000"/>
                </a:solidFill>
                <a:latin typeface="Arial Greek" pitchFamily="34" charset="0"/>
                <a:cs typeface="Times New Roman" pitchFamily="18" charset="0"/>
              </a:rPr>
              <a:t>1)</a:t>
            </a:r>
            <a:r>
              <a:rPr lang="el-GR" sz="2800" dirty="0" smtClean="0">
                <a:solidFill>
                  <a:srgbClr val="000000"/>
                </a:solidFill>
                <a:latin typeface="Arial Greek" pitchFamily="34" charset="0"/>
                <a:cs typeface="Times New Roman" pitchFamily="18" charset="0"/>
              </a:rPr>
              <a:t> Από τα κεφάλαια των ιδιοκτητών/μετόχων που καταχωρούνται στο λογαριασμό Μετοχικό Κεφάλαιο δηλαδή ονομαστική αξία</a:t>
            </a:r>
            <a:r>
              <a:rPr lang="el-GR" sz="2800" dirty="0" smtClean="0">
                <a:solidFill>
                  <a:srgbClr val="000000"/>
                </a:solidFill>
                <a:latin typeface="Arial Greek" pitchFamily="34" charset="0"/>
              </a:rPr>
              <a:t> </a:t>
            </a:r>
            <a:r>
              <a:rPr lang="el-GR" sz="2800" dirty="0" smtClean="0">
                <a:solidFill>
                  <a:srgbClr val="000000"/>
                </a:solidFill>
                <a:latin typeface="Arial Greek" pitchFamily="34" charset="0"/>
                <a:cs typeface="Times New Roman" pitchFamily="18" charset="0"/>
              </a:rPr>
              <a:t>μετοχών επί τον αριθμό αυτών (100 μετοχές Χ 10€ / μετοχή = 1.000€). </a:t>
            </a:r>
          </a:p>
          <a:p>
            <a:pPr algn="just">
              <a:lnSpc>
                <a:spcPct val="90000"/>
              </a:lnSpc>
              <a:buFontTx/>
              <a:buNone/>
            </a:pPr>
            <a:r>
              <a:rPr lang="el-GR" sz="2800" b="1" dirty="0" smtClean="0">
                <a:solidFill>
                  <a:srgbClr val="000000"/>
                </a:solidFill>
                <a:latin typeface="Arial Greek" pitchFamily="34" charset="0"/>
                <a:cs typeface="Times New Roman" pitchFamily="18" charset="0"/>
              </a:rPr>
              <a:t>2)</a:t>
            </a:r>
            <a:r>
              <a:rPr lang="el-GR" sz="2800" dirty="0" smtClean="0">
                <a:solidFill>
                  <a:srgbClr val="000000"/>
                </a:solidFill>
                <a:latin typeface="Arial Greek" pitchFamily="34" charset="0"/>
                <a:cs typeface="Times New Roman" pitchFamily="18" charset="0"/>
              </a:rPr>
              <a:t> Από τα</a:t>
            </a:r>
            <a:r>
              <a:rPr lang="en-US" sz="2800" dirty="0" smtClean="0">
                <a:solidFill>
                  <a:srgbClr val="000000"/>
                </a:solidFill>
                <a:latin typeface="Arial Greek" pitchFamily="34" charset="0"/>
                <a:cs typeface="Times New Roman" pitchFamily="18" charset="0"/>
              </a:rPr>
              <a:t> </a:t>
            </a:r>
            <a:r>
              <a:rPr lang="el-GR" sz="2800" dirty="0" smtClean="0">
                <a:solidFill>
                  <a:srgbClr val="000000"/>
                </a:solidFill>
                <a:latin typeface="Arial Greek" pitchFamily="34" charset="0"/>
              </a:rPr>
              <a:t>αποθεματικά τακτικά και έκτακτα π.χ.</a:t>
            </a:r>
            <a:r>
              <a:rPr lang="el-GR" sz="2800" dirty="0" smtClean="0">
                <a:solidFill>
                  <a:srgbClr val="000000"/>
                </a:solidFill>
                <a:latin typeface="Arial Greek" pitchFamily="34" charset="0"/>
                <a:cs typeface="Times New Roman" pitchFamily="18" charset="0"/>
              </a:rPr>
              <a:t> </a:t>
            </a:r>
            <a:r>
              <a:rPr lang="el-GR" sz="2800" b="1" dirty="0" smtClean="0">
                <a:solidFill>
                  <a:srgbClr val="000000"/>
                </a:solidFill>
                <a:latin typeface="Arial Greek" pitchFamily="34" charset="0"/>
                <a:cs typeface="Times New Roman" pitchFamily="18" charset="0"/>
              </a:rPr>
              <a:t>α)</a:t>
            </a:r>
            <a:r>
              <a:rPr lang="el-GR" sz="2800" dirty="0" smtClean="0">
                <a:solidFill>
                  <a:srgbClr val="000000"/>
                </a:solidFill>
                <a:latin typeface="Arial Greek" pitchFamily="34" charset="0"/>
                <a:cs typeface="Times New Roman" pitchFamily="18" charset="0"/>
              </a:rPr>
              <a:t> κέρδη που δεν διανεμήθηκαν και παραμένουν στην επιχείρηση με τη μορφή κάποιου αποθεματικού ή ως Κέρδη εις Νέον και </a:t>
            </a:r>
            <a:r>
              <a:rPr lang="el-GR" sz="2800" b="1" dirty="0" smtClean="0">
                <a:solidFill>
                  <a:srgbClr val="000000"/>
                </a:solidFill>
                <a:latin typeface="Arial Greek" pitchFamily="34" charset="0"/>
                <a:cs typeface="Times New Roman" pitchFamily="18" charset="0"/>
              </a:rPr>
              <a:t>β)</a:t>
            </a:r>
            <a:r>
              <a:rPr lang="el-GR" sz="2800" dirty="0" smtClean="0">
                <a:solidFill>
                  <a:srgbClr val="000000"/>
                </a:solidFill>
                <a:latin typeface="Arial Greek" pitchFamily="34" charset="0"/>
                <a:cs typeface="Times New Roman" pitchFamily="18" charset="0"/>
              </a:rPr>
              <a:t> αποθεματικό από την Έκδοση Μετοχών υπέρ το Άρτιο, καταχωρείται το υπέρ την ονομαστική αξία ποσό πώλησης αυτών.</a:t>
            </a:r>
          </a:p>
          <a:p>
            <a:pPr>
              <a:lnSpc>
                <a:spcPct val="90000"/>
              </a:lnSpc>
            </a:pPr>
            <a:endParaRPr lang="el-GR" sz="2800" dirty="0" smtClean="0">
              <a:latin typeface="Times New Roman" pitchFamily="18" charset="0"/>
            </a:endParaRPr>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88640"/>
            <a:ext cx="9036496" cy="288032"/>
          </a:xfrm>
        </p:spPr>
        <p:txBody>
          <a:bodyPr>
            <a:normAutofit fontScale="90000"/>
          </a:bodyPr>
          <a:lstStyle/>
          <a:p>
            <a:r>
              <a:rPr lang="el-GR" sz="3200" b="1" dirty="0"/>
              <a:t>Βασικά χαρακτηριστικά Ιδίων Κεφαλαίων</a:t>
            </a:r>
          </a:p>
        </p:txBody>
      </p:sp>
      <p:sp>
        <p:nvSpPr>
          <p:cNvPr id="3" name="Θέση περιεχομένου 2"/>
          <p:cNvSpPr>
            <a:spLocks noGrp="1"/>
          </p:cNvSpPr>
          <p:nvPr>
            <p:ph idx="1"/>
          </p:nvPr>
        </p:nvSpPr>
        <p:spPr>
          <a:xfrm>
            <a:off x="0" y="692696"/>
            <a:ext cx="9036496" cy="6165304"/>
          </a:xfrm>
        </p:spPr>
        <p:txBody>
          <a:bodyPr/>
          <a:lstStyle/>
          <a:p>
            <a:pPr algn="just">
              <a:buFont typeface="Wingdings" panose="05000000000000000000" pitchFamily="2" charset="2"/>
              <a:buChar char="Ø"/>
            </a:pPr>
            <a:r>
              <a:rPr lang="el-GR" sz="2800" dirty="0"/>
              <a:t>Δεν έχουν εξασφαλισμένη ή υποχρεωτική </a:t>
            </a:r>
            <a:r>
              <a:rPr lang="el-GR" sz="2800" dirty="0" smtClean="0"/>
              <a:t>απόδοση.</a:t>
            </a:r>
            <a:endParaRPr lang="el-GR" sz="2800" dirty="0"/>
          </a:p>
          <a:p>
            <a:pPr algn="just">
              <a:buFont typeface="Wingdings" panose="05000000000000000000" pitchFamily="2" charset="2"/>
              <a:buChar char="Ø"/>
            </a:pPr>
            <a:r>
              <a:rPr lang="el-GR" sz="2800" dirty="0"/>
              <a:t>Αποτελούν μόνιμα κεφάλαια και μπορεί συνεπώς, η διοίκηση να υπολογίζει σε αυτά σε περίοδο αντίξοων συνθηκών, και από την άλλη δεν μπορούν να απαιτήσουν τη λήψη μερίσματος.</a:t>
            </a:r>
          </a:p>
          <a:p>
            <a:pPr algn="just">
              <a:buFont typeface="Wingdings" panose="05000000000000000000" pitchFamily="2" charset="2"/>
              <a:buChar char="Ø"/>
            </a:pPr>
            <a:r>
              <a:rPr lang="el-GR" sz="2800" dirty="0"/>
              <a:t>Δεν υπάρχει ορισμένο χρονοδιάγραμμα για την επιστροφή τους στους μετόχους.</a:t>
            </a:r>
          </a:p>
          <a:p>
            <a:pPr algn="just">
              <a:buFont typeface="Wingdings" panose="05000000000000000000" pitchFamily="2" charset="2"/>
              <a:buChar char="Ø"/>
            </a:pPr>
            <a:r>
              <a:rPr lang="el-GR" sz="2800" dirty="0"/>
              <a:t> Λόγω των  παραπάνω χαρακτηριστικών τους δικαιούνται και απαιτούν μια αποδοτικότητα μεγαλύτερη από την αμοιβή του Ξ.Κ. </a:t>
            </a:r>
          </a:p>
          <a:p>
            <a:pPr algn="just">
              <a:buFont typeface="Wingdings" panose="05000000000000000000" pitchFamily="2" charset="2"/>
              <a:buChar char="Ø"/>
            </a:pPr>
            <a:r>
              <a:rPr lang="el-GR" sz="2800" dirty="0"/>
              <a:t>Αυτή η αναμενόμενη ή επιδιωκόμενη απόδοση από τους μετόχους από την επένδυσή </a:t>
            </a:r>
            <a:r>
              <a:rPr lang="el-GR" sz="2800" dirty="0" smtClean="0"/>
              <a:t>τους, </a:t>
            </a:r>
            <a:r>
              <a:rPr lang="el-GR" sz="2800" dirty="0"/>
              <a:t>αποτελεί το κόστος του Ι.Κ. </a:t>
            </a:r>
            <a:r>
              <a:rPr lang="el-GR" sz="2800" dirty="0" smtClean="0"/>
              <a:t>δηλαδή </a:t>
            </a:r>
            <a:r>
              <a:rPr lang="el-GR" sz="2800" dirty="0"/>
              <a:t>του κεφαλαίου των μετόχων.</a:t>
            </a:r>
          </a:p>
          <a:p>
            <a:endParaRPr lang="el-GR" sz="2400" dirty="0"/>
          </a:p>
        </p:txBody>
      </p:sp>
    </p:spTree>
    <p:extLst>
      <p:ext uri="{BB962C8B-B14F-4D97-AF65-F5344CB8AC3E}">
        <p14:creationId xmlns:p14="http://schemas.microsoft.com/office/powerpoint/2010/main" xmlns="" val="957391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980728"/>
          </a:xfrm>
        </p:spPr>
        <p:txBody>
          <a:bodyPr/>
          <a:lstStyle/>
          <a:p>
            <a:endParaRPr lang="el-GR" sz="3600" b="1" dirty="0"/>
          </a:p>
        </p:txBody>
      </p:sp>
      <p:pic>
        <p:nvPicPr>
          <p:cNvPr id="1004545" name="Picture 1"/>
          <p:cNvPicPr>
            <a:picLocks noGrp="1" noChangeAspect="1" noChangeArrowheads="1"/>
          </p:cNvPicPr>
          <p:nvPr>
            <p:ph idx="1"/>
          </p:nvPr>
        </p:nvPicPr>
        <p:blipFill>
          <a:blip r:embed="rId2" cstate="print"/>
          <a:srcRect/>
          <a:stretch>
            <a:fillRect/>
          </a:stretch>
        </p:blipFill>
        <p:spPr bwMode="auto">
          <a:xfrm>
            <a:off x="0" y="0"/>
            <a:ext cx="9144000" cy="6857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0" y="0"/>
            <a:ext cx="9144000" cy="892552"/>
          </a:xfrm>
          <a:prstGeom prst="rect">
            <a:avLst/>
          </a:prstGeom>
          <a:solidFill>
            <a:srgbClr val="27525B"/>
          </a:solidFill>
        </p:spPr>
        <p:txBody>
          <a:bodyPr wrap="square" rtlCol="0">
            <a:spAutoFit/>
          </a:bodyPr>
          <a:lstStyle/>
          <a:p>
            <a:endParaRPr lang="el-GR" sz="2600" dirty="0">
              <a:solidFill>
                <a:srgbClr val="FFC000"/>
              </a:solidFill>
              <a:latin typeface="Calibri" pitchFamily="34" charset="0"/>
            </a:endParaRPr>
          </a:p>
          <a:p>
            <a:r>
              <a:rPr lang="el-GR" sz="2600" b="1" dirty="0" smtClean="0">
                <a:solidFill>
                  <a:srgbClr val="FFC000"/>
                </a:solidFill>
                <a:latin typeface="Calibri" pitchFamily="34" charset="0"/>
              </a:rPr>
              <a:t>    Προσέγγιση </a:t>
            </a:r>
            <a:r>
              <a:rPr lang="en-US" sz="2600" b="1" dirty="0" smtClean="0">
                <a:solidFill>
                  <a:srgbClr val="FFC000"/>
                </a:solidFill>
                <a:latin typeface="Calibri" pitchFamily="34" charset="0"/>
              </a:rPr>
              <a:t>Modigliani-Miller </a:t>
            </a:r>
            <a:r>
              <a:rPr lang="el-GR" sz="2600" b="1" dirty="0" smtClean="0">
                <a:solidFill>
                  <a:srgbClr val="FFC000"/>
                </a:solidFill>
                <a:latin typeface="Calibri" pitchFamily="34" charset="0"/>
              </a:rPr>
              <a:t>χωρίς φόρους</a:t>
            </a:r>
            <a:endParaRPr lang="el-GR" sz="2600" b="1" dirty="0">
              <a:solidFill>
                <a:srgbClr val="FFC000"/>
              </a:solidFill>
              <a:latin typeface="Calibri" pitchFamily="34" charset="0"/>
            </a:endParaRPr>
          </a:p>
        </p:txBody>
      </p:sp>
      <p:sp>
        <p:nvSpPr>
          <p:cNvPr id="4" name="3 - TextBox"/>
          <p:cNvSpPr txBox="1"/>
          <p:nvPr/>
        </p:nvSpPr>
        <p:spPr>
          <a:xfrm>
            <a:off x="251520" y="908720"/>
            <a:ext cx="8496944" cy="2523768"/>
          </a:xfrm>
          <a:prstGeom prst="rect">
            <a:avLst/>
          </a:prstGeom>
          <a:noFill/>
        </p:spPr>
        <p:txBody>
          <a:bodyPr wrap="square" rtlCol="0">
            <a:spAutoFit/>
          </a:bodyPr>
          <a:lstStyle/>
          <a:p>
            <a:pPr algn="just"/>
            <a:r>
              <a:rPr lang="el-GR" sz="2200" dirty="0">
                <a:latin typeface="Calibri" pitchFamily="34" charset="0"/>
              </a:rPr>
              <a:t> </a:t>
            </a:r>
            <a:endParaRPr lang="en-US" sz="2200" dirty="0" smtClean="0">
              <a:latin typeface="Calibri" pitchFamily="34" charset="0"/>
            </a:endParaRPr>
          </a:p>
          <a:p>
            <a:pPr algn="just"/>
            <a:r>
              <a:rPr lang="el-GR" sz="2200" dirty="0" smtClean="0">
                <a:latin typeface="Calibri" pitchFamily="34" charset="0"/>
              </a:rPr>
              <a:t> </a:t>
            </a:r>
          </a:p>
          <a:p>
            <a:pPr algn="just"/>
            <a:endParaRPr lang="el-GR" sz="2200" dirty="0">
              <a:latin typeface="Calibri" pitchFamily="34" charset="0"/>
            </a:endParaRPr>
          </a:p>
          <a:p>
            <a:pPr algn="just"/>
            <a:endParaRPr lang="el-GR" sz="2200" b="1" dirty="0">
              <a:latin typeface="Calibri" pitchFamily="34" charset="0"/>
            </a:endParaRPr>
          </a:p>
          <a:p>
            <a:pPr algn="just"/>
            <a:endParaRPr lang="el-GR" sz="2200" dirty="0" smtClean="0"/>
          </a:p>
          <a:p>
            <a:pPr algn="just"/>
            <a:endParaRPr lang="el-GR" sz="2400" b="1" dirty="0" smtClean="0">
              <a:latin typeface="Calibri" pitchFamily="34" charset="0"/>
            </a:endParaRPr>
          </a:p>
          <a:p>
            <a:pPr algn="just"/>
            <a:endParaRPr lang="el-GR" sz="2400" b="1" dirty="0">
              <a:latin typeface="Calibri" pitchFamily="34" charset="0"/>
            </a:endParaRPr>
          </a:p>
        </p:txBody>
      </p:sp>
      <p:sp>
        <p:nvSpPr>
          <p:cNvPr id="5" name="4 - TextBox"/>
          <p:cNvSpPr txBox="1"/>
          <p:nvPr/>
        </p:nvSpPr>
        <p:spPr>
          <a:xfrm>
            <a:off x="0" y="1052736"/>
            <a:ext cx="9144000" cy="5809283"/>
          </a:xfrm>
          <a:prstGeom prst="rect">
            <a:avLst/>
          </a:prstGeom>
          <a:noFill/>
        </p:spPr>
        <p:txBody>
          <a:bodyPr wrap="square" rtlCol="0">
            <a:spAutoFit/>
          </a:bodyPr>
          <a:lstStyle/>
          <a:p>
            <a:pPr algn="just"/>
            <a:r>
              <a:rPr lang="el-GR" sz="1950" b="1" i="1" dirty="0" smtClean="0">
                <a:solidFill>
                  <a:srgbClr val="7030A0"/>
                </a:solidFill>
              </a:rPr>
              <a:t>Το κόστος κοινού μετοχικού κεφαλαίου μιας επιχείρησης που χρησιμοποιεί δανειακά κεφάλαια είναι ίσο με το κόστος κοινού μετοχικού κεφαλαίου μιας επιχείρησης που δεν χρησιμοποιεί δανειακά κεφάλαια αλλά ανήκει στην ίδια κατηγορία κινδύνου συν μια ανταμοιβή κινδύνου.</a:t>
            </a:r>
            <a:endParaRPr lang="el-GR" sz="1950" b="1" i="1" dirty="0">
              <a:solidFill>
                <a:srgbClr val="7030A0"/>
              </a:solidFill>
            </a:endParaRPr>
          </a:p>
          <a:p>
            <a:pPr algn="just"/>
            <a:endParaRPr lang="el-GR" sz="1400" dirty="0" smtClean="0"/>
          </a:p>
          <a:p>
            <a:pPr algn="just"/>
            <a:endParaRPr lang="el-GR" sz="2000" dirty="0"/>
          </a:p>
          <a:p>
            <a:pPr algn="just"/>
            <a:r>
              <a:rPr lang="el-GR" sz="2000" dirty="0" smtClean="0">
                <a:solidFill>
                  <a:srgbClr val="0000FF"/>
                </a:solidFill>
              </a:rPr>
              <a:t>                                   </a:t>
            </a:r>
            <a:r>
              <a:rPr lang="en-US" sz="2000" b="1" dirty="0" err="1" smtClean="0">
                <a:solidFill>
                  <a:srgbClr val="0000FF"/>
                </a:solidFill>
              </a:rPr>
              <a:t>K</a:t>
            </a:r>
            <a:r>
              <a:rPr lang="en-US" sz="2000" b="1" baseline="-25000" dirty="0" err="1" smtClean="0">
                <a:solidFill>
                  <a:srgbClr val="0000FF"/>
                </a:solidFill>
              </a:rPr>
              <a:t>sl</a:t>
            </a:r>
            <a:r>
              <a:rPr lang="el-GR" sz="2000" b="1" baseline="-25000" dirty="0" smtClean="0">
                <a:solidFill>
                  <a:srgbClr val="0000FF"/>
                </a:solidFill>
              </a:rPr>
              <a:t> </a:t>
            </a:r>
            <a:r>
              <a:rPr lang="en-US" sz="2000" b="1" dirty="0" smtClean="0">
                <a:solidFill>
                  <a:srgbClr val="0000FF"/>
                </a:solidFill>
              </a:rPr>
              <a:t>=</a:t>
            </a:r>
            <a:r>
              <a:rPr lang="el-GR" sz="2000" b="1" dirty="0" smtClean="0">
                <a:solidFill>
                  <a:srgbClr val="0000FF"/>
                </a:solidFill>
              </a:rPr>
              <a:t> </a:t>
            </a:r>
            <a:r>
              <a:rPr lang="en-US" sz="2000" b="1" dirty="0" err="1" smtClean="0">
                <a:solidFill>
                  <a:srgbClr val="0000FF"/>
                </a:solidFill>
              </a:rPr>
              <a:t>k</a:t>
            </a:r>
            <a:r>
              <a:rPr lang="en-US" sz="2000" b="1" baseline="-25000" dirty="0" err="1" smtClean="0">
                <a:solidFill>
                  <a:srgbClr val="0000FF"/>
                </a:solidFill>
              </a:rPr>
              <a:t>su</a:t>
            </a:r>
            <a:r>
              <a:rPr lang="el-GR" sz="2000" b="1" baseline="-25000" dirty="0" smtClean="0">
                <a:solidFill>
                  <a:srgbClr val="0000FF"/>
                </a:solidFill>
              </a:rPr>
              <a:t> </a:t>
            </a:r>
            <a:r>
              <a:rPr lang="en-US" sz="2000" b="1" dirty="0" smtClean="0">
                <a:solidFill>
                  <a:srgbClr val="0000FF"/>
                </a:solidFill>
              </a:rPr>
              <a:t>+</a:t>
            </a:r>
            <a:r>
              <a:rPr lang="el-GR" sz="2000" b="1" dirty="0" smtClean="0">
                <a:solidFill>
                  <a:srgbClr val="0000FF"/>
                </a:solidFill>
              </a:rPr>
              <a:t> </a:t>
            </a:r>
            <a:r>
              <a:rPr lang="en-US" sz="2000" b="1" dirty="0" smtClean="0">
                <a:solidFill>
                  <a:srgbClr val="0000FF"/>
                </a:solidFill>
              </a:rPr>
              <a:t>RP</a:t>
            </a:r>
            <a:r>
              <a:rPr lang="el-GR" sz="2000" b="1" dirty="0" smtClean="0">
                <a:solidFill>
                  <a:srgbClr val="0000FF"/>
                </a:solidFill>
              </a:rPr>
              <a:t> </a:t>
            </a:r>
            <a:r>
              <a:rPr lang="en-US" sz="2000" b="1" dirty="0" smtClean="0">
                <a:solidFill>
                  <a:srgbClr val="0000FF"/>
                </a:solidFill>
              </a:rPr>
              <a:t>=</a:t>
            </a:r>
            <a:r>
              <a:rPr lang="el-GR" sz="2000" b="1" dirty="0" smtClean="0">
                <a:solidFill>
                  <a:srgbClr val="0000FF"/>
                </a:solidFill>
              </a:rPr>
              <a:t> </a:t>
            </a:r>
            <a:r>
              <a:rPr lang="en-US" sz="2000" b="1" dirty="0" err="1" smtClean="0">
                <a:solidFill>
                  <a:srgbClr val="0000FF"/>
                </a:solidFill>
              </a:rPr>
              <a:t>k</a:t>
            </a:r>
            <a:r>
              <a:rPr lang="en-US" sz="2000" b="1" baseline="-25000" dirty="0" err="1" smtClean="0">
                <a:solidFill>
                  <a:srgbClr val="0000FF"/>
                </a:solidFill>
              </a:rPr>
              <a:t>su</a:t>
            </a:r>
            <a:r>
              <a:rPr lang="el-GR" sz="2000" b="1" baseline="-25000" dirty="0" smtClean="0">
                <a:solidFill>
                  <a:srgbClr val="0000FF"/>
                </a:solidFill>
              </a:rPr>
              <a:t> </a:t>
            </a:r>
            <a:r>
              <a:rPr lang="en-US" sz="2000" b="1" dirty="0" smtClean="0">
                <a:solidFill>
                  <a:srgbClr val="0000FF"/>
                </a:solidFill>
              </a:rPr>
              <a:t>+</a:t>
            </a:r>
            <a:r>
              <a:rPr lang="el-GR" sz="2000" b="1" dirty="0" smtClean="0">
                <a:solidFill>
                  <a:srgbClr val="0000FF"/>
                </a:solidFill>
              </a:rPr>
              <a:t> </a:t>
            </a:r>
            <a:r>
              <a:rPr lang="en-US" sz="2000" b="1" dirty="0" smtClean="0">
                <a:solidFill>
                  <a:srgbClr val="0000FF"/>
                </a:solidFill>
              </a:rPr>
              <a:t>(</a:t>
            </a:r>
            <a:r>
              <a:rPr lang="en-US" sz="2000" b="1" dirty="0" err="1" smtClean="0">
                <a:solidFill>
                  <a:srgbClr val="0000FF"/>
                </a:solidFill>
              </a:rPr>
              <a:t>k</a:t>
            </a:r>
            <a:r>
              <a:rPr lang="en-US" sz="2000" b="1" baseline="-25000" dirty="0" err="1" smtClean="0">
                <a:solidFill>
                  <a:srgbClr val="0000FF"/>
                </a:solidFill>
              </a:rPr>
              <a:t>su</a:t>
            </a:r>
            <a:r>
              <a:rPr lang="el-GR" sz="2000" b="1" baseline="-25000" dirty="0" smtClean="0">
                <a:solidFill>
                  <a:srgbClr val="0000FF"/>
                </a:solidFill>
              </a:rPr>
              <a:t> </a:t>
            </a:r>
            <a:r>
              <a:rPr lang="en-US" sz="2000" b="1" dirty="0" smtClean="0">
                <a:solidFill>
                  <a:srgbClr val="0000FF"/>
                </a:solidFill>
              </a:rPr>
              <a:t>-</a:t>
            </a:r>
            <a:r>
              <a:rPr lang="el-GR" sz="2000" b="1" dirty="0" smtClean="0">
                <a:solidFill>
                  <a:srgbClr val="0000FF"/>
                </a:solidFill>
              </a:rPr>
              <a:t> </a:t>
            </a:r>
            <a:r>
              <a:rPr lang="en-US" sz="2000" b="1" dirty="0" smtClean="0">
                <a:solidFill>
                  <a:srgbClr val="0000FF"/>
                </a:solidFill>
              </a:rPr>
              <a:t>k</a:t>
            </a:r>
            <a:r>
              <a:rPr lang="en-US" sz="2000" b="1" baseline="-25000" dirty="0" smtClean="0">
                <a:solidFill>
                  <a:srgbClr val="0000FF"/>
                </a:solidFill>
              </a:rPr>
              <a:t>d</a:t>
            </a:r>
            <a:r>
              <a:rPr lang="en-US" sz="2000" b="1" dirty="0" smtClean="0">
                <a:solidFill>
                  <a:srgbClr val="0000FF"/>
                </a:solidFill>
              </a:rPr>
              <a:t>)</a:t>
            </a:r>
            <a:r>
              <a:rPr lang="el-GR" sz="2000" b="1" dirty="0" smtClean="0">
                <a:solidFill>
                  <a:srgbClr val="0000FF"/>
                </a:solidFill>
              </a:rPr>
              <a:t> * (1-</a:t>
            </a:r>
            <a:r>
              <a:rPr lang="en-US" sz="2000" b="1" dirty="0" smtClean="0">
                <a:solidFill>
                  <a:srgbClr val="0000FF"/>
                </a:solidFill>
              </a:rPr>
              <a:t>t</a:t>
            </a:r>
            <a:r>
              <a:rPr lang="en-US" sz="2000" b="1" baseline="-25000" dirty="0" smtClean="0">
                <a:solidFill>
                  <a:srgbClr val="0000FF"/>
                </a:solidFill>
              </a:rPr>
              <a:t>c</a:t>
            </a:r>
            <a:r>
              <a:rPr lang="en-US" sz="2000" b="1" dirty="0" smtClean="0">
                <a:solidFill>
                  <a:srgbClr val="0000FF"/>
                </a:solidFill>
              </a:rPr>
              <a:t>)</a:t>
            </a:r>
            <a:r>
              <a:rPr lang="el-GR" sz="2000" b="1" dirty="0" smtClean="0">
                <a:solidFill>
                  <a:srgbClr val="0000FF"/>
                </a:solidFill>
              </a:rPr>
              <a:t> * </a:t>
            </a:r>
            <a:r>
              <a:rPr lang="en-US" sz="2000" b="1" dirty="0" smtClean="0">
                <a:solidFill>
                  <a:srgbClr val="0000FF"/>
                </a:solidFill>
              </a:rPr>
              <a:t>(D/S)</a:t>
            </a:r>
            <a:endParaRPr lang="el-GR" sz="2000" baseline="-25000" dirty="0" smtClean="0">
              <a:solidFill>
                <a:srgbClr val="0000FF"/>
              </a:solidFill>
            </a:endParaRPr>
          </a:p>
          <a:p>
            <a:pPr algn="just"/>
            <a:endParaRPr lang="el-GR" sz="1100" dirty="0"/>
          </a:p>
          <a:p>
            <a:pPr algn="just"/>
            <a:r>
              <a:rPr lang="en-US" sz="1900" b="1" dirty="0" smtClean="0"/>
              <a:t>K</a:t>
            </a:r>
            <a:r>
              <a:rPr lang="en-US" sz="1900" b="1" baseline="-25000" dirty="0" smtClean="0"/>
              <a:t>sL</a:t>
            </a:r>
            <a:r>
              <a:rPr lang="el-GR" sz="1900" b="1" baseline="-25000" dirty="0" smtClean="0"/>
              <a:t> </a:t>
            </a:r>
            <a:r>
              <a:rPr lang="el-GR" sz="1900" dirty="0" smtClean="0"/>
              <a:t>= κόστος κοινού μετοχικού κεφαλαίου επιχείρησης που χρησιμοποιεί δανειακά κεφάλαια</a:t>
            </a:r>
          </a:p>
          <a:p>
            <a:pPr algn="just"/>
            <a:r>
              <a:rPr lang="en-US" sz="1900" b="1" dirty="0" smtClean="0"/>
              <a:t>K</a:t>
            </a:r>
            <a:r>
              <a:rPr lang="en-US" sz="1900" b="1" baseline="-25000" dirty="0" smtClean="0"/>
              <a:t>su</a:t>
            </a:r>
            <a:r>
              <a:rPr lang="el-GR" sz="1900" baseline="-25000" dirty="0" smtClean="0"/>
              <a:t> </a:t>
            </a:r>
            <a:r>
              <a:rPr lang="el-GR" sz="1900" dirty="0" smtClean="0"/>
              <a:t> = κόστος κεφαλαίου επιχείρησης που δεν χρησιμοποιεί δανειακά κεφάλαια, αλλά ανήκει στην ίδια κατηγορία κινδύνου</a:t>
            </a:r>
          </a:p>
          <a:p>
            <a:pPr algn="just"/>
            <a:r>
              <a:rPr lang="en-US" sz="1900" b="1" dirty="0" smtClean="0"/>
              <a:t>RP</a:t>
            </a:r>
            <a:r>
              <a:rPr lang="el-GR" sz="1900" b="1" dirty="0" smtClean="0"/>
              <a:t> </a:t>
            </a:r>
            <a:r>
              <a:rPr lang="el-GR" sz="1900" dirty="0" smtClean="0"/>
              <a:t>= ανταμοιβή κινδύνου</a:t>
            </a:r>
            <a:endParaRPr lang="en-US" sz="1900" dirty="0" smtClean="0"/>
          </a:p>
          <a:p>
            <a:pPr algn="just"/>
            <a:r>
              <a:rPr lang="en-US" sz="1900" b="1" dirty="0" smtClean="0"/>
              <a:t>K</a:t>
            </a:r>
            <a:r>
              <a:rPr lang="en-US" sz="1900" b="1" baseline="-25000" dirty="0" smtClean="0"/>
              <a:t>d</a:t>
            </a:r>
            <a:r>
              <a:rPr lang="el-GR" sz="1900" baseline="-25000" dirty="0" smtClean="0"/>
              <a:t>  </a:t>
            </a:r>
            <a:r>
              <a:rPr lang="el-GR" sz="1900" dirty="0" smtClean="0"/>
              <a:t>=</a:t>
            </a:r>
            <a:r>
              <a:rPr lang="el-GR" sz="1900" baseline="-25000" dirty="0" smtClean="0"/>
              <a:t> </a:t>
            </a:r>
            <a:r>
              <a:rPr lang="el-GR" sz="1900" dirty="0" smtClean="0"/>
              <a:t>κόστος δανεισμού</a:t>
            </a:r>
          </a:p>
          <a:p>
            <a:pPr algn="just"/>
            <a:r>
              <a:rPr lang="en-US" sz="1900" b="1" dirty="0" smtClean="0"/>
              <a:t>D</a:t>
            </a:r>
            <a:r>
              <a:rPr lang="el-GR" sz="1900" b="1" dirty="0" smtClean="0"/>
              <a:t> </a:t>
            </a:r>
            <a:r>
              <a:rPr lang="en-US" sz="1900" dirty="0" smtClean="0"/>
              <a:t>=</a:t>
            </a:r>
            <a:r>
              <a:rPr lang="el-GR" sz="1900" dirty="0" smtClean="0"/>
              <a:t> αξία δανειακού κεφαλαίου επιχείρησης</a:t>
            </a:r>
          </a:p>
          <a:p>
            <a:pPr algn="just"/>
            <a:r>
              <a:rPr lang="en-US" sz="1900" b="1" dirty="0" smtClean="0"/>
              <a:t>S</a:t>
            </a:r>
            <a:r>
              <a:rPr lang="el-GR" sz="1900" b="1" dirty="0" smtClean="0"/>
              <a:t> </a:t>
            </a:r>
            <a:r>
              <a:rPr lang="en-US" sz="1900" dirty="0" smtClean="0"/>
              <a:t>=</a:t>
            </a:r>
            <a:r>
              <a:rPr lang="el-GR" sz="1900" dirty="0" smtClean="0"/>
              <a:t> αξία μετοχικού κεφαλαίου επιχείρησης</a:t>
            </a:r>
          </a:p>
          <a:p>
            <a:pPr algn="just"/>
            <a:r>
              <a:rPr lang="en-US" sz="2000" b="1" dirty="0" smtClean="0"/>
              <a:t>t</a:t>
            </a:r>
            <a:r>
              <a:rPr lang="en-US" sz="2000" b="1" baseline="-25000" dirty="0" smtClean="0"/>
              <a:t>c</a:t>
            </a:r>
            <a:r>
              <a:rPr lang="el-GR" sz="1950" dirty="0" smtClean="0"/>
              <a:t> </a:t>
            </a:r>
            <a:r>
              <a:rPr lang="en-US" sz="2000" dirty="0" smtClean="0"/>
              <a:t>=</a:t>
            </a:r>
            <a:r>
              <a:rPr lang="el-GR" sz="2000" dirty="0" smtClean="0"/>
              <a:t> φορολογικός συντελεστής</a:t>
            </a:r>
            <a:endParaRPr lang="el-GR" sz="1950" dirty="0"/>
          </a:p>
          <a:p>
            <a:pPr algn="just"/>
            <a:endParaRPr lang="el-GR" sz="1950" dirty="0" smtClean="0"/>
          </a:p>
          <a:p>
            <a:pPr algn="just"/>
            <a:endParaRPr lang="el-GR" sz="1850" b="1" dirty="0" smtClean="0"/>
          </a:p>
          <a:p>
            <a:pPr algn="just"/>
            <a:endParaRPr lang="el-GR" sz="185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274638"/>
            <a:ext cx="9036496" cy="346050"/>
          </a:xfrm>
        </p:spPr>
        <p:txBody>
          <a:bodyPr>
            <a:normAutofit fontScale="90000"/>
          </a:bodyPr>
          <a:lstStyle/>
          <a:p>
            <a:r>
              <a:rPr lang="el-GR" sz="3100" b="1" dirty="0"/>
              <a:t>Βασικά </a:t>
            </a:r>
            <a:r>
              <a:rPr lang="el-GR" sz="3100" b="1" dirty="0" smtClean="0"/>
              <a:t>Χαρακτηριστικά </a:t>
            </a:r>
            <a:r>
              <a:rPr lang="el-GR" sz="3100" b="1" dirty="0"/>
              <a:t>Δανειακών Κεφαλαίων</a:t>
            </a:r>
          </a:p>
        </p:txBody>
      </p:sp>
      <p:sp>
        <p:nvSpPr>
          <p:cNvPr id="3" name="Θέση περιεχομένου 2"/>
          <p:cNvSpPr>
            <a:spLocks noGrp="1"/>
          </p:cNvSpPr>
          <p:nvPr>
            <p:ph idx="1"/>
          </p:nvPr>
        </p:nvSpPr>
        <p:spPr>
          <a:xfrm>
            <a:off x="0" y="764704"/>
            <a:ext cx="9144000" cy="6093296"/>
          </a:xfrm>
        </p:spPr>
        <p:txBody>
          <a:bodyPr/>
          <a:lstStyle/>
          <a:p>
            <a:pPr algn="just">
              <a:buFont typeface="Wingdings" panose="05000000000000000000" pitchFamily="2" charset="2"/>
              <a:buChar char="v"/>
            </a:pPr>
            <a:r>
              <a:rPr lang="el-GR" sz="2600" dirty="0"/>
              <a:t>Κεφάλαια που πρέπει να εξοφληθούν και να καταβληθούν τόκοι για την εξυπηρέτηση τους, σε τακτά χρονικά διαστήματα, ανεξάρτητα από την οικονομική κατάσταση της </a:t>
            </a:r>
            <a:r>
              <a:rPr lang="el-GR" sz="2600" dirty="0" smtClean="0"/>
              <a:t>επιχείρησης </a:t>
            </a:r>
            <a:r>
              <a:rPr lang="el-GR" sz="2600" dirty="0"/>
              <a:t>(κεφάλαια υψηλού κινδύνου).</a:t>
            </a:r>
          </a:p>
          <a:p>
            <a:pPr algn="just">
              <a:buFont typeface="Wingdings" panose="05000000000000000000" pitchFamily="2" charset="2"/>
              <a:buChar char="v"/>
            </a:pPr>
            <a:r>
              <a:rPr lang="el-GR" sz="2600" dirty="0"/>
              <a:t>Κατά κανόνα εξασφαλίζονται με την εγγραφή εμπράγματων δικαιωμάτων (υποθηκών, προσημειώσεων, ενεχύρων) σε πάγια στοιχεία της </a:t>
            </a:r>
            <a:r>
              <a:rPr lang="el-GR" sz="2600" dirty="0" smtClean="0"/>
              <a:t>επιχείρησης</a:t>
            </a:r>
            <a:endParaRPr lang="el-GR" sz="2600" dirty="0"/>
          </a:p>
          <a:p>
            <a:pPr algn="just">
              <a:buFont typeface="Wingdings" panose="05000000000000000000" pitchFamily="2" charset="2"/>
              <a:buChar char="v"/>
            </a:pPr>
            <a:r>
              <a:rPr lang="el-GR" sz="2600" dirty="0"/>
              <a:t>Οι δανειστές της </a:t>
            </a:r>
            <a:r>
              <a:rPr lang="el-GR" sz="2600" dirty="0" smtClean="0"/>
              <a:t>επιχείρησης </a:t>
            </a:r>
            <a:r>
              <a:rPr lang="el-GR" sz="2600" dirty="0"/>
              <a:t>θα υποστούν ζημίες μόνο στην περίπτωση που η </a:t>
            </a:r>
            <a:r>
              <a:rPr lang="el-GR" sz="2600" dirty="0" smtClean="0"/>
              <a:t>επιχείρησης </a:t>
            </a:r>
            <a:r>
              <a:rPr lang="el-GR" sz="2600" dirty="0"/>
              <a:t>υποστεί ζημίες μεγαλύτερες από το Ι.Κ. της.</a:t>
            </a:r>
          </a:p>
          <a:p>
            <a:pPr algn="just">
              <a:buFont typeface="Wingdings" panose="05000000000000000000" pitchFamily="2" charset="2"/>
              <a:buChar char="v"/>
            </a:pPr>
            <a:r>
              <a:rPr lang="el-GR" sz="2600" dirty="0"/>
              <a:t>Συνεπώς, τα Ξ.Κ. διατρέχουν πολύ μικρότερο κίνδυνο από τα Ι.Κ</a:t>
            </a:r>
            <a:r>
              <a:rPr lang="el-GR" sz="2600" dirty="0" smtClean="0"/>
              <a:t>. και </a:t>
            </a:r>
            <a:r>
              <a:rPr lang="el-GR" sz="2600" dirty="0"/>
              <a:t>γι αυτό </a:t>
            </a:r>
            <a:r>
              <a:rPr lang="el-GR" sz="2600" dirty="0" smtClean="0"/>
              <a:t>τον </a:t>
            </a:r>
            <a:r>
              <a:rPr lang="el-GR" sz="2600" dirty="0"/>
              <a:t>λόγο απαιτούν μικρότερη αμοιβή από ότι απαιτούν τα Ι.Κ. ή αλλιώς το κόστος του δανειακού κεφαλαίου είναι μικρότερο από το κόστος του Ι.Κ.</a:t>
            </a:r>
          </a:p>
          <a:p>
            <a:endParaRPr lang="el-GR" dirty="0"/>
          </a:p>
        </p:txBody>
      </p:sp>
    </p:spTree>
    <p:extLst>
      <p:ext uri="{BB962C8B-B14F-4D97-AF65-F5344CB8AC3E}">
        <p14:creationId xmlns:p14="http://schemas.microsoft.com/office/powerpoint/2010/main" xmlns="" val="414969814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274638"/>
            <a:ext cx="9144000" cy="346050"/>
          </a:xfrm>
        </p:spPr>
        <p:txBody>
          <a:bodyPr>
            <a:normAutofit fontScale="90000"/>
          </a:bodyPr>
          <a:lstStyle/>
          <a:p>
            <a:r>
              <a:rPr lang="el-GR" sz="3200" b="1" dirty="0"/>
              <a:t>Λόγοι χρησιμοποίησης του Ξένου </a:t>
            </a:r>
            <a:r>
              <a:rPr lang="el-GR" sz="3200" b="1" dirty="0" smtClean="0"/>
              <a:t>Κεφαλαίου</a:t>
            </a:r>
            <a:r>
              <a:rPr lang="el-GR" sz="3200" b="1" baseline="-25000" dirty="0" smtClean="0"/>
              <a:t>1</a:t>
            </a:r>
            <a:endParaRPr lang="el-GR" sz="3200" b="1" baseline="-25000" dirty="0"/>
          </a:p>
        </p:txBody>
      </p:sp>
      <p:sp>
        <p:nvSpPr>
          <p:cNvPr id="3" name="Θέση περιεχομένου 2"/>
          <p:cNvSpPr>
            <a:spLocks noGrp="1"/>
          </p:cNvSpPr>
          <p:nvPr>
            <p:ph idx="1"/>
          </p:nvPr>
        </p:nvSpPr>
        <p:spPr>
          <a:xfrm>
            <a:off x="0" y="980728"/>
            <a:ext cx="9144000" cy="5760640"/>
          </a:xfrm>
        </p:spPr>
        <p:txBody>
          <a:bodyPr/>
          <a:lstStyle/>
          <a:p>
            <a:pPr marL="514350" indent="-514350" algn="just">
              <a:buAutoNum type="arabicPeriod"/>
            </a:pPr>
            <a:r>
              <a:rPr lang="el-GR" sz="2800" b="1" dirty="0" smtClean="0">
                <a:solidFill>
                  <a:srgbClr val="C00000"/>
                </a:solidFill>
              </a:rPr>
              <a:t>Αύξηση </a:t>
            </a:r>
            <a:r>
              <a:rPr lang="el-GR" sz="2800" b="1" dirty="0">
                <a:solidFill>
                  <a:srgbClr val="C00000"/>
                </a:solidFill>
              </a:rPr>
              <a:t>της αποδοτικότητας των Ιδίων </a:t>
            </a:r>
            <a:r>
              <a:rPr lang="el-GR" sz="2800" b="1" dirty="0" smtClean="0">
                <a:solidFill>
                  <a:srgbClr val="C00000"/>
                </a:solidFill>
              </a:rPr>
              <a:t>Κεφαλαίων.</a:t>
            </a:r>
          </a:p>
          <a:p>
            <a:pPr marL="514350" indent="-514350" algn="just">
              <a:buAutoNum type="arabicPeriod"/>
            </a:pPr>
            <a:endParaRPr lang="el-GR" sz="2800" b="1" dirty="0">
              <a:solidFill>
                <a:srgbClr val="C00000"/>
              </a:solidFill>
            </a:endParaRPr>
          </a:p>
          <a:p>
            <a:pPr marL="0" indent="0" algn="just">
              <a:buNone/>
            </a:pPr>
            <a:r>
              <a:rPr lang="el-GR" sz="2800" b="1" dirty="0" smtClean="0"/>
              <a:t>2.</a:t>
            </a:r>
            <a:r>
              <a:rPr lang="el-GR" sz="2800" dirty="0" smtClean="0"/>
              <a:t> </a:t>
            </a:r>
            <a:r>
              <a:rPr lang="el-GR" sz="2800" b="1" dirty="0" smtClean="0">
                <a:solidFill>
                  <a:srgbClr val="003300"/>
                </a:solidFill>
              </a:rPr>
              <a:t>Χρηματοοικονομική </a:t>
            </a:r>
            <a:r>
              <a:rPr lang="el-GR" sz="2800" b="1" dirty="0">
                <a:solidFill>
                  <a:srgbClr val="003300"/>
                </a:solidFill>
              </a:rPr>
              <a:t>Μόχλευση (Financial Leverage</a:t>
            </a:r>
            <a:r>
              <a:rPr lang="el-GR" sz="2800" b="1" dirty="0" smtClean="0">
                <a:solidFill>
                  <a:srgbClr val="003300"/>
                </a:solidFill>
              </a:rPr>
              <a:t>). </a:t>
            </a:r>
          </a:p>
          <a:p>
            <a:pPr marL="0" indent="0" algn="just">
              <a:buNone/>
            </a:pPr>
            <a:endParaRPr lang="el-GR" sz="2800" b="1" dirty="0">
              <a:solidFill>
                <a:srgbClr val="003300"/>
              </a:solidFill>
            </a:endParaRPr>
          </a:p>
          <a:p>
            <a:pPr marL="0" indent="0" algn="just">
              <a:buNone/>
            </a:pPr>
            <a:r>
              <a:rPr lang="el-GR" sz="2800" b="1" dirty="0" smtClean="0"/>
              <a:t>3.</a:t>
            </a:r>
            <a:r>
              <a:rPr lang="el-GR" sz="2800" dirty="0" smtClean="0"/>
              <a:t> </a:t>
            </a:r>
            <a:r>
              <a:rPr lang="el-GR" sz="2800" b="1" dirty="0" smtClean="0">
                <a:solidFill>
                  <a:srgbClr val="7030A0"/>
                </a:solidFill>
              </a:rPr>
              <a:t>Μείωση </a:t>
            </a:r>
            <a:r>
              <a:rPr lang="el-GR" sz="2800" b="1" dirty="0">
                <a:solidFill>
                  <a:srgbClr val="7030A0"/>
                </a:solidFill>
              </a:rPr>
              <a:t>της φορολογίας της </a:t>
            </a:r>
            <a:r>
              <a:rPr lang="el-GR" sz="2800" b="1" dirty="0" smtClean="0">
                <a:solidFill>
                  <a:srgbClr val="7030A0"/>
                </a:solidFill>
              </a:rPr>
              <a:t>επιχείρησης.</a:t>
            </a:r>
          </a:p>
          <a:p>
            <a:pPr marL="0" indent="0" algn="just">
              <a:buNone/>
            </a:pPr>
            <a:endParaRPr lang="el-GR" sz="2800" b="1" dirty="0">
              <a:solidFill>
                <a:srgbClr val="7030A0"/>
              </a:solidFill>
            </a:endParaRPr>
          </a:p>
          <a:p>
            <a:pPr marL="0" indent="0" algn="just">
              <a:buNone/>
            </a:pPr>
            <a:r>
              <a:rPr lang="el-GR" sz="2800" b="1" dirty="0" smtClean="0"/>
              <a:t>4.</a:t>
            </a:r>
            <a:r>
              <a:rPr lang="el-GR" sz="2800" dirty="0" smtClean="0"/>
              <a:t> </a:t>
            </a:r>
            <a:r>
              <a:rPr lang="el-GR" sz="2800" b="1" dirty="0" smtClean="0">
                <a:solidFill>
                  <a:srgbClr val="002060"/>
                </a:solidFill>
              </a:rPr>
              <a:t>Οι </a:t>
            </a:r>
            <a:r>
              <a:rPr lang="el-GR" sz="2800" b="1" dirty="0">
                <a:solidFill>
                  <a:srgbClr val="002060"/>
                </a:solidFill>
              </a:rPr>
              <a:t>τόκοι του ξένου κεφαλαίου αποτελούν οργανικό έξοδο και εκπίπτουν από τα ακαθάριστα έσοδα της </a:t>
            </a:r>
            <a:r>
              <a:rPr lang="el-GR" sz="2800" b="1" dirty="0" smtClean="0">
                <a:solidFill>
                  <a:srgbClr val="002060"/>
                </a:solidFill>
              </a:rPr>
              <a:t>επιχείρησης </a:t>
            </a:r>
            <a:r>
              <a:rPr lang="el-GR" sz="2800" b="1" dirty="0">
                <a:solidFill>
                  <a:srgbClr val="002060"/>
                </a:solidFill>
              </a:rPr>
              <a:t>μειώνοντας με αυτόν τον τρόπο τη φορολογία της </a:t>
            </a:r>
            <a:r>
              <a:rPr lang="el-GR" sz="2800" b="1" dirty="0" smtClean="0">
                <a:solidFill>
                  <a:srgbClr val="002060"/>
                </a:solidFill>
              </a:rPr>
              <a:t>επιχείρησης. </a:t>
            </a:r>
            <a:endParaRPr lang="el-GR" sz="2800" b="1" dirty="0">
              <a:solidFill>
                <a:srgbClr val="002060"/>
              </a:solidFill>
            </a:endParaRPr>
          </a:p>
        </p:txBody>
      </p:sp>
    </p:spTree>
    <p:extLst>
      <p:ext uri="{BB962C8B-B14F-4D97-AF65-F5344CB8AC3E}">
        <p14:creationId xmlns:p14="http://schemas.microsoft.com/office/powerpoint/2010/main" xmlns="" val="23768535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274638"/>
            <a:ext cx="9144000" cy="490066"/>
          </a:xfrm>
        </p:spPr>
        <p:txBody>
          <a:bodyPr>
            <a:normAutofit fontScale="90000"/>
          </a:bodyPr>
          <a:lstStyle/>
          <a:p>
            <a:r>
              <a:rPr lang="el-GR" sz="3200" b="1" dirty="0"/>
              <a:t>Λόγοι χρησιμοποίησης του Ξένου </a:t>
            </a:r>
            <a:r>
              <a:rPr lang="el-GR" sz="3200" b="1" dirty="0" smtClean="0"/>
              <a:t>Κεφαλαίου</a:t>
            </a:r>
            <a:r>
              <a:rPr lang="el-GR" sz="3200" b="1" baseline="-25000" dirty="0" smtClean="0"/>
              <a:t>2</a:t>
            </a:r>
            <a:endParaRPr lang="el-GR" sz="3200" b="1" baseline="-25000" dirty="0"/>
          </a:p>
        </p:txBody>
      </p:sp>
      <p:sp>
        <p:nvSpPr>
          <p:cNvPr id="3" name="Θέση περιεχομένου 2"/>
          <p:cNvSpPr>
            <a:spLocks noGrp="1"/>
          </p:cNvSpPr>
          <p:nvPr>
            <p:ph idx="1"/>
          </p:nvPr>
        </p:nvSpPr>
        <p:spPr>
          <a:xfrm>
            <a:off x="0" y="1340768"/>
            <a:ext cx="9144000" cy="5400600"/>
          </a:xfrm>
        </p:spPr>
        <p:txBody>
          <a:bodyPr/>
          <a:lstStyle/>
          <a:p>
            <a:pPr marL="0" indent="0" algn="just">
              <a:buNone/>
            </a:pPr>
            <a:r>
              <a:rPr lang="el-GR" sz="3000" b="1" dirty="0" smtClean="0"/>
              <a:t>5.</a:t>
            </a:r>
            <a:r>
              <a:rPr lang="el-GR" sz="3000" dirty="0" smtClean="0"/>
              <a:t> </a:t>
            </a:r>
            <a:r>
              <a:rPr lang="el-GR" sz="3000" b="1" dirty="0" smtClean="0">
                <a:solidFill>
                  <a:srgbClr val="663300"/>
                </a:solidFill>
              </a:rPr>
              <a:t>Διατήρηση </a:t>
            </a:r>
            <a:r>
              <a:rPr lang="el-GR" sz="3000" b="1" dirty="0">
                <a:solidFill>
                  <a:srgbClr val="663300"/>
                </a:solidFill>
              </a:rPr>
              <a:t>του ελέγχου της </a:t>
            </a:r>
            <a:r>
              <a:rPr lang="el-GR" sz="3000" b="1" dirty="0" smtClean="0">
                <a:solidFill>
                  <a:srgbClr val="663300"/>
                </a:solidFill>
              </a:rPr>
              <a:t>επιχείρησης </a:t>
            </a:r>
            <a:r>
              <a:rPr lang="el-GR" sz="3000" dirty="0" smtClean="0"/>
              <a:t>αφού </a:t>
            </a:r>
            <a:r>
              <a:rPr lang="el-GR" sz="3000" dirty="0"/>
              <a:t>δεν μεταβάλλεται η αναλογία των μετοχών που κατέχουν στο συνολικό αριθμό των μετοχών της εταιρίας.</a:t>
            </a:r>
          </a:p>
          <a:p>
            <a:pPr marL="0" indent="0" algn="just">
              <a:buNone/>
            </a:pPr>
            <a:r>
              <a:rPr lang="el-GR" sz="3000" b="1" dirty="0" smtClean="0"/>
              <a:t>6.</a:t>
            </a:r>
            <a:r>
              <a:rPr lang="el-GR" sz="3000" dirty="0" smtClean="0"/>
              <a:t> </a:t>
            </a:r>
            <a:r>
              <a:rPr lang="el-GR" sz="3000" b="1" dirty="0" smtClean="0">
                <a:solidFill>
                  <a:srgbClr val="C00000"/>
                </a:solidFill>
              </a:rPr>
              <a:t>Εξασφάλιση </a:t>
            </a:r>
            <a:r>
              <a:rPr lang="el-GR" sz="3000" b="1" dirty="0">
                <a:solidFill>
                  <a:srgbClr val="C00000"/>
                </a:solidFill>
              </a:rPr>
              <a:t>κατά του </a:t>
            </a:r>
            <a:r>
              <a:rPr lang="el-GR" sz="3000" b="1" dirty="0" smtClean="0">
                <a:solidFill>
                  <a:srgbClr val="C00000"/>
                </a:solidFill>
              </a:rPr>
              <a:t>πληθωρισμού </a:t>
            </a:r>
            <a:r>
              <a:rPr lang="el-GR" sz="3000" dirty="0" smtClean="0"/>
              <a:t>επειδή </a:t>
            </a:r>
            <a:r>
              <a:rPr lang="el-GR" sz="3000" dirty="0"/>
              <a:t>από την μια πλευρά η αγοραστική δύναμη του νομίσματος μειώνεται συνεχώς </a:t>
            </a:r>
            <a:r>
              <a:rPr lang="el-GR" sz="3000" dirty="0" smtClean="0"/>
              <a:t>και </a:t>
            </a:r>
            <a:r>
              <a:rPr lang="el-GR" sz="3000" dirty="0"/>
              <a:t>από την άλλη, οι υποχρεώσεις τους για την εξυπηρέτηση των δανείων τους παραμένουν σταθερές. </a:t>
            </a:r>
          </a:p>
          <a:p>
            <a:endParaRPr lang="el-GR" dirty="0"/>
          </a:p>
        </p:txBody>
      </p:sp>
    </p:spTree>
    <p:extLst>
      <p:ext uri="{BB962C8B-B14F-4D97-AF65-F5344CB8AC3E}">
        <p14:creationId xmlns:p14="http://schemas.microsoft.com/office/powerpoint/2010/main" xmlns="" val="93230997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3"/>
          <p:cNvSpPr>
            <a:spLocks noGrp="1" noChangeArrowheads="1"/>
          </p:cNvSpPr>
          <p:nvPr>
            <p:ph type="body" idx="1"/>
          </p:nvPr>
        </p:nvSpPr>
        <p:spPr>
          <a:xfrm>
            <a:off x="0" y="764704"/>
            <a:ext cx="9144000" cy="6093296"/>
          </a:xfrm>
        </p:spPr>
        <p:txBody>
          <a:bodyPr/>
          <a:lstStyle/>
          <a:p>
            <a:pPr marL="0" indent="0" algn="just">
              <a:lnSpc>
                <a:spcPct val="80000"/>
              </a:lnSpc>
              <a:buFont typeface="Wingdings" pitchFamily="2" charset="2"/>
              <a:buNone/>
            </a:pPr>
            <a:r>
              <a:rPr lang="el-GR" sz="3100" b="1" dirty="0" smtClean="0"/>
              <a:t>Κεφάλαιο κίνησης</a:t>
            </a:r>
            <a:r>
              <a:rPr lang="el-GR" sz="3100" dirty="0" smtClean="0"/>
              <a:t> (</a:t>
            </a:r>
            <a:r>
              <a:rPr lang="en-US" sz="3100" dirty="0" smtClean="0"/>
              <a:t>working capital</a:t>
            </a:r>
            <a:r>
              <a:rPr lang="el-GR" sz="3100" dirty="0" smtClean="0"/>
              <a:t>)</a:t>
            </a:r>
            <a:r>
              <a:rPr lang="el-GR" sz="3100" b="1" dirty="0" smtClean="0"/>
              <a:t> </a:t>
            </a:r>
            <a:r>
              <a:rPr lang="el-GR" sz="3100" dirty="0" smtClean="0"/>
              <a:t>μιας επιχείρησης λέγεται συνήθως το κυκλοφορούν ενεργητικό της και αποτελεί το σύνολο των χρησιμοποιουμένων κεφαλαίων για την αντιμετώπιση των τρεχουσών αναγκών της.</a:t>
            </a:r>
          </a:p>
          <a:p>
            <a:pPr marL="0" indent="0" algn="just">
              <a:buFont typeface="Wingdings" pitchFamily="2" charset="2"/>
              <a:buNone/>
            </a:pPr>
            <a:r>
              <a:rPr lang="el-GR" sz="3100" dirty="0" smtClean="0"/>
              <a:t>Η </a:t>
            </a:r>
            <a:r>
              <a:rPr lang="el-GR" sz="3100" b="1" dirty="0" smtClean="0"/>
              <a:t> </a:t>
            </a:r>
            <a:r>
              <a:rPr lang="el-GR" sz="3100" dirty="0" smtClean="0"/>
              <a:t>διοίκηση του κεφαλαίου κίνησης αναφέρεται στην λήψη αποφάσεων σχετικά:</a:t>
            </a:r>
          </a:p>
          <a:p>
            <a:pPr marL="536575" lvl="1" indent="-357188" algn="just">
              <a:lnSpc>
                <a:spcPct val="80000"/>
              </a:lnSpc>
              <a:buClr>
                <a:schemeClr val="tx1"/>
              </a:buClr>
              <a:buFontTx/>
              <a:buChar char="•"/>
            </a:pPr>
            <a:r>
              <a:rPr lang="el-GR" sz="3100" dirty="0" smtClean="0"/>
              <a:t>με επενδύσεις σε κυκλοφορούν ενεργητικό</a:t>
            </a:r>
          </a:p>
          <a:p>
            <a:pPr marL="536575" lvl="1" indent="-357188" algn="just">
              <a:lnSpc>
                <a:spcPct val="80000"/>
              </a:lnSpc>
              <a:buClr>
                <a:schemeClr val="tx1"/>
              </a:buClr>
              <a:buFontTx/>
              <a:buChar char="•"/>
            </a:pPr>
            <a:r>
              <a:rPr lang="el-GR" sz="3100" dirty="0" smtClean="0"/>
              <a:t>με την χρήση  βραχυπρόθεσμων υποχρεώσεων </a:t>
            </a:r>
          </a:p>
          <a:p>
            <a:pPr marL="0" indent="0" algn="just">
              <a:lnSpc>
                <a:spcPct val="80000"/>
              </a:lnSpc>
              <a:spcBef>
                <a:spcPct val="40000"/>
              </a:spcBef>
              <a:buFont typeface="Wingdings" pitchFamily="2" charset="2"/>
              <a:buNone/>
            </a:pPr>
            <a:r>
              <a:rPr lang="el-GR" sz="3100" b="1" i="1" dirty="0" smtClean="0"/>
              <a:t>Καθαρό (ή μόνιμο) κεφάλαιο κίνησης (</a:t>
            </a:r>
            <a:r>
              <a:rPr lang="en-US" sz="3100" b="1" i="1" dirty="0" smtClean="0"/>
              <a:t>net working capital</a:t>
            </a:r>
            <a:r>
              <a:rPr lang="el-GR" sz="3100" b="1" i="1" dirty="0" smtClean="0"/>
              <a:t>) λέγεται η διαφορά μεταξύ κυκλοφορούντος ενεργητικού και βραχυπροθέσμων υποχρεώσεων. </a:t>
            </a:r>
          </a:p>
        </p:txBody>
      </p:sp>
      <p:sp>
        <p:nvSpPr>
          <p:cNvPr id="3076" name="Rectangle 4"/>
          <p:cNvSpPr>
            <a:spLocks noChangeArrowheads="1"/>
          </p:cNvSpPr>
          <p:nvPr/>
        </p:nvSpPr>
        <p:spPr bwMode="auto">
          <a:xfrm>
            <a:off x="0" y="239713"/>
            <a:ext cx="9144000" cy="524991"/>
          </a:xfrm>
          <a:prstGeom prst="rect">
            <a:avLst/>
          </a:prstGeom>
          <a:noFill/>
          <a:ln w="9525">
            <a:noFill/>
            <a:miter lim="800000"/>
            <a:headEnd/>
            <a:tailEnd/>
          </a:ln>
          <a:effectLst/>
        </p:spPr>
        <p:txBody>
          <a:bodyPr/>
          <a:lstStyle/>
          <a:p>
            <a:pPr algn="ctr">
              <a:lnSpc>
                <a:spcPct val="80000"/>
              </a:lnSpc>
              <a:spcBef>
                <a:spcPct val="20000"/>
              </a:spcBef>
              <a:buClr>
                <a:schemeClr val="hlink"/>
              </a:buClr>
              <a:buSzPct val="90000"/>
              <a:buFont typeface="Wingdings" pitchFamily="2" charset="2"/>
              <a:buNone/>
              <a:defRPr/>
            </a:pPr>
            <a:r>
              <a:rPr lang="el-GR" sz="3600" b="1" dirty="0" smtClean="0">
                <a:latin typeface="+mn-lt"/>
              </a:rPr>
              <a:t>ΚΕΦΑΛΑΙΟ ΚΙΝΗΣΗΣ</a:t>
            </a:r>
            <a:endParaRPr lang="el-GR" sz="3600" b="1" dirty="0">
              <a:latin typeface="+mn-lt"/>
            </a:endParaRPr>
          </a:p>
        </p:txBody>
      </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0" y="260648"/>
            <a:ext cx="9144000" cy="706090"/>
          </a:xfrm>
        </p:spPr>
        <p:txBody>
          <a:bodyPr/>
          <a:lstStyle/>
          <a:p>
            <a:pPr eaLnBrk="1" hangingPunct="1"/>
            <a:r>
              <a:rPr lang="el-GR" sz="3600" b="1" dirty="0" smtClean="0"/>
              <a:t>Τα δυο μέρη του ΚΚΚ</a:t>
            </a:r>
          </a:p>
        </p:txBody>
      </p:sp>
      <p:sp>
        <p:nvSpPr>
          <p:cNvPr id="72707" name="Rectangle 3"/>
          <p:cNvSpPr>
            <a:spLocks noGrp="1" noChangeArrowheads="1"/>
          </p:cNvSpPr>
          <p:nvPr>
            <p:ph type="body" idx="1"/>
          </p:nvPr>
        </p:nvSpPr>
        <p:spPr>
          <a:xfrm>
            <a:off x="0" y="1268760"/>
            <a:ext cx="9144000" cy="5256584"/>
          </a:xfrm>
          <a:scene3d>
            <a:camera prst="orthographicFront"/>
            <a:lightRig rig="threePt" dir="t"/>
          </a:scene3d>
          <a:sp3d extrusionH="76200">
            <a:extrusionClr>
              <a:srgbClr val="663300"/>
            </a:extrusionClr>
          </a:sp3d>
        </p:spPr>
        <p:txBody>
          <a:bodyPr/>
          <a:lstStyle/>
          <a:p>
            <a:pPr eaLnBrk="1" hangingPunct="1">
              <a:lnSpc>
                <a:spcPct val="90000"/>
              </a:lnSpc>
              <a:buFontTx/>
              <a:buNone/>
            </a:pPr>
            <a:r>
              <a:rPr lang="el-GR" dirty="0" smtClean="0"/>
              <a:t>Τα 2 μέρη από τα οποία αποτελείται το</a:t>
            </a:r>
          </a:p>
          <a:p>
            <a:pPr>
              <a:lnSpc>
                <a:spcPct val="90000"/>
              </a:lnSpc>
              <a:buNone/>
            </a:pPr>
            <a:r>
              <a:rPr lang="el-GR" b="1" dirty="0" smtClean="0">
                <a:solidFill>
                  <a:srgbClr val="0000FF"/>
                </a:solidFill>
              </a:rPr>
              <a:t>Καθαρό Κεφάλαιο Κίνησης </a:t>
            </a:r>
            <a:r>
              <a:rPr lang="el-GR" dirty="0" smtClean="0"/>
              <a:t>είναι </a:t>
            </a:r>
            <a:r>
              <a:rPr lang="el-GR" dirty="0" smtClean="0"/>
              <a:t>το</a:t>
            </a:r>
            <a:r>
              <a:rPr lang="el-GR" dirty="0" smtClean="0"/>
              <a:t>:</a:t>
            </a:r>
            <a:endParaRPr lang="el-GR" dirty="0" smtClean="0"/>
          </a:p>
          <a:p>
            <a:pPr marL="514350" indent="-514350" eaLnBrk="1" hangingPunct="1">
              <a:lnSpc>
                <a:spcPct val="90000"/>
              </a:lnSpc>
              <a:buFont typeface="+mj-lt"/>
              <a:buAutoNum type="arabicPeriod"/>
            </a:pPr>
            <a:r>
              <a:rPr lang="el-GR" b="1" dirty="0" smtClean="0">
                <a:solidFill>
                  <a:srgbClr val="002060"/>
                </a:solidFill>
              </a:rPr>
              <a:t>Κυκλοφορούν </a:t>
            </a:r>
            <a:r>
              <a:rPr lang="el-GR" b="1" dirty="0" smtClean="0">
                <a:solidFill>
                  <a:srgbClr val="002060"/>
                </a:solidFill>
              </a:rPr>
              <a:t> Ενεργητικό</a:t>
            </a:r>
            <a:r>
              <a:rPr lang="el-GR" dirty="0" smtClean="0">
                <a:solidFill>
                  <a:srgbClr val="002060"/>
                </a:solidFill>
              </a:rPr>
              <a:t> </a:t>
            </a:r>
            <a:r>
              <a:rPr lang="el-GR" dirty="0" smtClean="0"/>
              <a:t>και το</a:t>
            </a:r>
          </a:p>
          <a:p>
            <a:pPr marL="514350" indent="-514350" eaLnBrk="1" hangingPunct="1">
              <a:lnSpc>
                <a:spcPct val="90000"/>
              </a:lnSpc>
              <a:buFont typeface="+mj-lt"/>
              <a:buAutoNum type="arabicPeriod"/>
            </a:pPr>
            <a:r>
              <a:rPr lang="el-GR" b="1" dirty="0" smtClean="0">
                <a:solidFill>
                  <a:srgbClr val="FF0000"/>
                </a:solidFill>
              </a:rPr>
              <a:t>Βραχυπρόθεσμο</a:t>
            </a:r>
            <a:r>
              <a:rPr lang="el-GR" dirty="0" smtClean="0"/>
              <a:t> </a:t>
            </a:r>
            <a:r>
              <a:rPr lang="el-GR" b="1" dirty="0" smtClean="0">
                <a:solidFill>
                  <a:srgbClr val="FF0000"/>
                </a:solidFill>
              </a:rPr>
              <a:t>Παθητικό</a:t>
            </a:r>
            <a:r>
              <a:rPr lang="el-GR" dirty="0" smtClean="0"/>
              <a:t> της </a:t>
            </a:r>
            <a:r>
              <a:rPr lang="el-GR" dirty="0" smtClean="0"/>
              <a:t>επιχείρησης.</a:t>
            </a:r>
          </a:p>
          <a:p>
            <a:pPr marL="514350" indent="-514350" eaLnBrk="1" hangingPunct="1">
              <a:lnSpc>
                <a:spcPct val="90000"/>
              </a:lnSpc>
              <a:buNone/>
            </a:pPr>
            <a:r>
              <a:rPr lang="el-GR" dirty="0" smtClean="0"/>
              <a:t> </a:t>
            </a:r>
          </a:p>
          <a:p>
            <a:pPr eaLnBrk="1" hangingPunct="1">
              <a:lnSpc>
                <a:spcPct val="90000"/>
              </a:lnSpc>
              <a:buFontTx/>
              <a:buNone/>
            </a:pPr>
            <a:r>
              <a:rPr lang="el-GR" dirty="0" smtClean="0"/>
              <a:t>Η </a:t>
            </a:r>
            <a:r>
              <a:rPr lang="el-GR" b="1" dirty="0" smtClean="0">
                <a:solidFill>
                  <a:srgbClr val="006600"/>
                </a:solidFill>
              </a:rPr>
              <a:t>διαφορά</a:t>
            </a:r>
            <a:r>
              <a:rPr lang="el-GR" dirty="0" smtClean="0"/>
              <a:t> ανάμεσα στα ποσά των δύο </a:t>
            </a:r>
            <a:r>
              <a:rPr lang="el-GR" dirty="0" smtClean="0"/>
              <a:t>αυτών μερών </a:t>
            </a:r>
            <a:r>
              <a:rPr lang="el-GR" dirty="0" smtClean="0"/>
              <a:t>αποτελεί τον υπολογισμό για το ύψος </a:t>
            </a:r>
            <a:r>
              <a:rPr lang="el-GR" dirty="0" smtClean="0"/>
              <a:t>του κεφαλαίου </a:t>
            </a:r>
            <a:r>
              <a:rPr lang="el-GR" dirty="0" smtClean="0"/>
              <a:t>κίνησης που απαιτείται.</a:t>
            </a:r>
          </a:p>
          <a:p>
            <a:pPr eaLnBrk="1" hangingPunct="1">
              <a:lnSpc>
                <a:spcPct val="90000"/>
              </a:lnSpc>
              <a:buFontTx/>
              <a:buNone/>
            </a:pPr>
            <a:endParaRPr lang="el-GR" dirty="0" smtClean="0"/>
          </a:p>
          <a:p>
            <a:pPr algn="ctr" eaLnBrk="1" hangingPunct="1">
              <a:lnSpc>
                <a:spcPct val="90000"/>
              </a:lnSpc>
              <a:buFontTx/>
              <a:buNone/>
            </a:pPr>
            <a:r>
              <a:rPr lang="el-GR" b="1" dirty="0" smtClean="0"/>
              <a:t>Κ.Κ.Κ. = Κ.Ε. – Β.Υ.</a:t>
            </a:r>
            <a:r>
              <a:rPr lang="el-GR" dirty="0" smtClean="0"/>
              <a:t> </a:t>
            </a:r>
          </a:p>
        </p:txBody>
      </p:sp>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0" y="1052736"/>
            <a:ext cx="8964488" cy="5616624"/>
          </a:xfrm>
        </p:spPr>
        <p:txBody>
          <a:bodyPr>
            <a:normAutofit/>
          </a:bodyPr>
          <a:lstStyle/>
          <a:p>
            <a:pPr algn="just">
              <a:defRPr/>
            </a:pPr>
            <a:r>
              <a:rPr lang="el-GR" sz="3200" b="1" dirty="0" smtClean="0"/>
              <a:t>Καθαρό Κεφάλαιο Κίνησης = Κυκλοφορούν Ενεργητικό – Βραχυπρόθεσμες Υποχρεώσεις</a:t>
            </a:r>
          </a:p>
          <a:p>
            <a:pPr algn="just">
              <a:defRPr/>
            </a:pPr>
            <a:r>
              <a:rPr lang="el-GR" sz="3200" b="1" dirty="0" smtClean="0"/>
              <a:t>Αν ΚΚΚ &lt; </a:t>
            </a:r>
            <a:r>
              <a:rPr lang="el-GR" sz="4400" b="1" dirty="0" smtClean="0"/>
              <a:t>1</a:t>
            </a:r>
            <a:r>
              <a:rPr lang="el-GR" sz="3200" b="1" dirty="0" smtClean="0"/>
              <a:t>  η επιχείρηση αντιμετωπίζει προβλήματα ρευστότητας αφού δεν είναι σε θέση να αποπληρώσει τις βραχυπρόθεσμες υποχρεώσεις της και χρήζει επειγόντως ενίσχυσης</a:t>
            </a:r>
          </a:p>
          <a:p>
            <a:pPr algn="just">
              <a:defRPr/>
            </a:pPr>
            <a:r>
              <a:rPr lang="el-GR" sz="3200" b="1" dirty="0" smtClean="0"/>
              <a:t>Αν ΚΚΚ = </a:t>
            </a:r>
            <a:r>
              <a:rPr lang="el-GR" sz="4400" b="1" dirty="0" smtClean="0"/>
              <a:t>1</a:t>
            </a:r>
            <a:r>
              <a:rPr lang="el-GR" sz="3200" b="1" dirty="0" smtClean="0"/>
              <a:t> ή &gt; </a:t>
            </a:r>
            <a:r>
              <a:rPr lang="el-GR" sz="4400" b="1" dirty="0" smtClean="0"/>
              <a:t>1</a:t>
            </a:r>
            <a:r>
              <a:rPr lang="el-GR" sz="3200" b="1" dirty="0" smtClean="0"/>
              <a:t> η επιχείρηση είναι σε θέση να εξοφλήσει τις βραχυπρόθεσμες υποχρεώσεις της</a:t>
            </a:r>
            <a:endParaRPr lang="el-GR" sz="3200" b="1" dirty="0"/>
          </a:p>
        </p:txBody>
      </p:sp>
      <p:sp>
        <p:nvSpPr>
          <p:cNvPr id="3" name="2 - Τίτλος"/>
          <p:cNvSpPr>
            <a:spLocks noGrp="1"/>
          </p:cNvSpPr>
          <p:nvPr>
            <p:ph type="title"/>
          </p:nvPr>
        </p:nvSpPr>
        <p:spPr>
          <a:xfrm>
            <a:off x="539552" y="0"/>
            <a:ext cx="8229600" cy="980728"/>
          </a:xfrm>
        </p:spPr>
        <p:txBody>
          <a:bodyPr/>
          <a:lstStyle/>
          <a:p>
            <a:pPr algn="ctr"/>
            <a:r>
              <a:rPr lang="el-GR" b="1" dirty="0" smtClean="0">
                <a:solidFill>
                  <a:srgbClr val="0000FF"/>
                </a:solidFill>
              </a:rPr>
              <a:t>ΚΑΘΑΡΟ ΚΕΦΑΛΑΙΟ ΚΙΝΗΣΗΣ</a:t>
            </a:r>
            <a:endParaRPr lang="el-GR" b="1" dirty="0">
              <a:solidFill>
                <a:srgbClr val="0000FF"/>
              </a:solidFill>
            </a:endParaRP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06090"/>
          </a:xfrm>
        </p:spPr>
        <p:txBody>
          <a:bodyPr>
            <a:normAutofit fontScale="90000"/>
          </a:bodyPr>
          <a:lstStyle/>
          <a:p>
            <a:r>
              <a:rPr lang="el-GR" b="1" dirty="0" smtClean="0"/>
              <a:t>ΑΛΛΕΣ ΠΕΡΙΠΤΩΣΕΙΣ</a:t>
            </a:r>
            <a:endParaRPr lang="el-GR" b="1" dirty="0"/>
          </a:p>
        </p:txBody>
      </p:sp>
      <p:sp>
        <p:nvSpPr>
          <p:cNvPr id="3" name="2 - Θέση περιεχομένου"/>
          <p:cNvSpPr>
            <a:spLocks noGrp="1"/>
          </p:cNvSpPr>
          <p:nvPr>
            <p:ph idx="1"/>
          </p:nvPr>
        </p:nvSpPr>
        <p:spPr>
          <a:xfrm>
            <a:off x="0" y="1124744"/>
            <a:ext cx="9144000" cy="5733256"/>
          </a:xfrm>
        </p:spPr>
        <p:txBody>
          <a:bodyPr/>
          <a:lstStyle/>
          <a:p>
            <a:pPr algn="just"/>
            <a:r>
              <a:rPr lang="el-GR" sz="2800" b="1" dirty="0" smtClean="0"/>
              <a:t>ΚΚΚ = </a:t>
            </a:r>
            <a:r>
              <a:rPr lang="el-GR" sz="4400" b="1" dirty="0" smtClean="0"/>
              <a:t>0</a:t>
            </a:r>
            <a:endParaRPr lang="el-GR" sz="2800" b="1" dirty="0" smtClean="0"/>
          </a:p>
          <a:p>
            <a:pPr algn="just"/>
            <a:r>
              <a:rPr lang="el-GR" sz="2800" b="1" dirty="0" smtClean="0"/>
              <a:t>Η </a:t>
            </a:r>
            <a:r>
              <a:rPr lang="el-GR" sz="2800" b="1" dirty="0" smtClean="0"/>
              <a:t>περίπτωση είναι ιδιαίτερα σοβαρή για μια βιομηχανική </a:t>
            </a:r>
            <a:r>
              <a:rPr lang="el-GR" sz="2800" dirty="0" smtClean="0"/>
              <a:t>επιχείρηση, είναι όμως φαινόμενο συνηθισμένο για μια εμπορική επιχείρηση ή μια επιχείρηση παροχής υπηρεσιών.</a:t>
            </a:r>
          </a:p>
          <a:p>
            <a:endParaRPr lang="el-GR" dirty="0"/>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2"/>
          <p:cNvSpPr>
            <a:spLocks noGrp="1" noChangeArrowheads="1"/>
          </p:cNvSpPr>
          <p:nvPr>
            <p:ph type="title"/>
          </p:nvPr>
        </p:nvSpPr>
        <p:spPr>
          <a:xfrm>
            <a:off x="0" y="188912"/>
            <a:ext cx="9144000" cy="1151855"/>
          </a:xfrm>
          <a:noFill/>
        </p:spPr>
        <p:txBody>
          <a:bodyPr anchor="t"/>
          <a:lstStyle/>
          <a:p>
            <a:r>
              <a:rPr lang="el-GR" sz="3600" b="1" dirty="0" smtClean="0">
                <a:latin typeface="+mn-lt"/>
              </a:rPr>
              <a:t>Πολιτικές Επένδυσης σε Κυκλοφορούν Ενεργητικό (1)</a:t>
            </a:r>
            <a:r>
              <a:rPr lang="el-GR" sz="3600" dirty="0" smtClean="0">
                <a:latin typeface="+mn-lt"/>
              </a:rPr>
              <a:t> </a:t>
            </a:r>
          </a:p>
        </p:txBody>
      </p:sp>
      <p:sp>
        <p:nvSpPr>
          <p:cNvPr id="98308" name="Rectangle 3"/>
          <p:cNvSpPr>
            <a:spLocks noGrp="1" noChangeArrowheads="1"/>
          </p:cNvSpPr>
          <p:nvPr>
            <p:ph type="body" idx="1"/>
          </p:nvPr>
        </p:nvSpPr>
        <p:spPr>
          <a:xfrm>
            <a:off x="0" y="1557338"/>
            <a:ext cx="9144000" cy="5300662"/>
          </a:xfrm>
        </p:spPr>
        <p:txBody>
          <a:bodyPr/>
          <a:lstStyle/>
          <a:p>
            <a:pPr marL="0" indent="0" algn="just">
              <a:lnSpc>
                <a:spcPct val="90000"/>
              </a:lnSpc>
              <a:buFont typeface="Wingdings" pitchFamily="2" charset="2"/>
              <a:buNone/>
            </a:pPr>
            <a:r>
              <a:rPr lang="el-GR" sz="2800" dirty="0" smtClean="0"/>
              <a:t>Υπάρχουν 4 εναλλακτικές πολιτικές επένδυσης σε κυκλοφορούν ενεργητικό. </a:t>
            </a:r>
            <a:endParaRPr lang="en-US" sz="2800" dirty="0" smtClean="0"/>
          </a:p>
          <a:p>
            <a:pPr marL="538163" lvl="1" indent="-355600" algn="just">
              <a:lnSpc>
                <a:spcPct val="90000"/>
              </a:lnSpc>
              <a:buClr>
                <a:schemeClr val="tx1"/>
              </a:buClr>
              <a:buFontTx/>
              <a:buBlip>
                <a:blip r:embed="rId3"/>
              </a:buBlip>
            </a:pPr>
            <a:r>
              <a:rPr lang="el-GR" b="1" u="sng" dirty="0" smtClean="0"/>
              <a:t>Χαλαρή ή επιθετική πολιτική</a:t>
            </a:r>
            <a:r>
              <a:rPr lang="el-GR" b="1" dirty="0" smtClean="0"/>
              <a:t> </a:t>
            </a:r>
            <a:r>
              <a:rPr lang="el-GR" dirty="0" smtClean="0"/>
              <a:t>(</a:t>
            </a:r>
            <a:r>
              <a:rPr lang="en-US" dirty="0" smtClean="0"/>
              <a:t>relaxed current asset investment policy</a:t>
            </a:r>
            <a:r>
              <a:rPr lang="el-GR" dirty="0" smtClean="0"/>
              <a:t>).</a:t>
            </a:r>
          </a:p>
          <a:p>
            <a:pPr marL="538163" lvl="1" indent="-355600" algn="just">
              <a:lnSpc>
                <a:spcPct val="90000"/>
              </a:lnSpc>
              <a:buClr>
                <a:schemeClr val="tx1"/>
              </a:buClr>
              <a:buFontTx/>
              <a:buBlip>
                <a:blip r:embed="rId3"/>
              </a:buBlip>
            </a:pPr>
            <a:r>
              <a:rPr lang="el-GR" b="1" u="sng" dirty="0" smtClean="0"/>
              <a:t>Μετριοπαθής πολιτική</a:t>
            </a:r>
            <a:r>
              <a:rPr lang="el-GR" dirty="0" smtClean="0"/>
              <a:t> (</a:t>
            </a:r>
            <a:r>
              <a:rPr lang="en-US" dirty="0" smtClean="0"/>
              <a:t>moderate current asset investment policy</a:t>
            </a:r>
            <a:r>
              <a:rPr lang="el-GR" dirty="0" smtClean="0"/>
              <a:t>). </a:t>
            </a:r>
          </a:p>
          <a:p>
            <a:pPr marL="538163" lvl="1" indent="-355600" algn="just">
              <a:lnSpc>
                <a:spcPct val="90000"/>
              </a:lnSpc>
              <a:buClr>
                <a:schemeClr val="tx1"/>
              </a:buClr>
              <a:buFontTx/>
              <a:buBlip>
                <a:blip r:embed="rId3"/>
              </a:buBlip>
            </a:pPr>
            <a:r>
              <a:rPr lang="el-GR" b="1" u="sng" dirty="0" smtClean="0"/>
              <a:t>Πολιτική Αντιστάθμισης κινδύνου ή Αυτόματης εξυπηρέτησης του χρέους</a:t>
            </a:r>
            <a:r>
              <a:rPr lang="el-GR" dirty="0" smtClean="0"/>
              <a:t> (</a:t>
            </a:r>
            <a:r>
              <a:rPr lang="en-US" dirty="0" smtClean="0"/>
              <a:t>hedging) </a:t>
            </a:r>
            <a:endParaRPr lang="el-GR" b="1" u="sng" dirty="0" smtClean="0"/>
          </a:p>
          <a:p>
            <a:pPr marL="538163" lvl="1" indent="-355600" algn="just">
              <a:lnSpc>
                <a:spcPct val="90000"/>
              </a:lnSpc>
              <a:buClr>
                <a:schemeClr val="tx1"/>
              </a:buClr>
              <a:buFontTx/>
              <a:buBlip>
                <a:blip r:embed="rId3"/>
              </a:buBlip>
            </a:pPr>
            <a:r>
              <a:rPr lang="el-GR" b="1" u="sng" dirty="0" smtClean="0"/>
              <a:t>Περιοριστική ή συντηρητική πολιτική</a:t>
            </a:r>
            <a:r>
              <a:rPr lang="el-GR" dirty="0" smtClean="0"/>
              <a:t> (</a:t>
            </a:r>
            <a:r>
              <a:rPr lang="en-US" dirty="0" smtClean="0"/>
              <a:t>restricted current asset investment policy</a:t>
            </a:r>
            <a:r>
              <a:rPr lang="el-GR" dirty="0" smtClean="0"/>
              <a:t>).</a:t>
            </a:r>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lstStyle/>
          <a:p>
            <a:r>
              <a:rPr lang="el-GR" b="1" dirty="0" smtClean="0"/>
              <a:t>Χαλαρή ή επιθετική πολιτική</a:t>
            </a:r>
            <a:endParaRPr lang="el-GR" dirty="0"/>
          </a:p>
        </p:txBody>
      </p:sp>
      <p:sp>
        <p:nvSpPr>
          <p:cNvPr id="3" name="2 - Θέση περιεχομένου"/>
          <p:cNvSpPr>
            <a:spLocks noGrp="1"/>
          </p:cNvSpPr>
          <p:nvPr>
            <p:ph idx="1"/>
          </p:nvPr>
        </p:nvSpPr>
        <p:spPr>
          <a:xfrm>
            <a:off x="0" y="1600200"/>
            <a:ext cx="9144000" cy="5257800"/>
          </a:xfrm>
        </p:spPr>
        <p:txBody>
          <a:bodyPr/>
          <a:lstStyle/>
          <a:p>
            <a:pPr algn="just"/>
            <a:r>
              <a:rPr lang="el-GR" dirty="0" smtClean="0"/>
              <a:t>Μέρος από το Πάγιο Ενεργητικό + Μόνιμο Κυκλοφορούν χρηματοδοτείται από διαρκή Κεφάλαια και το υπόλοιπο + προσωρινό κυκλοφορούν από βραχυπρόθεσμα κεφάλαια (υψηλός κίνδυνος)</a:t>
            </a:r>
          </a:p>
          <a:p>
            <a:endParaRPr lang="el-G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1184770"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8229600" cy="564672"/>
          </a:xfrm>
        </p:spPr>
        <p:txBody>
          <a:bodyPr>
            <a:normAutofit fontScale="90000"/>
          </a:bodyPr>
          <a:lstStyle/>
          <a:p>
            <a:r>
              <a:rPr lang="el-GR" b="1" dirty="0" smtClean="0"/>
              <a:t>Μετριοπαθής πολιτική</a:t>
            </a:r>
            <a:endParaRPr lang="el-GR" dirty="0"/>
          </a:p>
        </p:txBody>
      </p:sp>
      <p:sp>
        <p:nvSpPr>
          <p:cNvPr id="3" name="2 - Θέση περιεχομένου"/>
          <p:cNvSpPr>
            <a:spLocks noGrp="1"/>
          </p:cNvSpPr>
          <p:nvPr>
            <p:ph idx="1"/>
          </p:nvPr>
        </p:nvSpPr>
        <p:spPr>
          <a:xfrm>
            <a:off x="0" y="1600200"/>
            <a:ext cx="9144000" cy="5257800"/>
          </a:xfrm>
        </p:spPr>
        <p:txBody>
          <a:bodyPr/>
          <a:lstStyle/>
          <a:p>
            <a:pPr algn="just"/>
            <a:r>
              <a:rPr lang="el-GR" dirty="0" smtClean="0"/>
              <a:t>Όλο το Πάγιο Ενεργητικό + το μόνιμο κυκλοφορούν χρηματοδοτείται από διαρκή κεφάλαια και όλο το προσωρινό κυκλοφορούν από βραχυπρόθεσμα κεφάλαια</a:t>
            </a:r>
            <a:r>
              <a:rPr lang="en-US" dirty="0" smtClean="0"/>
              <a:t> (</a:t>
            </a:r>
            <a:r>
              <a:rPr lang="el-GR" dirty="0" smtClean="0"/>
              <a:t>μικρά ποσοστά εμφάνισης κινδύνου).</a:t>
            </a:r>
          </a:p>
          <a:p>
            <a:endParaRPr lang="el-GR" dirty="0"/>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lstStyle/>
          <a:p>
            <a:r>
              <a:rPr lang="el-GR" sz="3200" b="1" dirty="0" smtClean="0"/>
              <a:t>Πολιτική Αντιστάθμισης κινδύνου ή Αυτόματης εξυπηρέτησης του χρέους</a:t>
            </a:r>
            <a:endParaRPr lang="el-GR" sz="3200" dirty="0"/>
          </a:p>
        </p:txBody>
      </p:sp>
      <p:sp>
        <p:nvSpPr>
          <p:cNvPr id="3" name="2 - Θέση περιεχομένου"/>
          <p:cNvSpPr>
            <a:spLocks noGrp="1"/>
          </p:cNvSpPr>
          <p:nvPr>
            <p:ph idx="1"/>
          </p:nvPr>
        </p:nvSpPr>
        <p:spPr>
          <a:xfrm>
            <a:off x="0" y="1600200"/>
            <a:ext cx="9144000" cy="5257800"/>
          </a:xfrm>
        </p:spPr>
        <p:txBody>
          <a:bodyPr/>
          <a:lstStyle/>
          <a:p>
            <a:pPr algn="just"/>
            <a:r>
              <a:rPr lang="el-GR" sz="2800" dirty="0" smtClean="0"/>
              <a:t>Θεωρείται, μετά την συντηρητική, ή ποιο ασφαλής πολιτική, αφού το προσωρινό τμήμα του ενεργητικού, χρηματοδοτείται εξολοκλήρου από βραχυπρόθεσμες πηγές. Η διοίκηση της Επιχείρησης πολύ απλά συγχρονίζει τη χρονική στιγμή λήξης των εισπρακτέων απαιτήσεων με τη λήξη των βραχυπρόθεσμων υποχρεώσεων.</a:t>
            </a:r>
          </a:p>
          <a:p>
            <a:pPr algn="just"/>
            <a:r>
              <a:rPr lang="el-GR" sz="2800" dirty="0" smtClean="0"/>
              <a:t>Αυτό μπορεί να γίνει όταν ο Ταμειακός Κύκλος είναι μηδέν (ιδανικό σενάριο) ή όταν η εξυπηρέτηση του βραχυπρόθεσμου δανεισμού συμπίπτει χρονικά με την λήξη των απαιτήσεων.</a:t>
            </a:r>
          </a:p>
          <a:p>
            <a:endParaRPr lang="el-GR" dirty="0"/>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rmAutofit fontScale="90000"/>
          </a:bodyPr>
          <a:lstStyle/>
          <a:p>
            <a:r>
              <a:rPr lang="el-GR" b="1" dirty="0" smtClean="0"/>
              <a:t>Περιοριστική ή συντηρητική πολιτική</a:t>
            </a:r>
            <a:endParaRPr lang="el-GR" dirty="0"/>
          </a:p>
        </p:txBody>
      </p:sp>
      <p:sp>
        <p:nvSpPr>
          <p:cNvPr id="3" name="2 - Θέση περιεχομένου"/>
          <p:cNvSpPr>
            <a:spLocks noGrp="1"/>
          </p:cNvSpPr>
          <p:nvPr>
            <p:ph idx="1"/>
          </p:nvPr>
        </p:nvSpPr>
        <p:spPr>
          <a:xfrm>
            <a:off x="0" y="1600200"/>
            <a:ext cx="9144000" cy="5257800"/>
          </a:xfrm>
        </p:spPr>
        <p:txBody>
          <a:bodyPr/>
          <a:lstStyle/>
          <a:p>
            <a:pPr algn="just"/>
            <a:r>
              <a:rPr lang="el-GR" dirty="0" smtClean="0"/>
              <a:t>Όλο το Πάγιο Ενεργητικό + Μόνιμο Κυκλοφορούν + μέρος του Προσωρινού Κυκλοφορούντος Ενεργητικού χρηματοδοτείται από διαρκή ή αλλιώς μακροπρόθεσμα κεφάλαια (Ίδια + Ξένα).</a:t>
            </a:r>
          </a:p>
          <a:p>
            <a:pPr algn="just"/>
            <a:r>
              <a:rPr lang="el-GR" dirty="0" smtClean="0"/>
              <a:t>Αυτό σημαίνει χαμηλός κίνδυνος, αλλά και χαμηλή απόδοση.</a:t>
            </a:r>
          </a:p>
          <a:p>
            <a:pPr algn="just"/>
            <a:endParaRPr lang="el-GR" dirty="0"/>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Text Box 28"/>
          <p:cNvSpPr txBox="1">
            <a:spLocks noChangeArrowheads="1"/>
          </p:cNvSpPr>
          <p:nvPr/>
        </p:nvSpPr>
        <p:spPr bwMode="auto">
          <a:xfrm>
            <a:off x="395536" y="2204864"/>
            <a:ext cx="4464496" cy="360040"/>
          </a:xfrm>
          <a:prstGeom prst="rect">
            <a:avLst/>
          </a:prstGeom>
          <a:solidFill>
            <a:srgbClr val="FFFFFF">
              <a:alpha val="0"/>
            </a:srgbClr>
          </a:solidFill>
          <a:ln w="9525">
            <a:noFill/>
            <a:miter lim="800000"/>
            <a:headEnd/>
            <a:tailEnd/>
          </a:ln>
        </p:spPr>
        <p:txBody>
          <a:bodyPr/>
          <a:lstStyle/>
          <a:p>
            <a:pPr algn="ctr"/>
            <a:r>
              <a:rPr lang="el-GR" sz="2400" b="1" dirty="0">
                <a:solidFill>
                  <a:srgbClr val="7030A0"/>
                </a:solidFill>
                <a:latin typeface="+mn-lt"/>
              </a:rPr>
              <a:t>Κυκλοφορούν Ενεργητικό</a:t>
            </a:r>
          </a:p>
        </p:txBody>
      </p:sp>
      <p:sp>
        <p:nvSpPr>
          <p:cNvPr id="99332" name="Line 29"/>
          <p:cNvSpPr>
            <a:spLocks noChangeShapeType="1"/>
          </p:cNvSpPr>
          <p:nvPr/>
        </p:nvSpPr>
        <p:spPr bwMode="auto">
          <a:xfrm>
            <a:off x="3681413" y="4195763"/>
            <a:ext cx="1828800" cy="0"/>
          </a:xfrm>
          <a:prstGeom prst="line">
            <a:avLst/>
          </a:prstGeom>
          <a:noFill/>
          <a:ln w="9525">
            <a:solidFill>
              <a:schemeClr val="tx1"/>
            </a:solidFill>
            <a:round/>
            <a:headEnd/>
            <a:tailEnd type="triangle" w="med" len="med"/>
          </a:ln>
        </p:spPr>
        <p:txBody>
          <a:bodyPr/>
          <a:lstStyle/>
          <a:p>
            <a:endParaRPr lang="el-GR" dirty="0"/>
          </a:p>
        </p:txBody>
      </p:sp>
      <p:sp>
        <p:nvSpPr>
          <p:cNvPr id="99333" name="Line 30"/>
          <p:cNvSpPr>
            <a:spLocks noChangeShapeType="1"/>
          </p:cNvSpPr>
          <p:nvPr/>
        </p:nvSpPr>
        <p:spPr bwMode="auto">
          <a:xfrm flipV="1">
            <a:off x="3681413" y="2709863"/>
            <a:ext cx="914400" cy="1143000"/>
          </a:xfrm>
          <a:prstGeom prst="line">
            <a:avLst/>
          </a:prstGeom>
          <a:noFill/>
          <a:ln w="19050">
            <a:solidFill>
              <a:schemeClr val="tx1"/>
            </a:solidFill>
            <a:round/>
            <a:headEnd/>
            <a:tailEnd/>
          </a:ln>
        </p:spPr>
        <p:txBody>
          <a:bodyPr/>
          <a:lstStyle/>
          <a:p>
            <a:endParaRPr lang="el-GR" dirty="0"/>
          </a:p>
        </p:txBody>
      </p:sp>
      <p:sp>
        <p:nvSpPr>
          <p:cNvPr id="99334" name="Line 31"/>
          <p:cNvSpPr>
            <a:spLocks noChangeShapeType="1"/>
          </p:cNvSpPr>
          <p:nvPr/>
        </p:nvSpPr>
        <p:spPr bwMode="auto">
          <a:xfrm flipV="1">
            <a:off x="3681413" y="3052763"/>
            <a:ext cx="1143000" cy="800100"/>
          </a:xfrm>
          <a:prstGeom prst="line">
            <a:avLst/>
          </a:prstGeom>
          <a:noFill/>
          <a:ln w="19050">
            <a:solidFill>
              <a:schemeClr val="tx1"/>
            </a:solidFill>
            <a:round/>
            <a:headEnd/>
            <a:tailEnd/>
          </a:ln>
        </p:spPr>
        <p:txBody>
          <a:bodyPr/>
          <a:lstStyle/>
          <a:p>
            <a:endParaRPr lang="el-GR" dirty="0"/>
          </a:p>
        </p:txBody>
      </p:sp>
      <p:sp>
        <p:nvSpPr>
          <p:cNvPr id="99335" name="Line 32"/>
          <p:cNvSpPr>
            <a:spLocks noChangeShapeType="1"/>
          </p:cNvSpPr>
          <p:nvPr/>
        </p:nvSpPr>
        <p:spPr bwMode="auto">
          <a:xfrm flipV="1">
            <a:off x="3681413" y="3395663"/>
            <a:ext cx="1028700" cy="457200"/>
          </a:xfrm>
          <a:prstGeom prst="line">
            <a:avLst/>
          </a:prstGeom>
          <a:noFill/>
          <a:ln w="19050">
            <a:solidFill>
              <a:schemeClr val="tx1"/>
            </a:solidFill>
            <a:round/>
            <a:headEnd/>
            <a:tailEnd/>
          </a:ln>
        </p:spPr>
        <p:txBody>
          <a:bodyPr/>
          <a:lstStyle/>
          <a:p>
            <a:endParaRPr lang="el-GR" dirty="0"/>
          </a:p>
        </p:txBody>
      </p:sp>
      <p:sp>
        <p:nvSpPr>
          <p:cNvPr id="99336" name="Text Box 33"/>
          <p:cNvSpPr txBox="1">
            <a:spLocks noChangeArrowheads="1"/>
          </p:cNvSpPr>
          <p:nvPr/>
        </p:nvSpPr>
        <p:spPr bwMode="auto">
          <a:xfrm>
            <a:off x="4740275" y="2366963"/>
            <a:ext cx="2063973" cy="342900"/>
          </a:xfrm>
          <a:prstGeom prst="rect">
            <a:avLst/>
          </a:prstGeom>
          <a:noFill/>
          <a:ln w="9525">
            <a:noFill/>
            <a:miter lim="800000"/>
            <a:headEnd/>
            <a:tailEnd/>
          </a:ln>
        </p:spPr>
        <p:txBody>
          <a:bodyPr/>
          <a:lstStyle/>
          <a:p>
            <a:r>
              <a:rPr lang="el-GR" sz="2400" b="1" dirty="0">
                <a:latin typeface="+mn-lt"/>
              </a:rPr>
              <a:t>Χαλαρή</a:t>
            </a:r>
          </a:p>
        </p:txBody>
      </p:sp>
      <p:sp>
        <p:nvSpPr>
          <p:cNvPr id="99337" name="Text Box 34"/>
          <p:cNvSpPr txBox="1">
            <a:spLocks noChangeArrowheads="1"/>
          </p:cNvSpPr>
          <p:nvPr/>
        </p:nvSpPr>
        <p:spPr bwMode="auto">
          <a:xfrm>
            <a:off x="4860032" y="2824163"/>
            <a:ext cx="2376264" cy="342900"/>
          </a:xfrm>
          <a:prstGeom prst="rect">
            <a:avLst/>
          </a:prstGeom>
          <a:noFill/>
          <a:ln w="9525">
            <a:noFill/>
            <a:miter lim="800000"/>
            <a:headEnd/>
            <a:tailEnd/>
          </a:ln>
        </p:spPr>
        <p:txBody>
          <a:bodyPr/>
          <a:lstStyle/>
          <a:p>
            <a:r>
              <a:rPr lang="el-GR" sz="2400" b="1" dirty="0">
                <a:latin typeface="+mn-lt"/>
              </a:rPr>
              <a:t>Μετριοπαθής</a:t>
            </a:r>
          </a:p>
        </p:txBody>
      </p:sp>
      <p:sp>
        <p:nvSpPr>
          <p:cNvPr id="99338" name="Text Box 35"/>
          <p:cNvSpPr txBox="1">
            <a:spLocks noChangeArrowheads="1"/>
          </p:cNvSpPr>
          <p:nvPr/>
        </p:nvSpPr>
        <p:spPr bwMode="auto">
          <a:xfrm>
            <a:off x="4788024" y="3281363"/>
            <a:ext cx="3456384" cy="342900"/>
          </a:xfrm>
          <a:prstGeom prst="rect">
            <a:avLst/>
          </a:prstGeom>
          <a:noFill/>
          <a:ln w="9525">
            <a:noFill/>
            <a:miter lim="800000"/>
            <a:headEnd/>
            <a:tailEnd/>
          </a:ln>
        </p:spPr>
        <p:txBody>
          <a:bodyPr/>
          <a:lstStyle/>
          <a:p>
            <a:r>
              <a:rPr lang="el-GR" sz="2400" b="1" dirty="0">
                <a:latin typeface="+mn-lt"/>
              </a:rPr>
              <a:t>Περιοριστική</a:t>
            </a:r>
          </a:p>
        </p:txBody>
      </p:sp>
      <p:sp>
        <p:nvSpPr>
          <p:cNvPr id="99339" name="Line 36"/>
          <p:cNvSpPr>
            <a:spLocks noChangeShapeType="1"/>
          </p:cNvSpPr>
          <p:nvPr/>
        </p:nvSpPr>
        <p:spPr bwMode="auto">
          <a:xfrm flipV="1">
            <a:off x="4481513" y="2824163"/>
            <a:ext cx="0" cy="1371600"/>
          </a:xfrm>
          <a:prstGeom prst="line">
            <a:avLst/>
          </a:prstGeom>
          <a:noFill/>
          <a:ln w="9525">
            <a:solidFill>
              <a:schemeClr val="tx1"/>
            </a:solidFill>
            <a:prstDash val="dash"/>
            <a:round/>
            <a:headEnd/>
            <a:tailEnd/>
          </a:ln>
        </p:spPr>
        <p:txBody>
          <a:bodyPr/>
          <a:lstStyle/>
          <a:p>
            <a:endParaRPr lang="el-GR" dirty="0"/>
          </a:p>
        </p:txBody>
      </p:sp>
      <p:sp>
        <p:nvSpPr>
          <p:cNvPr id="99340" name="Line 37"/>
          <p:cNvSpPr>
            <a:spLocks noChangeShapeType="1"/>
          </p:cNvSpPr>
          <p:nvPr/>
        </p:nvSpPr>
        <p:spPr bwMode="auto">
          <a:xfrm flipH="1">
            <a:off x="3698875" y="3509963"/>
            <a:ext cx="800100" cy="0"/>
          </a:xfrm>
          <a:prstGeom prst="line">
            <a:avLst/>
          </a:prstGeom>
          <a:noFill/>
          <a:ln w="9525">
            <a:solidFill>
              <a:schemeClr val="tx1"/>
            </a:solidFill>
            <a:prstDash val="dash"/>
            <a:round/>
            <a:headEnd/>
            <a:tailEnd/>
          </a:ln>
        </p:spPr>
        <p:txBody>
          <a:bodyPr/>
          <a:lstStyle/>
          <a:p>
            <a:endParaRPr lang="el-GR" dirty="0"/>
          </a:p>
        </p:txBody>
      </p:sp>
      <p:sp>
        <p:nvSpPr>
          <p:cNvPr id="99341" name="Line 38"/>
          <p:cNvSpPr>
            <a:spLocks noChangeShapeType="1"/>
          </p:cNvSpPr>
          <p:nvPr/>
        </p:nvSpPr>
        <p:spPr bwMode="auto">
          <a:xfrm flipH="1">
            <a:off x="3681413" y="3281363"/>
            <a:ext cx="800100" cy="1587"/>
          </a:xfrm>
          <a:prstGeom prst="line">
            <a:avLst/>
          </a:prstGeom>
          <a:noFill/>
          <a:ln w="9525">
            <a:solidFill>
              <a:schemeClr val="tx1"/>
            </a:solidFill>
            <a:prstDash val="dash"/>
            <a:round/>
            <a:headEnd/>
            <a:tailEnd/>
          </a:ln>
        </p:spPr>
        <p:txBody>
          <a:bodyPr/>
          <a:lstStyle/>
          <a:p>
            <a:endParaRPr lang="el-GR" dirty="0"/>
          </a:p>
        </p:txBody>
      </p:sp>
      <p:sp>
        <p:nvSpPr>
          <p:cNvPr id="99342" name="Line 39"/>
          <p:cNvSpPr>
            <a:spLocks noChangeShapeType="1"/>
          </p:cNvSpPr>
          <p:nvPr/>
        </p:nvSpPr>
        <p:spPr bwMode="auto">
          <a:xfrm flipH="1">
            <a:off x="3681413" y="2824163"/>
            <a:ext cx="800100" cy="0"/>
          </a:xfrm>
          <a:prstGeom prst="line">
            <a:avLst/>
          </a:prstGeom>
          <a:noFill/>
          <a:ln w="9525">
            <a:solidFill>
              <a:schemeClr val="tx1"/>
            </a:solidFill>
            <a:prstDash val="dash"/>
            <a:round/>
            <a:headEnd/>
            <a:tailEnd/>
          </a:ln>
        </p:spPr>
        <p:txBody>
          <a:bodyPr/>
          <a:lstStyle/>
          <a:p>
            <a:endParaRPr lang="el-GR" dirty="0"/>
          </a:p>
        </p:txBody>
      </p:sp>
      <p:sp>
        <p:nvSpPr>
          <p:cNvPr id="99343" name="Text Box 40"/>
          <p:cNvSpPr txBox="1">
            <a:spLocks noChangeArrowheads="1"/>
          </p:cNvSpPr>
          <p:nvPr/>
        </p:nvSpPr>
        <p:spPr bwMode="auto">
          <a:xfrm>
            <a:off x="3013075" y="3395663"/>
            <a:ext cx="766763" cy="228600"/>
          </a:xfrm>
          <a:prstGeom prst="rect">
            <a:avLst/>
          </a:prstGeom>
          <a:noFill/>
          <a:ln w="9525">
            <a:noFill/>
            <a:miter lim="800000"/>
            <a:headEnd/>
            <a:tailEnd/>
          </a:ln>
        </p:spPr>
        <p:txBody>
          <a:bodyPr/>
          <a:lstStyle/>
          <a:p>
            <a:pPr algn="ctr"/>
            <a:r>
              <a:rPr lang="en-US" dirty="0">
                <a:latin typeface="Times New Roman" charset="0"/>
              </a:rPr>
              <a:t>20</a:t>
            </a:r>
            <a:endParaRPr lang="el-GR" dirty="0">
              <a:latin typeface="Times New Roman" charset="0"/>
            </a:endParaRPr>
          </a:p>
        </p:txBody>
      </p:sp>
      <p:sp>
        <p:nvSpPr>
          <p:cNvPr id="99344" name="Text Box 41"/>
          <p:cNvSpPr txBox="1">
            <a:spLocks noChangeArrowheads="1"/>
          </p:cNvSpPr>
          <p:nvPr/>
        </p:nvSpPr>
        <p:spPr bwMode="auto">
          <a:xfrm>
            <a:off x="3084513" y="3127375"/>
            <a:ext cx="622300" cy="228600"/>
          </a:xfrm>
          <a:prstGeom prst="rect">
            <a:avLst/>
          </a:prstGeom>
          <a:noFill/>
          <a:ln w="9525">
            <a:noFill/>
            <a:miter lim="800000"/>
            <a:headEnd/>
            <a:tailEnd/>
          </a:ln>
        </p:spPr>
        <p:txBody>
          <a:bodyPr/>
          <a:lstStyle/>
          <a:p>
            <a:pPr algn="ctr"/>
            <a:r>
              <a:rPr lang="en-US" dirty="0">
                <a:latin typeface="Times New Roman" charset="0"/>
              </a:rPr>
              <a:t>25</a:t>
            </a:r>
            <a:endParaRPr lang="el-GR" dirty="0">
              <a:latin typeface="Times New Roman" charset="0"/>
            </a:endParaRPr>
          </a:p>
        </p:txBody>
      </p:sp>
      <p:sp>
        <p:nvSpPr>
          <p:cNvPr id="99345" name="Text Box 42"/>
          <p:cNvSpPr txBox="1">
            <a:spLocks noChangeArrowheads="1"/>
          </p:cNvSpPr>
          <p:nvPr/>
        </p:nvSpPr>
        <p:spPr bwMode="auto">
          <a:xfrm>
            <a:off x="3130550" y="2636838"/>
            <a:ext cx="550863" cy="228600"/>
          </a:xfrm>
          <a:prstGeom prst="rect">
            <a:avLst/>
          </a:prstGeom>
          <a:noFill/>
          <a:ln w="9525">
            <a:noFill/>
            <a:miter lim="800000"/>
            <a:headEnd/>
            <a:tailEnd/>
          </a:ln>
        </p:spPr>
        <p:txBody>
          <a:bodyPr/>
          <a:lstStyle/>
          <a:p>
            <a:pPr algn="ctr"/>
            <a:r>
              <a:rPr lang="en-US" dirty="0">
                <a:latin typeface="Times New Roman" charset="0"/>
              </a:rPr>
              <a:t>35</a:t>
            </a:r>
            <a:endParaRPr lang="el-GR" dirty="0">
              <a:latin typeface="Times New Roman" charset="0"/>
            </a:endParaRPr>
          </a:p>
        </p:txBody>
      </p:sp>
      <p:sp>
        <p:nvSpPr>
          <p:cNvPr id="99346" name="Text Box 43"/>
          <p:cNvSpPr txBox="1">
            <a:spLocks noChangeArrowheads="1"/>
          </p:cNvSpPr>
          <p:nvPr/>
        </p:nvSpPr>
        <p:spPr bwMode="auto">
          <a:xfrm>
            <a:off x="5508104" y="4081463"/>
            <a:ext cx="1943621" cy="342900"/>
          </a:xfrm>
          <a:prstGeom prst="rect">
            <a:avLst/>
          </a:prstGeom>
          <a:solidFill>
            <a:srgbClr val="FFFFFF">
              <a:alpha val="0"/>
            </a:srgbClr>
          </a:solidFill>
          <a:ln w="9525">
            <a:noFill/>
            <a:miter lim="800000"/>
            <a:headEnd/>
            <a:tailEnd/>
          </a:ln>
        </p:spPr>
        <p:txBody>
          <a:bodyPr/>
          <a:lstStyle/>
          <a:p>
            <a:r>
              <a:rPr lang="el-GR" sz="2400" b="1" dirty="0">
                <a:solidFill>
                  <a:srgbClr val="7030A0"/>
                </a:solidFill>
                <a:latin typeface="+mn-lt"/>
              </a:rPr>
              <a:t>Πωλήσεις</a:t>
            </a:r>
          </a:p>
        </p:txBody>
      </p:sp>
      <p:sp>
        <p:nvSpPr>
          <p:cNvPr id="99347" name="Line 44"/>
          <p:cNvSpPr>
            <a:spLocks noChangeShapeType="1"/>
          </p:cNvSpPr>
          <p:nvPr/>
        </p:nvSpPr>
        <p:spPr bwMode="auto">
          <a:xfrm flipV="1">
            <a:off x="3681413" y="2595563"/>
            <a:ext cx="0" cy="1600200"/>
          </a:xfrm>
          <a:prstGeom prst="line">
            <a:avLst/>
          </a:prstGeom>
          <a:noFill/>
          <a:ln w="9525">
            <a:solidFill>
              <a:schemeClr val="tx1"/>
            </a:solidFill>
            <a:round/>
            <a:headEnd/>
            <a:tailEnd type="triangle" w="med" len="med"/>
          </a:ln>
        </p:spPr>
        <p:txBody>
          <a:bodyPr/>
          <a:lstStyle/>
          <a:p>
            <a:endParaRPr lang="el-GR" dirty="0"/>
          </a:p>
        </p:txBody>
      </p:sp>
      <p:sp>
        <p:nvSpPr>
          <p:cNvPr id="99348" name="Text Box 45"/>
          <p:cNvSpPr txBox="1">
            <a:spLocks noChangeArrowheads="1"/>
          </p:cNvSpPr>
          <p:nvPr/>
        </p:nvSpPr>
        <p:spPr bwMode="auto">
          <a:xfrm>
            <a:off x="3203575" y="4221163"/>
            <a:ext cx="576263" cy="360362"/>
          </a:xfrm>
          <a:prstGeom prst="rect">
            <a:avLst/>
          </a:prstGeom>
          <a:noFill/>
          <a:ln w="9525">
            <a:noFill/>
            <a:miter lim="800000"/>
            <a:headEnd/>
            <a:tailEnd/>
          </a:ln>
        </p:spPr>
        <p:txBody>
          <a:bodyPr/>
          <a:lstStyle/>
          <a:p>
            <a:pPr algn="ctr"/>
            <a:r>
              <a:rPr lang="en-US" dirty="0">
                <a:latin typeface="Times New Roman" charset="0"/>
              </a:rPr>
              <a:t>0</a:t>
            </a:r>
            <a:endParaRPr lang="el-GR" dirty="0">
              <a:latin typeface="Times New Roman" charset="0"/>
            </a:endParaRPr>
          </a:p>
        </p:txBody>
      </p:sp>
      <p:grpSp>
        <p:nvGrpSpPr>
          <p:cNvPr id="2" name="Group 46"/>
          <p:cNvGrpSpPr>
            <a:grpSpLocks/>
          </p:cNvGrpSpPr>
          <p:nvPr/>
        </p:nvGrpSpPr>
        <p:grpSpPr bwMode="auto">
          <a:xfrm>
            <a:off x="3706813" y="4221163"/>
            <a:ext cx="1655762" cy="228600"/>
            <a:chOff x="5940" y="7029"/>
            <a:chExt cx="2160" cy="360"/>
          </a:xfrm>
        </p:grpSpPr>
        <p:sp>
          <p:nvSpPr>
            <p:cNvPr id="99351" name="Text Box 47"/>
            <p:cNvSpPr txBox="1">
              <a:spLocks noChangeArrowheads="1"/>
            </p:cNvSpPr>
            <p:nvPr/>
          </p:nvSpPr>
          <p:spPr bwMode="auto">
            <a:xfrm>
              <a:off x="6660" y="7029"/>
              <a:ext cx="720" cy="360"/>
            </a:xfrm>
            <a:prstGeom prst="rect">
              <a:avLst/>
            </a:prstGeom>
            <a:noFill/>
            <a:ln w="9525">
              <a:noFill/>
              <a:miter lim="800000"/>
              <a:headEnd/>
              <a:tailEnd/>
            </a:ln>
          </p:spPr>
          <p:txBody>
            <a:bodyPr/>
            <a:lstStyle/>
            <a:p>
              <a:r>
                <a:rPr lang="en-US" dirty="0">
                  <a:latin typeface="Times New Roman" charset="0"/>
                </a:rPr>
                <a:t>100</a:t>
              </a:r>
              <a:endParaRPr lang="el-GR" dirty="0">
                <a:latin typeface="Times New Roman" charset="0"/>
              </a:endParaRPr>
            </a:p>
          </p:txBody>
        </p:sp>
        <p:sp>
          <p:nvSpPr>
            <p:cNvPr id="99352" name="Text Box 48"/>
            <p:cNvSpPr txBox="1">
              <a:spLocks noChangeArrowheads="1"/>
            </p:cNvSpPr>
            <p:nvPr/>
          </p:nvSpPr>
          <p:spPr bwMode="auto">
            <a:xfrm>
              <a:off x="7379" y="7029"/>
              <a:ext cx="721" cy="360"/>
            </a:xfrm>
            <a:prstGeom prst="rect">
              <a:avLst/>
            </a:prstGeom>
            <a:noFill/>
            <a:ln w="9525">
              <a:noFill/>
              <a:miter lim="800000"/>
              <a:headEnd/>
              <a:tailEnd/>
            </a:ln>
          </p:spPr>
          <p:txBody>
            <a:bodyPr/>
            <a:lstStyle/>
            <a:p>
              <a:endParaRPr lang="el-GR" sz="1200" dirty="0"/>
            </a:p>
            <a:p>
              <a:endParaRPr lang="el-GR" dirty="0"/>
            </a:p>
          </p:txBody>
        </p:sp>
        <p:sp>
          <p:nvSpPr>
            <p:cNvPr id="99353" name="Text Box 49"/>
            <p:cNvSpPr txBox="1">
              <a:spLocks noChangeArrowheads="1"/>
            </p:cNvSpPr>
            <p:nvPr/>
          </p:nvSpPr>
          <p:spPr bwMode="auto">
            <a:xfrm>
              <a:off x="5940" y="7029"/>
              <a:ext cx="541" cy="360"/>
            </a:xfrm>
            <a:prstGeom prst="rect">
              <a:avLst/>
            </a:prstGeom>
            <a:noFill/>
            <a:ln w="9525">
              <a:noFill/>
              <a:miter lim="800000"/>
              <a:headEnd/>
              <a:tailEnd/>
            </a:ln>
          </p:spPr>
          <p:txBody>
            <a:bodyPr/>
            <a:lstStyle/>
            <a:p>
              <a:endParaRPr lang="el-GR" dirty="0"/>
            </a:p>
          </p:txBody>
        </p:sp>
      </p:grpSp>
      <p:sp>
        <p:nvSpPr>
          <p:cNvPr id="99350" name="Rectangle 51"/>
          <p:cNvSpPr>
            <a:spLocks noGrp="1" noChangeArrowheads="1"/>
          </p:cNvSpPr>
          <p:nvPr>
            <p:ph type="title"/>
          </p:nvPr>
        </p:nvSpPr>
        <p:spPr>
          <a:xfrm>
            <a:off x="0" y="188912"/>
            <a:ext cx="9144000" cy="1079847"/>
          </a:xfrm>
          <a:noFill/>
        </p:spPr>
        <p:txBody>
          <a:bodyPr anchor="t">
            <a:normAutofit fontScale="90000"/>
          </a:bodyPr>
          <a:lstStyle/>
          <a:p>
            <a:r>
              <a:rPr lang="el-GR" sz="3600" b="1" dirty="0" smtClean="0">
                <a:latin typeface="+mn-lt"/>
              </a:rPr>
              <a:t>Πολιτικές Επένδυσης σε Κυκλοφορούν Ενεργητικό (2)</a:t>
            </a:r>
            <a:r>
              <a:rPr lang="el-GR" sz="3600" dirty="0" smtClean="0">
                <a:latin typeface="+mn-lt"/>
              </a:rPr>
              <a:t> </a:t>
            </a:r>
          </a:p>
        </p:txBody>
      </p:sp>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706090"/>
          </a:xfrm>
        </p:spPr>
        <p:txBody>
          <a:bodyPr>
            <a:normAutofit fontScale="90000"/>
          </a:bodyPr>
          <a:lstStyle/>
          <a:p>
            <a:r>
              <a:rPr lang="el-GR" b="1" dirty="0" smtClean="0"/>
              <a:t>ΣΤΟΧΟΣ ΕΠΙΧΕΙΡΗΣΗΣ</a:t>
            </a:r>
            <a:endParaRPr lang="el-GR" b="1" dirty="0"/>
          </a:p>
        </p:txBody>
      </p:sp>
      <p:sp>
        <p:nvSpPr>
          <p:cNvPr id="3" name="2 - Θέση περιεχομένου"/>
          <p:cNvSpPr>
            <a:spLocks noGrp="1"/>
          </p:cNvSpPr>
          <p:nvPr>
            <p:ph idx="1"/>
          </p:nvPr>
        </p:nvSpPr>
        <p:spPr>
          <a:xfrm>
            <a:off x="0" y="1052736"/>
            <a:ext cx="9144000" cy="5805264"/>
          </a:xfrm>
        </p:spPr>
        <p:txBody>
          <a:bodyPr/>
          <a:lstStyle/>
          <a:p>
            <a:pPr algn="just"/>
            <a:r>
              <a:rPr lang="el-GR" dirty="0" smtClean="0"/>
              <a:t>Είναι η μηδενική διακράτηση μετρητών, φροντίζοντας την χρηματοδότηση των εισπρακτέων λογαριασμών και των Αποθεμάτων από τους προμηθευτές της.</a:t>
            </a:r>
          </a:p>
          <a:p>
            <a:pPr algn="just"/>
            <a:r>
              <a:rPr lang="el-GR" dirty="0" smtClean="0"/>
              <a:t>Αυτό επιτυγχάνεται μόνο εάν η επιχείρηση μετατρέπει ταχύτατα τις Α΄ ύλες και τα αποθέματα σε τελικά προϊόντα. </a:t>
            </a:r>
          </a:p>
          <a:p>
            <a:pPr algn="just"/>
            <a:r>
              <a:rPr lang="el-GR" dirty="0" smtClean="0"/>
              <a:t>Και εάν συμβαίνει,</a:t>
            </a:r>
          </a:p>
          <a:p>
            <a:pPr algn="just"/>
            <a:r>
              <a:rPr lang="el-GR" dirty="0" smtClean="0"/>
              <a:t>Αποθέματα + Εισπρακτέοι Λογαριασμοί = Πληρωτέοι Λογαριασμοί</a:t>
            </a:r>
          </a:p>
          <a:p>
            <a:endParaRPr lang="el-GR" dirty="0"/>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706090"/>
          </a:xfrm>
        </p:spPr>
        <p:txBody>
          <a:bodyPr>
            <a:normAutofit fontScale="90000"/>
          </a:bodyPr>
          <a:lstStyle/>
          <a:p>
            <a:r>
              <a:rPr lang="el-GR" b="1" dirty="0" smtClean="0"/>
              <a:t>Υπολογισμός Αναγκών σε ΚΚ</a:t>
            </a:r>
            <a:endParaRPr lang="el-GR" b="1" dirty="0"/>
          </a:p>
        </p:txBody>
      </p:sp>
      <p:sp>
        <p:nvSpPr>
          <p:cNvPr id="3" name="2 - Θέση περιεχομένου"/>
          <p:cNvSpPr>
            <a:spLocks noGrp="1"/>
          </p:cNvSpPr>
          <p:nvPr>
            <p:ph idx="1"/>
          </p:nvPr>
        </p:nvSpPr>
        <p:spPr>
          <a:xfrm>
            <a:off x="0" y="1052736"/>
            <a:ext cx="9144000" cy="5805264"/>
          </a:xfrm>
        </p:spPr>
        <p:txBody>
          <a:bodyPr/>
          <a:lstStyle/>
          <a:p>
            <a:pPr algn="just"/>
            <a:r>
              <a:rPr lang="el-GR" dirty="0" smtClean="0"/>
              <a:t>ΑΚΚ = Πελάτες + Γραμμάτια Εισπρακτέα + Αποθέματα + Μεταβατικοί λογαριασμοί του Ενεργητικού (</a:t>
            </a:r>
            <a:r>
              <a:rPr lang="el-GR" b="1" dirty="0" smtClean="0">
                <a:solidFill>
                  <a:srgbClr val="7030A0"/>
                </a:solidFill>
              </a:rPr>
              <a:t>δεν περιλαμβάνονται: </a:t>
            </a:r>
            <a:r>
              <a:rPr lang="el-GR" dirty="0" smtClean="0"/>
              <a:t>μακροπρόθεσμες απαιτήσεις εισπρακτέες την επόμενη χρήση, καθώς και διαθέσιμα λογ/σμός καταθέσεων όψεως και χρεόγραφα).</a:t>
            </a:r>
          </a:p>
          <a:p>
            <a:pPr algn="just"/>
            <a:r>
              <a:rPr lang="el-GR" b="1" dirty="0" smtClean="0"/>
              <a:t>Μείον</a:t>
            </a:r>
          </a:p>
          <a:p>
            <a:pPr algn="just"/>
            <a:r>
              <a:rPr lang="el-GR" dirty="0" smtClean="0"/>
              <a:t>Προμηθευτές + Δεδουλευμένες δαπάνες + Μεταβατικοί λογαριασμοί του Παθητικού (δεν περιλαμβάνονται: Βραχυπρόθεσμα δάνεια, μερίσματα πληρωτέα, φόροι, πληρωτέοι, ασφαλιστικές εισφορές πληρωτέες, μακροπρόθεσμες υποχρεώσεις πληρωτέες την επόμενη χρήση).</a:t>
            </a:r>
          </a:p>
          <a:p>
            <a:endParaRPr lang="el-GR" dirty="0" smtClean="0"/>
          </a:p>
          <a:p>
            <a:endParaRPr lang="el-GR" dirty="0"/>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476672"/>
            <a:ext cx="8964488" cy="936104"/>
          </a:xfrm>
        </p:spPr>
        <p:txBody>
          <a:bodyPr>
            <a:normAutofit fontScale="90000"/>
          </a:bodyPr>
          <a:lstStyle/>
          <a:p>
            <a:r>
              <a:rPr lang="el-GR" b="1" dirty="0" smtClean="0"/>
              <a:t>Υπολογισμός Ανάγκης σε</a:t>
            </a:r>
            <a:br>
              <a:rPr lang="el-GR" b="1" dirty="0" smtClean="0"/>
            </a:br>
            <a:r>
              <a:rPr lang="el-GR" b="1" dirty="0" smtClean="0"/>
              <a:t>Βραχυπρόθεσμο Δανεισμό</a:t>
            </a:r>
            <a:endParaRPr lang="el-GR" b="1" dirty="0"/>
          </a:p>
        </p:txBody>
      </p:sp>
      <p:sp>
        <p:nvSpPr>
          <p:cNvPr id="3" name="2 - Θέση περιεχομένου"/>
          <p:cNvSpPr>
            <a:spLocks noGrp="1"/>
          </p:cNvSpPr>
          <p:nvPr>
            <p:ph idx="1"/>
          </p:nvPr>
        </p:nvSpPr>
        <p:spPr>
          <a:xfrm>
            <a:off x="0" y="1600200"/>
            <a:ext cx="9144000" cy="5257800"/>
          </a:xfrm>
        </p:spPr>
        <p:txBody>
          <a:bodyPr/>
          <a:lstStyle/>
          <a:p>
            <a:r>
              <a:rPr lang="el-GR" dirty="0" smtClean="0"/>
              <a:t>1) Διαρκή Κεφάλαια δηλαδή Καθαρό Κ.Κ. και</a:t>
            </a:r>
          </a:p>
          <a:p>
            <a:r>
              <a:rPr lang="el-GR" dirty="0" smtClean="0"/>
              <a:t>2) Βραχυπρόθεσμα δάνεια</a:t>
            </a:r>
          </a:p>
          <a:p>
            <a:pPr algn="just"/>
            <a:r>
              <a:rPr lang="el-GR" dirty="0" smtClean="0"/>
              <a:t>Προκειμένου να υπολογίσομε το ύψος του βραχυπρόθεσμου τραπεζικού δανεισμού που θα χρειασθεί υπολογίζουμε το ΚΚ και το αφαιρούμε από τις ΑΚΚ. Δηλαδή ΒΔ = ΑΚΚ-ΚΚ</a:t>
            </a:r>
          </a:p>
          <a:p>
            <a:pPr algn="just"/>
            <a:r>
              <a:rPr lang="el-GR" dirty="0" smtClean="0"/>
              <a:t>Ο Βραχυπρόθεσμος δανεισμός είναι το μέρος των ΑΚΚ που δεν καλύπτεται από το ΚΚ (δηλ. Μ/Μ κεφάλαια).</a:t>
            </a:r>
          </a:p>
          <a:p>
            <a:endParaRPr lang="el-GR" dirty="0"/>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476672"/>
          </a:xfrm>
        </p:spPr>
        <p:txBody>
          <a:bodyPr>
            <a:normAutofit fontScale="90000"/>
          </a:bodyPr>
          <a:lstStyle/>
          <a:p>
            <a:r>
              <a:rPr lang="el-GR" sz="3200" b="1" dirty="0" smtClean="0"/>
              <a:t>ΑΣΚΗΣΗ</a:t>
            </a:r>
            <a:endParaRPr lang="el-GR" sz="3200" b="1"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0" y="404664"/>
            <a:ext cx="9143999" cy="6264696"/>
          </a:xfrm>
          <a:prstGeom prst="rect">
            <a:avLst/>
          </a:prstGeom>
          <a:noFill/>
          <a:ln w="9525">
            <a:noFill/>
            <a:miter lim="800000"/>
            <a:headEnd/>
            <a:tailEnd/>
          </a:ln>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404664"/>
            <a:ext cx="8229600" cy="648072"/>
          </a:xfrm>
        </p:spPr>
        <p:txBody>
          <a:bodyPr>
            <a:normAutofit fontScale="90000"/>
          </a:bodyPr>
          <a:lstStyle/>
          <a:p>
            <a:r>
              <a:rPr lang="el-GR" b="1" dirty="0" smtClean="0"/>
              <a:t>ΤΑΜΕΙΑΚΟ ΑΠΟΤΕΛΕΣΜΑ</a:t>
            </a:r>
            <a:endParaRPr lang="el-GR" b="1" dirty="0"/>
          </a:p>
        </p:txBody>
      </p:sp>
      <p:sp>
        <p:nvSpPr>
          <p:cNvPr id="3" name="2 - Θέση περιεχομένου"/>
          <p:cNvSpPr>
            <a:spLocks noGrp="1"/>
          </p:cNvSpPr>
          <p:nvPr>
            <p:ph idx="1"/>
          </p:nvPr>
        </p:nvSpPr>
        <p:spPr>
          <a:xfrm>
            <a:off x="0" y="1600200"/>
            <a:ext cx="9144000" cy="5257800"/>
          </a:xfrm>
        </p:spPr>
        <p:txBody>
          <a:bodyPr>
            <a:normAutofit/>
          </a:bodyPr>
          <a:lstStyle/>
          <a:p>
            <a:r>
              <a:rPr lang="el-GR" dirty="0"/>
              <a:t>Ορισμός</a:t>
            </a:r>
          </a:p>
          <a:p>
            <a:r>
              <a:rPr lang="el-GR" dirty="0" smtClean="0"/>
              <a:t>Τ.Α</a:t>
            </a:r>
            <a:r>
              <a:rPr lang="el-GR" dirty="0"/>
              <a:t>. = Χρεόγραφα + </a:t>
            </a:r>
            <a:r>
              <a:rPr lang="el-GR" dirty="0" smtClean="0"/>
              <a:t>Διαθέσιμα </a:t>
            </a:r>
            <a:r>
              <a:rPr lang="el-GR" dirty="0"/>
              <a:t>– </a:t>
            </a:r>
            <a:r>
              <a:rPr lang="el-GR" dirty="0" smtClean="0"/>
              <a:t>Βραχυπρόθεσμες Τραπεζικές </a:t>
            </a:r>
            <a:r>
              <a:rPr lang="el-GR" dirty="0"/>
              <a:t>Υποχρεώσεις</a:t>
            </a:r>
          </a:p>
          <a:p>
            <a:r>
              <a:rPr lang="el-GR" dirty="0" smtClean="0"/>
              <a:t>Και</a:t>
            </a:r>
            <a:endParaRPr lang="el-GR" dirty="0"/>
          </a:p>
          <a:p>
            <a:r>
              <a:rPr lang="el-GR" b="1" dirty="0" smtClean="0"/>
              <a:t>Τ.Α</a:t>
            </a:r>
            <a:r>
              <a:rPr lang="el-GR" b="1" dirty="0"/>
              <a:t>. = Κ.Κ. – Ανάγκες σε Κ.Κ.</a:t>
            </a:r>
          </a:p>
          <a:p>
            <a:r>
              <a:rPr lang="el-GR" dirty="0"/>
              <a:t>Το Τ.Α. μπορεί να είναι θετικό, αρνητικό ή μηδενικό.</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34082"/>
          </a:xfrm>
        </p:spPr>
        <p:txBody>
          <a:bodyPr>
            <a:normAutofit fontScale="90000"/>
          </a:bodyPr>
          <a:lstStyle/>
          <a:p>
            <a:r>
              <a:rPr lang="el-GR" b="1" dirty="0" smtClean="0"/>
              <a:t>ΠΑΡΑΔΕΙΓΜΑ</a:t>
            </a:r>
            <a:endParaRPr lang="el-GR" b="1" dirty="0"/>
          </a:p>
        </p:txBody>
      </p:sp>
      <p:pic>
        <p:nvPicPr>
          <p:cNvPr id="4191234" name="Picture 2"/>
          <p:cNvPicPr>
            <a:picLocks noGrp="1" noChangeAspect="1" noChangeArrowheads="1"/>
          </p:cNvPicPr>
          <p:nvPr>
            <p:ph idx="1"/>
          </p:nvPr>
        </p:nvPicPr>
        <p:blipFill>
          <a:blip r:embed="rId2" cstate="print"/>
          <a:srcRect/>
          <a:stretch>
            <a:fillRect/>
          </a:stretch>
        </p:blipFill>
        <p:spPr bwMode="auto">
          <a:xfrm>
            <a:off x="0" y="3717032"/>
            <a:ext cx="9144000" cy="2880320"/>
          </a:xfrm>
          <a:prstGeom prst="rect">
            <a:avLst/>
          </a:prstGeom>
          <a:noFill/>
          <a:ln w="9525">
            <a:noFill/>
            <a:miter lim="800000"/>
            <a:headEnd/>
            <a:tailEnd/>
          </a:ln>
        </p:spPr>
      </p:pic>
      <p:pic>
        <p:nvPicPr>
          <p:cNvPr id="4191235" name="Picture 3"/>
          <p:cNvPicPr>
            <a:picLocks noChangeAspect="1" noChangeArrowheads="1"/>
          </p:cNvPicPr>
          <p:nvPr/>
        </p:nvPicPr>
        <p:blipFill>
          <a:blip r:embed="rId3" cstate="print"/>
          <a:srcRect/>
          <a:stretch>
            <a:fillRect/>
          </a:stretch>
        </p:blipFill>
        <p:spPr bwMode="auto">
          <a:xfrm>
            <a:off x="0" y="980728"/>
            <a:ext cx="9144000" cy="2736304"/>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1" descr="who-owns-what.pn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xmlns="" val="585988459"/>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78098"/>
          </a:xfrm>
        </p:spPr>
        <p:txBody>
          <a:bodyPr>
            <a:normAutofit fontScale="90000"/>
          </a:bodyPr>
          <a:lstStyle/>
          <a:p>
            <a:r>
              <a:rPr lang="el-GR" b="1" dirty="0" smtClean="0"/>
              <a:t>ΠΑΡΑΤΗΡΗΣΕΙΣ</a:t>
            </a:r>
            <a:endParaRPr lang="el-GR" b="1" dirty="0"/>
          </a:p>
        </p:txBody>
      </p:sp>
      <p:sp>
        <p:nvSpPr>
          <p:cNvPr id="3" name="2 - Θέση περιεχομένου"/>
          <p:cNvSpPr>
            <a:spLocks noGrp="1"/>
          </p:cNvSpPr>
          <p:nvPr>
            <p:ph idx="1"/>
          </p:nvPr>
        </p:nvSpPr>
        <p:spPr>
          <a:xfrm>
            <a:off x="0" y="1196752"/>
            <a:ext cx="9144000" cy="5661248"/>
          </a:xfrm>
        </p:spPr>
        <p:txBody>
          <a:bodyPr>
            <a:normAutofit/>
          </a:bodyPr>
          <a:lstStyle/>
          <a:p>
            <a:pPr algn="just"/>
            <a:r>
              <a:rPr lang="el-GR" dirty="0"/>
              <a:t>Παρατηρείται ότι το Τ.Α. είναι αρνητικό. Αυτό </a:t>
            </a:r>
            <a:r>
              <a:rPr lang="el-GR" dirty="0" smtClean="0"/>
              <a:t>δείχνει ότι </a:t>
            </a:r>
            <a:r>
              <a:rPr lang="el-GR" dirty="0"/>
              <a:t>οι ανάγκες χρηματοδότησης του </a:t>
            </a:r>
            <a:r>
              <a:rPr lang="el-GR" dirty="0" smtClean="0"/>
              <a:t>κύκλου εκμετάλλευσης </a:t>
            </a:r>
            <a:r>
              <a:rPr lang="el-GR" dirty="0"/>
              <a:t>δεν καλύπτονται εξ’ ολοκλήρου από </a:t>
            </a:r>
            <a:r>
              <a:rPr lang="el-GR" dirty="0" smtClean="0"/>
              <a:t>το Κ.Κ</a:t>
            </a:r>
            <a:r>
              <a:rPr lang="el-GR" dirty="0"/>
              <a:t>. Έτσι λοιπόν οι βραχυπρόθεσμες </a:t>
            </a:r>
            <a:r>
              <a:rPr lang="el-GR" dirty="0" smtClean="0"/>
              <a:t>τραπεζικές υποχρεώσεις </a:t>
            </a:r>
            <a:r>
              <a:rPr lang="el-GR" dirty="0"/>
              <a:t>έρχονται να καλύψουν τη διαφορά. (</a:t>
            </a:r>
            <a:r>
              <a:rPr lang="el-GR" dirty="0" smtClean="0"/>
              <a:t>Εδώ 60000 – 20000 - 20000 = 20000 Βραχυπρόθεσμος  Δανεισμός επιπλέον </a:t>
            </a:r>
            <a:r>
              <a:rPr lang="el-GR" dirty="0"/>
              <a:t>των μετρητών)</a:t>
            </a:r>
          </a:p>
          <a:p>
            <a:pPr algn="just"/>
            <a:r>
              <a:rPr lang="el-GR" dirty="0" smtClean="0"/>
              <a:t>Αξίζει </a:t>
            </a:r>
            <a:r>
              <a:rPr lang="el-GR" dirty="0"/>
              <a:t>να σημειωθεί ότι ο τύπος του Τ.Α:</a:t>
            </a:r>
          </a:p>
          <a:p>
            <a:pPr algn="just"/>
            <a:r>
              <a:rPr lang="el-GR" dirty="0" smtClean="0"/>
              <a:t>Τ.Α</a:t>
            </a:r>
            <a:r>
              <a:rPr lang="el-GR" dirty="0"/>
              <a:t>. = Χρεόγραφα + </a:t>
            </a:r>
            <a:r>
              <a:rPr lang="el-GR" dirty="0" smtClean="0"/>
              <a:t>Διαθέσιμα </a:t>
            </a:r>
            <a:r>
              <a:rPr lang="el-GR" dirty="0"/>
              <a:t>– </a:t>
            </a:r>
            <a:r>
              <a:rPr lang="el-GR" dirty="0" smtClean="0"/>
              <a:t>Βραχυπρόθεσμες Τραπεζικές </a:t>
            </a:r>
            <a:r>
              <a:rPr lang="el-GR" dirty="0"/>
              <a:t>Υποχρεώσεις χρησιμοποιείται συχνά </a:t>
            </a:r>
            <a:r>
              <a:rPr lang="el-GR" dirty="0" smtClean="0"/>
              <a:t>ως επαλήθευση </a:t>
            </a:r>
            <a:r>
              <a:rPr lang="el-GR" dirty="0"/>
              <a:t>του αποτελέσματος του τύπου </a:t>
            </a:r>
            <a:endParaRPr lang="el-GR" dirty="0" smtClean="0"/>
          </a:p>
          <a:p>
            <a:pPr algn="just"/>
            <a:r>
              <a:rPr lang="el-GR" dirty="0" smtClean="0"/>
              <a:t>Τ.Α</a:t>
            </a:r>
            <a:r>
              <a:rPr lang="el-GR" dirty="0"/>
              <a:t>. = Κ.Κ</a:t>
            </a:r>
            <a:r>
              <a:rPr lang="el-GR" dirty="0" smtClean="0"/>
              <a:t>. – </a:t>
            </a:r>
            <a:r>
              <a:rPr lang="el-GR" dirty="0"/>
              <a:t>Ανάγκες σε Κ.Κ.</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916832"/>
          </a:xfrm>
        </p:spPr>
        <p:txBody>
          <a:bodyPr>
            <a:noAutofit/>
          </a:bodyPr>
          <a:lstStyle/>
          <a:p>
            <a:pPr algn="ctr"/>
            <a:r>
              <a:rPr lang="el-GR" sz="2800" b="1" dirty="0"/>
              <a:t>ΒΑΣΙΚΟΙ ΚΑΝΟΝΕΣ </a:t>
            </a:r>
            <a:r>
              <a:rPr lang="el-GR" sz="2800" b="1" dirty="0" smtClean="0"/>
              <a:t>ΧΡΗΜΑΤΟΔΟΤΗΣΗΣ </a:t>
            </a:r>
            <a:r>
              <a:rPr lang="el-GR" sz="2800" b="1" dirty="0"/>
              <a:t>ΓΙΑ ΤΗΝ </a:t>
            </a:r>
            <a:r>
              <a:rPr lang="el-GR" sz="2800" b="1" dirty="0" smtClean="0"/>
              <a:t>ΥΓΕΙΗ ΧΡΗΜΑΤΟΟΙΚΟΝΟΜΙΚΗ ΔΙΑΡΘΡΩΣΗ </a:t>
            </a:r>
            <a:r>
              <a:rPr lang="el-GR" sz="2800" b="1" dirty="0"/>
              <a:t>ΤΗΣ </a:t>
            </a:r>
            <a:r>
              <a:rPr lang="el-GR" sz="2800" b="1" dirty="0" smtClean="0"/>
              <a:t>ΕΠΙΧΕΙΡΗΣΗΣ ΚΑΙ </a:t>
            </a:r>
            <a:r>
              <a:rPr lang="el-GR" sz="2800" b="1" dirty="0"/>
              <a:t>ΤΗΝ ΕΞΑΣΦΑΛΙΣΗ ΜΑΚΡΟΧΡΟΝΙΑΣ </a:t>
            </a:r>
            <a:r>
              <a:rPr lang="el-GR" sz="2800" b="1" dirty="0" smtClean="0"/>
              <a:t>ΚΑΙ ΒΡΑΧΥΧΡΟΝΙΑΣ </a:t>
            </a:r>
            <a:r>
              <a:rPr lang="el-GR" sz="2800" b="1" dirty="0"/>
              <a:t>ΙΣΟΡΡΟΠΙΑΣ</a:t>
            </a:r>
          </a:p>
        </p:txBody>
      </p:sp>
      <p:sp>
        <p:nvSpPr>
          <p:cNvPr id="3" name="2 - Θέση περιεχομένου"/>
          <p:cNvSpPr>
            <a:spLocks noGrp="1"/>
          </p:cNvSpPr>
          <p:nvPr>
            <p:ph idx="1"/>
          </p:nvPr>
        </p:nvSpPr>
        <p:spPr>
          <a:xfrm>
            <a:off x="0" y="2060848"/>
            <a:ext cx="9144000" cy="4797152"/>
          </a:xfrm>
        </p:spPr>
        <p:txBody>
          <a:bodyPr>
            <a:normAutofit/>
          </a:bodyPr>
          <a:lstStyle/>
          <a:p>
            <a:pPr algn="just"/>
            <a:r>
              <a:rPr lang="el-GR" dirty="0"/>
              <a:t>Τα πάγια στοιχεία της επιχείρησης θα πρέπει </a:t>
            </a:r>
            <a:r>
              <a:rPr lang="el-GR" dirty="0" smtClean="0"/>
              <a:t>να χρηματοδοτούνται </a:t>
            </a:r>
            <a:r>
              <a:rPr lang="el-GR" dirty="0"/>
              <a:t>από κεφάλαια μακράς διάρκειας</a:t>
            </a:r>
          </a:p>
          <a:p>
            <a:pPr algn="just"/>
            <a:r>
              <a:rPr lang="el-GR" dirty="0" smtClean="0"/>
              <a:t>Το </a:t>
            </a:r>
            <a:r>
              <a:rPr lang="el-GR" dirty="0"/>
              <a:t>Μόνιμο Κεφάλαιο Κίνησης (KK) θα πρέπει να </a:t>
            </a:r>
            <a:r>
              <a:rPr lang="el-GR" dirty="0" smtClean="0"/>
              <a:t>είναι  μεγαλύτερο </a:t>
            </a:r>
            <a:r>
              <a:rPr lang="el-GR" dirty="0"/>
              <a:t>του μηδενός και να καλύπτει τα στοιχεία </a:t>
            </a:r>
            <a:r>
              <a:rPr lang="el-GR" dirty="0" smtClean="0"/>
              <a:t>του κυκλοφορούντος </a:t>
            </a:r>
            <a:r>
              <a:rPr lang="el-GR" dirty="0"/>
              <a:t>ενεργητικού που έχουν μακρά διάρκεια.</a:t>
            </a:r>
          </a:p>
          <a:p>
            <a:pPr algn="just"/>
            <a:r>
              <a:rPr lang="el-GR" dirty="0" smtClean="0"/>
              <a:t>Το </a:t>
            </a:r>
            <a:r>
              <a:rPr lang="el-GR" dirty="0"/>
              <a:t>βραχείας διάρκειας (μεταβλητό) μέρος </a:t>
            </a:r>
            <a:r>
              <a:rPr lang="el-GR" dirty="0" smtClean="0"/>
              <a:t>του κυκλοφορούντος </a:t>
            </a:r>
            <a:r>
              <a:rPr lang="el-GR" dirty="0"/>
              <a:t>ενεργητικού μπορεί να </a:t>
            </a:r>
            <a:r>
              <a:rPr lang="el-GR" dirty="0" smtClean="0"/>
              <a:t>χρηματοδοτείται και </a:t>
            </a:r>
            <a:r>
              <a:rPr lang="el-GR" dirty="0"/>
              <a:t>από βραχυπρόθεσμα κεφάλαια.</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490066"/>
          </a:xfrm>
        </p:spPr>
        <p:txBody>
          <a:bodyPr>
            <a:normAutofit fontScale="90000"/>
          </a:bodyPr>
          <a:lstStyle/>
          <a:p>
            <a:pPr algn="ctr"/>
            <a:r>
              <a:rPr lang="el-GR" sz="3600" b="1" dirty="0" smtClean="0"/>
              <a:t>ΟΡΘΟΛΟΓΙΚΗ ΠΟΛΙΤΙΚΗ ΧΡΗΜΑΤΟΔΟΤΗΣΗΣ</a:t>
            </a:r>
            <a:endParaRPr lang="el-GR" sz="3600" b="1" dirty="0"/>
          </a:p>
        </p:txBody>
      </p:sp>
      <p:pic>
        <p:nvPicPr>
          <p:cNvPr id="7170" name="Picture 2"/>
          <p:cNvPicPr>
            <a:picLocks noGrp="1" noChangeAspect="1" noChangeArrowheads="1"/>
          </p:cNvPicPr>
          <p:nvPr>
            <p:ph idx="1"/>
          </p:nvPr>
        </p:nvPicPr>
        <p:blipFill>
          <a:blip r:embed="rId2" cstate="print"/>
          <a:srcRect/>
          <a:stretch>
            <a:fillRect/>
          </a:stretch>
        </p:blipFill>
        <p:spPr bwMode="auto">
          <a:xfrm>
            <a:off x="0" y="908720"/>
            <a:ext cx="9144000" cy="5949280"/>
          </a:xfrm>
          <a:prstGeom prst="rect">
            <a:avLst/>
          </a:prstGeom>
          <a:noFill/>
          <a:ln w="9525">
            <a:noFill/>
            <a:miter lim="800000"/>
            <a:headEnd/>
            <a:tailEnd/>
          </a:ln>
        </p:spPr>
      </p:pic>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922114"/>
          </a:xfrm>
        </p:spPr>
        <p:txBody>
          <a:bodyPr>
            <a:noAutofit/>
          </a:bodyPr>
          <a:lstStyle/>
          <a:p>
            <a:r>
              <a:rPr lang="el-GR" sz="3600" b="1" dirty="0" smtClean="0"/>
              <a:t>ΑΣΚΗΣΗ ΧΡΗΜΑΤΟΔΟΤΗΣΗΣ ΠΑΓΙΟΥ ΚΑΙ ΚΥΚΛΟΦΟΡΟΥΝΤΟΣ ΕΝΕΡΓΗΤΙΚΟΥ</a:t>
            </a:r>
            <a:endParaRPr lang="el-GR" sz="3600" b="1" dirty="0"/>
          </a:p>
        </p:txBody>
      </p:sp>
      <p:pic>
        <p:nvPicPr>
          <p:cNvPr id="8194" name="Picture 2"/>
          <p:cNvPicPr>
            <a:picLocks noGrp="1" noChangeAspect="1" noChangeArrowheads="1"/>
          </p:cNvPicPr>
          <p:nvPr>
            <p:ph idx="1"/>
          </p:nvPr>
        </p:nvPicPr>
        <p:blipFill>
          <a:blip r:embed="rId2" cstate="print"/>
          <a:srcRect/>
          <a:stretch>
            <a:fillRect/>
          </a:stretch>
        </p:blipFill>
        <p:spPr bwMode="auto">
          <a:xfrm>
            <a:off x="0" y="1268760"/>
            <a:ext cx="9144000" cy="5589239"/>
          </a:xfrm>
          <a:prstGeom prst="rect">
            <a:avLst/>
          </a:prstGeom>
          <a:noFill/>
          <a:ln w="9525">
            <a:noFill/>
            <a:miter lim="800000"/>
            <a:headEnd/>
            <a:tailEnd/>
          </a:ln>
        </p:spPr>
      </p:pic>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562074"/>
          </a:xfrm>
        </p:spPr>
        <p:txBody>
          <a:bodyPr>
            <a:normAutofit fontScale="90000"/>
          </a:bodyPr>
          <a:lstStyle/>
          <a:p>
            <a:r>
              <a:rPr lang="el-GR" b="1" dirty="0" smtClean="0"/>
              <a:t>ΛΥΣΗ</a:t>
            </a:r>
            <a:endParaRPr lang="el-GR" b="1" dirty="0"/>
          </a:p>
        </p:txBody>
      </p:sp>
      <p:sp>
        <p:nvSpPr>
          <p:cNvPr id="3" name="2 - Θέση περιεχομένου"/>
          <p:cNvSpPr>
            <a:spLocks noGrp="1"/>
          </p:cNvSpPr>
          <p:nvPr>
            <p:ph idx="1"/>
          </p:nvPr>
        </p:nvSpPr>
        <p:spPr>
          <a:xfrm>
            <a:off x="0" y="836712"/>
            <a:ext cx="9144000" cy="6021288"/>
          </a:xfrm>
        </p:spPr>
        <p:txBody>
          <a:bodyPr>
            <a:noAutofit/>
          </a:bodyPr>
          <a:lstStyle/>
          <a:p>
            <a:pPr algn="just"/>
            <a:r>
              <a:rPr lang="el-GR" sz="2800" dirty="0" smtClean="0"/>
              <a:t>Το ελάχιστο ύψος του κυκλοφορούντος ενεργητικού είναι </a:t>
            </a:r>
            <a:r>
              <a:rPr lang="el-GR" sz="2800" b="1" dirty="0" smtClean="0"/>
              <a:t>18.000 ευρώ</a:t>
            </a:r>
          </a:p>
          <a:p>
            <a:pPr algn="just"/>
            <a:r>
              <a:rPr lang="el-GR" sz="2800" dirty="0" smtClean="0"/>
              <a:t>Το μέγιστο ύψος του κυκλοφορούντος ενεργητικού είναι </a:t>
            </a:r>
            <a:r>
              <a:rPr lang="el-GR" sz="2800" b="1" dirty="0" smtClean="0"/>
              <a:t>45.000 ευρώ</a:t>
            </a:r>
          </a:p>
          <a:p>
            <a:pPr algn="just"/>
            <a:r>
              <a:rPr lang="el-GR" sz="2800" dirty="0" smtClean="0"/>
              <a:t>Εποχιακό κυκλοφορούν = 45.000 – 18.000 = </a:t>
            </a:r>
            <a:r>
              <a:rPr lang="el-GR" sz="2800" b="1" dirty="0" smtClean="0"/>
              <a:t>27.000 ανάγκη βραχυπρόθεσμης χρηματοδότησης </a:t>
            </a:r>
            <a:r>
              <a:rPr lang="el-GR" sz="2800" dirty="0" smtClean="0"/>
              <a:t>(είτε δάνεια είτε προμηθευτές)</a:t>
            </a:r>
          </a:p>
          <a:p>
            <a:pPr algn="just"/>
            <a:r>
              <a:rPr lang="el-GR" sz="2800" dirty="0" smtClean="0"/>
              <a:t>Ανάγκες σε μακροπρόθεσμα κεφάλαια = πάγιο ενεργητικό + ελάχιστο κυκλοφορούν = 40.000 + 18.000 = </a:t>
            </a:r>
            <a:r>
              <a:rPr lang="el-GR" sz="2800" b="1" dirty="0" smtClean="0"/>
              <a:t>58.000 ευρώ</a:t>
            </a:r>
          </a:p>
          <a:p>
            <a:pPr algn="just"/>
            <a:r>
              <a:rPr lang="el-GR" sz="2800" dirty="0" smtClean="0"/>
              <a:t>Μακροπρόθεσμα κεφάλαια = ΙΚ+ΜΥ.</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Autofit/>
          </a:bodyPr>
          <a:lstStyle/>
          <a:p>
            <a:r>
              <a:rPr lang="el-GR" sz="3600" b="1" dirty="0"/>
              <a:t>Κύκλος Κεφαλαίου Κίνησης</a:t>
            </a:r>
            <a:br>
              <a:rPr lang="el-GR" sz="3600" b="1" dirty="0"/>
            </a:br>
            <a:r>
              <a:rPr lang="el-GR" sz="3600" b="1" dirty="0"/>
              <a:t>Ταμειακός Κύκλος της Επιχείρησης</a:t>
            </a:r>
          </a:p>
        </p:txBody>
      </p:sp>
      <p:sp>
        <p:nvSpPr>
          <p:cNvPr id="3" name="2 - Θέση περιεχομένου"/>
          <p:cNvSpPr>
            <a:spLocks noGrp="1"/>
          </p:cNvSpPr>
          <p:nvPr>
            <p:ph idx="1"/>
          </p:nvPr>
        </p:nvSpPr>
        <p:spPr>
          <a:xfrm>
            <a:off x="0" y="1600200"/>
            <a:ext cx="9144000" cy="5257800"/>
          </a:xfrm>
        </p:spPr>
        <p:txBody>
          <a:bodyPr>
            <a:normAutofit/>
          </a:bodyPr>
          <a:lstStyle/>
          <a:p>
            <a:pPr algn="just"/>
            <a:r>
              <a:rPr lang="el-GR" dirty="0"/>
              <a:t>Ο Ταμειακός Κύκλος της Επιχείρησης, είναι </a:t>
            </a:r>
            <a:r>
              <a:rPr lang="el-GR" dirty="0" smtClean="0"/>
              <a:t>ένας </a:t>
            </a:r>
            <a:r>
              <a:rPr lang="el-GR" b="1" dirty="0" smtClean="0"/>
              <a:t>δείκτης</a:t>
            </a:r>
            <a:r>
              <a:rPr lang="el-GR" dirty="0" smtClean="0"/>
              <a:t> </a:t>
            </a:r>
            <a:r>
              <a:rPr lang="el-GR" dirty="0"/>
              <a:t>ο οποίος </a:t>
            </a:r>
            <a:r>
              <a:rPr lang="el-GR" b="1" dirty="0"/>
              <a:t>μετρά</a:t>
            </a:r>
            <a:r>
              <a:rPr lang="el-GR" dirty="0"/>
              <a:t> το </a:t>
            </a:r>
            <a:r>
              <a:rPr lang="el-GR" b="1" dirty="0"/>
              <a:t>χρονικό διάστημα</a:t>
            </a:r>
            <a:r>
              <a:rPr lang="el-GR" dirty="0"/>
              <a:t> </a:t>
            </a:r>
            <a:r>
              <a:rPr lang="el-GR" dirty="0" smtClean="0"/>
              <a:t>που </a:t>
            </a:r>
            <a:r>
              <a:rPr lang="el-GR" b="1" dirty="0" smtClean="0"/>
              <a:t>μεσολαβεί</a:t>
            </a:r>
            <a:r>
              <a:rPr lang="el-GR" dirty="0" smtClean="0"/>
              <a:t> </a:t>
            </a:r>
            <a:r>
              <a:rPr lang="el-GR" dirty="0"/>
              <a:t>ανάμεσα στην </a:t>
            </a:r>
            <a:r>
              <a:rPr lang="el-GR" b="1" dirty="0"/>
              <a:t>πληρωμή</a:t>
            </a:r>
            <a:r>
              <a:rPr lang="el-GR" dirty="0"/>
              <a:t> </a:t>
            </a:r>
            <a:r>
              <a:rPr lang="el-GR" dirty="0" smtClean="0"/>
              <a:t>προμηθευτών, α΄ υλών</a:t>
            </a:r>
            <a:r>
              <a:rPr lang="el-GR" dirty="0"/>
              <a:t>, μισθών και λοιπών δαπανών, </a:t>
            </a:r>
            <a:r>
              <a:rPr lang="el-GR" dirty="0" smtClean="0"/>
              <a:t>που αφορούν </a:t>
            </a:r>
            <a:r>
              <a:rPr lang="el-GR" dirty="0"/>
              <a:t>στην παραγωγή προϊόντων, και </a:t>
            </a:r>
            <a:r>
              <a:rPr lang="el-GR" dirty="0" smtClean="0"/>
              <a:t>την </a:t>
            </a:r>
            <a:r>
              <a:rPr lang="el-GR" b="1" dirty="0" smtClean="0"/>
              <a:t>είσπραξη</a:t>
            </a:r>
            <a:r>
              <a:rPr lang="el-GR" dirty="0" smtClean="0"/>
              <a:t> </a:t>
            </a:r>
            <a:r>
              <a:rPr lang="el-GR" dirty="0"/>
              <a:t>χρημάτων από την </a:t>
            </a:r>
            <a:r>
              <a:rPr lang="el-GR" b="1" dirty="0"/>
              <a:t>πώληση</a:t>
            </a:r>
            <a:r>
              <a:rPr lang="el-GR" dirty="0"/>
              <a:t> </a:t>
            </a:r>
            <a:r>
              <a:rPr lang="el-GR" dirty="0" smtClean="0"/>
              <a:t>προϊόντων.</a:t>
            </a:r>
          </a:p>
          <a:p>
            <a:pPr algn="just"/>
            <a:r>
              <a:rPr lang="el-GR" dirty="0" smtClean="0"/>
              <a:t>Για </a:t>
            </a:r>
            <a:r>
              <a:rPr lang="el-GR" dirty="0"/>
              <a:t>το διάστημα αυτό η επιχείρηση πρέπει </a:t>
            </a:r>
            <a:r>
              <a:rPr lang="el-GR" dirty="0" smtClean="0"/>
              <a:t>να </a:t>
            </a:r>
            <a:r>
              <a:rPr lang="el-GR" b="1" dirty="0" smtClean="0"/>
              <a:t>χρηματοδοτήσει</a:t>
            </a:r>
            <a:r>
              <a:rPr lang="el-GR" dirty="0" smtClean="0"/>
              <a:t> </a:t>
            </a:r>
            <a:r>
              <a:rPr lang="el-GR" dirty="0"/>
              <a:t>την παραγωγική διαδικασία με </a:t>
            </a:r>
            <a:r>
              <a:rPr lang="el-GR" b="1" dirty="0" smtClean="0"/>
              <a:t>ίδια ή </a:t>
            </a:r>
            <a:r>
              <a:rPr lang="el-GR" b="1" dirty="0"/>
              <a:t>δανειακά κεφάλαια.</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92696"/>
          </a:xfrm>
        </p:spPr>
        <p:txBody>
          <a:bodyPr>
            <a:normAutofit/>
          </a:bodyPr>
          <a:lstStyle/>
          <a:p>
            <a:pPr algn="ctr"/>
            <a:r>
              <a:rPr lang="el-GR" sz="4000" b="1" dirty="0"/>
              <a:t>Ταμειακός Κύκλος σε </a:t>
            </a:r>
            <a:r>
              <a:rPr lang="el-GR" sz="4000" b="1" dirty="0" smtClean="0"/>
              <a:t>Ημέρες</a:t>
            </a:r>
            <a:endParaRPr lang="el-GR" sz="4000" b="1" dirty="0"/>
          </a:p>
        </p:txBody>
      </p:sp>
      <p:sp>
        <p:nvSpPr>
          <p:cNvPr id="3" name="2 - Θέση περιεχομένου"/>
          <p:cNvSpPr>
            <a:spLocks noGrp="1"/>
          </p:cNvSpPr>
          <p:nvPr>
            <p:ph idx="1"/>
          </p:nvPr>
        </p:nvSpPr>
        <p:spPr>
          <a:xfrm>
            <a:off x="0" y="836712"/>
            <a:ext cx="9144000" cy="6021288"/>
          </a:xfrm>
        </p:spPr>
        <p:txBody>
          <a:bodyPr>
            <a:normAutofit/>
          </a:bodyPr>
          <a:lstStyle/>
          <a:p>
            <a:r>
              <a:rPr lang="el-GR" b="1" dirty="0">
                <a:solidFill>
                  <a:srgbClr val="7030A0"/>
                </a:solidFill>
              </a:rPr>
              <a:t>Μέσος χρόνος </a:t>
            </a:r>
            <a:r>
              <a:rPr lang="el-GR" b="1" dirty="0" smtClean="0">
                <a:solidFill>
                  <a:srgbClr val="7030A0"/>
                </a:solidFill>
              </a:rPr>
              <a:t>αποθεμάτων</a:t>
            </a:r>
            <a:r>
              <a:rPr lang="el-GR" dirty="0" smtClean="0"/>
              <a:t> = </a:t>
            </a:r>
          </a:p>
          <a:p>
            <a:r>
              <a:rPr lang="el-GR" b="1" dirty="0" smtClean="0"/>
              <a:t>[(</a:t>
            </a:r>
            <a:r>
              <a:rPr lang="el-GR" b="1" dirty="0"/>
              <a:t>Μέσο Απόθεμα / Κόστος πωληθέντων</a:t>
            </a:r>
            <a:r>
              <a:rPr lang="el-GR" b="1" dirty="0" smtClean="0"/>
              <a:t>)]*</a:t>
            </a:r>
            <a:r>
              <a:rPr lang="el-GR" b="1" dirty="0"/>
              <a:t>360</a:t>
            </a:r>
          </a:p>
          <a:p>
            <a:r>
              <a:rPr lang="el-GR" b="1" u="sng" dirty="0" smtClean="0"/>
              <a:t>Συν +</a:t>
            </a:r>
            <a:endParaRPr lang="el-GR" b="1" u="sng" dirty="0"/>
          </a:p>
          <a:p>
            <a:r>
              <a:rPr lang="el-GR" b="1" dirty="0">
                <a:solidFill>
                  <a:srgbClr val="0000FF"/>
                </a:solidFill>
              </a:rPr>
              <a:t>Μέσος χρόνος </a:t>
            </a:r>
            <a:r>
              <a:rPr lang="el-GR" b="1" dirty="0" smtClean="0">
                <a:solidFill>
                  <a:srgbClr val="0000FF"/>
                </a:solidFill>
              </a:rPr>
              <a:t>απαιτήσεων </a:t>
            </a:r>
            <a:r>
              <a:rPr lang="el-GR" dirty="0" smtClean="0"/>
              <a:t>=</a:t>
            </a:r>
          </a:p>
          <a:p>
            <a:r>
              <a:rPr lang="el-GR" b="1" dirty="0" smtClean="0"/>
              <a:t>[(Μέσο </a:t>
            </a:r>
            <a:r>
              <a:rPr lang="el-GR" b="1" dirty="0"/>
              <a:t>Ύψος Απαιτήσεων/ Πωλήσεις</a:t>
            </a:r>
            <a:r>
              <a:rPr lang="el-GR" b="1" dirty="0" smtClean="0"/>
              <a:t>)]* </a:t>
            </a:r>
            <a:r>
              <a:rPr lang="el-GR" b="1" dirty="0"/>
              <a:t>360</a:t>
            </a:r>
          </a:p>
          <a:p>
            <a:r>
              <a:rPr lang="el-GR" b="1" u="sng" dirty="0" smtClean="0"/>
              <a:t>Μείον -</a:t>
            </a:r>
            <a:endParaRPr lang="el-GR" b="1" u="sng" dirty="0"/>
          </a:p>
          <a:p>
            <a:r>
              <a:rPr lang="el-GR" b="1" dirty="0">
                <a:solidFill>
                  <a:srgbClr val="FF0000"/>
                </a:solidFill>
              </a:rPr>
              <a:t>Μέσος χρόνος </a:t>
            </a:r>
            <a:r>
              <a:rPr lang="el-GR" b="1" dirty="0" smtClean="0">
                <a:solidFill>
                  <a:srgbClr val="FF0000"/>
                </a:solidFill>
              </a:rPr>
              <a:t>Υποχρεώσεων =</a:t>
            </a:r>
            <a:endParaRPr lang="el-GR" dirty="0" smtClean="0"/>
          </a:p>
          <a:p>
            <a:r>
              <a:rPr lang="el-GR" b="1" dirty="0" smtClean="0"/>
              <a:t>(Μέσο </a:t>
            </a:r>
            <a:r>
              <a:rPr lang="el-GR" b="1" dirty="0"/>
              <a:t>Ύψος Υποχρεώσεων/ </a:t>
            </a:r>
            <a:r>
              <a:rPr lang="el-GR" b="1" dirty="0" smtClean="0"/>
              <a:t>Κόστος Πωλήσεων)]*</a:t>
            </a:r>
            <a:r>
              <a:rPr lang="el-GR" b="1" dirty="0"/>
              <a:t>360</a:t>
            </a:r>
          </a:p>
          <a:p>
            <a:pPr algn="just"/>
            <a:r>
              <a:rPr lang="el-GR" b="1" dirty="0" smtClean="0">
                <a:solidFill>
                  <a:srgbClr val="006600"/>
                </a:solidFill>
              </a:rPr>
              <a:t>Ο </a:t>
            </a:r>
            <a:r>
              <a:rPr lang="el-GR" b="1" dirty="0">
                <a:solidFill>
                  <a:srgbClr val="006600"/>
                </a:solidFill>
              </a:rPr>
              <a:t>ταμειακός κύκλος σε ημέρες δείχνει το </a:t>
            </a:r>
            <a:r>
              <a:rPr lang="el-GR" b="1" dirty="0" smtClean="0">
                <a:solidFill>
                  <a:srgbClr val="663300"/>
                </a:solidFill>
              </a:rPr>
              <a:t>κενό</a:t>
            </a:r>
            <a:r>
              <a:rPr lang="el-GR" b="1" dirty="0" smtClean="0">
                <a:solidFill>
                  <a:srgbClr val="006600"/>
                </a:solidFill>
              </a:rPr>
              <a:t> του </a:t>
            </a:r>
            <a:r>
              <a:rPr lang="el-GR" b="1" dirty="0">
                <a:solidFill>
                  <a:srgbClr val="006600"/>
                </a:solidFill>
              </a:rPr>
              <a:t>λειτουργικού κύκλου που θα πρέπει </a:t>
            </a:r>
            <a:r>
              <a:rPr lang="el-GR" b="1" dirty="0" smtClean="0">
                <a:solidFill>
                  <a:srgbClr val="006600"/>
                </a:solidFill>
              </a:rPr>
              <a:t>να </a:t>
            </a:r>
            <a:r>
              <a:rPr lang="el-GR" b="1" dirty="0" smtClean="0">
                <a:solidFill>
                  <a:srgbClr val="663300"/>
                </a:solidFill>
              </a:rPr>
              <a:t>χρηματοδοτηθεί </a:t>
            </a:r>
            <a:r>
              <a:rPr lang="el-GR" b="1" dirty="0">
                <a:solidFill>
                  <a:srgbClr val="663300"/>
                </a:solidFill>
              </a:rPr>
              <a:t>με </a:t>
            </a:r>
            <a:r>
              <a:rPr lang="el-GR" b="1" dirty="0" smtClean="0">
                <a:solidFill>
                  <a:srgbClr val="663300"/>
                </a:solidFill>
              </a:rPr>
              <a:t>μετρητά.</a:t>
            </a:r>
            <a:endParaRPr lang="el-GR" b="1" dirty="0">
              <a:solidFill>
                <a:srgbClr val="663300"/>
              </a:solidFill>
            </a:endParaRP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92696"/>
          </a:xfrm>
        </p:spPr>
        <p:txBody>
          <a:bodyPr>
            <a:normAutofit/>
          </a:bodyPr>
          <a:lstStyle/>
          <a:p>
            <a:r>
              <a:rPr lang="el-GR" sz="2800" b="1" dirty="0"/>
              <a:t>Κύκλος εκμετάλλευσης ταμείου </a:t>
            </a:r>
            <a:r>
              <a:rPr lang="el-GR" sz="2800" b="1" dirty="0" smtClean="0"/>
              <a:t>μιας εμπορικής </a:t>
            </a:r>
            <a:r>
              <a:rPr lang="el-GR" sz="2800" b="1" dirty="0"/>
              <a:t>επιχείρησης</a:t>
            </a:r>
          </a:p>
        </p:txBody>
      </p:sp>
      <p:pic>
        <p:nvPicPr>
          <p:cNvPr id="11266" name="Picture 2"/>
          <p:cNvPicPr>
            <a:picLocks noGrp="1" noChangeAspect="1" noChangeArrowheads="1"/>
          </p:cNvPicPr>
          <p:nvPr>
            <p:ph idx="1"/>
          </p:nvPr>
        </p:nvPicPr>
        <p:blipFill>
          <a:blip r:embed="rId2" cstate="print"/>
          <a:srcRect/>
          <a:stretch>
            <a:fillRect/>
          </a:stretch>
        </p:blipFill>
        <p:spPr bwMode="auto">
          <a:xfrm>
            <a:off x="0" y="764704"/>
            <a:ext cx="9144000" cy="6093296"/>
          </a:xfrm>
          <a:prstGeom prst="rect">
            <a:avLst/>
          </a:prstGeom>
          <a:noFill/>
          <a:ln w="9525">
            <a:noFill/>
            <a:miter lim="800000"/>
            <a:headEnd/>
            <a:tailEnd/>
          </a:ln>
        </p:spPr>
      </p:pic>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06090"/>
          </a:xfrm>
        </p:spPr>
        <p:txBody>
          <a:bodyPr>
            <a:normAutofit fontScale="90000"/>
          </a:bodyPr>
          <a:lstStyle/>
          <a:p>
            <a:r>
              <a:rPr lang="el-GR" b="1" dirty="0"/>
              <a:t>Βιομηχανικές επιχειρήσεις</a:t>
            </a:r>
          </a:p>
        </p:txBody>
      </p:sp>
      <p:sp>
        <p:nvSpPr>
          <p:cNvPr id="3" name="2 - Θέση περιεχομένου"/>
          <p:cNvSpPr>
            <a:spLocks noGrp="1"/>
          </p:cNvSpPr>
          <p:nvPr>
            <p:ph idx="1"/>
          </p:nvPr>
        </p:nvSpPr>
        <p:spPr>
          <a:xfrm>
            <a:off x="0" y="1052736"/>
            <a:ext cx="9144000" cy="5805264"/>
          </a:xfrm>
        </p:spPr>
        <p:txBody>
          <a:bodyPr>
            <a:normAutofit/>
          </a:bodyPr>
          <a:lstStyle/>
          <a:p>
            <a:r>
              <a:rPr lang="el-GR" dirty="0"/>
              <a:t>Μεταποίηση των προϊόντων που αγοράζουν</a:t>
            </a:r>
          </a:p>
          <a:p>
            <a:r>
              <a:rPr lang="el-GR" dirty="0" smtClean="0"/>
              <a:t>Έστω </a:t>
            </a:r>
            <a:r>
              <a:rPr lang="el-GR" dirty="0"/>
              <a:t>ότι η διάρκεια του κύκλου εκμετάλλευσης είναι 9</a:t>
            </a:r>
          </a:p>
          <a:p>
            <a:r>
              <a:rPr lang="el-GR" dirty="0"/>
              <a:t>εβδομάδες.</a:t>
            </a:r>
          </a:p>
          <a:p>
            <a:r>
              <a:rPr lang="el-GR" dirty="0" smtClean="0"/>
              <a:t>Περιλαμβάνει </a:t>
            </a:r>
            <a:r>
              <a:rPr lang="el-GR" dirty="0"/>
              <a:t>το χρόνο αποθεματοποίησης των πρώτων</a:t>
            </a:r>
          </a:p>
          <a:p>
            <a:r>
              <a:rPr lang="el-GR" dirty="0"/>
              <a:t>υλών, της παραγωγής σε εξέλιξη και των έτοιμων</a:t>
            </a:r>
          </a:p>
          <a:p>
            <a:r>
              <a:rPr lang="el-GR" dirty="0"/>
              <a:t>προϊόντων.</a:t>
            </a:r>
          </a:p>
          <a:p>
            <a:r>
              <a:rPr lang="el-GR" dirty="0" smtClean="0"/>
              <a:t>Οι </a:t>
            </a:r>
            <a:r>
              <a:rPr lang="el-GR" dirty="0"/>
              <a:t>προμηθευτές των πρώτων υλών παρέχουν πίστωση </a:t>
            </a:r>
            <a:r>
              <a:rPr lang="el-GR" dirty="0" smtClean="0"/>
              <a:t>6 εβδομάδων</a:t>
            </a:r>
            <a:r>
              <a:rPr lang="el-GR" dirty="0"/>
              <a:t>, ενώ τα έξοδα παραγωγής ρυθμίζονται </a:t>
            </a:r>
            <a:r>
              <a:rPr lang="el-GR" dirty="0" smtClean="0"/>
              <a:t>κατά μέσο </a:t>
            </a:r>
            <a:r>
              <a:rPr lang="el-GR" dirty="0"/>
              <a:t>όρο σε 3 εβδομάδες μετά την έναρξή τους.</a:t>
            </a:r>
          </a:p>
          <a:p>
            <a:r>
              <a:rPr lang="el-GR" dirty="0"/>
              <a:t>Η επιχείρηση παραχωρεί στους πελάτες της </a:t>
            </a:r>
            <a:r>
              <a:rPr lang="el-GR" dirty="0" smtClean="0"/>
              <a:t>μια προθεσμία </a:t>
            </a:r>
            <a:r>
              <a:rPr lang="el-GR" dirty="0"/>
              <a:t>ρύθμισης 4 εβδομάδων.</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908720"/>
          </a:xfrm>
        </p:spPr>
        <p:txBody>
          <a:bodyPr>
            <a:normAutofit fontScale="90000"/>
          </a:bodyPr>
          <a:lstStyle/>
          <a:p>
            <a:pPr algn="ctr"/>
            <a:r>
              <a:rPr lang="el-GR" sz="3200" b="1" dirty="0"/>
              <a:t>Κύκλος εκμετάλλευσης ταμείου </a:t>
            </a:r>
            <a:r>
              <a:rPr lang="el-GR" sz="3200" b="1" dirty="0" smtClean="0"/>
              <a:t>μιας βιομηχανικής </a:t>
            </a:r>
            <a:r>
              <a:rPr lang="el-GR" sz="3200" b="1" dirty="0"/>
              <a:t>επιχείρησης</a:t>
            </a:r>
          </a:p>
        </p:txBody>
      </p:sp>
      <p:sp>
        <p:nvSpPr>
          <p:cNvPr id="3" name="2 - Θέση περιεχομένου"/>
          <p:cNvSpPr>
            <a:spLocks noGrp="1"/>
          </p:cNvSpPr>
          <p:nvPr>
            <p:ph idx="1"/>
          </p:nvPr>
        </p:nvSpPr>
        <p:spPr>
          <a:xfrm>
            <a:off x="0" y="1600200"/>
            <a:ext cx="9144000" cy="5257800"/>
          </a:xfrm>
        </p:spPr>
        <p:txBody>
          <a:bodyPr>
            <a:normAutofit/>
          </a:bodyPr>
          <a:lstStyle/>
          <a:p>
            <a:endParaRPr lang="el-GR" dirty="0" smtClean="0"/>
          </a:p>
          <a:p>
            <a:endParaRPr lang="el-GR" dirty="0" smtClean="0"/>
          </a:p>
          <a:p>
            <a:endParaRPr lang="el-GR" dirty="0"/>
          </a:p>
          <a:p>
            <a:endParaRPr lang="el-GR" dirty="0" smtClean="0"/>
          </a:p>
          <a:p>
            <a:endParaRPr lang="el-GR" dirty="0"/>
          </a:p>
          <a:p>
            <a:r>
              <a:rPr lang="el-GR" b="1" u="sng" dirty="0" smtClean="0"/>
              <a:t>Συμπέρασμα:</a:t>
            </a:r>
            <a:r>
              <a:rPr lang="el-GR" b="1" dirty="0" smtClean="0"/>
              <a:t> </a:t>
            </a:r>
            <a:r>
              <a:rPr lang="el-GR" dirty="0" smtClean="0"/>
              <a:t>Στην </a:t>
            </a:r>
            <a:r>
              <a:rPr lang="el-GR" dirty="0"/>
              <a:t>περίπτωση αυτή, η ΑΧΕ είναι ίση με την </a:t>
            </a:r>
            <a:r>
              <a:rPr lang="el-GR" dirty="0" smtClean="0"/>
              <a:t>ανάγκη χρηματοδότησης </a:t>
            </a:r>
            <a:r>
              <a:rPr lang="el-GR" dirty="0"/>
              <a:t>του κύκλου εκμετάλλευσης </a:t>
            </a:r>
            <a:r>
              <a:rPr lang="el-GR" dirty="0" smtClean="0"/>
              <a:t>αυξανόμενης από </a:t>
            </a:r>
            <a:r>
              <a:rPr lang="el-GR" dirty="0"/>
              <a:t>την ανάγκη που δημιουργείται από την πίστωση </a:t>
            </a:r>
            <a:r>
              <a:rPr lang="el-GR" dirty="0" smtClean="0"/>
              <a:t>που παρέχεται </a:t>
            </a:r>
            <a:r>
              <a:rPr lang="el-GR" dirty="0"/>
              <a:t>στους πελάτες και από τις πηγές κεφαλαίων </a:t>
            </a:r>
            <a:r>
              <a:rPr lang="el-GR" dirty="0" smtClean="0"/>
              <a:t>που δημιουργούνται </a:t>
            </a:r>
            <a:r>
              <a:rPr lang="el-GR" dirty="0"/>
              <a:t>από την πίστωση των προμηθευτών. Εδώ είναι 9+4 -</a:t>
            </a:r>
            <a:r>
              <a:rPr lang="el-GR" dirty="0" smtClean="0"/>
              <a:t>6 = </a:t>
            </a:r>
            <a:r>
              <a:rPr lang="el-GR" dirty="0"/>
              <a:t>7 εβδομάδες</a:t>
            </a:r>
          </a:p>
        </p:txBody>
      </p:sp>
      <p:pic>
        <p:nvPicPr>
          <p:cNvPr id="12291" name="Picture 3"/>
          <p:cNvPicPr>
            <a:picLocks noChangeAspect="1" noChangeArrowheads="1"/>
          </p:cNvPicPr>
          <p:nvPr/>
        </p:nvPicPr>
        <p:blipFill>
          <a:blip r:embed="rId2" cstate="print"/>
          <a:srcRect/>
          <a:stretch>
            <a:fillRect/>
          </a:stretch>
        </p:blipFill>
        <p:spPr bwMode="auto">
          <a:xfrm>
            <a:off x="0" y="908720"/>
            <a:ext cx="8892480" cy="2657475"/>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3" descr="awesome-brands-companies.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xmlns="" val="3711821861"/>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24744"/>
          </a:xfrm>
        </p:spPr>
        <p:txBody>
          <a:bodyPr>
            <a:noAutofit/>
          </a:bodyPr>
          <a:lstStyle/>
          <a:p>
            <a:r>
              <a:rPr lang="el-GR" sz="4000" b="1" dirty="0"/>
              <a:t>Μηδενική ανάγκη χρηματοδότησης </a:t>
            </a:r>
            <a:r>
              <a:rPr lang="el-GR" sz="4000" b="1" dirty="0" smtClean="0"/>
              <a:t>της εκμετάλλευσης</a:t>
            </a:r>
            <a:endParaRPr lang="el-GR" sz="4000" b="1" dirty="0"/>
          </a:p>
        </p:txBody>
      </p:sp>
      <p:pic>
        <p:nvPicPr>
          <p:cNvPr id="13314" name="Picture 2"/>
          <p:cNvPicPr>
            <a:picLocks noGrp="1" noChangeAspect="1" noChangeArrowheads="1"/>
          </p:cNvPicPr>
          <p:nvPr>
            <p:ph idx="1"/>
          </p:nvPr>
        </p:nvPicPr>
        <p:blipFill>
          <a:blip r:embed="rId2" cstate="print"/>
          <a:srcRect/>
          <a:stretch>
            <a:fillRect/>
          </a:stretch>
        </p:blipFill>
        <p:spPr bwMode="auto">
          <a:xfrm>
            <a:off x="0" y="1296144"/>
            <a:ext cx="9144000" cy="5589240"/>
          </a:xfrm>
          <a:prstGeom prst="rect">
            <a:avLst/>
          </a:prstGeom>
          <a:noFill/>
          <a:ln w="9525">
            <a:noFill/>
            <a:miter lim="800000"/>
            <a:headEnd/>
            <a:tailEnd/>
          </a:ln>
        </p:spPr>
      </p:pic>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rmAutofit fontScale="90000"/>
          </a:bodyPr>
          <a:lstStyle/>
          <a:p>
            <a:r>
              <a:rPr lang="el-GR" b="1" dirty="0"/>
              <a:t>Αρνητική ανάγκη χρηματοδότησης </a:t>
            </a:r>
            <a:r>
              <a:rPr lang="el-GR" b="1" dirty="0" smtClean="0"/>
              <a:t>της εκμετάλλευσης (2)</a:t>
            </a:r>
            <a:endParaRPr lang="el-GR" b="1" dirty="0"/>
          </a:p>
        </p:txBody>
      </p:sp>
      <p:pic>
        <p:nvPicPr>
          <p:cNvPr id="14338" name="Picture 2"/>
          <p:cNvPicPr>
            <a:picLocks noGrp="1" noChangeAspect="1" noChangeArrowheads="1"/>
          </p:cNvPicPr>
          <p:nvPr>
            <p:ph idx="1"/>
          </p:nvPr>
        </p:nvPicPr>
        <p:blipFill>
          <a:blip r:embed="rId2" cstate="print"/>
          <a:srcRect/>
          <a:stretch>
            <a:fillRect/>
          </a:stretch>
        </p:blipFill>
        <p:spPr bwMode="auto">
          <a:xfrm>
            <a:off x="0" y="1994490"/>
            <a:ext cx="9144000" cy="48635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268760"/>
          </a:xfrm>
        </p:spPr>
        <p:txBody>
          <a:bodyPr>
            <a:noAutofit/>
          </a:bodyPr>
          <a:lstStyle/>
          <a:p>
            <a:r>
              <a:rPr lang="el-GR" sz="4000" b="1" dirty="0"/>
              <a:t>Πρόβλεψη χρηματοδοτικών</a:t>
            </a:r>
            <a:br>
              <a:rPr lang="el-GR" sz="4000" b="1" dirty="0"/>
            </a:br>
            <a:r>
              <a:rPr lang="el-GR" sz="4000" b="1" dirty="0"/>
              <a:t>αναγκών</a:t>
            </a:r>
          </a:p>
        </p:txBody>
      </p:sp>
      <p:sp>
        <p:nvSpPr>
          <p:cNvPr id="3" name="2 - Θέση περιεχομένου"/>
          <p:cNvSpPr>
            <a:spLocks noGrp="1"/>
          </p:cNvSpPr>
          <p:nvPr>
            <p:ph idx="1"/>
          </p:nvPr>
        </p:nvSpPr>
        <p:spPr>
          <a:xfrm>
            <a:off x="0" y="1600200"/>
            <a:ext cx="9144000" cy="5257800"/>
          </a:xfrm>
        </p:spPr>
        <p:txBody>
          <a:bodyPr>
            <a:normAutofit/>
          </a:bodyPr>
          <a:lstStyle/>
          <a:p>
            <a:pPr algn="just"/>
            <a:r>
              <a:rPr lang="el-GR" dirty="0"/>
              <a:t>Μια επιχείρηση για να αυξήσει τις πωλήσεις </a:t>
            </a:r>
            <a:r>
              <a:rPr lang="el-GR" dirty="0" smtClean="0"/>
              <a:t>της χρειάζεται </a:t>
            </a:r>
            <a:r>
              <a:rPr lang="el-GR" dirty="0"/>
              <a:t>επενδύσεις σε κυκλοφορούντα στοιχεία</a:t>
            </a:r>
            <a:r>
              <a:rPr lang="el-GR" dirty="0" smtClean="0"/>
              <a:t>, καθώς </a:t>
            </a:r>
            <a:r>
              <a:rPr lang="el-GR" dirty="0"/>
              <a:t>και σε πάγιο εξοπλισμό, όταν η </a:t>
            </a:r>
            <a:r>
              <a:rPr lang="el-GR" dirty="0" smtClean="0"/>
              <a:t>παραγωγική δυνατότητα </a:t>
            </a:r>
            <a:r>
              <a:rPr lang="el-GR" dirty="0"/>
              <a:t>εξαντληθεί. Η επιχείρηση επιθυμεί </a:t>
            </a:r>
            <a:r>
              <a:rPr lang="el-GR" dirty="0" smtClean="0"/>
              <a:t>να γνωρίζει </a:t>
            </a:r>
            <a:r>
              <a:rPr lang="el-GR" dirty="0"/>
              <a:t>τα κεφάλαια που θα απαιτηθούν </a:t>
            </a:r>
            <a:r>
              <a:rPr lang="el-GR" dirty="0" smtClean="0"/>
              <a:t>κάνοντας πρόβλεψη </a:t>
            </a:r>
            <a:r>
              <a:rPr lang="el-GR" dirty="0"/>
              <a:t>των χρηματοοικονομικών αναγκών της.</a:t>
            </a:r>
          </a:p>
        </p:txBody>
      </p:sp>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rmAutofit fontScale="90000"/>
          </a:bodyPr>
          <a:lstStyle/>
          <a:p>
            <a:r>
              <a:rPr lang="el-GR" b="1" dirty="0" smtClean="0"/>
              <a:t>Α. Μέθοδος </a:t>
            </a:r>
            <a:r>
              <a:rPr lang="el-GR" b="1" dirty="0"/>
              <a:t>ποσοστού των πωλήσεων</a:t>
            </a:r>
            <a:endParaRPr lang="el-GR" dirty="0"/>
          </a:p>
        </p:txBody>
      </p:sp>
      <p:sp>
        <p:nvSpPr>
          <p:cNvPr id="3" name="2 - Θέση περιεχομένου"/>
          <p:cNvSpPr>
            <a:spLocks noGrp="1"/>
          </p:cNvSpPr>
          <p:nvPr>
            <p:ph idx="1"/>
          </p:nvPr>
        </p:nvSpPr>
        <p:spPr>
          <a:xfrm>
            <a:off x="0" y="1412776"/>
            <a:ext cx="9144000" cy="5445224"/>
          </a:xfrm>
        </p:spPr>
        <p:txBody>
          <a:bodyPr>
            <a:normAutofit/>
          </a:bodyPr>
          <a:lstStyle/>
          <a:p>
            <a:pPr algn="just"/>
            <a:r>
              <a:rPr lang="el-GR" dirty="0"/>
              <a:t>Η πρόβλεψη των πωλήσεων αποτελεί την βάση </a:t>
            </a:r>
            <a:r>
              <a:rPr lang="el-GR" dirty="0" smtClean="0"/>
              <a:t>της σωστής </a:t>
            </a:r>
            <a:r>
              <a:rPr lang="el-GR" dirty="0"/>
              <a:t>εκτίμησης </a:t>
            </a:r>
            <a:r>
              <a:rPr lang="el-GR" dirty="0" smtClean="0"/>
              <a:t>όλων των μελλοντικών Χρηματοοικονομικών </a:t>
            </a:r>
            <a:r>
              <a:rPr lang="el-GR" dirty="0"/>
              <a:t>αναγκών.</a:t>
            </a:r>
          </a:p>
          <a:p>
            <a:pPr algn="just"/>
            <a:r>
              <a:rPr lang="el-GR" dirty="0"/>
              <a:t>Μικρές ποσοστιαίες αυξήσεις μπορούν </a:t>
            </a:r>
            <a:r>
              <a:rPr lang="el-GR" dirty="0" smtClean="0"/>
              <a:t>να χρηματοδοτηθούν </a:t>
            </a:r>
            <a:r>
              <a:rPr lang="el-GR" dirty="0"/>
              <a:t>από εσωτερικά κεφάλαια, </a:t>
            </a:r>
            <a:r>
              <a:rPr lang="el-GR" dirty="0" smtClean="0"/>
              <a:t>ενώ μεγάλες </a:t>
            </a:r>
            <a:r>
              <a:rPr lang="el-GR" dirty="0"/>
              <a:t>αυξήσεις απαιτούν αναζήτηση </a:t>
            </a:r>
            <a:r>
              <a:rPr lang="el-GR" dirty="0" smtClean="0"/>
              <a:t>εξωτερικών κεφαλαίων</a:t>
            </a:r>
            <a:r>
              <a:rPr lang="el-GR" dirty="0"/>
              <a:t>. Με τη μέθοδο αυτή υποθέτομε ότι </a:t>
            </a:r>
            <a:r>
              <a:rPr lang="el-GR" dirty="0" smtClean="0"/>
              <a:t>η επιχείρηση </a:t>
            </a:r>
            <a:r>
              <a:rPr lang="el-GR" dirty="0"/>
              <a:t>λειτουργεί σε πλήρη </a:t>
            </a:r>
            <a:r>
              <a:rPr lang="el-GR" dirty="0" smtClean="0"/>
              <a:t>απασχόληση.</a:t>
            </a:r>
            <a:endParaRPr lang="el-GR" dirty="0"/>
          </a:p>
        </p:txBody>
      </p:sp>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62074"/>
          </a:xfrm>
        </p:spPr>
        <p:txBody>
          <a:bodyPr>
            <a:normAutofit fontScale="90000"/>
          </a:bodyPr>
          <a:lstStyle/>
          <a:p>
            <a:r>
              <a:rPr lang="el-GR" b="1" dirty="0" smtClean="0"/>
              <a:t>ΠΑΡΑΔΕΙΓΜΑ 1</a:t>
            </a:r>
            <a:endParaRPr lang="el-GR" b="1" dirty="0"/>
          </a:p>
        </p:txBody>
      </p:sp>
      <p:sp>
        <p:nvSpPr>
          <p:cNvPr id="3" name="2 - Θέση περιεχομένου"/>
          <p:cNvSpPr>
            <a:spLocks noGrp="1"/>
          </p:cNvSpPr>
          <p:nvPr>
            <p:ph idx="1"/>
          </p:nvPr>
        </p:nvSpPr>
        <p:spPr>
          <a:xfrm>
            <a:off x="0" y="1196752"/>
            <a:ext cx="9144000" cy="5661248"/>
          </a:xfrm>
        </p:spPr>
        <p:txBody>
          <a:bodyPr>
            <a:normAutofit/>
          </a:bodyPr>
          <a:lstStyle/>
          <a:p>
            <a:pPr algn="just"/>
            <a:r>
              <a:rPr lang="el-GR" dirty="0"/>
              <a:t>Οι πωλήσεις το </a:t>
            </a:r>
            <a:r>
              <a:rPr lang="el-GR" dirty="0" smtClean="0"/>
              <a:t>2017 ήταν € </a:t>
            </a:r>
            <a:r>
              <a:rPr lang="el-GR" dirty="0"/>
              <a:t>1.000. </a:t>
            </a:r>
            <a:endParaRPr lang="el-GR" dirty="0" smtClean="0"/>
          </a:p>
          <a:p>
            <a:pPr algn="just"/>
            <a:r>
              <a:rPr lang="el-GR" dirty="0" smtClean="0"/>
              <a:t>Τα καθαρά </a:t>
            </a:r>
            <a:r>
              <a:rPr lang="el-GR" dirty="0"/>
              <a:t>κέρδη μετά φόρων € 40 (περιθώριο </a:t>
            </a:r>
            <a:r>
              <a:rPr lang="el-GR" dirty="0" smtClean="0"/>
              <a:t>καθαρού κέρδους: (40/1000)*100 = </a:t>
            </a:r>
            <a:r>
              <a:rPr lang="el-GR" dirty="0"/>
              <a:t>4</a:t>
            </a:r>
            <a:r>
              <a:rPr lang="el-GR" dirty="0" smtClean="0"/>
              <a:t>%. </a:t>
            </a:r>
          </a:p>
          <a:p>
            <a:pPr algn="just"/>
            <a:r>
              <a:rPr lang="el-GR" dirty="0" smtClean="0"/>
              <a:t>Το </a:t>
            </a:r>
            <a:r>
              <a:rPr lang="el-GR" dirty="0"/>
              <a:t>διανεμόμενο μέρισμα είναι € 20 </a:t>
            </a:r>
            <a:r>
              <a:rPr lang="el-GR" dirty="0" smtClean="0"/>
              <a:t>ήτοι (20/40)*100 = 50</a:t>
            </a:r>
            <a:r>
              <a:rPr lang="el-GR" dirty="0"/>
              <a:t>% των καθαρών </a:t>
            </a:r>
            <a:r>
              <a:rPr lang="el-GR" dirty="0" smtClean="0"/>
              <a:t>κερδών.</a:t>
            </a:r>
          </a:p>
          <a:p>
            <a:pPr algn="just"/>
            <a:r>
              <a:rPr lang="el-GR" dirty="0" smtClean="0"/>
              <a:t>Άρα τα παρακρατηθέντα κέρδη για μελλοντική χρηματοδότηση της επιχείρησης θα είναι: 20 €  </a:t>
            </a:r>
          </a:p>
          <a:p>
            <a:pPr algn="just"/>
            <a:r>
              <a:rPr lang="el-GR" dirty="0" smtClean="0"/>
              <a:t>Οι </a:t>
            </a:r>
            <a:r>
              <a:rPr lang="el-GR" dirty="0"/>
              <a:t>πωλήσεις του </a:t>
            </a:r>
            <a:r>
              <a:rPr lang="el-GR" dirty="0" smtClean="0"/>
              <a:t>2018 αναμένεται </a:t>
            </a:r>
            <a:r>
              <a:rPr lang="el-GR" dirty="0"/>
              <a:t>να παρουσιάσουν αύξηση 60% </a:t>
            </a:r>
            <a:r>
              <a:rPr lang="el-GR" dirty="0" smtClean="0"/>
              <a:t>δηλαδή: 1.000+(1.000*60%) = 1.000+600 = 1.600</a:t>
            </a:r>
            <a:r>
              <a:rPr lang="el-GR" dirty="0"/>
              <a:t>.</a:t>
            </a:r>
          </a:p>
        </p:txBody>
      </p:sp>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908720"/>
          </a:xfrm>
        </p:spPr>
        <p:txBody>
          <a:bodyPr/>
          <a:lstStyle/>
          <a:p>
            <a:r>
              <a:rPr lang="el-GR" b="1" dirty="0" smtClean="0"/>
              <a:t>ΙΣΟΛΟΓΙΣΜΟΣ ΠΑΡΑΔΕΙΓΜΑΤΟΣ</a:t>
            </a:r>
            <a:endParaRPr lang="el-GR" b="1" dirty="0"/>
          </a:p>
        </p:txBody>
      </p:sp>
      <p:pic>
        <p:nvPicPr>
          <p:cNvPr id="15362" name="Picture 2"/>
          <p:cNvPicPr>
            <a:picLocks noGrp="1" noChangeAspect="1" noChangeArrowheads="1"/>
          </p:cNvPicPr>
          <p:nvPr>
            <p:ph idx="1"/>
          </p:nvPr>
        </p:nvPicPr>
        <p:blipFill>
          <a:blip r:embed="rId2" cstate="print"/>
          <a:srcRect/>
          <a:stretch>
            <a:fillRect/>
          </a:stretch>
        </p:blipFill>
        <p:spPr bwMode="auto">
          <a:xfrm>
            <a:off x="0" y="836712"/>
            <a:ext cx="9144000" cy="6021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lstStyle/>
          <a:p>
            <a:r>
              <a:rPr lang="el-GR" b="1" dirty="0" smtClean="0"/>
              <a:t>ΠΑΡΑΔΕΙΓΜΑ 1α</a:t>
            </a:r>
            <a:endParaRPr lang="el-GR" b="1" dirty="0"/>
          </a:p>
        </p:txBody>
      </p:sp>
      <p:sp>
        <p:nvSpPr>
          <p:cNvPr id="3" name="2 - Θέση περιεχομένου"/>
          <p:cNvSpPr>
            <a:spLocks noGrp="1"/>
          </p:cNvSpPr>
          <p:nvPr>
            <p:ph idx="1"/>
          </p:nvPr>
        </p:nvSpPr>
        <p:spPr>
          <a:xfrm>
            <a:off x="0" y="1412776"/>
            <a:ext cx="9144000" cy="5445224"/>
          </a:xfrm>
        </p:spPr>
        <p:txBody>
          <a:bodyPr>
            <a:normAutofit/>
          </a:bodyPr>
          <a:lstStyle/>
          <a:p>
            <a:pPr algn="just"/>
            <a:r>
              <a:rPr lang="el-GR" b="1" u="sng" dirty="0" smtClean="0"/>
              <a:t>Κανόνας:</a:t>
            </a:r>
            <a:r>
              <a:rPr lang="el-GR" dirty="0" smtClean="0"/>
              <a:t> Όλα </a:t>
            </a:r>
            <a:r>
              <a:rPr lang="el-GR" dirty="0"/>
              <a:t>τα στοιχεία του ενεργητικού σχετίζονται άμεσα με τις πωλήσεις</a:t>
            </a:r>
            <a:r>
              <a:rPr lang="el-GR" dirty="0" smtClean="0"/>
              <a:t>, ενώ </a:t>
            </a:r>
            <a:r>
              <a:rPr lang="el-GR" dirty="0"/>
              <a:t>του παθητικού μόνο οι βραχυπρόθεσμες υποχρεώσεις. </a:t>
            </a:r>
            <a:endParaRPr lang="el-GR" dirty="0" smtClean="0"/>
          </a:p>
          <a:p>
            <a:pPr algn="just"/>
            <a:r>
              <a:rPr lang="el-GR" dirty="0" smtClean="0"/>
              <a:t>Αν εκφράσουμε </a:t>
            </a:r>
            <a:r>
              <a:rPr lang="el-GR" dirty="0"/>
              <a:t>όλους τους λογαριασμούς που επηρεάζονται από </a:t>
            </a:r>
            <a:r>
              <a:rPr lang="el-GR" dirty="0" smtClean="0"/>
              <a:t>τις πωλήσεις</a:t>
            </a:r>
            <a:r>
              <a:rPr lang="el-GR" dirty="0"/>
              <a:t>, ως ποσοστό επί των πωλήσεων τότε έχουμε:</a:t>
            </a:r>
          </a:p>
        </p:txBody>
      </p:sp>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Autofit/>
          </a:bodyPr>
          <a:lstStyle/>
          <a:p>
            <a:r>
              <a:rPr lang="el-GR" sz="3600" b="1" dirty="0" smtClean="0"/>
              <a:t>ΕΚΦΡΑΣΜΕΝΑ ΣΤΟΙΧΕΙΑ ΙΣΟΛΟΓΙΣΜΟΥ ΩΣ ΠΡΟΣ ΤΙΣ ΠΩΛΗΣΕΙΣ</a:t>
            </a:r>
            <a:endParaRPr lang="el-GR" sz="3600" b="1" dirty="0"/>
          </a:p>
        </p:txBody>
      </p:sp>
      <p:pic>
        <p:nvPicPr>
          <p:cNvPr id="16386" name="Picture 2"/>
          <p:cNvPicPr>
            <a:picLocks noGrp="1" noChangeAspect="1" noChangeArrowheads="1"/>
          </p:cNvPicPr>
          <p:nvPr>
            <p:ph idx="1"/>
          </p:nvPr>
        </p:nvPicPr>
        <p:blipFill>
          <a:blip r:embed="rId2" cstate="print"/>
          <a:srcRect/>
          <a:stretch>
            <a:fillRect/>
          </a:stretch>
        </p:blipFill>
        <p:spPr bwMode="auto">
          <a:xfrm>
            <a:off x="0" y="1412776"/>
            <a:ext cx="9143999" cy="54452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706090"/>
          </a:xfrm>
        </p:spPr>
        <p:txBody>
          <a:bodyPr>
            <a:normAutofit fontScale="90000"/>
          </a:bodyPr>
          <a:lstStyle/>
          <a:p>
            <a:r>
              <a:rPr lang="el-GR" b="1" dirty="0" smtClean="0"/>
              <a:t>ΠΑΡΑΔΕΙΓΜΑ 1β </a:t>
            </a:r>
            <a:endParaRPr lang="el-GR" b="1" dirty="0"/>
          </a:p>
        </p:txBody>
      </p:sp>
      <p:sp>
        <p:nvSpPr>
          <p:cNvPr id="3" name="2 - Θέση περιεχομένου"/>
          <p:cNvSpPr>
            <a:spLocks noGrp="1"/>
          </p:cNvSpPr>
          <p:nvPr>
            <p:ph idx="1"/>
          </p:nvPr>
        </p:nvSpPr>
        <p:spPr>
          <a:xfrm>
            <a:off x="0" y="1052736"/>
            <a:ext cx="9144000" cy="5805264"/>
          </a:xfrm>
        </p:spPr>
        <p:txBody>
          <a:bodyPr>
            <a:normAutofit lnSpcReduction="10000"/>
          </a:bodyPr>
          <a:lstStyle/>
          <a:p>
            <a:pPr algn="just"/>
            <a:r>
              <a:rPr lang="el-GR" dirty="0" smtClean="0"/>
              <a:t>Το ποσοστό </a:t>
            </a:r>
            <a:r>
              <a:rPr lang="el-GR" dirty="0"/>
              <a:t>της αξίας των πωλήσεων που πρέπει </a:t>
            </a:r>
            <a:r>
              <a:rPr lang="el-GR" dirty="0" smtClean="0"/>
              <a:t>να χρηματοδοτηθεί </a:t>
            </a:r>
            <a:r>
              <a:rPr lang="el-GR" dirty="0"/>
              <a:t>με νέα κεφάλαια είναι</a:t>
            </a:r>
            <a:r>
              <a:rPr lang="el-GR" dirty="0" smtClean="0"/>
              <a:t>: 69</a:t>
            </a:r>
            <a:r>
              <a:rPr lang="el-GR" dirty="0"/>
              <a:t>%-15%=54%</a:t>
            </a:r>
          </a:p>
          <a:p>
            <a:pPr algn="just"/>
            <a:r>
              <a:rPr lang="el-GR" dirty="0" smtClean="0"/>
              <a:t>Επειδή </a:t>
            </a:r>
            <a:r>
              <a:rPr lang="el-GR" dirty="0"/>
              <a:t>η αύξηση των πωλήσεων θα είναι </a:t>
            </a:r>
            <a:r>
              <a:rPr lang="el-GR" dirty="0" smtClean="0"/>
              <a:t>1.600 - 1.000 = 600</a:t>
            </a:r>
            <a:r>
              <a:rPr lang="el-GR" dirty="0"/>
              <a:t>€ η απαιτούμενη χρηματοδότηση για το </a:t>
            </a:r>
            <a:r>
              <a:rPr lang="el-GR" dirty="0" smtClean="0"/>
              <a:t>έτος 2018 θα </a:t>
            </a:r>
            <a:r>
              <a:rPr lang="el-GR" dirty="0"/>
              <a:t>είναι 600 x 0,54 </a:t>
            </a:r>
            <a:r>
              <a:rPr lang="el-GR" dirty="0" smtClean="0"/>
              <a:t>= 324</a:t>
            </a:r>
            <a:r>
              <a:rPr lang="el-GR" dirty="0"/>
              <a:t>€</a:t>
            </a:r>
          </a:p>
          <a:p>
            <a:pPr algn="just"/>
            <a:r>
              <a:rPr lang="el-GR" dirty="0" smtClean="0"/>
              <a:t>Ένα </a:t>
            </a:r>
            <a:r>
              <a:rPr lang="el-GR" dirty="0"/>
              <a:t>μέρος όμως από αυτό θα χρηματοδοτηθεί </a:t>
            </a:r>
            <a:r>
              <a:rPr lang="el-GR" dirty="0" smtClean="0"/>
              <a:t>από παρακρατηθέντα </a:t>
            </a:r>
            <a:r>
              <a:rPr lang="el-GR" dirty="0"/>
              <a:t>κέρδη που για το </a:t>
            </a:r>
            <a:r>
              <a:rPr lang="el-GR" dirty="0" smtClean="0"/>
              <a:t>έτος 2018 </a:t>
            </a:r>
            <a:r>
              <a:rPr lang="el-GR" dirty="0"/>
              <a:t>θα </a:t>
            </a:r>
            <a:r>
              <a:rPr lang="el-GR" dirty="0" smtClean="0"/>
              <a:t>είναι:</a:t>
            </a:r>
            <a:endParaRPr lang="el-GR" dirty="0"/>
          </a:p>
          <a:p>
            <a:pPr algn="just"/>
            <a:r>
              <a:rPr lang="el-GR" dirty="0" smtClean="0"/>
              <a:t>1.600 </a:t>
            </a:r>
            <a:r>
              <a:rPr lang="el-GR" dirty="0"/>
              <a:t>x 0,04 (Περιθώριο Καθαρού Κέρδους) x </a:t>
            </a:r>
            <a:r>
              <a:rPr lang="el-GR" dirty="0" smtClean="0"/>
              <a:t>0,5 (</a:t>
            </a:r>
            <a:r>
              <a:rPr lang="el-GR" dirty="0"/>
              <a:t>διανεμόμενο μέρισμα) = 32</a:t>
            </a:r>
            <a:r>
              <a:rPr lang="el-GR" dirty="0" smtClean="0"/>
              <a:t>€ ή 20+(20*60%) = 20+12=32</a:t>
            </a:r>
            <a:endParaRPr lang="el-GR" dirty="0"/>
          </a:p>
          <a:p>
            <a:pPr algn="just"/>
            <a:r>
              <a:rPr lang="el-GR" dirty="0" smtClean="0"/>
              <a:t>Επομένως </a:t>
            </a:r>
            <a:r>
              <a:rPr lang="el-GR" dirty="0"/>
              <a:t>η απαιτούμενη χρηματοδότηση για το </a:t>
            </a:r>
            <a:r>
              <a:rPr lang="el-GR" dirty="0" smtClean="0"/>
              <a:t>2018 είναι 324 – </a:t>
            </a:r>
            <a:r>
              <a:rPr lang="el-GR" dirty="0"/>
              <a:t>32 = 292€</a:t>
            </a:r>
          </a:p>
          <a:p>
            <a:pPr algn="just"/>
            <a:r>
              <a:rPr lang="el-GR" b="1" dirty="0" smtClean="0">
                <a:solidFill>
                  <a:srgbClr val="7030A0"/>
                </a:solidFill>
              </a:rPr>
              <a:t>Η </a:t>
            </a:r>
            <a:r>
              <a:rPr lang="el-GR" b="1" dirty="0">
                <a:solidFill>
                  <a:srgbClr val="7030A0"/>
                </a:solidFill>
              </a:rPr>
              <a:t>μέθοδος είναι κατάλληλη για την </a:t>
            </a:r>
            <a:r>
              <a:rPr lang="el-GR" b="1" dirty="0" smtClean="0">
                <a:solidFill>
                  <a:srgbClr val="7030A0"/>
                </a:solidFill>
              </a:rPr>
              <a:t>πρόβλεψη βραχυπρόθεσμων </a:t>
            </a:r>
            <a:r>
              <a:rPr lang="el-GR" b="1" dirty="0">
                <a:solidFill>
                  <a:srgbClr val="7030A0"/>
                </a:solidFill>
              </a:rPr>
              <a:t>μεταβολών στις </a:t>
            </a:r>
            <a:r>
              <a:rPr lang="el-GR" b="1" dirty="0" smtClean="0">
                <a:solidFill>
                  <a:srgbClr val="7030A0"/>
                </a:solidFill>
              </a:rPr>
              <a:t>ανάγκες χρηματοδότησης</a:t>
            </a:r>
            <a:r>
              <a:rPr lang="el-GR" b="1" dirty="0">
                <a:solidFill>
                  <a:srgbClr val="7030A0"/>
                </a:solidFill>
              </a:rPr>
              <a:t>.</a:t>
            </a:r>
          </a:p>
        </p:txBody>
      </p:sp>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52736"/>
          </a:xfrm>
        </p:spPr>
        <p:txBody>
          <a:bodyPr>
            <a:noAutofit/>
          </a:bodyPr>
          <a:lstStyle/>
          <a:p>
            <a:r>
              <a:rPr lang="el-GR" sz="3600" b="1" dirty="0" smtClean="0"/>
              <a:t>Β. Πρόβλεψη </a:t>
            </a:r>
            <a:r>
              <a:rPr lang="el-GR" sz="3600" b="1" dirty="0"/>
              <a:t>χρηματοδότησης</a:t>
            </a:r>
            <a:br>
              <a:rPr lang="el-GR" sz="3600" b="1" dirty="0"/>
            </a:br>
            <a:r>
              <a:rPr lang="el-GR" sz="3600" b="1" dirty="0"/>
              <a:t>Μέθοδος Ποσοστού επί των Πωλήσεων</a:t>
            </a:r>
          </a:p>
        </p:txBody>
      </p:sp>
      <p:pic>
        <p:nvPicPr>
          <p:cNvPr id="17410" name="Picture 2"/>
          <p:cNvPicPr>
            <a:picLocks noGrp="1" noChangeAspect="1" noChangeArrowheads="1"/>
          </p:cNvPicPr>
          <p:nvPr>
            <p:ph idx="1"/>
          </p:nvPr>
        </p:nvPicPr>
        <p:blipFill>
          <a:blip r:embed="rId2" cstate="print"/>
          <a:srcRect/>
          <a:stretch>
            <a:fillRect/>
          </a:stretch>
        </p:blipFill>
        <p:spPr bwMode="auto">
          <a:xfrm>
            <a:off x="0" y="1052736"/>
            <a:ext cx="9144000" cy="58052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3" descr="2qdd252.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xmlns="" val="3941304700"/>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332656"/>
            <a:ext cx="8229600" cy="864096"/>
          </a:xfrm>
        </p:spPr>
        <p:txBody>
          <a:bodyPr>
            <a:normAutofit/>
          </a:bodyPr>
          <a:lstStyle/>
          <a:p>
            <a:r>
              <a:rPr lang="el-GR" b="1" dirty="0" smtClean="0"/>
              <a:t>ΠΑΡΑΔΕΙΓΜΑ (2)</a:t>
            </a:r>
            <a:endParaRPr lang="el-GR" b="1" dirty="0"/>
          </a:p>
        </p:txBody>
      </p:sp>
      <p:sp>
        <p:nvSpPr>
          <p:cNvPr id="3" name="2 - Θέση περιεχομένου"/>
          <p:cNvSpPr>
            <a:spLocks noGrp="1"/>
          </p:cNvSpPr>
          <p:nvPr>
            <p:ph idx="1"/>
          </p:nvPr>
        </p:nvSpPr>
        <p:spPr>
          <a:xfrm>
            <a:off x="0" y="1600200"/>
            <a:ext cx="9144000" cy="5257800"/>
          </a:xfrm>
        </p:spPr>
        <p:txBody>
          <a:bodyPr/>
          <a:lstStyle/>
          <a:p>
            <a:endParaRPr lang="el-GR" dirty="0" smtClean="0"/>
          </a:p>
          <a:p>
            <a:endParaRPr lang="el-GR" dirty="0" smtClean="0"/>
          </a:p>
          <a:p>
            <a:endParaRPr lang="el-GR" dirty="0" smtClean="0"/>
          </a:p>
          <a:p>
            <a:endParaRPr lang="el-GR" dirty="0" smtClean="0"/>
          </a:p>
          <a:p>
            <a:r>
              <a:rPr lang="el-GR" dirty="0" smtClean="0"/>
              <a:t>Εφαρμόζοντας </a:t>
            </a:r>
            <a:r>
              <a:rPr lang="el-GR" dirty="0"/>
              <a:t>τον τύπο στο παράδειγμα </a:t>
            </a:r>
            <a:r>
              <a:rPr lang="el-GR" b="1" dirty="0"/>
              <a:t>1 έχουμε:</a:t>
            </a:r>
          </a:p>
          <a:p>
            <a:r>
              <a:rPr lang="en-US" dirty="0" smtClean="0"/>
              <a:t>0,69 </a:t>
            </a:r>
            <a:r>
              <a:rPr lang="en-US" dirty="0"/>
              <a:t>x 600 – 0,15 x 600 – 0,04 x 1.600 x 0,5 </a:t>
            </a:r>
            <a:r>
              <a:rPr lang="en-US" dirty="0" smtClean="0"/>
              <a:t>=</a:t>
            </a:r>
            <a:r>
              <a:rPr lang="el-GR" dirty="0" smtClean="0"/>
              <a:t> </a:t>
            </a:r>
            <a:r>
              <a:rPr lang="en-US" dirty="0" smtClean="0"/>
              <a:t>292</a:t>
            </a:r>
            <a:r>
              <a:rPr lang="en-US" dirty="0"/>
              <a:t>€</a:t>
            </a:r>
            <a:endParaRPr lang="el-GR" dirty="0"/>
          </a:p>
        </p:txBody>
      </p:sp>
      <p:pic>
        <p:nvPicPr>
          <p:cNvPr id="259073" name="Picture 1"/>
          <p:cNvPicPr>
            <a:picLocks noChangeAspect="1" noChangeArrowheads="1"/>
          </p:cNvPicPr>
          <p:nvPr/>
        </p:nvPicPr>
        <p:blipFill>
          <a:blip r:embed="rId2" cstate="print"/>
          <a:srcRect/>
          <a:stretch>
            <a:fillRect/>
          </a:stretch>
        </p:blipFill>
        <p:spPr bwMode="auto">
          <a:xfrm>
            <a:off x="1115616" y="2132856"/>
            <a:ext cx="6336704" cy="12241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78098"/>
          </a:xfrm>
        </p:spPr>
        <p:txBody>
          <a:bodyPr>
            <a:normAutofit fontScale="90000"/>
          </a:bodyPr>
          <a:lstStyle/>
          <a:p>
            <a:r>
              <a:rPr lang="el-GR" b="1" dirty="0" smtClean="0"/>
              <a:t>ΠΑΡΑΔΕΙΓΜΑ (3)</a:t>
            </a:r>
            <a:endParaRPr lang="el-GR" b="1" dirty="0"/>
          </a:p>
        </p:txBody>
      </p:sp>
      <p:sp>
        <p:nvSpPr>
          <p:cNvPr id="3" name="2 - Θέση περιεχομένου"/>
          <p:cNvSpPr>
            <a:spLocks noGrp="1"/>
          </p:cNvSpPr>
          <p:nvPr>
            <p:ph idx="1"/>
          </p:nvPr>
        </p:nvSpPr>
        <p:spPr>
          <a:xfrm>
            <a:off x="0" y="1124744"/>
            <a:ext cx="9144000" cy="5733256"/>
          </a:xfrm>
        </p:spPr>
        <p:txBody>
          <a:bodyPr>
            <a:normAutofit/>
          </a:bodyPr>
          <a:lstStyle/>
          <a:p>
            <a:pPr algn="just"/>
            <a:r>
              <a:rPr lang="el-GR" dirty="0"/>
              <a:t>Αν στο παράδειγμα 1 οι πωλήσεις το </a:t>
            </a:r>
            <a:r>
              <a:rPr lang="el-GR" dirty="0" smtClean="0"/>
              <a:t>2018 αυξηθούν κατά </a:t>
            </a:r>
            <a:r>
              <a:rPr lang="el-GR" dirty="0"/>
              <a:t>3</a:t>
            </a:r>
            <a:r>
              <a:rPr lang="el-GR" dirty="0" smtClean="0"/>
              <a:t>%, </a:t>
            </a:r>
            <a:r>
              <a:rPr lang="el-GR" dirty="0"/>
              <a:t>τότε επειδή η αύξηση των πωλήσεων θα </a:t>
            </a:r>
            <a:r>
              <a:rPr lang="el-GR" dirty="0" smtClean="0"/>
              <a:t>είναι 1.030 - 1.000 = 30 </a:t>
            </a:r>
            <a:r>
              <a:rPr lang="el-GR" dirty="0"/>
              <a:t>η απαιτούμενη χρηματοδότηση για </a:t>
            </a:r>
            <a:r>
              <a:rPr lang="el-GR" dirty="0" smtClean="0"/>
              <a:t>το 2018 </a:t>
            </a:r>
            <a:r>
              <a:rPr lang="el-GR" dirty="0"/>
              <a:t>θα είναι 30 x 0,54 = 16,2</a:t>
            </a:r>
          </a:p>
          <a:p>
            <a:pPr algn="just"/>
            <a:r>
              <a:rPr lang="el-GR" dirty="0" smtClean="0"/>
              <a:t>Τα </a:t>
            </a:r>
            <a:r>
              <a:rPr lang="el-GR" dirty="0"/>
              <a:t>παρακρατηθέντα κέρδη που για το </a:t>
            </a:r>
            <a:r>
              <a:rPr lang="el-GR" dirty="0" smtClean="0"/>
              <a:t>2018 </a:t>
            </a:r>
            <a:r>
              <a:rPr lang="el-GR" dirty="0"/>
              <a:t>θα είναι:</a:t>
            </a:r>
          </a:p>
          <a:p>
            <a:pPr algn="just"/>
            <a:r>
              <a:rPr lang="el-GR" dirty="0" smtClean="0"/>
              <a:t>1.030 </a:t>
            </a:r>
            <a:r>
              <a:rPr lang="el-GR" dirty="0"/>
              <a:t>x 0,04 (Περιθώριο Καθαρού Κέρδους) x </a:t>
            </a:r>
            <a:r>
              <a:rPr lang="el-GR" dirty="0" smtClean="0"/>
              <a:t>0,5 (</a:t>
            </a:r>
            <a:r>
              <a:rPr lang="el-GR" dirty="0"/>
              <a:t>διανεμόμενο μέρισμα) = 20,6</a:t>
            </a:r>
          </a:p>
          <a:p>
            <a:pPr algn="just"/>
            <a:r>
              <a:rPr lang="el-GR" dirty="0" smtClean="0"/>
              <a:t>Επομένως </a:t>
            </a:r>
            <a:r>
              <a:rPr lang="el-GR" dirty="0"/>
              <a:t>δεν απαιτείται επιπρόσθετη </a:t>
            </a:r>
            <a:r>
              <a:rPr lang="el-GR" dirty="0" smtClean="0"/>
              <a:t>χρηματοδότηση το 2018 </a:t>
            </a:r>
            <a:r>
              <a:rPr lang="el-GR" dirty="0"/>
              <a:t>για το συγκεκριμένο ποσοστό αύξησης </a:t>
            </a:r>
            <a:r>
              <a:rPr lang="el-GR" dirty="0" smtClean="0"/>
              <a:t>των πωλήσεων</a:t>
            </a:r>
            <a:r>
              <a:rPr lang="el-GR" dirty="0"/>
              <a:t>. Θα υπάρχει πλεόνασμα = </a:t>
            </a:r>
            <a:r>
              <a:rPr lang="el-GR" dirty="0" smtClean="0"/>
              <a:t>20,6- 16,2 </a:t>
            </a:r>
            <a:r>
              <a:rPr lang="el-GR" dirty="0"/>
              <a:t>= </a:t>
            </a:r>
            <a:r>
              <a:rPr lang="el-GR" b="1" dirty="0"/>
              <a:t>4,4</a:t>
            </a:r>
            <a:endParaRPr lang="el-GR" dirty="0"/>
          </a:p>
        </p:txBody>
      </p:sp>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p:spPr>
        <p:txBody>
          <a:bodyPr>
            <a:noAutofit/>
          </a:bodyPr>
          <a:lstStyle/>
          <a:p>
            <a:r>
              <a:rPr lang="el-GR" sz="2800" b="1" dirty="0" smtClean="0"/>
              <a:t>ΠΡΟΣΔΙΟΡΙΣΜΟΣ ΤΩΝ ΑΝΑΓΚΩΝ </a:t>
            </a:r>
            <a:r>
              <a:rPr lang="el-GR" sz="2800" b="1" dirty="0"/>
              <a:t>ΣΕ Κ.Κ.Κ. ή </a:t>
            </a:r>
            <a:r>
              <a:rPr lang="el-GR" sz="2800" b="1" dirty="0" smtClean="0"/>
              <a:t>ΜΚΚ ΒΙΟΜΗΧΑΝΙΚΗΣ </a:t>
            </a:r>
            <a:r>
              <a:rPr lang="el-GR" sz="2800" b="1" dirty="0"/>
              <a:t>ΕΠΙΧΕΙΡΗΣΗΣ </a:t>
            </a:r>
            <a:r>
              <a:rPr lang="el-GR" sz="2800" b="1" dirty="0" smtClean="0"/>
              <a:t>ΠΑΡΑΓΩΓΗΣ ΒΙΟΜΗΧΑΝΙΚΟΥ </a:t>
            </a:r>
            <a:r>
              <a:rPr lang="el-GR" sz="2800" b="1" dirty="0"/>
              <a:t>ΥΛΙΚΟΥ</a:t>
            </a:r>
          </a:p>
        </p:txBody>
      </p:sp>
      <p:sp>
        <p:nvSpPr>
          <p:cNvPr id="3" name="2 - Θέση περιεχομένου"/>
          <p:cNvSpPr>
            <a:spLocks noGrp="1"/>
          </p:cNvSpPr>
          <p:nvPr>
            <p:ph idx="1"/>
          </p:nvPr>
        </p:nvSpPr>
        <p:spPr>
          <a:xfrm>
            <a:off x="0" y="1412776"/>
            <a:ext cx="9144000" cy="5445224"/>
          </a:xfrm>
        </p:spPr>
        <p:txBody>
          <a:bodyPr>
            <a:normAutofit fontScale="85000" lnSpcReduction="10000"/>
          </a:bodyPr>
          <a:lstStyle/>
          <a:p>
            <a:pPr algn="just"/>
            <a:r>
              <a:rPr lang="el-GR" dirty="0"/>
              <a:t>Πωλήσεις </a:t>
            </a:r>
            <a:r>
              <a:rPr lang="el-GR" dirty="0" smtClean="0"/>
              <a:t>15.000 τόνους / έτος</a:t>
            </a:r>
            <a:r>
              <a:rPr lang="el-GR" dirty="0"/>
              <a:t>.</a:t>
            </a:r>
          </a:p>
          <a:p>
            <a:pPr algn="just"/>
            <a:r>
              <a:rPr lang="el-GR" dirty="0" smtClean="0"/>
              <a:t>Αναγκαίες </a:t>
            </a:r>
            <a:r>
              <a:rPr lang="el-GR" dirty="0"/>
              <a:t>ποσότητες </a:t>
            </a:r>
            <a:r>
              <a:rPr lang="el-GR" dirty="0" smtClean="0"/>
              <a:t>Α΄ </a:t>
            </a:r>
            <a:r>
              <a:rPr lang="el-GR" dirty="0"/>
              <a:t>υλών και έτοιμων προϊόντων για </a:t>
            </a:r>
            <a:r>
              <a:rPr lang="el-GR" dirty="0" smtClean="0"/>
              <a:t>1 μήνα</a:t>
            </a:r>
            <a:r>
              <a:rPr lang="el-GR" dirty="0"/>
              <a:t>.</a:t>
            </a:r>
          </a:p>
          <a:p>
            <a:pPr algn="just"/>
            <a:r>
              <a:rPr lang="el-GR" dirty="0" smtClean="0"/>
              <a:t>Μέση </a:t>
            </a:r>
            <a:r>
              <a:rPr lang="el-GR" dirty="0"/>
              <a:t>διάρκεια πίστωσης προς την πελατεία </a:t>
            </a:r>
            <a:r>
              <a:rPr lang="el-GR" dirty="0" smtClean="0"/>
              <a:t>4 </a:t>
            </a:r>
            <a:r>
              <a:rPr lang="el-GR" dirty="0"/>
              <a:t>μήνες.</a:t>
            </a:r>
          </a:p>
          <a:p>
            <a:pPr algn="just"/>
            <a:r>
              <a:rPr lang="el-GR" dirty="0"/>
              <a:t>Η βιομηχανική επιχείρηση </a:t>
            </a:r>
            <a:r>
              <a:rPr lang="el-GR" dirty="0" smtClean="0"/>
              <a:t>«ΛΑΜΔΑ Α.Ε.» </a:t>
            </a:r>
            <a:r>
              <a:rPr lang="el-GR" dirty="0"/>
              <a:t>παραγωγής βιομηχανικού υλικού </a:t>
            </a:r>
            <a:r>
              <a:rPr lang="el-GR" dirty="0" smtClean="0"/>
              <a:t>παρουσιάζει </a:t>
            </a:r>
            <a:r>
              <a:rPr lang="el-GR" dirty="0"/>
              <a:t>τα εξής χρηματοοικονομικά δεδομένα</a:t>
            </a:r>
            <a:r>
              <a:rPr lang="el-GR" dirty="0" smtClean="0"/>
              <a:t>: </a:t>
            </a:r>
            <a:endParaRPr lang="el-GR" dirty="0"/>
          </a:p>
          <a:p>
            <a:pPr algn="just"/>
            <a:r>
              <a:rPr lang="el-GR" dirty="0" smtClean="0"/>
              <a:t>Για </a:t>
            </a:r>
            <a:r>
              <a:rPr lang="el-GR" dirty="0"/>
              <a:t>την παραγωγή ενός </a:t>
            </a:r>
            <a:r>
              <a:rPr lang="el-GR" dirty="0" smtClean="0"/>
              <a:t>τόνου υλικού απαιτούνται </a:t>
            </a:r>
            <a:r>
              <a:rPr lang="el-GR" dirty="0"/>
              <a:t>1,5 </a:t>
            </a:r>
            <a:r>
              <a:rPr lang="el-GR" dirty="0" smtClean="0"/>
              <a:t>τόνοι Α΄ υλών</a:t>
            </a:r>
            <a:r>
              <a:rPr lang="el-GR" dirty="0"/>
              <a:t>, το δε κόστος των τελευταίων στο εργοστάσιο ανέρχεται </a:t>
            </a:r>
            <a:r>
              <a:rPr lang="el-GR" dirty="0" smtClean="0"/>
              <a:t>σε 700 € ανά τόνο</a:t>
            </a:r>
            <a:r>
              <a:rPr lang="el-GR" dirty="0"/>
              <a:t>.</a:t>
            </a:r>
          </a:p>
          <a:p>
            <a:pPr algn="just"/>
            <a:r>
              <a:rPr lang="el-GR" dirty="0" smtClean="0"/>
              <a:t>Το </a:t>
            </a:r>
            <a:r>
              <a:rPr lang="el-GR" dirty="0"/>
              <a:t>κόστος παραγωγής ανά τόνο προϊόντος είναι </a:t>
            </a:r>
            <a:r>
              <a:rPr lang="el-GR" dirty="0" smtClean="0"/>
              <a:t>6.000</a:t>
            </a:r>
            <a:r>
              <a:rPr lang="el-GR" dirty="0"/>
              <a:t>€, η δε </a:t>
            </a:r>
            <a:r>
              <a:rPr lang="el-GR" dirty="0" smtClean="0"/>
              <a:t>τιμή πώλησης </a:t>
            </a:r>
            <a:r>
              <a:rPr lang="el-GR" dirty="0"/>
              <a:t>ανέρχεται σε </a:t>
            </a:r>
            <a:r>
              <a:rPr lang="el-GR" dirty="0" smtClean="0"/>
              <a:t>8.000 €</a:t>
            </a:r>
            <a:r>
              <a:rPr lang="el-GR" dirty="0"/>
              <a:t>/</a:t>
            </a:r>
            <a:r>
              <a:rPr lang="el-GR" dirty="0" smtClean="0"/>
              <a:t>τόνο.</a:t>
            </a:r>
            <a:endParaRPr lang="el-GR" dirty="0"/>
          </a:p>
          <a:p>
            <a:pPr algn="just"/>
            <a:r>
              <a:rPr lang="el-GR" dirty="0" smtClean="0"/>
              <a:t>Οι </a:t>
            </a:r>
            <a:r>
              <a:rPr lang="el-GR" dirty="0"/>
              <a:t>χρηματοοικονομικές ελαφρύνσεις λόγω των </a:t>
            </a:r>
            <a:r>
              <a:rPr lang="el-GR" dirty="0" smtClean="0"/>
              <a:t>παρεχόμενων πιστώσεων </a:t>
            </a:r>
            <a:r>
              <a:rPr lang="el-GR" dirty="0"/>
              <a:t>των προμηθευτών, υπολογίζονται σε 18.000.000€, </a:t>
            </a:r>
            <a:r>
              <a:rPr lang="el-GR" dirty="0" smtClean="0"/>
              <a:t>ενώ το </a:t>
            </a:r>
            <a:r>
              <a:rPr lang="el-GR" dirty="0"/>
              <a:t>υφιστάμενο Μ.Κ.Κ. στο τέλος της προηγούμενης </a:t>
            </a:r>
            <a:r>
              <a:rPr lang="el-GR" dirty="0" smtClean="0"/>
              <a:t>χρήσης ανέρχεται </a:t>
            </a:r>
            <a:r>
              <a:rPr lang="el-GR" dirty="0"/>
              <a:t>σε 12.000.000€.</a:t>
            </a:r>
          </a:p>
          <a:p>
            <a:pPr algn="just"/>
            <a:r>
              <a:rPr lang="el-GR" dirty="0"/>
              <a:t>Με βάση τα ανωτέρω στοιχεία να υπολογισθούν οι ανάγκες της επιχείρησης </a:t>
            </a:r>
            <a:r>
              <a:rPr lang="el-GR" dirty="0" smtClean="0"/>
              <a:t>σε Μ.Κ.Κ</a:t>
            </a:r>
            <a:r>
              <a:rPr lang="el-GR" dirty="0"/>
              <a:t>. οι οποίες θα πρέπει να καλυφθούν από Τραπεζικό δανεισμό.</a:t>
            </a:r>
          </a:p>
        </p:txBody>
      </p:sp>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418058"/>
          </a:xfrm>
        </p:spPr>
        <p:txBody>
          <a:bodyPr>
            <a:normAutofit fontScale="90000"/>
          </a:bodyPr>
          <a:lstStyle/>
          <a:p>
            <a:r>
              <a:rPr lang="el-GR" b="1" dirty="0" smtClean="0"/>
              <a:t>ΛΥΣΗ</a:t>
            </a:r>
            <a:endParaRPr lang="el-GR" b="1" dirty="0"/>
          </a:p>
        </p:txBody>
      </p:sp>
      <p:pic>
        <p:nvPicPr>
          <p:cNvPr id="18434" name="Picture 2"/>
          <p:cNvPicPr>
            <a:picLocks noGrp="1" noChangeAspect="1" noChangeArrowheads="1"/>
          </p:cNvPicPr>
          <p:nvPr>
            <p:ph idx="1"/>
          </p:nvPr>
        </p:nvPicPr>
        <p:blipFill>
          <a:blip r:embed="rId2" cstate="print"/>
          <a:srcRect/>
          <a:stretch>
            <a:fillRect/>
          </a:stretch>
        </p:blipFill>
        <p:spPr bwMode="auto">
          <a:xfrm>
            <a:off x="0" y="764704"/>
            <a:ext cx="9144000" cy="60932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0"/>
            <a:ext cx="9144000" cy="692150"/>
          </a:xfrm>
        </p:spPr>
        <p:txBody>
          <a:bodyPr/>
          <a:lstStyle/>
          <a:p>
            <a:pPr eaLnBrk="1" hangingPunct="1"/>
            <a:r>
              <a:rPr lang="el-GR" sz="3200" b="1" dirty="0" smtClean="0"/>
              <a:t>ΚΑΤΗΓΟΡΙΕΣ ΑΡΙΘΜΟΔΕΙΚΤΩΝ ΕΠΑΝΑΛΗΨΗ</a:t>
            </a:r>
          </a:p>
        </p:txBody>
      </p:sp>
      <p:sp>
        <p:nvSpPr>
          <p:cNvPr id="34819" name="Rectangle 3"/>
          <p:cNvSpPr>
            <a:spLocks noGrp="1" noChangeArrowheads="1"/>
          </p:cNvSpPr>
          <p:nvPr>
            <p:ph type="body" idx="1"/>
          </p:nvPr>
        </p:nvSpPr>
        <p:spPr>
          <a:xfrm>
            <a:off x="179388" y="1268760"/>
            <a:ext cx="8785225" cy="5400328"/>
          </a:xfrm>
        </p:spPr>
        <p:txBody>
          <a:bodyPr/>
          <a:lstStyle/>
          <a:p>
            <a:pPr marL="609600" indent="-609600" eaLnBrk="1" hangingPunct="1">
              <a:buFontTx/>
              <a:buNone/>
            </a:pPr>
            <a:r>
              <a:rPr lang="el-GR" dirty="0" smtClean="0"/>
              <a:t>Οι κυριότερες κατηγορίες αριθμοδεικτών είναι:</a:t>
            </a:r>
          </a:p>
          <a:p>
            <a:pPr marL="609600" indent="-609600" eaLnBrk="1" hangingPunct="1">
              <a:buFontTx/>
              <a:buAutoNum type="arabicPeriod"/>
            </a:pPr>
            <a:r>
              <a:rPr lang="el-GR" dirty="0" smtClean="0"/>
              <a:t>Δείκτες Ρευστότητας</a:t>
            </a:r>
          </a:p>
          <a:p>
            <a:pPr marL="609600" indent="-609600" eaLnBrk="1" hangingPunct="1">
              <a:buFontTx/>
              <a:buAutoNum type="arabicPeriod"/>
            </a:pPr>
            <a:r>
              <a:rPr lang="el-GR" dirty="0" smtClean="0"/>
              <a:t>Δείκτες Αποδοτικότητας ή Αποτελεσματικότητας</a:t>
            </a:r>
          </a:p>
          <a:p>
            <a:pPr marL="609600" indent="-609600" eaLnBrk="1" hangingPunct="1">
              <a:buFontTx/>
              <a:buAutoNum type="arabicPeriod"/>
            </a:pPr>
            <a:r>
              <a:rPr lang="el-GR" dirty="0" smtClean="0"/>
              <a:t>Δείκτες Δραστηριότητας ή Διαχείρισης των Περιουσιακών Στοιχείων </a:t>
            </a:r>
          </a:p>
          <a:p>
            <a:pPr marL="609600" indent="-609600" eaLnBrk="1" hangingPunct="1">
              <a:buFontTx/>
              <a:buAutoNum type="arabicPeriod"/>
            </a:pPr>
            <a:r>
              <a:rPr lang="el-GR" dirty="0" smtClean="0"/>
              <a:t>Δείκτες Χρηματοοικονομικής Μόχλευσης </a:t>
            </a:r>
          </a:p>
          <a:p>
            <a:pPr marL="609600" indent="-609600" eaLnBrk="1" hangingPunct="1">
              <a:buFontTx/>
              <a:buAutoNum type="arabicPeriod"/>
            </a:pPr>
            <a:r>
              <a:rPr lang="el-GR" dirty="0" smtClean="0"/>
              <a:t>Δείκτες Περιουσιακής Διάρθρωσης ή Βιωσιμότητας</a:t>
            </a:r>
          </a:p>
          <a:p>
            <a:pPr marL="609600" indent="-609600" eaLnBrk="1" hangingPunct="1">
              <a:buFontTx/>
              <a:buAutoNum type="arabicPeriod"/>
            </a:pPr>
            <a:r>
              <a:rPr lang="el-GR" dirty="0" smtClean="0"/>
              <a:t>Δείκτες Αγοράς ή Αποτίμησης ή Επενδυτικοί</a:t>
            </a:r>
          </a:p>
        </p:txBody>
      </p:sp>
    </p:spTree>
    <p:extLst>
      <p:ext uri="{BB962C8B-B14F-4D97-AF65-F5344CB8AC3E}">
        <p14:creationId xmlns:p14="http://schemas.microsoft.com/office/powerpoint/2010/main" xmlns="" val="241651828"/>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274638"/>
            <a:ext cx="8229600" cy="633412"/>
          </a:xfrm>
        </p:spPr>
        <p:txBody>
          <a:bodyPr/>
          <a:lstStyle/>
          <a:p>
            <a:pPr eaLnBrk="1" hangingPunct="1"/>
            <a:r>
              <a:rPr lang="el-GR" sz="3200" b="1" dirty="0" smtClean="0"/>
              <a:t>ΑΡΙΘΜΟΔΕΙΚΤΕΣ ΡΕΥΣΤΟΤΗΤΑΣ</a:t>
            </a:r>
          </a:p>
        </p:txBody>
      </p:sp>
      <p:sp>
        <p:nvSpPr>
          <p:cNvPr id="44035" name="Rectangle 3"/>
          <p:cNvSpPr>
            <a:spLocks noGrp="1" noChangeArrowheads="1"/>
          </p:cNvSpPr>
          <p:nvPr>
            <p:ph type="body" idx="1"/>
          </p:nvPr>
        </p:nvSpPr>
        <p:spPr>
          <a:xfrm>
            <a:off x="0" y="981075"/>
            <a:ext cx="9144000" cy="5688013"/>
          </a:xfrm>
        </p:spPr>
        <p:txBody>
          <a:bodyPr/>
          <a:lstStyle/>
          <a:p>
            <a:pPr eaLnBrk="1" hangingPunct="1">
              <a:buFontTx/>
              <a:buNone/>
            </a:pPr>
            <a:endParaRPr lang="el-GR" dirty="0" smtClean="0"/>
          </a:p>
          <a:p>
            <a:pPr algn="just" eaLnBrk="1" hangingPunct="1">
              <a:buFontTx/>
              <a:buNone/>
            </a:pPr>
            <a:r>
              <a:rPr lang="el-GR" dirty="0" smtClean="0"/>
              <a:t>Οι δείκτες αυτοί χρησιμοποιούνται για τον</a:t>
            </a:r>
          </a:p>
          <a:p>
            <a:pPr algn="just" eaLnBrk="1" hangingPunct="1">
              <a:buFontTx/>
              <a:buNone/>
            </a:pPr>
            <a:r>
              <a:rPr lang="el-GR" dirty="0" smtClean="0"/>
              <a:t>προσδιορισμό της:</a:t>
            </a:r>
          </a:p>
          <a:p>
            <a:pPr algn="just" eaLnBrk="1" hangingPunct="1"/>
            <a:r>
              <a:rPr lang="el-GR" dirty="0" smtClean="0"/>
              <a:t>Βραχυχρόνιας οικονομικής κατάστασης της επιχείρησης </a:t>
            </a:r>
          </a:p>
          <a:p>
            <a:pPr algn="just" eaLnBrk="1" hangingPunct="1"/>
            <a:r>
              <a:rPr lang="el-GR" dirty="0" smtClean="0"/>
              <a:t>Ικανότητας της επιχείρησης να </a:t>
            </a:r>
            <a:r>
              <a:rPr lang="el-GR" dirty="0" smtClean="0">
                <a:ea typeface="Arial Unicode MS" pitchFamily="34" charset="-128"/>
                <a:cs typeface="Arial" charset="0"/>
              </a:rPr>
              <a:t>μετατρέπει σε χρήμα περιουσιακά της στοιχεία ώστε να </a:t>
            </a:r>
            <a:r>
              <a:rPr lang="el-GR" dirty="0" smtClean="0"/>
              <a:t>ανταποκριθεί στις βραχυπρόθεσμες υποχρεώσεις της που λήγουν άμεσα</a:t>
            </a:r>
          </a:p>
        </p:txBody>
      </p:sp>
    </p:spTree>
    <p:extLst>
      <p:ext uri="{BB962C8B-B14F-4D97-AF65-F5344CB8AC3E}">
        <p14:creationId xmlns:p14="http://schemas.microsoft.com/office/powerpoint/2010/main" xmlns="" val="2053088994"/>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395288" y="274638"/>
            <a:ext cx="8291512" cy="706437"/>
          </a:xfrm>
        </p:spPr>
        <p:txBody>
          <a:bodyPr>
            <a:normAutofit fontScale="90000"/>
          </a:bodyPr>
          <a:lstStyle/>
          <a:p>
            <a:pPr eaLnBrk="1" hangingPunct="1"/>
            <a:r>
              <a:rPr lang="el-GR" sz="3200" b="1" dirty="0" smtClean="0"/>
              <a:t/>
            </a:r>
            <a:br>
              <a:rPr lang="el-GR" sz="3200" b="1" dirty="0" smtClean="0"/>
            </a:br>
            <a:r>
              <a:rPr lang="el-GR" sz="3200" b="1" dirty="0" smtClean="0"/>
              <a:t> </a:t>
            </a:r>
            <a:r>
              <a:rPr lang="el-GR" sz="3200" b="1" u="sng" dirty="0" smtClean="0"/>
              <a:t>1. Δείκτης γενικής ρευστότητας </a:t>
            </a:r>
            <a:br>
              <a:rPr lang="el-GR" sz="3200" b="1" u="sng" dirty="0" smtClean="0"/>
            </a:br>
            <a:endParaRPr lang="el-GR" sz="3200" b="1" u="sng" dirty="0" smtClean="0"/>
          </a:p>
        </p:txBody>
      </p:sp>
      <p:sp>
        <p:nvSpPr>
          <p:cNvPr id="45059" name="Rectangle 3"/>
          <p:cNvSpPr>
            <a:spLocks noGrp="1" noChangeArrowheads="1"/>
          </p:cNvSpPr>
          <p:nvPr>
            <p:ph type="body" idx="1"/>
          </p:nvPr>
        </p:nvSpPr>
        <p:spPr>
          <a:xfrm>
            <a:off x="0" y="1268413"/>
            <a:ext cx="9144000" cy="5589587"/>
          </a:xfrm>
        </p:spPr>
        <p:txBody>
          <a:bodyPr/>
          <a:lstStyle/>
          <a:p>
            <a:pPr marL="533400" indent="-533400" eaLnBrk="1" hangingPunct="1">
              <a:lnSpc>
                <a:spcPct val="80000"/>
              </a:lnSpc>
              <a:buFontTx/>
              <a:buNone/>
            </a:pPr>
            <a:r>
              <a:rPr lang="el-GR" sz="2800" b="1" dirty="0" smtClean="0"/>
              <a:t>ΔΓΡ = </a:t>
            </a:r>
            <a:r>
              <a:rPr lang="el-GR" sz="2800" b="1" u="sng" dirty="0" smtClean="0"/>
              <a:t>Σύνολο κυκλοφορούντος ενεργητικού</a:t>
            </a:r>
            <a:r>
              <a:rPr lang="el-GR" sz="2800" b="1" dirty="0" smtClean="0"/>
              <a:t> </a:t>
            </a:r>
          </a:p>
          <a:p>
            <a:pPr marL="533400" indent="-533400" eaLnBrk="1" hangingPunct="1">
              <a:lnSpc>
                <a:spcPct val="80000"/>
              </a:lnSpc>
              <a:buFontTx/>
              <a:buNone/>
            </a:pPr>
            <a:r>
              <a:rPr lang="el-GR" sz="2800" b="1" dirty="0" smtClean="0"/>
              <a:t>           Σύνολο βραχυπρόθεσμων υποχρεώσεων</a:t>
            </a:r>
            <a:r>
              <a:rPr lang="el-GR" sz="2800" dirty="0" smtClean="0"/>
              <a:t> </a:t>
            </a:r>
          </a:p>
          <a:p>
            <a:pPr marL="533400" indent="-533400" eaLnBrk="1" hangingPunct="1">
              <a:lnSpc>
                <a:spcPct val="80000"/>
              </a:lnSpc>
              <a:buFontTx/>
              <a:buNone/>
            </a:pPr>
            <a:endParaRPr lang="el-GR" sz="2800" dirty="0" smtClean="0"/>
          </a:p>
          <a:p>
            <a:pPr marL="533400" indent="-533400" eaLnBrk="1" hangingPunct="1">
              <a:lnSpc>
                <a:spcPct val="80000"/>
              </a:lnSpc>
              <a:buFontTx/>
              <a:buNone/>
            </a:pPr>
            <a:r>
              <a:rPr lang="el-GR" sz="2800" b="1" i="1" dirty="0" smtClean="0"/>
              <a:t>ΔΓΡ = 15.000 / 30.000 = 0,50 φορές</a:t>
            </a:r>
            <a:r>
              <a:rPr lang="el-GR" sz="2000" dirty="0" smtClean="0"/>
              <a:t> </a:t>
            </a:r>
          </a:p>
          <a:p>
            <a:pPr marL="533400" indent="-533400" eaLnBrk="1" hangingPunct="1">
              <a:lnSpc>
                <a:spcPct val="80000"/>
              </a:lnSpc>
              <a:buFontTx/>
              <a:buNone/>
            </a:pPr>
            <a:endParaRPr lang="el-GR" sz="2600" dirty="0" smtClean="0"/>
          </a:p>
          <a:p>
            <a:pPr marL="0" indent="0" algn="just" eaLnBrk="1" hangingPunct="1">
              <a:spcBef>
                <a:spcPts val="0"/>
              </a:spcBef>
            </a:pPr>
            <a:r>
              <a:rPr lang="el-GR" sz="2700" dirty="0" smtClean="0"/>
              <a:t>Ο αριθμοδείκτης αυτός δείχνει το μέτρο ρευστότητας μιας επιχείρησης και το περιθώριο ασφαλείας, ώστε αυτή να είναι σε θέση να ανταποκριθεί στην πληρωμή των καθημερινών απαιτητών υποχρεώσεων. Όσο πιο προβλέψιμες είναι οι εισροές χρημάτων μιας επιχείρησης τόσο είναι γενικότερα αποδεκτός ένας πιο χαμηλός δείκτης, αν και αυτό είναι συνάρτηση κυρίως του κλάδου στον οποίο ανήκει η επιχείρηση. </a:t>
            </a:r>
          </a:p>
        </p:txBody>
      </p:sp>
    </p:spTree>
    <p:extLst>
      <p:ext uri="{BB962C8B-B14F-4D97-AF65-F5344CB8AC3E}">
        <p14:creationId xmlns:p14="http://schemas.microsoft.com/office/powerpoint/2010/main" xmlns="" val="3798224869"/>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274638"/>
            <a:ext cx="8229600" cy="633412"/>
          </a:xfrm>
        </p:spPr>
        <p:txBody>
          <a:bodyPr/>
          <a:lstStyle/>
          <a:p>
            <a:pPr eaLnBrk="1" hangingPunct="1"/>
            <a:r>
              <a:rPr lang="el-GR" sz="3200" b="1" u="sng" dirty="0" smtClean="0"/>
              <a:t>2. Δείκτης Ειδικής Ρευστότητας</a:t>
            </a:r>
          </a:p>
        </p:txBody>
      </p:sp>
      <p:sp>
        <p:nvSpPr>
          <p:cNvPr id="46083" name="Rectangle 3"/>
          <p:cNvSpPr>
            <a:spLocks noGrp="1" noChangeArrowheads="1"/>
          </p:cNvSpPr>
          <p:nvPr>
            <p:ph type="body" idx="1"/>
          </p:nvPr>
        </p:nvSpPr>
        <p:spPr>
          <a:xfrm>
            <a:off x="0" y="1052513"/>
            <a:ext cx="9144000" cy="5805487"/>
          </a:xfrm>
        </p:spPr>
        <p:txBody>
          <a:bodyPr/>
          <a:lstStyle/>
          <a:p>
            <a:pPr eaLnBrk="1" hangingPunct="1">
              <a:lnSpc>
                <a:spcPct val="90000"/>
              </a:lnSpc>
              <a:buFontTx/>
              <a:buNone/>
            </a:pPr>
            <a:r>
              <a:rPr lang="el-GR" b="1" dirty="0" smtClean="0"/>
              <a:t>ΔΕΡ = </a:t>
            </a:r>
            <a:r>
              <a:rPr lang="el-GR" b="1" u="sng" dirty="0" smtClean="0"/>
              <a:t>Απαιτήσεις + Διαθέσιμα</a:t>
            </a:r>
          </a:p>
          <a:p>
            <a:pPr eaLnBrk="1" hangingPunct="1">
              <a:lnSpc>
                <a:spcPct val="90000"/>
              </a:lnSpc>
              <a:buFontTx/>
              <a:buNone/>
            </a:pPr>
            <a:r>
              <a:rPr lang="el-GR" b="1" dirty="0" smtClean="0"/>
              <a:t>           Βραχυπρόθεσμες Υποχρεώσεις</a:t>
            </a:r>
          </a:p>
          <a:p>
            <a:pPr eaLnBrk="1" hangingPunct="1">
              <a:lnSpc>
                <a:spcPct val="90000"/>
              </a:lnSpc>
              <a:buFontTx/>
              <a:buNone/>
            </a:pPr>
            <a:r>
              <a:rPr lang="el-GR" b="1" dirty="0" smtClean="0"/>
              <a:t>ΔΕΡ = (10000 + 5000) / 20000 = 0,75</a:t>
            </a:r>
          </a:p>
          <a:p>
            <a:pPr eaLnBrk="1" hangingPunct="1">
              <a:lnSpc>
                <a:spcPct val="90000"/>
              </a:lnSpc>
            </a:pPr>
            <a:r>
              <a:rPr lang="el-GR" sz="2800" dirty="0" smtClean="0"/>
              <a:t>Δείχνει πόσες φορές τα πιο άμεσα ρευστοποιήσιμα στοιχεία της επιχείρησης δηλαδή οι απαιτήσεις και τα διαθέσιμα καλύπτουν τις βραχυπρόθεσμες υποχρεώσεις</a:t>
            </a:r>
          </a:p>
          <a:p>
            <a:pPr eaLnBrk="1" hangingPunct="1">
              <a:lnSpc>
                <a:spcPct val="90000"/>
              </a:lnSpc>
            </a:pPr>
            <a:r>
              <a:rPr lang="el-GR" sz="2800" b="1" dirty="0" smtClean="0">
                <a:solidFill>
                  <a:srgbClr val="7030A0"/>
                </a:solidFill>
              </a:rPr>
              <a:t>Αν ο δείκτης είναι περίπου = 1 ικανοποιητικός</a:t>
            </a:r>
          </a:p>
          <a:p>
            <a:pPr eaLnBrk="1" hangingPunct="1">
              <a:lnSpc>
                <a:spcPct val="90000"/>
              </a:lnSpc>
            </a:pPr>
            <a:r>
              <a:rPr lang="el-GR" sz="2800" b="1" dirty="0" smtClean="0">
                <a:solidFill>
                  <a:srgbClr val="002060"/>
                </a:solidFill>
              </a:rPr>
              <a:t>Αν ο δείκτης είναι  &gt; 1 πολύ ικανοποιητικός   </a:t>
            </a:r>
          </a:p>
          <a:p>
            <a:pPr eaLnBrk="1" hangingPunct="1">
              <a:lnSpc>
                <a:spcPct val="90000"/>
              </a:lnSpc>
            </a:pPr>
            <a:r>
              <a:rPr lang="el-GR" sz="2800" b="1" dirty="0" smtClean="0">
                <a:solidFill>
                  <a:srgbClr val="C00000"/>
                </a:solidFill>
              </a:rPr>
              <a:t>Αν ο δείκτης είναι &lt; 1 δείχνει ότι τα άμεσα </a:t>
            </a:r>
            <a:r>
              <a:rPr lang="el-GR" sz="2800" dirty="0" smtClean="0"/>
              <a:t>ρευστοποιήσιμα στοιχεία δεν επαρκούν να καλύψουν τις βραχυπρόθεσμες υποχρεώσεις με συνέπεια την άμεση εξάρτηση επιχείρησης από τις πωλήσεις της.</a:t>
            </a:r>
          </a:p>
          <a:p>
            <a:pPr eaLnBrk="1" hangingPunct="1">
              <a:lnSpc>
                <a:spcPct val="90000"/>
              </a:lnSpc>
              <a:buFontTx/>
              <a:buNone/>
            </a:pPr>
            <a:endParaRPr lang="el-GR" sz="2800" dirty="0" smtClean="0"/>
          </a:p>
        </p:txBody>
      </p:sp>
    </p:spTree>
    <p:extLst>
      <p:ext uri="{BB962C8B-B14F-4D97-AF65-F5344CB8AC3E}">
        <p14:creationId xmlns:p14="http://schemas.microsoft.com/office/powerpoint/2010/main" xmlns="" val="3277026160"/>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274638"/>
            <a:ext cx="8229600" cy="490537"/>
          </a:xfrm>
        </p:spPr>
        <p:txBody>
          <a:bodyPr>
            <a:normAutofit fontScale="90000"/>
          </a:bodyPr>
          <a:lstStyle/>
          <a:p>
            <a:pPr eaLnBrk="1" hangingPunct="1"/>
            <a:r>
              <a:rPr lang="el-GR" sz="3200" b="1" u="sng" dirty="0" smtClean="0"/>
              <a:t>3. Δείκτης Ταμειακής Ρευστότητας</a:t>
            </a:r>
          </a:p>
        </p:txBody>
      </p:sp>
      <p:sp>
        <p:nvSpPr>
          <p:cNvPr id="47107" name="Rectangle 3"/>
          <p:cNvSpPr>
            <a:spLocks noGrp="1" noChangeArrowheads="1"/>
          </p:cNvSpPr>
          <p:nvPr>
            <p:ph type="body" idx="1"/>
          </p:nvPr>
        </p:nvSpPr>
        <p:spPr>
          <a:xfrm>
            <a:off x="0" y="908050"/>
            <a:ext cx="9144000" cy="5949950"/>
          </a:xfrm>
        </p:spPr>
        <p:txBody>
          <a:bodyPr/>
          <a:lstStyle/>
          <a:p>
            <a:pPr eaLnBrk="1" hangingPunct="1">
              <a:buFontTx/>
              <a:buNone/>
            </a:pPr>
            <a:r>
              <a:rPr lang="el-GR" b="1" dirty="0" smtClean="0"/>
              <a:t>ΔΤΡ = </a:t>
            </a:r>
            <a:r>
              <a:rPr lang="el-GR" b="1" u="sng" dirty="0" smtClean="0"/>
              <a:t>Διαθέσιμα</a:t>
            </a:r>
          </a:p>
          <a:p>
            <a:pPr eaLnBrk="1" hangingPunct="1">
              <a:buFontTx/>
              <a:buNone/>
            </a:pPr>
            <a:r>
              <a:rPr lang="el-GR" b="1" dirty="0" smtClean="0"/>
              <a:t>           Ληκτές Υποχρεώσεις</a:t>
            </a:r>
          </a:p>
          <a:p>
            <a:pPr eaLnBrk="1" hangingPunct="1">
              <a:buFontTx/>
              <a:buNone/>
            </a:pPr>
            <a:r>
              <a:rPr lang="el-GR" dirty="0" smtClean="0"/>
              <a:t>Δείχνει την ικανότητα της επιχείρησης να</a:t>
            </a:r>
          </a:p>
          <a:p>
            <a:pPr eaLnBrk="1" hangingPunct="1">
              <a:buFontTx/>
              <a:buNone/>
            </a:pPr>
            <a:r>
              <a:rPr lang="el-GR" dirty="0" smtClean="0"/>
              <a:t>ανταποκρίνεται άμεσα προς τις υποχρεώσεις</a:t>
            </a:r>
          </a:p>
          <a:p>
            <a:pPr eaLnBrk="1" hangingPunct="1">
              <a:buFontTx/>
              <a:buNone/>
            </a:pPr>
            <a:r>
              <a:rPr lang="el-GR" dirty="0" smtClean="0"/>
              <a:t>της που λήγουν άμεσα.</a:t>
            </a:r>
          </a:p>
          <a:p>
            <a:pPr eaLnBrk="1" hangingPunct="1"/>
            <a:r>
              <a:rPr lang="el-GR" dirty="0" smtClean="0">
                <a:solidFill>
                  <a:srgbClr val="7030A0"/>
                </a:solidFill>
              </a:rPr>
              <a:t>Αν ΔΤΡ = 1 Ανταπόκριση</a:t>
            </a:r>
          </a:p>
          <a:p>
            <a:pPr eaLnBrk="1" hangingPunct="1"/>
            <a:r>
              <a:rPr lang="el-GR" dirty="0" smtClean="0">
                <a:solidFill>
                  <a:srgbClr val="002060"/>
                </a:solidFill>
              </a:rPr>
              <a:t>Αν ΔΤΡ &gt; 1 Ανταπόκριση με ταμειακό περίσσευμα</a:t>
            </a:r>
          </a:p>
          <a:p>
            <a:pPr eaLnBrk="1" hangingPunct="1"/>
            <a:r>
              <a:rPr lang="el-GR" dirty="0" smtClean="0">
                <a:solidFill>
                  <a:srgbClr val="FF0000"/>
                </a:solidFill>
              </a:rPr>
              <a:t>Αν ΔΤΡ &lt; 1 Μη ανταπόκριση</a:t>
            </a:r>
          </a:p>
        </p:txBody>
      </p:sp>
    </p:spTree>
    <p:extLst>
      <p:ext uri="{BB962C8B-B14F-4D97-AF65-F5344CB8AC3E}">
        <p14:creationId xmlns:p14="http://schemas.microsoft.com/office/powerpoint/2010/main" xmlns="" val="4098625957"/>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274638"/>
            <a:ext cx="8229600" cy="633412"/>
          </a:xfrm>
        </p:spPr>
        <p:txBody>
          <a:bodyPr/>
          <a:lstStyle/>
          <a:p>
            <a:pPr eaLnBrk="1" hangingPunct="1"/>
            <a:r>
              <a:rPr lang="el-GR" sz="3200" b="1" dirty="0" smtClean="0"/>
              <a:t>ΑΡΙΘΜΟΔΕΙΚΤΕΣ ΔΡΑΣΤΗΡΙΟΤΗΤΗΤΑΣ</a:t>
            </a:r>
          </a:p>
        </p:txBody>
      </p:sp>
      <p:sp>
        <p:nvSpPr>
          <p:cNvPr id="48131" name="Rectangle 3"/>
          <p:cNvSpPr>
            <a:spLocks noGrp="1" noChangeArrowheads="1"/>
          </p:cNvSpPr>
          <p:nvPr>
            <p:ph type="body" idx="1"/>
          </p:nvPr>
        </p:nvSpPr>
        <p:spPr>
          <a:xfrm>
            <a:off x="0" y="981075"/>
            <a:ext cx="9144000" cy="5616575"/>
          </a:xfrm>
        </p:spPr>
        <p:txBody>
          <a:bodyPr/>
          <a:lstStyle/>
          <a:p>
            <a:pPr eaLnBrk="1" hangingPunct="1">
              <a:buFontTx/>
              <a:buNone/>
            </a:pPr>
            <a:endParaRPr lang="el-GR" dirty="0" smtClean="0"/>
          </a:p>
          <a:p>
            <a:pPr algn="just" eaLnBrk="1" hangingPunct="1"/>
            <a:r>
              <a:rPr lang="el-GR" dirty="0" smtClean="0"/>
              <a:t>Χρησιμοποιούνται προκειμένου να μετρηθεί ο βαθμός αποτελεσματικότητας μιας επιχείρησης στην αξιοποίηση των περιουσιακών της στοιχείων.</a:t>
            </a:r>
          </a:p>
          <a:p>
            <a:pPr algn="just" eaLnBrk="1" hangingPunct="1"/>
            <a:r>
              <a:rPr lang="el-GR" dirty="0" smtClean="0"/>
              <a:t>Δηλαδή αν γίνεται ικανοποιητική ή όχι η χρησιμοποίηση του ενεργητικού της επιχείρησης.</a:t>
            </a:r>
          </a:p>
        </p:txBody>
      </p:sp>
    </p:spTree>
    <p:extLst>
      <p:ext uri="{BB962C8B-B14F-4D97-AF65-F5344CB8AC3E}">
        <p14:creationId xmlns:p14="http://schemas.microsoft.com/office/powerpoint/2010/main" xmlns="" val="32387931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4482" name="Picture 2"/>
          <p:cNvPicPr>
            <a:picLocks noChangeAspect="1" noChangeArrowheads="1"/>
          </p:cNvPicPr>
          <p:nvPr/>
        </p:nvPicPr>
        <p:blipFill>
          <a:blip r:embed="rId2" cstate="print"/>
          <a:srcRect/>
          <a:stretch>
            <a:fillRect/>
          </a:stretch>
        </p:blipFill>
        <p:spPr bwMode="auto">
          <a:xfrm>
            <a:off x="0" y="0"/>
            <a:ext cx="9143999" cy="6857999"/>
          </a:xfrm>
          <a:prstGeom prst="rect">
            <a:avLst/>
          </a:prstGeom>
          <a:noFill/>
          <a:ln w="9525">
            <a:noFill/>
            <a:miter lim="800000"/>
            <a:headEnd/>
            <a:tailEnd/>
          </a:ln>
        </p:spPr>
      </p:pic>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274638"/>
            <a:ext cx="8229600" cy="633412"/>
          </a:xfrm>
        </p:spPr>
        <p:txBody>
          <a:bodyPr/>
          <a:lstStyle/>
          <a:p>
            <a:pPr eaLnBrk="1" hangingPunct="1"/>
            <a:r>
              <a:rPr lang="el-GR" sz="3200" b="1" u="sng" dirty="0" smtClean="0"/>
              <a:t>1. Δείκτης ταχύτητας κυκλοφορίας ενεργητικού</a:t>
            </a:r>
            <a:endParaRPr lang="el-GR" sz="3200" u="sng" dirty="0" smtClean="0"/>
          </a:p>
        </p:txBody>
      </p:sp>
      <p:sp>
        <p:nvSpPr>
          <p:cNvPr id="49155" name="Rectangle 3"/>
          <p:cNvSpPr>
            <a:spLocks noGrp="1" noChangeArrowheads="1"/>
          </p:cNvSpPr>
          <p:nvPr>
            <p:ph type="body" idx="1"/>
          </p:nvPr>
        </p:nvSpPr>
        <p:spPr>
          <a:xfrm>
            <a:off x="0" y="1268413"/>
            <a:ext cx="9144000" cy="5589587"/>
          </a:xfrm>
        </p:spPr>
        <p:txBody>
          <a:bodyPr/>
          <a:lstStyle/>
          <a:p>
            <a:pPr eaLnBrk="1" hangingPunct="1">
              <a:lnSpc>
                <a:spcPct val="80000"/>
              </a:lnSpc>
              <a:buFontTx/>
              <a:buNone/>
            </a:pPr>
            <a:endParaRPr lang="el-GR" sz="2800" b="1" dirty="0" smtClean="0"/>
          </a:p>
          <a:p>
            <a:pPr eaLnBrk="1" hangingPunct="1">
              <a:lnSpc>
                <a:spcPct val="80000"/>
              </a:lnSpc>
              <a:buFontTx/>
              <a:buNone/>
            </a:pPr>
            <a:r>
              <a:rPr lang="el-GR" sz="2800" b="1" dirty="0" smtClean="0"/>
              <a:t>ΔΤΚΕ =</a:t>
            </a:r>
            <a:r>
              <a:rPr lang="el-GR" sz="2800" dirty="0" smtClean="0"/>
              <a:t> </a:t>
            </a:r>
            <a:r>
              <a:rPr lang="el-GR" sz="2800" b="1" u="sng" dirty="0" smtClean="0"/>
              <a:t>Κύκλος εργασιών</a:t>
            </a:r>
            <a:r>
              <a:rPr lang="el-GR" sz="2800" b="1" dirty="0" smtClean="0"/>
              <a:t>       =  </a:t>
            </a:r>
            <a:r>
              <a:rPr lang="el-GR" sz="2800" b="1" u="sng" dirty="0" smtClean="0"/>
              <a:t>100.000</a:t>
            </a:r>
            <a:r>
              <a:rPr lang="el-GR" sz="2800" b="1" dirty="0" smtClean="0"/>
              <a:t> = 2,5 φορές</a:t>
            </a:r>
          </a:p>
          <a:p>
            <a:pPr eaLnBrk="1" hangingPunct="1">
              <a:lnSpc>
                <a:spcPct val="80000"/>
              </a:lnSpc>
              <a:buFontTx/>
              <a:buNone/>
            </a:pPr>
            <a:r>
              <a:rPr lang="el-GR" sz="2800" b="1" dirty="0" smtClean="0"/>
              <a:t>              Σύνολο ενεργητικού         40.000</a:t>
            </a:r>
          </a:p>
          <a:p>
            <a:pPr eaLnBrk="1" hangingPunct="1">
              <a:lnSpc>
                <a:spcPct val="80000"/>
              </a:lnSpc>
              <a:buFontTx/>
              <a:buNone/>
            </a:pPr>
            <a:endParaRPr lang="el-GR" sz="2800" dirty="0" smtClean="0"/>
          </a:p>
          <a:p>
            <a:pPr marL="0" indent="0" algn="just" eaLnBrk="1" hangingPunct="1">
              <a:spcBef>
                <a:spcPts val="0"/>
              </a:spcBef>
            </a:pPr>
            <a:r>
              <a:rPr lang="el-GR" sz="2800" dirty="0" smtClean="0"/>
              <a:t>Ο εν λόγω αριθμοδείκτης </a:t>
            </a:r>
            <a:r>
              <a:rPr lang="el-GR" sz="2800" b="1" dirty="0" smtClean="0"/>
              <a:t>παρέχει</a:t>
            </a:r>
            <a:r>
              <a:rPr lang="el-GR" sz="2800" dirty="0" smtClean="0"/>
              <a:t> ενδείξεις για το πόσο η επιχείρηση χρησιμοποιεί εντατικά τα περιουσιακά της στοιχεία προκειμένου να πραγματοποιεί τις πωλήσεις της. Από αυτό φαίνεται αν υπάρχει υπερεπένδυση κεφαλαίων στην επιχείρηση σε σχέση με το ύψος των πωλήσεών της. </a:t>
            </a:r>
            <a:r>
              <a:rPr lang="el-GR" sz="2800" b="1" dirty="0" smtClean="0"/>
              <a:t>Όσο</a:t>
            </a:r>
            <a:r>
              <a:rPr lang="el-GR" sz="2800" dirty="0" smtClean="0"/>
              <a:t> </a:t>
            </a:r>
            <a:r>
              <a:rPr lang="el-GR" sz="2800" b="1" dirty="0" smtClean="0"/>
              <a:t>υψηλότερος</a:t>
            </a:r>
            <a:r>
              <a:rPr lang="el-GR" sz="2800" dirty="0" smtClean="0"/>
              <a:t> είναι ο δείκτης αυτός </a:t>
            </a:r>
            <a:r>
              <a:rPr lang="el-GR" sz="2800" b="1" dirty="0" smtClean="0"/>
              <a:t>τόσο πιο αποτελεσματικά</a:t>
            </a:r>
            <a:r>
              <a:rPr lang="el-GR" sz="2800" dirty="0" smtClean="0"/>
              <a:t> έχουν χρησιμοποιηθεί τα περιουσιακά της στοιχεία. </a:t>
            </a:r>
          </a:p>
        </p:txBody>
      </p:sp>
    </p:spTree>
    <p:extLst>
      <p:ext uri="{BB962C8B-B14F-4D97-AF65-F5344CB8AC3E}">
        <p14:creationId xmlns:p14="http://schemas.microsoft.com/office/powerpoint/2010/main" xmlns="" val="3080878856"/>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68313" y="274638"/>
            <a:ext cx="8218487" cy="490537"/>
          </a:xfrm>
        </p:spPr>
        <p:txBody>
          <a:bodyPr>
            <a:normAutofit fontScale="90000"/>
          </a:bodyPr>
          <a:lstStyle/>
          <a:p>
            <a:pPr eaLnBrk="1" hangingPunct="1"/>
            <a:r>
              <a:rPr lang="el-GR" sz="3200" b="1" u="sng" dirty="0" smtClean="0"/>
              <a:t>2. Δείκτης ταχύτητας κυκλοφορίας αποθεμάτων</a:t>
            </a:r>
            <a:r>
              <a:rPr lang="el-GR" sz="4000" dirty="0" smtClean="0"/>
              <a:t> </a:t>
            </a:r>
          </a:p>
        </p:txBody>
      </p:sp>
      <p:sp>
        <p:nvSpPr>
          <p:cNvPr id="50179" name="Rectangle 3"/>
          <p:cNvSpPr>
            <a:spLocks noGrp="1" noChangeArrowheads="1"/>
          </p:cNvSpPr>
          <p:nvPr>
            <p:ph type="body" idx="1"/>
          </p:nvPr>
        </p:nvSpPr>
        <p:spPr>
          <a:xfrm>
            <a:off x="0" y="1125538"/>
            <a:ext cx="9144000" cy="5732462"/>
          </a:xfrm>
        </p:spPr>
        <p:txBody>
          <a:bodyPr/>
          <a:lstStyle/>
          <a:p>
            <a:pPr eaLnBrk="1" hangingPunct="1">
              <a:lnSpc>
                <a:spcPct val="80000"/>
              </a:lnSpc>
              <a:buFontTx/>
              <a:buNone/>
            </a:pPr>
            <a:endParaRPr lang="el-GR" sz="2800" b="1" dirty="0" smtClean="0"/>
          </a:p>
          <a:p>
            <a:pPr eaLnBrk="1" hangingPunct="1">
              <a:lnSpc>
                <a:spcPct val="80000"/>
              </a:lnSpc>
              <a:buFontTx/>
              <a:buNone/>
            </a:pPr>
            <a:r>
              <a:rPr lang="el-GR" sz="2800" b="1" dirty="0" smtClean="0"/>
              <a:t>ΔΤΚΑ =</a:t>
            </a:r>
            <a:r>
              <a:rPr lang="el-GR" sz="2800" dirty="0" smtClean="0"/>
              <a:t> </a:t>
            </a:r>
            <a:r>
              <a:rPr lang="el-GR" sz="2800" b="1" u="sng" dirty="0" smtClean="0"/>
              <a:t>Κόστος πωλήσεων</a:t>
            </a:r>
            <a:r>
              <a:rPr lang="el-GR" sz="2800" b="1" dirty="0" smtClean="0"/>
              <a:t> = </a:t>
            </a:r>
            <a:r>
              <a:rPr lang="el-GR" sz="2800" b="1" u="sng" dirty="0" smtClean="0"/>
              <a:t>80.000</a:t>
            </a:r>
            <a:r>
              <a:rPr lang="el-GR" sz="2800" b="1" dirty="0" smtClean="0"/>
              <a:t> = 8      </a:t>
            </a:r>
            <a:r>
              <a:rPr lang="el-GR" sz="2800" b="1" u="sng" dirty="0" smtClean="0"/>
              <a:t>365</a:t>
            </a:r>
            <a:r>
              <a:rPr lang="el-GR" sz="2800" b="1" dirty="0" smtClean="0"/>
              <a:t> = 46</a:t>
            </a:r>
            <a:endParaRPr lang="el-GR" sz="2800" b="1" u="sng" dirty="0" smtClean="0"/>
          </a:p>
          <a:p>
            <a:pPr eaLnBrk="1" hangingPunct="1">
              <a:lnSpc>
                <a:spcPct val="80000"/>
              </a:lnSpc>
              <a:buFontTx/>
              <a:buNone/>
            </a:pPr>
            <a:r>
              <a:rPr lang="el-GR" sz="2800" b="1" dirty="0" smtClean="0"/>
              <a:t>                      Αποθέματα</a:t>
            </a:r>
            <a:r>
              <a:rPr lang="el-GR" sz="2800" dirty="0" smtClean="0"/>
              <a:t>          </a:t>
            </a:r>
            <a:r>
              <a:rPr lang="el-GR" sz="2800" b="1" dirty="0" smtClean="0"/>
              <a:t>10.000               8</a:t>
            </a:r>
          </a:p>
          <a:p>
            <a:pPr eaLnBrk="1" hangingPunct="1">
              <a:lnSpc>
                <a:spcPct val="80000"/>
              </a:lnSpc>
              <a:buFontTx/>
              <a:buNone/>
            </a:pPr>
            <a:endParaRPr lang="el-GR" sz="2800" b="1" dirty="0" smtClean="0"/>
          </a:p>
          <a:p>
            <a:pPr marL="0" indent="0" algn="just" eaLnBrk="1" hangingPunct="1">
              <a:spcBef>
                <a:spcPts val="0"/>
              </a:spcBef>
            </a:pPr>
            <a:r>
              <a:rPr lang="el-GR" sz="2800" dirty="0" smtClean="0"/>
              <a:t>Ο αριθμοδείκτης αυτός επιτρέπει να δούμε πόσες φορές </a:t>
            </a:r>
            <a:r>
              <a:rPr lang="el-GR" sz="2800" b="1" dirty="0" smtClean="0"/>
              <a:t>ανανεώθηκαν</a:t>
            </a:r>
            <a:r>
              <a:rPr lang="el-GR" sz="2800" dirty="0" smtClean="0"/>
              <a:t> </a:t>
            </a:r>
            <a:r>
              <a:rPr lang="el-GR" sz="2800" b="1" dirty="0" smtClean="0"/>
              <a:t>τα αποθέματα </a:t>
            </a:r>
            <a:r>
              <a:rPr lang="el-GR" sz="2800" dirty="0" smtClean="0"/>
              <a:t>της επιχείρησης σε σχέση με τις πωλήσεις της μέσα στη χρήση. Χρησιμοποιείται για να διαπιστωθεί η ταχύτητα με την οποία τα αποθέματα διατέθηκαν και αντικαταστάθηκαν κατά τη διάρκεια της χρήσης. Αν διαιρέσουμε το 365 με τον αριθμό αυτόν </a:t>
            </a:r>
            <a:r>
              <a:rPr lang="el-GR" sz="2800" b="1" dirty="0" smtClean="0"/>
              <a:t>διαπιστώνουμε τον αριθμό των ημερών που παρέμειναν τα αποθέματα στην επιχείρηση </a:t>
            </a:r>
            <a:r>
              <a:rPr lang="el-GR" sz="2800" dirty="0" smtClean="0"/>
              <a:t>ώσπου να πωληθούν. </a:t>
            </a:r>
          </a:p>
        </p:txBody>
      </p:sp>
    </p:spTree>
    <p:extLst>
      <p:ext uri="{BB962C8B-B14F-4D97-AF65-F5344CB8AC3E}">
        <p14:creationId xmlns:p14="http://schemas.microsoft.com/office/powerpoint/2010/main" xmlns="" val="3590805707"/>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274638"/>
            <a:ext cx="8229600" cy="490537"/>
          </a:xfrm>
        </p:spPr>
        <p:txBody>
          <a:bodyPr>
            <a:normAutofit fontScale="90000"/>
          </a:bodyPr>
          <a:lstStyle/>
          <a:p>
            <a:pPr eaLnBrk="1" hangingPunct="1"/>
            <a:r>
              <a:rPr lang="el-GR" sz="3200" b="1" u="sng" dirty="0" smtClean="0"/>
              <a:t>3</a:t>
            </a:r>
            <a:r>
              <a:rPr lang="en-US" sz="3200" b="1" u="sng" dirty="0" smtClean="0"/>
              <a:t>.</a:t>
            </a:r>
            <a:r>
              <a:rPr lang="el-GR" sz="3200" b="1" u="sng" dirty="0" smtClean="0"/>
              <a:t> Δείκτης ταχύτητας είσπραξης απαιτήσεων</a:t>
            </a:r>
            <a:r>
              <a:rPr lang="el-GR" sz="4000" dirty="0" smtClean="0"/>
              <a:t> </a:t>
            </a:r>
          </a:p>
        </p:txBody>
      </p:sp>
      <p:sp>
        <p:nvSpPr>
          <p:cNvPr id="51203" name="Rectangle 3"/>
          <p:cNvSpPr>
            <a:spLocks noGrp="1" noChangeArrowheads="1"/>
          </p:cNvSpPr>
          <p:nvPr>
            <p:ph type="body" idx="1"/>
          </p:nvPr>
        </p:nvSpPr>
        <p:spPr>
          <a:xfrm>
            <a:off x="0" y="1125538"/>
            <a:ext cx="9144000" cy="5732462"/>
          </a:xfrm>
        </p:spPr>
        <p:txBody>
          <a:bodyPr/>
          <a:lstStyle/>
          <a:p>
            <a:pPr eaLnBrk="1" hangingPunct="1">
              <a:buFontTx/>
              <a:buNone/>
            </a:pPr>
            <a:endParaRPr lang="el-GR" sz="2800" b="1" dirty="0" smtClean="0"/>
          </a:p>
          <a:p>
            <a:pPr eaLnBrk="1" hangingPunct="1">
              <a:buFontTx/>
              <a:buNone/>
            </a:pPr>
            <a:r>
              <a:rPr lang="el-GR" sz="2800" b="1" dirty="0" smtClean="0"/>
              <a:t>ΔΤΕΑ = </a:t>
            </a:r>
            <a:r>
              <a:rPr lang="el-GR" sz="2800" b="1" u="sng" dirty="0" smtClean="0"/>
              <a:t>Κύκλος Εργασιών</a:t>
            </a:r>
            <a:r>
              <a:rPr lang="el-GR" sz="2800" b="1" dirty="0" smtClean="0"/>
              <a:t> = </a:t>
            </a:r>
            <a:r>
              <a:rPr lang="el-GR" sz="2800" b="1" u="sng" dirty="0" smtClean="0"/>
              <a:t>112.000</a:t>
            </a:r>
            <a:r>
              <a:rPr lang="el-GR" sz="2800" b="1" dirty="0" smtClean="0"/>
              <a:t> = 7 φορές</a:t>
            </a:r>
          </a:p>
          <a:p>
            <a:pPr eaLnBrk="1" hangingPunct="1">
              <a:buFontTx/>
              <a:buNone/>
            </a:pPr>
            <a:r>
              <a:rPr lang="el-GR" sz="2800" b="1" dirty="0" smtClean="0"/>
              <a:t>                  Απαιτήσεις</a:t>
            </a:r>
            <a:r>
              <a:rPr lang="el-GR" sz="2800" dirty="0" smtClean="0"/>
              <a:t>             </a:t>
            </a:r>
            <a:r>
              <a:rPr lang="el-GR" sz="2800" b="1" dirty="0" smtClean="0"/>
              <a:t>16.000</a:t>
            </a:r>
          </a:p>
          <a:p>
            <a:pPr eaLnBrk="1" hangingPunct="1">
              <a:buFontTx/>
              <a:buNone/>
            </a:pPr>
            <a:r>
              <a:rPr lang="el-GR" sz="2800" b="1" dirty="0" smtClean="0"/>
              <a:t>365 / 7 = 52,14</a:t>
            </a:r>
          </a:p>
          <a:p>
            <a:pPr eaLnBrk="1" hangingPunct="1">
              <a:buFontTx/>
              <a:buNone/>
            </a:pPr>
            <a:r>
              <a:rPr lang="el-GR" sz="2800" dirty="0" smtClean="0"/>
              <a:t>Ο συγκεκριμένος δείκτης:</a:t>
            </a:r>
          </a:p>
          <a:p>
            <a:pPr algn="just" eaLnBrk="1" hangingPunct="1"/>
            <a:r>
              <a:rPr lang="el-GR" sz="2800" dirty="0" smtClean="0"/>
              <a:t>Φανερώνει </a:t>
            </a:r>
            <a:r>
              <a:rPr lang="el-GR" sz="2800" b="1" dirty="0" smtClean="0"/>
              <a:t>πόσες φορές εισπράττονται</a:t>
            </a:r>
            <a:r>
              <a:rPr lang="el-GR" sz="2800" dirty="0" smtClean="0"/>
              <a:t> κατά τη διάρκεια μιας χρήσης οι απαιτήσεις της εταιρίας. </a:t>
            </a:r>
          </a:p>
          <a:p>
            <a:pPr algn="just" eaLnBrk="1" hangingPunct="1"/>
            <a:r>
              <a:rPr lang="el-GR" sz="2800" dirty="0" smtClean="0"/>
              <a:t>Αν διαιρέσουμε το ΔΤΕΑ με τις μέρες του χρόνου τότε βρίσκουμε τη Μέση Διάρκεια Παραμονής των Απαιτήσεων στην επιχείρηση. Δηλαδή σε </a:t>
            </a:r>
            <a:r>
              <a:rPr lang="el-GR" sz="2800" b="1" dirty="0" smtClean="0"/>
              <a:t>πόσες μέρες εισπράττονται</a:t>
            </a:r>
            <a:r>
              <a:rPr lang="el-GR" sz="2800" dirty="0" smtClean="0"/>
              <a:t> οι απαιτήσεις. </a:t>
            </a:r>
          </a:p>
        </p:txBody>
      </p:sp>
    </p:spTree>
    <p:extLst>
      <p:ext uri="{BB962C8B-B14F-4D97-AF65-F5344CB8AC3E}">
        <p14:creationId xmlns:p14="http://schemas.microsoft.com/office/powerpoint/2010/main" xmlns="" val="3824689520"/>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274638"/>
            <a:ext cx="8229600" cy="706437"/>
          </a:xfrm>
        </p:spPr>
        <p:txBody>
          <a:bodyPr>
            <a:normAutofit fontScale="90000"/>
          </a:bodyPr>
          <a:lstStyle/>
          <a:p>
            <a:pPr eaLnBrk="1" hangingPunct="1"/>
            <a:r>
              <a:rPr lang="el-GR" sz="3200" b="1" u="sng" dirty="0" smtClean="0"/>
              <a:t>4. Δείκτης ταχύτητας πληρωμής βραχυπρόθεσμων υποχρεώσεων</a:t>
            </a:r>
          </a:p>
        </p:txBody>
      </p:sp>
      <p:sp>
        <p:nvSpPr>
          <p:cNvPr id="52227" name="Rectangle 3"/>
          <p:cNvSpPr>
            <a:spLocks noGrp="1" noChangeArrowheads="1"/>
          </p:cNvSpPr>
          <p:nvPr>
            <p:ph type="body" idx="1"/>
          </p:nvPr>
        </p:nvSpPr>
        <p:spPr>
          <a:xfrm>
            <a:off x="0" y="1268413"/>
            <a:ext cx="9144000" cy="5589587"/>
          </a:xfrm>
        </p:spPr>
        <p:txBody>
          <a:bodyPr/>
          <a:lstStyle/>
          <a:p>
            <a:pPr eaLnBrk="1" hangingPunct="1">
              <a:lnSpc>
                <a:spcPct val="90000"/>
              </a:lnSpc>
              <a:buFontTx/>
              <a:buNone/>
            </a:pPr>
            <a:r>
              <a:rPr lang="el-GR" sz="2400" b="1" dirty="0" smtClean="0"/>
              <a:t>ΔΤΠΒΥ = </a:t>
            </a:r>
            <a:r>
              <a:rPr lang="el-GR" sz="2800" b="1" u="sng" dirty="0" smtClean="0"/>
              <a:t>Κόστος πωληθέντων</a:t>
            </a:r>
            <a:r>
              <a:rPr lang="el-GR" sz="2400" b="1" u="sng" dirty="0" smtClean="0"/>
              <a:t> </a:t>
            </a:r>
            <a:r>
              <a:rPr lang="el-GR" sz="2400" b="1" dirty="0" smtClean="0"/>
              <a:t>                                            </a:t>
            </a:r>
            <a:endParaRPr lang="el-GR" sz="2400" b="1" u="sng" dirty="0" smtClean="0"/>
          </a:p>
          <a:p>
            <a:pPr eaLnBrk="1" hangingPunct="1">
              <a:lnSpc>
                <a:spcPct val="90000"/>
              </a:lnSpc>
              <a:buFontTx/>
              <a:buNone/>
            </a:pPr>
            <a:r>
              <a:rPr lang="el-GR" sz="2700" b="1" dirty="0" smtClean="0"/>
              <a:t>               Βραχυπρόθεσμες υποχρεώσεις</a:t>
            </a:r>
          </a:p>
          <a:p>
            <a:pPr eaLnBrk="1" hangingPunct="1">
              <a:lnSpc>
                <a:spcPct val="90000"/>
              </a:lnSpc>
              <a:buFontTx/>
              <a:buNone/>
            </a:pPr>
            <a:r>
              <a:rPr lang="el-GR" sz="2700" b="1" dirty="0" smtClean="0"/>
              <a:t>ΔΤΠΒΥ = </a:t>
            </a:r>
            <a:r>
              <a:rPr lang="el-GR" sz="2700" b="1" u="sng" dirty="0" smtClean="0"/>
              <a:t>100.000</a:t>
            </a:r>
            <a:r>
              <a:rPr lang="el-GR" sz="2700" b="1" dirty="0" smtClean="0"/>
              <a:t> = 5 φορές         </a:t>
            </a:r>
            <a:r>
              <a:rPr lang="el-GR" sz="2700" b="1" u="sng" dirty="0" smtClean="0"/>
              <a:t>365</a:t>
            </a:r>
            <a:r>
              <a:rPr lang="el-GR" sz="2700" b="1" dirty="0" smtClean="0"/>
              <a:t>  = 73 μέρες</a:t>
            </a:r>
          </a:p>
          <a:p>
            <a:pPr eaLnBrk="1" hangingPunct="1">
              <a:lnSpc>
                <a:spcPct val="90000"/>
              </a:lnSpc>
              <a:buFontTx/>
              <a:buNone/>
            </a:pPr>
            <a:r>
              <a:rPr lang="el-GR" sz="2700" b="1" dirty="0" smtClean="0"/>
              <a:t>                  20.000                             5</a:t>
            </a:r>
          </a:p>
          <a:p>
            <a:pPr marL="0" indent="0" algn="just" eaLnBrk="1" hangingPunct="1">
              <a:spcBef>
                <a:spcPts val="0"/>
              </a:spcBef>
            </a:pPr>
            <a:r>
              <a:rPr lang="el-GR" dirty="0" smtClean="0"/>
              <a:t>Δείχνει </a:t>
            </a:r>
            <a:r>
              <a:rPr lang="el-GR" b="1" dirty="0" smtClean="0"/>
              <a:t>πόσες φορές μέσα στη χρήση ανανεώθηκαν οι πιστώσεις </a:t>
            </a:r>
            <a:r>
              <a:rPr lang="el-GR" dirty="0" smtClean="0"/>
              <a:t>που δόθηκαν στην εταιρία. Διαιρώντας τον ΔΤΠΒΥ με τις ημέρες του έτους βρίσκουμε τη </a:t>
            </a:r>
            <a:r>
              <a:rPr lang="el-GR" b="1" dirty="0" smtClean="0"/>
              <a:t>μέση διάρκεια απλήρωτων υποχρεώσεων</a:t>
            </a:r>
            <a:r>
              <a:rPr lang="el-GR" dirty="0" smtClean="0"/>
              <a:t> της επιχείρησης, δηλαδή σε </a:t>
            </a:r>
            <a:r>
              <a:rPr lang="el-GR" b="1" dirty="0" smtClean="0"/>
              <a:t>πόσες μέρες πληρώνονται</a:t>
            </a:r>
            <a:r>
              <a:rPr lang="el-GR" dirty="0" smtClean="0"/>
              <a:t> οι υποχρεώσεις της επιχείρησης</a:t>
            </a:r>
          </a:p>
        </p:txBody>
      </p:sp>
    </p:spTree>
    <p:extLst>
      <p:ext uri="{BB962C8B-B14F-4D97-AF65-F5344CB8AC3E}">
        <p14:creationId xmlns:p14="http://schemas.microsoft.com/office/powerpoint/2010/main" xmlns="" val="6837681"/>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274638"/>
            <a:ext cx="8229600" cy="633412"/>
          </a:xfrm>
        </p:spPr>
        <p:txBody>
          <a:bodyPr/>
          <a:lstStyle/>
          <a:p>
            <a:pPr eaLnBrk="1" hangingPunct="1"/>
            <a:r>
              <a:rPr lang="el-GR" sz="3200" b="1" dirty="0" smtClean="0"/>
              <a:t>ΔΕΙΚΤΕΣ ΑΠΟΔΟΤΙΚΟΤΗΤΑΣ</a:t>
            </a:r>
          </a:p>
        </p:txBody>
      </p:sp>
      <p:sp>
        <p:nvSpPr>
          <p:cNvPr id="44035" name="Rectangle 3"/>
          <p:cNvSpPr>
            <a:spLocks noGrp="1" noChangeArrowheads="1"/>
          </p:cNvSpPr>
          <p:nvPr>
            <p:ph type="body" idx="1"/>
          </p:nvPr>
        </p:nvSpPr>
        <p:spPr>
          <a:xfrm>
            <a:off x="0" y="1125538"/>
            <a:ext cx="9144000" cy="5472112"/>
          </a:xfrm>
        </p:spPr>
        <p:txBody>
          <a:bodyPr/>
          <a:lstStyle/>
          <a:p>
            <a:pPr algn="just" eaLnBrk="1" hangingPunct="1">
              <a:buFontTx/>
              <a:buNone/>
              <a:defRPr/>
            </a:pPr>
            <a:r>
              <a:rPr lang="el-GR" dirty="0" smtClean="0"/>
              <a:t>Οι συγκεκριμένοι δείκτες μετρούν:</a:t>
            </a:r>
          </a:p>
          <a:p>
            <a:pPr marL="514350" indent="-514350" algn="just">
              <a:defRPr/>
            </a:pPr>
            <a:r>
              <a:rPr lang="el-GR" dirty="0" smtClean="0"/>
              <a:t>Την αποδοτικότητα μιας επιχείρησης</a:t>
            </a:r>
            <a:r>
              <a:rPr lang="en-US" dirty="0" smtClean="0"/>
              <a:t> ROE</a:t>
            </a:r>
            <a:r>
              <a:rPr lang="el-GR" dirty="0" smtClean="0"/>
              <a:t> </a:t>
            </a:r>
          </a:p>
          <a:p>
            <a:pPr marL="514350" indent="-514350" algn="just" eaLnBrk="1" hangingPunct="1">
              <a:defRPr/>
            </a:pPr>
            <a:r>
              <a:rPr lang="el-GR" dirty="0" smtClean="0"/>
              <a:t>Τη δυναμικότητα των κερδών της</a:t>
            </a:r>
            <a:r>
              <a:rPr lang="en-US" dirty="0" smtClean="0"/>
              <a:t> GIM, NIM</a:t>
            </a:r>
            <a:r>
              <a:rPr lang="el-GR" dirty="0" smtClean="0"/>
              <a:t>.</a:t>
            </a:r>
          </a:p>
          <a:p>
            <a:pPr marL="514350" indent="-514350" algn="just" eaLnBrk="1" hangingPunct="1">
              <a:defRPr/>
            </a:pPr>
            <a:r>
              <a:rPr lang="el-GR" dirty="0" smtClean="0"/>
              <a:t>Την ικανότητα της διοικήσεώς της </a:t>
            </a:r>
            <a:r>
              <a:rPr lang="en-US" dirty="0" smtClean="0"/>
              <a:t>ROA</a:t>
            </a:r>
            <a:r>
              <a:rPr lang="el-GR" dirty="0" smtClean="0"/>
              <a:t> </a:t>
            </a:r>
          </a:p>
          <a:p>
            <a:pPr marL="514350" indent="-514350" algn="just" eaLnBrk="1" hangingPunct="1">
              <a:defRPr/>
            </a:pPr>
            <a:r>
              <a:rPr lang="el-GR" dirty="0" smtClean="0"/>
              <a:t>Το βαθμό επιτυχίας ή αποτυχίας μιας επιχείρησης σε δεδομένη χρονική περίοδο</a:t>
            </a:r>
            <a:r>
              <a:rPr lang="en-US" dirty="0" smtClean="0"/>
              <a:t> ROIC</a:t>
            </a:r>
            <a:endParaRPr lang="el-GR" dirty="0" smtClean="0"/>
          </a:p>
        </p:txBody>
      </p:sp>
    </p:spTree>
    <p:extLst>
      <p:ext uri="{BB962C8B-B14F-4D97-AF65-F5344CB8AC3E}">
        <p14:creationId xmlns:p14="http://schemas.microsoft.com/office/powerpoint/2010/main" xmlns="" val="536790323"/>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06090"/>
          </a:xfrm>
        </p:spPr>
        <p:txBody>
          <a:bodyPr/>
          <a:lstStyle/>
          <a:p>
            <a:r>
              <a:rPr lang="en-US" sz="3600" b="1" cap="all" dirty="0" smtClean="0"/>
              <a:t>The DuPont Analysis (1)</a:t>
            </a:r>
            <a:endParaRPr lang="el-GR" sz="3600" dirty="0"/>
          </a:p>
        </p:txBody>
      </p:sp>
      <p:sp>
        <p:nvSpPr>
          <p:cNvPr id="3" name="2 - Θέση περιεχομένου"/>
          <p:cNvSpPr>
            <a:spLocks noGrp="1"/>
          </p:cNvSpPr>
          <p:nvPr>
            <p:ph idx="1"/>
          </p:nvPr>
        </p:nvSpPr>
        <p:spPr>
          <a:xfrm>
            <a:off x="0" y="1052736"/>
            <a:ext cx="9144000" cy="5805264"/>
          </a:xfrm>
        </p:spPr>
        <p:txBody>
          <a:bodyPr/>
          <a:lstStyle/>
          <a:p>
            <a:pPr algn="just"/>
            <a:r>
              <a:rPr lang="el-GR" dirty="0" smtClean="0"/>
              <a:t>Το DuPont σύστημα της χρηματοοικονομικής ανάλυσης μπορεί να χρησιμοποιηθεί για την κατασκευή ενός χρηματοδοτικού σχεδίου για την τράπεζα. Το σύστημα DuPont της χρηματοοικονομικής ανάλυσης παρέχει ένα μέσο στην επιχείρηση για την παρακολούθηση των επιδόσεων μέσω του σχεδιασμού και της περιόδου μετά τον έλεγχο της διαδικασίας προγραμματισμού. </a:t>
            </a:r>
          </a:p>
          <a:p>
            <a:endParaRPr lang="el-GR" dirty="0"/>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34082"/>
          </a:xfrm>
        </p:spPr>
        <p:txBody>
          <a:bodyPr>
            <a:normAutofit fontScale="90000"/>
          </a:bodyPr>
          <a:lstStyle/>
          <a:p>
            <a:r>
              <a:rPr lang="en-US" b="1" cap="all" dirty="0" smtClean="0"/>
              <a:t>The DuPont Analysis (2)</a:t>
            </a:r>
            <a:endParaRPr lang="el-GR" dirty="0"/>
          </a:p>
        </p:txBody>
      </p:sp>
      <p:sp>
        <p:nvSpPr>
          <p:cNvPr id="3" name="2 - Θέση περιεχομένου"/>
          <p:cNvSpPr>
            <a:spLocks noGrp="1"/>
          </p:cNvSpPr>
          <p:nvPr>
            <p:ph idx="1"/>
          </p:nvPr>
        </p:nvSpPr>
        <p:spPr>
          <a:xfrm>
            <a:off x="0" y="980728"/>
            <a:ext cx="9144000" cy="5877272"/>
          </a:xfrm>
        </p:spPr>
        <p:txBody>
          <a:bodyPr/>
          <a:lstStyle/>
          <a:p>
            <a:pPr algn="just"/>
            <a:r>
              <a:rPr lang="el-GR" sz="2800" dirty="0" smtClean="0"/>
              <a:t>Η Du</a:t>
            </a:r>
            <a:r>
              <a:rPr lang="en-US" sz="2800" dirty="0" smtClean="0"/>
              <a:t>P</a:t>
            </a:r>
            <a:r>
              <a:rPr lang="el-GR" sz="2800" dirty="0" smtClean="0"/>
              <a:t>ont προέρχεται από την εταιρία της Du</a:t>
            </a:r>
            <a:r>
              <a:rPr lang="en-US" sz="2800" dirty="0" smtClean="0"/>
              <a:t>P</a:t>
            </a:r>
            <a:r>
              <a:rPr lang="el-GR" sz="2800" dirty="0" smtClean="0"/>
              <a:t>ont που άρχισε να χρησιμοποιεί αυτόν τον τύπο στη δεκαετία του '20. Η ανάλυση της Du</a:t>
            </a:r>
            <a:r>
              <a:rPr lang="en-US" sz="2800" dirty="0" smtClean="0"/>
              <a:t>P</a:t>
            </a:r>
            <a:r>
              <a:rPr lang="el-GR" sz="2800" dirty="0" smtClean="0"/>
              <a:t>ont αναλύει την ROA (Αποδοτικότητα Ενεργητικού) και ROE (Αποδοτικότητα των Ιδίων Κεφαλαίων) σε τρία βασικά τμήματα που καθορίζουν την αποτελεσματικότητα απόκτηση κέρδους, την αποδοτικότητα του ενεργητικού και τη μόχλευση. Αυτό είναι μια προσπάθεια να απομονωθούν οι αιτίες της δύναμης και της αδυναμίας στην απόδοση της εταιρίας. Η Du</a:t>
            </a:r>
            <a:r>
              <a:rPr lang="en-US" sz="2800" dirty="0" smtClean="0"/>
              <a:t>P</a:t>
            </a:r>
            <a:r>
              <a:rPr lang="el-GR" sz="2800" dirty="0" smtClean="0"/>
              <a:t>ont εστιάζει στον έλεγχο των δαπανών, την αξιοποίηση των πόρων και τη διαχείριση του χρέους (</a:t>
            </a:r>
            <a:r>
              <a:rPr lang="en-US" sz="2800" dirty="0" smtClean="0"/>
              <a:t>Bodie</a:t>
            </a:r>
            <a:r>
              <a:rPr lang="el-GR" sz="2800" dirty="0" smtClean="0"/>
              <a:t>, </a:t>
            </a:r>
            <a:r>
              <a:rPr lang="en-US" sz="2800" dirty="0" smtClean="0"/>
              <a:t>Zane Alex Kane</a:t>
            </a:r>
            <a:r>
              <a:rPr lang="el-GR" sz="2800" dirty="0" smtClean="0"/>
              <a:t> και </a:t>
            </a:r>
            <a:r>
              <a:rPr lang="en-US" sz="2800" dirty="0" smtClean="0"/>
              <a:t>Alan J</a:t>
            </a:r>
            <a:r>
              <a:rPr lang="el-GR" sz="2800" dirty="0" smtClean="0"/>
              <a:t>. </a:t>
            </a:r>
            <a:r>
              <a:rPr lang="en-US" sz="2800" dirty="0" smtClean="0"/>
              <a:t>Marcus</a:t>
            </a:r>
            <a:r>
              <a:rPr lang="el-GR" sz="2800" dirty="0" smtClean="0"/>
              <a:t>, 2004).</a:t>
            </a:r>
          </a:p>
          <a:p>
            <a:endParaRPr lang="el-GR" dirty="0"/>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8964488" cy="490066"/>
          </a:xfrm>
        </p:spPr>
        <p:txBody>
          <a:bodyPr>
            <a:normAutofit fontScale="90000"/>
          </a:bodyPr>
          <a:lstStyle/>
          <a:p>
            <a:r>
              <a:rPr lang="en-US" sz="3600" b="1" cap="all" dirty="0" smtClean="0"/>
              <a:t>The DuPont Analysis (</a:t>
            </a:r>
            <a:r>
              <a:rPr lang="el-GR" sz="3600" b="1" cap="all" dirty="0" smtClean="0"/>
              <a:t>3</a:t>
            </a:r>
            <a:r>
              <a:rPr lang="en-US" sz="3600" b="1" cap="all" dirty="0" smtClean="0"/>
              <a:t>)</a:t>
            </a:r>
            <a:endParaRPr lang="el-GR" sz="3600" dirty="0"/>
          </a:p>
        </p:txBody>
      </p:sp>
      <p:sp>
        <p:nvSpPr>
          <p:cNvPr id="3" name="2 - Θέση περιεχομένου"/>
          <p:cNvSpPr>
            <a:spLocks noGrp="1"/>
          </p:cNvSpPr>
          <p:nvPr>
            <p:ph idx="1"/>
          </p:nvPr>
        </p:nvSpPr>
        <p:spPr>
          <a:xfrm>
            <a:off x="0" y="1124744"/>
            <a:ext cx="9144000" cy="5472608"/>
          </a:xfrm>
        </p:spPr>
        <p:txBody>
          <a:bodyPr/>
          <a:lstStyle/>
          <a:p>
            <a:pPr algn="just"/>
            <a:r>
              <a:rPr lang="el-GR" sz="2800" dirty="0" smtClean="0"/>
              <a:t>Θεωρεί ότι η μέτρηση των Στοιχείων του Ενεργητικού σε μικτή λογιστική αξία αφαιρεί το κίνητρο να αποφευχθούν επενδύσεις σε νέα στοιχεία του Ενεργητικού. Η αποφυγή του νέου Ενεργητικού μπορεί να προκύψει ως μια οικονομική μέθοδος λογιστικής υποτίμησης που εμφανίζει τεχνητά χαμηλότερο </a:t>
            </a:r>
            <a:r>
              <a:rPr lang="en-US" sz="2800" dirty="0" smtClean="0"/>
              <a:t>ROE</a:t>
            </a:r>
            <a:r>
              <a:rPr lang="el-GR" sz="2800" dirty="0" smtClean="0"/>
              <a:t> κατά τα πρώτα έτη που ένα περιουσιακό στοιχείο τίθεται σε λειτουργία. </a:t>
            </a:r>
            <a:r>
              <a:rPr lang="el-GR" sz="2800" b="1" dirty="0" smtClean="0">
                <a:solidFill>
                  <a:srgbClr val="FF0000"/>
                </a:solidFill>
              </a:rPr>
              <a:t>Εάν ο ROE δεν είναι ικανοποιητικός,</a:t>
            </a:r>
            <a:r>
              <a:rPr lang="el-GR" sz="2800" dirty="0" smtClean="0"/>
              <a:t> </a:t>
            </a:r>
            <a:r>
              <a:rPr lang="el-GR" sz="2800" b="1" dirty="0" smtClean="0">
                <a:solidFill>
                  <a:srgbClr val="002060"/>
                </a:solidFill>
              </a:rPr>
              <a:t>η ανάλυση της Du</a:t>
            </a:r>
            <a:r>
              <a:rPr lang="en-US" sz="2800" b="1" dirty="0" smtClean="0">
                <a:solidFill>
                  <a:srgbClr val="002060"/>
                </a:solidFill>
              </a:rPr>
              <a:t>P</a:t>
            </a:r>
            <a:r>
              <a:rPr lang="el-GR" sz="2800" b="1" dirty="0" smtClean="0">
                <a:solidFill>
                  <a:srgbClr val="002060"/>
                </a:solidFill>
              </a:rPr>
              <a:t>ont μας βοηθά να εντοπίσουμε το τμήμα της επιχειρηματικής δραστηριότητας που δεν αξιοποιείται επαρκώς.</a:t>
            </a:r>
            <a:endParaRPr lang="el-GR" sz="2800" b="1" dirty="0">
              <a:solidFill>
                <a:srgbClr val="002060"/>
              </a:solidFill>
            </a:endParaRP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490066"/>
          </a:xfrm>
        </p:spPr>
        <p:txBody>
          <a:bodyPr>
            <a:normAutofit fontScale="90000"/>
          </a:bodyPr>
          <a:lstStyle/>
          <a:p>
            <a:r>
              <a:rPr lang="en-US" sz="3600" b="1" cap="all" dirty="0" smtClean="0"/>
              <a:t>The DuPont Analysis (</a:t>
            </a:r>
            <a:r>
              <a:rPr lang="el-GR" sz="3600" b="1" cap="all" dirty="0" smtClean="0"/>
              <a:t>5</a:t>
            </a:r>
            <a:r>
              <a:rPr lang="en-US" sz="3600" b="1" cap="all" dirty="0" smtClean="0"/>
              <a:t>)</a:t>
            </a:r>
            <a:endParaRPr lang="el-GR" sz="3600" dirty="0"/>
          </a:p>
        </p:txBody>
      </p:sp>
      <p:sp>
        <p:nvSpPr>
          <p:cNvPr id="3" name="2 - Θέση περιεχομένου"/>
          <p:cNvSpPr>
            <a:spLocks noGrp="1"/>
          </p:cNvSpPr>
          <p:nvPr>
            <p:ph idx="1"/>
          </p:nvPr>
        </p:nvSpPr>
        <p:spPr>
          <a:xfrm>
            <a:off x="0" y="836712"/>
            <a:ext cx="9144000" cy="6021288"/>
          </a:xfrm>
        </p:spPr>
        <p:txBody>
          <a:bodyPr/>
          <a:lstStyle/>
          <a:p>
            <a:r>
              <a:rPr lang="el-GR" dirty="0" smtClean="0"/>
              <a:t>Το Καθαρό Περιθώριο Κέρδους επιτρέπει την ανάπτυξη της προκαταρκτικής εισοδηματικής κατάστασης.</a:t>
            </a:r>
          </a:p>
          <a:p>
            <a:pPr algn="just"/>
            <a:r>
              <a:rPr lang="el-GR" dirty="0" smtClean="0"/>
              <a:t>Ο συνολικός δείκτης του κύκλου εργασιών του Ενεργητικού μας επιτρέπει να προσδιορίσουμε το συνολικό επίπεδο διεργασίας  απόκτησης περιουσίας, που απαιτείται για την δημιουργία του προβλεπόμενου επιπέδου των συνολικών εσόδων.  </a:t>
            </a:r>
          </a:p>
          <a:p>
            <a:pPr algn="just"/>
            <a:endParaRPr lang="el-GR" dirty="0"/>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p:cNvPicPr>
            <a:picLocks noChangeAspect="1" noChangeArrowheads="1"/>
          </p:cNvPicPr>
          <p:nvPr/>
        </p:nvPicPr>
        <p:blipFill>
          <a:blip r:embed="rId3" cstate="print"/>
          <a:srcRect/>
          <a:stretch>
            <a:fillRect/>
          </a:stretch>
        </p:blipFill>
        <p:spPr bwMode="auto">
          <a:xfrm>
            <a:off x="0" y="0"/>
            <a:ext cx="9448800" cy="6858000"/>
          </a:xfrm>
          <a:prstGeom prst="rect">
            <a:avLst/>
          </a:prstGeom>
          <a:solidFill>
            <a:srgbClr val="FFFFFF"/>
          </a:solid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6530" name="Picture 2"/>
          <p:cNvPicPr>
            <a:picLocks noChangeAspect="1" noChangeArrowheads="1"/>
          </p:cNvPicPr>
          <p:nvPr/>
        </p:nvPicPr>
        <p:blipFill>
          <a:blip r:embed="rId2" cstate="print"/>
          <a:srcRect/>
          <a:stretch>
            <a:fillRect/>
          </a:stretch>
        </p:blipFill>
        <p:spPr bwMode="auto">
          <a:xfrm>
            <a:off x="0" y="1"/>
            <a:ext cx="9144000" cy="6858000"/>
          </a:xfrm>
          <a:prstGeom prst="rect">
            <a:avLst/>
          </a:prstGeom>
          <a:noFill/>
          <a:ln w="9525">
            <a:noFill/>
            <a:miter lim="800000"/>
            <a:headEnd/>
            <a:tailEnd/>
          </a:ln>
        </p:spPr>
      </p:pic>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8640"/>
            <a:ext cx="8229600" cy="504056"/>
          </a:xfrm>
        </p:spPr>
        <p:txBody>
          <a:bodyPr>
            <a:normAutofit fontScale="90000"/>
          </a:bodyPr>
          <a:lstStyle/>
          <a:p>
            <a:pPr eaLnBrk="1" fontAlgn="auto" hangingPunct="1">
              <a:spcAft>
                <a:spcPts val="0"/>
              </a:spcAft>
              <a:defRPr/>
            </a:pPr>
            <a:r>
              <a:rPr lang="en-US" b="1" dirty="0" smtClean="0">
                <a:latin typeface="Calibri" pitchFamily="34" charset="0"/>
              </a:rPr>
              <a:t>DuPont Analysis</a:t>
            </a:r>
            <a:endParaRPr lang="el-GR" b="1" dirty="0" smtClean="0">
              <a:latin typeface="Calibri" pitchFamily="34" charset="0"/>
            </a:endParaRPr>
          </a:p>
        </p:txBody>
      </p:sp>
      <p:pic>
        <p:nvPicPr>
          <p:cNvPr id="16387" name="Picture 4"/>
          <p:cNvPicPr>
            <a:picLocks noGrp="1" noChangeAspect="1" noChangeArrowheads="1"/>
          </p:cNvPicPr>
          <p:nvPr>
            <p:ph sz="quarter" idx="1"/>
          </p:nvPr>
        </p:nvPicPr>
        <p:blipFill>
          <a:blip r:embed="rId2" cstate="print"/>
          <a:srcRect/>
          <a:stretch>
            <a:fillRect/>
          </a:stretch>
        </p:blipFill>
        <p:spPr>
          <a:xfrm>
            <a:off x="0" y="692696"/>
            <a:ext cx="9143999" cy="6165304"/>
          </a:xfrm>
        </p:spPr>
      </p:pic>
    </p:spTree>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778098"/>
          </a:xfrm>
        </p:spPr>
        <p:txBody>
          <a:bodyPr/>
          <a:lstStyle/>
          <a:p>
            <a:r>
              <a:rPr lang="el-GR" sz="3600" b="1" dirty="0" smtClean="0"/>
              <a:t>ΕΞΗΓΗΣΗ ΤΗΣ </a:t>
            </a:r>
            <a:r>
              <a:rPr lang="en-US" sz="3600" b="1" dirty="0" smtClean="0"/>
              <a:t>DUPONT ANALYSIS (1)</a:t>
            </a:r>
            <a:endParaRPr lang="el-GR" sz="3600" b="1" dirty="0"/>
          </a:p>
        </p:txBody>
      </p:sp>
      <p:sp>
        <p:nvSpPr>
          <p:cNvPr id="3" name="2 - Θέση περιεχομένου"/>
          <p:cNvSpPr>
            <a:spLocks noGrp="1"/>
          </p:cNvSpPr>
          <p:nvPr>
            <p:ph idx="1"/>
          </p:nvPr>
        </p:nvSpPr>
        <p:spPr>
          <a:xfrm>
            <a:off x="0" y="1124744"/>
            <a:ext cx="9144000" cy="5733256"/>
          </a:xfrm>
        </p:spPr>
        <p:txBody>
          <a:bodyPr/>
          <a:lstStyle/>
          <a:p>
            <a:pPr algn="just">
              <a:buNone/>
            </a:pPr>
            <a:r>
              <a:rPr lang="en-US" sz="2400" dirty="0" smtClean="0"/>
              <a:t>1) NIM = EBIT / SALES</a:t>
            </a:r>
          </a:p>
          <a:p>
            <a:pPr algn="just"/>
            <a:r>
              <a:rPr lang="en-US" sz="2400" dirty="0" smtClean="0"/>
              <a:t>NIM: Net Income Margin</a:t>
            </a:r>
          </a:p>
          <a:p>
            <a:pPr algn="just">
              <a:buNone/>
            </a:pPr>
            <a:r>
              <a:rPr lang="en-US" sz="2400" dirty="0" smtClean="0"/>
              <a:t>2) TATO = SALES / TOTAL ASSETS</a:t>
            </a:r>
          </a:p>
          <a:p>
            <a:pPr algn="just"/>
            <a:r>
              <a:rPr lang="en-US" sz="2400" dirty="0" smtClean="0"/>
              <a:t>TATO: Total Assets Turn Over</a:t>
            </a:r>
          </a:p>
          <a:p>
            <a:pPr algn="just">
              <a:buNone/>
            </a:pPr>
            <a:r>
              <a:rPr lang="en-US" sz="2400" dirty="0" smtClean="0"/>
              <a:t>3) EM = TOTAL ASSETS / EQUITY</a:t>
            </a:r>
          </a:p>
          <a:p>
            <a:pPr algn="just"/>
            <a:r>
              <a:rPr lang="en-US" sz="2400" dirty="0" smtClean="0"/>
              <a:t>EM: Equity Multiplier </a:t>
            </a:r>
            <a:r>
              <a:rPr lang="el-GR" sz="2400" dirty="0" smtClean="0"/>
              <a:t>Δείκτης Μόχλευσης</a:t>
            </a:r>
          </a:p>
          <a:p>
            <a:pPr algn="just"/>
            <a:r>
              <a:rPr lang="el-GR" sz="2400" dirty="0" smtClean="0"/>
              <a:t>Ο δείκτης αυτός φανερώνει την οικονομική αυτοτέλεια της επιχείρησης, ή της τράπεζας, το βαθμό στον οποίο δηλαδή τα ιδία κεφάλαια της επιχείρησης καλύπτουν τους εξωτερικούς χρηματοδότες της επιχείρησης ή της τράπεζας. Εάν η τιμή αυτού του δείκτη είναι μικρότερη της μονάδας, σημαίνει ότι το μεγαλύτερο μέρος των επενδύσεων της επιχείρησης χρηματοδοτείται από ιδία κεφάλαια.</a:t>
            </a:r>
            <a:r>
              <a:rPr lang="en-US" sz="2400" dirty="0" smtClean="0"/>
              <a:t> </a:t>
            </a:r>
          </a:p>
          <a:p>
            <a:endParaRPr lang="en-US" dirty="0" smtClean="0"/>
          </a:p>
          <a:p>
            <a:endParaRPr lang="en-US" dirty="0" smtClean="0"/>
          </a:p>
          <a:p>
            <a:endParaRPr lang="en-US" dirty="0" smtClean="0"/>
          </a:p>
          <a:p>
            <a:endParaRPr lang="el-GR" dirty="0"/>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lstStyle/>
          <a:p>
            <a:r>
              <a:rPr lang="el-GR" sz="3600" b="1" cap="all" dirty="0" smtClean="0"/>
              <a:t>Εξηγηση τησ</a:t>
            </a:r>
            <a:r>
              <a:rPr lang="en-US" sz="3600" b="1" cap="all" dirty="0" smtClean="0"/>
              <a:t> DuPont Analysis</a:t>
            </a:r>
            <a:r>
              <a:rPr lang="el-GR" sz="3600" b="1" cap="all" dirty="0" smtClean="0"/>
              <a:t> (</a:t>
            </a:r>
            <a:r>
              <a:rPr lang="en-US" sz="3600" b="1" cap="all" dirty="0" smtClean="0"/>
              <a:t>2</a:t>
            </a:r>
            <a:r>
              <a:rPr lang="el-GR" sz="3600" b="1" cap="all" dirty="0" smtClean="0"/>
              <a:t>)</a:t>
            </a:r>
            <a:endParaRPr lang="el-GR" sz="3600" dirty="0"/>
          </a:p>
        </p:txBody>
      </p:sp>
      <p:sp>
        <p:nvSpPr>
          <p:cNvPr id="3" name="2 - Θέση περιεχομένου"/>
          <p:cNvSpPr>
            <a:spLocks noGrp="1"/>
          </p:cNvSpPr>
          <p:nvPr>
            <p:ph idx="1"/>
          </p:nvPr>
        </p:nvSpPr>
        <p:spPr/>
        <p:txBody>
          <a:bodyPr/>
          <a:lstStyle/>
          <a:p>
            <a:pPr algn="just"/>
            <a:r>
              <a:rPr lang="el-GR" b="1" dirty="0" smtClean="0">
                <a:solidFill>
                  <a:srgbClr val="006600"/>
                </a:solidFill>
              </a:rPr>
              <a:t>Το Περιθώριο Κέρδους επιτρέπει την αξιολόγηση της κατάστασης των Αποτελεσμάτων Χρήσης καθώς και των στοιχείων της εισοδηματικής κατάστασης.</a:t>
            </a:r>
            <a:endParaRPr lang="el-GR" b="1" dirty="0"/>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490066"/>
          </a:xfrm>
        </p:spPr>
        <p:txBody>
          <a:bodyPr>
            <a:normAutofit fontScale="90000"/>
          </a:bodyPr>
          <a:lstStyle/>
          <a:p>
            <a:r>
              <a:rPr lang="el-GR" sz="3600" b="1" cap="all" dirty="0" smtClean="0"/>
              <a:t>Εξηγηση τησ</a:t>
            </a:r>
            <a:r>
              <a:rPr lang="en-US" sz="3600" b="1" cap="all" dirty="0" smtClean="0"/>
              <a:t> DuPont Analysis</a:t>
            </a:r>
            <a:r>
              <a:rPr lang="el-GR" sz="3600" b="1" cap="all" dirty="0" smtClean="0"/>
              <a:t> (</a:t>
            </a:r>
            <a:r>
              <a:rPr lang="en-US" sz="3600" b="1" cap="all" dirty="0" smtClean="0"/>
              <a:t>3</a:t>
            </a:r>
            <a:r>
              <a:rPr lang="el-GR" sz="3600" b="1" cap="all" dirty="0" smtClean="0"/>
              <a:t>)</a:t>
            </a:r>
            <a:endParaRPr lang="el-GR" sz="3600" dirty="0"/>
          </a:p>
        </p:txBody>
      </p:sp>
      <p:sp>
        <p:nvSpPr>
          <p:cNvPr id="3" name="2 - Θέση περιεχομένου"/>
          <p:cNvSpPr>
            <a:spLocks noGrp="1"/>
          </p:cNvSpPr>
          <p:nvPr>
            <p:ph idx="1"/>
          </p:nvPr>
        </p:nvSpPr>
        <p:spPr>
          <a:xfrm>
            <a:off x="0" y="980728"/>
            <a:ext cx="9144000" cy="5877272"/>
          </a:xfrm>
        </p:spPr>
        <p:txBody>
          <a:bodyPr/>
          <a:lstStyle/>
          <a:p>
            <a:pPr algn="just"/>
            <a:r>
              <a:rPr lang="el-GR" sz="2800" dirty="0" smtClean="0">
                <a:solidFill>
                  <a:srgbClr val="800080"/>
                </a:solidFill>
              </a:rPr>
              <a:t>Το </a:t>
            </a:r>
            <a:r>
              <a:rPr lang="el-GR" sz="2800" b="1" dirty="0" smtClean="0">
                <a:solidFill>
                  <a:srgbClr val="800080"/>
                </a:solidFill>
              </a:rPr>
              <a:t>Σύνολο των Στοιχείων του Ενεργητικού </a:t>
            </a:r>
            <a:r>
              <a:rPr lang="el-GR" sz="2800" dirty="0" smtClean="0">
                <a:solidFill>
                  <a:srgbClr val="800080"/>
                </a:solidFill>
              </a:rPr>
              <a:t>επιτρέπει την αξιολόγηση της αριστερής πλευράς του ισολογισμού, που αποτελείται από τους λογαριασμούς της Περιουσίας. </a:t>
            </a:r>
            <a:r>
              <a:rPr lang="el-GR" sz="2800" b="1" dirty="0" smtClean="0">
                <a:solidFill>
                  <a:srgbClr val="002060"/>
                </a:solidFill>
              </a:rPr>
              <a:t>Ο Πολλαπλασιαστής Ιδίων Κεφαλαίων </a:t>
            </a:r>
            <a:r>
              <a:rPr lang="el-GR" sz="2800" dirty="0" smtClean="0">
                <a:solidFill>
                  <a:srgbClr val="002060"/>
                </a:solidFill>
              </a:rPr>
              <a:t>μας επιτρέπει την αξιολόγηση της δεξιάς πλευράς του ισολογισμού, που αποτελείται από τις υποχρεώσεις και τα Ιδία Κεφάλαια των ιδιοκτητών. </a:t>
            </a:r>
            <a:r>
              <a:rPr lang="el-GR" sz="2800" b="1" dirty="0" smtClean="0">
                <a:solidFill>
                  <a:srgbClr val="002060"/>
                </a:solidFill>
              </a:rPr>
              <a:t>Ο πολλαπλασιαστής Ιδίων Κεφαλαίων</a:t>
            </a:r>
            <a:r>
              <a:rPr lang="el-GR" sz="2800" dirty="0" smtClean="0"/>
              <a:t> </a:t>
            </a:r>
            <a:r>
              <a:rPr lang="el-GR" sz="2800" dirty="0" smtClean="0">
                <a:solidFill>
                  <a:srgbClr val="002060"/>
                </a:solidFill>
              </a:rPr>
              <a:t>ως δείκτης μπορεί να χρησιμοποιηθεί για να προσδιορίσει τα προκαταρκτικά οικονομικά στοιχεία και τις ανάγκες χρηματοοικονομικής δομής του χρηματοπιστωτικού ιδρύματος ή της επιχείρησης.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62074"/>
          </a:xfrm>
        </p:spPr>
        <p:txBody>
          <a:bodyPr>
            <a:normAutofit fontScale="90000"/>
          </a:bodyPr>
          <a:lstStyle/>
          <a:p>
            <a:r>
              <a:rPr lang="en-US" b="1" dirty="0" smtClean="0"/>
              <a:t>ROE (1)</a:t>
            </a:r>
            <a:endParaRPr lang="el-GR" b="1" dirty="0"/>
          </a:p>
        </p:txBody>
      </p:sp>
      <p:sp>
        <p:nvSpPr>
          <p:cNvPr id="3" name="2 - Θέση περιεχομένου"/>
          <p:cNvSpPr>
            <a:spLocks noGrp="1"/>
          </p:cNvSpPr>
          <p:nvPr>
            <p:ph idx="1"/>
          </p:nvPr>
        </p:nvSpPr>
        <p:spPr>
          <a:xfrm>
            <a:off x="0" y="908720"/>
            <a:ext cx="9144000" cy="5949280"/>
          </a:xfrm>
        </p:spPr>
        <p:txBody>
          <a:bodyPr/>
          <a:lstStyle/>
          <a:p>
            <a:pPr algn="just"/>
            <a:r>
              <a:rPr lang="el-GR" dirty="0" smtClean="0"/>
              <a:t>Αυτός ο δείκτης απεικονίζει την αποδοτικότητα με την οποία η εταιρεία ή μια τράπεζα χρησιμοποιεί το κεφάλαιο των ιδιοκτητών της, δεδομένου ότι παρουσιάζει το μέγεθος των κερδών που δημιουργήθηκαν από το κεφάλαιο που επενδύθηκε από τους μετόχους (ιδιοκτήτες) της επιχείρησης ή τράπεζας. Αυτή η αναλογία αφορά το  κέρδος που συσσωρεύεται μετά το φόρο από την  τράπεζα ή την επιχείρηση και τους πόρους που συμβάλλουν οι ιδιοκτήτες της (K.</a:t>
            </a:r>
            <a:r>
              <a:rPr lang="en-US" dirty="0" smtClean="0"/>
              <a:t> </a:t>
            </a:r>
            <a:r>
              <a:rPr lang="el-GR" dirty="0" smtClean="0"/>
              <a:t>Selvavinayagam, 1995). </a:t>
            </a:r>
          </a:p>
        </p:txBody>
      </p:sp>
    </p:spTree>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34082"/>
          </a:xfrm>
        </p:spPr>
        <p:txBody>
          <a:bodyPr>
            <a:normAutofit fontScale="90000"/>
          </a:bodyPr>
          <a:lstStyle/>
          <a:p>
            <a:r>
              <a:rPr lang="en-US" b="1" dirty="0" smtClean="0"/>
              <a:t>ROE (2)</a:t>
            </a:r>
            <a:endParaRPr lang="el-GR" dirty="0"/>
          </a:p>
        </p:txBody>
      </p:sp>
      <p:sp>
        <p:nvSpPr>
          <p:cNvPr id="3" name="2 - Θέση περιεχομένου"/>
          <p:cNvSpPr>
            <a:spLocks noGrp="1"/>
          </p:cNvSpPr>
          <p:nvPr>
            <p:ph idx="1"/>
          </p:nvPr>
        </p:nvSpPr>
        <p:spPr>
          <a:xfrm>
            <a:off x="0" y="1124744"/>
            <a:ext cx="9144000" cy="5733256"/>
          </a:xfrm>
        </p:spPr>
        <p:txBody>
          <a:bodyPr/>
          <a:lstStyle/>
          <a:p>
            <a:pPr algn="just"/>
            <a:r>
              <a:rPr lang="el-GR" dirty="0" smtClean="0"/>
              <a:t>Η απόδοση Ιδίων Κεφαλαίων (ROE) μετρά το ποσοστό της απόδοσης  για το ιδιοκτησιακό συμφέρον. Μετρά την αποδοτικότητα μιας εταιρίας ή τράπεζας στην παραγωγή των κερδών από κάθε μονάδα Ιδίων Κεφαλαίων του μετόχου. Τέλος,</a:t>
            </a:r>
            <a:r>
              <a:rPr lang="en-US" dirty="0" smtClean="0"/>
              <a:t> </a:t>
            </a:r>
            <a:r>
              <a:rPr lang="el-GR" dirty="0" smtClean="0"/>
              <a:t>ο ROE παρουσιάζει πόσο καλά μια τράπεζα ή μια επιχείρηση χρησιμοποιεί τα  επενδυτικά κεφάλαια για να επιτύχει την αύξηση των αποδοχών της.</a:t>
            </a:r>
          </a:p>
          <a:p>
            <a:pPr algn="just"/>
            <a:endParaRPr lang="el-GR" dirty="0"/>
          </a:p>
        </p:txBody>
      </p:sp>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34082"/>
          </a:xfrm>
        </p:spPr>
        <p:txBody>
          <a:bodyPr/>
          <a:lstStyle/>
          <a:p>
            <a:r>
              <a:rPr lang="en-US" sz="3600" b="1" dirty="0" smtClean="0"/>
              <a:t>ROE (</a:t>
            </a:r>
            <a:r>
              <a:rPr lang="el-GR" sz="3600" b="1" dirty="0" smtClean="0"/>
              <a:t>3</a:t>
            </a:r>
            <a:r>
              <a:rPr lang="en-US" sz="3600" b="1" dirty="0" smtClean="0"/>
              <a:t>)</a:t>
            </a:r>
            <a:endParaRPr lang="el-GR" sz="3600" dirty="0"/>
          </a:p>
        </p:txBody>
      </p:sp>
      <p:sp>
        <p:nvSpPr>
          <p:cNvPr id="3" name="2 - Θέση περιεχομένου"/>
          <p:cNvSpPr>
            <a:spLocks noGrp="1"/>
          </p:cNvSpPr>
          <p:nvPr>
            <p:ph idx="1"/>
          </p:nvPr>
        </p:nvSpPr>
        <p:spPr>
          <a:xfrm>
            <a:off x="0" y="1196752"/>
            <a:ext cx="9144000" cy="5661248"/>
          </a:xfrm>
        </p:spPr>
        <p:txBody>
          <a:bodyPr>
            <a:normAutofit lnSpcReduction="10000"/>
          </a:bodyPr>
          <a:lstStyle/>
          <a:p>
            <a:pPr algn="just"/>
            <a:r>
              <a:rPr lang="el-GR" sz="2800" dirty="0" smtClean="0"/>
              <a:t>Οι αποδόσεις των Ιδίων Κεφαλαίων μιας τράπεζας ή επιχείρησης μπορεί να διαφέρουν από το παρών έως το επόμενο έτος, ή από έναν ανταγωνιστή, ως αποτέλεσμα των διαφορών στο περιθώριο κέρδους, τον κύκλο εργασιών του ενεργητικού, ή τη μόχλευση.</a:t>
            </a:r>
          </a:p>
          <a:p>
            <a:pPr algn="just"/>
            <a:r>
              <a:rPr lang="el-GR" sz="2800" dirty="0" smtClean="0"/>
              <a:t>Η Απόδοση των Ιδίων Κεφαλαίων απεικονίζει άμεσα αν η τράπεζας ή η επιχείρηση κάνει χρήση μόχλευσης ή αν έχει χρέη.</a:t>
            </a:r>
          </a:p>
          <a:p>
            <a:pPr algn="just"/>
            <a:r>
              <a:rPr lang="el-GR" sz="2800" dirty="0" smtClean="0">
                <a:solidFill>
                  <a:srgbClr val="006600"/>
                </a:solidFill>
              </a:rPr>
              <a:t>Η ανάλυση της απόδοσης των Ιδίων Κεφαλαίων μας παρέχει ένα σύστημα για τον σχεδιασμό του προϋπολογισμού προκειμένου να αναλύσουμε την χρηματοπιστωτική απόδοση μιας τράπεζας ή μιας επιχείρησης.</a:t>
            </a:r>
          </a:p>
          <a:p>
            <a:pPr algn="just"/>
            <a:endParaRPr lang="el-GR" sz="2800" dirty="0"/>
          </a:p>
        </p:txBody>
      </p:sp>
    </p:spTree>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62074"/>
          </a:xfrm>
        </p:spPr>
        <p:txBody>
          <a:bodyPr>
            <a:normAutofit fontScale="90000"/>
          </a:bodyPr>
          <a:lstStyle/>
          <a:p>
            <a:r>
              <a:rPr lang="en-US" b="1" dirty="0" smtClean="0"/>
              <a:t>ROE (</a:t>
            </a:r>
            <a:r>
              <a:rPr lang="el-GR" b="1" dirty="0" smtClean="0"/>
              <a:t>4</a:t>
            </a:r>
            <a:r>
              <a:rPr lang="en-US" b="1" dirty="0" smtClean="0"/>
              <a:t>)</a:t>
            </a:r>
            <a:endParaRPr lang="el-GR" dirty="0"/>
          </a:p>
        </p:txBody>
      </p:sp>
      <p:sp>
        <p:nvSpPr>
          <p:cNvPr id="3" name="2 - Θέση περιεχομένου"/>
          <p:cNvSpPr>
            <a:spLocks noGrp="1"/>
          </p:cNvSpPr>
          <p:nvPr>
            <p:ph idx="1"/>
          </p:nvPr>
        </p:nvSpPr>
        <p:spPr>
          <a:xfrm>
            <a:off x="0" y="1052736"/>
            <a:ext cx="9144000" cy="5805264"/>
          </a:xfrm>
        </p:spPr>
        <p:txBody>
          <a:bodyPr/>
          <a:lstStyle/>
          <a:p>
            <a:pPr algn="just"/>
            <a:r>
              <a:rPr lang="el-GR" sz="2800" dirty="0" smtClean="0">
                <a:solidFill>
                  <a:srgbClr val="800080"/>
                </a:solidFill>
              </a:rPr>
              <a:t>Εάν μια τράπεζα ή επιχείρηση χρησιμοποιήσει σχετικά περισσότερα στοιχεία του παθητικού για την χρηματοδότηση του ενεργητικού, τότε ο πολλαπλασιαστής Ιδίων Κεφαλαίων θα αυξηθεί, κρατώντας όλους τους άλλους παράγοντες σταθερούς. </a:t>
            </a:r>
            <a:r>
              <a:rPr lang="el-GR" sz="2800" dirty="0" smtClean="0"/>
              <a:t>Αυτή μόχλευση των Ιδίων Κεφαλαίων της τράπεζας ή της επιχείρησης υποδηλώνει μονάχα μια ευρύτερη χρήση της χρηματοδότησης της με δανειακά Κεφάλαια. Αυτή η διάσπαση της απόδοσης των Συνολικών Στοιχείων του Ενεργητικού και της Απόδοσης των Ιδίων κεφαλαίων στα συστατικά τους στοιχεία είναι αυτό που η DuPont ανάλυση αντιπροσωπεύει.</a:t>
            </a:r>
            <a:endParaRPr lang="el-GR" sz="2800" dirty="0"/>
          </a:p>
        </p:txBody>
      </p:sp>
    </p:spTree>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34082"/>
          </a:xfrm>
        </p:spPr>
        <p:txBody>
          <a:bodyPr/>
          <a:lstStyle/>
          <a:p>
            <a:r>
              <a:rPr lang="en-US" sz="3600" b="1" dirty="0" smtClean="0"/>
              <a:t>ROE (</a:t>
            </a:r>
            <a:r>
              <a:rPr lang="el-GR" sz="3600" b="1" dirty="0" smtClean="0"/>
              <a:t>5</a:t>
            </a:r>
            <a:r>
              <a:rPr lang="en-US" sz="3600" b="1" dirty="0" smtClean="0"/>
              <a:t>)</a:t>
            </a:r>
            <a:endParaRPr lang="el-GR" sz="3600" dirty="0"/>
          </a:p>
        </p:txBody>
      </p:sp>
      <p:sp>
        <p:nvSpPr>
          <p:cNvPr id="3" name="2 - Θέση περιεχομένου"/>
          <p:cNvSpPr>
            <a:spLocks noGrp="1"/>
          </p:cNvSpPr>
          <p:nvPr>
            <p:ph idx="1"/>
          </p:nvPr>
        </p:nvSpPr>
        <p:spPr>
          <a:xfrm>
            <a:off x="0" y="1052736"/>
            <a:ext cx="9144000" cy="5805264"/>
          </a:xfrm>
        </p:spPr>
        <p:txBody>
          <a:bodyPr/>
          <a:lstStyle/>
          <a:p>
            <a:pPr algn="just"/>
            <a:r>
              <a:rPr lang="el-GR" dirty="0" smtClean="0"/>
              <a:t>Η αποδοτικότητα των Ιδίων Κεφαλαίων αποσυνθέτει το μοντέλο απόδοσης σε τρείς συνιστώσες που καθορίζουν την απόδοση των Ιδίων Κεφαλαίων σε: </a:t>
            </a:r>
          </a:p>
          <a:p>
            <a:pPr algn="just"/>
            <a:r>
              <a:rPr lang="el-GR" dirty="0" smtClean="0">
                <a:solidFill>
                  <a:srgbClr val="FF0000"/>
                </a:solidFill>
              </a:rPr>
              <a:t>Καθαρό Περιθώριο Κέρδους, </a:t>
            </a:r>
          </a:p>
          <a:p>
            <a:pPr algn="just"/>
            <a:r>
              <a:rPr lang="el-GR" dirty="0" smtClean="0">
                <a:solidFill>
                  <a:srgbClr val="FF0000"/>
                </a:solidFill>
              </a:rPr>
              <a:t>Σύνολο Στοιχείων του Ενεργητικού και </a:t>
            </a:r>
          </a:p>
          <a:p>
            <a:pPr algn="just"/>
            <a:r>
              <a:rPr lang="el-GR" dirty="0" smtClean="0">
                <a:solidFill>
                  <a:srgbClr val="FF0000"/>
                </a:solidFill>
              </a:rPr>
              <a:t>Πολλαπλασιαστή Ιδίων Κεφαλαίων. </a:t>
            </a:r>
            <a:endParaRPr lang="el-GR" dirty="0">
              <a:solidFill>
                <a:srgbClr val="006600"/>
              </a:solidFill>
            </a:endParaRPr>
          </a:p>
        </p:txBody>
      </p:sp>
    </p:spTree>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62074"/>
          </a:xfrm>
        </p:spPr>
        <p:txBody>
          <a:bodyPr>
            <a:normAutofit fontScale="90000"/>
          </a:bodyPr>
          <a:lstStyle/>
          <a:p>
            <a:r>
              <a:rPr lang="en-US" sz="3600" b="1" dirty="0" smtClean="0"/>
              <a:t>ROA (1)</a:t>
            </a:r>
            <a:endParaRPr lang="el-GR" sz="3600" b="1" dirty="0"/>
          </a:p>
        </p:txBody>
      </p:sp>
      <p:sp>
        <p:nvSpPr>
          <p:cNvPr id="3" name="2 - Θέση περιεχομένου"/>
          <p:cNvSpPr>
            <a:spLocks noGrp="1"/>
          </p:cNvSpPr>
          <p:nvPr>
            <p:ph idx="1"/>
          </p:nvPr>
        </p:nvSpPr>
        <p:spPr>
          <a:xfrm>
            <a:off x="0" y="836712"/>
            <a:ext cx="9144000" cy="6021288"/>
          </a:xfrm>
        </p:spPr>
        <p:txBody>
          <a:bodyPr/>
          <a:lstStyle/>
          <a:p>
            <a:pPr algn="just"/>
            <a:r>
              <a:rPr lang="el-GR" dirty="0" smtClean="0"/>
              <a:t>Αυτός ο δείκτης απεικονίζει την ικανότητα των Διοικήσεων των τραπεζών και των επιχειρήσεων να χρησιμοποιήσουν αποτελεσματικά τους οικονομικούς πόρους (περιουσιακά στοιχεία) που έχουν στη διάθεσή τους, προκειμένου να δημιουργηθούν κέρδη. </a:t>
            </a:r>
          </a:p>
          <a:p>
            <a:pPr algn="just"/>
            <a:r>
              <a:rPr lang="el-GR" dirty="0" smtClean="0"/>
              <a:t>Αυτή η αναλογία που περιγράφεται συχνά ως αρχική αναλογία, συνδέει το εισόδημα, που κερδίζεται από την τράπεζα  ή την επιχείρηση με τους πόρους που χρησιμοποιήθηκαν από αυτήν. </a:t>
            </a:r>
            <a:endParaRPr lang="el-G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1234" name="Picture 2"/>
          <p:cNvPicPr>
            <a:picLocks noChangeAspect="1" noChangeArrowheads="1"/>
          </p:cNvPicPr>
          <p:nvPr/>
        </p:nvPicPr>
        <p:blipFill>
          <a:blip r:embed="rId2" cstate="print"/>
          <a:srcRect/>
          <a:stretch>
            <a:fillRect/>
          </a:stretch>
        </p:blipFill>
        <p:spPr bwMode="auto">
          <a:xfrm>
            <a:off x="0" y="0"/>
            <a:ext cx="11610975" cy="7010400"/>
          </a:xfrm>
          <a:prstGeom prst="rect">
            <a:avLst/>
          </a:prstGeom>
          <a:noFill/>
          <a:ln w="9525">
            <a:noFill/>
            <a:miter lim="800000"/>
            <a:headEnd/>
            <a:tailEnd/>
          </a:ln>
        </p:spPr>
      </p:pic>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346050"/>
          </a:xfrm>
        </p:spPr>
        <p:txBody>
          <a:bodyPr>
            <a:normAutofit fontScale="90000"/>
          </a:bodyPr>
          <a:lstStyle/>
          <a:p>
            <a:r>
              <a:rPr lang="en-US" sz="3600" b="1" dirty="0" smtClean="0"/>
              <a:t>ROA (</a:t>
            </a:r>
            <a:r>
              <a:rPr lang="el-GR" sz="3600" b="1" dirty="0" smtClean="0"/>
              <a:t>2</a:t>
            </a:r>
            <a:r>
              <a:rPr lang="en-US" sz="3600" b="1" dirty="0" smtClean="0"/>
              <a:t>)</a:t>
            </a:r>
            <a:endParaRPr lang="el-GR" sz="3600" dirty="0"/>
          </a:p>
        </p:txBody>
      </p:sp>
      <p:sp>
        <p:nvSpPr>
          <p:cNvPr id="3" name="2 - Θέση περιεχομένου"/>
          <p:cNvSpPr>
            <a:spLocks noGrp="1"/>
          </p:cNvSpPr>
          <p:nvPr>
            <p:ph idx="1"/>
          </p:nvPr>
        </p:nvSpPr>
        <p:spPr>
          <a:xfrm>
            <a:off x="0" y="908720"/>
            <a:ext cx="9144000" cy="5949280"/>
          </a:xfrm>
        </p:spPr>
        <p:txBody>
          <a:bodyPr/>
          <a:lstStyle/>
          <a:p>
            <a:pPr algn="just"/>
            <a:r>
              <a:rPr lang="el-GR" dirty="0" smtClean="0"/>
              <a:t>Κανονικά η «αποδοτικότητα» λαμβάνεται ως κέρδη προ εκτάκτων στοιχείων, δεδομένου ότι τα στοιχεία αυτά δεν εμπίπτουν στο πεδίο εφαρμογής της τράπεζας σε κανονικές συνθήκες λειτουργίας. Αυτό δεν σημαίνει ότι τα έκτακτα στοιχεία πρέπει να αγνοηθούν από τον αναλυτή, αλλά ότι η σημασία τους πρέπει να αξιολογηθεί ως χωριστή άσκηση από την ανάλυση της αποδοτικότητας της τράπεζας ή της επιχείρησης (K. Selvavinayagam, 1995).</a:t>
            </a:r>
          </a:p>
          <a:p>
            <a:endParaRPr lang="el-GR" dirty="0"/>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418058"/>
          </a:xfrm>
        </p:spPr>
        <p:txBody>
          <a:bodyPr>
            <a:normAutofit fontScale="90000"/>
          </a:bodyPr>
          <a:lstStyle/>
          <a:p>
            <a:r>
              <a:rPr lang="en-US" b="1" dirty="0" smtClean="0"/>
              <a:t>ROA (</a:t>
            </a:r>
            <a:r>
              <a:rPr lang="el-GR" b="1" dirty="0" smtClean="0"/>
              <a:t>3</a:t>
            </a:r>
            <a:r>
              <a:rPr lang="en-US" b="1" dirty="0" smtClean="0"/>
              <a:t>)</a:t>
            </a:r>
            <a:endParaRPr lang="el-GR" dirty="0"/>
          </a:p>
        </p:txBody>
      </p:sp>
      <p:sp>
        <p:nvSpPr>
          <p:cNvPr id="3" name="2 - Θέση περιεχομένου"/>
          <p:cNvSpPr>
            <a:spLocks noGrp="1"/>
          </p:cNvSpPr>
          <p:nvPr>
            <p:ph idx="1"/>
          </p:nvPr>
        </p:nvSpPr>
        <p:spPr>
          <a:xfrm>
            <a:off x="0" y="980728"/>
            <a:ext cx="9144000" cy="5877272"/>
          </a:xfrm>
        </p:spPr>
        <p:txBody>
          <a:bodyPr/>
          <a:lstStyle/>
          <a:p>
            <a:pPr algn="just"/>
            <a:r>
              <a:rPr lang="el-GR" dirty="0" smtClean="0"/>
              <a:t>Η Αποδοτικότητα του Ενεργητικού (ROA) μας παρουσιάζει πόσο κερδοφόρα είναι τα στοιχεία του ενεργητικού μιας τράπεζας ή μιας επιχείρησης στην παραγωγή εσόδων. Είναι ένας χρήσιμος αριθμός για τη σύγκριση των ανταγωνιστικών τραπεζών στις ίδιες χώρες. </a:t>
            </a:r>
            <a:endParaRPr lang="el-GR" dirty="0"/>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8892480" cy="706090"/>
          </a:xfrm>
        </p:spPr>
        <p:txBody>
          <a:bodyPr/>
          <a:lstStyle/>
          <a:p>
            <a:r>
              <a:rPr lang="el-GR" sz="3600" b="1" dirty="0" smtClean="0"/>
              <a:t>Η εξίσωση για την εύρεση</a:t>
            </a:r>
            <a:r>
              <a:rPr lang="en-US" sz="3600" b="1" dirty="0" smtClean="0"/>
              <a:t> </a:t>
            </a:r>
            <a:r>
              <a:rPr lang="el-GR" sz="3600" b="1" dirty="0" smtClean="0"/>
              <a:t>του ROA</a:t>
            </a:r>
            <a:endParaRPr lang="el-GR" sz="3600" b="1" dirty="0"/>
          </a:p>
        </p:txBody>
      </p:sp>
      <p:sp>
        <p:nvSpPr>
          <p:cNvPr id="5" name="4 - Θέση περιεχομένου"/>
          <p:cNvSpPr>
            <a:spLocks noGrp="1"/>
          </p:cNvSpPr>
          <p:nvPr>
            <p:ph idx="1"/>
          </p:nvPr>
        </p:nvSpPr>
        <p:spPr>
          <a:xfrm>
            <a:off x="0" y="1124744"/>
            <a:ext cx="9144000" cy="5733256"/>
          </a:xfrm>
        </p:spPr>
        <p:txBody>
          <a:bodyPr/>
          <a:lstStyle/>
          <a:p>
            <a:pPr algn="just"/>
            <a:r>
              <a:rPr lang="el-GR" sz="2800" dirty="0" smtClean="0"/>
              <a:t>Η απόδοση του συνόλου των περιουσιακών στοιχείων (Αποδοτικότητα Ενεργητικού), μπορεί να χωριστεί σε δύο μέρη. Με το </a:t>
            </a:r>
            <a:r>
              <a:rPr lang="el-GR" sz="2800" b="1" dirty="0" smtClean="0">
                <a:solidFill>
                  <a:srgbClr val="FF0000"/>
                </a:solidFill>
              </a:rPr>
              <a:t>προϊόν</a:t>
            </a:r>
            <a:r>
              <a:rPr lang="el-GR" sz="2800" dirty="0" smtClean="0"/>
              <a:t> του </a:t>
            </a:r>
            <a:r>
              <a:rPr lang="el-GR" sz="2800" b="1" dirty="0" smtClean="0">
                <a:solidFill>
                  <a:srgbClr val="FF0000"/>
                </a:solidFill>
              </a:rPr>
              <a:t>περιθωρίου κέρδους </a:t>
            </a:r>
            <a:r>
              <a:rPr lang="el-GR" sz="2800" dirty="0" smtClean="0"/>
              <a:t>και τον </a:t>
            </a:r>
            <a:r>
              <a:rPr lang="el-GR" sz="2800" b="1" dirty="0" smtClean="0">
                <a:solidFill>
                  <a:srgbClr val="800080"/>
                </a:solidFill>
              </a:rPr>
              <a:t>δείκτη του κύκλου εργασιών του ενεργητικού</a:t>
            </a:r>
          </a:p>
          <a:p>
            <a:pPr algn="ctr"/>
            <a:r>
              <a:rPr lang="en-US" sz="2800" b="1" dirty="0" smtClean="0"/>
              <a:t>ROA = (EBIT </a:t>
            </a:r>
            <a:r>
              <a:rPr lang="en-US" sz="4000" b="1" dirty="0" smtClean="0"/>
              <a:t>/</a:t>
            </a:r>
            <a:r>
              <a:rPr lang="en-US" sz="2800" b="1" dirty="0" smtClean="0"/>
              <a:t> SALES) </a:t>
            </a:r>
            <a:r>
              <a:rPr lang="en-US" sz="3600" b="1" dirty="0" smtClean="0"/>
              <a:t>*</a:t>
            </a:r>
            <a:r>
              <a:rPr lang="en-US" sz="2800" b="1" dirty="0" smtClean="0"/>
              <a:t> (SALES </a:t>
            </a:r>
            <a:r>
              <a:rPr lang="en-US" sz="4000" b="1" dirty="0" smtClean="0"/>
              <a:t>/</a:t>
            </a:r>
            <a:r>
              <a:rPr lang="en-US" sz="2800" b="1" dirty="0" smtClean="0"/>
              <a:t> TOTAL ASSETS)</a:t>
            </a:r>
          </a:p>
          <a:p>
            <a:pPr algn="ctr"/>
            <a:endParaRPr lang="en-US" sz="2800" dirty="0" smtClean="0"/>
          </a:p>
          <a:p>
            <a:pPr algn="ctr"/>
            <a:r>
              <a:rPr lang="en-US" sz="2800" b="1" dirty="0" smtClean="0"/>
              <a:t>ROA = EBIT </a:t>
            </a:r>
            <a:r>
              <a:rPr lang="en-US" sz="4000" b="1" dirty="0" smtClean="0"/>
              <a:t>/</a:t>
            </a:r>
            <a:r>
              <a:rPr lang="en-US" sz="2800" b="1" dirty="0" smtClean="0"/>
              <a:t> TOTAL ASSETS</a:t>
            </a:r>
            <a:endParaRPr lang="el-GR" sz="2800" b="1" dirty="0"/>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0" y="0"/>
            <a:ext cx="9144000" cy="908050"/>
          </a:xfrm>
        </p:spPr>
        <p:txBody>
          <a:bodyPr/>
          <a:lstStyle/>
          <a:p>
            <a:pPr eaLnBrk="1" hangingPunct="1"/>
            <a:r>
              <a:rPr lang="el-GR" sz="3200" b="1" u="sng" dirty="0" smtClean="0"/>
              <a:t>1. Δείκτης Χρηματοοικονομικής Μόχλευσης</a:t>
            </a:r>
            <a:r>
              <a:rPr lang="el-GR" sz="4000" dirty="0" smtClean="0"/>
              <a:t> </a:t>
            </a:r>
          </a:p>
        </p:txBody>
      </p:sp>
      <p:sp>
        <p:nvSpPr>
          <p:cNvPr id="54275" name="Rectangle 3"/>
          <p:cNvSpPr>
            <a:spLocks noGrp="1" noChangeArrowheads="1"/>
          </p:cNvSpPr>
          <p:nvPr>
            <p:ph type="body" idx="1"/>
          </p:nvPr>
        </p:nvSpPr>
        <p:spPr>
          <a:xfrm>
            <a:off x="0" y="1052513"/>
            <a:ext cx="9144000" cy="5805487"/>
          </a:xfrm>
        </p:spPr>
        <p:txBody>
          <a:bodyPr/>
          <a:lstStyle/>
          <a:p>
            <a:pPr eaLnBrk="1" hangingPunct="1">
              <a:lnSpc>
                <a:spcPct val="90000"/>
              </a:lnSpc>
              <a:buFontTx/>
              <a:buNone/>
            </a:pPr>
            <a:r>
              <a:rPr lang="el-GR" sz="2400" b="1" dirty="0" smtClean="0"/>
              <a:t>ΔΧΟΜ = </a:t>
            </a:r>
            <a:r>
              <a:rPr lang="el-GR" sz="2400" b="1" u="sng" dirty="0" smtClean="0"/>
              <a:t>Αποδοτικότητα Ιδίων Κεφαλαίων</a:t>
            </a:r>
            <a:r>
              <a:rPr lang="el-GR" sz="2400" b="1" dirty="0" smtClean="0"/>
              <a:t>           </a:t>
            </a:r>
          </a:p>
          <a:p>
            <a:pPr eaLnBrk="1" hangingPunct="1">
              <a:lnSpc>
                <a:spcPct val="90000"/>
              </a:lnSpc>
              <a:buFontTx/>
              <a:buNone/>
            </a:pPr>
            <a:r>
              <a:rPr lang="el-GR" sz="2400" b="1" dirty="0" smtClean="0"/>
              <a:t>              </a:t>
            </a:r>
            <a:r>
              <a:rPr lang="el-GR" sz="2200" b="1" dirty="0" smtClean="0"/>
              <a:t>Αποδοτικότητα Συνολικά Απασχολούμενων Κεφαλαίων</a:t>
            </a:r>
          </a:p>
          <a:p>
            <a:pPr eaLnBrk="1" hangingPunct="1">
              <a:lnSpc>
                <a:spcPct val="90000"/>
              </a:lnSpc>
              <a:buFontTx/>
              <a:buNone/>
            </a:pPr>
            <a:r>
              <a:rPr lang="el-GR" sz="2400" b="1" dirty="0" smtClean="0"/>
              <a:t>ΔΧΟΜ = </a:t>
            </a:r>
            <a:r>
              <a:rPr lang="en-US" sz="2400" b="1" dirty="0" smtClean="0"/>
              <a:t>ROE/ROA  </a:t>
            </a:r>
            <a:r>
              <a:rPr lang="el-GR" sz="2400" b="1" dirty="0" smtClean="0"/>
              <a:t>Αν τώρα έχουμε: ΔΟΜ =</a:t>
            </a:r>
            <a:r>
              <a:rPr lang="el-GR" sz="2200" b="1" dirty="0" smtClean="0"/>
              <a:t> </a:t>
            </a:r>
            <a:r>
              <a:rPr lang="el-GR" sz="2400" b="1" u="sng" dirty="0" smtClean="0"/>
              <a:t>45%</a:t>
            </a:r>
            <a:r>
              <a:rPr lang="el-GR" sz="2200" b="1" dirty="0" smtClean="0"/>
              <a:t> = </a:t>
            </a:r>
            <a:r>
              <a:rPr lang="el-GR" sz="2400" b="1" dirty="0" smtClean="0"/>
              <a:t>3</a:t>
            </a:r>
            <a:endParaRPr lang="el-GR" sz="2400" b="1" u="sng" dirty="0" smtClean="0"/>
          </a:p>
          <a:p>
            <a:pPr eaLnBrk="1" hangingPunct="1">
              <a:lnSpc>
                <a:spcPct val="90000"/>
              </a:lnSpc>
              <a:buFontTx/>
              <a:buNone/>
            </a:pPr>
            <a:r>
              <a:rPr lang="el-GR" sz="2400" dirty="0" smtClean="0"/>
              <a:t>            </a:t>
            </a:r>
            <a:r>
              <a:rPr lang="en-US" sz="2400" dirty="0" smtClean="0"/>
              <a:t>			</a:t>
            </a:r>
            <a:r>
              <a:rPr lang="el-GR" sz="2400" dirty="0" smtClean="0"/>
              <a:t>		           </a:t>
            </a:r>
            <a:r>
              <a:rPr lang="el-GR" sz="2400" b="1" dirty="0" smtClean="0"/>
              <a:t>15%</a:t>
            </a:r>
          </a:p>
          <a:p>
            <a:pPr marL="0" indent="0" algn="just" eaLnBrk="1" hangingPunct="1">
              <a:spcBef>
                <a:spcPts val="0"/>
              </a:spcBef>
            </a:pPr>
            <a:r>
              <a:rPr lang="el-GR" sz="2600" dirty="0" smtClean="0"/>
              <a:t>Με τον εν λόγω δείκτη παρατηρούμε την επίδραση που ασκεί η χρησιμοποίηση των δανειακών κεφαλαίων στην αποδοτικότητα των ιδίων κεφαλαίων της εταιρείας. </a:t>
            </a:r>
          </a:p>
          <a:p>
            <a:pPr marL="0" indent="0" algn="just" eaLnBrk="1" hangingPunct="1">
              <a:spcBef>
                <a:spcPts val="0"/>
              </a:spcBef>
            </a:pPr>
            <a:r>
              <a:rPr lang="el-GR" sz="2600" dirty="0" smtClean="0">
                <a:solidFill>
                  <a:srgbClr val="002060"/>
                </a:solidFill>
              </a:rPr>
              <a:t>Αν </a:t>
            </a:r>
            <a:r>
              <a:rPr lang="el-GR" sz="2600" b="1" dirty="0" smtClean="0">
                <a:solidFill>
                  <a:srgbClr val="002060"/>
                </a:solidFill>
              </a:rPr>
              <a:t>ΔΧΟΜ &gt; 1</a:t>
            </a:r>
            <a:r>
              <a:rPr lang="el-GR" sz="2600" dirty="0" smtClean="0">
                <a:solidFill>
                  <a:srgbClr val="002060"/>
                </a:solidFill>
              </a:rPr>
              <a:t> </a:t>
            </a:r>
            <a:r>
              <a:rPr lang="el-GR" sz="2600" dirty="0" smtClean="0"/>
              <a:t>η χρήση ξένων κεφαλαίων στα κέρδη της επιχείρησης (εφόσον είναι κερδοφόρα) είναι </a:t>
            </a:r>
            <a:r>
              <a:rPr lang="el-GR" sz="2600" b="1" dirty="0" smtClean="0">
                <a:solidFill>
                  <a:srgbClr val="002060"/>
                </a:solidFill>
              </a:rPr>
              <a:t>θετική.</a:t>
            </a:r>
          </a:p>
          <a:p>
            <a:pPr marL="0" indent="0" algn="just" eaLnBrk="1" hangingPunct="1">
              <a:spcBef>
                <a:spcPts val="0"/>
              </a:spcBef>
            </a:pPr>
            <a:r>
              <a:rPr lang="el-GR" sz="2600" dirty="0" smtClean="0">
                <a:solidFill>
                  <a:srgbClr val="7030A0"/>
                </a:solidFill>
              </a:rPr>
              <a:t>Αν </a:t>
            </a:r>
            <a:r>
              <a:rPr lang="el-GR" sz="2600" b="1" dirty="0" smtClean="0">
                <a:solidFill>
                  <a:srgbClr val="7030A0"/>
                </a:solidFill>
              </a:rPr>
              <a:t>ΔΧΟΜ = 1</a:t>
            </a:r>
            <a:r>
              <a:rPr lang="el-GR" sz="2600" dirty="0" smtClean="0">
                <a:solidFill>
                  <a:srgbClr val="7030A0"/>
                </a:solidFill>
              </a:rPr>
              <a:t> </a:t>
            </a:r>
            <a:r>
              <a:rPr lang="el-GR" sz="2600" dirty="0" smtClean="0"/>
              <a:t>η χρήση ξένων κεφαλαίων στα κέρδη της επιχείρησης είναι </a:t>
            </a:r>
            <a:r>
              <a:rPr lang="el-GR" sz="2600" b="1" dirty="0" smtClean="0">
                <a:solidFill>
                  <a:srgbClr val="7030A0"/>
                </a:solidFill>
              </a:rPr>
              <a:t>μηδενική.</a:t>
            </a:r>
            <a:r>
              <a:rPr lang="el-GR" sz="2600" dirty="0" smtClean="0">
                <a:solidFill>
                  <a:srgbClr val="7030A0"/>
                </a:solidFill>
              </a:rPr>
              <a:t>  </a:t>
            </a:r>
          </a:p>
          <a:p>
            <a:pPr marL="0" indent="0" algn="just" eaLnBrk="1" hangingPunct="1">
              <a:spcBef>
                <a:spcPts val="0"/>
              </a:spcBef>
            </a:pPr>
            <a:r>
              <a:rPr lang="el-GR" sz="2600" dirty="0" smtClean="0">
                <a:solidFill>
                  <a:srgbClr val="FF0000"/>
                </a:solidFill>
              </a:rPr>
              <a:t>Αν </a:t>
            </a:r>
            <a:r>
              <a:rPr lang="el-GR" sz="2600" b="1" dirty="0" smtClean="0">
                <a:solidFill>
                  <a:srgbClr val="FF0000"/>
                </a:solidFill>
              </a:rPr>
              <a:t>ΔΧΟΜ &lt; 1</a:t>
            </a:r>
            <a:r>
              <a:rPr lang="el-GR" sz="2600" dirty="0" smtClean="0">
                <a:solidFill>
                  <a:srgbClr val="FF0000"/>
                </a:solidFill>
              </a:rPr>
              <a:t> </a:t>
            </a:r>
            <a:r>
              <a:rPr lang="el-GR" sz="2600" dirty="0" smtClean="0"/>
              <a:t>η χρήση ξένων κεφαλαίων στα κέρδη της επιχείρησης είναι </a:t>
            </a:r>
            <a:r>
              <a:rPr lang="el-GR" sz="2600" b="1" dirty="0" smtClean="0">
                <a:solidFill>
                  <a:srgbClr val="FF0000"/>
                </a:solidFill>
              </a:rPr>
              <a:t>αρνητική</a:t>
            </a:r>
            <a:r>
              <a:rPr lang="el-GR" sz="2600" b="1" dirty="0" smtClean="0"/>
              <a:t> </a:t>
            </a:r>
            <a:r>
              <a:rPr lang="el-GR" sz="2600" dirty="0" smtClean="0"/>
              <a:t>και δανείζεται με επαχθείς όρους.</a:t>
            </a:r>
            <a:endParaRPr lang="el-GR" sz="2600" b="1" dirty="0" smtClean="0"/>
          </a:p>
        </p:txBody>
      </p:sp>
    </p:spTree>
    <p:extLst>
      <p:ext uri="{BB962C8B-B14F-4D97-AF65-F5344CB8AC3E}">
        <p14:creationId xmlns:p14="http://schemas.microsoft.com/office/powerpoint/2010/main" xmlns="" val="2989675303"/>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836712"/>
          </a:xfrm>
        </p:spPr>
        <p:txBody>
          <a:bodyPr/>
          <a:lstStyle/>
          <a:p>
            <a:r>
              <a:rPr lang="el-GR" sz="3600" b="1" dirty="0" smtClean="0">
                <a:solidFill>
                  <a:srgbClr val="996600"/>
                </a:solidFill>
              </a:rPr>
              <a:t>ΧΡΗΜΑΤΟΟΙΚΟΝΟΜΙΚΗ ΜΟΧΛΕΥΣΗ 2</a:t>
            </a:r>
            <a:endParaRPr lang="el-GR" sz="3600" dirty="0"/>
          </a:p>
        </p:txBody>
      </p:sp>
      <p:sp>
        <p:nvSpPr>
          <p:cNvPr id="3" name="2 - Θέση περιεχομένου"/>
          <p:cNvSpPr>
            <a:spLocks noGrp="1"/>
          </p:cNvSpPr>
          <p:nvPr>
            <p:ph idx="1"/>
          </p:nvPr>
        </p:nvSpPr>
        <p:spPr>
          <a:xfrm>
            <a:off x="0" y="980728"/>
            <a:ext cx="9144000" cy="5877272"/>
          </a:xfrm>
        </p:spPr>
        <p:txBody>
          <a:bodyPr/>
          <a:lstStyle/>
          <a:p>
            <a:pPr eaLnBrk="1" hangingPunct="1">
              <a:buFontTx/>
              <a:buNone/>
            </a:pPr>
            <a:r>
              <a:rPr lang="el-GR" dirty="0" smtClean="0"/>
              <a:t>Μονάδα μέτρησης χρηματοοικονομικού κίνδυνου</a:t>
            </a:r>
          </a:p>
          <a:p>
            <a:pPr eaLnBrk="1" hangingPunct="1">
              <a:buFontTx/>
              <a:buNone/>
            </a:pPr>
            <a:r>
              <a:rPr lang="el-GR" dirty="0" smtClean="0"/>
              <a:t>Βαθμός Χ.Μ. = </a:t>
            </a:r>
            <a:r>
              <a:rPr lang="el-GR" u="sng" dirty="0" smtClean="0"/>
              <a:t>% μεταβολή στα Μερίσματα</a:t>
            </a:r>
            <a:r>
              <a:rPr lang="el-GR" dirty="0" smtClean="0"/>
              <a:t> &gt;1</a:t>
            </a:r>
            <a:endParaRPr lang="el-GR" u="sng" dirty="0" smtClean="0"/>
          </a:p>
          <a:p>
            <a:pPr eaLnBrk="1" hangingPunct="1">
              <a:buFontTx/>
              <a:buNone/>
            </a:pPr>
            <a:r>
              <a:rPr lang="el-GR" dirty="0" smtClean="0"/>
              <a:t>              		 % μεταβολή στα Κέρδη</a:t>
            </a:r>
          </a:p>
          <a:p>
            <a:pPr algn="just"/>
            <a:r>
              <a:rPr lang="el-GR" sz="2500" b="1" dirty="0" smtClean="0"/>
              <a:t>Είδη Χρηματοοικονομικής Μόχλευσης</a:t>
            </a:r>
            <a:endParaRPr lang="el-GR" sz="2500" dirty="0" smtClean="0"/>
          </a:p>
          <a:p>
            <a:pPr algn="just"/>
            <a:r>
              <a:rPr lang="el-GR" sz="2500" b="1" dirty="0" smtClean="0">
                <a:solidFill>
                  <a:srgbClr val="002060"/>
                </a:solidFill>
              </a:rPr>
              <a:t>ΒΧΜ &gt; 1: </a:t>
            </a:r>
            <a:r>
              <a:rPr lang="el-GR" sz="2500" dirty="0" smtClean="0"/>
              <a:t>O Βαθμός απόδοσης των Ιδίων Κεφαλαίων είναι μεγαλύτερος από αυτόν του συνολικού Κεφαλαίου.</a:t>
            </a:r>
          </a:p>
          <a:p>
            <a:pPr algn="just"/>
            <a:r>
              <a:rPr lang="el-GR" sz="2500" b="1" dirty="0" smtClean="0">
                <a:solidFill>
                  <a:srgbClr val="FF0000"/>
                </a:solidFill>
              </a:rPr>
              <a:t>ΒΧΜ &lt; 1: </a:t>
            </a:r>
            <a:r>
              <a:rPr lang="el-GR" sz="2500" dirty="0" smtClean="0"/>
              <a:t>O Βαθμός απόδοσης των Ιδίων Κεφαλαίων είναι μικρότερος από αυτόν του συνολικού Κεφαλαίου.</a:t>
            </a:r>
          </a:p>
          <a:p>
            <a:pPr algn="just"/>
            <a:r>
              <a:rPr lang="el-GR" sz="2500" b="1" dirty="0" smtClean="0">
                <a:solidFill>
                  <a:srgbClr val="7030A0"/>
                </a:solidFill>
              </a:rPr>
              <a:t>ΒΧΜ = 1: </a:t>
            </a:r>
            <a:r>
              <a:rPr lang="el-GR" sz="2500" dirty="0" smtClean="0"/>
              <a:t>O Βαθμός απόδοσης των Ιδίων Κεφαλαίων είναι ίσος με αυτόν του συνολικού Κεφαλαίου.</a:t>
            </a:r>
          </a:p>
          <a:p>
            <a:pPr algn="just" eaLnBrk="1" hangingPunct="1">
              <a:buFontTx/>
              <a:buNone/>
            </a:pPr>
            <a:endParaRPr lang="el-GR" sz="2500" dirty="0" smtClean="0"/>
          </a:p>
          <a:p>
            <a:pPr algn="just"/>
            <a:endParaRPr lang="el-GR" sz="2500" dirty="0"/>
          </a:p>
        </p:txBody>
      </p:sp>
    </p:spTree>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562074"/>
          </a:xfrm>
        </p:spPr>
        <p:txBody>
          <a:bodyPr>
            <a:normAutofit fontScale="90000"/>
          </a:bodyPr>
          <a:lstStyle/>
          <a:p>
            <a:r>
              <a:rPr lang="el-GR" sz="3600" b="1" dirty="0" smtClean="0">
                <a:solidFill>
                  <a:srgbClr val="996600"/>
                </a:solidFill>
              </a:rPr>
              <a:t/>
            </a:r>
            <a:br>
              <a:rPr lang="el-GR" sz="3600" b="1" dirty="0" smtClean="0">
                <a:solidFill>
                  <a:srgbClr val="996600"/>
                </a:solidFill>
              </a:rPr>
            </a:br>
            <a:r>
              <a:rPr lang="el-GR" sz="3600" b="1" dirty="0" smtClean="0">
                <a:solidFill>
                  <a:srgbClr val="996600"/>
                </a:solidFill>
              </a:rPr>
              <a:t/>
            </a:r>
            <a:br>
              <a:rPr lang="el-GR" sz="3600" b="1" dirty="0" smtClean="0">
                <a:solidFill>
                  <a:srgbClr val="996600"/>
                </a:solidFill>
              </a:rPr>
            </a:br>
            <a:r>
              <a:rPr lang="el-GR" sz="3600" b="1" dirty="0" smtClean="0">
                <a:solidFill>
                  <a:srgbClr val="996600"/>
                </a:solidFill>
              </a:rPr>
              <a:t/>
            </a:r>
            <a:br>
              <a:rPr lang="el-GR" sz="3600" b="1" dirty="0" smtClean="0">
                <a:solidFill>
                  <a:srgbClr val="996600"/>
                </a:solidFill>
              </a:rPr>
            </a:br>
            <a:r>
              <a:rPr lang="el-GR" sz="3600" b="1" dirty="0" smtClean="0">
                <a:solidFill>
                  <a:srgbClr val="996600"/>
                </a:solidFill>
              </a:rPr>
              <a:t/>
            </a:r>
            <a:br>
              <a:rPr lang="el-GR" sz="3600" b="1" dirty="0" smtClean="0">
                <a:solidFill>
                  <a:srgbClr val="996600"/>
                </a:solidFill>
              </a:rPr>
            </a:br>
            <a:r>
              <a:rPr lang="el-GR" sz="3600" b="1" dirty="0" smtClean="0">
                <a:solidFill>
                  <a:srgbClr val="996600"/>
                </a:solidFill>
              </a:rPr>
              <a:t>ΧΡΗΜΑΤΟΟΙΚΟΝΟΜΙΚΗ ΜΟΧΛΕΥΣΗ 2</a:t>
            </a:r>
            <a:endParaRPr lang="el-GR" dirty="0"/>
          </a:p>
        </p:txBody>
      </p:sp>
      <p:sp>
        <p:nvSpPr>
          <p:cNvPr id="3" name="2 - Θέση περιεχομένου"/>
          <p:cNvSpPr>
            <a:spLocks noGrp="1"/>
          </p:cNvSpPr>
          <p:nvPr>
            <p:ph idx="1"/>
          </p:nvPr>
        </p:nvSpPr>
        <p:spPr>
          <a:xfrm>
            <a:off x="0" y="1052736"/>
            <a:ext cx="9144000" cy="5805264"/>
          </a:xfrm>
        </p:spPr>
        <p:txBody>
          <a:bodyPr/>
          <a:lstStyle/>
          <a:p>
            <a:pPr algn="just"/>
            <a:r>
              <a:rPr lang="el-GR" dirty="0" smtClean="0"/>
              <a:t>Ορίζεται ως η </a:t>
            </a:r>
            <a:r>
              <a:rPr lang="el-GR" b="1" dirty="0" smtClean="0"/>
              <a:t>χρησιμοποίηση</a:t>
            </a:r>
            <a:r>
              <a:rPr lang="el-GR" dirty="0" smtClean="0"/>
              <a:t> </a:t>
            </a:r>
            <a:r>
              <a:rPr lang="el-GR" dirty="0" smtClean="0">
                <a:solidFill>
                  <a:srgbClr val="C00000"/>
                </a:solidFill>
              </a:rPr>
              <a:t>δανειακών κεφαλαίων</a:t>
            </a:r>
            <a:r>
              <a:rPr lang="el-GR" dirty="0" smtClean="0"/>
              <a:t> με σκοπό την απόδοση των </a:t>
            </a:r>
            <a:r>
              <a:rPr lang="el-GR" b="1" dirty="0" smtClean="0">
                <a:solidFill>
                  <a:srgbClr val="006600"/>
                </a:solidFill>
              </a:rPr>
              <a:t>ιδίων κεφαλαίων. </a:t>
            </a:r>
            <a:r>
              <a:rPr lang="el-GR" dirty="0" smtClean="0"/>
              <a:t>Έτσι λοιπόν ο όρος συσχετίζει το ενεργητικό με το παθητικό τμήμα στον ισολογισμό. Γενικά η ύπαρξη ξένου κεφαλαίου φέρνει μεγαλύτερες αποδόσεις, παρ' όλα αυτά φέρνει αντίθετα αποτελέσματα όταν η απόδοση του ενεργητικού είναι μικρότερη από το κόστος των δανειακών κεφαλαίων. </a:t>
            </a:r>
            <a:endParaRPr lang="el-GR" dirty="0"/>
          </a:p>
        </p:txBody>
      </p:sp>
    </p:spTree>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92696"/>
          </a:xfrm>
        </p:spPr>
        <p:txBody>
          <a:bodyPr/>
          <a:lstStyle/>
          <a:p>
            <a:r>
              <a:rPr lang="el-GR" sz="3600" b="1" dirty="0" smtClean="0">
                <a:solidFill>
                  <a:srgbClr val="996600"/>
                </a:solidFill>
              </a:rPr>
              <a:t>ΧΡΗΜΑΤΟΟΙΚΟΝΟΜΙΚΗ ΜΟΧΛΕΥΣΗ 3</a:t>
            </a:r>
            <a:endParaRPr lang="el-GR" sz="3600" dirty="0"/>
          </a:p>
        </p:txBody>
      </p:sp>
      <p:sp>
        <p:nvSpPr>
          <p:cNvPr id="3" name="2 - Θέση περιεχομένου"/>
          <p:cNvSpPr>
            <a:spLocks noGrp="1"/>
          </p:cNvSpPr>
          <p:nvPr>
            <p:ph idx="1"/>
          </p:nvPr>
        </p:nvSpPr>
        <p:spPr>
          <a:xfrm>
            <a:off x="0" y="1412776"/>
            <a:ext cx="9144000" cy="5445224"/>
          </a:xfrm>
        </p:spPr>
        <p:txBody>
          <a:bodyPr/>
          <a:lstStyle/>
          <a:p>
            <a:pPr algn="just"/>
            <a:r>
              <a:rPr lang="el-GR" dirty="0" smtClean="0"/>
              <a:t>Αν η επιχείρηση αδυνατεί να καλύψει τις υποχρεώσεις της μπορεί να πτωχεύσει. Όταν χρησιμοποιείται χρηματοοικονομική μόχλευση τότε μεταβολές στα καθαρά λειτουργικά κέρδη επιφέρουν ακόμη μεγαλύτερες μεταβολές στα κέρδη προς διάθεση ανά μετοχή.</a:t>
            </a:r>
            <a:endParaRPr lang="el-GR" dirty="0"/>
          </a:p>
        </p:txBody>
      </p:sp>
    </p:spTree>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20688"/>
          </a:xfrm>
        </p:spPr>
        <p:txBody>
          <a:bodyPr/>
          <a:lstStyle/>
          <a:p>
            <a:r>
              <a:rPr lang="el-GR" sz="3600" b="1" dirty="0" smtClean="0">
                <a:solidFill>
                  <a:srgbClr val="996600"/>
                </a:solidFill>
              </a:rPr>
              <a:t>ΧΡΗΜΑΤΟΟΙΚΟΝΟΜΙΚΗ ΜΟΧΛΕΥΣΗ 4</a:t>
            </a:r>
            <a:endParaRPr lang="el-GR" sz="3600" dirty="0"/>
          </a:p>
        </p:txBody>
      </p:sp>
      <p:sp>
        <p:nvSpPr>
          <p:cNvPr id="3" name="2 - Θέση περιεχομένου"/>
          <p:cNvSpPr>
            <a:spLocks noGrp="1"/>
          </p:cNvSpPr>
          <p:nvPr>
            <p:ph idx="1"/>
          </p:nvPr>
        </p:nvSpPr>
        <p:spPr>
          <a:xfrm>
            <a:off x="0" y="836712"/>
            <a:ext cx="9144000" cy="6021288"/>
          </a:xfrm>
        </p:spPr>
        <p:txBody>
          <a:bodyPr/>
          <a:lstStyle/>
          <a:p>
            <a:pPr algn="ctr">
              <a:buNone/>
            </a:pPr>
            <a:r>
              <a:rPr lang="el-GR" sz="2800" b="1" dirty="0" smtClean="0"/>
              <a:t>Η επίδραση της τιμής της Μετοχής από τη Χρηματοοικονομική Μόχλευση</a:t>
            </a:r>
            <a:endParaRPr lang="el-GR" sz="2800" dirty="0" smtClean="0"/>
          </a:p>
          <a:p>
            <a:pPr algn="just"/>
            <a:r>
              <a:rPr lang="el-GR" sz="2800" dirty="0" smtClean="0"/>
              <a:t>Αν η ποσοστιαία αύξηση των ΚΑΜ είναι μεγαλύτερη από την ποσοστιαία αύξηση του κόστους του μετοχικού κεφαλαίου, τότε η τιμή αυξάνει.</a:t>
            </a:r>
          </a:p>
          <a:p>
            <a:pPr algn="just"/>
            <a:r>
              <a:rPr lang="el-GR" sz="2800" dirty="0" smtClean="0"/>
              <a:t>Αν η ποσοστιαία αύξηση των ΚΑΜ είναι μικρότερη από την ποσοστιαία αύξηση του κόστους του μετοχικού κεφαλαίου, τότε η τιμή μειώνεται.</a:t>
            </a:r>
          </a:p>
          <a:p>
            <a:pPr algn="just"/>
            <a:r>
              <a:rPr lang="el-GR" sz="2800" dirty="0" smtClean="0"/>
              <a:t>Αν η ποσοστιαία αύξηση των ΚΑΜ είναι ίση με την ποσοστιαία αύξηση του κόστους του μετοχικού κεφαλαίου, τότε η τιμή παραμένει σταθερή.</a:t>
            </a:r>
          </a:p>
          <a:p>
            <a:pPr algn="just"/>
            <a:r>
              <a:rPr lang="el-GR" sz="2800" b="1" dirty="0" smtClean="0"/>
              <a:t>ΚΑΜ: Κέρδη Ανά Μετοχή</a:t>
            </a:r>
          </a:p>
          <a:p>
            <a:endParaRPr lang="el-GR" dirty="0"/>
          </a:p>
        </p:txBody>
      </p:sp>
    </p:spTree>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64704"/>
          </a:xfrm>
        </p:spPr>
        <p:txBody>
          <a:bodyPr>
            <a:normAutofit fontScale="90000"/>
          </a:bodyPr>
          <a:lstStyle/>
          <a:p>
            <a:r>
              <a:rPr lang="el-GR" b="1" u="sng" dirty="0" smtClean="0">
                <a:solidFill>
                  <a:srgbClr val="006600"/>
                </a:solidFill>
              </a:rPr>
              <a:t/>
            </a:r>
            <a:br>
              <a:rPr lang="el-GR" b="1" u="sng" dirty="0" smtClean="0">
                <a:solidFill>
                  <a:srgbClr val="006600"/>
                </a:solidFill>
              </a:rPr>
            </a:br>
            <a:r>
              <a:rPr lang="el-GR" b="1" dirty="0" smtClean="0">
                <a:solidFill>
                  <a:srgbClr val="006600"/>
                </a:solidFill>
              </a:rPr>
              <a:t>ΛΕΙΤΟΥΡΓΙΚΗ ΜΟΧΛΕΥΣΗ</a:t>
            </a:r>
            <a:endParaRPr lang="el-GR" dirty="0"/>
          </a:p>
        </p:txBody>
      </p:sp>
      <p:sp>
        <p:nvSpPr>
          <p:cNvPr id="3" name="2 - Θέση περιεχομένου"/>
          <p:cNvSpPr>
            <a:spLocks noGrp="1"/>
          </p:cNvSpPr>
          <p:nvPr>
            <p:ph idx="1"/>
          </p:nvPr>
        </p:nvSpPr>
        <p:spPr>
          <a:xfrm>
            <a:off x="0" y="980728"/>
            <a:ext cx="9144000" cy="5877272"/>
          </a:xfrm>
        </p:spPr>
        <p:txBody>
          <a:bodyPr/>
          <a:lstStyle/>
          <a:p>
            <a:pPr algn="just" eaLnBrk="1" hangingPunct="1">
              <a:buFontTx/>
              <a:buNone/>
            </a:pPr>
            <a:r>
              <a:rPr lang="el-GR" dirty="0" smtClean="0"/>
              <a:t>Μονάδα μέτρησης λειτουργικού κίνδυνου:</a:t>
            </a:r>
          </a:p>
          <a:p>
            <a:pPr eaLnBrk="1" hangingPunct="1">
              <a:buFontTx/>
              <a:buNone/>
            </a:pPr>
            <a:r>
              <a:rPr lang="el-GR" dirty="0" smtClean="0"/>
              <a:t>Βαθμός Λ.Μ. = </a:t>
            </a:r>
            <a:r>
              <a:rPr lang="el-GR" sz="2400" u="sng" dirty="0" smtClean="0"/>
              <a:t>% μεταβολή στα Κέρδη προ φόρων και τόκων</a:t>
            </a:r>
            <a:r>
              <a:rPr lang="el-GR" sz="2400" dirty="0" smtClean="0"/>
              <a:t>  &gt; 1</a:t>
            </a:r>
            <a:endParaRPr lang="el-GR" sz="2400" u="sng" dirty="0" smtClean="0"/>
          </a:p>
          <a:p>
            <a:pPr eaLnBrk="1" hangingPunct="1">
              <a:buFontTx/>
              <a:buNone/>
            </a:pPr>
            <a:r>
              <a:rPr lang="el-GR" sz="2400" dirty="0" smtClean="0"/>
              <a:t>           		           % μεταβολή στις πωλήσεις</a:t>
            </a:r>
          </a:p>
          <a:p>
            <a:endParaRPr lang="el-GR" dirty="0" smtClean="0"/>
          </a:p>
          <a:p>
            <a:r>
              <a:rPr lang="el-GR" b="1" dirty="0" smtClean="0">
                <a:solidFill>
                  <a:srgbClr val="002060"/>
                </a:solidFill>
              </a:rPr>
              <a:t>Β.Λ.Μ. &gt; 1 </a:t>
            </a:r>
            <a:r>
              <a:rPr lang="el-GR" dirty="0" smtClean="0"/>
              <a:t>(Εξάλειψη ή Απουσία λειτουργικού κινδύνου) </a:t>
            </a:r>
          </a:p>
          <a:p>
            <a:r>
              <a:rPr lang="el-GR" b="1" dirty="0" smtClean="0">
                <a:solidFill>
                  <a:srgbClr val="7030A0"/>
                </a:solidFill>
              </a:rPr>
              <a:t>Β.Λ.Μ. = 1 </a:t>
            </a:r>
            <a:r>
              <a:rPr lang="el-GR" dirty="0" smtClean="0"/>
              <a:t>(Υπαρκτός αλλά μη σημαντικός λειτουργικός κίνδυνος)</a:t>
            </a:r>
          </a:p>
          <a:p>
            <a:r>
              <a:rPr lang="el-GR" b="1" dirty="0" smtClean="0">
                <a:solidFill>
                  <a:srgbClr val="FF0000"/>
                </a:solidFill>
              </a:rPr>
              <a:t>Β.Λ.Μ. &lt; 1 </a:t>
            </a:r>
            <a:r>
              <a:rPr lang="el-GR" dirty="0" smtClean="0"/>
              <a:t>(Σημαντικός λειτουργικός κίνδυνος) </a:t>
            </a:r>
            <a:endParaRPr lang="el-GR" dirty="0"/>
          </a:p>
        </p:txBody>
      </p:sp>
    </p:spTree>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0" y="0"/>
            <a:ext cx="9144000" cy="892552"/>
          </a:xfrm>
          <a:prstGeom prst="rect">
            <a:avLst/>
          </a:prstGeom>
          <a:solidFill>
            <a:srgbClr val="27525B"/>
          </a:solidFill>
        </p:spPr>
        <p:txBody>
          <a:bodyPr wrap="square" rtlCol="0">
            <a:spAutoFit/>
          </a:bodyPr>
          <a:lstStyle/>
          <a:p>
            <a:endParaRPr lang="el-GR" sz="2600" dirty="0">
              <a:solidFill>
                <a:srgbClr val="FFC000"/>
              </a:solidFill>
              <a:latin typeface="Calibri" pitchFamily="34" charset="0"/>
            </a:endParaRPr>
          </a:p>
          <a:p>
            <a:r>
              <a:rPr lang="el-GR" sz="2600" b="1" dirty="0" smtClean="0">
                <a:solidFill>
                  <a:srgbClr val="FFC000"/>
                </a:solidFill>
                <a:latin typeface="Calibri" pitchFamily="34" charset="0"/>
              </a:rPr>
              <a:t>    Βαθμός Λειτουργικής Μόχλευσης (ΒΛΜ)</a:t>
            </a:r>
            <a:endParaRPr lang="el-GR" sz="2600" b="1" dirty="0">
              <a:solidFill>
                <a:srgbClr val="FFC000"/>
              </a:solidFill>
              <a:latin typeface="Calibri" pitchFamily="34" charset="0"/>
            </a:endParaRPr>
          </a:p>
        </p:txBody>
      </p:sp>
      <p:sp>
        <p:nvSpPr>
          <p:cNvPr id="4" name="3 - TextBox"/>
          <p:cNvSpPr txBox="1"/>
          <p:nvPr/>
        </p:nvSpPr>
        <p:spPr>
          <a:xfrm>
            <a:off x="179512" y="908720"/>
            <a:ext cx="8784976" cy="5555367"/>
          </a:xfrm>
          <a:prstGeom prst="rect">
            <a:avLst/>
          </a:prstGeom>
          <a:noFill/>
        </p:spPr>
        <p:txBody>
          <a:bodyPr wrap="square" rtlCol="0">
            <a:spAutoFit/>
          </a:bodyPr>
          <a:lstStyle/>
          <a:p>
            <a:pPr algn="just"/>
            <a:r>
              <a:rPr lang="el-GR" sz="2200" dirty="0">
                <a:latin typeface="Calibri" pitchFamily="34" charset="0"/>
              </a:rPr>
              <a:t> </a:t>
            </a:r>
            <a:endParaRPr lang="en-US" sz="2200" dirty="0" smtClean="0">
              <a:latin typeface="Calibri" pitchFamily="34" charset="0"/>
            </a:endParaRPr>
          </a:p>
          <a:p>
            <a:pPr algn="ctr"/>
            <a:endParaRPr lang="el-GR" sz="2100" dirty="0" smtClean="0">
              <a:latin typeface="Calibri" pitchFamily="34" charset="0"/>
            </a:endParaRPr>
          </a:p>
          <a:p>
            <a:pPr algn="just">
              <a:buFont typeface="Wingdings" pitchFamily="2" charset="2"/>
              <a:buChar char="Ø"/>
            </a:pPr>
            <a:r>
              <a:rPr lang="el-GR" sz="2400" dirty="0" smtClean="0">
                <a:latin typeface="Calibri" pitchFamily="34" charset="0"/>
              </a:rPr>
              <a:t>Ο βαθμός λειτουργικής μόχλευσης είναι είδος ελαστικότητας, απεικονίζει την ευαισθησία των κερδών στην μεταβολή των πωλήσεων και  μεταβάλλεται αναλόγως του επιπέδου πωλήσεων που εξετάζεται.</a:t>
            </a:r>
          </a:p>
          <a:p>
            <a:pPr algn="just">
              <a:buFont typeface="Wingdings" pitchFamily="2" charset="2"/>
              <a:buChar char="Ø"/>
            </a:pPr>
            <a:r>
              <a:rPr lang="el-GR" sz="2400" dirty="0">
                <a:latin typeface="Calibri" pitchFamily="34" charset="0"/>
              </a:rPr>
              <a:t> </a:t>
            </a:r>
            <a:r>
              <a:rPr lang="el-GR" sz="2400" dirty="0" smtClean="0">
                <a:latin typeface="Calibri" pitchFamily="34" charset="0"/>
              </a:rPr>
              <a:t>Υψηλότερος ΒΛΜ δείχνει ότι επιθετικότερη πολιτική τιμών μπορεί να οδηγήσει σε αύξηση των κερδών.</a:t>
            </a:r>
          </a:p>
          <a:p>
            <a:pPr algn="just"/>
            <a:endParaRPr lang="el-GR" sz="2400" b="1" dirty="0" smtClean="0">
              <a:latin typeface="Calibri" pitchFamily="34" charset="0"/>
            </a:endParaRPr>
          </a:p>
          <a:p>
            <a:pPr algn="just"/>
            <a:r>
              <a:rPr lang="el-GR" sz="2400" u="sng" dirty="0" smtClean="0">
                <a:latin typeface="Calibri" pitchFamily="34" charset="0"/>
              </a:rPr>
              <a:t>Σε οποιοδήποτε σημείο</a:t>
            </a:r>
            <a:endParaRPr lang="en-US" sz="2400" u="sng" dirty="0" smtClean="0">
              <a:latin typeface="Calibri" pitchFamily="34" charset="0"/>
            </a:endParaRPr>
          </a:p>
          <a:p>
            <a:pPr algn="just"/>
            <a:endParaRPr lang="el-GR" sz="2400" dirty="0" smtClean="0">
              <a:latin typeface="Calibri" pitchFamily="34" charset="0"/>
            </a:endParaRPr>
          </a:p>
          <a:p>
            <a:pPr algn="just"/>
            <a:r>
              <a:rPr lang="el-GR" sz="2400" dirty="0" smtClean="0">
                <a:latin typeface="Calibri" pitchFamily="34" charset="0"/>
              </a:rPr>
              <a:t>ΒΛΜ </a:t>
            </a:r>
            <a:r>
              <a:rPr lang="el-GR" sz="2400" b="1" dirty="0" smtClean="0">
                <a:latin typeface="Calibri" pitchFamily="34" charset="0"/>
              </a:rPr>
              <a:t>=</a:t>
            </a:r>
            <a:r>
              <a:rPr lang="el-GR" sz="2400" dirty="0" smtClean="0"/>
              <a:t> (Τιμή</a:t>
            </a:r>
            <a:r>
              <a:rPr lang="el-GR" sz="2400" baseline="-25000" dirty="0" smtClean="0"/>
              <a:t> ανά</a:t>
            </a:r>
            <a:r>
              <a:rPr lang="el-GR" sz="2400" dirty="0" smtClean="0"/>
              <a:t> </a:t>
            </a:r>
            <a:r>
              <a:rPr lang="el-GR" sz="2400" baseline="-25000" dirty="0" smtClean="0"/>
              <a:t>μονάδα</a:t>
            </a:r>
            <a:r>
              <a:rPr lang="el-GR" sz="2400" dirty="0" smtClean="0"/>
              <a:t> - Μεταβλητό Κόστος</a:t>
            </a:r>
            <a:r>
              <a:rPr lang="el-GR" sz="2400" baseline="-25000" dirty="0" smtClean="0"/>
              <a:t> ανά μονάδα </a:t>
            </a:r>
            <a:r>
              <a:rPr lang="el-GR" sz="2400" dirty="0" smtClean="0"/>
              <a:t>)*Ποσότητα </a:t>
            </a:r>
            <a:r>
              <a:rPr lang="el-GR" sz="2400" b="1" dirty="0" smtClean="0"/>
              <a:t>/</a:t>
            </a:r>
            <a:r>
              <a:rPr lang="el-GR" sz="2400" dirty="0" smtClean="0"/>
              <a:t> (Τιμή</a:t>
            </a:r>
            <a:r>
              <a:rPr lang="el-GR" sz="2400" baseline="-25000" dirty="0" smtClean="0"/>
              <a:t> ανά</a:t>
            </a:r>
            <a:r>
              <a:rPr lang="el-GR" sz="2400" dirty="0" smtClean="0"/>
              <a:t> </a:t>
            </a:r>
            <a:r>
              <a:rPr lang="el-GR" sz="2400" baseline="-25000" dirty="0" smtClean="0"/>
              <a:t>μονάδα</a:t>
            </a:r>
            <a:r>
              <a:rPr lang="el-GR" sz="2400" dirty="0" smtClean="0"/>
              <a:t> - Μεταβλητό Κόστος</a:t>
            </a:r>
            <a:r>
              <a:rPr lang="el-GR" sz="2400" baseline="-25000" dirty="0" smtClean="0"/>
              <a:t> ανά μονάδα </a:t>
            </a:r>
            <a:r>
              <a:rPr lang="el-GR" sz="2400" dirty="0" smtClean="0"/>
              <a:t>)*Ποσότητα </a:t>
            </a:r>
            <a:r>
              <a:rPr lang="el-GR" sz="2400" b="1" dirty="0" smtClean="0"/>
              <a:t>–</a:t>
            </a:r>
            <a:r>
              <a:rPr lang="el-GR" sz="2400" dirty="0" smtClean="0"/>
              <a:t> Σταθερό Κόστος</a:t>
            </a:r>
            <a:endParaRPr lang="el-GR" sz="2400" b="1" dirty="0" smtClean="0">
              <a:latin typeface="Calibri" pitchFamily="34" charset="0"/>
            </a:endParaRPr>
          </a:p>
          <a:p>
            <a:pPr algn="just"/>
            <a:endParaRPr lang="el-GR" sz="2400" b="1"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2000"/>
                                        <p:tgtEl>
                                          <p:spTgt spid="4">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2000"/>
                                        <p:tgtEl>
                                          <p:spTgt spid="4">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5" end="5"/>
                                            </p:txEl>
                                          </p:spTgt>
                                        </p:tgtEl>
                                        <p:attrNameLst>
                                          <p:attrName>style.visibility</p:attrName>
                                        </p:attrNameLst>
                                      </p:cBhvr>
                                      <p:to>
                                        <p:strVal val="visible"/>
                                      </p:to>
                                    </p:set>
                                    <p:animEffect transition="in" filter="fade">
                                      <p:cBhvr>
                                        <p:cTn id="16" dur="2000"/>
                                        <p:tgtEl>
                                          <p:spTgt spid="4">
                                            <p:txEl>
                                              <p:pRg st="5" end="5"/>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animEffect transition="in" filter="fade">
                                      <p:cBhvr>
                                        <p:cTn id="19" dur="20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755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0" y="0"/>
            <a:ext cx="9144000" cy="892552"/>
          </a:xfrm>
          <a:prstGeom prst="rect">
            <a:avLst/>
          </a:prstGeom>
          <a:solidFill>
            <a:srgbClr val="27525B"/>
          </a:solidFill>
        </p:spPr>
        <p:txBody>
          <a:bodyPr wrap="square" rtlCol="0">
            <a:spAutoFit/>
          </a:bodyPr>
          <a:lstStyle/>
          <a:p>
            <a:endParaRPr lang="el-GR" sz="2600" dirty="0">
              <a:solidFill>
                <a:srgbClr val="FFC000"/>
              </a:solidFill>
              <a:latin typeface="Calibri" pitchFamily="34" charset="0"/>
            </a:endParaRPr>
          </a:p>
          <a:p>
            <a:r>
              <a:rPr lang="el-GR" sz="2600" b="1" dirty="0" smtClean="0">
                <a:solidFill>
                  <a:srgbClr val="FFC000"/>
                </a:solidFill>
                <a:latin typeface="Calibri" pitchFamily="34" charset="0"/>
              </a:rPr>
              <a:t>    Βαθμός Λειτουργικής Μόχλευσης (ΒΛΜ)</a:t>
            </a:r>
            <a:endParaRPr lang="el-GR" sz="2600" b="1" dirty="0">
              <a:solidFill>
                <a:srgbClr val="FFC000"/>
              </a:solidFill>
              <a:latin typeface="Calibri" pitchFamily="34" charset="0"/>
            </a:endParaRPr>
          </a:p>
        </p:txBody>
      </p:sp>
      <p:sp>
        <p:nvSpPr>
          <p:cNvPr id="4" name="3 - TextBox"/>
          <p:cNvSpPr txBox="1"/>
          <p:nvPr/>
        </p:nvSpPr>
        <p:spPr>
          <a:xfrm>
            <a:off x="251520" y="908720"/>
            <a:ext cx="8496944" cy="6647974"/>
          </a:xfrm>
          <a:prstGeom prst="rect">
            <a:avLst/>
          </a:prstGeom>
          <a:noFill/>
        </p:spPr>
        <p:txBody>
          <a:bodyPr wrap="square" rtlCol="0">
            <a:spAutoFit/>
          </a:bodyPr>
          <a:lstStyle/>
          <a:p>
            <a:pPr algn="just"/>
            <a:r>
              <a:rPr lang="el-GR" sz="2400" b="1" dirty="0" smtClean="0">
                <a:solidFill>
                  <a:srgbClr val="0070C0"/>
                </a:solidFill>
                <a:latin typeface="Calibri" pitchFamily="34" charset="0"/>
              </a:rPr>
              <a:t>Παράδειγμα</a:t>
            </a:r>
          </a:p>
          <a:p>
            <a:pPr algn="just"/>
            <a:r>
              <a:rPr lang="el-GR" sz="2400" dirty="0" smtClean="0">
                <a:latin typeface="Calibri" pitchFamily="34" charset="0"/>
              </a:rPr>
              <a:t>Έστω επιχείρηση ΧΧ με σταθερό κόστος € 300.000, μεταβλητό κόστος ανά μονάδα € 10, τιμή πώλησης ανά μονάδα € 15 και πωλούμενη ποσότητα € 100.000. Να βρεθεί ο βαθμός λειτουργικής μόχλευσης και να ερμηνευθεί.</a:t>
            </a:r>
          </a:p>
          <a:p>
            <a:pPr algn="just"/>
            <a:endParaRPr lang="el-GR" sz="2400" dirty="0" smtClean="0">
              <a:latin typeface="Calibri" pitchFamily="34" charset="0"/>
            </a:endParaRPr>
          </a:p>
          <a:p>
            <a:pPr algn="just"/>
            <a:r>
              <a:rPr lang="el-GR" sz="2400" dirty="0" smtClean="0">
                <a:latin typeface="Calibri" pitchFamily="34" charset="0"/>
              </a:rPr>
              <a:t>ΒΛΜ =</a:t>
            </a:r>
          </a:p>
          <a:p>
            <a:pPr algn="just"/>
            <a:r>
              <a:rPr lang="el-GR" sz="2400" dirty="0" smtClean="0">
                <a:latin typeface="Calibri" pitchFamily="34" charset="0"/>
              </a:rPr>
              <a:t>(15-10)*100.000/{(15-10)*100.000-300.000}=500.000/200.000=2,5 φορές</a:t>
            </a:r>
          </a:p>
          <a:p>
            <a:pPr algn="just"/>
            <a:endParaRPr lang="el-GR" sz="2400" dirty="0" smtClean="0">
              <a:latin typeface="Calibri" pitchFamily="34" charset="0"/>
            </a:endParaRPr>
          </a:p>
          <a:p>
            <a:pPr algn="just"/>
            <a:r>
              <a:rPr lang="el-GR" sz="2400" dirty="0" smtClean="0">
                <a:latin typeface="Calibri" pitchFamily="34" charset="0"/>
              </a:rPr>
              <a:t>--Σε μια ενδεχόμενη αύξηση των πωλήσεων κατά 10%, τα κέρδη προ φόρων και τόκων αναμένονται να αυξηθούν  κατά 25%.</a:t>
            </a:r>
          </a:p>
          <a:p>
            <a:pPr algn="just"/>
            <a:r>
              <a:rPr lang="el-GR" sz="2400" dirty="0" smtClean="0">
                <a:latin typeface="Calibri" pitchFamily="34" charset="0"/>
              </a:rPr>
              <a:t>--Σε μια ενδεχόμενη μείωση των πωλήσεων κατά 10%, τα κέρδη προ φόρων και τόκων αναμένονται να μειωθούν  κατά 25%. </a:t>
            </a:r>
          </a:p>
          <a:p>
            <a:pPr algn="just"/>
            <a:r>
              <a:rPr lang="el-GR" sz="2400" dirty="0" smtClean="0">
                <a:latin typeface="Calibri" pitchFamily="34" charset="0"/>
              </a:rPr>
              <a:t> </a:t>
            </a:r>
          </a:p>
          <a:p>
            <a:pPr algn="just"/>
            <a:endParaRPr lang="el-GR" sz="2200" dirty="0" smtClean="0">
              <a:latin typeface="Calibri" pitchFamily="34" charset="0"/>
            </a:endParaRPr>
          </a:p>
          <a:p>
            <a:pPr algn="just"/>
            <a:endParaRPr lang="el-GR" sz="2200" b="1" dirty="0" smtClean="0">
              <a:solidFill>
                <a:srgbClr val="0070C0"/>
              </a:solidFill>
              <a:latin typeface="Calibri" pitchFamily="34" charset="0"/>
            </a:endParaRPr>
          </a:p>
          <a:p>
            <a:pPr algn="just"/>
            <a:endParaRPr lang="en-US" sz="2200" dirty="0" smtClean="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20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2000"/>
                                        <p:tgtEl>
                                          <p:spTgt spid="4">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fade">
                                      <p:cBhvr>
                                        <p:cTn id="16" dur="2000"/>
                                        <p:tgtEl>
                                          <p:spTgt spid="4">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Effect transition="in" filter="fade">
                                      <p:cBhvr>
                                        <p:cTn id="19" dur="2000"/>
                                        <p:tgtEl>
                                          <p:spTgt spid="4">
                                            <p:txEl>
                                              <p:pRg st="6" end="6"/>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7" end="7"/>
                                            </p:txEl>
                                          </p:spTgt>
                                        </p:tgtEl>
                                        <p:attrNameLst>
                                          <p:attrName>style.visibility</p:attrName>
                                        </p:attrNameLst>
                                      </p:cBhvr>
                                      <p:to>
                                        <p:strVal val="visible"/>
                                      </p:to>
                                    </p:set>
                                    <p:animEffect transition="in" filter="fade">
                                      <p:cBhvr>
                                        <p:cTn id="22" dur="2000"/>
                                        <p:tgtEl>
                                          <p:spTgt spid="4">
                                            <p:txEl>
                                              <p:pRg st="7" end="7"/>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animEffect transition="in" filter="fade">
                                      <p:cBhvr>
                                        <p:cTn id="25" dur="2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Grp="1" noChangeArrowheads="1"/>
          </p:cNvSpPr>
          <p:nvPr>
            <p:ph type="body" idx="1"/>
          </p:nvPr>
        </p:nvSpPr>
        <p:spPr>
          <a:xfrm>
            <a:off x="0" y="0"/>
            <a:ext cx="9144000" cy="6858000"/>
          </a:xfrm>
        </p:spPr>
        <p:txBody>
          <a:bodyPr/>
          <a:lstStyle/>
          <a:p>
            <a:pPr algn="ctr" eaLnBrk="1" hangingPunct="1">
              <a:buFontTx/>
              <a:buNone/>
            </a:pPr>
            <a:r>
              <a:rPr lang="el-GR" sz="3600" b="1" u="sng" dirty="0" smtClean="0">
                <a:solidFill>
                  <a:srgbClr val="0000FF"/>
                </a:solidFill>
              </a:rPr>
              <a:t>ΕΥΡΕΣΗ ΣΥΝΟΛΙΚΗΣ ΜΟΧΛΕΥΣΗ</a:t>
            </a:r>
          </a:p>
          <a:p>
            <a:pPr eaLnBrk="1" hangingPunct="1">
              <a:buFontTx/>
              <a:buNone/>
            </a:pPr>
            <a:r>
              <a:rPr lang="el-GR" sz="2800" b="1" u="sng" dirty="0" smtClean="0">
                <a:solidFill>
                  <a:srgbClr val="006600"/>
                </a:solidFill>
              </a:rPr>
              <a:t>ΛΕΙΤΟΥΡΓΙΚΗ ΜΟΧΛΕΥΣΗ</a:t>
            </a:r>
            <a:endParaRPr lang="el-GR" sz="2800" i="1" u="sng" dirty="0" smtClean="0">
              <a:solidFill>
                <a:srgbClr val="006600"/>
              </a:solidFill>
            </a:endParaRPr>
          </a:p>
          <a:p>
            <a:pPr algn="just" eaLnBrk="1" hangingPunct="1">
              <a:buFontTx/>
              <a:buNone/>
            </a:pPr>
            <a:r>
              <a:rPr lang="el-GR" dirty="0" smtClean="0"/>
              <a:t>Μονάδα μέτρησης λειτουργικού κίνδυνου:</a:t>
            </a:r>
          </a:p>
          <a:p>
            <a:pPr eaLnBrk="1" hangingPunct="1">
              <a:buFontTx/>
              <a:buNone/>
            </a:pPr>
            <a:r>
              <a:rPr lang="el-GR" dirty="0" smtClean="0"/>
              <a:t>Βαθμός Λ.Μ. = </a:t>
            </a:r>
            <a:r>
              <a:rPr lang="el-GR" u="sng" dirty="0" smtClean="0"/>
              <a:t>% μεταβολή στα Κέρδη</a:t>
            </a:r>
            <a:r>
              <a:rPr lang="el-GR" dirty="0" smtClean="0"/>
              <a:t>     &gt; 1</a:t>
            </a:r>
            <a:endParaRPr lang="el-GR" u="sng" dirty="0" smtClean="0"/>
          </a:p>
          <a:p>
            <a:pPr eaLnBrk="1" hangingPunct="1">
              <a:buFontTx/>
              <a:buNone/>
            </a:pPr>
            <a:r>
              <a:rPr lang="el-GR" dirty="0" smtClean="0"/>
              <a:t>           		% μεταβολή στις πωλήσεις</a:t>
            </a:r>
          </a:p>
          <a:p>
            <a:pPr eaLnBrk="1" hangingPunct="1">
              <a:buFontTx/>
              <a:buNone/>
            </a:pPr>
            <a:endParaRPr lang="el-GR" b="1" dirty="0" smtClean="0"/>
          </a:p>
          <a:p>
            <a:pPr eaLnBrk="1" hangingPunct="1">
              <a:buFontTx/>
              <a:buNone/>
            </a:pPr>
            <a:r>
              <a:rPr lang="el-GR" sz="2800" b="1" u="sng" dirty="0" smtClean="0">
                <a:solidFill>
                  <a:srgbClr val="663300"/>
                </a:solidFill>
              </a:rPr>
              <a:t>ΧΡΗΜΑΤΟΟΙΚΟΝΟΜΙΚΗ ΜΟΧΛΕΥΣΗ</a:t>
            </a:r>
          </a:p>
          <a:p>
            <a:pPr eaLnBrk="1" hangingPunct="1">
              <a:buFontTx/>
              <a:buNone/>
            </a:pPr>
            <a:r>
              <a:rPr lang="el-GR" dirty="0" smtClean="0"/>
              <a:t>Μονάδα μέτρησης χρηματοοικονομικού κίνδυνου</a:t>
            </a:r>
          </a:p>
          <a:p>
            <a:pPr eaLnBrk="1" hangingPunct="1">
              <a:buFontTx/>
              <a:buNone/>
            </a:pPr>
            <a:r>
              <a:rPr lang="el-GR" dirty="0" smtClean="0"/>
              <a:t>Βαθμός Χ.Μ. = </a:t>
            </a:r>
            <a:r>
              <a:rPr lang="el-GR" u="sng" dirty="0" smtClean="0"/>
              <a:t>% μεταβολή στα Μερίσματα</a:t>
            </a:r>
            <a:r>
              <a:rPr lang="el-GR" dirty="0" smtClean="0"/>
              <a:t> &gt;1</a:t>
            </a:r>
            <a:endParaRPr lang="el-GR" u="sng" dirty="0" smtClean="0"/>
          </a:p>
          <a:p>
            <a:pPr eaLnBrk="1" hangingPunct="1">
              <a:buFontTx/>
              <a:buNone/>
            </a:pPr>
            <a:r>
              <a:rPr lang="el-GR" dirty="0" smtClean="0"/>
              <a:t>              		 % μεταβολή στα Κέρδη</a:t>
            </a:r>
          </a:p>
          <a:p>
            <a:pPr eaLnBrk="1" hangingPunct="1">
              <a:buFontTx/>
              <a:buNone/>
            </a:pPr>
            <a:endParaRPr lang="el-GR" b="1" dirty="0" smtClean="0"/>
          </a:p>
          <a:p>
            <a:pPr eaLnBrk="1" hangingPunct="1">
              <a:buFontTx/>
              <a:buNone/>
            </a:pPr>
            <a:r>
              <a:rPr lang="el-GR" sz="3600" b="1" dirty="0" smtClean="0">
                <a:solidFill>
                  <a:srgbClr val="C00000"/>
                </a:solidFill>
              </a:rPr>
              <a:t>ΣΥΝΟΛΙΚΗ ΜΟΧΛΕΥΣΗ</a:t>
            </a:r>
            <a:r>
              <a:rPr lang="el-GR" sz="3600" dirty="0" smtClean="0">
                <a:solidFill>
                  <a:srgbClr val="C00000"/>
                </a:solidFill>
              </a:rPr>
              <a:t> </a:t>
            </a:r>
            <a:r>
              <a:rPr lang="el-GR" sz="3600" b="1" dirty="0" smtClean="0"/>
              <a:t>= </a:t>
            </a:r>
            <a:r>
              <a:rPr lang="el-GR" sz="3600" b="1" dirty="0" smtClean="0">
                <a:solidFill>
                  <a:srgbClr val="006600"/>
                </a:solidFill>
              </a:rPr>
              <a:t>Λ.Μ.</a:t>
            </a:r>
            <a:r>
              <a:rPr lang="el-GR" sz="3600" b="1" dirty="0" smtClean="0"/>
              <a:t> * </a:t>
            </a:r>
            <a:r>
              <a:rPr lang="el-GR" sz="3600" b="1" dirty="0" smtClean="0">
                <a:solidFill>
                  <a:srgbClr val="996600"/>
                </a:solidFill>
              </a:rPr>
              <a:t>Χ.Μ.</a:t>
            </a:r>
            <a:r>
              <a:rPr lang="el-GR" sz="3600" b="1" dirty="0" smtClean="0"/>
              <a:t> &gt; 1</a:t>
            </a:r>
          </a:p>
        </p:txBody>
      </p:sp>
    </p:spTree>
    <p:extLst>
      <p:ext uri="{BB962C8B-B14F-4D97-AF65-F5344CB8AC3E}">
        <p14:creationId xmlns:p14="http://schemas.microsoft.com/office/powerpoint/2010/main" xmlns="" val="17925238"/>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lstStyle/>
          <a:p>
            <a:r>
              <a:rPr lang="el-GR" sz="3600" b="1" dirty="0" smtClean="0"/>
              <a:t>ΛΕΙΤΟΥΡΓΙΚΟΣ ΚΑΙ ΧΡΗΜΑΤΟΟΙΚΟΝΟΜΙΚΟΣ ΚΙΝΔΥΝΟΣ</a:t>
            </a:r>
            <a:endParaRPr lang="el-GR" sz="3600" b="1" dirty="0"/>
          </a:p>
        </p:txBody>
      </p:sp>
      <p:sp>
        <p:nvSpPr>
          <p:cNvPr id="3" name="2 - Θέση περιεχομένου"/>
          <p:cNvSpPr>
            <a:spLocks noGrp="1"/>
          </p:cNvSpPr>
          <p:nvPr>
            <p:ph idx="1"/>
          </p:nvPr>
        </p:nvSpPr>
        <p:spPr>
          <a:xfrm>
            <a:off x="0" y="1600200"/>
            <a:ext cx="9144000" cy="5257800"/>
          </a:xfrm>
        </p:spPr>
        <p:txBody>
          <a:bodyPr/>
          <a:lstStyle/>
          <a:p>
            <a:pPr algn="ctr">
              <a:buNone/>
            </a:pPr>
            <a:r>
              <a:rPr lang="el-GR" sz="2800" b="1" dirty="0" smtClean="0">
                <a:solidFill>
                  <a:srgbClr val="C00000"/>
                </a:solidFill>
              </a:rPr>
              <a:t>ΣΥΝΟΛΙΚΗ ΜΟΧΛΕΥΣΗ:</a:t>
            </a:r>
          </a:p>
          <a:p>
            <a:pPr algn="just"/>
            <a:r>
              <a:rPr lang="el-GR" sz="2800" b="1" dirty="0" smtClean="0">
                <a:solidFill>
                  <a:srgbClr val="C00000"/>
                </a:solidFill>
              </a:rPr>
              <a:t>Σ.Μ.</a:t>
            </a:r>
            <a:r>
              <a:rPr lang="el-GR" sz="2800" dirty="0" smtClean="0">
                <a:solidFill>
                  <a:srgbClr val="C00000"/>
                </a:solidFill>
              </a:rPr>
              <a:t> </a:t>
            </a:r>
            <a:r>
              <a:rPr lang="el-GR" sz="2800" b="1" dirty="0" smtClean="0"/>
              <a:t>= </a:t>
            </a:r>
            <a:r>
              <a:rPr lang="el-GR" sz="2800" b="1" dirty="0" smtClean="0">
                <a:solidFill>
                  <a:srgbClr val="006600"/>
                </a:solidFill>
              </a:rPr>
              <a:t>Λ.Μ.</a:t>
            </a:r>
            <a:r>
              <a:rPr lang="el-GR" sz="2800" b="1" dirty="0" smtClean="0"/>
              <a:t> * </a:t>
            </a:r>
            <a:r>
              <a:rPr lang="el-GR" sz="2800" b="1" dirty="0" smtClean="0">
                <a:solidFill>
                  <a:srgbClr val="996600"/>
                </a:solidFill>
              </a:rPr>
              <a:t>Χ.Μ.</a:t>
            </a:r>
            <a:r>
              <a:rPr lang="el-GR" sz="2800" b="1" dirty="0" smtClean="0"/>
              <a:t> &gt; 1</a:t>
            </a:r>
          </a:p>
          <a:p>
            <a:pPr algn="just"/>
            <a:r>
              <a:rPr lang="el-GR" sz="2800" b="1" dirty="0" smtClean="0"/>
              <a:t>Αν </a:t>
            </a:r>
            <a:r>
              <a:rPr lang="el-GR" sz="2800" b="1" dirty="0" smtClean="0">
                <a:solidFill>
                  <a:srgbClr val="C00000"/>
                </a:solidFill>
              </a:rPr>
              <a:t>Σ.Μ.</a:t>
            </a:r>
            <a:r>
              <a:rPr lang="el-GR" sz="2800" b="1" dirty="0" smtClean="0"/>
              <a:t> &gt; </a:t>
            </a:r>
            <a:r>
              <a:rPr lang="el-GR" sz="3600" b="1" dirty="0" smtClean="0"/>
              <a:t>1</a:t>
            </a:r>
            <a:r>
              <a:rPr lang="el-GR" sz="2800" b="1" dirty="0" smtClean="0"/>
              <a:t> και εφόσον Λ.Μ. &gt; </a:t>
            </a:r>
            <a:r>
              <a:rPr lang="el-GR" sz="3600" b="1" dirty="0" smtClean="0"/>
              <a:t>1</a:t>
            </a:r>
            <a:r>
              <a:rPr lang="el-GR" sz="2800" b="1" dirty="0" smtClean="0"/>
              <a:t> και Χ.Μ. &gt; </a:t>
            </a:r>
            <a:r>
              <a:rPr lang="el-GR" sz="3600" b="1" dirty="0" smtClean="0"/>
              <a:t>1</a:t>
            </a:r>
            <a:r>
              <a:rPr lang="el-GR" sz="2800" b="1" dirty="0" smtClean="0"/>
              <a:t> </a:t>
            </a:r>
          </a:p>
          <a:p>
            <a:pPr algn="just">
              <a:buNone/>
            </a:pPr>
            <a:r>
              <a:rPr lang="el-GR" sz="2800" b="1" dirty="0" smtClean="0"/>
              <a:t>τότε έχουμε </a:t>
            </a:r>
            <a:r>
              <a:rPr lang="el-GR" sz="2800" b="1" dirty="0" smtClean="0">
                <a:solidFill>
                  <a:srgbClr val="0000FF"/>
                </a:solidFill>
              </a:rPr>
              <a:t>απουσία</a:t>
            </a:r>
            <a:r>
              <a:rPr lang="el-GR" sz="2800" b="1" dirty="0" smtClean="0"/>
              <a:t> Λειτουργικού και Χρηματοοικονομικού Κινδύνου </a:t>
            </a:r>
          </a:p>
          <a:p>
            <a:r>
              <a:rPr lang="el-GR" b="1" dirty="0" smtClean="0"/>
              <a:t>Αν </a:t>
            </a:r>
            <a:r>
              <a:rPr lang="el-GR" b="1" dirty="0" smtClean="0">
                <a:solidFill>
                  <a:srgbClr val="C00000"/>
                </a:solidFill>
              </a:rPr>
              <a:t>Σ.Μ.</a:t>
            </a:r>
            <a:r>
              <a:rPr lang="el-GR" b="1" dirty="0" smtClean="0"/>
              <a:t> = </a:t>
            </a:r>
            <a:r>
              <a:rPr lang="el-GR" sz="3600" b="1" dirty="0" smtClean="0"/>
              <a:t>1</a:t>
            </a:r>
            <a:r>
              <a:rPr lang="el-GR" b="1" dirty="0" smtClean="0"/>
              <a:t> </a:t>
            </a:r>
            <a:r>
              <a:rPr lang="el-GR" b="1" dirty="0" smtClean="0">
                <a:solidFill>
                  <a:srgbClr val="663300"/>
                </a:solidFill>
              </a:rPr>
              <a:t>Ουδέτερη Κατάσταση</a:t>
            </a:r>
          </a:p>
          <a:p>
            <a:r>
              <a:rPr lang="el-GR" b="1" dirty="0" smtClean="0"/>
              <a:t>Αν </a:t>
            </a:r>
            <a:r>
              <a:rPr lang="el-GR" b="1" dirty="0" smtClean="0">
                <a:solidFill>
                  <a:srgbClr val="C00000"/>
                </a:solidFill>
              </a:rPr>
              <a:t>Σ.Μ.</a:t>
            </a:r>
            <a:r>
              <a:rPr lang="el-GR" b="1" dirty="0" smtClean="0"/>
              <a:t> &lt; </a:t>
            </a:r>
            <a:r>
              <a:rPr lang="el-GR" sz="3600" b="1" dirty="0" smtClean="0"/>
              <a:t>1</a:t>
            </a:r>
            <a:r>
              <a:rPr lang="el-GR" b="1" dirty="0" smtClean="0"/>
              <a:t> και εφόσον Λ.Μ.&lt;</a:t>
            </a:r>
            <a:r>
              <a:rPr lang="el-GR" sz="3600" b="1" dirty="0" smtClean="0"/>
              <a:t>1</a:t>
            </a:r>
            <a:r>
              <a:rPr lang="el-GR" b="1" dirty="0" smtClean="0"/>
              <a:t> και Χ.Μ.&lt;</a:t>
            </a:r>
            <a:r>
              <a:rPr lang="el-GR" sz="3600" b="1" dirty="0" smtClean="0"/>
              <a:t>1</a:t>
            </a:r>
            <a:r>
              <a:rPr lang="el-GR" b="1" dirty="0" smtClean="0"/>
              <a:t>  τότε έχουμε </a:t>
            </a:r>
            <a:r>
              <a:rPr lang="el-GR" b="1" dirty="0" smtClean="0">
                <a:solidFill>
                  <a:srgbClr val="FF0000"/>
                </a:solidFill>
              </a:rPr>
              <a:t>σημαντικό Λειτουργικό</a:t>
            </a:r>
            <a:r>
              <a:rPr lang="el-GR" b="1" dirty="0" smtClean="0"/>
              <a:t>, αλλά και Χρηματοοικονομικό Κίνδυνο.</a:t>
            </a:r>
          </a:p>
          <a:p>
            <a:endParaRPr lang="el-GR" b="1" dirty="0" smtClean="0"/>
          </a:p>
          <a:p>
            <a:endParaRPr lang="el-GR" dirty="0"/>
          </a:p>
        </p:txBody>
      </p:sp>
    </p:spTree>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20688"/>
          </a:xfrm>
        </p:spPr>
        <p:txBody>
          <a:bodyPr>
            <a:normAutofit fontScale="90000"/>
          </a:bodyPr>
          <a:lstStyle/>
          <a:p>
            <a:r>
              <a:rPr lang="el-GR" b="1" dirty="0" smtClean="0"/>
              <a:t>Επιχειρηματικός Κίνδυνος</a:t>
            </a:r>
            <a:endParaRPr lang="el-GR" dirty="0"/>
          </a:p>
        </p:txBody>
      </p:sp>
      <p:sp>
        <p:nvSpPr>
          <p:cNvPr id="3" name="2 - Θέση περιεχομένου"/>
          <p:cNvSpPr>
            <a:spLocks noGrp="1"/>
          </p:cNvSpPr>
          <p:nvPr>
            <p:ph idx="1"/>
          </p:nvPr>
        </p:nvSpPr>
        <p:spPr>
          <a:xfrm>
            <a:off x="0" y="620688"/>
            <a:ext cx="9144000" cy="6237312"/>
          </a:xfrm>
        </p:spPr>
        <p:txBody>
          <a:bodyPr/>
          <a:lstStyle/>
          <a:p>
            <a:pPr algn="just"/>
            <a:r>
              <a:rPr lang="el-GR" sz="2400" dirty="0" smtClean="0"/>
              <a:t>Ο Επιχειρηματικός Κίνδυνος είναι ο Κίνδυνος που αντιμετωπίζουν οι μέτοχοι μιας επιχείρησης η οποία δεν έχει ξένα - δανεικά κεφάλαια. Ο Επιχειρηματικός κίνδυνος είναι άμεσα συνδεδεμένος με τις επενδυτικές αποφάσεις που καλείται να λάβει η επιχείρηση, δηλαδή τη σύνθεση του ενεργητικού στο πλαίσιο του ισολογισμού. Η μέτρηση του μεμονωμένου επιχειρηματικού κινδύνου δίνεται από το τύπο:</a:t>
            </a:r>
          </a:p>
          <a:p>
            <a:pPr algn="just"/>
            <a:r>
              <a:rPr lang="el-GR" sz="2400" b="1" dirty="0" smtClean="0"/>
              <a:t>ROIC =</a:t>
            </a:r>
            <a:r>
              <a:rPr lang="el-GR" sz="2400" dirty="0" smtClean="0"/>
              <a:t> </a:t>
            </a:r>
            <a:r>
              <a:rPr lang="el-GR" sz="2400" b="1" dirty="0" smtClean="0"/>
              <a:t>Καθαρά Λειτουργικά Κέρδη Μετά Φόρων</a:t>
            </a:r>
            <a:r>
              <a:rPr lang="el-GR" sz="2400" dirty="0" smtClean="0"/>
              <a:t> </a:t>
            </a:r>
            <a:r>
              <a:rPr lang="el-GR" sz="2400" i="1" dirty="0" smtClean="0"/>
              <a:t>/</a:t>
            </a:r>
            <a:r>
              <a:rPr lang="el-GR" sz="2400" dirty="0" smtClean="0"/>
              <a:t> </a:t>
            </a:r>
            <a:r>
              <a:rPr lang="el-GR" sz="2400" b="1" dirty="0" smtClean="0"/>
              <a:t>Επενδεδυμένα Κεφάλαια (Ίδια Κεφάλαια)</a:t>
            </a:r>
            <a:endParaRPr lang="el-GR" sz="2400" dirty="0" smtClean="0"/>
          </a:p>
          <a:p>
            <a:pPr algn="just"/>
            <a:r>
              <a:rPr lang="el-GR" sz="2400" dirty="0" smtClean="0"/>
              <a:t>Δηλαδή: </a:t>
            </a:r>
          </a:p>
          <a:p>
            <a:pPr algn="just"/>
            <a:endParaRPr lang="el-GR" sz="2400" dirty="0" smtClean="0"/>
          </a:p>
          <a:p>
            <a:pPr algn="just"/>
            <a:endParaRPr lang="el-GR" sz="2400" dirty="0" smtClean="0"/>
          </a:p>
          <a:p>
            <a:pPr algn="just"/>
            <a:endParaRPr lang="el-GR" sz="2400" dirty="0" smtClean="0"/>
          </a:p>
          <a:p>
            <a:pPr algn="just"/>
            <a:r>
              <a:rPr lang="el-GR" sz="2400" dirty="0" smtClean="0"/>
              <a:t>EBIT : Earnings before interest and taxes (Κέρδη προ φόρων και τόκων). T: Taxes (φόροι). IC: Invested Capital.</a:t>
            </a:r>
          </a:p>
          <a:p>
            <a:pPr algn="just"/>
            <a:endParaRPr lang="el-GR" sz="2800" dirty="0"/>
          </a:p>
        </p:txBody>
      </p:sp>
      <p:pic>
        <p:nvPicPr>
          <p:cNvPr id="6" name="Picture 2"/>
          <p:cNvPicPr>
            <a:picLocks noChangeAspect="1" noChangeArrowheads="1"/>
          </p:cNvPicPr>
          <p:nvPr/>
        </p:nvPicPr>
        <p:blipFill>
          <a:blip r:embed="rId2" cstate="print"/>
          <a:srcRect/>
          <a:stretch>
            <a:fillRect/>
          </a:stretch>
        </p:blipFill>
        <p:spPr bwMode="auto">
          <a:xfrm>
            <a:off x="2771800" y="4293096"/>
            <a:ext cx="3528392" cy="14401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274638"/>
            <a:ext cx="8229600" cy="561975"/>
          </a:xfrm>
        </p:spPr>
        <p:txBody>
          <a:bodyPr>
            <a:normAutofit fontScale="90000"/>
          </a:bodyPr>
          <a:lstStyle/>
          <a:p>
            <a:pPr eaLnBrk="1" hangingPunct="1"/>
            <a:r>
              <a:rPr lang="el-GR" sz="3200" b="1" u="sng" dirty="0" smtClean="0"/>
              <a:t>2. Δείκτης αποδοτικότητας ιδίων κεφαλαίων</a:t>
            </a:r>
            <a:r>
              <a:rPr lang="el-GR" sz="4000" dirty="0" smtClean="0"/>
              <a:t> </a:t>
            </a:r>
          </a:p>
        </p:txBody>
      </p:sp>
      <p:sp>
        <p:nvSpPr>
          <p:cNvPr id="56323" name="Rectangle 3"/>
          <p:cNvSpPr>
            <a:spLocks noGrp="1" noChangeArrowheads="1"/>
          </p:cNvSpPr>
          <p:nvPr>
            <p:ph type="body" idx="1"/>
          </p:nvPr>
        </p:nvSpPr>
        <p:spPr>
          <a:xfrm>
            <a:off x="0" y="1125538"/>
            <a:ext cx="9144000" cy="5543550"/>
          </a:xfrm>
        </p:spPr>
        <p:txBody>
          <a:bodyPr/>
          <a:lstStyle/>
          <a:p>
            <a:pPr eaLnBrk="1" hangingPunct="1">
              <a:lnSpc>
                <a:spcPct val="90000"/>
              </a:lnSpc>
              <a:buFontTx/>
              <a:buNone/>
            </a:pPr>
            <a:r>
              <a:rPr lang="en-US" sz="2700" b="1" dirty="0" smtClean="0"/>
              <a:t>ROE</a:t>
            </a:r>
            <a:r>
              <a:rPr lang="el-GR" sz="2700" b="1" dirty="0" smtClean="0"/>
              <a:t> =</a:t>
            </a:r>
            <a:r>
              <a:rPr lang="el-GR" sz="2700" dirty="0" smtClean="0"/>
              <a:t> </a:t>
            </a:r>
            <a:r>
              <a:rPr lang="el-GR" sz="2700" b="1" u="sng" dirty="0" smtClean="0"/>
              <a:t>Καθαρά κέρδη χρήσης Χ 100</a:t>
            </a:r>
            <a:r>
              <a:rPr lang="el-GR" sz="2700" b="1" dirty="0" smtClean="0"/>
              <a:t>  = </a:t>
            </a:r>
            <a:r>
              <a:rPr lang="el-GR" sz="2700" b="1" u="sng" dirty="0" smtClean="0"/>
              <a:t>3000Χ100</a:t>
            </a:r>
            <a:r>
              <a:rPr lang="el-GR" sz="2700" b="1" dirty="0" smtClean="0"/>
              <a:t> = 20%</a:t>
            </a:r>
          </a:p>
          <a:p>
            <a:pPr eaLnBrk="1" hangingPunct="1">
              <a:lnSpc>
                <a:spcPct val="90000"/>
              </a:lnSpc>
              <a:buFontTx/>
              <a:buNone/>
            </a:pPr>
            <a:r>
              <a:rPr lang="el-GR" sz="2700" b="1" dirty="0" smtClean="0"/>
              <a:t>               Σύνολο ιδίων κεφαλαίων</a:t>
            </a:r>
            <a:r>
              <a:rPr lang="el-GR" sz="2700" dirty="0" smtClean="0"/>
              <a:t>           </a:t>
            </a:r>
            <a:r>
              <a:rPr lang="el-GR" sz="2700" b="1" dirty="0" smtClean="0"/>
              <a:t>15.000</a:t>
            </a:r>
          </a:p>
          <a:p>
            <a:pPr eaLnBrk="1" hangingPunct="1">
              <a:lnSpc>
                <a:spcPct val="90000"/>
              </a:lnSpc>
              <a:buFontTx/>
              <a:buNone/>
            </a:pPr>
            <a:r>
              <a:rPr lang="el-GR" sz="2900" dirty="0" smtClean="0"/>
              <a:t>Ο αριθμοδείκτης αυτός:</a:t>
            </a:r>
          </a:p>
          <a:p>
            <a:pPr eaLnBrk="1" hangingPunct="1">
              <a:lnSpc>
                <a:spcPct val="90000"/>
              </a:lnSpc>
            </a:pPr>
            <a:r>
              <a:rPr lang="el-GR" sz="2900" dirty="0" smtClean="0"/>
              <a:t>Απεικονίζει την κερδοφόρα δυναμικότητα μιας επιχείρησης. </a:t>
            </a:r>
          </a:p>
          <a:p>
            <a:pPr eaLnBrk="1" hangingPunct="1">
              <a:lnSpc>
                <a:spcPct val="90000"/>
              </a:lnSpc>
            </a:pPr>
            <a:r>
              <a:rPr lang="el-GR" sz="2900" dirty="0" smtClean="0"/>
              <a:t>Παρέχει ένδειξη του κατά πόσο επιτεύχθηκε ο στόχος πραγματοποίησης ενός ικανοποιητικού αποτελέσματος από τη χρήση των κεφαλαίων του μετόχου. </a:t>
            </a:r>
          </a:p>
          <a:p>
            <a:pPr eaLnBrk="1" hangingPunct="1">
              <a:lnSpc>
                <a:spcPct val="90000"/>
              </a:lnSpc>
            </a:pPr>
            <a:r>
              <a:rPr lang="el-GR" sz="2900" dirty="0" smtClean="0"/>
              <a:t>Μετρά δηλαδή την αποτελεσματικότητα των</a:t>
            </a:r>
          </a:p>
          <a:p>
            <a:pPr eaLnBrk="1" hangingPunct="1">
              <a:lnSpc>
                <a:spcPct val="90000"/>
              </a:lnSpc>
              <a:buFontTx/>
              <a:buNone/>
            </a:pPr>
            <a:r>
              <a:rPr lang="el-GR" sz="2900" dirty="0" smtClean="0"/>
              <a:t>    απασχολούμενων κεφαλαίων των φορέων της. </a:t>
            </a:r>
          </a:p>
        </p:txBody>
      </p:sp>
    </p:spTree>
    <p:extLst>
      <p:ext uri="{BB962C8B-B14F-4D97-AF65-F5344CB8AC3E}">
        <p14:creationId xmlns:p14="http://schemas.microsoft.com/office/powerpoint/2010/main" xmlns="" val="2251924345"/>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274638"/>
            <a:ext cx="8229600" cy="417512"/>
          </a:xfrm>
        </p:spPr>
        <p:txBody>
          <a:bodyPr>
            <a:normAutofit fontScale="90000"/>
          </a:bodyPr>
          <a:lstStyle/>
          <a:p>
            <a:pPr eaLnBrk="1" hangingPunct="1"/>
            <a:r>
              <a:rPr lang="el-GR" sz="3200" b="1" u="sng" dirty="0" smtClean="0"/>
              <a:t>3. Δείκτης αποδοτικότητας ενεργητικού</a:t>
            </a:r>
            <a:r>
              <a:rPr lang="el-GR" sz="4000" dirty="0" smtClean="0"/>
              <a:t> </a:t>
            </a:r>
          </a:p>
        </p:txBody>
      </p:sp>
      <p:sp>
        <p:nvSpPr>
          <p:cNvPr id="57347" name="Rectangle 3"/>
          <p:cNvSpPr>
            <a:spLocks noGrp="1" noChangeArrowheads="1"/>
          </p:cNvSpPr>
          <p:nvPr>
            <p:ph type="body" idx="1"/>
          </p:nvPr>
        </p:nvSpPr>
        <p:spPr>
          <a:xfrm>
            <a:off x="0" y="981075"/>
            <a:ext cx="9144000" cy="5876925"/>
          </a:xfrm>
        </p:spPr>
        <p:txBody>
          <a:bodyPr/>
          <a:lstStyle/>
          <a:p>
            <a:pPr eaLnBrk="1" hangingPunct="1">
              <a:buFontTx/>
              <a:buNone/>
            </a:pPr>
            <a:r>
              <a:rPr lang="en-US" sz="2600" b="1" dirty="0" smtClean="0"/>
              <a:t>ROA</a:t>
            </a:r>
            <a:r>
              <a:rPr lang="el-GR" sz="2600" b="1" dirty="0" smtClean="0"/>
              <a:t> =</a:t>
            </a:r>
            <a:r>
              <a:rPr lang="el-GR" sz="2600" dirty="0" smtClean="0"/>
              <a:t> </a:t>
            </a:r>
            <a:r>
              <a:rPr lang="el-GR" sz="2600" b="1" u="sng" dirty="0" smtClean="0"/>
              <a:t>Καθαρά κέρδη χρήσης Χ 100</a:t>
            </a:r>
            <a:r>
              <a:rPr lang="el-GR" sz="2600" b="1" dirty="0" smtClean="0"/>
              <a:t> = </a:t>
            </a:r>
            <a:r>
              <a:rPr lang="el-GR" sz="2600" b="1" u="sng" dirty="0" smtClean="0"/>
              <a:t>2000 Χ 100</a:t>
            </a:r>
            <a:r>
              <a:rPr lang="el-GR" sz="2600" b="1" dirty="0" smtClean="0"/>
              <a:t> = 4%</a:t>
            </a:r>
          </a:p>
          <a:p>
            <a:pPr eaLnBrk="1" hangingPunct="1">
              <a:buFontTx/>
              <a:buNone/>
            </a:pPr>
            <a:r>
              <a:rPr lang="el-GR" sz="2600" b="1" dirty="0" smtClean="0"/>
              <a:t>                  Σύνολο ενεργητικού                50000</a:t>
            </a:r>
            <a:endParaRPr lang="el-GR" sz="2600" dirty="0" smtClean="0"/>
          </a:p>
          <a:p>
            <a:pPr eaLnBrk="1" hangingPunct="1">
              <a:buFontTx/>
              <a:buNone/>
            </a:pPr>
            <a:endParaRPr lang="el-GR" sz="2600" dirty="0" smtClean="0"/>
          </a:p>
          <a:p>
            <a:pPr algn="just" eaLnBrk="1" hangingPunct="1">
              <a:buFontTx/>
              <a:buNone/>
            </a:pPr>
            <a:r>
              <a:rPr lang="el-GR" sz="2800" dirty="0" smtClean="0"/>
              <a:t>Ο συγκεκριμένος αριθμοδείκτης:</a:t>
            </a:r>
          </a:p>
          <a:p>
            <a:pPr algn="just" eaLnBrk="1" hangingPunct="1"/>
            <a:r>
              <a:rPr lang="el-GR" sz="2800" b="1" dirty="0" smtClean="0"/>
              <a:t>Μετράει </a:t>
            </a:r>
            <a:r>
              <a:rPr lang="el-GR" sz="2800" dirty="0" smtClean="0"/>
              <a:t>την απόδοση των συνολικών περιουσιακών στοιχείων μιας επιχείρησης. </a:t>
            </a:r>
          </a:p>
          <a:p>
            <a:pPr algn="just" eaLnBrk="1" hangingPunct="1"/>
            <a:r>
              <a:rPr lang="el-GR" sz="2800" b="1" dirty="0" smtClean="0"/>
              <a:t>Επιτρέπει</a:t>
            </a:r>
            <a:r>
              <a:rPr lang="el-GR" sz="2800" dirty="0" smtClean="0"/>
              <a:t> την αξιολόγηση της αποτελεσματικότητας της λειτουργίας της επιχείρησης. </a:t>
            </a:r>
          </a:p>
          <a:p>
            <a:pPr algn="just" eaLnBrk="1" hangingPunct="1"/>
            <a:r>
              <a:rPr lang="el-GR" sz="2800" b="1" dirty="0" smtClean="0"/>
              <a:t>Φανερώνει</a:t>
            </a:r>
            <a:r>
              <a:rPr lang="el-GR" sz="2800" dirty="0" smtClean="0"/>
              <a:t> την ικανότητά της να μπορεί να επιζήσει οικονομικά και να προσελκύσει κεφάλαια που προσφέρονται για επένδυση, «ανταμείβοντάς» τα ανάλογα. </a:t>
            </a:r>
          </a:p>
        </p:txBody>
      </p:sp>
    </p:spTree>
    <p:extLst>
      <p:ext uri="{BB962C8B-B14F-4D97-AF65-F5344CB8AC3E}">
        <p14:creationId xmlns:p14="http://schemas.microsoft.com/office/powerpoint/2010/main" xmlns="" val="546693527"/>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57200" y="274638"/>
            <a:ext cx="8229600" cy="490537"/>
          </a:xfrm>
        </p:spPr>
        <p:txBody>
          <a:bodyPr>
            <a:normAutofit fontScale="90000"/>
          </a:bodyPr>
          <a:lstStyle/>
          <a:p>
            <a:pPr eaLnBrk="1" hangingPunct="1"/>
            <a:r>
              <a:rPr lang="el-GR" sz="3200" b="1" u="sng" dirty="0" smtClean="0"/>
              <a:t>4. Δείκτης μικτού περιθωρίου κέρδους</a:t>
            </a:r>
            <a:r>
              <a:rPr lang="el-GR" sz="4000" dirty="0" smtClean="0"/>
              <a:t> </a:t>
            </a:r>
          </a:p>
        </p:txBody>
      </p:sp>
      <p:sp>
        <p:nvSpPr>
          <p:cNvPr id="58371" name="Rectangle 3"/>
          <p:cNvSpPr>
            <a:spLocks noGrp="1" noChangeArrowheads="1"/>
          </p:cNvSpPr>
          <p:nvPr>
            <p:ph type="body" idx="1"/>
          </p:nvPr>
        </p:nvSpPr>
        <p:spPr>
          <a:xfrm>
            <a:off x="0" y="908050"/>
            <a:ext cx="9144000" cy="5949950"/>
          </a:xfrm>
        </p:spPr>
        <p:txBody>
          <a:bodyPr/>
          <a:lstStyle/>
          <a:p>
            <a:pPr marL="457200" indent="-457200" eaLnBrk="1" hangingPunct="1">
              <a:lnSpc>
                <a:spcPct val="80000"/>
              </a:lnSpc>
              <a:buFontTx/>
              <a:buNone/>
            </a:pPr>
            <a:r>
              <a:rPr lang="el-GR" sz="2400" b="1" dirty="0" smtClean="0"/>
              <a:t>ΔΜΠΚ = </a:t>
            </a:r>
            <a:r>
              <a:rPr lang="el-GR" sz="2400" b="1" u="sng" dirty="0" smtClean="0"/>
              <a:t>Μικτά κέρδη χρήσης Χ 100</a:t>
            </a:r>
            <a:r>
              <a:rPr lang="el-GR" sz="2400" b="1" dirty="0" smtClean="0"/>
              <a:t> = </a:t>
            </a:r>
            <a:r>
              <a:rPr lang="el-GR" sz="2400" b="1" u="sng" dirty="0" smtClean="0"/>
              <a:t>252 Χ 100</a:t>
            </a:r>
            <a:r>
              <a:rPr lang="el-GR" sz="2400" b="1" dirty="0" smtClean="0"/>
              <a:t>= 21%</a:t>
            </a:r>
          </a:p>
          <a:p>
            <a:pPr marL="457200" indent="-457200" eaLnBrk="1" hangingPunct="1">
              <a:lnSpc>
                <a:spcPct val="80000"/>
              </a:lnSpc>
              <a:buFontTx/>
              <a:buNone/>
            </a:pPr>
            <a:r>
              <a:rPr lang="el-GR" sz="2400" b="1" dirty="0" smtClean="0"/>
              <a:t>                       Κύκλος εργασιών</a:t>
            </a:r>
            <a:r>
              <a:rPr lang="el-GR" sz="2400" dirty="0" smtClean="0"/>
              <a:t>               </a:t>
            </a:r>
            <a:r>
              <a:rPr lang="el-GR" sz="2400" b="1" dirty="0" smtClean="0"/>
              <a:t>1200</a:t>
            </a:r>
          </a:p>
          <a:p>
            <a:pPr marL="457200" indent="-457200" eaLnBrk="1" hangingPunct="1">
              <a:lnSpc>
                <a:spcPct val="80000"/>
              </a:lnSpc>
            </a:pPr>
            <a:endParaRPr lang="el-GR" sz="2400" dirty="0" smtClean="0"/>
          </a:p>
          <a:p>
            <a:pPr marL="457200" indent="-457200" algn="just" eaLnBrk="1" hangingPunct="1">
              <a:lnSpc>
                <a:spcPct val="80000"/>
              </a:lnSpc>
              <a:buFontTx/>
              <a:buNone/>
            </a:pPr>
            <a:r>
              <a:rPr lang="el-GR" sz="2700" dirty="0" smtClean="0"/>
              <a:t>Ο αριθμοδείκτης μεικτού περιθωρίου κέρδους:</a:t>
            </a:r>
          </a:p>
          <a:p>
            <a:pPr marL="457200" indent="-457200" algn="just" eaLnBrk="1" hangingPunct="1">
              <a:lnSpc>
                <a:spcPct val="80000"/>
              </a:lnSpc>
            </a:pPr>
            <a:r>
              <a:rPr lang="el-GR" sz="2700" b="1" dirty="0" smtClean="0"/>
              <a:t>Παρέχει</a:t>
            </a:r>
            <a:r>
              <a:rPr lang="el-GR" sz="2700" dirty="0" smtClean="0"/>
              <a:t> ένα μέτρο αξιολόγησης της αποδοτικότητας των επιχειρήσεων. </a:t>
            </a:r>
          </a:p>
          <a:p>
            <a:pPr marL="457200" indent="-457200" algn="just" eaLnBrk="1" hangingPunct="1">
              <a:lnSpc>
                <a:spcPct val="80000"/>
              </a:lnSpc>
            </a:pPr>
            <a:r>
              <a:rPr lang="el-GR" sz="2700" b="1" dirty="0" smtClean="0"/>
              <a:t>Δείχνει</a:t>
            </a:r>
            <a:r>
              <a:rPr lang="el-GR" sz="2700" dirty="0" smtClean="0"/>
              <a:t> τη λειτουργική αποτελεσματικότητα μιας επιχείρησης και την πολιτική τιμών αυτής. </a:t>
            </a:r>
          </a:p>
          <a:p>
            <a:pPr marL="457200" indent="-457200" algn="just" eaLnBrk="1" hangingPunct="1">
              <a:lnSpc>
                <a:spcPct val="80000"/>
              </a:lnSpc>
              <a:buFontTx/>
              <a:buAutoNum type="arabicPeriod"/>
            </a:pPr>
            <a:r>
              <a:rPr lang="el-GR" sz="2700" b="1" dirty="0" smtClean="0"/>
              <a:t>Όσο μεγαλύτερος</a:t>
            </a:r>
            <a:r>
              <a:rPr lang="el-GR" sz="2700" dirty="0" smtClean="0"/>
              <a:t> είναι τόσο η επιχείρηση μπορεί να αντιμετωπίσει, χωρίς δυσκολία, μια ενδεχόμενη αύξηση του κόστους των πωλούμενων προϊόντων της. </a:t>
            </a:r>
          </a:p>
          <a:p>
            <a:pPr marL="457200" indent="-457200" algn="just" eaLnBrk="1" hangingPunct="1">
              <a:lnSpc>
                <a:spcPct val="80000"/>
              </a:lnSpc>
              <a:buFontTx/>
              <a:buAutoNum type="arabicPeriod"/>
            </a:pPr>
            <a:r>
              <a:rPr lang="el-GR" sz="2700" b="1" dirty="0" smtClean="0"/>
              <a:t>Ένας υψηλός δείκτης μεικτού κέρδους</a:t>
            </a:r>
            <a:r>
              <a:rPr lang="el-GR" sz="2700" dirty="0" smtClean="0"/>
              <a:t> καταδεικνύει την ικανότητα της διοίκησης μιας επιχείρησης να επιτυγχάνει φθηνές αγορές Α΄ Υλών και να πωλεί σε υψηλές τιμές τα τελικά προϊόντα της. </a:t>
            </a:r>
          </a:p>
        </p:txBody>
      </p:sp>
    </p:spTree>
    <p:extLst>
      <p:ext uri="{BB962C8B-B14F-4D97-AF65-F5344CB8AC3E}">
        <p14:creationId xmlns:p14="http://schemas.microsoft.com/office/powerpoint/2010/main" xmlns="" val="1899370677"/>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0" y="274638"/>
            <a:ext cx="8964613" cy="706437"/>
          </a:xfrm>
        </p:spPr>
        <p:txBody>
          <a:bodyPr/>
          <a:lstStyle/>
          <a:p>
            <a:pPr eaLnBrk="1" hangingPunct="1"/>
            <a:r>
              <a:rPr lang="el-GR" sz="3200" b="1" u="sng" dirty="0" smtClean="0"/>
              <a:t>5. Δείκτης καθαρού περιθωρίου κέρδους</a:t>
            </a:r>
            <a:r>
              <a:rPr lang="el-GR" sz="4000" dirty="0" smtClean="0"/>
              <a:t> </a:t>
            </a:r>
          </a:p>
        </p:txBody>
      </p:sp>
      <p:sp>
        <p:nvSpPr>
          <p:cNvPr id="59395" name="Rectangle 3"/>
          <p:cNvSpPr>
            <a:spLocks noGrp="1" noChangeArrowheads="1"/>
          </p:cNvSpPr>
          <p:nvPr>
            <p:ph type="body" idx="1"/>
          </p:nvPr>
        </p:nvSpPr>
        <p:spPr>
          <a:xfrm>
            <a:off x="0" y="1052513"/>
            <a:ext cx="9144000" cy="5805487"/>
          </a:xfrm>
        </p:spPr>
        <p:txBody>
          <a:bodyPr/>
          <a:lstStyle/>
          <a:p>
            <a:pPr eaLnBrk="1" hangingPunct="1">
              <a:lnSpc>
                <a:spcPct val="90000"/>
              </a:lnSpc>
              <a:buFontTx/>
              <a:buNone/>
            </a:pPr>
            <a:endParaRPr lang="el-GR" sz="2800" b="1" dirty="0" smtClean="0"/>
          </a:p>
          <a:p>
            <a:pPr eaLnBrk="1" hangingPunct="1">
              <a:lnSpc>
                <a:spcPct val="90000"/>
              </a:lnSpc>
              <a:buFontTx/>
              <a:buNone/>
            </a:pPr>
            <a:r>
              <a:rPr lang="el-GR" sz="2700" b="1" dirty="0" smtClean="0"/>
              <a:t>ΔΚΠΚ = </a:t>
            </a:r>
            <a:r>
              <a:rPr lang="el-GR" sz="2700" b="1" u="sng" dirty="0" smtClean="0"/>
              <a:t>Καθαρά κέρδη χρήσης Χ 100</a:t>
            </a:r>
            <a:r>
              <a:rPr lang="el-GR" sz="2700" b="1" dirty="0" smtClean="0"/>
              <a:t> = </a:t>
            </a:r>
            <a:r>
              <a:rPr lang="el-GR" sz="2700" b="1" u="sng" dirty="0" smtClean="0"/>
              <a:t>1800Χ100</a:t>
            </a:r>
            <a:r>
              <a:rPr lang="el-GR" sz="2700" b="1" dirty="0" smtClean="0"/>
              <a:t> =2%</a:t>
            </a:r>
          </a:p>
          <a:p>
            <a:pPr eaLnBrk="1" hangingPunct="1">
              <a:lnSpc>
                <a:spcPct val="90000"/>
              </a:lnSpc>
              <a:buFontTx/>
              <a:buNone/>
            </a:pPr>
            <a:r>
              <a:rPr lang="el-GR" sz="2700" b="1" dirty="0" smtClean="0"/>
              <a:t>                    Κύκλος εργασιών</a:t>
            </a:r>
            <a:r>
              <a:rPr lang="el-GR" sz="2700" dirty="0" smtClean="0"/>
              <a:t>                    </a:t>
            </a:r>
            <a:r>
              <a:rPr lang="el-GR" sz="2700" b="1" dirty="0" smtClean="0"/>
              <a:t>90.000</a:t>
            </a:r>
          </a:p>
          <a:p>
            <a:pPr eaLnBrk="1" hangingPunct="1">
              <a:lnSpc>
                <a:spcPct val="90000"/>
              </a:lnSpc>
              <a:buFontTx/>
              <a:buNone/>
            </a:pPr>
            <a:endParaRPr lang="el-GR" sz="2800" dirty="0" smtClean="0"/>
          </a:p>
          <a:p>
            <a:pPr algn="just" eaLnBrk="1" hangingPunct="1">
              <a:lnSpc>
                <a:spcPct val="90000"/>
              </a:lnSpc>
            </a:pPr>
            <a:r>
              <a:rPr lang="el-GR" sz="2800" dirty="0" smtClean="0"/>
              <a:t>Ο αριθμοδείκτης καθαρού περιθωρίου κέρδους, </a:t>
            </a:r>
            <a:r>
              <a:rPr lang="el-GR" sz="2800" b="1" dirty="0" smtClean="0"/>
              <a:t>προσδιορίζει </a:t>
            </a:r>
            <a:r>
              <a:rPr lang="el-GR" sz="2800" dirty="0" smtClean="0"/>
              <a:t>το κέρδος από τις λειτουργικές δραστηριότητες, δηλαδή το ποσοστό κέρδους που μένει στην επιχείρηση μετά την αφαίρεση από τις καθαρές πωλήσεις του κόστους πωληθέντων και των λοιπών εξόδων. </a:t>
            </a:r>
          </a:p>
          <a:p>
            <a:pPr algn="just" eaLnBrk="1" hangingPunct="1">
              <a:lnSpc>
                <a:spcPct val="90000"/>
              </a:lnSpc>
            </a:pPr>
            <a:r>
              <a:rPr lang="el-GR" sz="2800" dirty="0" smtClean="0"/>
              <a:t>Όσο </a:t>
            </a:r>
            <a:r>
              <a:rPr lang="el-GR" sz="2800" b="1" dirty="0" smtClean="0"/>
              <a:t>μεγαλύτερος </a:t>
            </a:r>
            <a:r>
              <a:rPr lang="el-GR" sz="2800" dirty="0" smtClean="0"/>
              <a:t>είναι ο αριθμοδείκτης τόσο πιο επικερδής είναι η επιχείρηση. </a:t>
            </a:r>
          </a:p>
        </p:txBody>
      </p:sp>
    </p:spTree>
    <p:extLst>
      <p:ext uri="{BB962C8B-B14F-4D97-AF65-F5344CB8AC3E}">
        <p14:creationId xmlns:p14="http://schemas.microsoft.com/office/powerpoint/2010/main" xmlns="" val="2771127477"/>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l-GR" sz="3200" b="1" dirty="0" smtClean="0"/>
              <a:t>ΑΡΙΘΜΟΔΕΙΚΤΕΣ ΔΙΑΡΘΡΩΣΗΣ ΚΕΦΑΛΑΙΩΝ ΚΑΙ ΒΙΩΣΙΜΟΤΗΤΑΣ</a:t>
            </a:r>
          </a:p>
        </p:txBody>
      </p:sp>
      <p:sp>
        <p:nvSpPr>
          <p:cNvPr id="60419" name="Rectangle 3"/>
          <p:cNvSpPr>
            <a:spLocks noGrp="1" noChangeArrowheads="1"/>
          </p:cNvSpPr>
          <p:nvPr>
            <p:ph type="body" idx="1"/>
          </p:nvPr>
        </p:nvSpPr>
        <p:spPr>
          <a:xfrm>
            <a:off x="0" y="1600200"/>
            <a:ext cx="9144000" cy="4997450"/>
          </a:xfrm>
        </p:spPr>
        <p:txBody>
          <a:bodyPr/>
          <a:lstStyle/>
          <a:p>
            <a:pPr eaLnBrk="1" hangingPunct="1">
              <a:buFontTx/>
              <a:buNone/>
            </a:pPr>
            <a:endParaRPr lang="el-GR" dirty="0" smtClean="0"/>
          </a:p>
          <a:p>
            <a:pPr algn="just" eaLnBrk="1" hangingPunct="1">
              <a:buFontTx/>
              <a:buNone/>
            </a:pPr>
            <a:r>
              <a:rPr lang="el-GR" dirty="0" smtClean="0"/>
              <a:t>Με τους δείκτες αυτούς εκτιμάται η ικανότητα μιας</a:t>
            </a:r>
          </a:p>
          <a:p>
            <a:pPr algn="just" eaLnBrk="1" hangingPunct="1">
              <a:buFontTx/>
              <a:buNone/>
            </a:pPr>
            <a:r>
              <a:rPr lang="el-GR" dirty="0" smtClean="0"/>
              <a:t>επιχείρησης να ανταποκρίνεται στις υποχρεώσεις</a:t>
            </a:r>
          </a:p>
          <a:p>
            <a:pPr algn="just" eaLnBrk="1" hangingPunct="1">
              <a:buFontTx/>
              <a:buNone/>
            </a:pPr>
            <a:r>
              <a:rPr lang="el-GR" dirty="0" smtClean="0"/>
              <a:t>της, καθώς και ο βαθμός προστασίας που</a:t>
            </a:r>
          </a:p>
          <a:p>
            <a:pPr algn="just" eaLnBrk="1" hangingPunct="1">
              <a:buFontTx/>
              <a:buNone/>
            </a:pPr>
            <a:r>
              <a:rPr lang="el-GR" dirty="0" smtClean="0"/>
              <a:t>απολαμβάνουν οι πιστωτές της.</a:t>
            </a:r>
          </a:p>
        </p:txBody>
      </p:sp>
    </p:spTree>
    <p:extLst>
      <p:ext uri="{BB962C8B-B14F-4D97-AF65-F5344CB8AC3E}">
        <p14:creationId xmlns:p14="http://schemas.microsoft.com/office/powerpoint/2010/main" xmlns="" val="3940212290"/>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0" y="274638"/>
            <a:ext cx="9144000" cy="706437"/>
          </a:xfrm>
        </p:spPr>
        <p:txBody>
          <a:bodyPr/>
          <a:lstStyle/>
          <a:p>
            <a:pPr eaLnBrk="1" hangingPunct="1"/>
            <a:r>
              <a:rPr lang="el-GR" sz="3200" b="1" dirty="0" smtClean="0"/>
              <a:t>1. Δείκτης σχέσης Ιδίων προς Συνολικά Κεφάλαια</a:t>
            </a:r>
          </a:p>
        </p:txBody>
      </p:sp>
      <p:sp>
        <p:nvSpPr>
          <p:cNvPr id="61443" name="Rectangle 3"/>
          <p:cNvSpPr>
            <a:spLocks noGrp="1" noChangeArrowheads="1"/>
          </p:cNvSpPr>
          <p:nvPr>
            <p:ph type="body" idx="1"/>
          </p:nvPr>
        </p:nvSpPr>
        <p:spPr>
          <a:xfrm>
            <a:off x="0" y="1196975"/>
            <a:ext cx="9144000" cy="5661025"/>
          </a:xfrm>
        </p:spPr>
        <p:txBody>
          <a:bodyPr/>
          <a:lstStyle/>
          <a:p>
            <a:pPr eaLnBrk="1" hangingPunct="1">
              <a:buFontTx/>
              <a:buNone/>
            </a:pPr>
            <a:r>
              <a:rPr lang="el-GR" sz="2800" b="1" dirty="0" smtClean="0"/>
              <a:t>ΔΙπΣΚ = </a:t>
            </a:r>
            <a:r>
              <a:rPr lang="el-GR" sz="2800" b="1" u="sng" dirty="0" smtClean="0"/>
              <a:t>Ίδια Κεφάλαια Χ 100</a:t>
            </a:r>
            <a:r>
              <a:rPr lang="el-GR" sz="2800" b="1" dirty="0" smtClean="0"/>
              <a:t>  = </a:t>
            </a:r>
            <a:r>
              <a:rPr lang="el-GR" sz="2800" b="1" u="sng" dirty="0" smtClean="0"/>
              <a:t>10.000</a:t>
            </a:r>
            <a:r>
              <a:rPr lang="el-GR" sz="2800" b="1" dirty="0" smtClean="0"/>
              <a:t> = 20% </a:t>
            </a:r>
            <a:endParaRPr lang="el-GR" sz="2800" b="1" u="sng" dirty="0" smtClean="0"/>
          </a:p>
          <a:p>
            <a:pPr eaLnBrk="1" hangingPunct="1">
              <a:buFontTx/>
              <a:buNone/>
            </a:pPr>
            <a:r>
              <a:rPr lang="el-GR" sz="2800" b="1" dirty="0" smtClean="0"/>
              <a:t>                Σύνολο Κεφαλαίων </a:t>
            </a:r>
            <a:r>
              <a:rPr lang="el-GR" sz="2800" dirty="0" smtClean="0"/>
              <a:t>      </a:t>
            </a:r>
            <a:r>
              <a:rPr lang="el-GR" sz="2800" b="1" dirty="0" smtClean="0"/>
              <a:t>50.000</a:t>
            </a:r>
          </a:p>
          <a:p>
            <a:pPr algn="just" eaLnBrk="1" hangingPunct="1">
              <a:buFontTx/>
              <a:buNone/>
            </a:pPr>
            <a:endParaRPr lang="el-GR" sz="2800" dirty="0" smtClean="0"/>
          </a:p>
          <a:p>
            <a:pPr algn="just" eaLnBrk="1" hangingPunct="1"/>
            <a:r>
              <a:rPr lang="el-GR" sz="2800" dirty="0" smtClean="0"/>
              <a:t>Δείχνει </a:t>
            </a:r>
            <a:r>
              <a:rPr lang="el-GR" sz="2800" b="1" dirty="0" smtClean="0"/>
              <a:t>πόσο </a:t>
            </a:r>
            <a:r>
              <a:rPr lang="el-GR" sz="2800" dirty="0" smtClean="0"/>
              <a:t>από το σύνολο του Παθητικού  που χρησιμοποιεί μια επιχείρηση για να χρηματοδοτήσει το ενεργητικό της προέρχονται από τα λεγόμενα Ίδια Κεφάλαια (= μετοχικό κεφάλαιο, κέρδη ή ζημίες εις νέον, αποθεματικά, επιχορηγήσεις) και άρα πόσο από Ξένους (=προμηθευτές, χρηματοδότες εφορία, ασφαλιστικούς οργανισμούς κλπ.), τους οποίους η επιχείρηση οφείλει να εξοφλήσει. </a:t>
            </a:r>
          </a:p>
          <a:p>
            <a:pPr eaLnBrk="1" hangingPunct="1">
              <a:buFontTx/>
              <a:buNone/>
            </a:pPr>
            <a:endParaRPr lang="el-GR" sz="2800" dirty="0" smtClean="0"/>
          </a:p>
        </p:txBody>
      </p:sp>
    </p:spTree>
    <p:extLst>
      <p:ext uri="{BB962C8B-B14F-4D97-AF65-F5344CB8AC3E}">
        <p14:creationId xmlns:p14="http://schemas.microsoft.com/office/powerpoint/2010/main" xmlns="" val="11164494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88640"/>
            <a:ext cx="9144000" cy="360040"/>
          </a:xfrm>
        </p:spPr>
        <p:txBody>
          <a:bodyPr>
            <a:normAutofit fontScale="90000"/>
          </a:bodyPr>
          <a:lstStyle/>
          <a:p>
            <a:r>
              <a:rPr lang="el-GR" sz="2400" b="1" dirty="0" smtClean="0"/>
              <a:t>ΟΙ ΚΑΛΥΤΕΡΕΣ ΕΠΙΧΕΙΡΗΣΕΙΣ ΤΗΣ ΕΥΡΩΠΗΣ ΑΝΑ ΧΩΡΑ</a:t>
            </a:r>
            <a:endParaRPr lang="el-GR" sz="2400" b="1" dirty="0"/>
          </a:p>
        </p:txBody>
      </p:sp>
      <p:pic>
        <p:nvPicPr>
          <p:cNvPr id="798721" name="Picture 1"/>
          <p:cNvPicPr>
            <a:picLocks noGrp="1" noChangeAspect="1" noChangeArrowheads="1"/>
          </p:cNvPicPr>
          <p:nvPr>
            <p:ph idx="1"/>
          </p:nvPr>
        </p:nvPicPr>
        <p:blipFill>
          <a:blip r:embed="rId2" cstate="print"/>
          <a:srcRect/>
          <a:stretch>
            <a:fillRect/>
          </a:stretch>
        </p:blipFill>
        <p:spPr bwMode="auto">
          <a:xfrm>
            <a:off x="0" y="548680"/>
            <a:ext cx="9144000" cy="63093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8578"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0"/>
            <a:ext cx="9144000" cy="1000125"/>
          </a:xfrm>
        </p:spPr>
        <p:txBody>
          <a:bodyPr>
            <a:normAutofit fontScale="90000"/>
          </a:bodyPr>
          <a:lstStyle/>
          <a:p>
            <a:pPr eaLnBrk="1" hangingPunct="1"/>
            <a:r>
              <a:rPr lang="el-GR" sz="3200" b="1" dirty="0" smtClean="0"/>
              <a:t>2. Δείκτης Ιδίων προς Ξένα Κεφάλαια</a:t>
            </a:r>
            <a:r>
              <a:rPr lang="en-US" sz="3200" b="1" dirty="0" smtClean="0"/>
              <a:t> </a:t>
            </a:r>
            <a:r>
              <a:rPr lang="el-GR" sz="3200" b="1" dirty="0" smtClean="0"/>
              <a:t>ή δανειακής επιβάρυνσης</a:t>
            </a:r>
          </a:p>
        </p:txBody>
      </p:sp>
      <p:sp>
        <p:nvSpPr>
          <p:cNvPr id="62467" name="Rectangle 3"/>
          <p:cNvSpPr>
            <a:spLocks noGrp="1" noChangeArrowheads="1"/>
          </p:cNvSpPr>
          <p:nvPr>
            <p:ph type="body" idx="1"/>
          </p:nvPr>
        </p:nvSpPr>
        <p:spPr>
          <a:xfrm>
            <a:off x="0" y="1196975"/>
            <a:ext cx="9144000" cy="5661025"/>
          </a:xfrm>
        </p:spPr>
        <p:txBody>
          <a:bodyPr/>
          <a:lstStyle/>
          <a:p>
            <a:pPr eaLnBrk="1" hangingPunct="1">
              <a:lnSpc>
                <a:spcPct val="80000"/>
              </a:lnSpc>
              <a:buFontTx/>
              <a:buNone/>
            </a:pPr>
            <a:r>
              <a:rPr lang="el-GR" sz="2800" b="1" dirty="0" smtClean="0"/>
              <a:t>ΔΙΚπΞΚ = </a:t>
            </a:r>
            <a:r>
              <a:rPr lang="el-GR" sz="2800" b="1" u="sng" dirty="0" smtClean="0"/>
              <a:t>Ίδια Κεφάλαια    </a:t>
            </a:r>
            <a:r>
              <a:rPr lang="el-GR" sz="2800" b="1" dirty="0" smtClean="0"/>
              <a:t>= </a:t>
            </a:r>
            <a:r>
              <a:rPr lang="el-GR" sz="2800" b="1" u="sng" dirty="0" smtClean="0"/>
              <a:t>30000</a:t>
            </a:r>
            <a:r>
              <a:rPr lang="el-GR" sz="2800" b="1" dirty="0" smtClean="0"/>
              <a:t> = 0,25 = 1/4 </a:t>
            </a:r>
          </a:p>
          <a:p>
            <a:pPr eaLnBrk="1" hangingPunct="1">
              <a:lnSpc>
                <a:spcPct val="80000"/>
              </a:lnSpc>
              <a:buFontTx/>
              <a:buNone/>
            </a:pPr>
            <a:r>
              <a:rPr lang="el-GR" sz="2800" b="1" dirty="0" smtClean="0"/>
              <a:t>                   Ξένα Κεφάλαια    120000</a:t>
            </a:r>
          </a:p>
          <a:p>
            <a:pPr algn="just" eaLnBrk="1" hangingPunct="1">
              <a:lnSpc>
                <a:spcPct val="80000"/>
              </a:lnSpc>
              <a:buFontTx/>
              <a:buNone/>
            </a:pPr>
            <a:r>
              <a:rPr lang="el-GR" sz="2800" dirty="0" smtClean="0"/>
              <a:t>Ο δείκτης αυτός δείχνει:</a:t>
            </a:r>
          </a:p>
          <a:p>
            <a:pPr marL="514350" indent="-514350" algn="just" eaLnBrk="1" hangingPunct="1">
              <a:lnSpc>
                <a:spcPct val="80000"/>
              </a:lnSpc>
              <a:buFont typeface="+mj-lt"/>
              <a:buAutoNum type="arabicPeriod"/>
            </a:pPr>
            <a:r>
              <a:rPr lang="el-GR" sz="2800" dirty="0" smtClean="0"/>
              <a:t>Τον </a:t>
            </a:r>
            <a:r>
              <a:rPr lang="el-GR" sz="2800" b="1" dirty="0" smtClean="0"/>
              <a:t>υπερδανεισμό</a:t>
            </a:r>
            <a:r>
              <a:rPr lang="el-GR" sz="2800" dirty="0" smtClean="0"/>
              <a:t> της επιχείρησης.</a:t>
            </a:r>
          </a:p>
          <a:p>
            <a:pPr marL="514350" indent="-514350" algn="just" eaLnBrk="1" hangingPunct="1">
              <a:lnSpc>
                <a:spcPct val="80000"/>
              </a:lnSpc>
              <a:buFont typeface="+mj-lt"/>
              <a:buAutoNum type="arabicPeriod"/>
            </a:pPr>
            <a:r>
              <a:rPr lang="el-GR" sz="2800" dirty="0" smtClean="0"/>
              <a:t>Την </a:t>
            </a:r>
            <a:r>
              <a:rPr lang="el-GR" sz="2800" b="1" dirty="0" smtClean="0"/>
              <a:t>ασφάλεια</a:t>
            </a:r>
            <a:r>
              <a:rPr lang="el-GR" sz="2800" dirty="0" smtClean="0"/>
              <a:t> που απολαμβάνουν οι δανειστές της επιχείρησης.</a:t>
            </a:r>
          </a:p>
          <a:p>
            <a:pPr algn="just" eaLnBrk="1" hangingPunct="1">
              <a:lnSpc>
                <a:spcPct val="80000"/>
              </a:lnSpc>
              <a:buFontTx/>
              <a:buNone/>
            </a:pPr>
            <a:r>
              <a:rPr lang="el-GR" sz="2800" dirty="0" smtClean="0"/>
              <a:t>Αν </a:t>
            </a:r>
            <a:r>
              <a:rPr lang="el-GR" sz="2800" b="1" dirty="0" smtClean="0"/>
              <a:t>ΔΙπΞΚ &gt; 1 </a:t>
            </a:r>
            <a:r>
              <a:rPr lang="el-GR" sz="2800" dirty="0" smtClean="0"/>
              <a:t>οι φορείς συμμετέχουν περισσότερο από τους πιστωτές.</a:t>
            </a:r>
          </a:p>
          <a:p>
            <a:pPr algn="just" eaLnBrk="1" hangingPunct="1">
              <a:lnSpc>
                <a:spcPct val="80000"/>
              </a:lnSpc>
              <a:buFontTx/>
              <a:buNone/>
            </a:pPr>
            <a:r>
              <a:rPr lang="el-GR" sz="2800" dirty="0" smtClean="0"/>
              <a:t>Αν </a:t>
            </a:r>
            <a:r>
              <a:rPr lang="el-GR" sz="2800" b="1" dirty="0" smtClean="0"/>
              <a:t>ΔΙπΞΚ &lt; 1 </a:t>
            </a:r>
            <a:r>
              <a:rPr lang="el-GR" sz="2800" dirty="0" smtClean="0"/>
              <a:t>οι πιστωτές συμμετέχουν περισσότερο από τους φορείς.</a:t>
            </a:r>
          </a:p>
          <a:p>
            <a:pPr algn="just" eaLnBrk="1" hangingPunct="1">
              <a:lnSpc>
                <a:spcPct val="80000"/>
              </a:lnSpc>
              <a:buFontTx/>
              <a:buNone/>
            </a:pPr>
            <a:r>
              <a:rPr lang="el-GR" sz="2800" dirty="0" smtClean="0"/>
              <a:t>Αν </a:t>
            </a:r>
            <a:r>
              <a:rPr lang="el-GR" sz="2800" b="1" dirty="0" smtClean="0"/>
              <a:t>ΔΙπΞΚ = 1 </a:t>
            </a:r>
            <a:r>
              <a:rPr lang="el-GR" sz="2800" dirty="0" smtClean="0"/>
              <a:t>φορείς και πιστωτές συμμετέχουν εξίσου</a:t>
            </a:r>
          </a:p>
          <a:p>
            <a:pPr algn="just" eaLnBrk="1" hangingPunct="1">
              <a:lnSpc>
                <a:spcPct val="80000"/>
              </a:lnSpc>
              <a:buFontTx/>
              <a:buNone/>
            </a:pPr>
            <a:r>
              <a:rPr lang="el-GR" sz="2800" dirty="0" smtClean="0"/>
              <a:t>Όσο μεγαλύτερος της μονάδος είναι ο δείκτης τόση</a:t>
            </a:r>
          </a:p>
          <a:p>
            <a:pPr algn="just" eaLnBrk="1" hangingPunct="1">
              <a:lnSpc>
                <a:spcPct val="80000"/>
              </a:lnSpc>
              <a:buFontTx/>
              <a:buNone/>
            </a:pPr>
            <a:r>
              <a:rPr lang="el-GR" sz="2800" dirty="0" smtClean="0"/>
              <a:t>μεγαλύτερη ασφάλεια αισθάνονται οι δανειστές.</a:t>
            </a:r>
          </a:p>
          <a:p>
            <a:pPr algn="just" eaLnBrk="1" hangingPunct="1">
              <a:lnSpc>
                <a:spcPct val="80000"/>
              </a:lnSpc>
              <a:buFontTx/>
              <a:buNone/>
            </a:pPr>
            <a:endParaRPr lang="el-GR" sz="2800" dirty="0" smtClean="0"/>
          </a:p>
          <a:p>
            <a:pPr algn="just" eaLnBrk="1" hangingPunct="1">
              <a:lnSpc>
                <a:spcPct val="80000"/>
              </a:lnSpc>
              <a:buFontTx/>
              <a:buNone/>
            </a:pPr>
            <a:endParaRPr lang="el-GR" sz="2800" dirty="0" smtClean="0"/>
          </a:p>
        </p:txBody>
      </p:sp>
    </p:spTree>
    <p:extLst>
      <p:ext uri="{BB962C8B-B14F-4D97-AF65-F5344CB8AC3E}">
        <p14:creationId xmlns:p14="http://schemas.microsoft.com/office/powerpoint/2010/main" xmlns="" val="2861814814"/>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0" y="0"/>
            <a:ext cx="9144000" cy="981075"/>
          </a:xfrm>
        </p:spPr>
        <p:txBody>
          <a:bodyPr/>
          <a:lstStyle/>
          <a:p>
            <a:pPr eaLnBrk="1" hangingPunct="1"/>
            <a:r>
              <a:rPr lang="el-GR" sz="3200" b="1" dirty="0" smtClean="0"/>
              <a:t>3. Δείκτης Ιδίων Κεφαλαίων προς Καθαρά Πάγια</a:t>
            </a:r>
          </a:p>
        </p:txBody>
      </p:sp>
      <p:sp>
        <p:nvSpPr>
          <p:cNvPr id="63491" name="Rectangle 3"/>
          <p:cNvSpPr>
            <a:spLocks noGrp="1" noChangeArrowheads="1"/>
          </p:cNvSpPr>
          <p:nvPr>
            <p:ph type="body" idx="1"/>
          </p:nvPr>
        </p:nvSpPr>
        <p:spPr>
          <a:xfrm>
            <a:off x="0" y="1268413"/>
            <a:ext cx="9144000" cy="5589587"/>
          </a:xfrm>
        </p:spPr>
        <p:txBody>
          <a:bodyPr/>
          <a:lstStyle/>
          <a:p>
            <a:pPr eaLnBrk="1" hangingPunct="1">
              <a:lnSpc>
                <a:spcPct val="90000"/>
              </a:lnSpc>
              <a:buFontTx/>
              <a:buNone/>
            </a:pPr>
            <a:r>
              <a:rPr lang="el-GR" b="1" dirty="0" smtClean="0"/>
              <a:t>ΔΙΚπΚΠ = </a:t>
            </a:r>
            <a:r>
              <a:rPr lang="el-GR" b="1" u="sng" dirty="0" smtClean="0"/>
              <a:t>Ίδια Κεφάλαια Χ 100</a:t>
            </a:r>
            <a:r>
              <a:rPr lang="el-GR" b="1" dirty="0" smtClean="0"/>
              <a:t> = </a:t>
            </a:r>
            <a:r>
              <a:rPr lang="el-GR" b="1" u="sng" dirty="0" smtClean="0"/>
              <a:t>10000</a:t>
            </a:r>
            <a:r>
              <a:rPr lang="el-GR" b="1" dirty="0" smtClean="0"/>
              <a:t> = 40%</a:t>
            </a:r>
            <a:endParaRPr lang="el-GR" b="1" u="sng" dirty="0" smtClean="0"/>
          </a:p>
          <a:p>
            <a:pPr eaLnBrk="1" hangingPunct="1">
              <a:lnSpc>
                <a:spcPct val="90000"/>
              </a:lnSpc>
              <a:buFontTx/>
              <a:buNone/>
            </a:pPr>
            <a:r>
              <a:rPr lang="el-GR" b="1" dirty="0" smtClean="0"/>
              <a:t>                   Καθαρά Πάγια              25000</a:t>
            </a:r>
          </a:p>
          <a:p>
            <a:pPr algn="just" eaLnBrk="1" hangingPunct="1">
              <a:lnSpc>
                <a:spcPct val="90000"/>
              </a:lnSpc>
            </a:pPr>
            <a:r>
              <a:rPr lang="el-GR" dirty="0" smtClean="0"/>
              <a:t>Δείχνει το ποσοστό των παγίων που έχουν χρηματοδοτηθεί από Ίδια κεφάλαια.</a:t>
            </a:r>
          </a:p>
          <a:p>
            <a:pPr algn="just" eaLnBrk="1" hangingPunct="1">
              <a:lnSpc>
                <a:spcPct val="90000"/>
              </a:lnSpc>
            </a:pPr>
            <a:r>
              <a:rPr lang="el-GR" dirty="0" smtClean="0"/>
              <a:t>Αν ο </a:t>
            </a:r>
            <a:r>
              <a:rPr lang="el-GR" b="1" dirty="0" smtClean="0">
                <a:solidFill>
                  <a:srgbClr val="002060"/>
                </a:solidFill>
              </a:rPr>
              <a:t>ΔΙΚπΚΠ &gt; 1 </a:t>
            </a:r>
            <a:r>
              <a:rPr lang="el-GR" dirty="0" smtClean="0"/>
              <a:t>η χρηματοδότηση των παγίων έγινε μόνο </a:t>
            </a:r>
            <a:r>
              <a:rPr lang="el-GR" smtClean="0"/>
              <a:t>από ΙΚ </a:t>
            </a:r>
            <a:r>
              <a:rPr lang="el-GR" dirty="0" smtClean="0"/>
              <a:t>και ένα μέρος των Ιδίων κεφαλαίων είχε συνεισφορά στο κεφάλαιο κίνησης της επιχείρησης.</a:t>
            </a:r>
          </a:p>
          <a:p>
            <a:pPr algn="just" eaLnBrk="1" hangingPunct="1">
              <a:lnSpc>
                <a:spcPct val="90000"/>
              </a:lnSpc>
            </a:pPr>
            <a:r>
              <a:rPr lang="el-GR" dirty="0" smtClean="0"/>
              <a:t>Αν ο </a:t>
            </a:r>
            <a:r>
              <a:rPr lang="el-GR" b="1" dirty="0" smtClean="0">
                <a:solidFill>
                  <a:srgbClr val="C00000"/>
                </a:solidFill>
              </a:rPr>
              <a:t>ΔΙΚπΚΠ &lt; 1 </a:t>
            </a:r>
            <a:r>
              <a:rPr lang="el-GR" dirty="0" smtClean="0"/>
              <a:t>τότε η χρηματοδότηση των παγίων πραγματοποιήθηκε και με ξένα κεφάλαια</a:t>
            </a:r>
          </a:p>
          <a:p>
            <a:pPr eaLnBrk="1" hangingPunct="1">
              <a:lnSpc>
                <a:spcPct val="90000"/>
              </a:lnSpc>
              <a:buFontTx/>
              <a:buNone/>
            </a:pPr>
            <a:endParaRPr lang="el-GR" dirty="0" smtClean="0"/>
          </a:p>
        </p:txBody>
      </p:sp>
    </p:spTree>
    <p:extLst>
      <p:ext uri="{BB962C8B-B14F-4D97-AF65-F5344CB8AC3E}">
        <p14:creationId xmlns:p14="http://schemas.microsoft.com/office/powerpoint/2010/main" xmlns="" val="2960888615"/>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0"/>
            <a:ext cx="9144000" cy="981075"/>
          </a:xfrm>
        </p:spPr>
        <p:txBody>
          <a:bodyPr>
            <a:normAutofit fontScale="90000"/>
          </a:bodyPr>
          <a:lstStyle/>
          <a:p>
            <a:pPr eaLnBrk="1" hangingPunct="1"/>
            <a:r>
              <a:rPr lang="el-GR" sz="3200" b="1" dirty="0" smtClean="0"/>
              <a:t>4. Δείκτης Ορθολογικού Βαθμού Χρηματοδότησης Παγίων</a:t>
            </a:r>
            <a:r>
              <a:rPr lang="el-GR" sz="4000" dirty="0" smtClean="0"/>
              <a:t>  </a:t>
            </a:r>
          </a:p>
        </p:txBody>
      </p:sp>
      <p:sp>
        <p:nvSpPr>
          <p:cNvPr id="64515" name="Rectangle 3"/>
          <p:cNvSpPr>
            <a:spLocks noGrp="1" noChangeArrowheads="1"/>
          </p:cNvSpPr>
          <p:nvPr>
            <p:ph type="body" idx="1"/>
          </p:nvPr>
        </p:nvSpPr>
        <p:spPr>
          <a:xfrm>
            <a:off x="0" y="1341438"/>
            <a:ext cx="9144000" cy="5516562"/>
          </a:xfrm>
        </p:spPr>
        <p:txBody>
          <a:bodyPr/>
          <a:lstStyle/>
          <a:p>
            <a:pPr eaLnBrk="1" hangingPunct="1">
              <a:lnSpc>
                <a:spcPct val="80000"/>
              </a:lnSpc>
              <a:buFontTx/>
              <a:buNone/>
            </a:pPr>
            <a:r>
              <a:rPr lang="el-GR" b="1" dirty="0" smtClean="0"/>
              <a:t>ΔΟΒΧΠ</a:t>
            </a:r>
            <a:r>
              <a:rPr lang="el-GR" dirty="0" smtClean="0"/>
              <a:t> = </a:t>
            </a:r>
            <a:r>
              <a:rPr lang="el-GR" u="sng" dirty="0" smtClean="0"/>
              <a:t>Συνολικά Μακροπρόθεσμα Κεφάλαια</a:t>
            </a:r>
          </a:p>
          <a:p>
            <a:pPr eaLnBrk="1" hangingPunct="1">
              <a:lnSpc>
                <a:spcPct val="80000"/>
              </a:lnSpc>
              <a:buFontTx/>
              <a:buNone/>
            </a:pPr>
            <a:r>
              <a:rPr lang="el-GR" dirty="0" smtClean="0"/>
              <a:t>                 Συνολική Αναπόσβεστη αξία Παγίων</a:t>
            </a:r>
          </a:p>
          <a:p>
            <a:pPr algn="just" eaLnBrk="1" hangingPunct="1">
              <a:lnSpc>
                <a:spcPct val="80000"/>
              </a:lnSpc>
            </a:pPr>
            <a:r>
              <a:rPr lang="el-GR" dirty="0" smtClean="0"/>
              <a:t>Συνολικά Μακροπρόθεσμα Κεφάλαια = Ίδια Κεφάλαια + Μακροπρόθεσμες Υποχρεώσεις</a:t>
            </a:r>
          </a:p>
          <a:p>
            <a:pPr algn="just" eaLnBrk="1" hangingPunct="1">
              <a:lnSpc>
                <a:spcPct val="80000"/>
              </a:lnSpc>
            </a:pPr>
            <a:r>
              <a:rPr lang="el-GR" dirty="0" smtClean="0"/>
              <a:t>Αν </a:t>
            </a:r>
            <a:r>
              <a:rPr lang="el-GR" b="1" dirty="0" smtClean="0">
                <a:solidFill>
                  <a:srgbClr val="006600"/>
                </a:solidFill>
              </a:rPr>
              <a:t>ΔΟΒΧΠ = 1 </a:t>
            </a:r>
            <a:r>
              <a:rPr lang="el-GR" dirty="0" smtClean="0"/>
              <a:t>τα στοιχεία του ενεργητικού χρηματοδοτούνται, μόνο με μακροπρόθεσμα κεφάλαια.</a:t>
            </a:r>
          </a:p>
          <a:p>
            <a:pPr algn="just" eaLnBrk="1" hangingPunct="1">
              <a:lnSpc>
                <a:spcPct val="80000"/>
              </a:lnSpc>
            </a:pPr>
            <a:r>
              <a:rPr lang="el-GR" dirty="0" smtClean="0"/>
              <a:t>Αν </a:t>
            </a:r>
            <a:r>
              <a:rPr lang="el-GR" b="1" dirty="0" smtClean="0">
                <a:solidFill>
                  <a:srgbClr val="002060"/>
                </a:solidFill>
              </a:rPr>
              <a:t>ΔΟΒΧΠ &gt; 1 </a:t>
            </a:r>
            <a:r>
              <a:rPr lang="el-GR" dirty="0" smtClean="0"/>
              <a:t>Η επιχείρηση έχει καλή ρευστότητα. </a:t>
            </a:r>
          </a:p>
          <a:p>
            <a:pPr algn="just" eaLnBrk="1" hangingPunct="1">
              <a:lnSpc>
                <a:spcPct val="80000"/>
              </a:lnSpc>
            </a:pPr>
            <a:r>
              <a:rPr lang="el-GR" dirty="0" smtClean="0"/>
              <a:t>Αν </a:t>
            </a:r>
            <a:r>
              <a:rPr lang="el-GR" b="1" dirty="0" smtClean="0">
                <a:solidFill>
                  <a:srgbClr val="FF0000"/>
                </a:solidFill>
              </a:rPr>
              <a:t>ΔΟΒΧΠ &lt; 1 </a:t>
            </a:r>
            <a:r>
              <a:rPr lang="el-GR" dirty="0" smtClean="0"/>
              <a:t>Η επιχείρηση δεν έχει καλή ρευστότητα. Τα πάγια χρηματοδοτούνται από βραχυπρόθεσμα κεφάλαια.</a:t>
            </a:r>
          </a:p>
        </p:txBody>
      </p:sp>
    </p:spTree>
    <p:extLst>
      <p:ext uri="{BB962C8B-B14F-4D97-AF65-F5344CB8AC3E}">
        <p14:creationId xmlns:p14="http://schemas.microsoft.com/office/powerpoint/2010/main" xmlns="" val="2181636162"/>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251520" y="274638"/>
            <a:ext cx="8435280" cy="778098"/>
          </a:xfrm>
        </p:spPr>
        <p:txBody>
          <a:bodyPr>
            <a:normAutofit fontScale="90000"/>
          </a:bodyPr>
          <a:lstStyle/>
          <a:p>
            <a:pPr eaLnBrk="1" hangingPunct="1"/>
            <a:r>
              <a:rPr lang="el-GR" sz="3200" b="1" u="sng" dirty="0" smtClean="0"/>
              <a:t>Επεξήγηση Δείκτη Ορθολογικού Βαθμού Χρηματοδότησης Παγίων </a:t>
            </a:r>
          </a:p>
        </p:txBody>
      </p:sp>
      <p:sp>
        <p:nvSpPr>
          <p:cNvPr id="65539" name="Rectangle 3"/>
          <p:cNvSpPr>
            <a:spLocks noGrp="1" noChangeArrowheads="1"/>
          </p:cNvSpPr>
          <p:nvPr>
            <p:ph type="body" idx="1"/>
          </p:nvPr>
        </p:nvSpPr>
        <p:spPr>
          <a:xfrm>
            <a:off x="0" y="1412776"/>
            <a:ext cx="9144000" cy="5445224"/>
          </a:xfrm>
        </p:spPr>
        <p:txBody>
          <a:bodyPr/>
          <a:lstStyle/>
          <a:p>
            <a:pPr algn="just" eaLnBrk="1" hangingPunct="1">
              <a:lnSpc>
                <a:spcPct val="80000"/>
              </a:lnSpc>
            </a:pPr>
            <a:r>
              <a:rPr lang="el-GR" dirty="0" smtClean="0"/>
              <a:t>Αν </a:t>
            </a:r>
            <a:r>
              <a:rPr lang="el-GR" b="1" dirty="0" smtClean="0">
                <a:solidFill>
                  <a:srgbClr val="002060"/>
                </a:solidFill>
              </a:rPr>
              <a:t>ΔΟΒΧΠ &gt; 1 </a:t>
            </a:r>
            <a:r>
              <a:rPr lang="el-GR" dirty="0" smtClean="0"/>
              <a:t>Η επιχείρηση έχει καλή ρευστότητα. Αυτό σημαίνει ότι τα κεφαλαία μακράς διάρκειας που δεν χρησιμοποιούνται για τη χρηματοδότηση των παγίων, χρηματοδοτούν το κυκλοφορούν ενεργητικό της επιχείρησης.</a:t>
            </a:r>
          </a:p>
          <a:p>
            <a:pPr algn="just" eaLnBrk="1" hangingPunct="1">
              <a:lnSpc>
                <a:spcPct val="80000"/>
              </a:lnSpc>
            </a:pPr>
            <a:endParaRPr lang="el-GR" dirty="0" smtClean="0"/>
          </a:p>
          <a:p>
            <a:pPr algn="just" eaLnBrk="1" hangingPunct="1">
              <a:lnSpc>
                <a:spcPct val="80000"/>
              </a:lnSpc>
            </a:pPr>
            <a:r>
              <a:rPr lang="el-GR" dirty="0" smtClean="0"/>
              <a:t>Έτσι, δημιουργείται μόνιμο κεφάλαιο κίνησης, σαν εφεδρία για την αντιμετώπιση των πληρωμών, όταν καθυστερεί η  ρευστοποίηση κάποιων στοιχείων του κυκλοφορούντος ενεργητικού. </a:t>
            </a:r>
          </a:p>
          <a:p>
            <a:pPr eaLnBrk="1" hangingPunct="1">
              <a:lnSpc>
                <a:spcPct val="80000"/>
              </a:lnSpc>
            </a:pPr>
            <a:endParaRPr lang="el-GR" sz="2000" dirty="0" smtClean="0"/>
          </a:p>
        </p:txBody>
      </p:sp>
    </p:spTree>
    <p:extLst>
      <p:ext uri="{BB962C8B-B14F-4D97-AF65-F5344CB8AC3E}">
        <p14:creationId xmlns:p14="http://schemas.microsoft.com/office/powerpoint/2010/main" xmlns="" val="3170429202"/>
      </p:ext>
    </p:extLst>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0" y="0"/>
            <a:ext cx="8964488" cy="908050"/>
          </a:xfrm>
        </p:spPr>
        <p:txBody>
          <a:bodyPr/>
          <a:lstStyle/>
          <a:p>
            <a:pPr eaLnBrk="1" hangingPunct="1"/>
            <a:r>
              <a:rPr lang="el-GR" sz="4000" b="1" dirty="0" smtClean="0"/>
              <a:t> </a:t>
            </a:r>
            <a:r>
              <a:rPr lang="el-GR" sz="3200" b="1" dirty="0" smtClean="0"/>
              <a:t>5. Δείκτης κάλυψης τόκων</a:t>
            </a:r>
            <a:r>
              <a:rPr lang="el-GR" sz="4000" dirty="0" smtClean="0"/>
              <a:t> </a:t>
            </a:r>
          </a:p>
        </p:txBody>
      </p:sp>
      <p:sp>
        <p:nvSpPr>
          <p:cNvPr id="66563" name="Rectangle 3"/>
          <p:cNvSpPr>
            <a:spLocks noGrp="1" noChangeArrowheads="1"/>
          </p:cNvSpPr>
          <p:nvPr>
            <p:ph type="body" idx="1"/>
          </p:nvPr>
        </p:nvSpPr>
        <p:spPr>
          <a:xfrm>
            <a:off x="0" y="981075"/>
            <a:ext cx="9144000" cy="5876925"/>
          </a:xfrm>
        </p:spPr>
        <p:txBody>
          <a:bodyPr/>
          <a:lstStyle/>
          <a:p>
            <a:pPr eaLnBrk="1" hangingPunct="1">
              <a:buFontTx/>
              <a:buNone/>
            </a:pPr>
            <a:endParaRPr lang="el-GR" sz="2400" b="1" dirty="0" smtClean="0"/>
          </a:p>
          <a:p>
            <a:pPr eaLnBrk="1" hangingPunct="1">
              <a:buFontTx/>
              <a:buNone/>
            </a:pPr>
            <a:r>
              <a:rPr lang="el-GR" sz="2800" b="1" dirty="0" smtClean="0"/>
              <a:t>ΔΚΤ = </a:t>
            </a:r>
            <a:r>
              <a:rPr lang="el-GR" sz="2800" b="1" u="sng" dirty="0" smtClean="0"/>
              <a:t>Κέρδη προ τόκων και φόρων</a:t>
            </a:r>
            <a:r>
              <a:rPr lang="el-GR" sz="2800" b="1" dirty="0" smtClean="0"/>
              <a:t> = </a:t>
            </a:r>
            <a:r>
              <a:rPr lang="el-GR" sz="2800" b="1" u="sng" dirty="0" smtClean="0"/>
              <a:t>2.800</a:t>
            </a:r>
            <a:r>
              <a:rPr lang="el-GR" sz="2800" b="1" dirty="0" smtClean="0"/>
              <a:t> =7φορές</a:t>
            </a:r>
            <a:endParaRPr lang="el-GR" sz="2800" b="1" u="sng" dirty="0" smtClean="0"/>
          </a:p>
          <a:p>
            <a:pPr eaLnBrk="1" hangingPunct="1">
              <a:buFontTx/>
              <a:buNone/>
            </a:pPr>
            <a:r>
              <a:rPr lang="el-GR" sz="2800" b="1" dirty="0" smtClean="0"/>
              <a:t>            Σύνολο χρεωστικών τόκων</a:t>
            </a:r>
            <a:r>
              <a:rPr lang="el-GR" sz="2800" dirty="0" smtClean="0"/>
              <a:t>         </a:t>
            </a:r>
            <a:r>
              <a:rPr lang="el-GR" sz="2800" b="1" dirty="0" smtClean="0"/>
              <a:t>400</a:t>
            </a:r>
          </a:p>
          <a:p>
            <a:pPr eaLnBrk="1" hangingPunct="1">
              <a:buFontTx/>
              <a:buNone/>
            </a:pPr>
            <a:endParaRPr lang="el-GR" sz="2800" dirty="0" smtClean="0"/>
          </a:p>
          <a:p>
            <a:pPr algn="just" eaLnBrk="1" hangingPunct="1"/>
            <a:r>
              <a:rPr lang="el-GR" sz="2800" dirty="0" smtClean="0"/>
              <a:t>Ο αριθμοδείκτης αυτός φανερώνει τη σχέση μεταξύ των καθαρών κερδών μιας επιχείρησης και των τόκων με τους οποίους αυτή επιβαρύνεται μέσα στη χρήση για τα ξένα κεφάλαια. Εμφανίζει την ικανότητά της να εξοφλεί τους τόκους των ξένων κεφαλαίων από τα κέρδη της.</a:t>
            </a:r>
          </a:p>
          <a:p>
            <a:pPr algn="just" eaLnBrk="1" hangingPunct="1"/>
            <a:r>
              <a:rPr lang="el-GR" sz="2800" dirty="0" smtClean="0"/>
              <a:t>Αποτελεί επίσης ένδειξη του περιθωρίου ασφαλείας που απολαμβάνουν οι πιστωτές. </a:t>
            </a:r>
          </a:p>
        </p:txBody>
      </p:sp>
    </p:spTree>
    <p:extLst>
      <p:ext uri="{BB962C8B-B14F-4D97-AF65-F5344CB8AC3E}">
        <p14:creationId xmlns:p14="http://schemas.microsoft.com/office/powerpoint/2010/main" xmlns="" val="2380123431"/>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274638"/>
            <a:ext cx="8229600" cy="706437"/>
          </a:xfrm>
        </p:spPr>
        <p:txBody>
          <a:bodyPr/>
          <a:lstStyle/>
          <a:p>
            <a:pPr eaLnBrk="1" hangingPunct="1"/>
            <a:r>
              <a:rPr lang="el-GR" sz="3200" b="1" dirty="0" smtClean="0"/>
              <a:t>6. Δείκτης κυκλοφοριακών στοιχείων</a:t>
            </a:r>
          </a:p>
        </p:txBody>
      </p:sp>
      <p:sp>
        <p:nvSpPr>
          <p:cNvPr id="67587" name="Rectangle 3"/>
          <p:cNvSpPr>
            <a:spLocks noGrp="1" noChangeArrowheads="1"/>
          </p:cNvSpPr>
          <p:nvPr>
            <p:ph type="body" idx="1"/>
          </p:nvPr>
        </p:nvSpPr>
        <p:spPr>
          <a:xfrm>
            <a:off x="0" y="1196975"/>
            <a:ext cx="9144000" cy="5661025"/>
          </a:xfrm>
        </p:spPr>
        <p:txBody>
          <a:bodyPr/>
          <a:lstStyle/>
          <a:p>
            <a:pPr algn="ctr" eaLnBrk="1" hangingPunct="1">
              <a:buFontTx/>
              <a:buNone/>
            </a:pPr>
            <a:r>
              <a:rPr lang="el-GR" b="1" dirty="0" smtClean="0"/>
              <a:t>ΔΚΣ = </a:t>
            </a:r>
            <a:r>
              <a:rPr lang="el-GR" b="1" u="sng" dirty="0" smtClean="0"/>
              <a:t>Κυκλοφορούν Ενεργητικό Χ 100</a:t>
            </a:r>
          </a:p>
          <a:p>
            <a:pPr eaLnBrk="1" hangingPunct="1">
              <a:buFontTx/>
              <a:buNone/>
            </a:pPr>
            <a:r>
              <a:rPr lang="el-GR" b="1" dirty="0" smtClean="0"/>
              <a:t>                         Σύνολο Υποχρεώσεων </a:t>
            </a:r>
          </a:p>
          <a:p>
            <a:pPr algn="ctr" eaLnBrk="1" hangingPunct="1">
              <a:buFontTx/>
              <a:buNone/>
            </a:pPr>
            <a:r>
              <a:rPr lang="el-GR" b="1" dirty="0" smtClean="0"/>
              <a:t>ΔΚΣ = </a:t>
            </a:r>
            <a:r>
              <a:rPr lang="el-GR" b="1" u="sng" dirty="0" smtClean="0"/>
              <a:t>630.000 Χ 100</a:t>
            </a:r>
            <a:r>
              <a:rPr lang="el-GR" b="1" dirty="0" smtClean="0"/>
              <a:t> =</a:t>
            </a:r>
            <a:r>
              <a:rPr lang="el-GR" dirty="0" smtClean="0"/>
              <a:t> </a:t>
            </a:r>
            <a:r>
              <a:rPr lang="el-GR" b="1" dirty="0" smtClean="0"/>
              <a:t>70%</a:t>
            </a:r>
          </a:p>
          <a:p>
            <a:pPr eaLnBrk="1" hangingPunct="1">
              <a:buFontTx/>
              <a:buNone/>
            </a:pPr>
            <a:r>
              <a:rPr lang="el-GR" dirty="0" smtClean="0"/>
              <a:t>                                  </a:t>
            </a:r>
            <a:r>
              <a:rPr lang="el-GR" b="1" dirty="0" smtClean="0"/>
              <a:t>900.000</a:t>
            </a:r>
          </a:p>
          <a:p>
            <a:pPr algn="just" eaLnBrk="1" hangingPunct="1"/>
            <a:r>
              <a:rPr lang="el-GR" dirty="0" smtClean="0"/>
              <a:t>Εμφανίζει τη ρευστότητα των μακροχρόνιων υποχρεώσεων. Ένας υψηλός δείκτης δείχνει ότι η εξόφληση των μακροχρόνιων υποχρεώσεων μπορεί να πραγματοποιηθεί και από κεφάλαια κίνησης.</a:t>
            </a:r>
          </a:p>
          <a:p>
            <a:pPr eaLnBrk="1" hangingPunct="1">
              <a:buFontTx/>
              <a:buNone/>
            </a:pPr>
            <a:endParaRPr lang="el-GR" b="1" dirty="0" smtClean="0"/>
          </a:p>
        </p:txBody>
      </p:sp>
    </p:spTree>
    <p:extLst>
      <p:ext uri="{BB962C8B-B14F-4D97-AF65-F5344CB8AC3E}">
        <p14:creationId xmlns:p14="http://schemas.microsoft.com/office/powerpoint/2010/main" xmlns="" val="2428863844"/>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274638"/>
            <a:ext cx="8229600" cy="274637"/>
          </a:xfrm>
        </p:spPr>
        <p:txBody>
          <a:bodyPr>
            <a:normAutofit fontScale="90000"/>
          </a:bodyPr>
          <a:lstStyle/>
          <a:p>
            <a:pPr eaLnBrk="1" hangingPunct="1"/>
            <a:r>
              <a:rPr lang="el-GR" sz="3200" b="1" u="sng" dirty="0" smtClean="0"/>
              <a:t>7</a:t>
            </a:r>
            <a:r>
              <a:rPr lang="en-US" sz="3200" b="1" u="sng" dirty="0" smtClean="0"/>
              <a:t>. </a:t>
            </a:r>
            <a:r>
              <a:rPr lang="el-GR" sz="3200" b="1" u="sng" dirty="0" smtClean="0"/>
              <a:t>Δείκτης Δανειακής Επιβάρυνσης ή Δείκτης Χρέους</a:t>
            </a:r>
          </a:p>
        </p:txBody>
      </p:sp>
      <p:sp>
        <p:nvSpPr>
          <p:cNvPr id="68611" name="Rectangle 3"/>
          <p:cNvSpPr>
            <a:spLocks noGrp="1" noChangeArrowheads="1"/>
          </p:cNvSpPr>
          <p:nvPr>
            <p:ph type="body" idx="1"/>
          </p:nvPr>
        </p:nvSpPr>
        <p:spPr>
          <a:xfrm>
            <a:off x="0" y="908050"/>
            <a:ext cx="9144000" cy="5949950"/>
          </a:xfrm>
        </p:spPr>
        <p:txBody>
          <a:bodyPr/>
          <a:lstStyle/>
          <a:p>
            <a:pPr eaLnBrk="1" hangingPunct="1">
              <a:lnSpc>
                <a:spcPct val="80000"/>
              </a:lnSpc>
              <a:buFontTx/>
              <a:buNone/>
            </a:pPr>
            <a:r>
              <a:rPr lang="el-GR" sz="2600" b="1" dirty="0" smtClean="0"/>
              <a:t>ΔΔΕ</a:t>
            </a:r>
            <a:r>
              <a:rPr lang="el-GR" sz="2600" dirty="0" smtClean="0"/>
              <a:t> = </a:t>
            </a:r>
            <a:r>
              <a:rPr lang="el-GR" sz="2600" u="sng" dirty="0" smtClean="0"/>
              <a:t>Ξένα Κεφάλαια Χ 100</a:t>
            </a:r>
            <a:r>
              <a:rPr lang="el-GR" sz="2600" dirty="0" smtClean="0"/>
              <a:t> = </a:t>
            </a:r>
            <a:r>
              <a:rPr lang="el-GR" sz="2600" u="sng" dirty="0" smtClean="0"/>
              <a:t>20.000 Χ 100</a:t>
            </a:r>
            <a:r>
              <a:rPr lang="el-GR" sz="2600" dirty="0" smtClean="0"/>
              <a:t> = 40%</a:t>
            </a:r>
            <a:endParaRPr lang="el-GR" sz="2600" u="sng" dirty="0" smtClean="0"/>
          </a:p>
          <a:p>
            <a:pPr eaLnBrk="1" hangingPunct="1">
              <a:lnSpc>
                <a:spcPct val="80000"/>
              </a:lnSpc>
              <a:buFontTx/>
              <a:buNone/>
            </a:pPr>
            <a:r>
              <a:rPr lang="el-GR" sz="2600" dirty="0" smtClean="0"/>
              <a:t>            Συνολικό Ενεργητικό          50.000</a:t>
            </a:r>
          </a:p>
          <a:p>
            <a:pPr eaLnBrk="1" hangingPunct="1">
              <a:lnSpc>
                <a:spcPct val="80000"/>
              </a:lnSpc>
              <a:buFontTx/>
              <a:buNone/>
            </a:pPr>
            <a:endParaRPr lang="el-GR" sz="2600" dirty="0" smtClean="0"/>
          </a:p>
          <a:p>
            <a:pPr eaLnBrk="1" hangingPunct="1">
              <a:lnSpc>
                <a:spcPct val="80000"/>
              </a:lnSpc>
              <a:buFontTx/>
              <a:buNone/>
            </a:pPr>
            <a:r>
              <a:rPr lang="el-GR" sz="2800" b="1" dirty="0" smtClean="0"/>
              <a:t>Ξένα Κεφάλαια </a:t>
            </a:r>
            <a:r>
              <a:rPr lang="el-GR" sz="2800" dirty="0" smtClean="0"/>
              <a:t>= Βραχυπρόθεσμες Υποχρεώσεις +   </a:t>
            </a:r>
          </a:p>
          <a:p>
            <a:pPr eaLnBrk="1" hangingPunct="1">
              <a:lnSpc>
                <a:spcPct val="80000"/>
              </a:lnSpc>
              <a:buFontTx/>
              <a:buNone/>
            </a:pPr>
            <a:r>
              <a:rPr lang="el-GR" sz="2800" dirty="0" smtClean="0"/>
              <a:t>                              Μακροπρόθεσμες Υποχρεώσεις</a:t>
            </a:r>
          </a:p>
          <a:p>
            <a:pPr eaLnBrk="1" hangingPunct="1">
              <a:lnSpc>
                <a:spcPct val="80000"/>
              </a:lnSpc>
              <a:buFontTx/>
              <a:buNone/>
            </a:pPr>
            <a:endParaRPr lang="el-GR" sz="2800" dirty="0" smtClean="0"/>
          </a:p>
          <a:p>
            <a:pPr algn="just" eaLnBrk="1" hangingPunct="1">
              <a:lnSpc>
                <a:spcPct val="80000"/>
              </a:lnSpc>
            </a:pPr>
            <a:r>
              <a:rPr lang="el-GR" sz="2800" dirty="0" smtClean="0"/>
              <a:t>Η χρήση ξένων κεφαλαίων ενισχύει την αποτελεσματικότητα της επιχείρησης, όταν όμως το μέσο πραγματικό κόστος τους υπολείπεται της αποδοτικότητας των συνολικών κεφαλαίων. Βέβαια διόγκωση των υποχρεώσεων αυξάνει τον κίνδυνο χρεοκοπίας της επιχείρησης. </a:t>
            </a:r>
          </a:p>
          <a:p>
            <a:pPr algn="just" eaLnBrk="1" hangingPunct="1">
              <a:lnSpc>
                <a:spcPct val="80000"/>
              </a:lnSpc>
            </a:pPr>
            <a:r>
              <a:rPr lang="el-GR" sz="2800" dirty="0" smtClean="0"/>
              <a:t>Για την Ελληνική πραγματικότητα πρέπει να αποφεύγονται τιμές πάνω από 60% - 65%.</a:t>
            </a:r>
          </a:p>
          <a:p>
            <a:pPr eaLnBrk="1" hangingPunct="1">
              <a:lnSpc>
                <a:spcPct val="80000"/>
              </a:lnSpc>
              <a:buFontTx/>
              <a:buNone/>
            </a:pPr>
            <a:endParaRPr lang="el-GR" sz="2800" dirty="0" smtClean="0"/>
          </a:p>
          <a:p>
            <a:pPr eaLnBrk="1" hangingPunct="1">
              <a:lnSpc>
                <a:spcPct val="80000"/>
              </a:lnSpc>
              <a:buFontTx/>
              <a:buNone/>
            </a:pPr>
            <a:endParaRPr lang="el-GR" sz="2800" b="1" dirty="0" smtClean="0"/>
          </a:p>
          <a:p>
            <a:pPr eaLnBrk="1" hangingPunct="1">
              <a:lnSpc>
                <a:spcPct val="80000"/>
              </a:lnSpc>
              <a:buFontTx/>
              <a:buNone/>
            </a:pPr>
            <a:endParaRPr lang="el-GR" sz="2800" b="1" dirty="0" smtClean="0"/>
          </a:p>
          <a:p>
            <a:pPr eaLnBrk="1" hangingPunct="1">
              <a:lnSpc>
                <a:spcPct val="80000"/>
              </a:lnSpc>
              <a:buFontTx/>
              <a:buNone/>
            </a:pPr>
            <a:endParaRPr lang="el-GR" sz="2800" dirty="0" smtClean="0"/>
          </a:p>
          <a:p>
            <a:pPr eaLnBrk="1" hangingPunct="1">
              <a:lnSpc>
                <a:spcPct val="80000"/>
              </a:lnSpc>
              <a:buFontTx/>
              <a:buNone/>
            </a:pPr>
            <a:endParaRPr lang="el-GR" sz="2800" dirty="0" smtClean="0"/>
          </a:p>
        </p:txBody>
      </p:sp>
    </p:spTree>
    <p:extLst>
      <p:ext uri="{BB962C8B-B14F-4D97-AF65-F5344CB8AC3E}">
        <p14:creationId xmlns:p14="http://schemas.microsoft.com/office/powerpoint/2010/main" xmlns="" val="2008553507"/>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457200" y="274638"/>
            <a:ext cx="8229600" cy="633412"/>
          </a:xfrm>
        </p:spPr>
        <p:txBody>
          <a:bodyPr/>
          <a:lstStyle/>
          <a:p>
            <a:pPr eaLnBrk="1" hangingPunct="1"/>
            <a:r>
              <a:rPr lang="el-GR" sz="3200" b="1" dirty="0" smtClean="0"/>
              <a:t>ΑΡΙΘΜΟΔΕΙΚΤΕΣ ΑΝΑΠΤΥΞΗΣ</a:t>
            </a:r>
          </a:p>
        </p:txBody>
      </p:sp>
      <p:sp>
        <p:nvSpPr>
          <p:cNvPr id="87043" name="Rectangle 3"/>
          <p:cNvSpPr>
            <a:spLocks noGrp="1" noChangeArrowheads="1"/>
          </p:cNvSpPr>
          <p:nvPr>
            <p:ph type="body" idx="1"/>
          </p:nvPr>
        </p:nvSpPr>
        <p:spPr>
          <a:xfrm>
            <a:off x="0" y="1241425"/>
            <a:ext cx="9144000" cy="5616575"/>
          </a:xfrm>
        </p:spPr>
        <p:txBody>
          <a:bodyPr/>
          <a:lstStyle/>
          <a:p>
            <a:pPr algn="just" eaLnBrk="1" hangingPunct="1"/>
            <a:r>
              <a:rPr lang="el-GR" dirty="0" smtClean="0"/>
              <a:t>Η χρήση των δεικτών ανάπτυξης αποσκοπεί στη μέτρηση των διαχρονικών μεταβολών της επιχείρησης και μέσω αυτών στη διαπίστωση του αναπτυξιακού δυναμισμού της.</a:t>
            </a:r>
          </a:p>
          <a:p>
            <a:pPr algn="just" eaLnBrk="1" hangingPunct="1"/>
            <a:r>
              <a:rPr lang="el-GR" dirty="0" smtClean="0"/>
              <a:t>Υψηλοί δείκτες ανάπτυξης δεν θα πρέπει να ερμηνεύονται οπωσδήποτε θετικά σε όλες τις περιπτώσεις. Π.χ. Ενώ υπάρχει μείωση ζήτησης πραγματοποιείται αύξηση των επενδύσεων παραγωγικής δυναμικότητας.</a:t>
            </a:r>
          </a:p>
        </p:txBody>
      </p:sp>
    </p:spTree>
    <p:extLst>
      <p:ext uri="{BB962C8B-B14F-4D97-AF65-F5344CB8AC3E}">
        <p14:creationId xmlns:p14="http://schemas.microsoft.com/office/powerpoint/2010/main" xmlns="" val="854581765"/>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274638"/>
            <a:ext cx="8229600" cy="561975"/>
          </a:xfrm>
        </p:spPr>
        <p:txBody>
          <a:bodyPr>
            <a:normAutofit fontScale="90000"/>
          </a:bodyPr>
          <a:lstStyle/>
          <a:p>
            <a:pPr eaLnBrk="1" hangingPunct="1"/>
            <a:r>
              <a:rPr lang="el-GR" sz="3600" b="1" dirty="0" smtClean="0"/>
              <a:t>1. Δείκτης Ανάπτυξης Πωλήσεων</a:t>
            </a:r>
          </a:p>
        </p:txBody>
      </p:sp>
      <p:sp>
        <p:nvSpPr>
          <p:cNvPr id="88067" name="Rectangle 3"/>
          <p:cNvSpPr>
            <a:spLocks noGrp="1" noChangeArrowheads="1"/>
          </p:cNvSpPr>
          <p:nvPr>
            <p:ph type="body" idx="1"/>
          </p:nvPr>
        </p:nvSpPr>
        <p:spPr>
          <a:xfrm>
            <a:off x="0" y="1196975"/>
            <a:ext cx="9144000" cy="5661025"/>
          </a:xfrm>
        </p:spPr>
        <p:txBody>
          <a:bodyPr/>
          <a:lstStyle/>
          <a:p>
            <a:pPr eaLnBrk="1" hangingPunct="1">
              <a:buFontTx/>
              <a:buNone/>
            </a:pPr>
            <a:r>
              <a:rPr lang="el-GR" dirty="0" smtClean="0"/>
              <a:t>              Π</a:t>
            </a:r>
            <a:r>
              <a:rPr lang="en-US" baseline="-25000" dirty="0" smtClean="0"/>
              <a:t>t+1</a:t>
            </a:r>
            <a:r>
              <a:rPr lang="el-GR" dirty="0" smtClean="0"/>
              <a:t> – Π</a:t>
            </a:r>
            <a:r>
              <a:rPr lang="en-US" baseline="-25000" dirty="0" smtClean="0"/>
              <a:t>t</a:t>
            </a:r>
            <a:r>
              <a:rPr lang="en-US" dirty="0" smtClean="0"/>
              <a:t>        </a:t>
            </a:r>
            <a:r>
              <a:rPr lang="el-GR" dirty="0" smtClean="0"/>
              <a:t>Π</a:t>
            </a:r>
            <a:r>
              <a:rPr lang="en-US" baseline="-25000" dirty="0" smtClean="0"/>
              <a:t>t+1</a:t>
            </a:r>
            <a:endParaRPr lang="el-GR" u="sng" dirty="0" smtClean="0"/>
          </a:p>
          <a:p>
            <a:pPr eaLnBrk="1" hangingPunct="1">
              <a:buFontTx/>
              <a:buNone/>
            </a:pPr>
            <a:r>
              <a:rPr lang="el-GR" b="1" dirty="0" smtClean="0">
                <a:cs typeface="Arial" charset="0"/>
              </a:rPr>
              <a:t>ΔΑΠ</a:t>
            </a:r>
            <a:r>
              <a:rPr lang="en-US" dirty="0" smtClean="0">
                <a:cs typeface="Arial" charset="0"/>
              </a:rPr>
              <a:t>  = </a:t>
            </a:r>
            <a:r>
              <a:rPr lang="el-GR" dirty="0" smtClean="0">
                <a:cs typeface="Arial" charset="0"/>
              </a:rPr>
              <a:t>──────</a:t>
            </a:r>
            <a:r>
              <a:rPr lang="en-US" dirty="0" smtClean="0">
                <a:cs typeface="Arial" charset="0"/>
              </a:rPr>
              <a:t>  =   </a:t>
            </a:r>
            <a:r>
              <a:rPr lang="el-GR" dirty="0" smtClean="0">
                <a:cs typeface="Arial" charset="0"/>
              </a:rPr>
              <a:t>───</a:t>
            </a:r>
            <a:r>
              <a:rPr lang="en-US" dirty="0" smtClean="0">
                <a:cs typeface="Arial" charset="0"/>
              </a:rPr>
              <a:t>  - 1  </a:t>
            </a:r>
            <a:r>
              <a:rPr lang="el-GR" dirty="0" smtClean="0"/>
              <a:t>                 </a:t>
            </a:r>
            <a:endParaRPr lang="en-US" dirty="0" smtClean="0"/>
          </a:p>
          <a:p>
            <a:pPr eaLnBrk="1" hangingPunct="1">
              <a:buFontTx/>
              <a:buNone/>
            </a:pPr>
            <a:r>
              <a:rPr lang="el-GR" dirty="0" smtClean="0"/>
              <a:t>                  </a:t>
            </a:r>
            <a:r>
              <a:rPr lang="en-US" dirty="0" smtClean="0"/>
              <a:t> </a:t>
            </a:r>
            <a:r>
              <a:rPr lang="el-GR" dirty="0" smtClean="0"/>
              <a:t>Π</a:t>
            </a:r>
            <a:r>
              <a:rPr lang="en-US" baseline="-25000" dirty="0" smtClean="0"/>
              <a:t>t</a:t>
            </a:r>
            <a:r>
              <a:rPr lang="en-US" dirty="0" smtClean="0"/>
              <a:t> </a:t>
            </a:r>
            <a:r>
              <a:rPr lang="el-GR" dirty="0" smtClean="0"/>
              <a:t>             Π</a:t>
            </a:r>
            <a:r>
              <a:rPr lang="en-US" baseline="-25000" dirty="0" smtClean="0"/>
              <a:t>t</a:t>
            </a:r>
            <a:r>
              <a:rPr lang="en-US" dirty="0" smtClean="0"/>
              <a:t> </a:t>
            </a:r>
            <a:endParaRPr lang="el-GR" dirty="0" smtClean="0"/>
          </a:p>
          <a:p>
            <a:pPr eaLnBrk="1" hangingPunct="1">
              <a:buFontTx/>
              <a:buNone/>
            </a:pPr>
            <a:r>
              <a:rPr lang="el-GR" dirty="0" smtClean="0"/>
              <a:t>όπου: Π= πωλήσεις</a:t>
            </a:r>
          </a:p>
        </p:txBody>
      </p:sp>
    </p:spTree>
    <p:extLst>
      <p:ext uri="{BB962C8B-B14F-4D97-AF65-F5344CB8AC3E}">
        <p14:creationId xmlns:p14="http://schemas.microsoft.com/office/powerpoint/2010/main" xmlns="" val="4200898807"/>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0" y="274638"/>
            <a:ext cx="9144000" cy="633412"/>
          </a:xfrm>
        </p:spPr>
        <p:txBody>
          <a:bodyPr/>
          <a:lstStyle/>
          <a:p>
            <a:pPr eaLnBrk="1" hangingPunct="1"/>
            <a:r>
              <a:rPr lang="el-GR" sz="3200" b="1" dirty="0" smtClean="0"/>
              <a:t>2</a:t>
            </a:r>
            <a:r>
              <a:rPr lang="el-GR" sz="3600" b="1" dirty="0" smtClean="0"/>
              <a:t>. Δείκτης Ανάπτυξης Ενεργητικού</a:t>
            </a:r>
          </a:p>
        </p:txBody>
      </p:sp>
      <p:sp>
        <p:nvSpPr>
          <p:cNvPr id="89091" name="Rectangle 3"/>
          <p:cNvSpPr>
            <a:spLocks noGrp="1" noChangeArrowheads="1"/>
          </p:cNvSpPr>
          <p:nvPr>
            <p:ph type="body" idx="1"/>
          </p:nvPr>
        </p:nvSpPr>
        <p:spPr>
          <a:xfrm>
            <a:off x="0" y="1196975"/>
            <a:ext cx="8893175" cy="5400675"/>
          </a:xfrm>
        </p:spPr>
        <p:txBody>
          <a:bodyPr/>
          <a:lstStyle/>
          <a:p>
            <a:pPr eaLnBrk="1" hangingPunct="1">
              <a:buFontTx/>
              <a:buNone/>
            </a:pPr>
            <a:r>
              <a:rPr lang="el-GR" dirty="0" smtClean="0"/>
              <a:t> </a:t>
            </a:r>
            <a:r>
              <a:rPr lang="en-US" dirty="0" smtClean="0"/>
              <a:t>          </a:t>
            </a:r>
            <a:r>
              <a:rPr lang="el-GR" dirty="0" smtClean="0"/>
              <a:t>ΣΕ</a:t>
            </a:r>
            <a:r>
              <a:rPr lang="el-GR" baseline="-25000" dirty="0" smtClean="0"/>
              <a:t>t+1</a:t>
            </a:r>
            <a:r>
              <a:rPr lang="el-GR" dirty="0" smtClean="0"/>
              <a:t> </a:t>
            </a:r>
            <a:r>
              <a:rPr lang="en-US" dirty="0" smtClean="0"/>
              <a:t>– </a:t>
            </a:r>
            <a:r>
              <a:rPr lang="el-GR" dirty="0" smtClean="0"/>
              <a:t>ΣΕ</a:t>
            </a:r>
            <a:r>
              <a:rPr lang="en-US" baseline="-25000" dirty="0" smtClean="0"/>
              <a:t>t        </a:t>
            </a:r>
            <a:r>
              <a:rPr lang="el-GR" dirty="0" smtClean="0"/>
              <a:t>ΣΕ</a:t>
            </a:r>
            <a:r>
              <a:rPr lang="el-GR" baseline="-25000" dirty="0" smtClean="0"/>
              <a:t>t+1</a:t>
            </a:r>
          </a:p>
          <a:p>
            <a:pPr eaLnBrk="1" hangingPunct="1">
              <a:buFontTx/>
              <a:buNone/>
            </a:pPr>
            <a:r>
              <a:rPr lang="el-GR" b="1" dirty="0" smtClean="0"/>
              <a:t>ΔΑΕ</a:t>
            </a:r>
            <a:r>
              <a:rPr lang="el-GR" dirty="0" smtClean="0"/>
              <a:t> =</a:t>
            </a:r>
            <a:r>
              <a:rPr lang="en-US" dirty="0" smtClean="0"/>
              <a:t> </a:t>
            </a:r>
            <a:r>
              <a:rPr lang="el-GR" dirty="0" smtClean="0">
                <a:cs typeface="Arial" charset="0"/>
              </a:rPr>
              <a:t>──────</a:t>
            </a:r>
            <a:r>
              <a:rPr lang="en-US" dirty="0" smtClean="0">
                <a:cs typeface="Arial" charset="0"/>
              </a:rPr>
              <a:t>  =   </a:t>
            </a:r>
            <a:r>
              <a:rPr lang="el-GR" dirty="0" smtClean="0">
                <a:cs typeface="Arial" charset="0"/>
              </a:rPr>
              <a:t>───</a:t>
            </a:r>
            <a:r>
              <a:rPr lang="en-US" dirty="0" smtClean="0">
                <a:cs typeface="Arial" charset="0"/>
              </a:rPr>
              <a:t>  - 1 </a:t>
            </a:r>
            <a:endParaRPr lang="el-GR" dirty="0" smtClean="0"/>
          </a:p>
          <a:p>
            <a:pPr eaLnBrk="1" hangingPunct="1">
              <a:spcBef>
                <a:spcPct val="0"/>
              </a:spcBef>
              <a:buFontTx/>
              <a:buNone/>
            </a:pPr>
            <a:r>
              <a:rPr lang="en-US" dirty="0" smtClean="0"/>
              <a:t>                </a:t>
            </a:r>
            <a:r>
              <a:rPr lang="el-GR" dirty="0" smtClean="0"/>
              <a:t>ΣΕ</a:t>
            </a:r>
            <a:r>
              <a:rPr lang="en-US" baseline="-25000" dirty="0" smtClean="0"/>
              <a:t>t                    </a:t>
            </a:r>
            <a:r>
              <a:rPr lang="el-GR" dirty="0" smtClean="0"/>
              <a:t>ΣΕ</a:t>
            </a:r>
            <a:r>
              <a:rPr lang="en-US" baseline="-25000" dirty="0" smtClean="0"/>
              <a:t>t </a:t>
            </a:r>
          </a:p>
          <a:p>
            <a:pPr eaLnBrk="1" hangingPunct="1">
              <a:spcBef>
                <a:spcPct val="0"/>
              </a:spcBef>
              <a:buFontTx/>
              <a:buNone/>
            </a:pPr>
            <a:endParaRPr lang="en-US" dirty="0" smtClean="0"/>
          </a:p>
          <a:p>
            <a:pPr eaLnBrk="1" hangingPunct="1">
              <a:spcBef>
                <a:spcPct val="0"/>
              </a:spcBef>
              <a:buFontTx/>
              <a:buNone/>
            </a:pPr>
            <a:r>
              <a:rPr lang="el-GR" dirty="0" smtClean="0"/>
              <a:t>όπου: ΣΕ = Συνολικό Ενεργητικό</a:t>
            </a:r>
          </a:p>
          <a:p>
            <a:pPr eaLnBrk="1" hangingPunct="1">
              <a:buFontTx/>
              <a:buNone/>
            </a:pPr>
            <a:endParaRPr lang="el-GR" dirty="0" smtClean="0"/>
          </a:p>
          <a:p>
            <a:pPr eaLnBrk="1" hangingPunct="1">
              <a:buFontTx/>
              <a:buNone/>
            </a:pPr>
            <a:endParaRPr lang="el-GR" dirty="0" smtClean="0"/>
          </a:p>
          <a:p>
            <a:pPr eaLnBrk="1" hangingPunct="1">
              <a:buFontTx/>
              <a:buNone/>
            </a:pPr>
            <a:endParaRPr lang="el-GR" dirty="0" smtClean="0"/>
          </a:p>
          <a:p>
            <a:pPr eaLnBrk="1" hangingPunct="1">
              <a:buFontTx/>
              <a:buNone/>
            </a:pPr>
            <a:endParaRPr lang="el-GR" dirty="0" smtClean="0"/>
          </a:p>
        </p:txBody>
      </p:sp>
    </p:spTree>
    <p:extLst>
      <p:ext uri="{BB962C8B-B14F-4D97-AF65-F5344CB8AC3E}">
        <p14:creationId xmlns:p14="http://schemas.microsoft.com/office/powerpoint/2010/main" xmlns="" val="17386263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490066"/>
          </a:xfrm>
        </p:spPr>
        <p:txBody>
          <a:bodyPr/>
          <a:lstStyle/>
          <a:p>
            <a:r>
              <a:rPr lang="el-GR" sz="2300" b="1" dirty="0" smtClean="0"/>
              <a:t>ΤΑ ΜΕΓΑΛΥΤΕΡΑ ΕΙΔΗΣΙΟΓΡΑΦΙΚΑ ΚΑΝΑΛΙΑ ΣΤΗΝ ΕΥΡΩΠΗ</a:t>
            </a:r>
            <a:endParaRPr lang="el-GR" sz="2300" b="1" dirty="0"/>
          </a:p>
        </p:txBody>
      </p:sp>
      <p:pic>
        <p:nvPicPr>
          <p:cNvPr id="4249602" name="Picture 2"/>
          <p:cNvPicPr>
            <a:picLocks noGrp="1" noChangeAspect="1" noChangeArrowheads="1"/>
          </p:cNvPicPr>
          <p:nvPr>
            <p:ph idx="1"/>
          </p:nvPr>
        </p:nvPicPr>
        <p:blipFill>
          <a:blip r:embed="rId2" cstate="print"/>
          <a:srcRect/>
          <a:stretch>
            <a:fillRect/>
          </a:stretch>
        </p:blipFill>
        <p:spPr bwMode="auto">
          <a:xfrm>
            <a:off x="0" y="692696"/>
            <a:ext cx="9143999" cy="6165304"/>
          </a:xfrm>
          <a:prstGeom prst="rect">
            <a:avLst/>
          </a:prstGeom>
          <a:noFill/>
          <a:ln w="9525">
            <a:noFill/>
            <a:miter lim="800000"/>
            <a:headEnd/>
            <a:tailEnd/>
          </a:ln>
        </p:spPr>
      </p:pic>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0" y="274638"/>
            <a:ext cx="9144000" cy="633412"/>
          </a:xfrm>
        </p:spPr>
        <p:txBody>
          <a:bodyPr/>
          <a:lstStyle/>
          <a:p>
            <a:pPr eaLnBrk="1" hangingPunct="1"/>
            <a:r>
              <a:rPr lang="el-GR" sz="3600" b="1" dirty="0" smtClean="0"/>
              <a:t>3. Δείκτης Ανάπτυξης Καθαρών Κερδών</a:t>
            </a:r>
          </a:p>
        </p:txBody>
      </p:sp>
      <p:sp>
        <p:nvSpPr>
          <p:cNvPr id="90115" name="Rectangle 3"/>
          <p:cNvSpPr>
            <a:spLocks noGrp="1" noChangeArrowheads="1"/>
          </p:cNvSpPr>
          <p:nvPr>
            <p:ph type="body" idx="1"/>
          </p:nvPr>
        </p:nvSpPr>
        <p:spPr>
          <a:xfrm>
            <a:off x="0" y="1196975"/>
            <a:ext cx="9144000" cy="5661025"/>
          </a:xfrm>
        </p:spPr>
        <p:txBody>
          <a:bodyPr/>
          <a:lstStyle/>
          <a:p>
            <a:pPr eaLnBrk="1" hangingPunct="1">
              <a:buFontTx/>
              <a:buNone/>
            </a:pPr>
            <a:r>
              <a:rPr lang="en-US" dirty="0" smtClean="0"/>
              <a:t>              KK</a:t>
            </a:r>
            <a:r>
              <a:rPr lang="el-GR" baseline="-25000" dirty="0" smtClean="0"/>
              <a:t>t+1</a:t>
            </a:r>
            <a:r>
              <a:rPr lang="el-GR" dirty="0" smtClean="0"/>
              <a:t> </a:t>
            </a:r>
            <a:r>
              <a:rPr lang="en-US" dirty="0" smtClean="0"/>
              <a:t>– KK</a:t>
            </a:r>
            <a:r>
              <a:rPr lang="en-US" baseline="-25000" dirty="0" smtClean="0"/>
              <a:t>t         </a:t>
            </a:r>
            <a:r>
              <a:rPr lang="en-US" dirty="0" smtClean="0"/>
              <a:t>KK</a:t>
            </a:r>
            <a:r>
              <a:rPr lang="el-GR" baseline="-25000" dirty="0" smtClean="0"/>
              <a:t>t+1</a:t>
            </a:r>
          </a:p>
          <a:p>
            <a:pPr eaLnBrk="1" hangingPunct="1">
              <a:buFontTx/>
              <a:buNone/>
            </a:pPr>
            <a:r>
              <a:rPr lang="el-GR" b="1" dirty="0" smtClean="0"/>
              <a:t>ΔΑ</a:t>
            </a:r>
            <a:r>
              <a:rPr lang="en-US" b="1" dirty="0" smtClean="0"/>
              <a:t>KK</a:t>
            </a:r>
            <a:r>
              <a:rPr lang="el-GR" b="1" dirty="0" smtClean="0"/>
              <a:t> </a:t>
            </a:r>
            <a:r>
              <a:rPr lang="el-GR" dirty="0" smtClean="0"/>
              <a:t>=</a:t>
            </a:r>
            <a:r>
              <a:rPr lang="en-US" dirty="0" smtClean="0"/>
              <a:t> </a:t>
            </a:r>
            <a:r>
              <a:rPr lang="el-GR" dirty="0" smtClean="0">
                <a:cs typeface="Arial" charset="0"/>
              </a:rPr>
              <a:t>──────</a:t>
            </a:r>
            <a:r>
              <a:rPr lang="en-US" dirty="0" smtClean="0">
                <a:cs typeface="Arial" charset="0"/>
              </a:rPr>
              <a:t>    =   </a:t>
            </a:r>
            <a:r>
              <a:rPr lang="el-GR" dirty="0" smtClean="0">
                <a:cs typeface="Arial" charset="0"/>
              </a:rPr>
              <a:t>───</a:t>
            </a:r>
            <a:r>
              <a:rPr lang="en-US" dirty="0" smtClean="0">
                <a:cs typeface="Arial" charset="0"/>
              </a:rPr>
              <a:t>  - 1 </a:t>
            </a:r>
            <a:endParaRPr lang="el-GR" dirty="0" smtClean="0"/>
          </a:p>
          <a:p>
            <a:pPr eaLnBrk="1" hangingPunct="1">
              <a:spcBef>
                <a:spcPct val="0"/>
              </a:spcBef>
              <a:buFontTx/>
              <a:buNone/>
            </a:pPr>
            <a:r>
              <a:rPr lang="en-US" dirty="0" smtClean="0"/>
              <a:t>                   KK</a:t>
            </a:r>
            <a:r>
              <a:rPr lang="en-US" baseline="-25000" dirty="0" smtClean="0"/>
              <a:t>t                      </a:t>
            </a:r>
            <a:r>
              <a:rPr lang="en-US" dirty="0" smtClean="0"/>
              <a:t>KK</a:t>
            </a:r>
            <a:r>
              <a:rPr lang="en-US" baseline="-25000" dirty="0" smtClean="0"/>
              <a:t>t </a:t>
            </a:r>
          </a:p>
          <a:p>
            <a:pPr eaLnBrk="1" hangingPunct="1">
              <a:buFontTx/>
              <a:buNone/>
            </a:pPr>
            <a:endParaRPr lang="en-US" dirty="0" smtClean="0"/>
          </a:p>
          <a:p>
            <a:pPr eaLnBrk="1" hangingPunct="1">
              <a:buFontTx/>
              <a:buNone/>
            </a:pPr>
            <a:r>
              <a:rPr lang="el-GR" dirty="0" smtClean="0"/>
              <a:t>όπου: ΚΚ = Καθαρά Κέρδη</a:t>
            </a:r>
          </a:p>
          <a:p>
            <a:pPr eaLnBrk="1" hangingPunct="1">
              <a:buFontTx/>
              <a:buNone/>
            </a:pPr>
            <a:endParaRPr lang="el-GR" dirty="0" smtClean="0"/>
          </a:p>
          <a:p>
            <a:pPr eaLnBrk="1" hangingPunct="1">
              <a:buFontTx/>
              <a:buNone/>
            </a:pPr>
            <a:endParaRPr lang="el-GR" dirty="0" smtClean="0"/>
          </a:p>
          <a:p>
            <a:pPr eaLnBrk="1" hangingPunct="1">
              <a:buFontTx/>
              <a:buNone/>
            </a:pPr>
            <a:endParaRPr lang="el-GR" dirty="0" smtClean="0"/>
          </a:p>
          <a:p>
            <a:pPr eaLnBrk="1" hangingPunct="1">
              <a:buFontTx/>
              <a:buNone/>
            </a:pPr>
            <a:endParaRPr lang="el-GR" dirty="0" smtClean="0"/>
          </a:p>
          <a:p>
            <a:pPr eaLnBrk="1" hangingPunct="1">
              <a:buFontTx/>
              <a:buNone/>
            </a:pPr>
            <a:endParaRPr lang="el-GR" dirty="0" smtClean="0"/>
          </a:p>
        </p:txBody>
      </p:sp>
    </p:spTree>
    <p:extLst>
      <p:ext uri="{BB962C8B-B14F-4D97-AF65-F5344CB8AC3E}">
        <p14:creationId xmlns:p14="http://schemas.microsoft.com/office/powerpoint/2010/main" xmlns="" val="2226855696"/>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0" y="0"/>
            <a:ext cx="9144000" cy="692697"/>
          </a:xfrm>
        </p:spPr>
        <p:txBody>
          <a:bodyPr/>
          <a:lstStyle/>
          <a:p>
            <a:pPr eaLnBrk="1" hangingPunct="1"/>
            <a:r>
              <a:rPr lang="el-GR" sz="3600" b="1" dirty="0" smtClean="0"/>
              <a:t>ΕΠΕΝΔΥΤΙΚΟΙ ΑΡΙΘΜΟΔΕΙΚΤΕΣ</a:t>
            </a:r>
          </a:p>
        </p:txBody>
      </p:sp>
      <p:sp>
        <p:nvSpPr>
          <p:cNvPr id="74755" name="Rectangle 3"/>
          <p:cNvSpPr>
            <a:spLocks noGrp="1" noChangeArrowheads="1"/>
          </p:cNvSpPr>
          <p:nvPr>
            <p:ph type="body" idx="1"/>
          </p:nvPr>
        </p:nvSpPr>
        <p:spPr>
          <a:xfrm>
            <a:off x="0" y="1124743"/>
            <a:ext cx="9144000" cy="5733257"/>
          </a:xfrm>
        </p:spPr>
        <p:txBody>
          <a:bodyPr/>
          <a:lstStyle/>
          <a:p>
            <a:pPr algn="just" eaLnBrk="1" hangingPunct="1"/>
            <a:r>
              <a:rPr lang="el-GR" dirty="0" smtClean="0"/>
              <a:t>Οι δείκτες αυτοί </a:t>
            </a:r>
            <a:r>
              <a:rPr lang="el-GR" b="1" dirty="0" smtClean="0"/>
              <a:t>συσχετίζουν</a:t>
            </a:r>
            <a:r>
              <a:rPr lang="el-GR" dirty="0" smtClean="0"/>
              <a:t> τον αριθμό των</a:t>
            </a:r>
            <a:r>
              <a:rPr lang="en-US" dirty="0" smtClean="0"/>
              <a:t> </a:t>
            </a:r>
            <a:r>
              <a:rPr lang="el-GR" dirty="0" smtClean="0"/>
              <a:t>μετοχών μιας επιχείρησης και τη χρηματιστηριακή</a:t>
            </a:r>
            <a:r>
              <a:rPr lang="en-US" dirty="0" smtClean="0"/>
              <a:t> </a:t>
            </a:r>
            <a:r>
              <a:rPr lang="el-GR" dirty="0" smtClean="0"/>
              <a:t>τους τιμή, με τα κέρδη, τα μερίσματα και τα άλλα</a:t>
            </a:r>
            <a:r>
              <a:rPr lang="en-US" dirty="0" smtClean="0"/>
              <a:t> </a:t>
            </a:r>
            <a:r>
              <a:rPr lang="el-GR" dirty="0" smtClean="0"/>
              <a:t>περιουσιακά της στοιχεία.</a:t>
            </a:r>
          </a:p>
          <a:p>
            <a:pPr algn="just" eaLnBrk="1" hangingPunct="1"/>
            <a:r>
              <a:rPr lang="el-GR" b="1" dirty="0" smtClean="0"/>
              <a:t>Δείχνουν</a:t>
            </a:r>
            <a:r>
              <a:rPr lang="el-GR" dirty="0" smtClean="0"/>
              <a:t> τι πιστεύουν</a:t>
            </a:r>
            <a:r>
              <a:rPr lang="en-US" dirty="0" smtClean="0"/>
              <a:t> </a:t>
            </a:r>
            <a:r>
              <a:rPr lang="el-GR" dirty="0" smtClean="0"/>
              <a:t>οι επενδυτές για τις επιδόσεις και τις προοπτικές</a:t>
            </a:r>
            <a:r>
              <a:rPr lang="en-US" dirty="0" smtClean="0"/>
              <a:t> </a:t>
            </a:r>
            <a:r>
              <a:rPr lang="el-GR" dirty="0" smtClean="0"/>
              <a:t>της επιχείρησης.</a:t>
            </a:r>
          </a:p>
          <a:p>
            <a:pPr algn="just"/>
            <a:r>
              <a:rPr lang="el-GR" dirty="0" smtClean="0"/>
              <a:t>Οι δείκτες αυτοί </a:t>
            </a:r>
            <a:r>
              <a:rPr lang="el-GR" b="1" dirty="0" smtClean="0"/>
              <a:t>συγκρίνουν</a:t>
            </a:r>
            <a:r>
              <a:rPr lang="el-GR" dirty="0" smtClean="0"/>
              <a:t> την </a:t>
            </a:r>
            <a:r>
              <a:rPr lang="el-GR" b="1" dirty="0" smtClean="0">
                <a:solidFill>
                  <a:srgbClr val="006600"/>
                </a:solidFill>
              </a:rPr>
              <a:t>χρηματιστηριακή τιμή της μετοχής </a:t>
            </a:r>
            <a:r>
              <a:rPr lang="el-GR" dirty="0" smtClean="0"/>
              <a:t>με</a:t>
            </a:r>
            <a:r>
              <a:rPr lang="en-US" dirty="0" smtClean="0"/>
              <a:t>:</a:t>
            </a:r>
          </a:p>
          <a:p>
            <a:pPr algn="just"/>
            <a:r>
              <a:rPr lang="el-GR" b="1" dirty="0" smtClean="0">
                <a:solidFill>
                  <a:srgbClr val="002060"/>
                </a:solidFill>
              </a:rPr>
              <a:t>τα κέρδη της επιχείρησης </a:t>
            </a:r>
            <a:r>
              <a:rPr lang="el-GR" dirty="0" smtClean="0"/>
              <a:t>και</a:t>
            </a:r>
          </a:p>
          <a:p>
            <a:pPr algn="just"/>
            <a:r>
              <a:rPr lang="el-GR" b="1" dirty="0" smtClean="0">
                <a:solidFill>
                  <a:srgbClr val="800080"/>
                </a:solidFill>
              </a:rPr>
              <a:t>με τη λογιστική αξία της μετοχής</a:t>
            </a:r>
          </a:p>
          <a:p>
            <a:pPr algn="just" eaLnBrk="1" hangingPunct="1"/>
            <a:endParaRPr lang="el-GR" dirty="0" smtClean="0"/>
          </a:p>
          <a:p>
            <a:pPr eaLnBrk="1" hangingPunct="1">
              <a:buFontTx/>
              <a:buNone/>
            </a:pPr>
            <a:endParaRPr lang="el-GR" dirty="0" smtClean="0"/>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346050"/>
          </a:xfrm>
        </p:spPr>
        <p:txBody>
          <a:bodyPr>
            <a:normAutofit fontScale="90000"/>
          </a:bodyPr>
          <a:lstStyle/>
          <a:p>
            <a:r>
              <a:rPr lang="el-GR" sz="3600" b="1" dirty="0" smtClean="0"/>
              <a:t>ΧΡΗΣΗ ΕΠΕΝΔΥΤΙΚΩΝ ΔΕΙΚΤΩΝ</a:t>
            </a:r>
            <a:endParaRPr lang="el-GR" sz="3600" b="1" dirty="0"/>
          </a:p>
        </p:txBody>
      </p:sp>
      <p:sp>
        <p:nvSpPr>
          <p:cNvPr id="3" name="2 - Θέση περιεχομένου"/>
          <p:cNvSpPr>
            <a:spLocks noGrp="1"/>
          </p:cNvSpPr>
          <p:nvPr>
            <p:ph idx="1"/>
          </p:nvPr>
        </p:nvSpPr>
        <p:spPr>
          <a:xfrm>
            <a:off x="0" y="980728"/>
            <a:ext cx="9144000" cy="5877272"/>
          </a:xfrm>
        </p:spPr>
        <p:txBody>
          <a:bodyPr/>
          <a:lstStyle/>
          <a:p>
            <a:pPr algn="just"/>
            <a:r>
              <a:rPr lang="el-GR" sz="2900" dirty="0" smtClean="0"/>
              <a:t>Οι δείκτες αυτοί </a:t>
            </a:r>
            <a:r>
              <a:rPr lang="el-GR" sz="2900" b="1" dirty="0" smtClean="0"/>
              <a:t>χρησιμοποιούντα</a:t>
            </a:r>
            <a:r>
              <a:rPr lang="el-GR" sz="2900" dirty="0" smtClean="0"/>
              <a:t>ι από τους </a:t>
            </a:r>
            <a:r>
              <a:rPr lang="el-GR" sz="2900" b="1" dirty="0" smtClean="0"/>
              <a:t>επενδυτές</a:t>
            </a:r>
            <a:r>
              <a:rPr lang="el-GR" sz="2900" dirty="0" smtClean="0"/>
              <a:t> όταν πρόκειται να αποφασίσουν αν θα πρέπει</a:t>
            </a:r>
            <a:r>
              <a:rPr lang="en-US" sz="2900" dirty="0" smtClean="0"/>
              <a:t>:</a:t>
            </a:r>
            <a:endParaRPr lang="el-GR" sz="2900" dirty="0" smtClean="0"/>
          </a:p>
          <a:p>
            <a:pPr marL="514350" indent="-514350" algn="just">
              <a:buFont typeface="+mj-lt"/>
              <a:buAutoNum type="arabicPeriod"/>
            </a:pPr>
            <a:r>
              <a:rPr lang="el-GR" sz="2900" b="1" dirty="0" smtClean="0">
                <a:solidFill>
                  <a:srgbClr val="C00000"/>
                </a:solidFill>
              </a:rPr>
              <a:t>Να αγοράσουν. </a:t>
            </a:r>
          </a:p>
          <a:p>
            <a:pPr marL="514350" indent="-514350" algn="just">
              <a:buFont typeface="+mj-lt"/>
              <a:buAutoNum type="arabicPeriod"/>
            </a:pPr>
            <a:r>
              <a:rPr lang="el-GR" sz="2900" b="1" dirty="0" smtClean="0">
                <a:solidFill>
                  <a:srgbClr val="006600"/>
                </a:solidFill>
              </a:rPr>
              <a:t>Να πωλήσουν. </a:t>
            </a:r>
          </a:p>
          <a:p>
            <a:pPr marL="514350" indent="-514350" algn="just">
              <a:buFont typeface="+mj-lt"/>
              <a:buAutoNum type="arabicPeriod"/>
            </a:pPr>
            <a:r>
              <a:rPr lang="el-GR" sz="2900" b="1" dirty="0" smtClean="0">
                <a:solidFill>
                  <a:srgbClr val="7030A0"/>
                </a:solidFill>
              </a:rPr>
              <a:t>Να διατηρήσουν την επένδυσή τους σε μετοχές μιας επιχείρησης.</a:t>
            </a:r>
          </a:p>
          <a:p>
            <a:pPr algn="just"/>
            <a:r>
              <a:rPr lang="el-GR" sz="2900" b="1" dirty="0" smtClean="0"/>
              <a:t>Παρέχουν</a:t>
            </a:r>
            <a:r>
              <a:rPr lang="el-GR" sz="2900" dirty="0" smtClean="0"/>
              <a:t> στην διοίκηση της εταιρείας πληροφορίες σχετικά με το τι </a:t>
            </a:r>
            <a:r>
              <a:rPr lang="el-GR" sz="2900" b="1" dirty="0" smtClean="0"/>
              <a:t>πιστεύουν οι επενδυτές </a:t>
            </a:r>
            <a:r>
              <a:rPr lang="el-GR" sz="2900" dirty="0" smtClean="0"/>
              <a:t>για την πορεία της επίδοσης της επιχείρησης τόσο στο παρελθόν όσο και στο μέλλον.</a:t>
            </a:r>
            <a:endParaRPr lang="el-GR" sz="2900" b="1" dirty="0" smtClean="0">
              <a:solidFill>
                <a:srgbClr val="7030A0"/>
              </a:solidFill>
            </a:endParaRPr>
          </a:p>
          <a:p>
            <a:endParaRPr lang="el-GR" dirty="0"/>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7200" y="1"/>
            <a:ext cx="8229600" cy="620688"/>
          </a:xfrm>
        </p:spPr>
        <p:txBody>
          <a:bodyPr/>
          <a:lstStyle/>
          <a:p>
            <a:pPr eaLnBrk="1" hangingPunct="1"/>
            <a:r>
              <a:rPr lang="el-GR" sz="3200" b="1" dirty="0" smtClean="0"/>
              <a:t>1. Price per earnings ratio</a:t>
            </a:r>
          </a:p>
        </p:txBody>
      </p:sp>
      <p:sp>
        <p:nvSpPr>
          <p:cNvPr id="75779" name="Rectangle 3"/>
          <p:cNvSpPr>
            <a:spLocks noGrp="1" noChangeArrowheads="1"/>
          </p:cNvSpPr>
          <p:nvPr>
            <p:ph type="body" idx="1"/>
          </p:nvPr>
        </p:nvSpPr>
        <p:spPr>
          <a:xfrm>
            <a:off x="0" y="908050"/>
            <a:ext cx="9144000" cy="5949950"/>
          </a:xfrm>
        </p:spPr>
        <p:txBody>
          <a:bodyPr/>
          <a:lstStyle/>
          <a:p>
            <a:pPr eaLnBrk="1" hangingPunct="1">
              <a:buFontTx/>
              <a:buNone/>
            </a:pPr>
            <a:r>
              <a:rPr lang="el-GR" sz="2800" b="1" dirty="0" smtClean="0"/>
              <a:t>P/E = </a:t>
            </a:r>
            <a:r>
              <a:rPr lang="el-GR" sz="2800" b="1" u="sng" dirty="0" smtClean="0"/>
              <a:t>Τιμή Μετοχής</a:t>
            </a:r>
            <a:r>
              <a:rPr lang="el-GR" sz="2800" b="1" dirty="0" smtClean="0"/>
              <a:t>             = </a:t>
            </a:r>
            <a:r>
              <a:rPr lang="el-GR" sz="2800" b="1" u="sng" dirty="0" smtClean="0"/>
              <a:t>10</a:t>
            </a:r>
            <a:r>
              <a:rPr lang="el-GR" sz="2800" b="1" dirty="0" smtClean="0"/>
              <a:t> = 5</a:t>
            </a:r>
            <a:endParaRPr lang="el-GR" sz="2800" b="1" u="sng" dirty="0" smtClean="0"/>
          </a:p>
          <a:p>
            <a:pPr eaLnBrk="1" hangingPunct="1">
              <a:buFontTx/>
              <a:buNone/>
            </a:pPr>
            <a:r>
              <a:rPr lang="el-GR" sz="2800" b="1" dirty="0" smtClean="0"/>
              <a:t>          Κέρδη ανά μετοχή         2</a:t>
            </a:r>
            <a:endParaRPr lang="el-GR" sz="2800" dirty="0" smtClean="0"/>
          </a:p>
          <a:p>
            <a:pPr eaLnBrk="1" hangingPunct="1">
              <a:buFontTx/>
              <a:buNone/>
            </a:pPr>
            <a:endParaRPr lang="en-US" sz="2800" dirty="0" smtClean="0"/>
          </a:p>
          <a:p>
            <a:pPr eaLnBrk="1" hangingPunct="1">
              <a:buFontTx/>
              <a:buNone/>
            </a:pPr>
            <a:r>
              <a:rPr lang="el-GR" sz="2800" dirty="0" smtClean="0"/>
              <a:t>Κέρδη ανά μετοχή  = </a:t>
            </a:r>
            <a:r>
              <a:rPr lang="el-GR" sz="2800" u="sng" dirty="0" smtClean="0"/>
              <a:t>Καθαρά Κέρδη μετά από φόρους</a:t>
            </a:r>
          </a:p>
          <a:p>
            <a:pPr eaLnBrk="1" hangingPunct="1">
              <a:buFontTx/>
              <a:buNone/>
            </a:pPr>
            <a:r>
              <a:rPr lang="el-GR" sz="2800" dirty="0" smtClean="0"/>
              <a:t>                                  Αριθμός Μετοχών σε κυκλοφορία</a:t>
            </a:r>
          </a:p>
          <a:p>
            <a:pPr eaLnBrk="1" hangingPunct="1">
              <a:buFontTx/>
              <a:buNone/>
            </a:pPr>
            <a:endParaRPr lang="en-US" sz="2800" dirty="0" smtClean="0"/>
          </a:p>
          <a:p>
            <a:pPr algn="just" eaLnBrk="1" hangingPunct="1"/>
            <a:r>
              <a:rPr lang="el-GR" sz="2800" dirty="0" smtClean="0"/>
              <a:t>Ο δείκτης Ρ/Ε συγκρίνει την αγοραία τιμή της</a:t>
            </a:r>
            <a:r>
              <a:rPr lang="en-US" sz="2800" dirty="0" smtClean="0"/>
              <a:t> </a:t>
            </a:r>
            <a:r>
              <a:rPr lang="el-GR" sz="2800" dirty="0" smtClean="0"/>
              <a:t>μετοχής με τα κέρδη ανά μετοχή της επιχείρησης.</a:t>
            </a:r>
          </a:p>
          <a:p>
            <a:pPr algn="just" eaLnBrk="1" hangingPunct="1"/>
            <a:r>
              <a:rPr lang="el-GR" sz="2800" dirty="0" smtClean="0"/>
              <a:t>Ο δείκτης φανερώνει το πόσο θα επιθυμούσαν οι</a:t>
            </a:r>
            <a:r>
              <a:rPr lang="en-US" sz="2800" dirty="0" smtClean="0"/>
              <a:t> </a:t>
            </a:r>
            <a:r>
              <a:rPr lang="el-GR" sz="2800" dirty="0" smtClean="0"/>
              <a:t>επενδυτές να πληρώσουν για τα ανά μετοχή</a:t>
            </a:r>
            <a:r>
              <a:rPr lang="en-US" sz="2800" dirty="0" smtClean="0"/>
              <a:t> </a:t>
            </a:r>
            <a:r>
              <a:rPr lang="el-GR" sz="2800" dirty="0" smtClean="0"/>
              <a:t>καθαρά κέρδη, δηλαδή πόσα ευρώ είναι διατεθειμένος</a:t>
            </a:r>
            <a:r>
              <a:rPr lang="en-US" sz="2800" dirty="0" smtClean="0"/>
              <a:t> </a:t>
            </a:r>
            <a:r>
              <a:rPr lang="el-GR" sz="2800" dirty="0" smtClean="0"/>
              <a:t>να καταβάλλει ένας επενδυτής για κάθε 1 € κέρδους.</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7200" y="1"/>
            <a:ext cx="8229600" cy="476672"/>
          </a:xfrm>
        </p:spPr>
        <p:txBody>
          <a:bodyPr>
            <a:normAutofit fontScale="90000"/>
          </a:bodyPr>
          <a:lstStyle/>
          <a:p>
            <a:pPr eaLnBrk="1" hangingPunct="1"/>
            <a:r>
              <a:rPr lang="el-GR" sz="3200" b="1" dirty="0" smtClean="0"/>
              <a:t>2. Price to book value ratio (1)</a:t>
            </a:r>
          </a:p>
        </p:txBody>
      </p:sp>
      <p:sp>
        <p:nvSpPr>
          <p:cNvPr id="76803" name="Rectangle 3"/>
          <p:cNvSpPr>
            <a:spLocks noGrp="1" noChangeArrowheads="1"/>
          </p:cNvSpPr>
          <p:nvPr>
            <p:ph type="body" idx="1"/>
          </p:nvPr>
        </p:nvSpPr>
        <p:spPr>
          <a:xfrm>
            <a:off x="0" y="548680"/>
            <a:ext cx="9144000" cy="6309320"/>
          </a:xfrm>
        </p:spPr>
        <p:txBody>
          <a:bodyPr>
            <a:normAutofit lnSpcReduction="10000"/>
          </a:bodyPr>
          <a:lstStyle/>
          <a:p>
            <a:pPr eaLnBrk="1" hangingPunct="1">
              <a:buFontTx/>
              <a:buNone/>
            </a:pPr>
            <a:r>
              <a:rPr lang="el-GR" sz="2800" b="1" dirty="0" smtClean="0"/>
              <a:t>P/BV = </a:t>
            </a:r>
            <a:r>
              <a:rPr lang="el-GR" sz="2800" b="1" u="sng" dirty="0" smtClean="0"/>
              <a:t>Τιμή Μετοχής</a:t>
            </a:r>
          </a:p>
          <a:p>
            <a:pPr eaLnBrk="1" hangingPunct="1">
              <a:buFontTx/>
              <a:buNone/>
            </a:pPr>
            <a:r>
              <a:rPr lang="el-GR" sz="2800" b="1" dirty="0" smtClean="0"/>
              <a:t>             Λογιστική Αξία </a:t>
            </a:r>
          </a:p>
          <a:p>
            <a:pPr eaLnBrk="1" hangingPunct="1">
              <a:buFontTx/>
              <a:buNone/>
            </a:pPr>
            <a:endParaRPr lang="en-US" sz="2800" dirty="0" smtClean="0"/>
          </a:p>
          <a:p>
            <a:pPr eaLnBrk="1" hangingPunct="1">
              <a:buFontTx/>
              <a:buNone/>
            </a:pPr>
            <a:r>
              <a:rPr lang="el-GR" sz="2800" b="1" dirty="0" smtClean="0">
                <a:solidFill>
                  <a:srgbClr val="002060"/>
                </a:solidFill>
              </a:rPr>
              <a:t>Λογιστική Αξία = </a:t>
            </a:r>
            <a:r>
              <a:rPr lang="el-GR" sz="2800" b="1" u="sng" dirty="0" smtClean="0">
                <a:solidFill>
                  <a:srgbClr val="002060"/>
                </a:solidFill>
              </a:rPr>
              <a:t>Ίδια Κεφάλαια </a:t>
            </a:r>
          </a:p>
          <a:p>
            <a:pPr eaLnBrk="1" hangingPunct="1">
              <a:buFontTx/>
              <a:buNone/>
            </a:pPr>
            <a:r>
              <a:rPr lang="el-GR" sz="2800" b="1" dirty="0" smtClean="0">
                <a:solidFill>
                  <a:srgbClr val="002060"/>
                </a:solidFill>
              </a:rPr>
              <a:t>                             Αριθμός Μετοχών σε Κυκλοφορία</a:t>
            </a:r>
          </a:p>
          <a:p>
            <a:pPr eaLnBrk="1" hangingPunct="1">
              <a:buFontTx/>
              <a:buNone/>
            </a:pPr>
            <a:endParaRPr lang="en-US" sz="2800" dirty="0" smtClean="0"/>
          </a:p>
          <a:p>
            <a:pPr eaLnBrk="1" hangingPunct="1">
              <a:buFontTx/>
              <a:buNone/>
            </a:pPr>
            <a:r>
              <a:rPr lang="el-GR" sz="2800" dirty="0" smtClean="0"/>
              <a:t>Αν P/BV = 1 Ο δείκτης θεωρείται </a:t>
            </a:r>
            <a:r>
              <a:rPr lang="el-GR" sz="2800" b="1" dirty="0" smtClean="0"/>
              <a:t>ικανοποιητικός</a:t>
            </a:r>
          </a:p>
          <a:p>
            <a:pPr eaLnBrk="1" hangingPunct="1">
              <a:buFontTx/>
              <a:buNone/>
            </a:pPr>
            <a:r>
              <a:rPr lang="el-GR" sz="2800" dirty="0" smtClean="0"/>
              <a:t>Αν Ρ/Β</a:t>
            </a:r>
            <a:r>
              <a:rPr lang="en-US" sz="2800" dirty="0" smtClean="0"/>
              <a:t>V</a:t>
            </a:r>
            <a:r>
              <a:rPr lang="el-GR" sz="2800" dirty="0" smtClean="0"/>
              <a:t> &gt; 1 Η μετοχή είναι</a:t>
            </a:r>
            <a:r>
              <a:rPr lang="el-GR" sz="2800" b="1" dirty="0" smtClean="0">
                <a:solidFill>
                  <a:srgbClr val="000000"/>
                </a:solidFill>
                <a:cs typeface="Times New Roman" pitchFamily="18" charset="0"/>
              </a:rPr>
              <a:t> υπερτιμημένη.</a:t>
            </a:r>
            <a:r>
              <a:rPr lang="el-GR" sz="2800" dirty="0" smtClean="0">
                <a:solidFill>
                  <a:srgbClr val="000000"/>
                </a:solidFill>
                <a:cs typeface="Times New Roman" pitchFamily="18" charset="0"/>
              </a:rPr>
              <a:t> </a:t>
            </a:r>
          </a:p>
          <a:p>
            <a:pPr eaLnBrk="1" hangingPunct="1">
              <a:buFontTx/>
              <a:buNone/>
            </a:pPr>
            <a:r>
              <a:rPr lang="el-GR" sz="2800" dirty="0" smtClean="0"/>
              <a:t>Αν Ρ/Β</a:t>
            </a:r>
            <a:r>
              <a:rPr lang="en-US" sz="2800" dirty="0" smtClean="0"/>
              <a:t>V</a:t>
            </a:r>
            <a:r>
              <a:rPr lang="el-GR" sz="2800" dirty="0" smtClean="0"/>
              <a:t> </a:t>
            </a:r>
            <a:r>
              <a:rPr lang="en-US" sz="2800" dirty="0" smtClean="0">
                <a:solidFill>
                  <a:srgbClr val="000000"/>
                </a:solidFill>
                <a:cs typeface="Times New Roman" pitchFamily="18" charset="0"/>
              </a:rPr>
              <a:t>&lt; 1 </a:t>
            </a:r>
            <a:r>
              <a:rPr lang="el-GR" sz="2800" dirty="0" smtClean="0"/>
              <a:t>Η μετοχή είναι</a:t>
            </a:r>
            <a:r>
              <a:rPr lang="el-GR" sz="2800" b="1" dirty="0" smtClean="0">
                <a:solidFill>
                  <a:srgbClr val="000000"/>
                </a:solidFill>
                <a:cs typeface="Times New Roman" pitchFamily="18" charset="0"/>
              </a:rPr>
              <a:t> υποτιμημένη</a:t>
            </a:r>
            <a:endParaRPr lang="el-GR" sz="2800" dirty="0" smtClean="0">
              <a:solidFill>
                <a:srgbClr val="000000"/>
              </a:solidFill>
              <a:cs typeface="Times New Roman" pitchFamily="18" charset="0"/>
            </a:endParaRPr>
          </a:p>
          <a:p>
            <a:pPr eaLnBrk="1" hangingPunct="1">
              <a:buFontTx/>
              <a:buNone/>
            </a:pPr>
            <a:endParaRPr lang="el-GR" sz="2800" dirty="0" smtClean="0"/>
          </a:p>
          <a:p>
            <a:pPr algn="just" eaLnBrk="1" hangingPunct="1"/>
            <a:r>
              <a:rPr lang="el-GR" sz="2600" dirty="0" smtClean="0">
                <a:solidFill>
                  <a:srgbClr val="000000"/>
                </a:solidFill>
                <a:cs typeface="Times New Roman" pitchFamily="18" charset="0"/>
              </a:rPr>
              <a:t>Ο λόγος του δείκτη μας δείχνει πόσες φορές η χρηματιστηριακή τιμή της κοινής μετοχής είναι μεγαλύτερη από την λογιστική αξία. </a:t>
            </a:r>
            <a:endParaRPr lang="en-GB" sz="2600" dirty="0" smtClean="0">
              <a:solidFill>
                <a:srgbClr val="000000"/>
              </a:solidFill>
              <a:cs typeface="Times New Roman" pitchFamily="18" charset="0"/>
            </a:endParaRP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1 - Τίτλος"/>
          <p:cNvSpPr>
            <a:spLocks noGrp="1"/>
          </p:cNvSpPr>
          <p:nvPr>
            <p:ph type="title"/>
          </p:nvPr>
        </p:nvSpPr>
        <p:spPr>
          <a:xfrm>
            <a:off x="0" y="0"/>
            <a:ext cx="9144000" cy="692696"/>
          </a:xfrm>
        </p:spPr>
        <p:txBody>
          <a:bodyPr/>
          <a:lstStyle/>
          <a:p>
            <a:pPr eaLnBrk="1" hangingPunct="1"/>
            <a:r>
              <a:rPr lang="el-GR" sz="3600" b="1" dirty="0" smtClean="0"/>
              <a:t>3</a:t>
            </a:r>
            <a:r>
              <a:rPr lang="en-US" sz="3600" b="1" dirty="0" smtClean="0"/>
              <a:t>. Price to Βook Value Ratio</a:t>
            </a:r>
            <a:r>
              <a:rPr lang="el-GR" sz="3600" b="1" dirty="0" smtClean="0"/>
              <a:t> (2)</a:t>
            </a:r>
            <a:endParaRPr lang="el-GR" altLang="el-GR" sz="3600" b="1" dirty="0" smtClean="0"/>
          </a:p>
        </p:txBody>
      </p:sp>
      <p:sp>
        <p:nvSpPr>
          <p:cNvPr id="3" name="2 - Υπότιτλος"/>
          <p:cNvSpPr>
            <a:spLocks noGrp="1"/>
          </p:cNvSpPr>
          <p:nvPr>
            <p:ph sz="half" idx="1"/>
          </p:nvPr>
        </p:nvSpPr>
        <p:spPr>
          <a:xfrm>
            <a:off x="0" y="1600200"/>
            <a:ext cx="9144000" cy="5257800"/>
          </a:xfrm>
        </p:spPr>
        <p:txBody>
          <a:bodyPr rtlCol="0">
            <a:normAutofit lnSpcReduction="10000"/>
          </a:bodyPr>
          <a:lstStyle/>
          <a:p>
            <a:pPr algn="l" eaLnBrk="1" hangingPunct="1">
              <a:lnSpc>
                <a:spcPct val="90000"/>
              </a:lnSpc>
              <a:buFont typeface="Arial" charset="0"/>
              <a:buNone/>
              <a:defRPr/>
            </a:pPr>
            <a:r>
              <a:rPr lang="el-GR" sz="2600" b="1" dirty="0" smtClean="0">
                <a:solidFill>
                  <a:schemeClr val="tx1"/>
                </a:solidFill>
                <a:cs typeface="Arial" pitchFamily="34" charset="0"/>
              </a:rPr>
              <a:t> </a:t>
            </a:r>
          </a:p>
          <a:p>
            <a:pPr algn="l" eaLnBrk="1" hangingPunct="1">
              <a:lnSpc>
                <a:spcPct val="90000"/>
              </a:lnSpc>
              <a:buFont typeface="Arial" charset="0"/>
              <a:buNone/>
              <a:defRPr/>
            </a:pPr>
            <a:endParaRPr lang="el-GR" sz="2600" b="1" dirty="0">
              <a:cs typeface="Arial" pitchFamily="34" charset="0"/>
            </a:endParaRPr>
          </a:p>
          <a:p>
            <a:pPr eaLnBrk="1" hangingPunct="1">
              <a:lnSpc>
                <a:spcPct val="90000"/>
              </a:lnSpc>
              <a:defRPr/>
            </a:pPr>
            <a:endParaRPr lang="el-GR" sz="2400" dirty="0" smtClean="0">
              <a:solidFill>
                <a:schemeClr val="tx1"/>
              </a:solidFill>
              <a:cs typeface="Arial" pitchFamily="34" charset="0"/>
            </a:endParaRPr>
          </a:p>
          <a:p>
            <a:pPr algn="just" eaLnBrk="1" hangingPunct="1">
              <a:lnSpc>
                <a:spcPct val="90000"/>
              </a:lnSpc>
              <a:defRPr/>
            </a:pPr>
            <a:r>
              <a:rPr lang="el-GR" sz="3000" dirty="0" smtClean="0">
                <a:solidFill>
                  <a:schemeClr val="tx1"/>
                </a:solidFill>
                <a:cs typeface="Arial" pitchFamily="34" charset="0"/>
              </a:rPr>
              <a:t>Όταν ο </a:t>
            </a:r>
            <a:r>
              <a:rPr lang="el-GR" sz="3000" b="1" dirty="0" smtClean="0">
                <a:solidFill>
                  <a:schemeClr val="tx1"/>
                </a:solidFill>
                <a:cs typeface="Arial" pitchFamily="34" charset="0"/>
              </a:rPr>
              <a:t>Δείκτης Αγοραίας Τιμής προς Λογιστική Τιμή Μετοχής &gt; 1 </a:t>
            </a:r>
            <a:r>
              <a:rPr lang="el-GR" sz="3000" dirty="0" smtClean="0">
                <a:solidFill>
                  <a:schemeClr val="tx1"/>
                </a:solidFill>
                <a:cs typeface="Arial" pitchFamily="34" charset="0"/>
              </a:rPr>
              <a:t>τότε οι επιχειρήσεις έχουν υψηλή απόδοση συνολικών </a:t>
            </a:r>
            <a:r>
              <a:rPr lang="el-GR" sz="3000" dirty="0" smtClean="0">
                <a:cs typeface="Arial" pitchFamily="34" charset="0"/>
              </a:rPr>
              <a:t>Ιδίων Κ</a:t>
            </a:r>
            <a:r>
              <a:rPr lang="el-GR" sz="3000" dirty="0" smtClean="0">
                <a:solidFill>
                  <a:schemeClr val="tx1"/>
                </a:solidFill>
                <a:cs typeface="Arial" pitchFamily="34" charset="0"/>
              </a:rPr>
              <a:t>εφαλαίων (</a:t>
            </a:r>
            <a:r>
              <a:rPr lang="en-US" sz="3000" dirty="0" smtClean="0">
                <a:solidFill>
                  <a:schemeClr val="tx1"/>
                </a:solidFill>
                <a:cs typeface="Arial" pitchFamily="34" charset="0"/>
              </a:rPr>
              <a:t>RO</a:t>
            </a:r>
            <a:r>
              <a:rPr lang="el-GR" sz="3000" dirty="0" smtClean="0">
                <a:solidFill>
                  <a:schemeClr val="tx1"/>
                </a:solidFill>
                <a:cs typeface="Arial" pitchFamily="34" charset="0"/>
              </a:rPr>
              <a:t>Ε), ενώ αν  ο </a:t>
            </a:r>
            <a:r>
              <a:rPr lang="el-GR" sz="3000" b="1" dirty="0" smtClean="0">
                <a:solidFill>
                  <a:schemeClr val="tx1"/>
                </a:solidFill>
                <a:cs typeface="Arial" pitchFamily="34" charset="0"/>
              </a:rPr>
              <a:t>Δ.Α.Τ.π.Λ.Τ.Μ. &lt; 1 </a:t>
            </a:r>
            <a:r>
              <a:rPr lang="el-GR" sz="3000" dirty="0" smtClean="0">
                <a:solidFill>
                  <a:schemeClr val="tx1"/>
                </a:solidFill>
                <a:cs typeface="Arial" pitchFamily="34" charset="0"/>
              </a:rPr>
              <a:t>τότε οι επιχειρήσεις έχουν μικρή απόδοση των συνολικών τους κεφαλαίων.</a:t>
            </a:r>
            <a:endParaRPr lang="en-US" sz="3000" dirty="0" smtClean="0">
              <a:solidFill>
                <a:schemeClr val="tx1"/>
              </a:solidFill>
              <a:cs typeface="Arial" pitchFamily="34" charset="0"/>
            </a:endParaRPr>
          </a:p>
          <a:p>
            <a:pPr algn="just" eaLnBrk="1" hangingPunct="1">
              <a:lnSpc>
                <a:spcPct val="90000"/>
              </a:lnSpc>
              <a:defRPr/>
            </a:pPr>
            <a:r>
              <a:rPr lang="el-GR" sz="3000" dirty="0" smtClean="0">
                <a:cs typeface="Arial" pitchFamily="34" charset="0"/>
              </a:rPr>
              <a:t>Όταν οι επιχειρήσεις έχουν υψηλά ποσοστά απόδοσης ιδίων κεφαλαίων μπορούν να διαθέσουν τις μετοχές τους σε τιμές υψηλότερες ή και πολλαπλάσιες από τη λογιστική αξία των μετοχών τους.</a:t>
            </a:r>
            <a:endParaRPr lang="el-GR" sz="3000" dirty="0" smtClean="0">
              <a:solidFill>
                <a:schemeClr val="tx1"/>
              </a:solidFill>
              <a:cs typeface="Arial" pitchFamily="34" charset="0"/>
            </a:endParaRPr>
          </a:p>
          <a:p>
            <a:pPr eaLnBrk="1" fontAlgn="auto" hangingPunct="1">
              <a:spcAft>
                <a:spcPts val="0"/>
              </a:spcAft>
              <a:defRPr/>
            </a:pPr>
            <a:endParaRPr lang="el-GR" dirty="0" smtClean="0"/>
          </a:p>
        </p:txBody>
      </p:sp>
      <p:pic>
        <p:nvPicPr>
          <p:cNvPr id="5" name="Content Placeholder 4" descr="τύπος Δ.Α.Τ.π.Λ.Τ.Μ. "/>
          <p:cNvPicPr>
            <a:picLocks noGrp="1" noChangeAspect="1"/>
          </p:cNvPicPr>
          <p:nvPr>
            <p:ph sz="half" idx="2"/>
          </p:nvPr>
        </p:nvPicPr>
        <p:blipFill>
          <a:blip r:embed="rId2" cstate="print">
            <a:extLst>
              <a:ext uri="{28A0092B-C50C-407E-A947-70E740481C1C}">
                <a14:useLocalDpi xmlns:a14="http://schemas.microsoft.com/office/drawing/2010/main" xmlns="" val="0"/>
              </a:ext>
            </a:extLst>
          </a:blip>
          <a:stretch>
            <a:fillRect/>
          </a:stretch>
        </p:blipFill>
        <p:spPr>
          <a:xfrm>
            <a:off x="251520" y="836712"/>
            <a:ext cx="8640960" cy="1372612"/>
          </a:xfrm>
        </p:spPr>
      </p:pic>
    </p:spTree>
    <p:extLst>
      <p:ext uri="{BB962C8B-B14F-4D97-AF65-F5344CB8AC3E}">
        <p14:creationId xmlns:p14="http://schemas.microsoft.com/office/powerpoint/2010/main" xmlns="" val="720527943"/>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1 - Τίτλος"/>
          <p:cNvSpPr>
            <a:spLocks noGrp="1"/>
          </p:cNvSpPr>
          <p:nvPr>
            <p:ph type="title"/>
          </p:nvPr>
        </p:nvSpPr>
        <p:spPr>
          <a:xfrm>
            <a:off x="0" y="0"/>
            <a:ext cx="9144000" cy="1052736"/>
          </a:xfrm>
        </p:spPr>
        <p:txBody>
          <a:bodyPr/>
          <a:lstStyle/>
          <a:p>
            <a:r>
              <a:rPr lang="el-GR" sz="3600" b="1" dirty="0" smtClean="0"/>
              <a:t>3</a:t>
            </a:r>
            <a:r>
              <a:rPr lang="en-US" sz="3600" b="1" dirty="0" smtClean="0"/>
              <a:t>. Price to Βook Value Ratio</a:t>
            </a:r>
            <a:r>
              <a:rPr lang="el-GR" sz="3600" b="1" dirty="0" smtClean="0"/>
              <a:t> (3)</a:t>
            </a:r>
            <a:endParaRPr lang="el-GR" altLang="el-GR" sz="3600" b="1" dirty="0" smtClean="0"/>
          </a:p>
        </p:txBody>
      </p:sp>
      <p:sp>
        <p:nvSpPr>
          <p:cNvPr id="130052" name="2 - Υπότιτλος"/>
          <p:cNvSpPr>
            <a:spLocks noGrp="1"/>
          </p:cNvSpPr>
          <p:nvPr>
            <p:ph idx="1"/>
          </p:nvPr>
        </p:nvSpPr>
        <p:spPr>
          <a:xfrm>
            <a:off x="0" y="1484784"/>
            <a:ext cx="9144000" cy="5373216"/>
          </a:xfrm>
        </p:spPr>
        <p:txBody>
          <a:bodyPr/>
          <a:lstStyle/>
          <a:p>
            <a:pPr algn="just"/>
            <a:r>
              <a:rPr lang="el-GR" altLang="el-GR" b="1" dirty="0" smtClean="0"/>
              <a:t>Προστιθέμενη Αξία = </a:t>
            </a:r>
          </a:p>
          <a:p>
            <a:pPr algn="just"/>
            <a:r>
              <a:rPr lang="el-GR" altLang="el-GR" b="1" dirty="0" smtClean="0">
                <a:solidFill>
                  <a:srgbClr val="FF0000"/>
                </a:solidFill>
              </a:rPr>
              <a:t>Αγοραία Αξία Μετοχής</a:t>
            </a:r>
            <a:r>
              <a:rPr lang="el-GR" altLang="el-GR" b="1" dirty="0" smtClean="0"/>
              <a:t> </a:t>
            </a:r>
            <a:r>
              <a:rPr lang="el-GR" altLang="el-GR" b="1" dirty="0" smtClean="0">
                <a:solidFill>
                  <a:srgbClr val="006600"/>
                </a:solidFill>
              </a:rPr>
              <a:t>–</a:t>
            </a:r>
            <a:r>
              <a:rPr lang="el-GR" altLang="el-GR" b="1" dirty="0" smtClean="0"/>
              <a:t> </a:t>
            </a:r>
            <a:r>
              <a:rPr lang="el-GR" altLang="el-GR" b="1" dirty="0" smtClean="0">
                <a:solidFill>
                  <a:srgbClr val="7030A0"/>
                </a:solidFill>
              </a:rPr>
              <a:t>Λογιστική Αξία Μετοχής.</a:t>
            </a:r>
          </a:p>
          <a:p>
            <a:pPr algn="just"/>
            <a:r>
              <a:rPr lang="el-GR" altLang="el-GR" dirty="0" smtClean="0"/>
              <a:t>Όσο πιο επιτυχημένες είναι οι επενδυτικές και χρηματοδοτικές αποφάσεις της διοίκησης μιας εταιρείας τόσο πιο μεγάλη θα είναι και προστιθέμενη αγοραία αξία της μετοχής της και επομένως τόσο μεγαλύτερη τιμή θα λαμβάνει ο Δείκτης Αγοραίας Τιμής προς Λογιστική Τιμή Μετοχής. </a:t>
            </a:r>
          </a:p>
          <a:p>
            <a:pPr>
              <a:buNone/>
            </a:pPr>
            <a:endParaRPr lang="el-GR" altLang="el-GR" sz="2400" dirty="0" smtClean="0"/>
          </a:p>
        </p:txBody>
      </p:sp>
    </p:spTree>
    <p:extLst>
      <p:ext uri="{BB962C8B-B14F-4D97-AF65-F5344CB8AC3E}">
        <p14:creationId xmlns:p14="http://schemas.microsoft.com/office/powerpoint/2010/main" xmlns="" val="961074621"/>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0" y="0"/>
            <a:ext cx="9144000" cy="836613"/>
          </a:xfrm>
        </p:spPr>
        <p:txBody>
          <a:bodyPr/>
          <a:lstStyle/>
          <a:p>
            <a:pPr eaLnBrk="1" hangingPunct="1"/>
            <a:r>
              <a:rPr lang="el-GR" sz="3600" b="1" dirty="0" smtClean="0">
                <a:solidFill>
                  <a:srgbClr val="000000"/>
                </a:solidFill>
                <a:cs typeface="Times New Roman" pitchFamily="18" charset="0"/>
              </a:rPr>
              <a:t>Ταυτόχρονη Ανάλυση </a:t>
            </a:r>
            <a:r>
              <a:rPr lang="en-US" sz="3600" b="1" dirty="0" smtClean="0">
                <a:solidFill>
                  <a:srgbClr val="000000"/>
                </a:solidFill>
                <a:cs typeface="Times New Roman" pitchFamily="18" charset="0"/>
              </a:rPr>
              <a:t>P</a:t>
            </a:r>
            <a:r>
              <a:rPr lang="el-GR" sz="3600" b="1" dirty="0" smtClean="0">
                <a:solidFill>
                  <a:srgbClr val="000000"/>
                </a:solidFill>
                <a:cs typeface="Times New Roman" pitchFamily="18" charset="0"/>
              </a:rPr>
              <a:t>/</a:t>
            </a:r>
            <a:r>
              <a:rPr lang="en-US" sz="3600" b="1" dirty="0" smtClean="0">
                <a:solidFill>
                  <a:srgbClr val="000000"/>
                </a:solidFill>
                <a:cs typeface="Times New Roman" pitchFamily="18" charset="0"/>
              </a:rPr>
              <a:t>E </a:t>
            </a:r>
            <a:r>
              <a:rPr lang="el-GR" sz="3600" b="1" dirty="0" smtClean="0">
                <a:solidFill>
                  <a:srgbClr val="000000"/>
                </a:solidFill>
                <a:cs typeface="Times New Roman" pitchFamily="18" charset="0"/>
              </a:rPr>
              <a:t>και </a:t>
            </a:r>
            <a:r>
              <a:rPr lang="en-US" sz="3600" b="1" dirty="0" smtClean="0">
                <a:solidFill>
                  <a:srgbClr val="000000"/>
                </a:solidFill>
                <a:cs typeface="Times New Roman" pitchFamily="18" charset="0"/>
              </a:rPr>
              <a:t>P</a:t>
            </a:r>
            <a:r>
              <a:rPr lang="el-GR" sz="3600" b="1" dirty="0" smtClean="0">
                <a:solidFill>
                  <a:srgbClr val="000000"/>
                </a:solidFill>
                <a:cs typeface="Times New Roman" pitchFamily="18" charset="0"/>
              </a:rPr>
              <a:t>/</a:t>
            </a:r>
            <a:r>
              <a:rPr lang="en-US" sz="3600" b="1" dirty="0" smtClean="0">
                <a:solidFill>
                  <a:srgbClr val="000000"/>
                </a:solidFill>
                <a:cs typeface="Times New Roman" pitchFamily="18" charset="0"/>
              </a:rPr>
              <a:t>BV</a:t>
            </a:r>
            <a:endParaRPr lang="el-GR" sz="3600" b="1" dirty="0" smtClean="0">
              <a:solidFill>
                <a:srgbClr val="000000"/>
              </a:solidFill>
              <a:cs typeface="Times New Roman" pitchFamily="18" charset="0"/>
            </a:endParaRPr>
          </a:p>
        </p:txBody>
      </p:sp>
      <p:sp>
        <p:nvSpPr>
          <p:cNvPr id="77827" name="Rectangle 3"/>
          <p:cNvSpPr>
            <a:spLocks noGrp="1" noChangeArrowheads="1"/>
          </p:cNvSpPr>
          <p:nvPr>
            <p:ph type="body" idx="1"/>
          </p:nvPr>
        </p:nvSpPr>
        <p:spPr>
          <a:xfrm>
            <a:off x="0" y="1412776"/>
            <a:ext cx="9144000" cy="5445224"/>
          </a:xfrm>
        </p:spPr>
        <p:txBody>
          <a:bodyPr/>
          <a:lstStyle/>
          <a:p>
            <a:pPr lvl="1" algn="ctr" eaLnBrk="1" hangingPunct="1">
              <a:buFontTx/>
              <a:buNone/>
            </a:pPr>
            <a:r>
              <a:rPr lang="el-GR" sz="3200" b="1" u="sng" dirty="0" smtClean="0">
                <a:solidFill>
                  <a:srgbClr val="000000"/>
                </a:solidFill>
                <a:cs typeface="Times New Roman" pitchFamily="18" charset="0"/>
              </a:rPr>
              <a:t>1</a:t>
            </a:r>
            <a:r>
              <a:rPr lang="el-GR" sz="3200" b="1" u="sng" baseline="30000" dirty="0" smtClean="0">
                <a:solidFill>
                  <a:srgbClr val="000000"/>
                </a:solidFill>
                <a:cs typeface="Times New Roman" pitchFamily="18" charset="0"/>
              </a:rPr>
              <a:t>η</a:t>
            </a:r>
            <a:r>
              <a:rPr lang="el-GR" sz="3200" b="1" u="sng" dirty="0" smtClean="0">
                <a:solidFill>
                  <a:srgbClr val="000000"/>
                </a:solidFill>
                <a:cs typeface="Times New Roman" pitchFamily="18" charset="0"/>
              </a:rPr>
              <a:t> περίπτωση:</a:t>
            </a:r>
            <a:r>
              <a:rPr lang="el-GR" sz="3200" dirty="0" smtClean="0">
                <a:solidFill>
                  <a:srgbClr val="000000"/>
                </a:solidFill>
                <a:cs typeface="Times New Roman" pitchFamily="18" charset="0"/>
              </a:rPr>
              <a:t> Όταν η μετοχή έχει: </a:t>
            </a:r>
          </a:p>
          <a:p>
            <a:pPr lvl="1" algn="ctr" eaLnBrk="1" hangingPunct="1">
              <a:buFontTx/>
              <a:buNone/>
            </a:pPr>
            <a:endParaRPr lang="el-GR" sz="3200" dirty="0" smtClean="0">
              <a:solidFill>
                <a:srgbClr val="000000"/>
              </a:solidFill>
              <a:cs typeface="Times New Roman" pitchFamily="18" charset="0"/>
            </a:endParaRPr>
          </a:p>
          <a:p>
            <a:pPr marL="0" lvl="1" indent="0" algn="just" eaLnBrk="1" hangingPunct="1">
              <a:spcBef>
                <a:spcPts val="0"/>
              </a:spcBef>
            </a:pPr>
            <a:r>
              <a:rPr lang="el-GR" b="1" dirty="0" smtClean="0">
                <a:solidFill>
                  <a:srgbClr val="FF0000"/>
                </a:solidFill>
                <a:cs typeface="Times New Roman" pitchFamily="18" charset="0"/>
              </a:rPr>
              <a:t>Χαμηλό</a:t>
            </a:r>
            <a:r>
              <a:rPr lang="el-GR" dirty="0" smtClean="0">
                <a:solidFill>
                  <a:srgbClr val="000000"/>
                </a:solidFill>
                <a:cs typeface="Times New Roman" pitchFamily="18" charset="0"/>
              </a:rPr>
              <a:t> </a:t>
            </a:r>
            <a:r>
              <a:rPr lang="el-GR" b="1" dirty="0" smtClean="0">
                <a:solidFill>
                  <a:srgbClr val="000000"/>
                </a:solidFill>
                <a:cs typeface="Times New Roman" pitchFamily="18" charset="0"/>
              </a:rPr>
              <a:t>Ρ/</a:t>
            </a:r>
            <a:r>
              <a:rPr lang="en-US" b="1" dirty="0" smtClean="0">
                <a:solidFill>
                  <a:srgbClr val="000000"/>
                </a:solidFill>
                <a:cs typeface="Times New Roman" pitchFamily="18" charset="0"/>
              </a:rPr>
              <a:t>BV</a:t>
            </a:r>
            <a:r>
              <a:rPr lang="el-GR" b="1" dirty="0" smtClean="0">
                <a:solidFill>
                  <a:srgbClr val="000000"/>
                </a:solidFill>
                <a:cs typeface="Times New Roman" pitchFamily="18" charset="0"/>
              </a:rPr>
              <a:t> </a:t>
            </a:r>
            <a:r>
              <a:rPr lang="el-GR" dirty="0" smtClean="0">
                <a:solidFill>
                  <a:srgbClr val="000000"/>
                </a:solidFill>
                <a:cs typeface="Times New Roman" pitchFamily="18" charset="0"/>
              </a:rPr>
              <a:t>σε σχέση πάντα με</a:t>
            </a:r>
            <a:r>
              <a:rPr lang="en-US" dirty="0" smtClean="0">
                <a:solidFill>
                  <a:srgbClr val="000000"/>
                </a:solidFill>
                <a:cs typeface="Times New Roman" pitchFamily="18" charset="0"/>
              </a:rPr>
              <a:t> </a:t>
            </a:r>
            <a:r>
              <a:rPr lang="el-GR" dirty="0" smtClean="0">
                <a:solidFill>
                  <a:srgbClr val="000000"/>
                </a:solidFill>
                <a:cs typeface="Times New Roman" pitchFamily="18" charset="0"/>
              </a:rPr>
              <a:t>το μέσο όρο του κλάδου στον οποίο ανήκει και</a:t>
            </a:r>
            <a:r>
              <a:rPr lang="en-US" dirty="0" smtClean="0">
                <a:solidFill>
                  <a:srgbClr val="000000"/>
                </a:solidFill>
                <a:cs typeface="Times New Roman" pitchFamily="18" charset="0"/>
              </a:rPr>
              <a:t> </a:t>
            </a:r>
            <a:endParaRPr lang="el-GR" dirty="0" smtClean="0">
              <a:solidFill>
                <a:srgbClr val="000000"/>
              </a:solidFill>
              <a:cs typeface="Times New Roman" pitchFamily="18" charset="0"/>
            </a:endParaRPr>
          </a:p>
          <a:p>
            <a:pPr marL="0" lvl="1" indent="0" algn="just" eaLnBrk="1" hangingPunct="1">
              <a:spcBef>
                <a:spcPts val="0"/>
              </a:spcBef>
            </a:pPr>
            <a:endParaRPr lang="el-GR" b="1" dirty="0" smtClean="0">
              <a:solidFill>
                <a:srgbClr val="C00000"/>
              </a:solidFill>
              <a:cs typeface="Times New Roman" pitchFamily="18" charset="0"/>
            </a:endParaRPr>
          </a:p>
          <a:p>
            <a:pPr marL="0" lvl="1" indent="0" algn="just" eaLnBrk="1" hangingPunct="1">
              <a:spcBef>
                <a:spcPts val="0"/>
              </a:spcBef>
            </a:pPr>
            <a:r>
              <a:rPr lang="el-GR" b="1" dirty="0" smtClean="0">
                <a:solidFill>
                  <a:srgbClr val="C00000"/>
                </a:solidFill>
                <a:cs typeface="Times New Roman" pitchFamily="18" charset="0"/>
              </a:rPr>
              <a:t>Χαμηλό </a:t>
            </a:r>
            <a:r>
              <a:rPr lang="el-GR" b="1" dirty="0" smtClean="0">
                <a:solidFill>
                  <a:srgbClr val="000000"/>
                </a:solidFill>
                <a:cs typeface="Times New Roman" pitchFamily="18" charset="0"/>
              </a:rPr>
              <a:t>Ρ/Ε </a:t>
            </a:r>
            <a:r>
              <a:rPr lang="el-GR" dirty="0" smtClean="0">
                <a:solidFill>
                  <a:srgbClr val="000000"/>
                </a:solidFill>
                <a:cs typeface="Times New Roman" pitchFamily="18" charset="0"/>
              </a:rPr>
              <a:t>έναντι του μέσου όρου του κλάδου της.</a:t>
            </a:r>
          </a:p>
          <a:p>
            <a:pPr marL="0" lvl="1" indent="0" algn="just" eaLnBrk="1" hangingPunct="1">
              <a:spcBef>
                <a:spcPts val="0"/>
              </a:spcBef>
            </a:pPr>
            <a:endParaRPr lang="el-GR" i="1" dirty="0" smtClean="0">
              <a:solidFill>
                <a:srgbClr val="000000"/>
              </a:solidFill>
            </a:endParaRPr>
          </a:p>
          <a:p>
            <a:pPr marL="0" lvl="1" indent="0" algn="just" eaLnBrk="1" hangingPunct="1">
              <a:spcBef>
                <a:spcPts val="0"/>
              </a:spcBef>
            </a:pPr>
            <a:r>
              <a:rPr lang="el-GR" i="1" dirty="0" smtClean="0">
                <a:solidFill>
                  <a:srgbClr val="000000"/>
                </a:solidFill>
              </a:rPr>
              <a:t>Τότε η μετοχή θεωρείται </a:t>
            </a:r>
            <a:r>
              <a:rPr lang="el-GR" b="1" i="1" u="sng" dirty="0" smtClean="0">
                <a:solidFill>
                  <a:srgbClr val="7030A0"/>
                </a:solidFill>
              </a:rPr>
              <a:t>υποτιμημένη</a:t>
            </a:r>
            <a:r>
              <a:rPr lang="el-GR" i="1" dirty="0" smtClean="0">
                <a:solidFill>
                  <a:srgbClr val="000000"/>
                </a:solidFill>
              </a:rPr>
              <a:t> καθώς η τιμή</a:t>
            </a:r>
            <a:r>
              <a:rPr lang="en-US" i="1" dirty="0" smtClean="0">
                <a:solidFill>
                  <a:srgbClr val="000000"/>
                </a:solidFill>
              </a:rPr>
              <a:t> </a:t>
            </a:r>
            <a:r>
              <a:rPr lang="el-GR" i="1" dirty="0" smtClean="0">
                <a:solidFill>
                  <a:srgbClr val="000000"/>
                </a:solidFill>
              </a:rPr>
              <a:t>υπολείπεται των μεγεθών που έχει η εταιρεία και θα πρέπει λογικά να εκφράζει η τιμή της μετοχής.</a:t>
            </a:r>
            <a:endParaRPr lang="en-GB" i="1" dirty="0" smtClean="0">
              <a:solidFill>
                <a:srgbClr val="000000"/>
              </a:solidFill>
            </a:endParaRPr>
          </a:p>
          <a:p>
            <a:pPr eaLnBrk="1" hangingPunct="1">
              <a:buFontTx/>
              <a:buNone/>
            </a:pPr>
            <a:endParaRPr lang="el-GR" i="1" dirty="0" smtClean="0"/>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0" y="260350"/>
            <a:ext cx="9144000" cy="504825"/>
          </a:xfrm>
        </p:spPr>
        <p:txBody>
          <a:bodyPr>
            <a:normAutofit fontScale="90000"/>
          </a:bodyPr>
          <a:lstStyle/>
          <a:p>
            <a:pPr eaLnBrk="1" hangingPunct="1"/>
            <a:r>
              <a:rPr lang="el-GR" sz="3600" b="1" dirty="0" smtClean="0">
                <a:solidFill>
                  <a:srgbClr val="000000"/>
                </a:solidFill>
                <a:cs typeface="Times New Roman" pitchFamily="18" charset="0"/>
              </a:rPr>
              <a:t>Ταυτόχρονη Ανάλυση </a:t>
            </a:r>
            <a:r>
              <a:rPr lang="en-US" sz="3600" b="1" dirty="0" smtClean="0">
                <a:solidFill>
                  <a:srgbClr val="000000"/>
                </a:solidFill>
                <a:cs typeface="Times New Roman" pitchFamily="18" charset="0"/>
              </a:rPr>
              <a:t>P</a:t>
            </a:r>
            <a:r>
              <a:rPr lang="el-GR" sz="3600" b="1" dirty="0" smtClean="0">
                <a:solidFill>
                  <a:srgbClr val="000000"/>
                </a:solidFill>
                <a:cs typeface="Times New Roman" pitchFamily="18" charset="0"/>
              </a:rPr>
              <a:t>/</a:t>
            </a:r>
            <a:r>
              <a:rPr lang="en-US" sz="3600" b="1" dirty="0" smtClean="0">
                <a:solidFill>
                  <a:srgbClr val="000000"/>
                </a:solidFill>
                <a:cs typeface="Times New Roman" pitchFamily="18" charset="0"/>
              </a:rPr>
              <a:t>E </a:t>
            </a:r>
            <a:r>
              <a:rPr lang="el-GR" sz="3600" b="1" dirty="0" smtClean="0">
                <a:solidFill>
                  <a:srgbClr val="000000"/>
                </a:solidFill>
                <a:cs typeface="Times New Roman" pitchFamily="18" charset="0"/>
              </a:rPr>
              <a:t>και </a:t>
            </a:r>
            <a:r>
              <a:rPr lang="en-US" sz="3600" b="1" dirty="0" smtClean="0">
                <a:solidFill>
                  <a:srgbClr val="000000"/>
                </a:solidFill>
                <a:cs typeface="Times New Roman" pitchFamily="18" charset="0"/>
              </a:rPr>
              <a:t>P</a:t>
            </a:r>
            <a:r>
              <a:rPr lang="el-GR" sz="3600" b="1" dirty="0" smtClean="0">
                <a:solidFill>
                  <a:srgbClr val="000000"/>
                </a:solidFill>
                <a:cs typeface="Times New Roman" pitchFamily="18" charset="0"/>
              </a:rPr>
              <a:t>/</a:t>
            </a:r>
            <a:r>
              <a:rPr lang="en-US" sz="3600" b="1" dirty="0" smtClean="0">
                <a:solidFill>
                  <a:srgbClr val="000000"/>
                </a:solidFill>
                <a:cs typeface="Times New Roman" pitchFamily="18" charset="0"/>
              </a:rPr>
              <a:t>BV</a:t>
            </a:r>
            <a:endParaRPr lang="el-GR" sz="3600" b="1" dirty="0" smtClean="0">
              <a:solidFill>
                <a:srgbClr val="000000"/>
              </a:solidFill>
              <a:cs typeface="Times New Roman" pitchFamily="18" charset="0"/>
            </a:endParaRPr>
          </a:p>
        </p:txBody>
      </p:sp>
      <p:sp>
        <p:nvSpPr>
          <p:cNvPr id="78851" name="Rectangle 3"/>
          <p:cNvSpPr>
            <a:spLocks noGrp="1" noChangeArrowheads="1"/>
          </p:cNvSpPr>
          <p:nvPr>
            <p:ph type="body" idx="1"/>
          </p:nvPr>
        </p:nvSpPr>
        <p:spPr>
          <a:xfrm>
            <a:off x="0" y="1052513"/>
            <a:ext cx="9144000" cy="5805487"/>
          </a:xfrm>
        </p:spPr>
        <p:txBody>
          <a:bodyPr/>
          <a:lstStyle/>
          <a:p>
            <a:pPr lvl="1" algn="ctr" eaLnBrk="1" hangingPunct="1">
              <a:buFontTx/>
              <a:buNone/>
            </a:pPr>
            <a:r>
              <a:rPr lang="el-GR" sz="3200" b="1" u="sng" dirty="0" smtClean="0">
                <a:solidFill>
                  <a:srgbClr val="000000"/>
                </a:solidFill>
                <a:cs typeface="Times New Roman" pitchFamily="18" charset="0"/>
              </a:rPr>
              <a:t>2</a:t>
            </a:r>
            <a:r>
              <a:rPr lang="el-GR" sz="3200" b="1" u="sng" baseline="30000" dirty="0" smtClean="0">
                <a:solidFill>
                  <a:srgbClr val="000000"/>
                </a:solidFill>
                <a:cs typeface="Times New Roman" pitchFamily="18" charset="0"/>
              </a:rPr>
              <a:t>η</a:t>
            </a:r>
            <a:r>
              <a:rPr lang="el-GR" sz="3200" b="1" u="sng" dirty="0" smtClean="0">
                <a:solidFill>
                  <a:srgbClr val="000000"/>
                </a:solidFill>
                <a:cs typeface="Times New Roman" pitchFamily="18" charset="0"/>
              </a:rPr>
              <a:t> περίπτωση:</a:t>
            </a:r>
            <a:r>
              <a:rPr lang="el-GR" sz="3200" dirty="0" smtClean="0">
                <a:solidFill>
                  <a:srgbClr val="000000"/>
                </a:solidFill>
                <a:cs typeface="Times New Roman" pitchFamily="18" charset="0"/>
              </a:rPr>
              <a:t> Όταν η μετοχή έχει </a:t>
            </a:r>
          </a:p>
          <a:p>
            <a:pPr marL="0" lvl="1" indent="0" algn="just" eaLnBrk="1" hangingPunct="1">
              <a:spcBef>
                <a:spcPts val="0"/>
              </a:spcBef>
              <a:buFontTx/>
              <a:buNone/>
            </a:pPr>
            <a:endParaRPr lang="el-GR" sz="3200" dirty="0" smtClean="0">
              <a:solidFill>
                <a:srgbClr val="000000"/>
              </a:solidFill>
              <a:cs typeface="Times New Roman" pitchFamily="18" charset="0"/>
            </a:endParaRPr>
          </a:p>
          <a:p>
            <a:pPr marL="0" lvl="1" indent="0" algn="just" eaLnBrk="1" hangingPunct="1">
              <a:spcBef>
                <a:spcPts val="0"/>
              </a:spcBef>
            </a:pPr>
            <a:r>
              <a:rPr lang="el-GR" sz="3200" b="1" dirty="0" smtClean="0">
                <a:solidFill>
                  <a:srgbClr val="003366"/>
                </a:solidFill>
                <a:cs typeface="Times New Roman" pitchFamily="18" charset="0"/>
              </a:rPr>
              <a:t>Υψηλό</a:t>
            </a:r>
            <a:r>
              <a:rPr lang="el-GR" sz="3200" b="1" dirty="0" smtClean="0">
                <a:solidFill>
                  <a:srgbClr val="000000"/>
                </a:solidFill>
                <a:cs typeface="Times New Roman" pitchFamily="18" charset="0"/>
              </a:rPr>
              <a:t> </a:t>
            </a:r>
            <a:r>
              <a:rPr lang="en-US" sz="3200" b="1" dirty="0" smtClean="0">
                <a:solidFill>
                  <a:srgbClr val="000000"/>
                </a:solidFill>
                <a:cs typeface="Times New Roman" pitchFamily="18" charset="0"/>
              </a:rPr>
              <a:t>P</a:t>
            </a:r>
            <a:r>
              <a:rPr lang="el-GR" sz="3200" b="1" dirty="0" smtClean="0">
                <a:solidFill>
                  <a:srgbClr val="000000"/>
                </a:solidFill>
                <a:cs typeface="Times New Roman" pitchFamily="18" charset="0"/>
              </a:rPr>
              <a:t>/</a:t>
            </a:r>
            <a:r>
              <a:rPr lang="en-US" sz="3200" b="1" dirty="0" smtClean="0">
                <a:solidFill>
                  <a:srgbClr val="000000"/>
                </a:solidFill>
                <a:cs typeface="Times New Roman" pitchFamily="18" charset="0"/>
              </a:rPr>
              <a:t>BV</a:t>
            </a:r>
            <a:r>
              <a:rPr lang="el-GR" sz="3200" b="1" dirty="0" smtClean="0">
                <a:solidFill>
                  <a:srgbClr val="000000"/>
                </a:solidFill>
                <a:cs typeface="Times New Roman" pitchFamily="18" charset="0"/>
              </a:rPr>
              <a:t> </a:t>
            </a:r>
            <a:r>
              <a:rPr lang="el-GR" sz="3200" dirty="0" smtClean="0">
                <a:solidFill>
                  <a:srgbClr val="000000"/>
                </a:solidFill>
                <a:cs typeface="Times New Roman" pitchFamily="18" charset="0"/>
              </a:rPr>
              <a:t>και </a:t>
            </a:r>
          </a:p>
          <a:p>
            <a:pPr marL="0" lvl="1" indent="0" algn="just" eaLnBrk="1" hangingPunct="1">
              <a:spcBef>
                <a:spcPts val="0"/>
              </a:spcBef>
            </a:pPr>
            <a:r>
              <a:rPr lang="el-GR" sz="3200" b="1" dirty="0" smtClean="0">
                <a:solidFill>
                  <a:srgbClr val="003300"/>
                </a:solidFill>
                <a:cs typeface="Times New Roman" pitchFamily="18" charset="0"/>
              </a:rPr>
              <a:t>Υψηλό</a:t>
            </a:r>
            <a:r>
              <a:rPr lang="el-GR" sz="3200" b="1" dirty="0" smtClean="0">
                <a:solidFill>
                  <a:srgbClr val="000000"/>
                </a:solidFill>
                <a:cs typeface="Times New Roman" pitchFamily="18" charset="0"/>
              </a:rPr>
              <a:t> </a:t>
            </a:r>
            <a:r>
              <a:rPr lang="en-US" sz="3200" b="1" dirty="0" smtClean="0">
                <a:solidFill>
                  <a:srgbClr val="000000"/>
                </a:solidFill>
                <a:cs typeface="Times New Roman" pitchFamily="18" charset="0"/>
              </a:rPr>
              <a:t>P</a:t>
            </a:r>
            <a:r>
              <a:rPr lang="el-GR" sz="3200" b="1" dirty="0" smtClean="0">
                <a:solidFill>
                  <a:srgbClr val="000000"/>
                </a:solidFill>
                <a:cs typeface="Times New Roman" pitchFamily="18" charset="0"/>
              </a:rPr>
              <a:t>/</a:t>
            </a:r>
            <a:r>
              <a:rPr lang="en-US" sz="3200" b="1" dirty="0" smtClean="0">
                <a:solidFill>
                  <a:srgbClr val="000000"/>
                </a:solidFill>
                <a:cs typeface="Times New Roman" pitchFamily="18" charset="0"/>
              </a:rPr>
              <a:t>E</a:t>
            </a:r>
            <a:r>
              <a:rPr lang="el-GR" sz="3200" b="1" dirty="0" smtClean="0">
                <a:solidFill>
                  <a:srgbClr val="000000"/>
                </a:solidFill>
                <a:cs typeface="Times New Roman" pitchFamily="18" charset="0"/>
              </a:rPr>
              <a:t> </a:t>
            </a:r>
          </a:p>
          <a:p>
            <a:pPr marL="0" lvl="1" indent="0" algn="just" eaLnBrk="1" hangingPunct="1">
              <a:spcBef>
                <a:spcPts val="0"/>
              </a:spcBef>
              <a:buFontTx/>
              <a:buNone/>
            </a:pPr>
            <a:r>
              <a:rPr lang="el-GR" sz="3200" dirty="0" smtClean="0">
                <a:solidFill>
                  <a:srgbClr val="000000"/>
                </a:solidFill>
                <a:cs typeface="Times New Roman" pitchFamily="18" charset="0"/>
              </a:rPr>
              <a:t>σε σχέση με τους μέσους όρους του κλάδου. </a:t>
            </a:r>
            <a:endParaRPr lang="el-GR" sz="3200" dirty="0" smtClean="0">
              <a:solidFill>
                <a:srgbClr val="000000"/>
              </a:solidFill>
            </a:endParaRPr>
          </a:p>
          <a:p>
            <a:pPr marL="0" lvl="1" indent="0" algn="just" eaLnBrk="1" hangingPunct="1">
              <a:spcBef>
                <a:spcPts val="0"/>
              </a:spcBef>
              <a:buFontTx/>
              <a:buNone/>
            </a:pPr>
            <a:endParaRPr lang="el-GR" sz="3200" dirty="0" smtClean="0">
              <a:solidFill>
                <a:srgbClr val="000000"/>
              </a:solidFill>
              <a:cs typeface="Times New Roman" pitchFamily="18" charset="0"/>
            </a:endParaRPr>
          </a:p>
          <a:p>
            <a:pPr marL="0" lvl="1" indent="0" algn="just" eaLnBrk="1" hangingPunct="1">
              <a:spcBef>
                <a:spcPts val="0"/>
              </a:spcBef>
              <a:buFontTx/>
              <a:buNone/>
            </a:pPr>
            <a:r>
              <a:rPr lang="el-GR" sz="3200" i="1" dirty="0" smtClean="0">
                <a:solidFill>
                  <a:srgbClr val="000000"/>
                </a:solidFill>
                <a:cs typeface="Times New Roman" pitchFamily="18" charset="0"/>
              </a:rPr>
              <a:t>Σε αυτή την περίπτωση η μετοχή θεωρείται </a:t>
            </a:r>
            <a:r>
              <a:rPr lang="el-GR" sz="3200" b="1" i="1" dirty="0" smtClean="0">
                <a:solidFill>
                  <a:srgbClr val="C00000"/>
                </a:solidFill>
                <a:cs typeface="Times New Roman" pitchFamily="18" charset="0"/>
              </a:rPr>
              <a:t>υπερτιμημένη</a:t>
            </a:r>
            <a:r>
              <a:rPr lang="el-GR" sz="3200" i="1" dirty="0" smtClean="0">
                <a:solidFill>
                  <a:srgbClr val="C00000"/>
                </a:solidFill>
                <a:cs typeface="Times New Roman" pitchFamily="18" charset="0"/>
              </a:rPr>
              <a:t>, </a:t>
            </a:r>
            <a:r>
              <a:rPr lang="el-GR" sz="3200" i="1" dirty="0" smtClean="0">
                <a:solidFill>
                  <a:srgbClr val="000000"/>
                </a:solidFill>
                <a:cs typeface="Times New Roman" pitchFamily="18" charset="0"/>
              </a:rPr>
              <a:t>καθώς η χρηματιστηριακή αγορά έχει αξιολογήσει </a:t>
            </a:r>
            <a:r>
              <a:rPr lang="el-GR" sz="3200" i="1" dirty="0" smtClean="0">
                <a:solidFill>
                  <a:srgbClr val="000000"/>
                </a:solidFill>
              </a:rPr>
              <a:t>σε μεγαλύτερο ύψος</a:t>
            </a:r>
            <a:r>
              <a:rPr lang="el-GR" sz="3200" i="1" dirty="0" smtClean="0">
                <a:solidFill>
                  <a:srgbClr val="000000"/>
                </a:solidFill>
                <a:cs typeface="Times New Roman" pitchFamily="18" charset="0"/>
              </a:rPr>
              <a:t> τα μεγέθη της εταιρείας από ότι πραγματικά είναι</a:t>
            </a:r>
            <a:r>
              <a:rPr lang="el-GR" sz="2400" i="1" dirty="0" smtClean="0">
                <a:solidFill>
                  <a:srgbClr val="000000"/>
                </a:solidFill>
                <a:cs typeface="Times New Roman" pitchFamily="18" charset="0"/>
              </a:rPr>
              <a:t>.</a:t>
            </a:r>
            <a:endParaRPr lang="en-GB" sz="2400" i="1" dirty="0" smtClean="0">
              <a:solidFill>
                <a:srgbClr val="000000"/>
              </a:solidFill>
              <a:cs typeface="Times New Roman" pitchFamily="18" charset="0"/>
            </a:endParaRPr>
          </a:p>
          <a:p>
            <a:pPr eaLnBrk="1" hangingPunct="1"/>
            <a:endParaRPr lang="el-GR" dirty="0" smtClean="0"/>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0" y="0"/>
            <a:ext cx="9144000" cy="836613"/>
          </a:xfrm>
        </p:spPr>
        <p:txBody>
          <a:bodyPr/>
          <a:lstStyle/>
          <a:p>
            <a:pPr eaLnBrk="1" hangingPunct="1"/>
            <a:r>
              <a:rPr lang="el-GR" sz="3600" b="1" dirty="0" smtClean="0">
                <a:solidFill>
                  <a:srgbClr val="000000"/>
                </a:solidFill>
                <a:cs typeface="Times New Roman" pitchFamily="18" charset="0"/>
              </a:rPr>
              <a:t>Ταυτόχρονη Ανάλυση </a:t>
            </a:r>
            <a:r>
              <a:rPr lang="en-US" sz="3600" b="1" dirty="0" smtClean="0">
                <a:solidFill>
                  <a:srgbClr val="000000"/>
                </a:solidFill>
                <a:cs typeface="Times New Roman" pitchFamily="18" charset="0"/>
              </a:rPr>
              <a:t>P</a:t>
            </a:r>
            <a:r>
              <a:rPr lang="el-GR" sz="3600" b="1" dirty="0" smtClean="0">
                <a:solidFill>
                  <a:srgbClr val="000000"/>
                </a:solidFill>
                <a:cs typeface="Times New Roman" pitchFamily="18" charset="0"/>
              </a:rPr>
              <a:t>/</a:t>
            </a:r>
            <a:r>
              <a:rPr lang="en-US" sz="3600" b="1" dirty="0" smtClean="0">
                <a:solidFill>
                  <a:srgbClr val="000000"/>
                </a:solidFill>
                <a:cs typeface="Times New Roman" pitchFamily="18" charset="0"/>
              </a:rPr>
              <a:t>E </a:t>
            </a:r>
            <a:r>
              <a:rPr lang="el-GR" sz="3600" b="1" dirty="0" smtClean="0">
                <a:solidFill>
                  <a:srgbClr val="000000"/>
                </a:solidFill>
                <a:cs typeface="Times New Roman" pitchFamily="18" charset="0"/>
              </a:rPr>
              <a:t>και </a:t>
            </a:r>
            <a:r>
              <a:rPr lang="en-US" sz="3600" b="1" dirty="0" smtClean="0">
                <a:solidFill>
                  <a:srgbClr val="000000"/>
                </a:solidFill>
                <a:cs typeface="Times New Roman" pitchFamily="18" charset="0"/>
              </a:rPr>
              <a:t>P</a:t>
            </a:r>
            <a:r>
              <a:rPr lang="el-GR" sz="3600" b="1" dirty="0" smtClean="0">
                <a:solidFill>
                  <a:srgbClr val="000000"/>
                </a:solidFill>
                <a:cs typeface="Times New Roman" pitchFamily="18" charset="0"/>
              </a:rPr>
              <a:t>/</a:t>
            </a:r>
            <a:r>
              <a:rPr lang="en-US" sz="3600" b="1" dirty="0" smtClean="0">
                <a:solidFill>
                  <a:srgbClr val="000000"/>
                </a:solidFill>
                <a:cs typeface="Times New Roman" pitchFamily="18" charset="0"/>
              </a:rPr>
              <a:t>BV</a:t>
            </a:r>
            <a:endParaRPr lang="el-GR" sz="3600" b="1" dirty="0" smtClean="0">
              <a:solidFill>
                <a:srgbClr val="000000"/>
              </a:solidFill>
              <a:cs typeface="Times New Roman" pitchFamily="18" charset="0"/>
            </a:endParaRPr>
          </a:p>
        </p:txBody>
      </p:sp>
      <p:sp>
        <p:nvSpPr>
          <p:cNvPr id="79875" name="Rectangle 3"/>
          <p:cNvSpPr>
            <a:spLocks noGrp="1" noChangeArrowheads="1"/>
          </p:cNvSpPr>
          <p:nvPr>
            <p:ph type="body" idx="1"/>
          </p:nvPr>
        </p:nvSpPr>
        <p:spPr>
          <a:xfrm>
            <a:off x="0" y="1340768"/>
            <a:ext cx="9144000" cy="5517232"/>
          </a:xfrm>
        </p:spPr>
        <p:txBody>
          <a:bodyPr/>
          <a:lstStyle/>
          <a:p>
            <a:pPr lvl="1" algn="ctr" eaLnBrk="1" hangingPunct="1">
              <a:buFontTx/>
              <a:buNone/>
            </a:pPr>
            <a:r>
              <a:rPr lang="el-GR" sz="3200" b="1" u="sng" dirty="0" smtClean="0">
                <a:solidFill>
                  <a:srgbClr val="000000"/>
                </a:solidFill>
                <a:cs typeface="Times New Roman" pitchFamily="18" charset="0"/>
              </a:rPr>
              <a:t>3</a:t>
            </a:r>
            <a:r>
              <a:rPr lang="el-GR" sz="3200" b="1" u="sng" baseline="30000" dirty="0" smtClean="0">
                <a:solidFill>
                  <a:srgbClr val="000000"/>
                </a:solidFill>
                <a:cs typeface="Times New Roman" pitchFamily="18" charset="0"/>
              </a:rPr>
              <a:t>η</a:t>
            </a:r>
            <a:r>
              <a:rPr lang="el-GR" sz="3200" b="1" u="sng" dirty="0" smtClean="0">
                <a:solidFill>
                  <a:srgbClr val="000000"/>
                </a:solidFill>
                <a:cs typeface="Times New Roman" pitchFamily="18" charset="0"/>
              </a:rPr>
              <a:t> περίπτωση:</a:t>
            </a:r>
            <a:r>
              <a:rPr lang="el-GR" sz="3200" dirty="0" smtClean="0">
                <a:solidFill>
                  <a:srgbClr val="000000"/>
                </a:solidFill>
                <a:cs typeface="Times New Roman" pitchFamily="18" charset="0"/>
              </a:rPr>
              <a:t> Όταν η μετοχή εμφανίζει </a:t>
            </a:r>
          </a:p>
          <a:p>
            <a:pPr marL="0" lvl="1" indent="0" algn="just" eaLnBrk="1" hangingPunct="1">
              <a:spcBef>
                <a:spcPts val="0"/>
              </a:spcBef>
            </a:pPr>
            <a:r>
              <a:rPr lang="el-GR" sz="3200" b="1" dirty="0" smtClean="0">
                <a:solidFill>
                  <a:srgbClr val="002060"/>
                </a:solidFill>
                <a:cs typeface="Times New Roman" pitchFamily="18" charset="0"/>
              </a:rPr>
              <a:t>Υψηλό</a:t>
            </a:r>
            <a:r>
              <a:rPr lang="el-GR" sz="3200" b="1" dirty="0" smtClean="0">
                <a:solidFill>
                  <a:srgbClr val="000000"/>
                </a:solidFill>
                <a:cs typeface="Times New Roman" pitchFamily="18" charset="0"/>
              </a:rPr>
              <a:t> </a:t>
            </a:r>
            <a:r>
              <a:rPr lang="en-US" sz="3200" b="1" dirty="0" smtClean="0">
                <a:solidFill>
                  <a:srgbClr val="000000"/>
                </a:solidFill>
                <a:cs typeface="Times New Roman" pitchFamily="18" charset="0"/>
              </a:rPr>
              <a:t>P</a:t>
            </a:r>
            <a:r>
              <a:rPr lang="el-GR" sz="3200" b="1" dirty="0" smtClean="0">
                <a:solidFill>
                  <a:srgbClr val="000000"/>
                </a:solidFill>
                <a:cs typeface="Times New Roman" pitchFamily="18" charset="0"/>
              </a:rPr>
              <a:t>/</a:t>
            </a:r>
            <a:r>
              <a:rPr lang="en-US" sz="3200" b="1" dirty="0" smtClean="0">
                <a:solidFill>
                  <a:srgbClr val="000000"/>
                </a:solidFill>
                <a:cs typeface="Times New Roman" pitchFamily="18" charset="0"/>
              </a:rPr>
              <a:t>BV</a:t>
            </a:r>
            <a:r>
              <a:rPr lang="el-GR" sz="3200" b="1" dirty="0" smtClean="0">
                <a:solidFill>
                  <a:srgbClr val="000000"/>
                </a:solidFill>
                <a:cs typeface="Times New Roman" pitchFamily="18" charset="0"/>
              </a:rPr>
              <a:t> </a:t>
            </a:r>
            <a:r>
              <a:rPr lang="el-GR" sz="3200" dirty="0" smtClean="0">
                <a:solidFill>
                  <a:srgbClr val="000000"/>
                </a:solidFill>
                <a:cs typeface="Times New Roman" pitchFamily="18" charset="0"/>
              </a:rPr>
              <a:t>και</a:t>
            </a:r>
          </a:p>
          <a:p>
            <a:pPr marL="0" lvl="1" indent="0" algn="just" eaLnBrk="1" hangingPunct="1">
              <a:spcBef>
                <a:spcPts val="0"/>
              </a:spcBef>
            </a:pPr>
            <a:r>
              <a:rPr lang="el-GR" sz="3200" b="1" dirty="0" smtClean="0">
                <a:solidFill>
                  <a:srgbClr val="FF0000"/>
                </a:solidFill>
                <a:cs typeface="Times New Roman" pitchFamily="18" charset="0"/>
              </a:rPr>
              <a:t>Χαμηλό</a:t>
            </a:r>
            <a:r>
              <a:rPr lang="el-GR" sz="3200" b="1" dirty="0" smtClean="0">
                <a:solidFill>
                  <a:srgbClr val="000000"/>
                </a:solidFill>
                <a:cs typeface="Times New Roman" pitchFamily="18" charset="0"/>
              </a:rPr>
              <a:t> Ρ/Ε</a:t>
            </a:r>
            <a:endParaRPr lang="el-GR" sz="3200" b="1" dirty="0" smtClean="0">
              <a:solidFill>
                <a:srgbClr val="000000"/>
              </a:solidFill>
            </a:endParaRPr>
          </a:p>
          <a:p>
            <a:pPr marL="0" lvl="1" indent="0" algn="just" eaLnBrk="1" hangingPunct="1">
              <a:spcBef>
                <a:spcPts val="0"/>
              </a:spcBef>
              <a:buNone/>
            </a:pPr>
            <a:r>
              <a:rPr lang="el-GR" dirty="0" smtClean="0">
                <a:solidFill>
                  <a:srgbClr val="000000"/>
                </a:solidFill>
                <a:cs typeface="Times New Roman" pitchFamily="18" charset="0"/>
              </a:rPr>
              <a:t>σε σχέση με τους μέσους όρους του κλάδου. </a:t>
            </a:r>
            <a:endParaRPr lang="el-GR" dirty="0" smtClean="0">
              <a:solidFill>
                <a:srgbClr val="000000"/>
              </a:solidFill>
            </a:endParaRPr>
          </a:p>
          <a:p>
            <a:pPr marL="0" lvl="1" indent="0" algn="just" eaLnBrk="1" hangingPunct="1">
              <a:spcBef>
                <a:spcPts val="0"/>
              </a:spcBef>
              <a:buNone/>
            </a:pPr>
            <a:endParaRPr lang="el-GR" dirty="0" smtClean="0">
              <a:solidFill>
                <a:srgbClr val="000000"/>
              </a:solidFill>
            </a:endParaRPr>
          </a:p>
          <a:p>
            <a:pPr marL="0" lvl="1" indent="0" algn="just" eaLnBrk="1" hangingPunct="1">
              <a:spcBef>
                <a:spcPts val="0"/>
              </a:spcBef>
            </a:pPr>
            <a:r>
              <a:rPr lang="el-GR" i="1" dirty="0" smtClean="0">
                <a:solidFill>
                  <a:srgbClr val="000000"/>
                </a:solidFill>
              </a:rPr>
              <a:t>Με σχετικά μικρό ύψος ιδίων κεφαλαίων εμφανίζονται μεγάλα κέρδη. </a:t>
            </a:r>
            <a:r>
              <a:rPr lang="el-GR" i="1" dirty="0" smtClean="0">
                <a:solidFill>
                  <a:srgbClr val="000000"/>
                </a:solidFill>
                <a:cs typeface="Times New Roman" pitchFamily="18" charset="0"/>
              </a:rPr>
              <a:t> </a:t>
            </a:r>
            <a:endParaRPr lang="el-GR" i="1" dirty="0" smtClean="0">
              <a:solidFill>
                <a:srgbClr val="000000"/>
              </a:solidFill>
            </a:endParaRPr>
          </a:p>
          <a:p>
            <a:pPr marL="0" lvl="1" indent="0" algn="just" eaLnBrk="1" hangingPunct="1">
              <a:spcBef>
                <a:spcPts val="0"/>
              </a:spcBef>
            </a:pPr>
            <a:r>
              <a:rPr lang="el-GR" i="1" dirty="0" smtClean="0">
                <a:solidFill>
                  <a:srgbClr val="000000"/>
                </a:solidFill>
              </a:rPr>
              <a:t>Η</a:t>
            </a:r>
            <a:r>
              <a:rPr lang="el-GR" i="1" dirty="0" smtClean="0">
                <a:solidFill>
                  <a:srgbClr val="000000"/>
                </a:solidFill>
                <a:cs typeface="Times New Roman" pitchFamily="18" charset="0"/>
              </a:rPr>
              <a:t> μετοχή της εταιρείας φαίνεται να </a:t>
            </a:r>
            <a:r>
              <a:rPr lang="el-GR" b="1" i="1" dirty="0" smtClean="0">
                <a:solidFill>
                  <a:srgbClr val="006600"/>
                </a:solidFill>
                <a:cs typeface="Times New Roman" pitchFamily="18" charset="0"/>
              </a:rPr>
              <a:t>έχει αρκετά περιθώρια να </a:t>
            </a:r>
            <a:r>
              <a:rPr lang="el-GR" b="1" i="1" dirty="0" smtClean="0">
                <a:solidFill>
                  <a:srgbClr val="000000"/>
                </a:solidFill>
                <a:cs typeface="Times New Roman" pitchFamily="18" charset="0"/>
              </a:rPr>
              <a:t>ανατιμηθεί. </a:t>
            </a:r>
            <a:endParaRPr lang="el-GR" b="1" i="1" dirty="0" smtClean="0">
              <a:solidFill>
                <a:srgbClr val="000000"/>
              </a:solidFill>
            </a:endParaRPr>
          </a:p>
          <a:p>
            <a:pPr marL="0" lvl="1" indent="0" algn="just" eaLnBrk="1" hangingPunct="1">
              <a:spcBef>
                <a:spcPts val="0"/>
              </a:spcBef>
            </a:pPr>
            <a:r>
              <a:rPr lang="el-GR" i="1" dirty="0" smtClean="0">
                <a:solidFill>
                  <a:srgbClr val="000000"/>
                </a:solidFill>
              </a:rPr>
              <a:t>Η επέκταση της εταιρίας μπορεί να προέλθει ακόμη και με τραπεζικό δανεισμό, ενώ </a:t>
            </a:r>
            <a:r>
              <a:rPr lang="el-GR" i="1" dirty="0" smtClean="0"/>
              <a:t>η αποδοτικότητα των ιδίων κεφαλαίων (</a:t>
            </a:r>
            <a:r>
              <a:rPr lang="en-US" i="1" dirty="0" smtClean="0"/>
              <a:t>ROE) </a:t>
            </a:r>
            <a:r>
              <a:rPr lang="el-GR" i="1" dirty="0" smtClean="0"/>
              <a:t>είναι μεγάλη και η κάλυψη των τόκων δεδομένη.</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250626"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0" y="0"/>
            <a:ext cx="9144000" cy="692150"/>
          </a:xfrm>
        </p:spPr>
        <p:txBody>
          <a:bodyPr/>
          <a:lstStyle/>
          <a:p>
            <a:pPr eaLnBrk="1" hangingPunct="1"/>
            <a:r>
              <a:rPr lang="el-GR" sz="3600" b="1" dirty="0" smtClean="0">
                <a:solidFill>
                  <a:srgbClr val="000000"/>
                </a:solidFill>
                <a:cs typeface="Times New Roman" pitchFamily="18" charset="0"/>
              </a:rPr>
              <a:t>Ταυτόχρονη Ανάλυση </a:t>
            </a:r>
            <a:r>
              <a:rPr lang="en-US" sz="3600" b="1" dirty="0" smtClean="0">
                <a:solidFill>
                  <a:srgbClr val="000000"/>
                </a:solidFill>
                <a:cs typeface="Times New Roman" pitchFamily="18" charset="0"/>
              </a:rPr>
              <a:t>P</a:t>
            </a:r>
            <a:r>
              <a:rPr lang="el-GR" sz="3600" b="1" dirty="0" smtClean="0">
                <a:solidFill>
                  <a:srgbClr val="000000"/>
                </a:solidFill>
                <a:cs typeface="Times New Roman" pitchFamily="18" charset="0"/>
              </a:rPr>
              <a:t>/</a:t>
            </a:r>
            <a:r>
              <a:rPr lang="en-US" sz="3600" b="1" dirty="0" smtClean="0">
                <a:solidFill>
                  <a:srgbClr val="000000"/>
                </a:solidFill>
                <a:cs typeface="Times New Roman" pitchFamily="18" charset="0"/>
              </a:rPr>
              <a:t>E </a:t>
            </a:r>
            <a:r>
              <a:rPr lang="el-GR" sz="3600" b="1" dirty="0" smtClean="0">
                <a:solidFill>
                  <a:srgbClr val="000000"/>
                </a:solidFill>
                <a:cs typeface="Times New Roman" pitchFamily="18" charset="0"/>
              </a:rPr>
              <a:t>και </a:t>
            </a:r>
            <a:r>
              <a:rPr lang="en-US" sz="3600" b="1" dirty="0" smtClean="0">
                <a:solidFill>
                  <a:srgbClr val="000000"/>
                </a:solidFill>
                <a:cs typeface="Times New Roman" pitchFamily="18" charset="0"/>
              </a:rPr>
              <a:t>P</a:t>
            </a:r>
            <a:r>
              <a:rPr lang="el-GR" sz="3600" b="1" dirty="0" smtClean="0">
                <a:solidFill>
                  <a:srgbClr val="000000"/>
                </a:solidFill>
                <a:cs typeface="Times New Roman" pitchFamily="18" charset="0"/>
              </a:rPr>
              <a:t>/</a:t>
            </a:r>
            <a:r>
              <a:rPr lang="en-US" sz="3600" b="1" dirty="0" smtClean="0">
                <a:solidFill>
                  <a:srgbClr val="000000"/>
                </a:solidFill>
                <a:cs typeface="Times New Roman" pitchFamily="18" charset="0"/>
              </a:rPr>
              <a:t>BV</a:t>
            </a:r>
            <a:endParaRPr lang="el-GR" sz="3600" b="1" dirty="0" smtClean="0">
              <a:solidFill>
                <a:srgbClr val="000000"/>
              </a:solidFill>
              <a:cs typeface="Times New Roman" pitchFamily="18" charset="0"/>
            </a:endParaRPr>
          </a:p>
        </p:txBody>
      </p:sp>
      <p:sp>
        <p:nvSpPr>
          <p:cNvPr id="80899" name="Rectangle 3"/>
          <p:cNvSpPr>
            <a:spLocks noGrp="1" noChangeArrowheads="1"/>
          </p:cNvSpPr>
          <p:nvPr>
            <p:ph type="body" idx="1"/>
          </p:nvPr>
        </p:nvSpPr>
        <p:spPr>
          <a:xfrm>
            <a:off x="0" y="1412776"/>
            <a:ext cx="9144000" cy="5445224"/>
          </a:xfrm>
        </p:spPr>
        <p:txBody>
          <a:bodyPr/>
          <a:lstStyle/>
          <a:p>
            <a:pPr lvl="1" algn="ctr" eaLnBrk="1" hangingPunct="1">
              <a:lnSpc>
                <a:spcPct val="90000"/>
              </a:lnSpc>
              <a:buFontTx/>
              <a:buNone/>
            </a:pPr>
            <a:r>
              <a:rPr lang="el-GR" sz="3200" b="1" u="sng" dirty="0" smtClean="0">
                <a:solidFill>
                  <a:srgbClr val="000000"/>
                </a:solidFill>
                <a:latin typeface="Arial Greek" pitchFamily="34" charset="0"/>
                <a:cs typeface="Times New Roman" pitchFamily="18" charset="0"/>
              </a:rPr>
              <a:t>4</a:t>
            </a:r>
            <a:r>
              <a:rPr lang="el-GR" sz="3200" b="1" u="sng" baseline="30000" dirty="0" smtClean="0">
                <a:solidFill>
                  <a:srgbClr val="000000"/>
                </a:solidFill>
                <a:latin typeface="Arial Greek" pitchFamily="34" charset="0"/>
                <a:cs typeface="Times New Roman" pitchFamily="18" charset="0"/>
              </a:rPr>
              <a:t>η</a:t>
            </a:r>
            <a:r>
              <a:rPr lang="el-GR" sz="3200" b="1" u="sng" dirty="0" smtClean="0">
                <a:solidFill>
                  <a:srgbClr val="000000"/>
                </a:solidFill>
                <a:latin typeface="Arial Greek" pitchFamily="34" charset="0"/>
                <a:cs typeface="Times New Roman" pitchFamily="18" charset="0"/>
              </a:rPr>
              <a:t> περίπτωση.</a:t>
            </a:r>
            <a:r>
              <a:rPr lang="el-GR" sz="3200" dirty="0" smtClean="0">
                <a:solidFill>
                  <a:srgbClr val="000000"/>
                </a:solidFill>
                <a:latin typeface="Arial Greek" pitchFamily="34" charset="0"/>
                <a:cs typeface="Times New Roman" pitchFamily="18" charset="0"/>
              </a:rPr>
              <a:t> Όταν η μετοχή εμφανίζει:</a:t>
            </a:r>
          </a:p>
          <a:p>
            <a:pPr marL="0" lvl="1" indent="0" algn="just" eaLnBrk="1" hangingPunct="1">
              <a:spcBef>
                <a:spcPts val="0"/>
              </a:spcBef>
            </a:pPr>
            <a:r>
              <a:rPr lang="el-GR" b="1" dirty="0" smtClean="0">
                <a:solidFill>
                  <a:srgbClr val="FF0000"/>
                </a:solidFill>
                <a:latin typeface="Arial Greek" pitchFamily="34" charset="0"/>
                <a:cs typeface="Times New Roman" pitchFamily="18" charset="0"/>
              </a:rPr>
              <a:t>Χαμηλό </a:t>
            </a:r>
            <a:r>
              <a:rPr lang="en-US" b="1" dirty="0" smtClean="0">
                <a:solidFill>
                  <a:srgbClr val="000000"/>
                </a:solidFill>
                <a:latin typeface="Arial Greek" pitchFamily="34" charset="0"/>
                <a:cs typeface="Times New Roman" pitchFamily="18" charset="0"/>
              </a:rPr>
              <a:t>P</a:t>
            </a:r>
            <a:r>
              <a:rPr lang="el-GR" b="1" dirty="0" smtClean="0">
                <a:solidFill>
                  <a:srgbClr val="000000"/>
                </a:solidFill>
                <a:latin typeface="Arial Greek" pitchFamily="34" charset="0"/>
                <a:cs typeface="Times New Roman" pitchFamily="18" charset="0"/>
              </a:rPr>
              <a:t>/</a:t>
            </a:r>
            <a:r>
              <a:rPr lang="en-US" b="1" dirty="0" smtClean="0">
                <a:solidFill>
                  <a:srgbClr val="000000"/>
                </a:solidFill>
                <a:latin typeface="Arial Greek" pitchFamily="34" charset="0"/>
                <a:cs typeface="Times New Roman" pitchFamily="18" charset="0"/>
              </a:rPr>
              <a:t>BV</a:t>
            </a:r>
            <a:r>
              <a:rPr lang="el-GR" b="1" dirty="0" smtClean="0">
                <a:solidFill>
                  <a:srgbClr val="000000"/>
                </a:solidFill>
                <a:latin typeface="Arial Greek" pitchFamily="34" charset="0"/>
                <a:cs typeface="Times New Roman" pitchFamily="18" charset="0"/>
              </a:rPr>
              <a:t> </a:t>
            </a:r>
            <a:r>
              <a:rPr lang="el-GR" dirty="0" smtClean="0">
                <a:solidFill>
                  <a:srgbClr val="000000"/>
                </a:solidFill>
                <a:latin typeface="Arial Greek" pitchFamily="34" charset="0"/>
                <a:cs typeface="Times New Roman" pitchFamily="18" charset="0"/>
              </a:rPr>
              <a:t>και </a:t>
            </a:r>
          </a:p>
          <a:p>
            <a:pPr marL="0" lvl="1" indent="0" algn="just" eaLnBrk="1" hangingPunct="1">
              <a:spcBef>
                <a:spcPts val="0"/>
              </a:spcBef>
            </a:pPr>
            <a:r>
              <a:rPr lang="el-GR" b="1" dirty="0" smtClean="0">
                <a:solidFill>
                  <a:srgbClr val="002060"/>
                </a:solidFill>
                <a:latin typeface="Arial Greek" pitchFamily="34" charset="0"/>
                <a:cs typeface="Times New Roman" pitchFamily="18" charset="0"/>
              </a:rPr>
              <a:t>Υψηλό</a:t>
            </a:r>
            <a:r>
              <a:rPr lang="el-GR" b="1" dirty="0" smtClean="0">
                <a:solidFill>
                  <a:srgbClr val="000000"/>
                </a:solidFill>
                <a:latin typeface="Arial Greek" pitchFamily="34" charset="0"/>
                <a:cs typeface="Times New Roman" pitchFamily="18" charset="0"/>
              </a:rPr>
              <a:t> Ρ/Ε</a:t>
            </a:r>
          </a:p>
          <a:p>
            <a:pPr marL="0" lvl="1" indent="0" algn="just" eaLnBrk="1" hangingPunct="1">
              <a:spcBef>
                <a:spcPts val="0"/>
              </a:spcBef>
              <a:buFontTx/>
              <a:buNone/>
            </a:pPr>
            <a:r>
              <a:rPr lang="el-GR" dirty="0" smtClean="0">
                <a:solidFill>
                  <a:srgbClr val="000000"/>
                </a:solidFill>
                <a:latin typeface="Arial Greek" pitchFamily="34" charset="0"/>
                <a:cs typeface="Times New Roman" pitchFamily="18" charset="0"/>
              </a:rPr>
              <a:t>Σε σχέση με τον μέσο όρο του κλάδου</a:t>
            </a:r>
          </a:p>
          <a:p>
            <a:pPr marL="0" lvl="1" indent="0" algn="just" eaLnBrk="1" hangingPunct="1">
              <a:spcBef>
                <a:spcPts val="0"/>
              </a:spcBef>
              <a:buFontTx/>
              <a:buNone/>
            </a:pPr>
            <a:r>
              <a:rPr lang="el-GR" dirty="0" smtClean="0">
                <a:solidFill>
                  <a:srgbClr val="000000"/>
                </a:solidFill>
                <a:latin typeface="Arial Greek" pitchFamily="34" charset="0"/>
                <a:cs typeface="Times New Roman" pitchFamily="18" charset="0"/>
              </a:rPr>
              <a:t> </a:t>
            </a:r>
            <a:endParaRPr lang="el-GR" dirty="0" smtClean="0">
              <a:solidFill>
                <a:srgbClr val="000000"/>
              </a:solidFill>
              <a:latin typeface="Arial Greek" pitchFamily="34" charset="0"/>
            </a:endParaRPr>
          </a:p>
          <a:p>
            <a:pPr marL="0" lvl="1" indent="0" algn="just" eaLnBrk="1" hangingPunct="1">
              <a:spcBef>
                <a:spcPts val="0"/>
              </a:spcBef>
            </a:pPr>
            <a:r>
              <a:rPr lang="el-GR" i="1" dirty="0" smtClean="0">
                <a:solidFill>
                  <a:srgbClr val="000000"/>
                </a:solidFill>
                <a:latin typeface="Arial Greek" pitchFamily="34" charset="0"/>
                <a:cs typeface="Times New Roman" pitchFamily="18" charset="0"/>
              </a:rPr>
              <a:t>Αυτό σημαίνει ότι η μετοχή </a:t>
            </a:r>
            <a:r>
              <a:rPr lang="el-GR" b="1" i="1" dirty="0" smtClean="0">
                <a:solidFill>
                  <a:srgbClr val="C00000"/>
                </a:solidFill>
                <a:latin typeface="Arial Greek" pitchFamily="34" charset="0"/>
                <a:cs typeface="Times New Roman" pitchFamily="18" charset="0"/>
              </a:rPr>
              <a:t>δεν έχει μεγάλα περιθώρια</a:t>
            </a:r>
            <a:r>
              <a:rPr lang="el-GR" b="1" i="1" dirty="0" smtClean="0">
                <a:solidFill>
                  <a:srgbClr val="000000"/>
                </a:solidFill>
                <a:latin typeface="Arial Greek" pitchFamily="34" charset="0"/>
                <a:cs typeface="Times New Roman" pitchFamily="18" charset="0"/>
              </a:rPr>
              <a:t> ανόδου</a:t>
            </a:r>
            <a:r>
              <a:rPr lang="el-GR" i="1" dirty="0" smtClean="0">
                <a:solidFill>
                  <a:srgbClr val="000000"/>
                </a:solidFill>
                <a:latin typeface="Arial Greek" pitchFamily="34" charset="0"/>
                <a:cs typeface="Times New Roman" pitchFamily="18" charset="0"/>
              </a:rPr>
              <a:t>.</a:t>
            </a:r>
            <a:endParaRPr lang="el-GR" i="1" dirty="0" smtClean="0">
              <a:solidFill>
                <a:srgbClr val="000000"/>
              </a:solidFill>
              <a:latin typeface="Arial Greek" pitchFamily="34" charset="0"/>
            </a:endParaRPr>
          </a:p>
          <a:p>
            <a:pPr marL="0" lvl="1" indent="0" algn="just" eaLnBrk="1" hangingPunct="1">
              <a:spcBef>
                <a:spcPts val="0"/>
              </a:spcBef>
            </a:pPr>
            <a:r>
              <a:rPr lang="el-GR" i="1" dirty="0" smtClean="0">
                <a:solidFill>
                  <a:srgbClr val="000000"/>
                </a:solidFill>
                <a:latin typeface="Arial Greek" pitchFamily="34" charset="0"/>
              </a:rPr>
              <a:t>Η</a:t>
            </a:r>
            <a:r>
              <a:rPr lang="el-GR" i="1" dirty="0" smtClean="0">
                <a:solidFill>
                  <a:srgbClr val="000000"/>
                </a:solidFill>
                <a:latin typeface="Arial Greek" pitchFamily="34" charset="0"/>
                <a:cs typeface="Times New Roman" pitchFamily="18" charset="0"/>
              </a:rPr>
              <a:t> εταιρεία διαθέτει αρκετά ίδια κεφάλαια </a:t>
            </a:r>
            <a:r>
              <a:rPr lang="el-GR" i="1" dirty="0" smtClean="0">
                <a:solidFill>
                  <a:srgbClr val="000000"/>
                </a:solidFill>
                <a:latin typeface="Arial Greek" pitchFamily="34" charset="0"/>
              </a:rPr>
              <a:t>και επίτευξη μικρών σχετικά κερδών, αφού </a:t>
            </a:r>
            <a:r>
              <a:rPr lang="el-GR" b="1" i="1" dirty="0" smtClean="0">
                <a:latin typeface="Arial Greek" pitchFamily="34" charset="0"/>
                <a:cs typeface="Times New Roman" pitchFamily="18" charset="0"/>
              </a:rPr>
              <a:t>δεν γίνεται η βέλτιστη χρήση</a:t>
            </a:r>
            <a:r>
              <a:rPr lang="el-GR" b="1" i="1" dirty="0" smtClean="0">
                <a:latin typeface="Arial Greek" pitchFamily="34" charset="0"/>
              </a:rPr>
              <a:t> των ιδίων κεφαλαίων.</a:t>
            </a:r>
          </a:p>
          <a:p>
            <a:pPr marL="0" lvl="1" indent="0" algn="just" eaLnBrk="1" hangingPunct="1">
              <a:spcBef>
                <a:spcPts val="0"/>
              </a:spcBef>
            </a:pPr>
            <a:r>
              <a:rPr lang="el-GR" i="1" dirty="0" smtClean="0">
                <a:solidFill>
                  <a:srgbClr val="000000"/>
                </a:solidFill>
                <a:latin typeface="Arial Greek" pitchFamily="34" charset="0"/>
              </a:rPr>
              <a:t>Υ</a:t>
            </a:r>
            <a:r>
              <a:rPr lang="el-GR" i="1" dirty="0" smtClean="0">
                <a:solidFill>
                  <a:srgbClr val="000000"/>
                </a:solidFill>
                <a:latin typeface="Arial Greek" pitchFamily="34" charset="0"/>
                <a:cs typeface="Times New Roman" pitchFamily="18" charset="0"/>
              </a:rPr>
              <a:t>πάρχει συρρίκνωση των αποτελεσμάτων και φυσικά </a:t>
            </a:r>
            <a:r>
              <a:rPr lang="el-GR" b="1" i="1" dirty="0" smtClean="0">
                <a:latin typeface="Arial Greek" pitchFamily="34" charset="0"/>
                <a:cs typeface="Times New Roman" pitchFamily="18" charset="0"/>
              </a:rPr>
              <a:t>χρηματοοικονομική δυσλειτουργία της εταιρείας.</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0" y="0"/>
            <a:ext cx="9144000" cy="1124744"/>
          </a:xfrm>
        </p:spPr>
        <p:txBody>
          <a:bodyPr/>
          <a:lstStyle/>
          <a:p>
            <a:pPr eaLnBrk="1" hangingPunct="1"/>
            <a:r>
              <a:rPr lang="el-GR" sz="3200" b="1" dirty="0" smtClean="0"/>
              <a:t>4. Δείκτης Μερισματικής Απόδοσης Μετοχής ή Δείκτης Μερίσματος (1)</a:t>
            </a:r>
          </a:p>
        </p:txBody>
      </p:sp>
      <p:sp>
        <p:nvSpPr>
          <p:cNvPr id="81923" name="Rectangle 3"/>
          <p:cNvSpPr>
            <a:spLocks noGrp="1" noChangeArrowheads="1"/>
          </p:cNvSpPr>
          <p:nvPr>
            <p:ph type="body" idx="1"/>
          </p:nvPr>
        </p:nvSpPr>
        <p:spPr>
          <a:xfrm>
            <a:off x="0" y="1268760"/>
            <a:ext cx="9144000" cy="5589240"/>
          </a:xfrm>
        </p:spPr>
        <p:txBody>
          <a:bodyPr/>
          <a:lstStyle/>
          <a:p>
            <a:pPr algn="ctr" eaLnBrk="1" hangingPunct="1">
              <a:buFontTx/>
              <a:buNone/>
            </a:pPr>
            <a:r>
              <a:rPr lang="el-GR" sz="2400" b="1" dirty="0" smtClean="0"/>
              <a:t>ΔΜΑ = </a:t>
            </a:r>
            <a:r>
              <a:rPr lang="el-GR" sz="2400" b="1" u="sng" dirty="0" smtClean="0"/>
              <a:t>Μέρισμα ανά Μετοχή Χ 100</a:t>
            </a:r>
          </a:p>
          <a:p>
            <a:pPr algn="ctr" eaLnBrk="1" hangingPunct="1">
              <a:buFontTx/>
              <a:buNone/>
            </a:pPr>
            <a:r>
              <a:rPr lang="el-GR" sz="2400" b="1" dirty="0" smtClean="0"/>
              <a:t>           Χρηματιστηριακή Τιμή Μετοχής</a:t>
            </a:r>
          </a:p>
          <a:p>
            <a:pPr algn="just"/>
            <a:r>
              <a:rPr lang="el-GR" sz="2400" b="1" dirty="0" smtClean="0">
                <a:solidFill>
                  <a:srgbClr val="006600"/>
                </a:solidFill>
              </a:rPr>
              <a:t>Όσο μεγαλύτερη είναι η μερισματική απόδοση μιας μετοχής τόσο πιο ελκυστική είναι η μετοχή για τους επενδυτές.</a:t>
            </a:r>
            <a:endParaRPr lang="en-US" sz="2400" b="1" dirty="0" smtClean="0">
              <a:solidFill>
                <a:srgbClr val="006600"/>
              </a:solidFill>
            </a:endParaRPr>
          </a:p>
          <a:p>
            <a:pPr eaLnBrk="1" hangingPunct="1">
              <a:buFontTx/>
              <a:buNone/>
            </a:pPr>
            <a:r>
              <a:rPr lang="el-GR" sz="2400" dirty="0" smtClean="0"/>
              <a:t>Μέρισμα ανά μετοχή = </a:t>
            </a:r>
            <a:r>
              <a:rPr lang="el-GR" sz="2400" u="sng" dirty="0" smtClean="0"/>
              <a:t>Σύνολο Μερισμάτων</a:t>
            </a:r>
          </a:p>
          <a:p>
            <a:pPr eaLnBrk="1" hangingPunct="1">
              <a:buFontTx/>
              <a:buNone/>
            </a:pPr>
            <a:r>
              <a:rPr lang="el-GR" sz="2400" dirty="0" smtClean="0"/>
              <a:t>                                     Αριθμός Μετοχών σε κυκλοφορία</a:t>
            </a:r>
          </a:p>
          <a:p>
            <a:pPr eaLnBrk="1" hangingPunct="1">
              <a:buFontTx/>
              <a:buNone/>
            </a:pPr>
            <a:r>
              <a:rPr lang="el-GR" sz="2400" b="1" u="sng" dirty="0" smtClean="0">
                <a:cs typeface="Arial" charset="0"/>
              </a:rPr>
              <a:t>Πληροφορούμαστε:</a:t>
            </a:r>
          </a:p>
          <a:p>
            <a:pPr marL="514350" indent="-514350" algn="just" eaLnBrk="1" hangingPunct="1">
              <a:buFont typeface="+mj-lt"/>
              <a:buAutoNum type="arabicPeriod"/>
            </a:pPr>
            <a:r>
              <a:rPr lang="el-GR" sz="2400" dirty="0" smtClean="0">
                <a:cs typeface="Arial" charset="0"/>
              </a:rPr>
              <a:t>Το ποσό των κερδών που </a:t>
            </a:r>
            <a:r>
              <a:rPr lang="el-GR" sz="2400" u="sng" dirty="0" smtClean="0">
                <a:cs typeface="Arial" charset="0"/>
              </a:rPr>
              <a:t>μοιράζονται</a:t>
            </a:r>
            <a:r>
              <a:rPr lang="el-GR" sz="2400" dirty="0" smtClean="0">
                <a:cs typeface="Arial" charset="0"/>
              </a:rPr>
              <a:t> στους μετόχους.</a:t>
            </a:r>
          </a:p>
          <a:p>
            <a:pPr marL="514350" indent="-514350" algn="just" eaLnBrk="1" hangingPunct="1">
              <a:buFont typeface="+mj-lt"/>
              <a:buAutoNum type="arabicPeriod"/>
            </a:pPr>
            <a:r>
              <a:rPr lang="el-GR" sz="2400" dirty="0" smtClean="0">
                <a:cs typeface="Arial" charset="0"/>
              </a:rPr>
              <a:t>Το ποσό των κερδών που </a:t>
            </a:r>
            <a:r>
              <a:rPr lang="el-GR" sz="2400" u="sng" dirty="0" smtClean="0">
                <a:cs typeface="Arial" charset="0"/>
              </a:rPr>
              <a:t>παραμένουν</a:t>
            </a:r>
            <a:r>
              <a:rPr lang="el-GR" sz="2400" dirty="0" smtClean="0">
                <a:cs typeface="Arial" charset="0"/>
              </a:rPr>
              <a:t> στην επιχείρηση ως αποθεματικά. </a:t>
            </a:r>
          </a:p>
          <a:p>
            <a:pPr marL="514350" indent="-514350" algn="just" eaLnBrk="1" hangingPunct="1">
              <a:buFont typeface="+mj-lt"/>
              <a:buAutoNum type="arabicPeriod"/>
            </a:pPr>
            <a:r>
              <a:rPr lang="el-GR" sz="2400" dirty="0" smtClean="0">
                <a:solidFill>
                  <a:srgbClr val="000000"/>
                </a:solidFill>
                <a:cs typeface="Arial" charset="0"/>
              </a:rPr>
              <a:t>Την απόδοση που θα πρέπει να </a:t>
            </a:r>
            <a:r>
              <a:rPr lang="el-GR" sz="2400" u="sng" dirty="0" smtClean="0">
                <a:solidFill>
                  <a:srgbClr val="000000"/>
                </a:solidFill>
                <a:cs typeface="Arial" charset="0"/>
              </a:rPr>
              <a:t>πάρουν</a:t>
            </a:r>
            <a:r>
              <a:rPr lang="el-GR" sz="2400" dirty="0" smtClean="0">
                <a:solidFill>
                  <a:srgbClr val="000000"/>
                </a:solidFill>
                <a:cs typeface="Arial" charset="0"/>
              </a:rPr>
              <a:t> οι μέτοχοι για το χρόνο που κρατούν την μετοχή της εταιρίας.</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836712"/>
          </a:xfrm>
        </p:spPr>
        <p:txBody>
          <a:bodyPr/>
          <a:lstStyle/>
          <a:p>
            <a:r>
              <a:rPr lang="el-GR" altLang="el-GR" sz="3600" b="1" dirty="0" smtClean="0">
                <a:cs typeface="Arial" panose="020B0604020202020204" pitchFamily="34" charset="0"/>
              </a:rPr>
              <a:t>4. Δείκτης Μερισματικής Απόδοσης (2)</a:t>
            </a:r>
            <a:endParaRPr lang="el-GR" sz="3600" b="1" dirty="0"/>
          </a:p>
        </p:txBody>
      </p:sp>
      <p:sp>
        <p:nvSpPr>
          <p:cNvPr id="3" name="2 - Θέση περιεχομένου"/>
          <p:cNvSpPr>
            <a:spLocks noGrp="1"/>
          </p:cNvSpPr>
          <p:nvPr>
            <p:ph idx="1"/>
          </p:nvPr>
        </p:nvSpPr>
        <p:spPr>
          <a:xfrm>
            <a:off x="0" y="836712"/>
            <a:ext cx="9144000" cy="6021288"/>
          </a:xfrm>
        </p:spPr>
        <p:txBody>
          <a:bodyPr/>
          <a:lstStyle/>
          <a:p>
            <a:pPr algn="just"/>
            <a:r>
              <a:rPr lang="el-GR" sz="2800" dirty="0" smtClean="0">
                <a:latin typeface="Arial" pitchFamily="34" charset="0"/>
                <a:cs typeface="Arial" pitchFamily="34" charset="0"/>
              </a:rPr>
              <a:t>Μία από τις σημαντικότερες αποδόσεις που προσέχουν, υπολογίζουν και συγκρίνουν οι επενδυτές είναι η μερισματική απόδοση.</a:t>
            </a:r>
          </a:p>
          <a:p>
            <a:pPr>
              <a:buNone/>
            </a:pPr>
            <a:endParaRPr lang="el-GR" dirty="0" smtClean="0">
              <a:latin typeface="Arial" pitchFamily="34" charset="0"/>
              <a:cs typeface="Arial" pitchFamily="34" charset="0"/>
            </a:endParaRPr>
          </a:p>
          <a:p>
            <a:endParaRPr lang="el-GR" dirty="0" smtClean="0">
              <a:latin typeface="Arial" pitchFamily="34" charset="0"/>
              <a:cs typeface="Arial" pitchFamily="34" charset="0"/>
            </a:endParaRPr>
          </a:p>
          <a:p>
            <a:pPr eaLnBrk="1" hangingPunct="1">
              <a:spcBef>
                <a:spcPts val="0"/>
              </a:spcBef>
              <a:defRPr/>
            </a:pPr>
            <a:endParaRPr lang="el-GR" sz="2400" dirty="0" smtClean="0">
              <a:cs typeface="Arial" pitchFamily="34" charset="0"/>
            </a:endParaRPr>
          </a:p>
          <a:p>
            <a:pPr algn="just" eaLnBrk="1" hangingPunct="1">
              <a:spcBef>
                <a:spcPts val="0"/>
              </a:spcBef>
              <a:defRPr/>
            </a:pPr>
            <a:endParaRPr lang="el-GR" sz="2400" dirty="0" smtClean="0">
              <a:cs typeface="Arial" pitchFamily="34" charset="0"/>
            </a:endParaRPr>
          </a:p>
          <a:p>
            <a:pPr algn="just" eaLnBrk="1" hangingPunct="1">
              <a:spcBef>
                <a:spcPts val="0"/>
              </a:spcBef>
              <a:defRPr/>
            </a:pPr>
            <a:r>
              <a:rPr lang="el-GR" sz="2800" dirty="0" smtClean="0">
                <a:cs typeface="Arial" pitchFamily="34" charset="0"/>
              </a:rPr>
              <a:t>Όπου</a:t>
            </a:r>
            <a:r>
              <a:rPr lang="en-US" sz="2800" dirty="0" smtClean="0">
                <a:cs typeface="Arial" pitchFamily="34" charset="0"/>
              </a:rPr>
              <a:t>:</a:t>
            </a:r>
            <a:endParaRPr lang="el-GR" sz="2800" dirty="0" smtClean="0">
              <a:cs typeface="Arial" pitchFamily="34" charset="0"/>
            </a:endParaRPr>
          </a:p>
          <a:p>
            <a:pPr algn="just" eaLnBrk="1" hangingPunct="1">
              <a:spcBef>
                <a:spcPts val="0"/>
              </a:spcBef>
              <a:defRPr/>
            </a:pPr>
            <a:r>
              <a:rPr lang="en-US" sz="2800" b="1" dirty="0" smtClean="0">
                <a:cs typeface="Arial" pitchFamily="34" charset="0"/>
              </a:rPr>
              <a:t>K</a:t>
            </a:r>
            <a:r>
              <a:rPr lang="el-GR" sz="2800" b="1" dirty="0" smtClean="0">
                <a:cs typeface="Arial" pitchFamily="34" charset="0"/>
              </a:rPr>
              <a:t> </a:t>
            </a:r>
            <a:r>
              <a:rPr lang="en-US" sz="2800" dirty="0" smtClean="0">
                <a:cs typeface="Arial" pitchFamily="34" charset="0"/>
              </a:rPr>
              <a:t>=</a:t>
            </a:r>
            <a:r>
              <a:rPr lang="el-GR" sz="2800" dirty="0" smtClean="0">
                <a:cs typeface="Arial" pitchFamily="34" charset="0"/>
              </a:rPr>
              <a:t> </a:t>
            </a:r>
            <a:r>
              <a:rPr lang="el-GR" sz="2800" b="1" dirty="0" smtClean="0">
                <a:solidFill>
                  <a:srgbClr val="006600"/>
                </a:solidFill>
                <a:cs typeface="Arial" pitchFamily="34" charset="0"/>
              </a:rPr>
              <a:t>Προεξοφλητικό επιτόκιο της μετοχής </a:t>
            </a:r>
            <a:r>
              <a:rPr lang="el-GR" sz="2800" dirty="0" smtClean="0">
                <a:cs typeface="Arial" pitchFamily="34" charset="0"/>
              </a:rPr>
              <a:t>(ένα μέτρο κινδύνου που προέρχεται από το </a:t>
            </a:r>
            <a:r>
              <a:rPr lang="en-US" sz="2800" dirty="0" smtClean="0">
                <a:cs typeface="Arial" pitchFamily="34" charset="0"/>
              </a:rPr>
              <a:t>CAPM)</a:t>
            </a:r>
            <a:r>
              <a:rPr lang="el-GR" sz="2800" dirty="0" smtClean="0">
                <a:cs typeface="Arial" pitchFamily="34" charset="0"/>
              </a:rPr>
              <a:t>.</a:t>
            </a:r>
            <a:endParaRPr lang="en-US" sz="2800" dirty="0" smtClean="0">
              <a:cs typeface="Arial" pitchFamily="34" charset="0"/>
            </a:endParaRPr>
          </a:p>
          <a:p>
            <a:pPr algn="just" eaLnBrk="1" hangingPunct="1">
              <a:spcBef>
                <a:spcPts val="0"/>
              </a:spcBef>
              <a:defRPr/>
            </a:pPr>
            <a:r>
              <a:rPr lang="en-US" sz="2800" b="1" dirty="0" smtClean="0">
                <a:cs typeface="Arial" pitchFamily="34" charset="0"/>
              </a:rPr>
              <a:t>G</a:t>
            </a:r>
            <a:r>
              <a:rPr lang="el-GR" sz="2800" b="1" dirty="0" smtClean="0">
                <a:cs typeface="Arial" pitchFamily="34" charset="0"/>
              </a:rPr>
              <a:t> </a:t>
            </a:r>
            <a:r>
              <a:rPr lang="en-US" sz="2800" dirty="0" smtClean="0">
                <a:cs typeface="Arial" pitchFamily="34" charset="0"/>
              </a:rPr>
              <a:t>=</a:t>
            </a:r>
            <a:r>
              <a:rPr lang="el-GR" sz="2800" dirty="0" smtClean="0">
                <a:cs typeface="Arial" pitchFamily="34" charset="0"/>
              </a:rPr>
              <a:t> </a:t>
            </a:r>
            <a:r>
              <a:rPr lang="el-GR" sz="2800" b="1" dirty="0" smtClean="0">
                <a:solidFill>
                  <a:srgbClr val="C00000"/>
                </a:solidFill>
                <a:cs typeface="Arial" pitchFamily="34" charset="0"/>
              </a:rPr>
              <a:t>Αναμενόμενη αύξηση των κερδών.</a:t>
            </a:r>
          </a:p>
          <a:p>
            <a:endParaRPr lang="el-GR" dirty="0" smtClean="0">
              <a:latin typeface="Arial" pitchFamily="34" charset="0"/>
              <a:cs typeface="Arial" pitchFamily="34" charset="0"/>
            </a:endParaRPr>
          </a:p>
          <a:p>
            <a:endParaRPr lang="el-GR" dirty="0" smtClean="0">
              <a:latin typeface="Arial" pitchFamily="34" charset="0"/>
              <a:cs typeface="Arial" pitchFamily="34" charset="0"/>
            </a:endParaRPr>
          </a:p>
          <a:p>
            <a:endParaRPr lang="el-GR" dirty="0"/>
          </a:p>
        </p:txBody>
      </p:sp>
      <p:pic>
        <p:nvPicPr>
          <p:cNvPr id="5" name="Content Placeholder 8" descr="ΔΕΙΚΤΗΣ P/E"/>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195736" y="2636912"/>
            <a:ext cx="5328592" cy="1152128"/>
          </a:xfrm>
          <a:prstGeom prst="rect">
            <a:avLst/>
          </a:prstGeom>
        </p:spPr>
      </p:pic>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0" y="0"/>
            <a:ext cx="9144000" cy="1124744"/>
          </a:xfrm>
        </p:spPr>
        <p:txBody>
          <a:bodyPr>
            <a:normAutofit fontScale="90000"/>
          </a:bodyPr>
          <a:lstStyle/>
          <a:p>
            <a:pPr eaLnBrk="1" hangingPunct="1"/>
            <a:r>
              <a:rPr lang="el-GR" sz="3200" b="1" dirty="0" smtClean="0"/>
              <a:t/>
            </a:r>
            <a:br>
              <a:rPr lang="el-GR" sz="3200" b="1" dirty="0" smtClean="0"/>
            </a:br>
            <a:r>
              <a:rPr lang="el-GR" sz="3200" b="1" dirty="0" smtClean="0"/>
              <a:t>5. Δείκτης Μερισματικής Πολιτικής</a:t>
            </a:r>
            <a:br>
              <a:rPr lang="el-GR" sz="3200" b="1" dirty="0" smtClean="0"/>
            </a:br>
            <a:r>
              <a:rPr lang="el-GR" sz="3200" b="1" dirty="0" smtClean="0"/>
              <a:t>ή </a:t>
            </a:r>
            <a:r>
              <a:rPr lang="el-GR" sz="2800" dirty="0" smtClean="0">
                <a:cs typeface="Arial" pitchFamily="34" charset="0"/>
              </a:rPr>
              <a:t> </a:t>
            </a:r>
            <a:r>
              <a:rPr lang="el-GR" sz="3200" b="1" dirty="0" smtClean="0">
                <a:cs typeface="Arial" pitchFamily="34" charset="0"/>
              </a:rPr>
              <a:t>Δείκτης Λόγου Διανομής Μερίσματος</a:t>
            </a:r>
            <a:endParaRPr lang="el-GR" sz="3200" b="1" dirty="0" smtClean="0"/>
          </a:p>
        </p:txBody>
      </p:sp>
      <p:sp>
        <p:nvSpPr>
          <p:cNvPr id="82947" name="Rectangle 3"/>
          <p:cNvSpPr>
            <a:spLocks noGrp="1" noChangeArrowheads="1"/>
          </p:cNvSpPr>
          <p:nvPr>
            <p:ph type="body" idx="1"/>
          </p:nvPr>
        </p:nvSpPr>
        <p:spPr>
          <a:xfrm>
            <a:off x="0" y="1412775"/>
            <a:ext cx="9144000" cy="5445225"/>
          </a:xfrm>
        </p:spPr>
        <p:txBody>
          <a:bodyPr/>
          <a:lstStyle/>
          <a:p>
            <a:pPr algn="ctr" eaLnBrk="1" hangingPunct="1">
              <a:lnSpc>
                <a:spcPct val="90000"/>
              </a:lnSpc>
              <a:buFontTx/>
              <a:buNone/>
            </a:pPr>
            <a:r>
              <a:rPr lang="el-GR" b="1" dirty="0" smtClean="0"/>
              <a:t>ΔΜΠ= (P/E) x Δ.Μ.Α. ή</a:t>
            </a:r>
          </a:p>
          <a:p>
            <a:pPr eaLnBrk="1" hangingPunct="1">
              <a:lnSpc>
                <a:spcPct val="90000"/>
              </a:lnSpc>
              <a:buFontTx/>
              <a:buNone/>
            </a:pPr>
            <a:endParaRPr lang="el-GR" b="1" dirty="0" smtClean="0"/>
          </a:p>
          <a:p>
            <a:pPr algn="ctr" eaLnBrk="1" hangingPunct="1">
              <a:lnSpc>
                <a:spcPct val="90000"/>
              </a:lnSpc>
              <a:buFontTx/>
              <a:buNone/>
            </a:pPr>
            <a:r>
              <a:rPr lang="el-GR" b="1" dirty="0" smtClean="0"/>
              <a:t>ΔΜΠ = </a:t>
            </a:r>
            <a:r>
              <a:rPr lang="el-GR" b="1" u="sng" dirty="0" smtClean="0"/>
              <a:t>Μέρισμα ανά Μετοχή </a:t>
            </a:r>
          </a:p>
          <a:p>
            <a:pPr algn="ctr" eaLnBrk="1" hangingPunct="1">
              <a:lnSpc>
                <a:spcPct val="90000"/>
              </a:lnSpc>
              <a:buFontTx/>
              <a:buNone/>
            </a:pPr>
            <a:r>
              <a:rPr lang="el-GR" b="1" dirty="0" smtClean="0"/>
              <a:t>             Κέρδη ανά Μετοχή</a:t>
            </a:r>
          </a:p>
          <a:p>
            <a:pPr algn="just" eaLnBrk="1" hangingPunct="1">
              <a:lnSpc>
                <a:spcPct val="90000"/>
              </a:lnSpc>
            </a:pPr>
            <a:endParaRPr lang="el-GR" b="1" dirty="0" smtClean="0">
              <a:solidFill>
                <a:srgbClr val="C00000"/>
              </a:solidFill>
            </a:endParaRPr>
          </a:p>
          <a:p>
            <a:pPr algn="just" eaLnBrk="1" hangingPunct="1">
              <a:lnSpc>
                <a:spcPct val="90000"/>
              </a:lnSpc>
            </a:pPr>
            <a:r>
              <a:rPr lang="el-GR" sz="2800" b="1" dirty="0" smtClean="0">
                <a:solidFill>
                  <a:srgbClr val="C00000"/>
                </a:solidFill>
              </a:rPr>
              <a:t>Δείχνει</a:t>
            </a:r>
            <a:r>
              <a:rPr lang="el-GR" sz="2800" dirty="0" smtClean="0"/>
              <a:t> την ακολουθούμενη μερισματική πολιτική της επιχείρησης.</a:t>
            </a:r>
            <a:r>
              <a:rPr lang="el-GR" sz="2800" dirty="0" smtClean="0">
                <a:cs typeface="Arial" pitchFamily="34" charset="0"/>
              </a:rPr>
              <a:t> Είναι σημαντικός δείκτης επειδή συνήθως οι μετοχές που δίνουν μέρισμα ελκύουν  πολλούς επενδυτές.</a:t>
            </a:r>
          </a:p>
          <a:p>
            <a:pPr algn="just" eaLnBrk="1" hangingPunct="1">
              <a:lnSpc>
                <a:spcPct val="90000"/>
              </a:lnSpc>
            </a:pPr>
            <a:r>
              <a:rPr lang="el-GR" sz="2800" dirty="0" smtClean="0"/>
              <a:t>Υπάρχουν επιχειρήσεις που δανείζονται προκειμένου να μοιράσουν μέρισμα στους μετόχους και να κάνουν έτσι πιο ελκυστική την αγορά της μετοχής τους.</a:t>
            </a:r>
          </a:p>
          <a:p>
            <a:pPr eaLnBrk="1" hangingPunct="1">
              <a:lnSpc>
                <a:spcPct val="90000"/>
              </a:lnSpc>
              <a:buFontTx/>
              <a:buNone/>
            </a:pPr>
            <a:endParaRPr lang="el-GR" dirty="0" smtClean="0"/>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0" y="0"/>
            <a:ext cx="9144000" cy="981075"/>
          </a:xfrm>
        </p:spPr>
        <p:txBody>
          <a:bodyPr/>
          <a:lstStyle/>
          <a:p>
            <a:pPr eaLnBrk="1" hangingPunct="1"/>
            <a:r>
              <a:rPr lang="el-GR" sz="3200" b="1" dirty="0" smtClean="0"/>
              <a:t>6. Δείκτης Μερισματικής Απόδοσης Ιδίων Κεφαλαίων</a:t>
            </a:r>
          </a:p>
        </p:txBody>
      </p:sp>
      <p:sp>
        <p:nvSpPr>
          <p:cNvPr id="83971" name="Rectangle 3"/>
          <p:cNvSpPr>
            <a:spLocks noGrp="1" noChangeArrowheads="1"/>
          </p:cNvSpPr>
          <p:nvPr>
            <p:ph type="body" idx="1"/>
          </p:nvPr>
        </p:nvSpPr>
        <p:spPr>
          <a:xfrm>
            <a:off x="0" y="1052737"/>
            <a:ext cx="9144000" cy="5805264"/>
          </a:xfrm>
        </p:spPr>
        <p:txBody>
          <a:bodyPr/>
          <a:lstStyle/>
          <a:p>
            <a:pPr eaLnBrk="1" hangingPunct="1">
              <a:buFontTx/>
              <a:buNone/>
            </a:pPr>
            <a:r>
              <a:rPr lang="el-GR" sz="2800" b="1" dirty="0" smtClean="0"/>
              <a:t>ΔΜΑΙΚ = </a:t>
            </a:r>
            <a:r>
              <a:rPr lang="el-GR" sz="2800" b="1" u="sng" dirty="0" smtClean="0"/>
              <a:t>Συνολικά Καταβαλλόμενα ΜερίσματαΧ100</a:t>
            </a:r>
          </a:p>
          <a:p>
            <a:pPr eaLnBrk="1" hangingPunct="1">
              <a:buFontTx/>
              <a:buNone/>
            </a:pPr>
            <a:r>
              <a:rPr lang="el-GR" sz="2800" b="1" dirty="0" smtClean="0"/>
              <a:t>                       Σύνολο Ιδίων Κεφαλαίων</a:t>
            </a:r>
          </a:p>
          <a:p>
            <a:pPr algn="just" eaLnBrk="1" hangingPunct="1"/>
            <a:r>
              <a:rPr lang="el-GR" sz="2800" b="1" dirty="0" smtClean="0"/>
              <a:t>Χρησιμεύει </a:t>
            </a:r>
            <a:r>
              <a:rPr lang="el-GR" sz="2800" dirty="0" smtClean="0"/>
              <a:t>σαν ένδειξη της απόδοσης επί της λογιστικής αξίας των μετοχών και όχι της χρηματιστηριακής και η οποία μπορεί να είναι μεγαλύτερη από τη λογιστική και αντανακλά όλη την αξία των ιδίων κεφαλαίων στην αγορά.</a:t>
            </a:r>
            <a:endParaRPr lang="el-GR" sz="2800" b="1" dirty="0" smtClean="0"/>
          </a:p>
          <a:p>
            <a:pPr algn="just" eaLnBrk="1" hangingPunct="1"/>
            <a:r>
              <a:rPr lang="el-GR" sz="2800" b="1" dirty="0" smtClean="0"/>
              <a:t>Δείχνει </a:t>
            </a:r>
            <a:r>
              <a:rPr lang="el-GR" sz="2800" dirty="0" smtClean="0"/>
              <a:t>την απόδοση των Ιδίων Κεφαλαίων μιας επιχείρησης με βάση τα καταβαλλόμενα μερίσματα και τη διαφορά της αποτίμησης της μερισματικής απόδοσης μεταξύ του λογιστικού συστήματος και του Χ.Α.Α.</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0" y="188640"/>
            <a:ext cx="9144000" cy="417512"/>
          </a:xfrm>
        </p:spPr>
        <p:txBody>
          <a:bodyPr>
            <a:normAutofit fontScale="90000"/>
          </a:bodyPr>
          <a:lstStyle/>
          <a:p>
            <a:pPr eaLnBrk="1" hangingPunct="1"/>
            <a:r>
              <a:rPr lang="el-GR" sz="3200" b="1" dirty="0" smtClean="0"/>
              <a:t>7</a:t>
            </a:r>
            <a:r>
              <a:rPr lang="en-US" sz="3200" b="1" dirty="0" smtClean="0"/>
              <a:t>. </a:t>
            </a:r>
            <a:r>
              <a:rPr lang="el-GR" sz="3200" b="1" dirty="0" smtClean="0"/>
              <a:t>Δείκτης Ποσοστού Διανεμομένων Κερδών</a:t>
            </a:r>
          </a:p>
        </p:txBody>
      </p:sp>
      <p:sp>
        <p:nvSpPr>
          <p:cNvPr id="84995" name="Rectangle 3"/>
          <p:cNvSpPr>
            <a:spLocks noGrp="1" noChangeArrowheads="1"/>
          </p:cNvSpPr>
          <p:nvPr>
            <p:ph type="body" idx="1"/>
          </p:nvPr>
        </p:nvSpPr>
        <p:spPr>
          <a:xfrm>
            <a:off x="0" y="836713"/>
            <a:ext cx="9144000" cy="6021288"/>
          </a:xfrm>
        </p:spPr>
        <p:txBody>
          <a:bodyPr/>
          <a:lstStyle/>
          <a:p>
            <a:pPr eaLnBrk="1" hangingPunct="1">
              <a:buFontTx/>
              <a:buNone/>
            </a:pPr>
            <a:r>
              <a:rPr lang="el-GR" b="1" dirty="0" smtClean="0"/>
              <a:t>ΔΠΔΚ =</a:t>
            </a:r>
            <a:r>
              <a:rPr lang="el-GR" dirty="0" smtClean="0"/>
              <a:t> </a:t>
            </a:r>
            <a:r>
              <a:rPr lang="el-GR" b="1" u="sng" dirty="0" smtClean="0"/>
              <a:t>Σύνολο Μερισμάτων Χρήσης Χ 100</a:t>
            </a:r>
          </a:p>
          <a:p>
            <a:pPr eaLnBrk="1" hangingPunct="1">
              <a:buFontTx/>
              <a:buNone/>
            </a:pPr>
            <a:r>
              <a:rPr lang="el-GR" b="1" dirty="0" smtClean="0"/>
              <a:t>               Σύνολο Καθαρών Κερδών Χρήσης</a:t>
            </a:r>
          </a:p>
          <a:p>
            <a:pPr eaLnBrk="1" hangingPunct="1">
              <a:buFontTx/>
              <a:buNone/>
            </a:pPr>
            <a:endParaRPr lang="el-GR" dirty="0" smtClean="0"/>
          </a:p>
          <a:p>
            <a:pPr algn="just" eaLnBrk="1" hangingPunct="1"/>
            <a:r>
              <a:rPr lang="el-GR" b="1" dirty="0" smtClean="0"/>
              <a:t>Δείχνει</a:t>
            </a:r>
            <a:r>
              <a:rPr lang="el-GR" dirty="0" smtClean="0"/>
              <a:t> το ποσοστό των κερδών που διανέμει η επιχείρηση στους μετόχους της.</a:t>
            </a:r>
          </a:p>
          <a:p>
            <a:pPr algn="just" eaLnBrk="1" hangingPunct="1"/>
            <a:r>
              <a:rPr lang="el-GR" dirty="0" smtClean="0"/>
              <a:t>Όσο πιο </a:t>
            </a:r>
            <a:r>
              <a:rPr lang="el-GR" b="1" dirty="0" smtClean="0"/>
              <a:t>μικρό</a:t>
            </a:r>
            <a:r>
              <a:rPr lang="el-GR" dirty="0" smtClean="0"/>
              <a:t> είναι το ποσοστό αυτό τόσο πιο </a:t>
            </a:r>
            <a:r>
              <a:rPr lang="el-GR" b="1" u="sng" dirty="0" smtClean="0">
                <a:solidFill>
                  <a:srgbClr val="C00000"/>
                </a:solidFill>
              </a:rPr>
              <a:t>συντηρητική</a:t>
            </a:r>
            <a:r>
              <a:rPr lang="el-GR" dirty="0" smtClean="0"/>
              <a:t> θεωρείται η μερισματική πολιτική της επιχείρησης και επομένως τόσο </a:t>
            </a:r>
            <a:r>
              <a:rPr lang="el-GR" b="1" dirty="0" smtClean="0"/>
              <a:t>μεγαλύτερο</a:t>
            </a:r>
            <a:r>
              <a:rPr lang="el-GR" dirty="0" smtClean="0"/>
              <a:t> είναι το ποσοστό των παρακρατούμενων κερδών. Ισχύει και το αντίθετο.</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0" y="0"/>
            <a:ext cx="9144000" cy="836613"/>
          </a:xfrm>
        </p:spPr>
        <p:txBody>
          <a:bodyPr/>
          <a:lstStyle/>
          <a:p>
            <a:pPr eaLnBrk="1" hangingPunct="1"/>
            <a:r>
              <a:rPr lang="el-GR" sz="3200" b="1" dirty="0" smtClean="0">
                <a:latin typeface="Arial Greek" pitchFamily="34" charset="0"/>
                <a:ea typeface="Arial Unicode MS" pitchFamily="34" charset="-128"/>
                <a:cs typeface="Arial Unicode MS" pitchFamily="34" charset="-128"/>
              </a:rPr>
              <a:t>8. Ο Δείκτης Κεφαλαιοποίησης προς Πωλήσεις</a:t>
            </a:r>
          </a:p>
        </p:txBody>
      </p:sp>
      <p:sp>
        <p:nvSpPr>
          <p:cNvPr id="86019" name="Rectangle 3"/>
          <p:cNvSpPr>
            <a:spLocks noGrp="1" noChangeArrowheads="1"/>
          </p:cNvSpPr>
          <p:nvPr>
            <p:ph type="body" idx="1"/>
          </p:nvPr>
        </p:nvSpPr>
        <p:spPr>
          <a:xfrm>
            <a:off x="0" y="1125538"/>
            <a:ext cx="9144000" cy="5732462"/>
          </a:xfrm>
        </p:spPr>
        <p:txBody>
          <a:bodyPr/>
          <a:lstStyle/>
          <a:p>
            <a:pPr algn="ctr" eaLnBrk="1" hangingPunct="1">
              <a:buFontTx/>
              <a:buNone/>
            </a:pPr>
            <a:r>
              <a:rPr lang="el-GR" sz="2800" b="1" dirty="0" smtClean="0"/>
              <a:t>ΔΚπΠ = </a:t>
            </a:r>
            <a:r>
              <a:rPr lang="el-GR" sz="2800" b="1" u="sng" dirty="0" smtClean="0"/>
              <a:t>Κεφαλαιοποίηση</a:t>
            </a:r>
          </a:p>
          <a:p>
            <a:pPr algn="ctr" eaLnBrk="1" hangingPunct="1">
              <a:buFontTx/>
              <a:buNone/>
            </a:pPr>
            <a:r>
              <a:rPr lang="el-GR" sz="2800" b="1" dirty="0" smtClean="0"/>
              <a:t>              Πωλήσεις</a:t>
            </a:r>
          </a:p>
          <a:p>
            <a:pPr algn="just" eaLnBrk="1" hangingPunct="1"/>
            <a:r>
              <a:rPr lang="el-GR" sz="2800" dirty="0" smtClean="0">
                <a:cs typeface="Arial" charset="0"/>
              </a:rPr>
              <a:t>Ο δείκτης αυτός </a:t>
            </a:r>
            <a:r>
              <a:rPr lang="el-GR" sz="2800" b="1" dirty="0" smtClean="0">
                <a:ea typeface="Arial Unicode MS" pitchFamily="34" charset="-128"/>
                <a:cs typeface="Arial" charset="0"/>
              </a:rPr>
              <a:t>υποδηλώνει πόσες φορές </a:t>
            </a:r>
            <a:r>
              <a:rPr lang="el-GR" sz="2800" b="1" dirty="0" smtClean="0">
                <a:solidFill>
                  <a:srgbClr val="002060"/>
                </a:solidFill>
                <a:ea typeface="Arial Unicode MS" pitchFamily="34" charset="-128"/>
                <a:cs typeface="Arial" charset="0"/>
              </a:rPr>
              <a:t>υπερβαίνει</a:t>
            </a:r>
            <a:r>
              <a:rPr lang="el-GR" sz="2800" b="1" dirty="0" smtClean="0">
                <a:ea typeface="Arial Unicode MS" pitchFamily="34" charset="-128"/>
                <a:cs typeface="Arial" charset="0"/>
              </a:rPr>
              <a:t> ή </a:t>
            </a:r>
            <a:r>
              <a:rPr lang="el-GR" sz="2800" b="1" dirty="0" smtClean="0">
                <a:solidFill>
                  <a:srgbClr val="FF0000"/>
                </a:solidFill>
                <a:ea typeface="Arial Unicode MS" pitchFamily="34" charset="-128"/>
                <a:cs typeface="Arial" charset="0"/>
              </a:rPr>
              <a:t>υπολείπεται</a:t>
            </a:r>
            <a:r>
              <a:rPr lang="el-GR" sz="2800" b="1" dirty="0" smtClean="0">
                <a:ea typeface="Arial Unicode MS" pitchFamily="34" charset="-128"/>
                <a:cs typeface="Arial" charset="0"/>
              </a:rPr>
              <a:t> </a:t>
            </a:r>
            <a:r>
              <a:rPr lang="el-GR" sz="2800" b="1" dirty="0" smtClean="0">
                <a:solidFill>
                  <a:srgbClr val="006600"/>
                </a:solidFill>
                <a:ea typeface="Arial Unicode MS" pitchFamily="34" charset="-128"/>
                <a:cs typeface="Arial" charset="0"/>
              </a:rPr>
              <a:t>η χρηματιστηριακή αξία </a:t>
            </a:r>
            <a:r>
              <a:rPr lang="el-GR" sz="2800" b="1" dirty="0" smtClean="0">
                <a:solidFill>
                  <a:srgbClr val="800080"/>
                </a:solidFill>
                <a:ea typeface="Arial Unicode MS" pitchFamily="34" charset="-128"/>
                <a:cs typeface="Arial" charset="0"/>
              </a:rPr>
              <a:t>τις πωλήσεις </a:t>
            </a:r>
            <a:r>
              <a:rPr lang="el-GR" sz="2800" b="1" dirty="0" smtClean="0">
                <a:ea typeface="Arial Unicode MS" pitchFamily="34" charset="-128"/>
                <a:cs typeface="Arial" charset="0"/>
              </a:rPr>
              <a:t>(ή κύκλο εργασιών, ή τζίρος) της κάθε εταιρίας.</a:t>
            </a:r>
            <a:r>
              <a:rPr lang="el-GR" sz="2400" b="1" dirty="0" smtClean="0">
                <a:ea typeface="Arial Unicode MS" pitchFamily="34" charset="-128"/>
                <a:cs typeface="Arial" charset="0"/>
              </a:rPr>
              <a:t> </a:t>
            </a:r>
          </a:p>
          <a:p>
            <a:pPr algn="just" eaLnBrk="1" hangingPunct="1"/>
            <a:r>
              <a:rPr lang="el-GR" sz="2800" b="1" dirty="0" smtClean="0">
                <a:solidFill>
                  <a:srgbClr val="C00000"/>
                </a:solidFill>
                <a:cs typeface="Arial" charset="0"/>
              </a:rPr>
              <a:t>Όσο πιο χαμηλός </a:t>
            </a:r>
            <a:r>
              <a:rPr lang="el-GR" sz="2800" b="1" dirty="0" smtClean="0">
                <a:cs typeface="Arial" charset="0"/>
              </a:rPr>
              <a:t>είναι ο δείκτης τόσο πιο </a:t>
            </a:r>
            <a:r>
              <a:rPr lang="el-GR" sz="2800" b="1" dirty="0" smtClean="0">
                <a:solidFill>
                  <a:srgbClr val="002060"/>
                </a:solidFill>
                <a:cs typeface="Arial" charset="0"/>
              </a:rPr>
              <a:t>ευνοϊκά</a:t>
            </a:r>
            <a:r>
              <a:rPr lang="el-GR" sz="2800" b="1" dirty="0" smtClean="0">
                <a:cs typeface="Arial" charset="0"/>
              </a:rPr>
              <a:t> είναι τα εξαγόμενα συμπεράσματα για την εταιρία.</a:t>
            </a:r>
            <a:endParaRPr lang="el-GR" sz="2800" dirty="0" smtClean="0">
              <a:cs typeface="Arial" charset="0"/>
            </a:endParaRPr>
          </a:p>
          <a:p>
            <a:pPr algn="just" eaLnBrk="1" hangingPunct="1">
              <a:buFontTx/>
              <a:buNone/>
            </a:pPr>
            <a:r>
              <a:rPr lang="el-GR" sz="2800" dirty="0" smtClean="0">
                <a:cs typeface="Arial" charset="0"/>
              </a:rPr>
              <a:t>Κεφαλαιοποίηση ή Χρηματιστηριακή Αξία Εταιρείας </a:t>
            </a:r>
            <a:r>
              <a:rPr lang="el-GR" sz="2800" b="1" dirty="0" smtClean="0">
                <a:cs typeface="Arial" charset="0"/>
              </a:rPr>
              <a:t>=</a:t>
            </a:r>
          </a:p>
          <a:p>
            <a:pPr algn="just" eaLnBrk="1" hangingPunct="1">
              <a:buFontTx/>
              <a:buNone/>
            </a:pPr>
            <a:r>
              <a:rPr lang="el-GR" sz="2800" dirty="0" smtClean="0">
                <a:cs typeface="Arial" charset="0"/>
              </a:rPr>
              <a:t>Συνολικός Αριθμός Μετοχών της Εταιρείας </a:t>
            </a:r>
            <a:r>
              <a:rPr lang="el-GR" sz="2800" b="1" dirty="0" smtClean="0">
                <a:cs typeface="Arial" charset="0"/>
              </a:rPr>
              <a:t>Χ</a:t>
            </a:r>
            <a:r>
              <a:rPr lang="el-GR" sz="2800" dirty="0" smtClean="0">
                <a:cs typeface="Arial" charset="0"/>
              </a:rPr>
              <a:t> Τρέχουσα</a:t>
            </a:r>
          </a:p>
          <a:p>
            <a:pPr algn="just" eaLnBrk="1" hangingPunct="1">
              <a:buFontTx/>
              <a:buNone/>
            </a:pPr>
            <a:r>
              <a:rPr lang="el-GR" sz="2800" dirty="0" smtClean="0">
                <a:cs typeface="Arial" charset="0"/>
              </a:rPr>
              <a:t>Τιμή Μετοχής στο Χ.Α.Α.</a:t>
            </a:r>
          </a:p>
          <a:p>
            <a:pPr eaLnBrk="1" hangingPunct="1">
              <a:buFontTx/>
              <a:buNone/>
            </a:pPr>
            <a:endParaRPr lang="el-GR" sz="2800" dirty="0" smtClean="0"/>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p:spPr>
        <p:txBody>
          <a:bodyPr/>
          <a:lstStyle/>
          <a:p>
            <a:r>
              <a:rPr lang="el-GR" sz="3600" b="1" dirty="0" smtClean="0"/>
              <a:t>9. Δείκτης Χρηματιστηριακής Αξίας Μετοχής προς Πωλήσεις</a:t>
            </a:r>
            <a:endParaRPr lang="el-GR" sz="3600" b="1" dirty="0"/>
          </a:p>
        </p:txBody>
      </p:sp>
      <p:sp>
        <p:nvSpPr>
          <p:cNvPr id="3" name="2 - Θέση περιεχομένου"/>
          <p:cNvSpPr>
            <a:spLocks noGrp="1"/>
          </p:cNvSpPr>
          <p:nvPr>
            <p:ph idx="1"/>
          </p:nvPr>
        </p:nvSpPr>
        <p:spPr>
          <a:xfrm>
            <a:off x="0" y="1600200"/>
            <a:ext cx="9144000" cy="5257800"/>
          </a:xfrm>
        </p:spPr>
        <p:txBody>
          <a:bodyPr/>
          <a:lstStyle/>
          <a:p>
            <a:r>
              <a:rPr lang="el-GR" b="1" dirty="0" smtClean="0"/>
              <a:t>ΔΧΑΜπΠ</a:t>
            </a:r>
            <a:r>
              <a:rPr lang="el-GR" dirty="0" smtClean="0"/>
              <a:t> = </a:t>
            </a:r>
            <a:r>
              <a:rPr lang="el-GR" b="1" u="sng" dirty="0" smtClean="0"/>
              <a:t>Χρηματιστηριακή Αξία Μετοχών</a:t>
            </a:r>
          </a:p>
          <a:p>
            <a:pPr>
              <a:buNone/>
            </a:pPr>
            <a:r>
              <a:rPr lang="el-GR" b="1" dirty="0" smtClean="0"/>
              <a:t>					      Πωλήσεις</a:t>
            </a:r>
          </a:p>
          <a:p>
            <a:pPr algn="just"/>
            <a:r>
              <a:rPr lang="el-GR" b="1" dirty="0" smtClean="0"/>
              <a:t>Δείχνει </a:t>
            </a:r>
            <a:r>
              <a:rPr lang="el-GR" dirty="0" smtClean="0"/>
              <a:t>την ανακύκλωση της αξίας των μετοχών σε πωλήσεις της εταιρίας.</a:t>
            </a:r>
          </a:p>
          <a:p>
            <a:pPr algn="just"/>
            <a:endParaRPr lang="el-GR" dirty="0" smtClean="0"/>
          </a:p>
          <a:p>
            <a:pPr algn="just"/>
            <a:r>
              <a:rPr lang="el-GR" b="1" dirty="0" smtClean="0">
                <a:solidFill>
                  <a:srgbClr val="002060"/>
                </a:solidFill>
              </a:rPr>
              <a:t>Ένας χαμηλός δείκτης μπορεί να σημαίνει ότι η μετοχή είναι υποτιμημένη</a:t>
            </a:r>
          </a:p>
          <a:p>
            <a:pPr algn="just"/>
            <a:endParaRPr lang="el-GR" b="1" dirty="0" smtClean="0"/>
          </a:p>
          <a:p>
            <a:pPr>
              <a:buNone/>
            </a:pPr>
            <a:r>
              <a:rPr lang="el-GR" b="1" dirty="0" smtClean="0"/>
              <a:t> </a:t>
            </a:r>
            <a:endParaRPr lang="el-GR" b="1" dirty="0"/>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52736"/>
          </a:xfrm>
        </p:spPr>
        <p:txBody>
          <a:bodyPr/>
          <a:lstStyle/>
          <a:p>
            <a:r>
              <a:rPr lang="el-GR" sz="3600" b="1" dirty="0" smtClean="0"/>
              <a:t>10. Χρηματιστηριακή Αξία Ιδίων Κεφαλαίων</a:t>
            </a:r>
            <a:endParaRPr lang="el-GR" sz="3600" b="1" dirty="0"/>
          </a:p>
        </p:txBody>
      </p:sp>
      <p:sp>
        <p:nvSpPr>
          <p:cNvPr id="3" name="2 - Θέση περιεχομένου"/>
          <p:cNvSpPr>
            <a:spLocks noGrp="1"/>
          </p:cNvSpPr>
          <p:nvPr>
            <p:ph idx="1"/>
          </p:nvPr>
        </p:nvSpPr>
        <p:spPr>
          <a:xfrm>
            <a:off x="0" y="1124744"/>
            <a:ext cx="9144000" cy="5733256"/>
          </a:xfrm>
        </p:spPr>
        <p:txBody>
          <a:bodyPr/>
          <a:lstStyle/>
          <a:p>
            <a:endParaRPr lang="el-GR" sz="2800" b="1" dirty="0" smtClean="0"/>
          </a:p>
          <a:p>
            <a:pPr algn="ctr"/>
            <a:r>
              <a:rPr lang="el-GR" sz="2800" b="1" dirty="0" smtClean="0"/>
              <a:t>Χρηματιστηριακή Αξία Ιδίων Κεφαλαίων = </a:t>
            </a:r>
          </a:p>
          <a:p>
            <a:pPr algn="ctr">
              <a:buNone/>
            </a:pPr>
            <a:r>
              <a:rPr lang="el-GR" sz="2800" b="1" dirty="0" smtClean="0"/>
              <a:t>Σύνολο Μετοχών * Χρηματιστηριακή Αξία Μετοχής</a:t>
            </a:r>
          </a:p>
          <a:p>
            <a:pPr algn="ctr">
              <a:buNone/>
            </a:pPr>
            <a:endParaRPr lang="el-GR" sz="2800" b="1" dirty="0" smtClean="0"/>
          </a:p>
          <a:p>
            <a:pPr algn="just"/>
            <a:r>
              <a:rPr lang="el-GR" sz="2800" b="1" dirty="0" smtClean="0"/>
              <a:t>Δείχνει </a:t>
            </a:r>
            <a:r>
              <a:rPr lang="el-GR" sz="2800" dirty="0" smtClean="0"/>
              <a:t>τη χρηματιστηριακή αξία των ιδίων κεφαλαίων της επιχείρησης </a:t>
            </a:r>
            <a:endParaRPr lang="el-GR" sz="2800" b="1" dirty="0"/>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562074"/>
          </a:xfrm>
        </p:spPr>
        <p:txBody>
          <a:bodyPr>
            <a:normAutofit fontScale="90000"/>
          </a:bodyPr>
          <a:lstStyle/>
          <a:p>
            <a:r>
              <a:rPr lang="el-GR" sz="3600" b="1" dirty="0" smtClean="0"/>
              <a:t>11. Σχετικός ΄Ογκος Μετοχής</a:t>
            </a:r>
            <a:endParaRPr lang="el-GR" sz="3600" b="1" dirty="0"/>
          </a:p>
        </p:txBody>
      </p:sp>
      <p:sp>
        <p:nvSpPr>
          <p:cNvPr id="3" name="2 - Θέση περιεχομένου"/>
          <p:cNvSpPr>
            <a:spLocks noGrp="1"/>
          </p:cNvSpPr>
          <p:nvPr>
            <p:ph idx="1"/>
          </p:nvPr>
        </p:nvSpPr>
        <p:spPr>
          <a:xfrm>
            <a:off x="0" y="980728"/>
            <a:ext cx="9144000" cy="5877272"/>
          </a:xfrm>
        </p:spPr>
        <p:txBody>
          <a:bodyPr/>
          <a:lstStyle/>
          <a:p>
            <a:pPr algn="ctr">
              <a:buNone/>
            </a:pPr>
            <a:r>
              <a:rPr lang="el-GR" dirty="0" smtClean="0"/>
              <a:t>Ο σχετικός όγκος της μετοχής βρίσκεται από τον παρακάτω λόγο</a:t>
            </a:r>
          </a:p>
          <a:p>
            <a:pPr algn="just"/>
            <a:r>
              <a:rPr lang="el-GR" b="1" dirty="0" smtClean="0"/>
              <a:t>(Χρηματιστηριακή Αξία όλων των Μετοχών της εταιρείας στο Χ.Α.Α.) / Αξία όλων των μετοχών του Χ.Α.Α.</a:t>
            </a:r>
          </a:p>
          <a:p>
            <a:pPr algn="just"/>
            <a:endParaRPr lang="el-GR" b="1" dirty="0" smtClean="0"/>
          </a:p>
          <a:p>
            <a:pPr algn="just"/>
            <a:r>
              <a:rPr lang="el-GR" b="1" dirty="0" smtClean="0"/>
              <a:t>Δείχνει</a:t>
            </a:r>
            <a:r>
              <a:rPr lang="el-GR" dirty="0" smtClean="0"/>
              <a:t> τον όγκο της μετοχής μιας εταιρείας σε σχέση με τον συνολικό όγκο του Χ.Α.Α.</a:t>
            </a:r>
            <a:endParaRPr lang="el-G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252674"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64704"/>
          </a:xfrm>
        </p:spPr>
        <p:txBody>
          <a:bodyPr/>
          <a:lstStyle/>
          <a:p>
            <a:r>
              <a:rPr lang="el-GR" sz="3600" b="1" dirty="0" smtClean="0"/>
              <a:t>12. Πραγματική Απόδοση Μετοχής</a:t>
            </a:r>
            <a:endParaRPr lang="el-GR" sz="3600" b="1" dirty="0"/>
          </a:p>
        </p:txBody>
      </p:sp>
      <p:sp>
        <p:nvSpPr>
          <p:cNvPr id="3" name="2 - Θέση περιεχομένου"/>
          <p:cNvSpPr>
            <a:spLocks noGrp="1"/>
          </p:cNvSpPr>
          <p:nvPr>
            <p:ph idx="1"/>
          </p:nvPr>
        </p:nvSpPr>
        <p:spPr>
          <a:xfrm>
            <a:off x="0" y="908720"/>
            <a:ext cx="9144000" cy="5949280"/>
          </a:xfrm>
        </p:spPr>
        <p:txBody>
          <a:bodyPr/>
          <a:lstStyle/>
          <a:p>
            <a:r>
              <a:rPr lang="el-GR" b="1" dirty="0" smtClean="0"/>
              <a:t>Π.Α.Μ. = </a:t>
            </a:r>
            <a:r>
              <a:rPr lang="el-GR" b="1" u="sng" dirty="0" smtClean="0"/>
              <a:t>Μέρισμα + Υπεραξία Μετοχής</a:t>
            </a:r>
          </a:p>
          <a:p>
            <a:pPr>
              <a:buNone/>
            </a:pPr>
            <a:r>
              <a:rPr lang="el-GR" b="1" dirty="0" smtClean="0"/>
              <a:t>			     Τιμή Αγοράς της Μετοχής</a:t>
            </a:r>
          </a:p>
          <a:p>
            <a:pPr>
              <a:buNone/>
            </a:pPr>
            <a:endParaRPr lang="el-GR" b="1" dirty="0" smtClean="0"/>
          </a:p>
          <a:p>
            <a:pPr algn="just"/>
            <a:r>
              <a:rPr lang="el-GR" b="1" dirty="0" smtClean="0"/>
              <a:t>Δείχνει</a:t>
            </a:r>
            <a:r>
              <a:rPr lang="el-GR" dirty="0" smtClean="0"/>
              <a:t>  την πραγματική απόδοση μιας μετοχής σε δεδομένη χρονική στιγμή.</a:t>
            </a:r>
          </a:p>
          <a:p>
            <a:pPr algn="just"/>
            <a:r>
              <a:rPr lang="el-GR" dirty="0" smtClean="0"/>
              <a:t>Στον αριθμητή εκτός από μέρισμα που εισπράττεται από τον επενδυτή προσθέτουμε ή αφαιρούμε την μεταβολή στην τιμή της μετοχής από την αρχή του έτους την συγκεκριμένη χρονική στιγμή της μέτρησης. </a:t>
            </a:r>
            <a:endParaRPr lang="el-GR" dirty="0"/>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836712"/>
          </a:xfrm>
        </p:spPr>
        <p:txBody>
          <a:bodyPr/>
          <a:lstStyle/>
          <a:p>
            <a:r>
              <a:rPr lang="el-GR" sz="3600" b="1" dirty="0" smtClean="0"/>
              <a:t>13. Δείκτης Εμπορευσιμότητας Μετοχής</a:t>
            </a:r>
            <a:endParaRPr lang="el-GR" sz="3600" b="1" dirty="0"/>
          </a:p>
        </p:txBody>
      </p:sp>
      <p:sp>
        <p:nvSpPr>
          <p:cNvPr id="3" name="2 - Θέση περιεχομένου"/>
          <p:cNvSpPr>
            <a:spLocks noGrp="1"/>
          </p:cNvSpPr>
          <p:nvPr>
            <p:ph idx="1"/>
          </p:nvPr>
        </p:nvSpPr>
        <p:spPr>
          <a:xfrm>
            <a:off x="0" y="836712"/>
            <a:ext cx="9144000" cy="6021288"/>
          </a:xfrm>
        </p:spPr>
        <p:txBody>
          <a:bodyPr/>
          <a:lstStyle/>
          <a:p>
            <a:pPr algn="just"/>
            <a:r>
              <a:rPr lang="el-GR" b="1" dirty="0" smtClean="0"/>
              <a:t>ΔΕΜ = (Αριθμός μετοχών που διακινήθηκαν σε μια περίοδο) / Σύνολο Μετοχών σε Κυκλοφορία. </a:t>
            </a:r>
          </a:p>
          <a:p>
            <a:endParaRPr lang="el-GR" b="1" dirty="0" smtClean="0"/>
          </a:p>
          <a:p>
            <a:pPr algn="just"/>
            <a:r>
              <a:rPr lang="el-GR" b="1" dirty="0" smtClean="0"/>
              <a:t>Δείχνει </a:t>
            </a:r>
            <a:r>
              <a:rPr lang="el-GR" dirty="0" smtClean="0"/>
              <a:t>τι ποσοστό μετοχών μια εταιρείας από το σύνολό τους διακινήθηκαν στο Χ.Α.Α.</a:t>
            </a:r>
          </a:p>
          <a:p>
            <a:pPr algn="just"/>
            <a:r>
              <a:rPr lang="el-GR" b="1" dirty="0" smtClean="0"/>
              <a:t>Εκτιμά </a:t>
            </a:r>
            <a:r>
              <a:rPr lang="el-GR" b="1" dirty="0" smtClean="0">
                <a:solidFill>
                  <a:srgbClr val="0070C0"/>
                </a:solidFill>
              </a:rPr>
              <a:t>την εμπορευσιμότητα </a:t>
            </a:r>
            <a:r>
              <a:rPr lang="el-GR" dirty="0" smtClean="0"/>
              <a:t>μιας μετοχής σε σχέση με τον κλάδο στον οποίο ανήκει.</a:t>
            </a:r>
            <a:endParaRPr lang="el-GR" dirty="0"/>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457200" y="274638"/>
            <a:ext cx="8229600" cy="561975"/>
          </a:xfrm>
        </p:spPr>
        <p:txBody>
          <a:bodyPr>
            <a:normAutofit fontScale="90000"/>
          </a:bodyPr>
          <a:lstStyle/>
          <a:p>
            <a:r>
              <a:rPr lang="el-GR" sz="4000" b="1" dirty="0" smtClean="0"/>
              <a:t>ΜΕΙΟΝΕΚΤΗΜΑΤΑ ΑΡΙΘΜΟΔΕΙΚΤΩΝ</a:t>
            </a:r>
          </a:p>
        </p:txBody>
      </p:sp>
      <p:sp>
        <p:nvSpPr>
          <p:cNvPr id="91139" name="Rectangle 3"/>
          <p:cNvSpPr>
            <a:spLocks noGrp="1" noChangeArrowheads="1"/>
          </p:cNvSpPr>
          <p:nvPr>
            <p:ph type="body" idx="1"/>
          </p:nvPr>
        </p:nvSpPr>
        <p:spPr>
          <a:xfrm>
            <a:off x="179388" y="1268413"/>
            <a:ext cx="8964612" cy="5589587"/>
          </a:xfrm>
        </p:spPr>
        <p:txBody>
          <a:bodyPr/>
          <a:lstStyle/>
          <a:p>
            <a:pPr>
              <a:buFontTx/>
              <a:buNone/>
            </a:pPr>
            <a:r>
              <a:rPr lang="el-GR" sz="3600" b="1" dirty="0" smtClean="0"/>
              <a:t>1)</a:t>
            </a:r>
            <a:r>
              <a:rPr lang="el-GR" sz="3600" dirty="0" smtClean="0"/>
              <a:t> Η ανεπαρκής εκτίμηση του παράγοντα χρόνου. Και αυτό γιατί τα συγκρινόμενα μεγέθη είναι επιδεκτικά συχνών μεταβολών σε μεγάλη αναλογία. </a:t>
            </a:r>
          </a:p>
          <a:p>
            <a:pPr>
              <a:buFontTx/>
              <a:buNone/>
            </a:pPr>
            <a:r>
              <a:rPr lang="el-GR" sz="3600" b="1" dirty="0" smtClean="0"/>
              <a:t>2)</a:t>
            </a:r>
            <a:r>
              <a:rPr lang="el-GR" sz="3600" dirty="0" smtClean="0"/>
              <a:t> Οι αριθμοδείκτες αναφέρονται συνηθέστερα σε δεδομένες καταστάσεις, δεν εξηγούν μια εξέλιξη, απλά την επισημαίνουν. </a:t>
            </a:r>
          </a:p>
        </p:txBody>
      </p:sp>
    </p:spTree>
    <p:extLst>
      <p:ext uri="{BB962C8B-B14F-4D97-AF65-F5344CB8AC3E}">
        <p14:creationId xmlns:p14="http://schemas.microsoft.com/office/powerpoint/2010/main" xmlns="" val="3497210832"/>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rmAutofit fontScale="90000"/>
          </a:bodyPr>
          <a:lstStyle/>
          <a:p>
            <a:r>
              <a:rPr lang="en-US" sz="4000" b="1" dirty="0" smtClean="0"/>
              <a:t>BREAK EVEN POINT  </a:t>
            </a:r>
            <a:r>
              <a:rPr lang="el-GR" sz="4000" b="1" dirty="0" smtClean="0"/>
              <a:t>Ή</a:t>
            </a:r>
            <a:br>
              <a:rPr lang="el-GR" sz="4000" b="1" dirty="0" smtClean="0"/>
            </a:br>
            <a:r>
              <a:rPr lang="en-US" sz="4000" b="1" dirty="0" smtClean="0"/>
              <a:t> </a:t>
            </a:r>
            <a:r>
              <a:rPr lang="el-GR" sz="4000" b="1" dirty="0" smtClean="0"/>
              <a:t>ΝΕΚΡΟ ΣΗΜΕΙΟ ΕΠΙΧΕΙΡΗΣΕΩΝ (</a:t>
            </a:r>
            <a:r>
              <a:rPr lang="en-US" sz="4000" b="1" dirty="0" smtClean="0"/>
              <a:t>1</a:t>
            </a:r>
            <a:r>
              <a:rPr lang="el-GR" sz="4000" b="1" dirty="0" smtClean="0"/>
              <a:t>)</a:t>
            </a:r>
            <a:endParaRPr lang="el-GR" sz="4000" b="1" dirty="0"/>
          </a:p>
        </p:txBody>
      </p:sp>
      <p:sp>
        <p:nvSpPr>
          <p:cNvPr id="3" name="2 - Θέση περιεχομένου"/>
          <p:cNvSpPr>
            <a:spLocks noGrp="1"/>
          </p:cNvSpPr>
          <p:nvPr>
            <p:ph idx="1"/>
          </p:nvPr>
        </p:nvSpPr>
        <p:spPr>
          <a:xfrm>
            <a:off x="0" y="1844824"/>
            <a:ext cx="9144000" cy="5013176"/>
          </a:xfrm>
        </p:spPr>
        <p:txBody>
          <a:bodyPr/>
          <a:lstStyle/>
          <a:p>
            <a:pPr algn="just"/>
            <a:r>
              <a:rPr lang="el-GR" dirty="0" smtClean="0"/>
              <a:t>Είναι η κατάσταση εκείνη όπου η επιχείρηση δεν έχει κέρδη ούτε ζημία. Είναι το ποσό των συναλλαγών (του κύκλου εργασιών), όπου η επιχείρηση καλύπτει ακριβώς τα σταθερά και μεταβλητά της έξοδα και δεν αποκομίζει κανένα οικονομικό αποτέλεσμα κέρδους ή ζημίας.</a:t>
            </a:r>
            <a:endParaRPr lang="en-US" dirty="0" smtClean="0"/>
          </a:p>
          <a:p>
            <a:pPr marL="0" indent="0">
              <a:buNone/>
            </a:pPr>
            <a:r>
              <a:rPr lang="el-GR" altLang="el-GR" b="1" dirty="0" smtClean="0"/>
              <a:t>Νεκρό Σημείο</a:t>
            </a:r>
            <a:r>
              <a:rPr lang="en-US" altLang="el-GR" dirty="0" smtClean="0"/>
              <a:t>:</a:t>
            </a:r>
            <a:r>
              <a:rPr lang="el-GR" altLang="el-GR" dirty="0" smtClean="0"/>
              <a:t> είναι εκείνο το ποσό πωλήσεων με το οποίο μια επιχείρηση καλύπτει ακριβώς τα έξοδα της, τόσο σταθερά όσο και μεταβλητά. (Σταθερά και Μεταβλητά Κόστη)</a:t>
            </a:r>
            <a:r>
              <a:rPr lang="en-US" altLang="el-GR" smtClean="0"/>
              <a:t>.</a:t>
            </a:r>
            <a:endParaRPr lang="el-GR" dirty="0" smtClean="0"/>
          </a:p>
          <a:p>
            <a:endParaRPr lang="el-GR" dirty="0"/>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rmAutofit fontScale="90000"/>
          </a:bodyPr>
          <a:lstStyle/>
          <a:p>
            <a:r>
              <a:rPr lang="en-US" sz="4000" b="1" dirty="0" smtClean="0"/>
              <a:t>BREAK EVEN POINT </a:t>
            </a:r>
            <a:r>
              <a:rPr lang="el-GR" sz="4000" b="1" dirty="0" smtClean="0"/>
              <a:t>Ή</a:t>
            </a:r>
            <a:br>
              <a:rPr lang="el-GR" sz="4000" b="1" dirty="0" smtClean="0"/>
            </a:br>
            <a:r>
              <a:rPr lang="en-US" sz="4000" b="1" dirty="0" smtClean="0"/>
              <a:t> </a:t>
            </a:r>
            <a:r>
              <a:rPr lang="el-GR" sz="4000" b="1" dirty="0" smtClean="0"/>
              <a:t>ΝΕΚΡΟ ΣΗΜΕΙΟ ΕΠΙΧΕΙΡΗΣΕΩΝ (2)</a:t>
            </a:r>
            <a:endParaRPr lang="el-GR" sz="4000" dirty="0"/>
          </a:p>
        </p:txBody>
      </p:sp>
      <p:sp>
        <p:nvSpPr>
          <p:cNvPr id="3" name="2 - Θέση περιεχομένου"/>
          <p:cNvSpPr>
            <a:spLocks noGrp="1"/>
          </p:cNvSpPr>
          <p:nvPr>
            <p:ph idx="1"/>
          </p:nvPr>
        </p:nvSpPr>
        <p:spPr>
          <a:xfrm>
            <a:off x="0" y="1600200"/>
            <a:ext cx="9144000" cy="5257800"/>
          </a:xfrm>
        </p:spPr>
        <p:txBody>
          <a:bodyPr/>
          <a:lstStyle/>
          <a:p>
            <a:pPr algn="just" eaLnBrk="1" hangingPunct="1"/>
            <a:r>
              <a:rPr lang="el-GR" dirty="0" smtClean="0"/>
              <a:t>Με την ανάλυση του νεκρού σημείου εξετάζονται οι επιπτώσεις στην κερδοφορία μιας επιχείρησης από τις μεταβολές κυρίως του ύψους της παραγωγής.</a:t>
            </a:r>
          </a:p>
          <a:p>
            <a:pPr algn="just" eaLnBrk="1" hangingPunct="1"/>
            <a:r>
              <a:rPr lang="el-GR" dirty="0" smtClean="0"/>
              <a:t>Μπορούν όμως να εξεταστούν και οι επιπτώσεις στην κερδοφορία από μεταβολές των μεταβλητών και σταθερών δαπανών καθώς και στην τιμή πώλησης του προϊόντος.</a:t>
            </a:r>
          </a:p>
          <a:p>
            <a:endParaRPr lang="el-GR" dirty="0"/>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980728"/>
          </a:xfrm>
        </p:spPr>
        <p:txBody>
          <a:bodyPr>
            <a:normAutofit fontScale="90000"/>
          </a:bodyPr>
          <a:lstStyle/>
          <a:p>
            <a:r>
              <a:rPr lang="en-US" sz="3600" b="1" dirty="0" smtClean="0"/>
              <a:t>BREAK EVEN POINT </a:t>
            </a:r>
            <a:r>
              <a:rPr lang="el-GR" sz="3600" b="1" dirty="0" smtClean="0"/>
              <a:t>Ή</a:t>
            </a:r>
            <a:br>
              <a:rPr lang="el-GR" sz="3600" b="1" dirty="0" smtClean="0"/>
            </a:br>
            <a:r>
              <a:rPr lang="en-US" sz="3600" b="1" dirty="0" smtClean="0"/>
              <a:t> </a:t>
            </a:r>
            <a:r>
              <a:rPr lang="el-GR" sz="3600" b="1" dirty="0" smtClean="0"/>
              <a:t>ΝΕΚΡΟ ΣΗΜΕΙΟ ΕΠΙΧΕΙΡΗΣΕΩΝ (2)</a:t>
            </a:r>
            <a:endParaRPr lang="el-GR" sz="3600" dirty="0"/>
          </a:p>
        </p:txBody>
      </p:sp>
      <p:sp>
        <p:nvSpPr>
          <p:cNvPr id="3" name="2 - Θέση περιεχομένου"/>
          <p:cNvSpPr>
            <a:spLocks noGrp="1"/>
          </p:cNvSpPr>
          <p:nvPr>
            <p:ph idx="1"/>
          </p:nvPr>
        </p:nvSpPr>
        <p:spPr>
          <a:xfrm>
            <a:off x="0" y="980728"/>
            <a:ext cx="9144000" cy="5877272"/>
          </a:xfrm>
        </p:spPr>
        <p:txBody>
          <a:bodyPr>
            <a:normAutofit lnSpcReduction="10000"/>
          </a:bodyPr>
          <a:lstStyle/>
          <a:p>
            <a:pPr algn="just" eaLnBrk="1" hangingPunct="1">
              <a:lnSpc>
                <a:spcPct val="90000"/>
              </a:lnSpc>
            </a:pPr>
            <a:r>
              <a:rPr lang="el-GR" sz="3000" dirty="0" smtClean="0"/>
              <a:t>Το νεκρό σημείο είναι το ύψος της παραγωγής, στο οποίο η συνολική πρόσοδος καλύπτει μόνο το σύνολο των δαπανών (μεταβλητά + σταθερά).</a:t>
            </a:r>
          </a:p>
          <a:p>
            <a:pPr algn="just" eaLnBrk="1" hangingPunct="1">
              <a:lnSpc>
                <a:spcPct val="90000"/>
              </a:lnSpc>
            </a:pPr>
            <a:r>
              <a:rPr lang="el-GR" sz="3000" dirty="0" smtClean="0"/>
              <a:t>Μελέτη του Ν.Σ. πραγματοποιούμε στις παρακάτω περιπτώσεις</a:t>
            </a:r>
            <a:r>
              <a:rPr lang="en-US" sz="3000" dirty="0" smtClean="0"/>
              <a:t>:</a:t>
            </a:r>
            <a:endParaRPr lang="el-GR" sz="3000" dirty="0" smtClean="0"/>
          </a:p>
          <a:p>
            <a:pPr marL="0" indent="0" algn="just" eaLnBrk="1" hangingPunct="1">
              <a:spcBef>
                <a:spcPts val="0"/>
              </a:spcBef>
              <a:buFont typeface="Wingdings" pitchFamily="2" charset="2"/>
              <a:buNone/>
            </a:pPr>
            <a:r>
              <a:rPr lang="el-GR" sz="3000" b="1" dirty="0" smtClean="0">
                <a:solidFill>
                  <a:srgbClr val="7030A0"/>
                </a:solidFill>
              </a:rPr>
              <a:t>1) Επένδυση που δικαιολογείται από την μελλοντική εξοικονόμηση κόστους.</a:t>
            </a:r>
          </a:p>
          <a:p>
            <a:pPr marL="0" indent="0" algn="just" eaLnBrk="1" hangingPunct="1">
              <a:spcBef>
                <a:spcPts val="0"/>
              </a:spcBef>
              <a:buFont typeface="Wingdings" pitchFamily="2" charset="2"/>
              <a:buNone/>
            </a:pPr>
            <a:r>
              <a:rPr lang="el-GR" sz="3000" b="1" dirty="0" smtClean="0">
                <a:solidFill>
                  <a:srgbClr val="0070C0"/>
                </a:solidFill>
              </a:rPr>
              <a:t>2) Οι ετήσιες ώρες λειτουργίας, που είναι αναγκαίες πριν μια προτεινόμενη επένδυση γίνει επικερδής.</a:t>
            </a:r>
          </a:p>
          <a:p>
            <a:pPr marL="0" indent="0" algn="just" eaLnBrk="1" hangingPunct="1">
              <a:spcBef>
                <a:spcPts val="0"/>
              </a:spcBef>
              <a:buFont typeface="Wingdings" pitchFamily="2" charset="2"/>
              <a:buNone/>
            </a:pPr>
            <a:r>
              <a:rPr lang="el-GR" sz="3000" b="1" dirty="0" smtClean="0">
                <a:solidFill>
                  <a:srgbClr val="FF0000"/>
                </a:solidFill>
              </a:rPr>
              <a:t>3) Η χρονική περίοδος κατά την οποία μια προτεινόμενη επένδυση θα δώσει ποσό ίσο με αυτή την ίδια την επένδυση.</a:t>
            </a:r>
            <a:endParaRPr lang="en-US" sz="3000" b="1" dirty="0" smtClean="0">
              <a:solidFill>
                <a:srgbClr val="FF0000"/>
              </a:solidFill>
            </a:endParaRPr>
          </a:p>
          <a:p>
            <a:endParaRPr lang="el-GR" dirty="0"/>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8229600" cy="564672"/>
          </a:xfrm>
        </p:spPr>
        <p:txBody>
          <a:bodyPr>
            <a:normAutofit fontScale="90000"/>
          </a:bodyPr>
          <a:lstStyle/>
          <a:p>
            <a:r>
              <a:rPr lang="el-GR" b="1" dirty="0" smtClean="0"/>
              <a:t>ΝΕΚΡΟ ΣΗΜΕΙΟ (3)</a:t>
            </a:r>
            <a:endParaRPr lang="el-GR" b="1" dirty="0"/>
          </a:p>
        </p:txBody>
      </p:sp>
      <p:sp>
        <p:nvSpPr>
          <p:cNvPr id="3" name="2 - Θέση περιεχομένου"/>
          <p:cNvSpPr>
            <a:spLocks noGrp="1"/>
          </p:cNvSpPr>
          <p:nvPr>
            <p:ph idx="1"/>
          </p:nvPr>
        </p:nvSpPr>
        <p:spPr>
          <a:xfrm>
            <a:off x="0" y="1600200"/>
            <a:ext cx="9144000" cy="5257800"/>
          </a:xfrm>
        </p:spPr>
        <p:txBody>
          <a:bodyPr/>
          <a:lstStyle/>
          <a:p>
            <a:pPr algn="just"/>
            <a:r>
              <a:rPr lang="el-GR" dirty="0" smtClean="0"/>
              <a:t>Κάθε επιχείρηση θα πρέπει να μελετάει με προσοχή τις σχέσεις μεταξύ κόστους, όγκου παραγωγής, εσόδων και κέρδους. </a:t>
            </a:r>
          </a:p>
          <a:p>
            <a:pPr algn="just"/>
            <a:r>
              <a:rPr lang="el-GR" dirty="0" smtClean="0"/>
              <a:t>Πρέπει να βρει ποιοι παράγοντες επηρεάζουν το κέρδος και πως αυτό διαμορφώνεται κάτω από διαφορετικές συνθήκες οι οποίες υπάρχουν στο περιβάλλον που η επιχείρηση δρα και αναπτύσσεται.</a:t>
            </a:r>
            <a:endParaRPr lang="el-GR" dirty="0"/>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418058"/>
          </a:xfrm>
        </p:spPr>
        <p:txBody>
          <a:bodyPr>
            <a:normAutofit fontScale="90000"/>
          </a:bodyPr>
          <a:lstStyle/>
          <a:p>
            <a:r>
              <a:rPr lang="el-GR" b="1" dirty="0" smtClean="0"/>
              <a:t>ΛΕΙΤΟΥΡΓΙΑ Ν.Σ. (1)</a:t>
            </a:r>
            <a:endParaRPr lang="el-GR" b="1" dirty="0"/>
          </a:p>
        </p:txBody>
      </p:sp>
      <p:sp>
        <p:nvSpPr>
          <p:cNvPr id="3" name="2 - Θέση περιεχομένου"/>
          <p:cNvSpPr>
            <a:spLocks noGrp="1"/>
          </p:cNvSpPr>
          <p:nvPr>
            <p:ph idx="1"/>
          </p:nvPr>
        </p:nvSpPr>
        <p:spPr>
          <a:xfrm>
            <a:off x="0" y="836712"/>
            <a:ext cx="9144000" cy="6021288"/>
          </a:xfrm>
        </p:spPr>
        <p:txBody>
          <a:bodyPr/>
          <a:lstStyle/>
          <a:p>
            <a:pPr algn="just"/>
            <a:r>
              <a:rPr lang="el-GR" sz="3000" dirty="0" smtClean="0"/>
              <a:t>Τα έσοδα της επιχείρησης θα πρέπει να καλύπτουν τα εξής:</a:t>
            </a:r>
          </a:p>
          <a:p>
            <a:pPr marL="514350" indent="-514350" algn="just">
              <a:buFont typeface="+mj-lt"/>
              <a:buAutoNum type="arabicPeriod"/>
            </a:pPr>
            <a:r>
              <a:rPr lang="el-GR" sz="3000" dirty="0" smtClean="0">
                <a:solidFill>
                  <a:srgbClr val="FF0000"/>
                </a:solidFill>
              </a:rPr>
              <a:t>Το κόστος που απαιτείται για την παραγωγή των προϊόντων (π.χ. Α΄ ύλες, κεφαλαιουχικός εξοπλισμός, εργατικά, γενικά έξοδα παραγωγής, μεταφοράς κλπ.).</a:t>
            </a:r>
          </a:p>
          <a:p>
            <a:pPr marL="514350" indent="-514350" algn="just">
              <a:buFont typeface="+mj-lt"/>
              <a:buAutoNum type="arabicPeriod"/>
            </a:pPr>
            <a:r>
              <a:rPr lang="el-GR" sz="3000" dirty="0" smtClean="0">
                <a:solidFill>
                  <a:srgbClr val="7030A0"/>
                </a:solidFill>
              </a:rPr>
              <a:t>Το κόστος του Marketing, της προώθησης πωλήσεων και της διαφήμισης για τα προϊόντα της.</a:t>
            </a:r>
          </a:p>
          <a:p>
            <a:pPr marL="514350" indent="-514350" algn="just">
              <a:buFont typeface="+mj-lt"/>
              <a:buAutoNum type="arabicPeriod"/>
            </a:pPr>
            <a:r>
              <a:rPr lang="el-GR" sz="3000" dirty="0" smtClean="0">
                <a:solidFill>
                  <a:srgbClr val="006600"/>
                </a:solidFill>
              </a:rPr>
              <a:t>Τα γενικά διοικητικά έξοδα.</a:t>
            </a:r>
          </a:p>
          <a:p>
            <a:pPr marL="514350" indent="-514350" algn="just">
              <a:buFont typeface="+mj-lt"/>
              <a:buAutoNum type="arabicPeriod"/>
            </a:pPr>
            <a:r>
              <a:rPr lang="el-GR" sz="3000" dirty="0" smtClean="0">
                <a:solidFill>
                  <a:srgbClr val="002060"/>
                </a:solidFill>
              </a:rPr>
              <a:t>Το ποσό του κέρδους που αναμένει να πραγματοποιήσει κατά τη διάρκεια της χρήσης.</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404664"/>
            <a:ext cx="8229600" cy="864096"/>
          </a:xfrm>
        </p:spPr>
        <p:txBody>
          <a:bodyPr>
            <a:normAutofit/>
          </a:bodyPr>
          <a:lstStyle/>
          <a:p>
            <a:r>
              <a:rPr lang="el-GR" b="1" dirty="0" smtClean="0"/>
              <a:t>ΛΕΙΤΟΥΡΓΙΑ Ν.Σ. (2)</a:t>
            </a:r>
            <a:endParaRPr lang="el-GR" dirty="0"/>
          </a:p>
        </p:txBody>
      </p:sp>
      <p:sp>
        <p:nvSpPr>
          <p:cNvPr id="3" name="2 - Θέση περιεχομένου"/>
          <p:cNvSpPr>
            <a:spLocks noGrp="1"/>
          </p:cNvSpPr>
          <p:nvPr>
            <p:ph idx="1"/>
          </p:nvPr>
        </p:nvSpPr>
        <p:spPr>
          <a:xfrm>
            <a:off x="0" y="1600200"/>
            <a:ext cx="9144000" cy="5257800"/>
          </a:xfrm>
        </p:spPr>
        <p:txBody>
          <a:bodyPr/>
          <a:lstStyle/>
          <a:p>
            <a:pPr algn="just"/>
            <a:r>
              <a:rPr lang="el-GR" dirty="0" smtClean="0"/>
              <a:t>Στην περίπτωση κατά την οποία η επιχείρηση καλύπτει με τις πωλήσεις της τα τρία πρώτα από τα παραπάνω στοιχεία τότε λέμε ότι λειτουργεί στο νεκρό σημείο του κύκλου εργασιών της.</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418058"/>
          </a:xfrm>
        </p:spPr>
        <p:txBody>
          <a:bodyPr>
            <a:normAutofit fontScale="90000"/>
          </a:bodyPr>
          <a:lstStyle/>
          <a:p>
            <a:r>
              <a:rPr lang="el-GR" sz="3600" b="1" dirty="0" smtClean="0"/>
              <a:t>Εκφράσεις του Ν.Σ.</a:t>
            </a:r>
            <a:endParaRPr lang="el-GR" sz="3600" b="1" dirty="0"/>
          </a:p>
        </p:txBody>
      </p:sp>
      <p:sp>
        <p:nvSpPr>
          <p:cNvPr id="3" name="2 - Θέση περιεχομένου"/>
          <p:cNvSpPr>
            <a:spLocks noGrp="1"/>
          </p:cNvSpPr>
          <p:nvPr>
            <p:ph idx="1"/>
          </p:nvPr>
        </p:nvSpPr>
        <p:spPr>
          <a:xfrm>
            <a:off x="0" y="764704"/>
            <a:ext cx="9144000" cy="6093296"/>
          </a:xfrm>
        </p:spPr>
        <p:txBody>
          <a:bodyPr/>
          <a:lstStyle/>
          <a:p>
            <a:r>
              <a:rPr lang="el-GR" sz="2700" dirty="0" smtClean="0"/>
              <a:t>Εκφράζεται κατά διαφόρους τρόπους:</a:t>
            </a:r>
          </a:p>
          <a:p>
            <a:pPr marL="457200" indent="-457200" algn="just">
              <a:buFont typeface="+mj-lt"/>
              <a:buAutoNum type="arabicPeriod"/>
            </a:pPr>
            <a:r>
              <a:rPr lang="el-GR" sz="2700" b="1" dirty="0" smtClean="0">
                <a:solidFill>
                  <a:srgbClr val="002060"/>
                </a:solidFill>
              </a:rPr>
              <a:t>Ως αξία πωλήσεων: </a:t>
            </a:r>
            <a:r>
              <a:rPr lang="el-GR" sz="2700" dirty="0" smtClean="0"/>
              <a:t>Σε τι ύψος πωλήσεων (τζίρου) η επιχείρηση δεν πραγματοποιεί ούτε κέρδος ούτε ζημία.</a:t>
            </a:r>
          </a:p>
          <a:p>
            <a:pPr marL="457200" indent="-457200" algn="just">
              <a:buFont typeface="+mj-lt"/>
              <a:buAutoNum type="arabicPeriod"/>
            </a:pPr>
            <a:r>
              <a:rPr lang="el-GR" sz="2700" b="1" dirty="0" smtClean="0">
                <a:solidFill>
                  <a:srgbClr val="C00000"/>
                </a:solidFill>
              </a:rPr>
              <a:t>Ως ποσοστό % των Πωλήσεων: </a:t>
            </a:r>
            <a:r>
              <a:rPr lang="el-GR" sz="2700" dirty="0" smtClean="0"/>
              <a:t>Σε πιο ποσοστό επί των προβλεπόμενων πωλήσεων, η επιχείρηση δεν πραγματοποιεί ούτε κέρδος ούτε ζημία.</a:t>
            </a:r>
          </a:p>
          <a:p>
            <a:pPr marL="457200" indent="-457200" algn="just">
              <a:buFont typeface="+mj-lt"/>
              <a:buAutoNum type="arabicPeriod"/>
            </a:pPr>
            <a:r>
              <a:rPr lang="el-GR" sz="2700" b="1" dirty="0" smtClean="0">
                <a:solidFill>
                  <a:srgbClr val="006600"/>
                </a:solidFill>
              </a:rPr>
              <a:t>Ως ποσότητα Πωλήσεων: </a:t>
            </a:r>
            <a:r>
              <a:rPr lang="el-GR" sz="2700" dirty="0" smtClean="0"/>
              <a:t>Πόσα προϊόντα (ή άλλη μονάδα μέτρησης) πρέπει να πωλήσει η επιχείρηση για να μην πραγματοποιήσει ούτε κέρδος ούτε ζημία.</a:t>
            </a:r>
          </a:p>
          <a:p>
            <a:pPr marL="457200" indent="-457200" algn="just">
              <a:buFont typeface="+mj-lt"/>
              <a:buAutoNum type="arabicPeriod"/>
            </a:pPr>
            <a:r>
              <a:rPr lang="el-GR" sz="2700" b="1" dirty="0" smtClean="0">
                <a:solidFill>
                  <a:srgbClr val="7030A0"/>
                </a:solidFill>
              </a:rPr>
              <a:t>Ως χρόνος: </a:t>
            </a:r>
            <a:r>
              <a:rPr lang="el-GR" sz="2700" dirty="0" smtClean="0"/>
              <a:t>Σε ένα ετήσιο χρονικό ορίζοντα, πόσους μήνες θα χρειασθεί η επιχείρηση για να πραγματοποιήσει εκείνες τις πωλήσεις που θα την φέρουν σε σημείο να μην πραγματοποιήσει ούτε κέρδος ούτε ζημία.</a:t>
            </a:r>
            <a:endParaRPr lang="el-GR" sz="27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62074"/>
          </a:xfrm>
        </p:spPr>
        <p:txBody>
          <a:bodyPr/>
          <a:lstStyle/>
          <a:p>
            <a:r>
              <a:rPr lang="el-GR" sz="2800" b="1" dirty="0" smtClean="0"/>
              <a:t>ΚΛΙΜΑΚΑ ΕΥΤΥΧΙΑΣ</a:t>
            </a:r>
            <a:endParaRPr lang="el-GR" sz="2800" b="1" dirty="0"/>
          </a:p>
        </p:txBody>
      </p:sp>
      <p:pic>
        <p:nvPicPr>
          <p:cNvPr id="4256770" name="Picture 2"/>
          <p:cNvPicPr>
            <a:picLocks noGrp="1" noChangeAspect="1" noChangeArrowheads="1"/>
          </p:cNvPicPr>
          <p:nvPr>
            <p:ph idx="1"/>
          </p:nvPr>
        </p:nvPicPr>
        <p:blipFill>
          <a:blip r:embed="rId2" cstate="print"/>
          <a:srcRect/>
          <a:stretch>
            <a:fillRect/>
          </a:stretch>
        </p:blipFill>
        <p:spPr bwMode="auto">
          <a:xfrm>
            <a:off x="0" y="836712"/>
            <a:ext cx="9144000" cy="6021288"/>
          </a:xfrm>
          <a:prstGeom prst="rect">
            <a:avLst/>
          </a:prstGeom>
          <a:noFill/>
          <a:ln w="9525">
            <a:noFill/>
            <a:miter lim="800000"/>
            <a:headEnd/>
            <a:tailEnd/>
          </a:ln>
        </p:spPr>
      </p:pic>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60648"/>
            <a:ext cx="8229600" cy="648072"/>
          </a:xfrm>
        </p:spPr>
        <p:txBody>
          <a:bodyPr>
            <a:normAutofit fontScale="90000"/>
          </a:bodyPr>
          <a:lstStyle/>
          <a:p>
            <a:r>
              <a:rPr lang="el-GR" b="1" dirty="0" smtClean="0"/>
              <a:t>Συνιστώσες Ν.Σ.</a:t>
            </a:r>
            <a:endParaRPr lang="el-GR" b="1" dirty="0"/>
          </a:p>
        </p:txBody>
      </p:sp>
      <p:sp>
        <p:nvSpPr>
          <p:cNvPr id="3" name="2 - Θέση περιεχομένου"/>
          <p:cNvSpPr>
            <a:spLocks noGrp="1"/>
          </p:cNvSpPr>
          <p:nvPr>
            <p:ph idx="1"/>
          </p:nvPr>
        </p:nvSpPr>
        <p:spPr>
          <a:xfrm>
            <a:off x="0" y="1600200"/>
            <a:ext cx="9144000" cy="5257800"/>
          </a:xfrm>
        </p:spPr>
        <p:txBody>
          <a:bodyPr/>
          <a:lstStyle/>
          <a:p>
            <a:pPr algn="just"/>
            <a:r>
              <a:rPr lang="el-GR" dirty="0" smtClean="0"/>
              <a:t>Οι συνιστώσες του Νεκρού Σημείου είναι:</a:t>
            </a:r>
          </a:p>
          <a:p>
            <a:pPr marL="514350" indent="-514350" algn="just">
              <a:buFont typeface="+mj-lt"/>
              <a:buAutoNum type="arabicPeriod"/>
            </a:pPr>
            <a:r>
              <a:rPr lang="el-GR" dirty="0" smtClean="0"/>
              <a:t>Οι Πωλήσεις, </a:t>
            </a:r>
          </a:p>
          <a:p>
            <a:pPr marL="514350" indent="-514350" algn="just">
              <a:buFont typeface="+mj-lt"/>
              <a:buAutoNum type="arabicPeriod"/>
            </a:pPr>
            <a:r>
              <a:rPr lang="el-GR" dirty="0" smtClean="0"/>
              <a:t>Τα Έσοδα και </a:t>
            </a:r>
          </a:p>
          <a:p>
            <a:pPr marL="514350" indent="-514350" algn="just">
              <a:buFont typeface="+mj-lt"/>
              <a:buAutoNum type="arabicPeriod"/>
            </a:pPr>
            <a:r>
              <a:rPr lang="el-GR" dirty="0" smtClean="0"/>
              <a:t>Τα Έξοδα.</a:t>
            </a:r>
          </a:p>
          <a:p>
            <a:pPr algn="just"/>
            <a:endParaRPr lang="el-GR" dirty="0" smtClean="0"/>
          </a:p>
          <a:p>
            <a:pPr algn="just"/>
            <a:r>
              <a:rPr lang="el-GR" dirty="0" smtClean="0"/>
              <a:t>Τα έξοδα διακρίνονται σε </a:t>
            </a:r>
            <a:r>
              <a:rPr lang="el-GR" b="1" dirty="0" smtClean="0"/>
              <a:t>σταθερά έξοδα και μεταβλητά.</a:t>
            </a:r>
            <a:endParaRPr lang="el-GR" dirty="0"/>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78098"/>
          </a:xfrm>
        </p:spPr>
        <p:txBody>
          <a:bodyPr>
            <a:normAutofit fontScale="90000"/>
          </a:bodyPr>
          <a:lstStyle/>
          <a:p>
            <a:r>
              <a:rPr lang="el-GR" b="1" dirty="0" smtClean="0"/>
              <a:t>Συνολικά Έσοδα</a:t>
            </a:r>
            <a:endParaRPr lang="el-GR" b="1" dirty="0"/>
          </a:p>
        </p:txBody>
      </p:sp>
      <p:sp>
        <p:nvSpPr>
          <p:cNvPr id="3" name="2 - Θέση περιεχομένου"/>
          <p:cNvSpPr>
            <a:spLocks noGrp="1"/>
          </p:cNvSpPr>
          <p:nvPr>
            <p:ph idx="1"/>
          </p:nvPr>
        </p:nvSpPr>
        <p:spPr>
          <a:xfrm>
            <a:off x="0" y="1196752"/>
            <a:ext cx="9144000" cy="5661248"/>
          </a:xfrm>
        </p:spPr>
        <p:txBody>
          <a:bodyPr/>
          <a:lstStyle/>
          <a:p>
            <a:r>
              <a:rPr lang="el-GR" dirty="0" smtClean="0"/>
              <a:t>Τα συνολικά έσοδα των πωλήσεων είναι ίσα με τον αριθμό των πωλουμένων μονάδων (Q) επί την τιμή πωλήσεως κατά μονάδα προϊόντος (P)</a:t>
            </a:r>
          </a:p>
          <a:p>
            <a:pPr>
              <a:buNone/>
            </a:pPr>
            <a:r>
              <a:rPr lang="el-GR" dirty="0" smtClean="0"/>
              <a:t> </a:t>
            </a:r>
          </a:p>
          <a:p>
            <a:r>
              <a:rPr lang="el-GR" dirty="0" smtClean="0"/>
              <a:t>Δηλαδή TR = Q*P.</a:t>
            </a:r>
          </a:p>
          <a:p>
            <a:endParaRPr lang="el-GR" dirty="0" smtClean="0"/>
          </a:p>
          <a:p>
            <a:pPr>
              <a:buNone/>
            </a:pPr>
            <a:endParaRPr lang="el-GR" dirty="0" smtClean="0"/>
          </a:p>
          <a:p>
            <a:pPr>
              <a:buNone/>
            </a:pPr>
            <a:endParaRPr lang="el-GR" dirty="0"/>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62074"/>
          </a:xfrm>
        </p:spPr>
        <p:txBody>
          <a:bodyPr>
            <a:normAutofit fontScale="90000"/>
          </a:bodyPr>
          <a:lstStyle/>
          <a:p>
            <a:r>
              <a:rPr lang="el-GR" b="1" dirty="0" smtClean="0"/>
              <a:t>Σταθερά Έξοδα</a:t>
            </a:r>
            <a:endParaRPr lang="el-GR" b="1" dirty="0"/>
          </a:p>
        </p:txBody>
      </p:sp>
      <p:sp>
        <p:nvSpPr>
          <p:cNvPr id="3" name="2 - Θέση περιεχομένου"/>
          <p:cNvSpPr>
            <a:spLocks noGrp="1"/>
          </p:cNvSpPr>
          <p:nvPr>
            <p:ph idx="1"/>
          </p:nvPr>
        </p:nvSpPr>
        <p:spPr>
          <a:xfrm>
            <a:off x="0" y="836712"/>
            <a:ext cx="9144000" cy="6021288"/>
          </a:xfrm>
        </p:spPr>
        <p:txBody>
          <a:bodyPr/>
          <a:lstStyle/>
          <a:p>
            <a:pPr algn="just"/>
            <a:r>
              <a:rPr lang="el-GR" b="1" dirty="0" smtClean="0"/>
              <a:t>Σταθερά, ονομάζονται τα έξοδα, τα οποία </a:t>
            </a:r>
            <a:r>
              <a:rPr lang="el-GR" dirty="0" smtClean="0"/>
              <a:t>πραγματοποιούνται σε κάθε περίπτωση, άσχετα με το αν λειτουργεί ή όχι η επιχείρηση ή αλλιώς ανεξάρτητα από τον βαθμό απασχόλησης.</a:t>
            </a:r>
          </a:p>
          <a:p>
            <a:pPr algn="just"/>
            <a:r>
              <a:rPr lang="el-GR" dirty="0" smtClean="0"/>
              <a:t>Τέτοια έξοδα είναι: Ενοίκια, Μισθοί διοικητικού προσωπικού αποσβέσεις Ασφάλιστρα χρηματοοικονομικά έξοδα κ.α.</a:t>
            </a:r>
          </a:p>
          <a:p>
            <a:pPr algn="just"/>
            <a:r>
              <a:rPr lang="el-GR" dirty="0" smtClean="0"/>
              <a:t>Είναι φανερό ότι </a:t>
            </a:r>
            <a:r>
              <a:rPr lang="el-GR" dirty="0" smtClean="0">
                <a:solidFill>
                  <a:srgbClr val="006600"/>
                </a:solidFill>
              </a:rPr>
              <a:t>όσο αυξάνει ο αριθμός των παραγόμενων μονάδων προϊόντος τόσο τα σταθερά έξοδα κατά μονάδα </a:t>
            </a:r>
            <a:r>
              <a:rPr lang="el-GR" dirty="0" smtClean="0">
                <a:solidFill>
                  <a:srgbClr val="C00000"/>
                </a:solidFill>
              </a:rPr>
              <a:t>ελαττώνονται.</a:t>
            </a:r>
            <a:endParaRPr lang="el-GR" dirty="0">
              <a:solidFill>
                <a:srgbClr val="C00000"/>
              </a:solidFill>
            </a:endParaRP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490066"/>
          </a:xfrm>
        </p:spPr>
        <p:txBody>
          <a:bodyPr>
            <a:normAutofit fontScale="90000"/>
          </a:bodyPr>
          <a:lstStyle/>
          <a:p>
            <a:r>
              <a:rPr lang="el-GR" b="1" dirty="0" smtClean="0"/>
              <a:t>Μεταβλητά Έξοδα</a:t>
            </a:r>
            <a:endParaRPr lang="el-GR" b="1" dirty="0"/>
          </a:p>
        </p:txBody>
      </p:sp>
      <p:sp>
        <p:nvSpPr>
          <p:cNvPr id="3" name="2 - Θέση περιεχομένου"/>
          <p:cNvSpPr>
            <a:spLocks noGrp="1"/>
          </p:cNvSpPr>
          <p:nvPr>
            <p:ph idx="1"/>
          </p:nvPr>
        </p:nvSpPr>
        <p:spPr>
          <a:xfrm>
            <a:off x="0" y="908720"/>
            <a:ext cx="9144000" cy="5949280"/>
          </a:xfrm>
        </p:spPr>
        <p:txBody>
          <a:bodyPr/>
          <a:lstStyle/>
          <a:p>
            <a:pPr algn="just"/>
            <a:r>
              <a:rPr lang="el-GR" b="1" dirty="0" smtClean="0"/>
              <a:t>Μεταβλητά, ονομάζονται τα έξοδα, τα οποία είναι </a:t>
            </a:r>
            <a:r>
              <a:rPr lang="el-GR" dirty="0" smtClean="0"/>
              <a:t>συνυφασμένα απόλυτα με τη λειτουργία της επιχείρησης</a:t>
            </a:r>
          </a:p>
          <a:p>
            <a:pPr algn="just"/>
            <a:r>
              <a:rPr lang="el-GR" dirty="0" smtClean="0"/>
              <a:t>Τέτοια έξοδα είναι: Ηλεκτρικό Ρεύμα, Αναλώσιμα τρόφιμα ποτά, υλικά καθαριότητας, μισθοί εργαζομένων στα παραγωγικά τμήματα κ.α.</a:t>
            </a:r>
          </a:p>
          <a:p>
            <a:pPr algn="just"/>
            <a:r>
              <a:rPr lang="el-GR" dirty="0" smtClean="0"/>
              <a:t> </a:t>
            </a:r>
            <a:r>
              <a:rPr lang="el-GR" dirty="0" smtClean="0">
                <a:solidFill>
                  <a:srgbClr val="7030A0"/>
                </a:solidFill>
              </a:rPr>
              <a:t>Όσο αυξάνει η παραγωγή αυξάνουν και τα μεταβλητά έξοδα. </a:t>
            </a:r>
            <a:r>
              <a:rPr lang="el-GR" dirty="0" smtClean="0"/>
              <a:t>Διακρίνουμε το κατά μονάδα μεταβλητό κόστος </a:t>
            </a:r>
            <a:r>
              <a:rPr lang="el-GR" b="1" dirty="0" smtClean="0"/>
              <a:t>V </a:t>
            </a:r>
            <a:r>
              <a:rPr lang="el-GR" dirty="0" smtClean="0"/>
              <a:t>και το συνολικό μεταβλητό κόστος που είναι </a:t>
            </a:r>
            <a:r>
              <a:rPr lang="el-GR" b="1" dirty="0" smtClean="0"/>
              <a:t>VC = V*Q</a:t>
            </a:r>
            <a:endParaRPr lang="el-GR" b="1" dirty="0"/>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332656"/>
            <a:ext cx="8229600" cy="936104"/>
          </a:xfrm>
        </p:spPr>
        <p:txBody>
          <a:bodyPr>
            <a:normAutofit/>
          </a:bodyPr>
          <a:lstStyle/>
          <a:p>
            <a:r>
              <a:rPr lang="el-GR" b="1" dirty="0" smtClean="0"/>
              <a:t>Συνολικά Έξοδα</a:t>
            </a:r>
            <a:endParaRPr lang="el-GR" b="1" dirty="0"/>
          </a:p>
        </p:txBody>
      </p:sp>
      <p:sp>
        <p:nvSpPr>
          <p:cNvPr id="3" name="2 - Θέση περιεχομένου"/>
          <p:cNvSpPr>
            <a:spLocks noGrp="1"/>
          </p:cNvSpPr>
          <p:nvPr>
            <p:ph idx="1"/>
          </p:nvPr>
        </p:nvSpPr>
        <p:spPr>
          <a:xfrm>
            <a:off x="0" y="1600200"/>
            <a:ext cx="9144000" cy="5257800"/>
          </a:xfrm>
        </p:spPr>
        <p:txBody>
          <a:bodyPr/>
          <a:lstStyle/>
          <a:p>
            <a:r>
              <a:rPr lang="el-GR" dirty="0" smtClean="0"/>
              <a:t>Το άθροισμα των σταθερών και μεταβλητών εξόδων μας δίνει τα συνολικά έξοδα. </a:t>
            </a:r>
          </a:p>
          <a:p>
            <a:r>
              <a:rPr lang="el-GR" dirty="0" smtClean="0"/>
              <a:t>Επομένως TC = FC + VC.</a:t>
            </a:r>
            <a:endParaRPr lang="el-GR" dirty="0"/>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346050"/>
          </a:xfrm>
        </p:spPr>
        <p:txBody>
          <a:bodyPr>
            <a:normAutofit fontScale="90000"/>
          </a:bodyPr>
          <a:lstStyle/>
          <a:p>
            <a:r>
              <a:rPr lang="el-GR" sz="3200" b="1" dirty="0" smtClean="0"/>
              <a:t>Μεταβολές Εσόδων Εξόδων</a:t>
            </a:r>
            <a:endParaRPr lang="el-GR" sz="3200" b="1" dirty="0"/>
          </a:p>
        </p:txBody>
      </p:sp>
      <p:sp>
        <p:nvSpPr>
          <p:cNvPr id="3" name="2 - Θέση περιεχομένου"/>
          <p:cNvSpPr>
            <a:spLocks noGrp="1"/>
          </p:cNvSpPr>
          <p:nvPr>
            <p:ph idx="1"/>
          </p:nvPr>
        </p:nvSpPr>
        <p:spPr>
          <a:xfrm>
            <a:off x="0" y="764704"/>
            <a:ext cx="9144000" cy="6093296"/>
          </a:xfrm>
        </p:spPr>
        <p:txBody>
          <a:bodyPr/>
          <a:lstStyle/>
          <a:p>
            <a:pPr algn="just"/>
            <a:r>
              <a:rPr lang="el-GR" sz="2600" dirty="0" smtClean="0"/>
              <a:t>Το συνολικό κέρδος της επιχείρησης προσδιορίζεται από την αλληλεπίδραση 3 βασικών μεταβλητών, των εσόδων των σταθερών εξόδων και των μεταβλητών εξόδων</a:t>
            </a:r>
          </a:p>
          <a:p>
            <a:pPr algn="just"/>
            <a:r>
              <a:rPr lang="el-GR" sz="2600" dirty="0" smtClean="0"/>
              <a:t>Όταν επέλθει οποιαδήποτε μεταβολή σε μία ή περισσότερες από τις μεταβλητές αυτές θα μεταβληθεί και το συνολικό κέρδος της εταιρίας.</a:t>
            </a:r>
          </a:p>
          <a:p>
            <a:pPr algn="just"/>
            <a:r>
              <a:rPr lang="el-GR" sz="2600" dirty="0" smtClean="0"/>
              <a:t>Μπορεί για παράδειγμα να έχουμε μεταβολή της τιμής πώλησης του προϊόντος οπότε θα έχουμε μεταβολή των συνολικών εσόδων. </a:t>
            </a:r>
          </a:p>
          <a:p>
            <a:pPr algn="just"/>
            <a:r>
              <a:rPr lang="el-GR" sz="2600" dirty="0" smtClean="0"/>
              <a:t>Μπορεί να έχουμε μεταβολή των σταθερών εξόδων, π.χ. αύξηση των ενοικίων που πληρώνει η επιχείρηση και τέλος, </a:t>
            </a:r>
          </a:p>
          <a:p>
            <a:pPr algn="just"/>
            <a:r>
              <a:rPr lang="el-GR" sz="2600" dirty="0" smtClean="0"/>
              <a:t>Μπορεί να έχουμε μεταβολή των μεταβλητών εξόδων π.χ. μείωση της τιμής των Α΄ υλών.</a:t>
            </a:r>
            <a:endParaRPr lang="el-GR" sz="2600" dirty="0"/>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634082"/>
          </a:xfrm>
        </p:spPr>
        <p:txBody>
          <a:bodyPr/>
          <a:lstStyle/>
          <a:p>
            <a:r>
              <a:rPr lang="el-GR" sz="3600" b="1" dirty="0" smtClean="0"/>
              <a:t>Μαθηματικός Προσδιορισμός Ν.Σ.</a:t>
            </a:r>
            <a:endParaRPr lang="el-GR" sz="3600" b="1" dirty="0"/>
          </a:p>
        </p:txBody>
      </p:sp>
      <p:sp>
        <p:nvSpPr>
          <p:cNvPr id="3" name="2 - Θέση περιεχομένου"/>
          <p:cNvSpPr>
            <a:spLocks noGrp="1"/>
          </p:cNvSpPr>
          <p:nvPr>
            <p:ph idx="1"/>
          </p:nvPr>
        </p:nvSpPr>
        <p:spPr>
          <a:xfrm>
            <a:off x="0" y="980728"/>
            <a:ext cx="9144000" cy="5877272"/>
          </a:xfrm>
        </p:spPr>
        <p:txBody>
          <a:bodyPr/>
          <a:lstStyle/>
          <a:p>
            <a:pPr algn="just"/>
            <a:r>
              <a:rPr lang="el-GR" sz="2800" dirty="0" smtClean="0"/>
              <a:t>Μαθηματικά ο προσδιορισμός του Ν. Σ. γίνεται όπως ήδη αναφέρθηκε με απλή εξίσωση και με βάση τη σκέψη:</a:t>
            </a:r>
          </a:p>
          <a:p>
            <a:pPr algn="just"/>
            <a:r>
              <a:rPr lang="el-GR" sz="2800" dirty="0" smtClean="0"/>
              <a:t>Τα Έσοδα (κύκλος εργασιών ή τζίρος) είναι ίσα με το σύνολο των δαπανών που καταναλώθηκαν με σκοπό την πραγματοποίηση των εσόδων και οι οποίες αποτελούνται από Σταθερές (Σ) και Μεταβλητές (Μ) δαπάνες, συν ή μείον το αποτέλεσμα (κέρδος ή ζημία (Α). Δηλαδή: </a:t>
            </a:r>
            <a:r>
              <a:rPr lang="el-GR" sz="2800" b="1" dirty="0" smtClean="0"/>
              <a:t>Κύκλος Εργασιών = Σ + Μ + (+ Α ή –Α)</a:t>
            </a:r>
          </a:p>
          <a:p>
            <a:pPr algn="just"/>
            <a:r>
              <a:rPr lang="el-GR" sz="2800" dirty="0" smtClean="0"/>
              <a:t>Όταν δεν υπάρχει αποτέλεσμα, όπως στην περίπτωση του Νεκρού σημείου, τότε το Α = 0 οπότε στο Ν. Σ. θα έχουμε:  </a:t>
            </a:r>
            <a:r>
              <a:rPr lang="el-GR" sz="2800" b="1" dirty="0" smtClean="0"/>
              <a:t>Κύκλος Εργασιών = Σ + Μ = Ν.Σ.</a:t>
            </a:r>
            <a:endParaRPr lang="el-GR" sz="2800" dirty="0"/>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88640"/>
            <a:ext cx="8229600" cy="504056"/>
          </a:xfrm>
        </p:spPr>
        <p:txBody>
          <a:bodyPr>
            <a:normAutofit fontScale="90000"/>
          </a:bodyPr>
          <a:lstStyle/>
          <a:p>
            <a:r>
              <a:rPr lang="el-GR" b="1" dirty="0" smtClean="0"/>
              <a:t>Περιορισμοί Ν.Σ. (1)</a:t>
            </a:r>
            <a:endParaRPr lang="el-GR" b="1" dirty="0"/>
          </a:p>
        </p:txBody>
      </p:sp>
      <p:sp>
        <p:nvSpPr>
          <p:cNvPr id="3" name="2 - Θέση περιεχομένου"/>
          <p:cNvSpPr>
            <a:spLocks noGrp="1"/>
          </p:cNvSpPr>
          <p:nvPr>
            <p:ph idx="1"/>
          </p:nvPr>
        </p:nvSpPr>
        <p:spPr>
          <a:xfrm>
            <a:off x="0" y="764704"/>
            <a:ext cx="9144000" cy="6093296"/>
          </a:xfrm>
        </p:spPr>
        <p:txBody>
          <a:bodyPr/>
          <a:lstStyle/>
          <a:p>
            <a:pPr algn="just"/>
            <a:r>
              <a:rPr lang="el-GR" dirty="0" smtClean="0"/>
              <a:t>Η υπόθεση της γραμμικότητας των εσόδων και των εξόδων πολύ σπάνια συναντάται στην πράξη.</a:t>
            </a:r>
          </a:p>
          <a:p>
            <a:pPr algn="just"/>
            <a:r>
              <a:rPr lang="el-GR" dirty="0" smtClean="0"/>
              <a:t>Ακόμα και όταν έχουμε μη γραμμικές σχέσεις περιοριζόμαστε στην ανάλυση ενός προϊόντος. Ωστόσο, στην πράξη οι περισσότερες επιχειρήσεις παράγουν μια ποικιλία προϊόντων.</a:t>
            </a:r>
          </a:p>
          <a:p>
            <a:pPr algn="just"/>
            <a:r>
              <a:rPr lang="el-GR" dirty="0" smtClean="0"/>
              <a:t>Η ανάλυση του Ν.Σ. είναι μια στατική και όχι δυναμική ανάλυση. Αυτό σημαίνει ότι δεν λαμβάνεται υπόψη η δυναμική συμπεριφορά των εσόδων και των εξόδων, δηλαδή η πορεία τους στη διάρκεια του χρόνου.</a:t>
            </a:r>
            <a:endParaRPr lang="el-GR" dirty="0"/>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548680"/>
          </a:xfrm>
        </p:spPr>
        <p:txBody>
          <a:bodyPr/>
          <a:lstStyle/>
          <a:p>
            <a:r>
              <a:rPr lang="el-GR" sz="3200" b="1" dirty="0" smtClean="0"/>
              <a:t>Περιορισμοί Ν.Σ. (2)</a:t>
            </a:r>
            <a:endParaRPr lang="el-GR" sz="3200" dirty="0"/>
          </a:p>
        </p:txBody>
      </p:sp>
      <p:sp>
        <p:nvSpPr>
          <p:cNvPr id="3" name="2 - Θέση περιεχομένου"/>
          <p:cNvSpPr>
            <a:spLocks noGrp="1"/>
          </p:cNvSpPr>
          <p:nvPr>
            <p:ph idx="1"/>
          </p:nvPr>
        </p:nvSpPr>
        <p:spPr>
          <a:xfrm>
            <a:off x="0" y="548680"/>
            <a:ext cx="9144000" cy="6309320"/>
          </a:xfrm>
        </p:spPr>
        <p:txBody>
          <a:bodyPr/>
          <a:lstStyle/>
          <a:p>
            <a:pPr algn="just"/>
            <a:r>
              <a:rPr lang="el-GR" sz="2300" dirty="0" smtClean="0"/>
              <a:t>Όταν μια επιχείρηση παράγει πολλά ανόμοια προϊόντα είναι σχεδόν αδύνατο να υπολογιστεί το Ν.Σ. Εξάλλου για κάποια προϊόντα μπορεί η ανάλυση Ν.Σ. να δείξει ότι είναι ασύμφορα για την επιχείρηση, ωστόσο μπορεί να είναι εξαιρετικά σημαντικά για την συνολική λειτουργία ή εικόνα της επιχείρησης.</a:t>
            </a:r>
          </a:p>
          <a:p>
            <a:pPr algn="just"/>
            <a:r>
              <a:rPr lang="el-GR" sz="2300" dirty="0" smtClean="0"/>
              <a:t>Είναι πολύ δύσκολο να εφαρμοστεί ανάλυση Ν.Σ. σε επιχειρήσεις παροχής υπηρεσιών όπως τράπεζες, ασφάλειες, κλπ.</a:t>
            </a:r>
          </a:p>
          <a:p>
            <a:pPr algn="just"/>
            <a:r>
              <a:rPr lang="el-GR" sz="2300" dirty="0" smtClean="0"/>
              <a:t>Η ανάλυση Ν.Σ. είναι ένα εργαλείο βραχυχρόνιας χρήσης και δεν μπορεί να χρησιμοποιηθεί για μακροχρόνιες αποφάσεις.</a:t>
            </a:r>
          </a:p>
          <a:p>
            <a:pPr algn="just"/>
            <a:r>
              <a:rPr lang="el-GR" sz="2300" dirty="0" smtClean="0"/>
              <a:t>Οι υποθέσεις της σταθερής τιμής και απεριόριστης ζήτησης για το προϊόν ή τα προϊόντα της επιχείρησης είναι πολύ περιοριστικές και μη ρεαλιστικές.</a:t>
            </a:r>
          </a:p>
          <a:p>
            <a:pPr algn="just"/>
            <a:r>
              <a:rPr lang="el-GR" sz="2300" dirty="0" smtClean="0"/>
              <a:t>Υποθέτουμε σταθερή τεχνολογία και σταθερές αποδοτικότητες και παραγωγικότητες των παραγωγικών συντελεστών. Αυτό στην πράξη δεν συμβαίνει συχνά.</a:t>
            </a:r>
            <a:endParaRPr lang="el-GR" sz="2300" dirty="0"/>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274638"/>
            <a:ext cx="8229600" cy="633412"/>
          </a:xfrm>
        </p:spPr>
        <p:txBody>
          <a:bodyPr>
            <a:normAutofit fontScale="90000"/>
          </a:bodyPr>
          <a:lstStyle/>
          <a:p>
            <a:pPr eaLnBrk="1" hangingPunct="1"/>
            <a:r>
              <a:rPr lang="el-GR" sz="4000" b="1" u="sng" dirty="0" smtClean="0"/>
              <a:t>ΝΕΚΡΟ ΣΗΜΕΙΟ</a:t>
            </a:r>
          </a:p>
        </p:txBody>
      </p:sp>
      <p:sp>
        <p:nvSpPr>
          <p:cNvPr id="70659" name="Rectangle 3"/>
          <p:cNvSpPr>
            <a:spLocks noGrp="1" noChangeArrowheads="1"/>
          </p:cNvSpPr>
          <p:nvPr>
            <p:ph type="body" idx="1"/>
          </p:nvPr>
        </p:nvSpPr>
        <p:spPr>
          <a:xfrm>
            <a:off x="0" y="981075"/>
            <a:ext cx="9144000" cy="5876925"/>
          </a:xfrm>
        </p:spPr>
        <p:txBody>
          <a:bodyPr/>
          <a:lstStyle/>
          <a:p>
            <a:pPr algn="ctr" eaLnBrk="1" hangingPunct="1">
              <a:buFontTx/>
              <a:buNone/>
            </a:pPr>
            <a:r>
              <a:rPr lang="el-GR" u="sng" dirty="0" smtClean="0">
                <a:cs typeface="Arial" charset="0"/>
              </a:rPr>
              <a:t>Όταν η επιχείρηση παράγει </a:t>
            </a:r>
            <a:r>
              <a:rPr lang="el-GR" sz="3600" u="sng" dirty="0" smtClean="0">
                <a:cs typeface="Arial" charset="0"/>
              </a:rPr>
              <a:t>1</a:t>
            </a:r>
            <a:r>
              <a:rPr lang="el-GR" u="sng" dirty="0" smtClean="0">
                <a:cs typeface="Arial" charset="0"/>
              </a:rPr>
              <a:t> προϊόν</a:t>
            </a:r>
            <a:r>
              <a:rPr lang="en-US" dirty="0" smtClean="0"/>
              <a:t> </a:t>
            </a:r>
            <a:endParaRPr lang="el-GR" dirty="0" smtClean="0"/>
          </a:p>
          <a:p>
            <a:pPr eaLnBrk="1" hangingPunct="1">
              <a:buFontTx/>
              <a:buNone/>
            </a:pPr>
            <a:r>
              <a:rPr lang="en-US" dirty="0" smtClean="0"/>
              <a:t> </a:t>
            </a:r>
            <a:r>
              <a:rPr lang="el-GR" dirty="0" smtClean="0"/>
              <a:t>            </a:t>
            </a:r>
            <a:r>
              <a:rPr lang="en-US" b="1" dirty="0" smtClean="0"/>
              <a:t>S</a:t>
            </a:r>
          </a:p>
          <a:p>
            <a:pPr eaLnBrk="1" hangingPunct="1">
              <a:buFontTx/>
              <a:buNone/>
            </a:pPr>
            <a:r>
              <a:rPr lang="el-GR" b="1" dirty="0" smtClean="0"/>
              <a:t>Ν.Σ. =</a:t>
            </a:r>
            <a:r>
              <a:rPr lang="en-US" b="1" dirty="0" smtClean="0"/>
              <a:t> </a:t>
            </a:r>
            <a:r>
              <a:rPr lang="en-US" b="1" dirty="0" smtClean="0">
                <a:cs typeface="Arial" charset="0"/>
              </a:rPr>
              <a:t>───</a:t>
            </a:r>
            <a:endParaRPr lang="en-US" dirty="0" smtClean="0">
              <a:cs typeface="Arial" charset="0"/>
            </a:endParaRPr>
          </a:p>
          <a:p>
            <a:pPr eaLnBrk="1" hangingPunct="1">
              <a:buFontTx/>
              <a:buNone/>
            </a:pPr>
            <a:r>
              <a:rPr lang="en-US" b="1" dirty="0" smtClean="0"/>
              <a:t>            P-V</a:t>
            </a:r>
            <a:endParaRPr lang="el-GR" b="1" dirty="0" smtClean="0"/>
          </a:p>
          <a:p>
            <a:pPr eaLnBrk="1" hangingPunct="1">
              <a:buFontTx/>
              <a:buNone/>
            </a:pPr>
            <a:r>
              <a:rPr lang="en-US" b="1" dirty="0" smtClean="0"/>
              <a:t>S :</a:t>
            </a:r>
            <a:r>
              <a:rPr lang="el-GR" dirty="0" smtClean="0"/>
              <a:t> Σταθερό Κόστος</a:t>
            </a:r>
            <a:endParaRPr lang="en-US" dirty="0" smtClean="0"/>
          </a:p>
          <a:p>
            <a:pPr eaLnBrk="1" hangingPunct="1">
              <a:buFontTx/>
              <a:buNone/>
            </a:pPr>
            <a:r>
              <a:rPr lang="en-US" b="1" dirty="0" smtClean="0"/>
              <a:t>P :</a:t>
            </a:r>
            <a:r>
              <a:rPr lang="el-GR" b="1" dirty="0" smtClean="0"/>
              <a:t> </a:t>
            </a:r>
            <a:r>
              <a:rPr lang="el-GR" dirty="0" smtClean="0"/>
              <a:t>Τιμή Πώλησης ανά μονάδα προϊόντος</a:t>
            </a:r>
            <a:endParaRPr lang="en-US" dirty="0" smtClean="0"/>
          </a:p>
          <a:p>
            <a:pPr eaLnBrk="1" hangingPunct="1">
              <a:buFontTx/>
              <a:buNone/>
            </a:pPr>
            <a:r>
              <a:rPr lang="en-US" b="1" dirty="0" smtClean="0"/>
              <a:t>V</a:t>
            </a:r>
            <a:r>
              <a:rPr lang="el-GR" b="1" dirty="0" smtClean="0"/>
              <a:t> </a:t>
            </a:r>
            <a:r>
              <a:rPr lang="en-US" b="1" dirty="0" smtClean="0"/>
              <a:t>:</a:t>
            </a:r>
            <a:r>
              <a:rPr lang="el-GR" dirty="0" smtClean="0"/>
              <a:t> Μεταβλητές δαπάνες ανά μονάδα προϊόντος</a:t>
            </a:r>
            <a:endParaRPr lang="en-US" dirty="0" smtClean="0"/>
          </a:p>
          <a:p>
            <a:pPr eaLnBrk="1" hangingPunct="1">
              <a:buFontTx/>
              <a:buNone/>
            </a:pPr>
            <a:r>
              <a:rPr lang="en-US" b="1" dirty="0" smtClean="0"/>
              <a:t>P-V :</a:t>
            </a:r>
            <a:r>
              <a:rPr lang="en-US" dirty="0" smtClean="0"/>
              <a:t> </a:t>
            </a:r>
            <a:r>
              <a:rPr lang="el-GR" dirty="0" smtClean="0"/>
              <a:t>Μικτό κέρδος ανά μονάδα προϊόντος</a:t>
            </a:r>
            <a:endParaRPr lang="en-US" dirty="0" smtClean="0"/>
          </a:p>
          <a:p>
            <a:pPr eaLnBrk="1" hangingPunct="1">
              <a:buFontTx/>
              <a:buNone/>
            </a:pPr>
            <a:endParaRPr lang="el-GR" dirty="0" smtClean="0"/>
          </a:p>
          <a:p>
            <a:pPr eaLnBrk="1" hangingPunct="1">
              <a:buFontTx/>
              <a:buNone/>
            </a:pPr>
            <a:endParaRPr lang="el-GR" dirty="0" smtClean="0"/>
          </a:p>
          <a:p>
            <a:pPr eaLnBrk="1" hangingPunct="1">
              <a:buFontTx/>
              <a:buNone/>
            </a:pPr>
            <a:endParaRPr lang="el-GR" dirty="0" smtClean="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10 - Πίνακας"/>
          <p:cNvGraphicFramePr>
            <a:graphicFrameLocks noGrp="1"/>
          </p:cNvGraphicFramePr>
          <p:nvPr/>
        </p:nvGraphicFramePr>
        <p:xfrm>
          <a:off x="1258888" y="1341438"/>
          <a:ext cx="5797548" cy="4464051"/>
        </p:xfrm>
        <a:graphic>
          <a:graphicData uri="http://schemas.openxmlformats.org/drawingml/2006/table">
            <a:tbl>
              <a:tblPr/>
              <a:tblGrid>
                <a:gridCol w="255567"/>
                <a:gridCol w="240011"/>
                <a:gridCol w="135072"/>
                <a:gridCol w="655585"/>
                <a:gridCol w="622250"/>
                <a:gridCol w="677808"/>
                <a:gridCol w="733366"/>
                <a:gridCol w="644473"/>
                <a:gridCol w="644473"/>
                <a:gridCol w="577804"/>
                <a:gridCol w="611139"/>
              </a:tblGrid>
              <a:tr h="593076">
                <a:tc>
                  <a:txBody>
                    <a:bodyPr/>
                    <a:lstStyle/>
                    <a:p>
                      <a:pPr algn="l">
                        <a:lnSpc>
                          <a:spcPct val="115000"/>
                        </a:lnSpc>
                        <a:spcAft>
                          <a:spcPts val="1000"/>
                        </a:spcAft>
                      </a:pPr>
                      <a:endParaRPr lang="el-GR" sz="1100" dirty="0">
                        <a:latin typeface="Calibri"/>
                        <a:ea typeface="Calibri"/>
                        <a:cs typeface="Times New Roman"/>
                      </a:endParaRPr>
                    </a:p>
                  </a:txBody>
                  <a:tcPr marL="68584" marR="68584"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7">
                  <a:txBody>
                    <a:bodyPr/>
                    <a:lstStyle/>
                    <a:p>
                      <a:pPr algn="l">
                        <a:lnSpc>
                          <a:spcPct val="115000"/>
                        </a:lnSpc>
                        <a:spcAft>
                          <a:spcPts val="1000"/>
                        </a:spcAft>
                      </a:pPr>
                      <a:endParaRPr lang="el-GR" sz="1100" dirty="0">
                        <a:latin typeface="Calibri"/>
                        <a:ea typeface="Calibri"/>
                        <a:cs typeface="Times New Roman"/>
                      </a:endParaRPr>
                    </a:p>
                  </a:txBody>
                  <a:tcPr marL="68584" marR="68584"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gridSpan="9">
                  <a:txBody>
                    <a:bodyPr/>
                    <a:lstStyle/>
                    <a:p>
                      <a:pPr algn="l">
                        <a:lnSpc>
                          <a:spcPct val="115000"/>
                        </a:lnSpc>
                        <a:spcAft>
                          <a:spcPts val="1000"/>
                        </a:spcAft>
                      </a:pPr>
                      <a:r>
                        <a:rPr lang="el-GR" sz="1100" dirty="0">
                          <a:latin typeface="Calibri"/>
                          <a:ea typeface="Calibri"/>
                          <a:cs typeface="Times New Roman"/>
                        </a:rPr>
                        <a:t> </a:t>
                      </a:r>
                    </a:p>
                  </a:txBody>
                  <a:tcPr marL="0" marR="0" marT="0" marB="0" anchor="ctr">
                    <a:lnL>
                      <a:noFill/>
                    </a:lnL>
                    <a:lnR>
                      <a:noFill/>
                    </a:lnR>
                    <a:lnT>
                      <a:noFill/>
                    </a:lnT>
                    <a:lnB>
                      <a:noFill/>
                    </a:lnB>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515718">
                <a:tc>
                  <a:txBody>
                    <a:bodyPr/>
                    <a:lstStyle/>
                    <a:p>
                      <a:pPr algn="l">
                        <a:lnSpc>
                          <a:spcPct val="115000"/>
                        </a:lnSpc>
                        <a:spcAft>
                          <a:spcPts val="1000"/>
                        </a:spcAft>
                      </a:pPr>
                      <a:endParaRPr lang="el-GR" sz="1100" dirty="0">
                        <a:latin typeface="Calibri"/>
                        <a:ea typeface="Calibri"/>
                        <a:cs typeface="Times New Roman"/>
                      </a:endParaRPr>
                    </a:p>
                  </a:txBody>
                  <a:tcPr marL="68584" marR="68584"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l-GR"/>
                    </a:p>
                  </a:txBody>
                  <a:tcPr/>
                </a:tc>
                <a:tc gridSpan="9">
                  <a:txBody>
                    <a:bodyPr/>
                    <a:lstStyle/>
                    <a:p>
                      <a:pPr algn="l">
                        <a:lnSpc>
                          <a:spcPct val="115000"/>
                        </a:lnSpc>
                        <a:spcAft>
                          <a:spcPts val="1000"/>
                        </a:spcAft>
                      </a:pPr>
                      <a:r>
                        <a:rPr lang="el-GR" sz="1100" dirty="0">
                          <a:latin typeface="Calibri"/>
                          <a:ea typeface="Calibri"/>
                          <a:cs typeface="Times New Roman"/>
                        </a:rPr>
                        <a:t> </a:t>
                      </a:r>
                    </a:p>
                  </a:txBody>
                  <a:tcPr marL="0" marR="0" marT="0" marB="0" anchor="ctr">
                    <a:lnL>
                      <a:noFill/>
                    </a:lnL>
                    <a:lnR>
                      <a:noFill/>
                    </a:lnR>
                    <a:lnT>
                      <a:noFill/>
                    </a:lnT>
                    <a:lnB>
                      <a:noFill/>
                    </a:lnB>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580182">
                <a:tc>
                  <a:txBody>
                    <a:bodyPr/>
                    <a:lstStyle/>
                    <a:p>
                      <a:pPr algn="l">
                        <a:lnSpc>
                          <a:spcPct val="115000"/>
                        </a:lnSpc>
                        <a:spcAft>
                          <a:spcPts val="1000"/>
                        </a:spcAft>
                      </a:pPr>
                      <a:endParaRPr lang="el-GR" sz="1100" dirty="0">
                        <a:latin typeface="Calibri"/>
                        <a:ea typeface="Calibri"/>
                        <a:cs typeface="Times New Roman"/>
                      </a:endParaRPr>
                    </a:p>
                  </a:txBody>
                  <a:tcPr marL="68584" marR="68584"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l-GR"/>
                    </a:p>
                  </a:txBody>
                  <a:tcPr/>
                </a:tc>
                <a:tc gridSpan="9">
                  <a:txBody>
                    <a:bodyPr/>
                    <a:lstStyle/>
                    <a:p>
                      <a:pPr algn="l">
                        <a:lnSpc>
                          <a:spcPct val="115000"/>
                        </a:lnSpc>
                        <a:spcAft>
                          <a:spcPts val="1000"/>
                        </a:spcAft>
                      </a:pPr>
                      <a:r>
                        <a:rPr lang="el-GR" sz="1100" dirty="0">
                          <a:latin typeface="Calibri"/>
                          <a:ea typeface="Calibri"/>
                          <a:cs typeface="Times New Roman"/>
                        </a:rPr>
                        <a:t> </a:t>
                      </a:r>
                    </a:p>
                  </a:txBody>
                  <a:tcPr marL="0" marR="0" marT="0" marB="0" anchor="ctr">
                    <a:lnL>
                      <a:noFill/>
                    </a:lnL>
                    <a:lnR>
                      <a:noFill/>
                    </a:lnR>
                    <a:lnT>
                      <a:noFill/>
                    </a:lnT>
                    <a:lnB>
                      <a:noFill/>
                    </a:lnB>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683325">
                <a:tc>
                  <a:txBody>
                    <a:bodyPr/>
                    <a:lstStyle/>
                    <a:p>
                      <a:pPr algn="l">
                        <a:lnSpc>
                          <a:spcPct val="115000"/>
                        </a:lnSpc>
                        <a:spcAft>
                          <a:spcPts val="1000"/>
                        </a:spcAft>
                      </a:pPr>
                      <a:endParaRPr lang="el-GR" sz="1100" dirty="0">
                        <a:latin typeface="Calibri"/>
                        <a:ea typeface="Calibri"/>
                        <a:cs typeface="Times New Roman"/>
                      </a:endParaRPr>
                    </a:p>
                  </a:txBody>
                  <a:tcPr marL="68584" marR="68584"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l-GR"/>
                    </a:p>
                  </a:txBody>
                  <a:tcPr/>
                </a:tc>
                <a:tc gridSpan="9">
                  <a:txBody>
                    <a:bodyPr/>
                    <a:lstStyle/>
                    <a:p>
                      <a:pPr algn="l">
                        <a:lnSpc>
                          <a:spcPct val="115000"/>
                        </a:lnSpc>
                        <a:spcAft>
                          <a:spcPts val="1000"/>
                        </a:spcAft>
                      </a:pPr>
                      <a:r>
                        <a:rPr lang="el-GR" sz="1100" dirty="0">
                          <a:latin typeface="Calibri"/>
                          <a:ea typeface="Calibri"/>
                          <a:cs typeface="Times New Roman"/>
                        </a:rPr>
                        <a:t> </a:t>
                      </a:r>
                    </a:p>
                  </a:txBody>
                  <a:tcPr marL="0" marR="0" marT="0" marB="0" anchor="ctr">
                    <a:lnL>
                      <a:noFill/>
                    </a:lnL>
                    <a:lnR>
                      <a:noFill/>
                    </a:lnR>
                    <a:lnT>
                      <a:noFill/>
                    </a:lnT>
                    <a:lnB>
                      <a:noFill/>
                    </a:lnB>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605968">
                <a:tc>
                  <a:txBody>
                    <a:bodyPr/>
                    <a:lstStyle/>
                    <a:p>
                      <a:pPr algn="l">
                        <a:lnSpc>
                          <a:spcPct val="115000"/>
                        </a:lnSpc>
                        <a:spcAft>
                          <a:spcPts val="1000"/>
                        </a:spcAft>
                      </a:pPr>
                      <a:endParaRPr lang="el-GR" sz="1100" dirty="0">
                        <a:latin typeface="Calibri"/>
                        <a:ea typeface="Calibri"/>
                        <a:cs typeface="Times New Roman"/>
                      </a:endParaRPr>
                    </a:p>
                  </a:txBody>
                  <a:tcPr marL="68584" marR="68584"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l-GR"/>
                    </a:p>
                  </a:txBody>
                  <a:tcPr/>
                </a:tc>
                <a:tc gridSpan="9">
                  <a:txBody>
                    <a:bodyPr/>
                    <a:lstStyle/>
                    <a:p>
                      <a:pPr algn="l">
                        <a:lnSpc>
                          <a:spcPct val="115000"/>
                        </a:lnSpc>
                        <a:spcAft>
                          <a:spcPts val="1000"/>
                        </a:spcAft>
                      </a:pPr>
                      <a:r>
                        <a:rPr lang="el-GR" sz="1100" dirty="0">
                          <a:latin typeface="Calibri"/>
                          <a:ea typeface="Calibri"/>
                          <a:cs typeface="Times New Roman"/>
                        </a:rPr>
                        <a:t> </a:t>
                      </a:r>
                    </a:p>
                  </a:txBody>
                  <a:tcPr marL="0" marR="0" marT="0" marB="0" anchor="ctr">
                    <a:lnL>
                      <a:noFill/>
                    </a:lnL>
                    <a:lnR>
                      <a:noFill/>
                    </a:lnR>
                    <a:lnT>
                      <a:noFill/>
                    </a:lnT>
                    <a:lnB>
                      <a:noFill/>
                    </a:lnB>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618861">
                <a:tc>
                  <a:txBody>
                    <a:bodyPr/>
                    <a:lstStyle/>
                    <a:p>
                      <a:pPr algn="l">
                        <a:lnSpc>
                          <a:spcPct val="115000"/>
                        </a:lnSpc>
                        <a:spcAft>
                          <a:spcPts val="1000"/>
                        </a:spcAft>
                      </a:pPr>
                      <a:endParaRPr lang="el-GR" sz="1100" dirty="0">
                        <a:latin typeface="Calibri"/>
                        <a:ea typeface="Calibri"/>
                        <a:cs typeface="Times New Roman"/>
                      </a:endParaRPr>
                    </a:p>
                  </a:txBody>
                  <a:tcPr marL="68584" marR="68584"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l-GR"/>
                    </a:p>
                  </a:txBody>
                  <a:tcPr/>
                </a:tc>
                <a:tc gridSpan="9">
                  <a:txBody>
                    <a:bodyPr/>
                    <a:lstStyle/>
                    <a:p>
                      <a:pPr algn="l">
                        <a:lnSpc>
                          <a:spcPct val="115000"/>
                        </a:lnSpc>
                        <a:spcAft>
                          <a:spcPts val="1000"/>
                        </a:spcAft>
                      </a:pPr>
                      <a:r>
                        <a:rPr lang="el-GR" sz="1100" dirty="0">
                          <a:latin typeface="Calibri"/>
                          <a:ea typeface="Calibri"/>
                          <a:cs typeface="Times New Roman"/>
                        </a:rPr>
                        <a:t> </a:t>
                      </a:r>
                    </a:p>
                  </a:txBody>
                  <a:tcPr marL="0" marR="0" marT="0" marB="0" anchor="ctr">
                    <a:lnL>
                      <a:noFill/>
                    </a:lnL>
                    <a:lnR>
                      <a:noFill/>
                    </a:lnR>
                    <a:lnT>
                      <a:noFill/>
                    </a:lnT>
                    <a:lnB>
                      <a:noFill/>
                    </a:lnB>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605968">
                <a:tc>
                  <a:txBody>
                    <a:bodyPr/>
                    <a:lstStyle/>
                    <a:p>
                      <a:pPr algn="l">
                        <a:lnSpc>
                          <a:spcPct val="115000"/>
                        </a:lnSpc>
                        <a:spcAft>
                          <a:spcPts val="1000"/>
                        </a:spcAft>
                      </a:pPr>
                      <a:endParaRPr lang="el-GR" sz="1100" dirty="0">
                        <a:latin typeface="Calibri"/>
                        <a:ea typeface="Calibri"/>
                        <a:cs typeface="Times New Roman"/>
                      </a:endParaRPr>
                    </a:p>
                  </a:txBody>
                  <a:tcPr marL="68584" marR="68584"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l-GR"/>
                    </a:p>
                  </a:txBody>
                  <a:tcPr/>
                </a:tc>
                <a:tc gridSpan="9">
                  <a:txBody>
                    <a:bodyPr/>
                    <a:lstStyle/>
                    <a:p>
                      <a:pPr algn="l">
                        <a:lnSpc>
                          <a:spcPct val="115000"/>
                        </a:lnSpc>
                        <a:spcAft>
                          <a:spcPts val="1000"/>
                        </a:spcAft>
                      </a:pPr>
                      <a:r>
                        <a:rPr lang="el-GR" sz="1100" dirty="0">
                          <a:latin typeface="Calibri"/>
                          <a:ea typeface="Calibri"/>
                          <a:cs typeface="Times New Roman"/>
                        </a:rPr>
                        <a:t>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260953">
                <a:tc>
                  <a:txBody>
                    <a:bodyPr/>
                    <a:lstStyle/>
                    <a:p>
                      <a:pPr algn="l">
                        <a:lnSpc>
                          <a:spcPct val="115000"/>
                        </a:lnSpc>
                        <a:spcAft>
                          <a:spcPts val="1000"/>
                        </a:spcAft>
                      </a:pPr>
                      <a:r>
                        <a:rPr lang="el-GR" sz="1100" dirty="0">
                          <a:latin typeface="Calibri"/>
                          <a:ea typeface="Calibri"/>
                          <a:cs typeface="Times New Roman"/>
                        </a:rPr>
                        <a:t> </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algn="l">
                        <a:lnSpc>
                          <a:spcPct val="115000"/>
                        </a:lnSpc>
                        <a:spcAft>
                          <a:spcPts val="1000"/>
                        </a:spcAft>
                      </a:pPr>
                      <a:endParaRPr lang="el-GR" sz="1100" dirty="0">
                        <a:latin typeface="Calibri"/>
                        <a:ea typeface="Calibri"/>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l-GR"/>
                    </a:p>
                  </a:txBody>
                  <a:tcPr/>
                </a:tc>
                <a:tc>
                  <a:txBody>
                    <a:bodyPr/>
                    <a:lstStyle/>
                    <a:p>
                      <a:pPr algn="l">
                        <a:lnSpc>
                          <a:spcPct val="115000"/>
                        </a:lnSpc>
                        <a:spcAft>
                          <a:spcPts val="1000"/>
                        </a:spcAft>
                      </a:pPr>
                      <a:endParaRPr lang="el-GR" sz="1100" dirty="0">
                        <a:latin typeface="Calibri"/>
                        <a:ea typeface="Calibri"/>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a:lnSpc>
                          <a:spcPct val="115000"/>
                        </a:lnSpc>
                        <a:spcAft>
                          <a:spcPts val="1000"/>
                        </a:spcAft>
                      </a:pPr>
                      <a:endParaRPr lang="el-GR" sz="1100" dirty="0">
                        <a:latin typeface="Calibri"/>
                        <a:ea typeface="Calibri"/>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a:lnSpc>
                          <a:spcPct val="115000"/>
                        </a:lnSpc>
                        <a:spcAft>
                          <a:spcPts val="1000"/>
                        </a:spcAft>
                      </a:pPr>
                      <a:endParaRPr lang="el-GR" sz="1100" dirty="0">
                        <a:latin typeface="Calibri"/>
                        <a:ea typeface="Calibri"/>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a:lnSpc>
                          <a:spcPct val="115000"/>
                        </a:lnSpc>
                        <a:spcAft>
                          <a:spcPts val="1000"/>
                        </a:spcAft>
                      </a:pPr>
                      <a:endParaRPr lang="el-GR" sz="1100" dirty="0">
                        <a:latin typeface="Calibri"/>
                        <a:ea typeface="Calibri"/>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a:lnSpc>
                          <a:spcPct val="115000"/>
                        </a:lnSpc>
                        <a:spcAft>
                          <a:spcPts val="1000"/>
                        </a:spcAft>
                      </a:pPr>
                      <a:endParaRPr lang="el-GR" sz="1100" dirty="0">
                        <a:latin typeface="Calibri"/>
                        <a:ea typeface="Calibri"/>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a:lnSpc>
                          <a:spcPct val="115000"/>
                        </a:lnSpc>
                        <a:spcAft>
                          <a:spcPts val="1000"/>
                        </a:spcAft>
                      </a:pPr>
                      <a:endParaRPr lang="el-GR" sz="1100" dirty="0">
                        <a:latin typeface="Calibri"/>
                        <a:ea typeface="Calibri"/>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a:lnSpc>
                          <a:spcPct val="115000"/>
                        </a:lnSpc>
                        <a:spcAft>
                          <a:spcPts val="1000"/>
                        </a:spcAft>
                      </a:pPr>
                      <a:endParaRPr lang="el-GR" sz="1100" dirty="0">
                        <a:latin typeface="Calibri"/>
                        <a:ea typeface="Calibri"/>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a:lnSpc>
                          <a:spcPct val="115000"/>
                        </a:lnSpc>
                        <a:spcAft>
                          <a:spcPts val="1000"/>
                        </a:spcAft>
                      </a:pPr>
                      <a:endParaRPr lang="el-GR" sz="1100" dirty="0">
                        <a:latin typeface="Calibri"/>
                        <a:ea typeface="Calibri"/>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bl>
          </a:graphicData>
        </a:graphic>
      </p:graphicFrame>
      <p:sp>
        <p:nvSpPr>
          <p:cNvPr id="7214" name="11 - Ορθογώνιο"/>
          <p:cNvSpPr>
            <a:spLocks noChangeArrowheads="1"/>
          </p:cNvSpPr>
          <p:nvPr/>
        </p:nvSpPr>
        <p:spPr bwMode="auto">
          <a:xfrm>
            <a:off x="827088" y="1125538"/>
            <a:ext cx="576262" cy="47089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l-GR" sz="2000" dirty="0" smtClean="0">
                <a:latin typeface="Calibri" pitchFamily="34" charset="0"/>
              </a:rPr>
              <a:t>55</a:t>
            </a:r>
            <a:endParaRPr lang="en-US" altLang="el-GR" sz="2000" dirty="0">
              <a:latin typeface="Calibri" pitchFamily="34" charset="0"/>
            </a:endParaRPr>
          </a:p>
          <a:p>
            <a:pPr eaLnBrk="1" hangingPunct="1"/>
            <a:endParaRPr lang="en-US" altLang="el-GR" sz="2000" dirty="0">
              <a:latin typeface="Calibri" pitchFamily="34" charset="0"/>
            </a:endParaRPr>
          </a:p>
          <a:p>
            <a:pPr eaLnBrk="1" hangingPunct="1"/>
            <a:r>
              <a:rPr lang="en-US" altLang="el-GR" sz="2000" dirty="0">
                <a:latin typeface="Calibri" pitchFamily="34" charset="0"/>
              </a:rPr>
              <a:t>50</a:t>
            </a:r>
          </a:p>
          <a:p>
            <a:pPr eaLnBrk="1" hangingPunct="1"/>
            <a:endParaRPr lang="en-US" altLang="el-GR" sz="2000" dirty="0">
              <a:latin typeface="Calibri" pitchFamily="34" charset="0"/>
            </a:endParaRPr>
          </a:p>
          <a:p>
            <a:pPr eaLnBrk="1" hangingPunct="1"/>
            <a:r>
              <a:rPr lang="en-US" altLang="el-GR" sz="2000" dirty="0">
                <a:latin typeface="Calibri" pitchFamily="34" charset="0"/>
              </a:rPr>
              <a:t>45</a:t>
            </a:r>
          </a:p>
          <a:p>
            <a:pPr eaLnBrk="1" hangingPunct="1"/>
            <a:endParaRPr lang="en-US" altLang="el-GR" sz="2000" dirty="0">
              <a:latin typeface="Calibri" pitchFamily="34" charset="0"/>
            </a:endParaRPr>
          </a:p>
          <a:p>
            <a:pPr eaLnBrk="1" hangingPunct="1"/>
            <a:r>
              <a:rPr lang="en-US" altLang="el-GR" sz="2000" dirty="0">
                <a:latin typeface="Calibri" pitchFamily="34" charset="0"/>
              </a:rPr>
              <a:t>40</a:t>
            </a:r>
          </a:p>
          <a:p>
            <a:pPr eaLnBrk="1" hangingPunct="1"/>
            <a:endParaRPr lang="en-US" altLang="el-GR" sz="2000" dirty="0">
              <a:latin typeface="Calibri" pitchFamily="34" charset="0"/>
            </a:endParaRPr>
          </a:p>
          <a:p>
            <a:pPr eaLnBrk="1" hangingPunct="1"/>
            <a:r>
              <a:rPr lang="en-US" altLang="el-GR" sz="2000" dirty="0">
                <a:latin typeface="Calibri" pitchFamily="34" charset="0"/>
              </a:rPr>
              <a:t>35</a:t>
            </a:r>
          </a:p>
          <a:p>
            <a:pPr eaLnBrk="1" hangingPunct="1"/>
            <a:endParaRPr lang="en-US" altLang="el-GR" sz="2000" dirty="0">
              <a:latin typeface="Calibri" pitchFamily="34" charset="0"/>
            </a:endParaRPr>
          </a:p>
          <a:p>
            <a:pPr eaLnBrk="1" hangingPunct="1"/>
            <a:r>
              <a:rPr lang="en-US" altLang="el-GR" sz="2000" dirty="0">
                <a:latin typeface="Calibri" pitchFamily="34" charset="0"/>
              </a:rPr>
              <a:t>30</a:t>
            </a:r>
          </a:p>
          <a:p>
            <a:pPr eaLnBrk="1" hangingPunct="1"/>
            <a:endParaRPr lang="en-US" altLang="el-GR" sz="2000" dirty="0">
              <a:latin typeface="Calibri" pitchFamily="34" charset="0"/>
            </a:endParaRPr>
          </a:p>
          <a:p>
            <a:pPr eaLnBrk="1" hangingPunct="1"/>
            <a:r>
              <a:rPr lang="en-US" altLang="el-GR" sz="2000" dirty="0">
                <a:latin typeface="Calibri" pitchFamily="34" charset="0"/>
              </a:rPr>
              <a:t>25</a:t>
            </a:r>
          </a:p>
          <a:p>
            <a:pPr eaLnBrk="1" hangingPunct="1"/>
            <a:endParaRPr lang="en-US" altLang="el-GR" sz="2000" dirty="0">
              <a:latin typeface="Calibri" pitchFamily="34" charset="0"/>
            </a:endParaRPr>
          </a:p>
          <a:p>
            <a:pPr eaLnBrk="1" hangingPunct="1"/>
            <a:r>
              <a:rPr lang="en-US" altLang="el-GR" sz="2000" dirty="0">
                <a:latin typeface="Calibri" pitchFamily="34" charset="0"/>
              </a:rPr>
              <a:t>20</a:t>
            </a:r>
            <a:endParaRPr lang="el-GR" altLang="el-GR" sz="2000" dirty="0">
              <a:latin typeface="Calibri" pitchFamily="34" charset="0"/>
            </a:endParaRPr>
          </a:p>
        </p:txBody>
      </p:sp>
      <p:sp>
        <p:nvSpPr>
          <p:cNvPr id="7215" name="14 - Ορθογώνιο"/>
          <p:cNvSpPr>
            <a:spLocks noChangeArrowheads="1"/>
          </p:cNvSpPr>
          <p:nvPr/>
        </p:nvSpPr>
        <p:spPr bwMode="auto">
          <a:xfrm>
            <a:off x="827088" y="5805488"/>
            <a:ext cx="727330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l-GR" dirty="0">
                <a:latin typeface="Calibri" pitchFamily="34" charset="0"/>
              </a:rPr>
              <a:t>       </a:t>
            </a:r>
            <a:r>
              <a:rPr lang="en-US" altLang="el-GR" sz="2000" dirty="0">
                <a:latin typeface="Calibri" pitchFamily="34" charset="0"/>
              </a:rPr>
              <a:t>60    65      70       75        80        85       90       95     00       </a:t>
            </a:r>
            <a:r>
              <a:rPr lang="en-US" altLang="el-GR" sz="2000" dirty="0" smtClean="0">
                <a:latin typeface="Calibri" pitchFamily="34" charset="0"/>
              </a:rPr>
              <a:t>05</a:t>
            </a:r>
            <a:r>
              <a:rPr lang="el-GR" altLang="el-GR" sz="2000" dirty="0" smtClean="0">
                <a:latin typeface="Calibri" pitchFamily="34" charset="0"/>
              </a:rPr>
              <a:t> </a:t>
            </a:r>
            <a:r>
              <a:rPr lang="en-US" altLang="el-GR" sz="2000" dirty="0" smtClean="0">
                <a:latin typeface="Calibri" pitchFamily="34" charset="0"/>
              </a:rPr>
              <a:t>   Years</a:t>
            </a:r>
            <a:endParaRPr lang="el-GR" altLang="el-GR" sz="2000" dirty="0">
              <a:latin typeface="Calibri" pitchFamily="34" charset="0"/>
            </a:endParaRPr>
          </a:p>
        </p:txBody>
      </p:sp>
      <p:sp>
        <p:nvSpPr>
          <p:cNvPr id="7216" name="Freeform 16"/>
          <p:cNvSpPr>
            <a:spLocks/>
          </p:cNvSpPr>
          <p:nvPr/>
        </p:nvSpPr>
        <p:spPr bwMode="auto">
          <a:xfrm>
            <a:off x="1547813" y="1628775"/>
            <a:ext cx="5761037" cy="3730625"/>
          </a:xfrm>
          <a:custGeom>
            <a:avLst/>
            <a:gdLst>
              <a:gd name="T0" fmla="*/ 0 w 7082"/>
              <a:gd name="T1" fmla="*/ 2147483647 h 3470"/>
              <a:gd name="T2" fmla="*/ 2147483647 w 7082"/>
              <a:gd name="T3" fmla="*/ 2147483647 h 3470"/>
              <a:gd name="T4" fmla="*/ 2147483647 w 7082"/>
              <a:gd name="T5" fmla="*/ 2147483647 h 3470"/>
              <a:gd name="T6" fmla="*/ 2147483647 w 7082"/>
              <a:gd name="T7" fmla="*/ 2147483647 h 3470"/>
              <a:gd name="T8" fmla="*/ 2147483647 w 7082"/>
              <a:gd name="T9" fmla="*/ 2147483647 h 3470"/>
              <a:gd name="T10" fmla="*/ 2147483647 w 7082"/>
              <a:gd name="T11" fmla="*/ 2147483647 h 3470"/>
              <a:gd name="T12" fmla="*/ 2147483647 w 7082"/>
              <a:gd name="T13" fmla="*/ 2147483647 h 3470"/>
              <a:gd name="T14" fmla="*/ 2147483647 w 7082"/>
              <a:gd name="T15" fmla="*/ 2147483647 h 3470"/>
              <a:gd name="T16" fmla="*/ 2147483647 w 7082"/>
              <a:gd name="T17" fmla="*/ 2147483647 h 3470"/>
              <a:gd name="T18" fmla="*/ 2147483647 w 7082"/>
              <a:gd name="T19" fmla="*/ 2147483647 h 3470"/>
              <a:gd name="T20" fmla="*/ 2147483647 w 7082"/>
              <a:gd name="T21" fmla="*/ 2147483647 h 3470"/>
              <a:gd name="T22" fmla="*/ 2147483647 w 7082"/>
              <a:gd name="T23" fmla="*/ 2147483647 h 3470"/>
              <a:gd name="T24" fmla="*/ 2147483647 w 7082"/>
              <a:gd name="T25" fmla="*/ 2147483647 h 3470"/>
              <a:gd name="T26" fmla="*/ 2147483647 w 7082"/>
              <a:gd name="T27" fmla="*/ 2147483647 h 3470"/>
              <a:gd name="T28" fmla="*/ 2147483647 w 7082"/>
              <a:gd name="T29" fmla="*/ 2147483647 h 3470"/>
              <a:gd name="T30" fmla="*/ 2147483647 w 7082"/>
              <a:gd name="T31" fmla="*/ 2147483647 h 3470"/>
              <a:gd name="T32" fmla="*/ 2147483647 w 7082"/>
              <a:gd name="T33" fmla="*/ 2147483647 h 3470"/>
              <a:gd name="T34" fmla="*/ 2147483647 w 7082"/>
              <a:gd name="T35" fmla="*/ 2147483647 h 3470"/>
              <a:gd name="T36" fmla="*/ 2147483647 w 7082"/>
              <a:gd name="T37" fmla="*/ 2147483647 h 3470"/>
              <a:gd name="T38" fmla="*/ 2147483647 w 7082"/>
              <a:gd name="T39" fmla="*/ 2147483647 h 3470"/>
              <a:gd name="T40" fmla="*/ 2147483647 w 7082"/>
              <a:gd name="T41" fmla="*/ 2147483647 h 3470"/>
              <a:gd name="T42" fmla="*/ 2147483647 w 7082"/>
              <a:gd name="T43" fmla="*/ 2147483647 h 3470"/>
              <a:gd name="T44" fmla="*/ 2147483647 w 7082"/>
              <a:gd name="T45" fmla="*/ 2147483647 h 3470"/>
              <a:gd name="T46" fmla="*/ 2147483647 w 7082"/>
              <a:gd name="T47" fmla="*/ 2147483647 h 3470"/>
              <a:gd name="T48" fmla="*/ 2147483647 w 7082"/>
              <a:gd name="T49" fmla="*/ 2147483647 h 3470"/>
              <a:gd name="T50" fmla="*/ 2147483647 w 7082"/>
              <a:gd name="T51" fmla="*/ 2147483647 h 3470"/>
              <a:gd name="T52" fmla="*/ 2147483647 w 7082"/>
              <a:gd name="T53" fmla="*/ 2147483647 h 3470"/>
              <a:gd name="T54" fmla="*/ 2147483647 w 7082"/>
              <a:gd name="T55" fmla="*/ 2147483647 h 3470"/>
              <a:gd name="T56" fmla="*/ 2147483647 w 7082"/>
              <a:gd name="T57" fmla="*/ 2147483647 h 3470"/>
              <a:gd name="T58" fmla="*/ 2147483647 w 7082"/>
              <a:gd name="T59" fmla="*/ 2147483647 h 3470"/>
              <a:gd name="T60" fmla="*/ 2147483647 w 7082"/>
              <a:gd name="T61" fmla="*/ 2147483647 h 3470"/>
              <a:gd name="T62" fmla="*/ 2147483647 w 7082"/>
              <a:gd name="T63" fmla="*/ 2147483647 h 3470"/>
              <a:gd name="T64" fmla="*/ 2147483647 w 7082"/>
              <a:gd name="T65" fmla="*/ 2147483647 h 3470"/>
              <a:gd name="T66" fmla="*/ 2147483647 w 7082"/>
              <a:gd name="T67" fmla="*/ 0 h 3470"/>
              <a:gd name="T68" fmla="*/ 2147483647 w 7082"/>
              <a:gd name="T69" fmla="*/ 2147483647 h 3470"/>
              <a:gd name="T70" fmla="*/ 2147483647 w 7082"/>
              <a:gd name="T71" fmla="*/ 2147483647 h 3470"/>
              <a:gd name="T72" fmla="*/ 2147483647 w 7082"/>
              <a:gd name="T73" fmla="*/ 2147483647 h 3470"/>
              <a:gd name="T74" fmla="*/ 2147483647 w 7082"/>
              <a:gd name="T75" fmla="*/ 2147483647 h 3470"/>
              <a:gd name="T76" fmla="*/ 2147483647 w 7082"/>
              <a:gd name="T77" fmla="*/ 2147483647 h 3470"/>
              <a:gd name="T78" fmla="*/ 2147483647 w 7082"/>
              <a:gd name="T79" fmla="*/ 2147483647 h 3470"/>
              <a:gd name="T80" fmla="*/ 2147483647 w 7082"/>
              <a:gd name="T81" fmla="*/ 2147483647 h 3470"/>
              <a:gd name="T82" fmla="*/ 2147483647 w 7082"/>
              <a:gd name="T83" fmla="*/ 2147483647 h 3470"/>
              <a:gd name="T84" fmla="*/ 2147483647 w 7082"/>
              <a:gd name="T85" fmla="*/ 2147483647 h 3470"/>
              <a:gd name="T86" fmla="*/ 2147483647 w 7082"/>
              <a:gd name="T87" fmla="*/ 2147483647 h 3470"/>
              <a:gd name="T88" fmla="*/ 2147483647 w 7082"/>
              <a:gd name="T89" fmla="*/ 2147483647 h 3470"/>
              <a:gd name="T90" fmla="*/ 2147483647 w 7082"/>
              <a:gd name="T91" fmla="*/ 2147483647 h 347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082"/>
              <a:gd name="T139" fmla="*/ 0 h 3470"/>
              <a:gd name="T140" fmla="*/ 7082 w 7082"/>
              <a:gd name="T141" fmla="*/ 3470 h 347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082" h="3470">
                <a:moveTo>
                  <a:pt x="0" y="3446"/>
                </a:moveTo>
                <a:lnTo>
                  <a:pt x="156" y="3470"/>
                </a:lnTo>
                <a:lnTo>
                  <a:pt x="314" y="3308"/>
                </a:lnTo>
                <a:lnTo>
                  <a:pt x="472" y="3424"/>
                </a:lnTo>
                <a:lnTo>
                  <a:pt x="627" y="3365"/>
                </a:lnTo>
                <a:lnTo>
                  <a:pt x="785" y="3365"/>
                </a:lnTo>
                <a:lnTo>
                  <a:pt x="944" y="3238"/>
                </a:lnTo>
                <a:lnTo>
                  <a:pt x="1100" y="3031"/>
                </a:lnTo>
                <a:lnTo>
                  <a:pt x="1257" y="3009"/>
                </a:lnTo>
                <a:lnTo>
                  <a:pt x="1416" y="3123"/>
                </a:lnTo>
                <a:lnTo>
                  <a:pt x="1574" y="3182"/>
                </a:lnTo>
                <a:lnTo>
                  <a:pt x="1729" y="3169"/>
                </a:lnTo>
                <a:lnTo>
                  <a:pt x="1887" y="3158"/>
                </a:lnTo>
                <a:lnTo>
                  <a:pt x="2046" y="3331"/>
                </a:lnTo>
                <a:lnTo>
                  <a:pt x="2202" y="2985"/>
                </a:lnTo>
                <a:lnTo>
                  <a:pt x="2359" y="2777"/>
                </a:lnTo>
                <a:lnTo>
                  <a:pt x="2517" y="2788"/>
                </a:lnTo>
                <a:lnTo>
                  <a:pt x="2676" y="2639"/>
                </a:lnTo>
                <a:lnTo>
                  <a:pt x="2832" y="2594"/>
                </a:lnTo>
                <a:lnTo>
                  <a:pt x="2989" y="2615"/>
                </a:lnTo>
                <a:lnTo>
                  <a:pt x="3147" y="2629"/>
                </a:lnTo>
                <a:lnTo>
                  <a:pt x="3303" y="2027"/>
                </a:lnTo>
                <a:lnTo>
                  <a:pt x="3462" y="1923"/>
                </a:lnTo>
                <a:lnTo>
                  <a:pt x="3619" y="1670"/>
                </a:lnTo>
                <a:lnTo>
                  <a:pt x="3777" y="1451"/>
                </a:lnTo>
                <a:lnTo>
                  <a:pt x="3933" y="1094"/>
                </a:lnTo>
                <a:lnTo>
                  <a:pt x="4090" y="1127"/>
                </a:lnTo>
                <a:lnTo>
                  <a:pt x="4249" y="1162"/>
                </a:lnTo>
                <a:lnTo>
                  <a:pt x="4405" y="920"/>
                </a:lnTo>
                <a:lnTo>
                  <a:pt x="4563" y="760"/>
                </a:lnTo>
                <a:lnTo>
                  <a:pt x="4720" y="207"/>
                </a:lnTo>
                <a:lnTo>
                  <a:pt x="4879" y="609"/>
                </a:lnTo>
                <a:lnTo>
                  <a:pt x="5035" y="297"/>
                </a:lnTo>
                <a:lnTo>
                  <a:pt x="5193" y="0"/>
                </a:lnTo>
                <a:lnTo>
                  <a:pt x="5350" y="241"/>
                </a:lnTo>
                <a:lnTo>
                  <a:pt x="5506" y="114"/>
                </a:lnTo>
                <a:lnTo>
                  <a:pt x="5665" y="321"/>
                </a:lnTo>
                <a:lnTo>
                  <a:pt x="5823" y="218"/>
                </a:lnTo>
                <a:lnTo>
                  <a:pt x="5980" y="286"/>
                </a:lnTo>
                <a:lnTo>
                  <a:pt x="6136" y="286"/>
                </a:lnTo>
                <a:lnTo>
                  <a:pt x="6295" y="103"/>
                </a:lnTo>
                <a:lnTo>
                  <a:pt x="6452" y="253"/>
                </a:lnTo>
                <a:lnTo>
                  <a:pt x="6608" y="321"/>
                </a:lnTo>
                <a:lnTo>
                  <a:pt x="6766" y="321"/>
                </a:lnTo>
                <a:lnTo>
                  <a:pt x="6925" y="253"/>
                </a:lnTo>
                <a:lnTo>
                  <a:pt x="7082" y="609"/>
                </a:lnTo>
              </a:path>
            </a:pathLst>
          </a:custGeom>
          <a:noFill/>
          <a:ln w="9801">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dirty="0"/>
          </a:p>
        </p:txBody>
      </p:sp>
      <p:sp>
        <p:nvSpPr>
          <p:cNvPr id="7217" name="Freeform 17"/>
          <p:cNvSpPr>
            <a:spLocks/>
          </p:cNvSpPr>
          <p:nvPr/>
        </p:nvSpPr>
        <p:spPr bwMode="auto">
          <a:xfrm>
            <a:off x="1547813" y="2276475"/>
            <a:ext cx="5832475" cy="3000375"/>
          </a:xfrm>
          <a:custGeom>
            <a:avLst/>
            <a:gdLst>
              <a:gd name="T0" fmla="*/ 0 w 7082"/>
              <a:gd name="T1" fmla="*/ 2147483647 h 2837"/>
              <a:gd name="T2" fmla="*/ 2147483647 w 7082"/>
              <a:gd name="T3" fmla="*/ 2147483647 h 2837"/>
              <a:gd name="T4" fmla="*/ 2147483647 w 7082"/>
              <a:gd name="T5" fmla="*/ 2147483647 h 2837"/>
              <a:gd name="T6" fmla="*/ 2147483647 w 7082"/>
              <a:gd name="T7" fmla="*/ 2147483647 h 2837"/>
              <a:gd name="T8" fmla="*/ 2147483647 w 7082"/>
              <a:gd name="T9" fmla="*/ 2147483647 h 2837"/>
              <a:gd name="T10" fmla="*/ 2147483647 w 7082"/>
              <a:gd name="T11" fmla="*/ 2147483647 h 2837"/>
              <a:gd name="T12" fmla="*/ 2147483647 w 7082"/>
              <a:gd name="T13" fmla="*/ 2147483647 h 2837"/>
              <a:gd name="T14" fmla="*/ 2147483647 w 7082"/>
              <a:gd name="T15" fmla="*/ 2147483647 h 2837"/>
              <a:gd name="T16" fmla="*/ 2147483647 w 7082"/>
              <a:gd name="T17" fmla="*/ 2147483647 h 2837"/>
              <a:gd name="T18" fmla="*/ 2147483647 w 7082"/>
              <a:gd name="T19" fmla="*/ 2147483647 h 2837"/>
              <a:gd name="T20" fmla="*/ 2147483647 w 7082"/>
              <a:gd name="T21" fmla="*/ 2147483647 h 2837"/>
              <a:gd name="T22" fmla="*/ 2147483647 w 7082"/>
              <a:gd name="T23" fmla="*/ 2147483647 h 2837"/>
              <a:gd name="T24" fmla="*/ 2147483647 w 7082"/>
              <a:gd name="T25" fmla="*/ 2147483647 h 2837"/>
              <a:gd name="T26" fmla="*/ 2147483647 w 7082"/>
              <a:gd name="T27" fmla="*/ 2147483647 h 2837"/>
              <a:gd name="T28" fmla="*/ 2147483647 w 7082"/>
              <a:gd name="T29" fmla="*/ 2147483647 h 2837"/>
              <a:gd name="T30" fmla="*/ 2147483647 w 7082"/>
              <a:gd name="T31" fmla="*/ 2147483647 h 2837"/>
              <a:gd name="T32" fmla="*/ 2147483647 w 7082"/>
              <a:gd name="T33" fmla="*/ 2147483647 h 2837"/>
              <a:gd name="T34" fmla="*/ 2147483647 w 7082"/>
              <a:gd name="T35" fmla="*/ 2147483647 h 2837"/>
              <a:gd name="T36" fmla="*/ 2147483647 w 7082"/>
              <a:gd name="T37" fmla="*/ 2147483647 h 2837"/>
              <a:gd name="T38" fmla="*/ 2147483647 w 7082"/>
              <a:gd name="T39" fmla="*/ 2147483647 h 2837"/>
              <a:gd name="T40" fmla="*/ 2147483647 w 7082"/>
              <a:gd name="T41" fmla="*/ 2147483647 h 2837"/>
              <a:gd name="T42" fmla="*/ 2147483647 w 7082"/>
              <a:gd name="T43" fmla="*/ 2147483647 h 2837"/>
              <a:gd name="T44" fmla="*/ 2147483647 w 7082"/>
              <a:gd name="T45" fmla="*/ 2147483647 h 2837"/>
              <a:gd name="T46" fmla="*/ 2147483647 w 7082"/>
              <a:gd name="T47" fmla="*/ 2147483647 h 2837"/>
              <a:gd name="T48" fmla="*/ 2147483647 w 7082"/>
              <a:gd name="T49" fmla="*/ 2147483647 h 2837"/>
              <a:gd name="T50" fmla="*/ 2147483647 w 7082"/>
              <a:gd name="T51" fmla="*/ 2147483647 h 2837"/>
              <a:gd name="T52" fmla="*/ 2147483647 w 7082"/>
              <a:gd name="T53" fmla="*/ 2147483647 h 2837"/>
              <a:gd name="T54" fmla="*/ 2147483647 w 7082"/>
              <a:gd name="T55" fmla="*/ 2147483647 h 2837"/>
              <a:gd name="T56" fmla="*/ 2147483647 w 7082"/>
              <a:gd name="T57" fmla="*/ 2147483647 h 2837"/>
              <a:gd name="T58" fmla="*/ 2147483647 w 7082"/>
              <a:gd name="T59" fmla="*/ 2147483647 h 2837"/>
              <a:gd name="T60" fmla="*/ 2147483647 w 7082"/>
              <a:gd name="T61" fmla="*/ 2147483647 h 2837"/>
              <a:gd name="T62" fmla="*/ 2147483647 w 7082"/>
              <a:gd name="T63" fmla="*/ 2147483647 h 2837"/>
              <a:gd name="T64" fmla="*/ 2147483647 w 7082"/>
              <a:gd name="T65" fmla="*/ 2147483647 h 2837"/>
              <a:gd name="T66" fmla="*/ 2147483647 w 7082"/>
              <a:gd name="T67" fmla="*/ 2147483647 h 2837"/>
              <a:gd name="T68" fmla="*/ 2147483647 w 7082"/>
              <a:gd name="T69" fmla="*/ 2147483647 h 2837"/>
              <a:gd name="T70" fmla="*/ 2147483647 w 7082"/>
              <a:gd name="T71" fmla="*/ 2147483647 h 2837"/>
              <a:gd name="T72" fmla="*/ 2147483647 w 7082"/>
              <a:gd name="T73" fmla="*/ 2147483647 h 2837"/>
              <a:gd name="T74" fmla="*/ 2147483647 w 7082"/>
              <a:gd name="T75" fmla="*/ 2147483647 h 2837"/>
              <a:gd name="T76" fmla="*/ 2147483647 w 7082"/>
              <a:gd name="T77" fmla="*/ 2147483647 h 2837"/>
              <a:gd name="T78" fmla="*/ 2147483647 w 7082"/>
              <a:gd name="T79" fmla="*/ 2147483647 h 2837"/>
              <a:gd name="T80" fmla="*/ 2147483647 w 7082"/>
              <a:gd name="T81" fmla="*/ 0 h 2837"/>
              <a:gd name="T82" fmla="*/ 2147483647 w 7082"/>
              <a:gd name="T83" fmla="*/ 2147483647 h 2837"/>
              <a:gd name="T84" fmla="*/ 2147483647 w 7082"/>
              <a:gd name="T85" fmla="*/ 2147483647 h 2837"/>
              <a:gd name="T86" fmla="*/ 2147483647 w 7082"/>
              <a:gd name="T87" fmla="*/ 2147483647 h 2837"/>
              <a:gd name="T88" fmla="*/ 2147483647 w 7082"/>
              <a:gd name="T89" fmla="*/ 2147483647 h 2837"/>
              <a:gd name="T90" fmla="*/ 2147483647 w 7082"/>
              <a:gd name="T91" fmla="*/ 2147483647 h 283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082"/>
              <a:gd name="T139" fmla="*/ 0 h 2837"/>
              <a:gd name="T140" fmla="*/ 7082 w 7082"/>
              <a:gd name="T141" fmla="*/ 2837 h 283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082" h="2837">
                <a:moveTo>
                  <a:pt x="0" y="2836"/>
                </a:moveTo>
                <a:lnTo>
                  <a:pt x="156" y="2815"/>
                </a:lnTo>
                <a:lnTo>
                  <a:pt x="314" y="2663"/>
                </a:lnTo>
                <a:lnTo>
                  <a:pt x="472" y="2710"/>
                </a:lnTo>
                <a:lnTo>
                  <a:pt x="627" y="2663"/>
                </a:lnTo>
                <a:lnTo>
                  <a:pt x="785" y="2745"/>
                </a:lnTo>
                <a:lnTo>
                  <a:pt x="944" y="2583"/>
                </a:lnTo>
                <a:lnTo>
                  <a:pt x="1100" y="2480"/>
                </a:lnTo>
                <a:lnTo>
                  <a:pt x="1257" y="2375"/>
                </a:lnTo>
                <a:lnTo>
                  <a:pt x="1416" y="2410"/>
                </a:lnTo>
                <a:lnTo>
                  <a:pt x="1574" y="2525"/>
                </a:lnTo>
                <a:lnTo>
                  <a:pt x="1729" y="2572"/>
                </a:lnTo>
                <a:lnTo>
                  <a:pt x="1887" y="2583"/>
                </a:lnTo>
                <a:lnTo>
                  <a:pt x="2046" y="2756"/>
                </a:lnTo>
                <a:lnTo>
                  <a:pt x="2202" y="2559"/>
                </a:lnTo>
                <a:lnTo>
                  <a:pt x="2359" y="2537"/>
                </a:lnTo>
                <a:lnTo>
                  <a:pt x="2517" y="2399"/>
                </a:lnTo>
                <a:lnTo>
                  <a:pt x="2676" y="2351"/>
                </a:lnTo>
                <a:lnTo>
                  <a:pt x="2832" y="2341"/>
                </a:lnTo>
                <a:lnTo>
                  <a:pt x="2989" y="2306"/>
                </a:lnTo>
                <a:lnTo>
                  <a:pt x="3147" y="2341"/>
                </a:lnTo>
                <a:lnTo>
                  <a:pt x="3303" y="2421"/>
                </a:lnTo>
                <a:lnTo>
                  <a:pt x="3462" y="2168"/>
                </a:lnTo>
                <a:lnTo>
                  <a:pt x="3619" y="1936"/>
                </a:lnTo>
                <a:lnTo>
                  <a:pt x="3777" y="1833"/>
                </a:lnTo>
                <a:lnTo>
                  <a:pt x="3933" y="1833"/>
                </a:lnTo>
                <a:lnTo>
                  <a:pt x="4090" y="1649"/>
                </a:lnTo>
                <a:lnTo>
                  <a:pt x="4249" y="1672"/>
                </a:lnTo>
                <a:lnTo>
                  <a:pt x="4405" y="1684"/>
                </a:lnTo>
                <a:lnTo>
                  <a:pt x="4563" y="1753"/>
                </a:lnTo>
                <a:lnTo>
                  <a:pt x="4720" y="1442"/>
                </a:lnTo>
                <a:lnTo>
                  <a:pt x="4879" y="1315"/>
                </a:lnTo>
                <a:lnTo>
                  <a:pt x="5035" y="1130"/>
                </a:lnTo>
                <a:lnTo>
                  <a:pt x="5193" y="968"/>
                </a:lnTo>
                <a:lnTo>
                  <a:pt x="5350" y="725"/>
                </a:lnTo>
                <a:lnTo>
                  <a:pt x="5506" y="704"/>
                </a:lnTo>
                <a:lnTo>
                  <a:pt x="5665" y="612"/>
                </a:lnTo>
                <a:lnTo>
                  <a:pt x="5823" y="404"/>
                </a:lnTo>
                <a:lnTo>
                  <a:pt x="5980" y="207"/>
                </a:lnTo>
                <a:lnTo>
                  <a:pt x="6136" y="116"/>
                </a:lnTo>
                <a:lnTo>
                  <a:pt x="6295" y="0"/>
                </a:lnTo>
                <a:lnTo>
                  <a:pt x="6452" y="242"/>
                </a:lnTo>
                <a:lnTo>
                  <a:pt x="6608" y="358"/>
                </a:lnTo>
                <a:lnTo>
                  <a:pt x="6766" y="461"/>
                </a:lnTo>
                <a:lnTo>
                  <a:pt x="6925" y="566"/>
                </a:lnTo>
                <a:lnTo>
                  <a:pt x="7082" y="622"/>
                </a:lnTo>
              </a:path>
            </a:pathLst>
          </a:custGeom>
          <a:noFill/>
          <a:ln w="9641">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dirty="0"/>
          </a:p>
        </p:txBody>
      </p:sp>
      <p:sp>
        <p:nvSpPr>
          <p:cNvPr id="7218" name="17 - Ορθογώνιο"/>
          <p:cNvSpPr>
            <a:spLocks noChangeArrowheads="1"/>
          </p:cNvSpPr>
          <p:nvPr/>
        </p:nvSpPr>
        <p:spPr bwMode="auto">
          <a:xfrm>
            <a:off x="0" y="188913"/>
            <a:ext cx="889248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indent="4572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l-GR" altLang="el-GR" sz="2800" b="1" dirty="0">
                <a:latin typeface="Calibri" pitchFamily="34" charset="0"/>
              </a:rPr>
              <a:t>Η πορεία των συνολικών εσόδων και </a:t>
            </a:r>
            <a:r>
              <a:rPr lang="el-GR" altLang="el-GR" sz="2800" b="1" dirty="0" smtClean="0">
                <a:latin typeface="Calibri" pitchFamily="34" charset="0"/>
              </a:rPr>
              <a:t>των</a:t>
            </a:r>
            <a:r>
              <a:rPr lang="en-US" altLang="el-GR" sz="2800" b="1" dirty="0" smtClean="0">
                <a:latin typeface="Calibri" pitchFamily="34" charset="0"/>
              </a:rPr>
              <a:t> </a:t>
            </a:r>
            <a:r>
              <a:rPr lang="el-GR" altLang="el-GR" sz="2800" b="1" dirty="0">
                <a:latin typeface="Calibri" pitchFamily="34" charset="0"/>
              </a:rPr>
              <a:t>συνολικών</a:t>
            </a:r>
            <a:r>
              <a:rPr lang="en-US" altLang="el-GR" sz="2800" dirty="0">
                <a:latin typeface="Calibri" pitchFamily="34" charset="0"/>
              </a:rPr>
              <a:t> </a:t>
            </a:r>
            <a:r>
              <a:rPr lang="el-GR" altLang="el-GR" sz="2800" b="1" dirty="0">
                <a:latin typeface="Calibri" pitchFamily="34" charset="0"/>
              </a:rPr>
              <a:t>δαπανών ως ποσοστό του ΑΕΠ</a:t>
            </a:r>
            <a:endParaRPr lang="el-GR" altLang="el-GR" sz="2800" dirty="0">
              <a:latin typeface="Calibri" pitchFamily="34" charset="0"/>
            </a:endParaRPr>
          </a:p>
        </p:txBody>
      </p:sp>
      <p:graphicFrame>
        <p:nvGraphicFramePr>
          <p:cNvPr id="19" name="18 - Πίνακας"/>
          <p:cNvGraphicFramePr>
            <a:graphicFrameLocks noGrp="1"/>
          </p:cNvGraphicFramePr>
          <p:nvPr>
            <p:extLst>
              <p:ext uri="{D42A27DB-BD31-4B8C-83A1-F6EECF244321}">
                <p14:modId xmlns:p14="http://schemas.microsoft.com/office/powerpoint/2010/main" xmlns="" val="4007563892"/>
              </p:ext>
            </p:extLst>
          </p:nvPr>
        </p:nvGraphicFramePr>
        <p:xfrm>
          <a:off x="2678113" y="6375401"/>
          <a:ext cx="3189287" cy="365580"/>
        </p:xfrm>
        <a:graphic>
          <a:graphicData uri="http://schemas.openxmlformats.org/drawingml/2006/table">
            <a:tbl>
              <a:tblPr/>
              <a:tblGrid>
                <a:gridCol w="3189287"/>
              </a:tblGrid>
              <a:tr h="221952">
                <a:tc>
                  <a:txBody>
                    <a:bodyPr/>
                    <a:lstStyle/>
                    <a:p>
                      <a:r>
                        <a:rPr lang="el-GR" sz="1800" dirty="0" smtClean="0">
                          <a:solidFill>
                            <a:srgbClr val="0070C0"/>
                          </a:solidFill>
                        </a:rPr>
                        <a:t>———</a:t>
                      </a:r>
                      <a:r>
                        <a:rPr lang="en-US" sz="1800" dirty="0" smtClean="0">
                          <a:solidFill>
                            <a:schemeClr val="tx1"/>
                          </a:solidFill>
                        </a:rPr>
                        <a:t>R               </a:t>
                      </a:r>
                      <a:r>
                        <a:rPr lang="en-US" sz="1800" dirty="0" smtClean="0">
                          <a:solidFill>
                            <a:srgbClr val="C00000"/>
                          </a:solidFill>
                        </a:rPr>
                        <a:t>———</a:t>
                      </a:r>
                      <a:r>
                        <a:rPr lang="en-US" sz="1800" dirty="0" smtClean="0">
                          <a:solidFill>
                            <a:schemeClr val="tx1"/>
                          </a:solidFill>
                        </a:rPr>
                        <a:t>GG          </a:t>
                      </a:r>
                      <a:endParaRPr lang="el-GR" sz="1800" dirty="0">
                        <a:solidFill>
                          <a:schemeClr val="tx2">
                            <a:lumMod val="60000"/>
                            <a:lumOff val="40000"/>
                          </a:schemeClr>
                        </a:solidFill>
                      </a:endParaRPr>
                    </a:p>
                  </a:txBody>
                  <a:tcPr marL="91439" marR="91439" marT="45630" marB="4563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Tree>
    <p:extLst>
      <p:ext uri="{BB962C8B-B14F-4D97-AF65-F5344CB8AC3E}">
        <p14:creationId xmlns:p14="http://schemas.microsoft.com/office/powerpoint/2010/main" xmlns="" val="1070230201"/>
      </p:ext>
    </p:extLst>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57200" y="274638"/>
            <a:ext cx="8229600" cy="490537"/>
          </a:xfrm>
        </p:spPr>
        <p:txBody>
          <a:bodyPr>
            <a:normAutofit fontScale="90000"/>
          </a:bodyPr>
          <a:lstStyle/>
          <a:p>
            <a:pPr eaLnBrk="1" hangingPunct="1"/>
            <a:r>
              <a:rPr lang="el-GR" sz="4000" b="1" dirty="0" smtClean="0"/>
              <a:t>ΝΕΚΡΟ ΣΗΜΕΙΟ</a:t>
            </a:r>
          </a:p>
        </p:txBody>
      </p:sp>
      <p:sp>
        <p:nvSpPr>
          <p:cNvPr id="71683" name="Rectangle 3"/>
          <p:cNvSpPr>
            <a:spLocks noGrp="1" noChangeArrowheads="1"/>
          </p:cNvSpPr>
          <p:nvPr>
            <p:ph type="body" idx="1"/>
          </p:nvPr>
        </p:nvSpPr>
        <p:spPr>
          <a:xfrm>
            <a:off x="0" y="908050"/>
            <a:ext cx="9144000" cy="5949950"/>
          </a:xfrm>
        </p:spPr>
        <p:txBody>
          <a:bodyPr/>
          <a:lstStyle/>
          <a:p>
            <a:pPr algn="ctr" eaLnBrk="1" hangingPunct="1">
              <a:buFontTx/>
              <a:buNone/>
            </a:pPr>
            <a:r>
              <a:rPr lang="el-GR" u="sng" dirty="0" smtClean="0"/>
              <a:t>Υπολογισμός Ν.Σ. σε αξία πωλήσεων όταν η επιχείρηση παράγει περισσότερα προϊόντα</a:t>
            </a:r>
          </a:p>
          <a:p>
            <a:pPr eaLnBrk="1" hangingPunct="1">
              <a:buFontTx/>
              <a:buNone/>
            </a:pPr>
            <a:endParaRPr lang="el-GR" b="1" dirty="0" smtClean="0"/>
          </a:p>
          <a:p>
            <a:pPr eaLnBrk="1" hangingPunct="1">
              <a:buFontTx/>
              <a:buNone/>
            </a:pPr>
            <a:r>
              <a:rPr lang="el-GR" b="1" dirty="0" smtClean="0"/>
              <a:t>Α =</a:t>
            </a:r>
            <a:r>
              <a:rPr lang="el-GR" b="1" u="sng" dirty="0" smtClean="0"/>
              <a:t> </a:t>
            </a:r>
            <a:r>
              <a:rPr lang="en-US" b="1" u="sng" dirty="0" smtClean="0"/>
              <a:t>P-V</a:t>
            </a:r>
            <a:r>
              <a:rPr lang="en-US" b="1" dirty="0" smtClean="0"/>
              <a:t>  = 1 - </a:t>
            </a:r>
            <a:r>
              <a:rPr lang="en-US" b="1" u="sng" dirty="0" smtClean="0"/>
              <a:t>V</a:t>
            </a:r>
          </a:p>
          <a:p>
            <a:pPr eaLnBrk="1" hangingPunct="1">
              <a:buFontTx/>
              <a:buNone/>
            </a:pPr>
            <a:r>
              <a:rPr lang="en-US" b="1" dirty="0" smtClean="0"/>
              <a:t>        P            P</a:t>
            </a:r>
          </a:p>
          <a:p>
            <a:pPr eaLnBrk="1" hangingPunct="1">
              <a:buFontTx/>
              <a:buNone/>
            </a:pPr>
            <a:r>
              <a:rPr lang="en-US" sz="3000" b="1" dirty="0" smtClean="0"/>
              <a:t>A </a:t>
            </a:r>
            <a:r>
              <a:rPr lang="el-GR" sz="3000" b="1" dirty="0" smtClean="0"/>
              <a:t>:</a:t>
            </a:r>
            <a:r>
              <a:rPr lang="en-US" sz="3000" dirty="0" smtClean="0"/>
              <a:t> </a:t>
            </a:r>
            <a:r>
              <a:rPr lang="el-GR" sz="3000" dirty="0" smtClean="0"/>
              <a:t>Συντελεστής Μικτού Περιθωρίου κέρδους</a:t>
            </a:r>
            <a:endParaRPr lang="en-US" sz="3000" dirty="0" smtClean="0"/>
          </a:p>
          <a:p>
            <a:pPr eaLnBrk="1" hangingPunct="1">
              <a:buFontTx/>
              <a:buNone/>
            </a:pPr>
            <a:r>
              <a:rPr lang="en-US" b="1" dirty="0" smtClean="0"/>
              <a:t>              S         S          S</a:t>
            </a:r>
          </a:p>
          <a:p>
            <a:pPr eaLnBrk="1" hangingPunct="1">
              <a:buFontTx/>
              <a:buNone/>
            </a:pPr>
            <a:r>
              <a:rPr lang="el-GR" b="1" dirty="0" smtClean="0"/>
              <a:t>Ν.Σ. =</a:t>
            </a:r>
            <a:r>
              <a:rPr lang="en-US" b="1" dirty="0" smtClean="0"/>
              <a:t> </a:t>
            </a:r>
            <a:r>
              <a:rPr lang="en-US" b="1" dirty="0" smtClean="0">
                <a:cs typeface="Arial" charset="0"/>
              </a:rPr>
              <a:t>─── = ───  = ───</a:t>
            </a:r>
            <a:endParaRPr lang="en-US" dirty="0" smtClean="0">
              <a:cs typeface="Arial" charset="0"/>
            </a:endParaRPr>
          </a:p>
          <a:p>
            <a:pPr eaLnBrk="1" hangingPunct="1">
              <a:buFontTx/>
              <a:buNone/>
            </a:pPr>
            <a:r>
              <a:rPr lang="en-US" b="1" dirty="0" smtClean="0"/>
              <a:t>            </a:t>
            </a:r>
            <a:r>
              <a:rPr lang="en-US" b="1" u="sng" dirty="0" smtClean="0"/>
              <a:t>P-V</a:t>
            </a:r>
            <a:r>
              <a:rPr lang="en-US" b="1" dirty="0" smtClean="0"/>
              <a:t>    1 – </a:t>
            </a:r>
            <a:r>
              <a:rPr lang="en-US" b="1" u="sng" dirty="0" smtClean="0"/>
              <a:t>V</a:t>
            </a:r>
            <a:r>
              <a:rPr lang="en-US" b="1" dirty="0" smtClean="0"/>
              <a:t>       A</a:t>
            </a:r>
            <a:endParaRPr lang="en-US" b="1" u="sng" dirty="0" smtClean="0"/>
          </a:p>
          <a:p>
            <a:pPr eaLnBrk="1" hangingPunct="1">
              <a:buFontTx/>
              <a:buNone/>
            </a:pPr>
            <a:r>
              <a:rPr lang="en-US" dirty="0" smtClean="0"/>
              <a:t>              </a:t>
            </a:r>
            <a:r>
              <a:rPr lang="en-US" b="1" dirty="0" smtClean="0"/>
              <a:t>P            P</a:t>
            </a:r>
            <a:endParaRPr lang="el-GR" b="1" dirty="0" smtClean="0"/>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274638"/>
            <a:ext cx="8229600" cy="346075"/>
          </a:xfrm>
        </p:spPr>
        <p:txBody>
          <a:bodyPr>
            <a:normAutofit fontScale="90000"/>
          </a:bodyPr>
          <a:lstStyle/>
          <a:p>
            <a:pPr eaLnBrk="1" hangingPunct="1"/>
            <a:r>
              <a:rPr lang="el-GR" sz="3200" b="1" dirty="0" smtClean="0"/>
              <a:t>ΓΡΑΜΜΙΚΗ ΜΕΘΟΔΟΣ ΕΚΤΙΜΗΣΗΣ ΝΕΚΡΟΥ ΣΗΜΕΙΟΥ</a:t>
            </a:r>
          </a:p>
        </p:txBody>
      </p:sp>
      <p:pic>
        <p:nvPicPr>
          <p:cNvPr id="72707" name="Picture 4"/>
          <p:cNvPicPr>
            <a:picLocks noGrp="1" noChangeAspect="1" noChangeArrowheads="1"/>
          </p:cNvPicPr>
          <p:nvPr>
            <p:ph type="body" idx="1"/>
          </p:nvPr>
        </p:nvPicPr>
        <p:blipFill>
          <a:blip r:embed="rId2" cstate="print"/>
          <a:srcRect/>
          <a:stretch>
            <a:fillRect/>
          </a:stretch>
        </p:blipFill>
        <p:spPr>
          <a:xfrm>
            <a:off x="0" y="836613"/>
            <a:ext cx="9144000" cy="6021387"/>
          </a:xfrm>
          <a:noFill/>
        </p:spPr>
      </p:pic>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274638"/>
            <a:ext cx="8229600" cy="777875"/>
          </a:xfrm>
        </p:spPr>
        <p:txBody>
          <a:bodyPr/>
          <a:lstStyle/>
          <a:p>
            <a:pPr eaLnBrk="1" hangingPunct="1"/>
            <a:r>
              <a:rPr lang="el-GR" sz="3200" b="1" u="sng" dirty="0" smtClean="0"/>
              <a:t>1. Δείκτης Περιθωρίου Ασφαλείας Πωλήσεων</a:t>
            </a:r>
          </a:p>
        </p:txBody>
      </p:sp>
      <p:sp>
        <p:nvSpPr>
          <p:cNvPr id="73731" name="Rectangle 3"/>
          <p:cNvSpPr>
            <a:spLocks noGrp="1" noChangeArrowheads="1"/>
          </p:cNvSpPr>
          <p:nvPr>
            <p:ph type="body" idx="1"/>
          </p:nvPr>
        </p:nvSpPr>
        <p:spPr>
          <a:xfrm>
            <a:off x="0" y="1196752"/>
            <a:ext cx="9144000" cy="5661248"/>
          </a:xfrm>
        </p:spPr>
        <p:txBody>
          <a:bodyPr/>
          <a:lstStyle/>
          <a:p>
            <a:pPr eaLnBrk="1" hangingPunct="1">
              <a:buFontTx/>
              <a:buNone/>
            </a:pPr>
            <a:endParaRPr lang="el-GR" sz="2800" b="1" dirty="0" smtClean="0"/>
          </a:p>
          <a:p>
            <a:pPr eaLnBrk="1" hangingPunct="1">
              <a:buFontTx/>
              <a:buNone/>
            </a:pPr>
            <a:r>
              <a:rPr lang="el-GR" sz="2300" b="1" dirty="0" smtClean="0"/>
              <a:t>ΔΠΑΠ = </a:t>
            </a:r>
            <a:r>
              <a:rPr lang="el-GR" sz="2300" b="1" u="sng" dirty="0" smtClean="0"/>
              <a:t>Περιθώριο Ασφάλειας Πωλήσεων Χ 100</a:t>
            </a:r>
            <a:r>
              <a:rPr lang="el-GR" sz="2300" b="1" dirty="0" smtClean="0"/>
              <a:t> = </a:t>
            </a:r>
            <a:r>
              <a:rPr lang="el-GR" sz="2300" b="1" u="sng" dirty="0" smtClean="0"/>
              <a:t>1500</a:t>
            </a:r>
            <a:r>
              <a:rPr lang="el-GR" sz="2300" b="1" dirty="0" smtClean="0"/>
              <a:t> = 75%</a:t>
            </a:r>
          </a:p>
          <a:p>
            <a:pPr eaLnBrk="1" hangingPunct="1">
              <a:buFontTx/>
              <a:buNone/>
            </a:pPr>
            <a:r>
              <a:rPr lang="el-GR" sz="2400" b="1" dirty="0" smtClean="0"/>
              <a:t>                          </a:t>
            </a:r>
            <a:r>
              <a:rPr lang="el-GR" sz="2300" b="1" dirty="0" smtClean="0"/>
              <a:t>Συνολικές Πωλήσεις                         2000</a:t>
            </a:r>
          </a:p>
          <a:p>
            <a:pPr eaLnBrk="1" hangingPunct="1">
              <a:buFontTx/>
              <a:buNone/>
            </a:pPr>
            <a:endParaRPr lang="el-GR" dirty="0" smtClean="0"/>
          </a:p>
          <a:p>
            <a:pPr algn="just" eaLnBrk="1" hangingPunct="1"/>
            <a:r>
              <a:rPr lang="el-GR" dirty="0" smtClean="0"/>
              <a:t>Όσο μεγαλύτερος είναι ο δείκτης τόσο πιο ασφαλής είναι η χρηματοοικονομική θέση της Επιχείρησης. </a:t>
            </a:r>
          </a:p>
          <a:p>
            <a:pPr algn="just" eaLnBrk="1" hangingPunct="1">
              <a:buFontTx/>
              <a:buNone/>
            </a:pPr>
            <a:r>
              <a:rPr lang="el-GR" b="1" dirty="0" smtClean="0"/>
              <a:t>Περιθώριο Ασφαλείας πωλήσεων = </a:t>
            </a:r>
          </a:p>
          <a:p>
            <a:pPr algn="just" eaLnBrk="1" hangingPunct="1">
              <a:buFontTx/>
              <a:buNone/>
            </a:pPr>
            <a:r>
              <a:rPr lang="el-GR" sz="2900" b="1" dirty="0" smtClean="0">
                <a:solidFill>
                  <a:srgbClr val="0000FF"/>
                </a:solidFill>
              </a:rPr>
              <a:t>Συνολικές Πωλήσεις </a:t>
            </a:r>
            <a:r>
              <a:rPr lang="el-GR" sz="2900" b="1" dirty="0" smtClean="0"/>
              <a:t>–</a:t>
            </a:r>
            <a:r>
              <a:rPr lang="el-GR" sz="2900" dirty="0" smtClean="0"/>
              <a:t> </a:t>
            </a:r>
            <a:r>
              <a:rPr lang="el-GR" sz="2900" b="1" dirty="0" smtClean="0">
                <a:solidFill>
                  <a:srgbClr val="C00000"/>
                </a:solidFill>
              </a:rPr>
              <a:t>Πωλήσεις στο Νεκρό Σημείο</a:t>
            </a:r>
          </a:p>
          <a:p>
            <a:pPr eaLnBrk="1" hangingPunct="1">
              <a:buFontTx/>
              <a:buNone/>
            </a:pPr>
            <a:endParaRPr lang="el-GR" sz="2900" dirty="0" smtClean="0"/>
          </a:p>
          <a:p>
            <a:pPr eaLnBrk="1" hangingPunct="1">
              <a:buFontTx/>
              <a:buNone/>
            </a:pPr>
            <a:endParaRPr lang="el-GR" dirty="0" smtClean="0"/>
          </a:p>
          <a:p>
            <a:pPr eaLnBrk="1" hangingPunct="1">
              <a:buFontTx/>
              <a:buNone/>
            </a:pPr>
            <a:endParaRPr lang="el-GR" dirty="0" smtClean="0"/>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9" name="Rectangle 2"/>
          <p:cNvSpPr>
            <a:spLocks noGrp="1" noChangeArrowheads="1"/>
          </p:cNvSpPr>
          <p:nvPr>
            <p:ph type="title"/>
          </p:nvPr>
        </p:nvSpPr>
        <p:spPr>
          <a:xfrm>
            <a:off x="0" y="184150"/>
            <a:ext cx="9144000" cy="504825"/>
          </a:xfrm>
          <a:noFill/>
        </p:spPr>
        <p:txBody>
          <a:bodyPr anchor="t">
            <a:normAutofit fontScale="90000"/>
          </a:bodyPr>
          <a:lstStyle/>
          <a:p>
            <a:r>
              <a:rPr lang="en-GB" sz="3600" b="1" dirty="0" smtClean="0">
                <a:latin typeface="+mn-lt"/>
              </a:rPr>
              <a:t>Ανάλυση Νεκρού Σημείου (1)</a:t>
            </a:r>
            <a:endParaRPr lang="el-GR" sz="3600" dirty="0" smtClean="0">
              <a:latin typeface="+mn-lt"/>
            </a:endParaRPr>
          </a:p>
        </p:txBody>
      </p:sp>
      <p:sp>
        <p:nvSpPr>
          <p:cNvPr id="229380" name="Rectangle 3"/>
          <p:cNvSpPr>
            <a:spLocks noGrp="1" noChangeArrowheads="1"/>
          </p:cNvSpPr>
          <p:nvPr>
            <p:ph type="body" idx="1"/>
          </p:nvPr>
        </p:nvSpPr>
        <p:spPr>
          <a:xfrm>
            <a:off x="0" y="1052736"/>
            <a:ext cx="9144000" cy="5805264"/>
          </a:xfrm>
        </p:spPr>
        <p:txBody>
          <a:bodyPr/>
          <a:lstStyle/>
          <a:p>
            <a:pPr marL="0" indent="0" algn="just">
              <a:buFont typeface="Wingdings" pitchFamily="2" charset="2"/>
              <a:buNone/>
            </a:pPr>
            <a:r>
              <a:rPr lang="en-GB" dirty="0" smtClean="0"/>
              <a:t>Η ανάλυση νεκρού σημείου είναι μια τεχνική η οποία χρησιμοποιείται για να καθοριστεί η ποσότητα παραγωγής ή πωλήσεων η οποία αντιστοιχεί σε μηδενικό επίπεδο κερδών πριν από τόκους και φόρους.</a:t>
            </a:r>
            <a:endParaRPr lang="el-GR" dirty="0" smtClean="0"/>
          </a:p>
          <a:p>
            <a:pPr marL="0" indent="0" algn="just">
              <a:buFont typeface="Wingdings" pitchFamily="2" charset="2"/>
              <a:buNone/>
            </a:pPr>
            <a:r>
              <a:rPr lang="en-GB" dirty="0" smtClean="0"/>
              <a:t>Νεκρό σημείο </a:t>
            </a:r>
            <a:r>
              <a:rPr lang="el-GR" dirty="0" smtClean="0"/>
              <a:t>λέγεται</a:t>
            </a:r>
            <a:r>
              <a:rPr lang="en-GB" dirty="0" smtClean="0"/>
              <a:t> το επίπεδο δραστηριότητας της επιχείρησης, εκφρασμένο συνήθως σε μονάδες προϊόντος ή αξία (έσοδα πωλήσεων), όπου τα έσοδα από τις πωλήσεις ισούνται με το σύνολο των εξόδων.</a:t>
            </a:r>
            <a:r>
              <a:rPr lang="el-GR" dirty="0" smtClean="0"/>
              <a:t> </a:t>
            </a:r>
          </a:p>
          <a:p>
            <a:pPr marL="0" indent="0">
              <a:lnSpc>
                <a:spcPct val="90000"/>
              </a:lnSpc>
              <a:buFont typeface="Wingdings" pitchFamily="2" charset="2"/>
              <a:buNone/>
            </a:pPr>
            <a:endParaRPr lang="el-GR" sz="2800" dirty="0" smtClean="0">
              <a:latin typeface="Times New Roman" charset="0"/>
            </a:endParaRPr>
          </a:p>
        </p:txBody>
      </p:sp>
    </p:spTree>
  </p:cSld>
  <p:clrMapOvr>
    <a:masterClrMapping/>
  </p:clrMapOvr>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Text Box 5"/>
          <p:cNvSpPr txBox="1">
            <a:spLocks noChangeArrowheads="1"/>
          </p:cNvSpPr>
          <p:nvPr/>
        </p:nvSpPr>
        <p:spPr bwMode="auto">
          <a:xfrm>
            <a:off x="539750" y="4214813"/>
            <a:ext cx="560388" cy="277812"/>
          </a:xfrm>
          <a:prstGeom prst="rect">
            <a:avLst/>
          </a:prstGeom>
          <a:noFill/>
          <a:ln w="9525">
            <a:noFill/>
            <a:miter lim="800000"/>
            <a:headEnd/>
            <a:tailEnd/>
          </a:ln>
        </p:spPr>
        <p:txBody>
          <a:bodyPr/>
          <a:lstStyle/>
          <a:p>
            <a:r>
              <a:rPr lang="el-GR" dirty="0">
                <a:latin typeface="Times New Roman" charset="0"/>
              </a:rPr>
              <a:t>S</a:t>
            </a:r>
            <a:r>
              <a:rPr lang="el-GR" baseline="-25000" dirty="0">
                <a:latin typeface="Times New Roman" charset="0"/>
              </a:rPr>
              <a:t>B</a:t>
            </a:r>
            <a:endParaRPr lang="el-GR" dirty="0">
              <a:latin typeface="Times New Roman" charset="0"/>
            </a:endParaRPr>
          </a:p>
        </p:txBody>
      </p:sp>
      <p:sp>
        <p:nvSpPr>
          <p:cNvPr id="230404" name="Text Box 6"/>
          <p:cNvSpPr txBox="1">
            <a:spLocks noChangeArrowheads="1"/>
          </p:cNvSpPr>
          <p:nvPr/>
        </p:nvSpPr>
        <p:spPr bwMode="auto">
          <a:xfrm>
            <a:off x="6356350" y="3311525"/>
            <a:ext cx="2032000" cy="277813"/>
          </a:xfrm>
          <a:prstGeom prst="rect">
            <a:avLst/>
          </a:prstGeom>
          <a:noFill/>
          <a:ln w="9525">
            <a:noFill/>
            <a:miter lim="800000"/>
            <a:headEnd/>
            <a:tailEnd/>
          </a:ln>
        </p:spPr>
        <p:txBody>
          <a:bodyPr/>
          <a:lstStyle/>
          <a:p>
            <a:r>
              <a:rPr lang="el-GR" dirty="0">
                <a:latin typeface="Times New Roman" charset="0"/>
              </a:rPr>
              <a:t>Συνολικό κόστος</a:t>
            </a:r>
          </a:p>
        </p:txBody>
      </p:sp>
      <p:sp>
        <p:nvSpPr>
          <p:cNvPr id="230405" name="Text Box 7"/>
          <p:cNvSpPr txBox="1">
            <a:spLocks noChangeArrowheads="1"/>
          </p:cNvSpPr>
          <p:nvPr/>
        </p:nvSpPr>
        <p:spPr bwMode="auto">
          <a:xfrm>
            <a:off x="4183063" y="3311525"/>
            <a:ext cx="981075" cy="277813"/>
          </a:xfrm>
          <a:prstGeom prst="rect">
            <a:avLst/>
          </a:prstGeom>
          <a:noFill/>
          <a:ln w="9525">
            <a:noFill/>
            <a:miter lim="800000"/>
            <a:headEnd/>
            <a:tailEnd/>
          </a:ln>
        </p:spPr>
        <p:txBody>
          <a:bodyPr/>
          <a:lstStyle/>
          <a:p>
            <a:r>
              <a:rPr lang="el-GR" dirty="0">
                <a:latin typeface="Times New Roman" charset="0"/>
              </a:rPr>
              <a:t>Κέρδη</a:t>
            </a:r>
          </a:p>
        </p:txBody>
      </p:sp>
      <p:sp>
        <p:nvSpPr>
          <p:cNvPr id="230406" name="Text Box 8"/>
          <p:cNvSpPr txBox="1">
            <a:spLocks noChangeArrowheads="1"/>
          </p:cNvSpPr>
          <p:nvPr/>
        </p:nvSpPr>
        <p:spPr bwMode="auto">
          <a:xfrm>
            <a:off x="1100138" y="4840288"/>
            <a:ext cx="981075" cy="277812"/>
          </a:xfrm>
          <a:prstGeom prst="rect">
            <a:avLst/>
          </a:prstGeom>
          <a:noFill/>
          <a:ln w="9525">
            <a:noFill/>
            <a:miter lim="800000"/>
            <a:headEnd/>
            <a:tailEnd/>
          </a:ln>
        </p:spPr>
        <p:txBody>
          <a:bodyPr/>
          <a:lstStyle/>
          <a:p>
            <a:r>
              <a:rPr lang="el-GR" dirty="0">
                <a:latin typeface="Times New Roman" charset="0"/>
              </a:rPr>
              <a:t>Ζημιές</a:t>
            </a:r>
          </a:p>
        </p:txBody>
      </p:sp>
      <p:grpSp>
        <p:nvGrpSpPr>
          <p:cNvPr id="2" name="Group 9"/>
          <p:cNvGrpSpPr>
            <a:grpSpLocks/>
          </p:cNvGrpSpPr>
          <p:nvPr/>
        </p:nvGrpSpPr>
        <p:grpSpPr bwMode="auto">
          <a:xfrm>
            <a:off x="1100138" y="1782763"/>
            <a:ext cx="7007225" cy="3821112"/>
            <a:chOff x="2175" y="5214"/>
            <a:chExt cx="7500" cy="5610"/>
          </a:xfrm>
        </p:grpSpPr>
        <p:sp>
          <p:nvSpPr>
            <p:cNvPr id="230420" name="Line 10"/>
            <p:cNvSpPr>
              <a:spLocks noChangeShapeType="1"/>
            </p:cNvSpPr>
            <p:nvPr/>
          </p:nvSpPr>
          <p:spPr bwMode="auto">
            <a:xfrm>
              <a:off x="2175" y="5214"/>
              <a:ext cx="0" cy="5610"/>
            </a:xfrm>
            <a:prstGeom prst="line">
              <a:avLst/>
            </a:prstGeom>
            <a:noFill/>
            <a:ln w="9525">
              <a:solidFill>
                <a:schemeClr val="tx1"/>
              </a:solidFill>
              <a:round/>
              <a:headEnd type="triangle" w="med" len="med"/>
              <a:tailEnd/>
            </a:ln>
          </p:spPr>
          <p:txBody>
            <a:bodyPr/>
            <a:lstStyle/>
            <a:p>
              <a:endParaRPr lang="el-GR" dirty="0"/>
            </a:p>
          </p:txBody>
        </p:sp>
        <p:sp>
          <p:nvSpPr>
            <p:cNvPr id="230421" name="Line 11"/>
            <p:cNvSpPr>
              <a:spLocks noChangeShapeType="1"/>
            </p:cNvSpPr>
            <p:nvPr/>
          </p:nvSpPr>
          <p:spPr bwMode="auto">
            <a:xfrm>
              <a:off x="2175" y="10824"/>
              <a:ext cx="7500" cy="0"/>
            </a:xfrm>
            <a:prstGeom prst="line">
              <a:avLst/>
            </a:prstGeom>
            <a:noFill/>
            <a:ln w="9525">
              <a:solidFill>
                <a:schemeClr val="tx1"/>
              </a:solidFill>
              <a:round/>
              <a:headEnd/>
              <a:tailEnd type="triangle" w="med" len="med"/>
            </a:ln>
          </p:spPr>
          <p:txBody>
            <a:bodyPr/>
            <a:lstStyle/>
            <a:p>
              <a:endParaRPr lang="el-GR" dirty="0"/>
            </a:p>
          </p:txBody>
        </p:sp>
        <p:sp>
          <p:nvSpPr>
            <p:cNvPr id="230422" name="Line 12"/>
            <p:cNvSpPr>
              <a:spLocks noChangeShapeType="1"/>
            </p:cNvSpPr>
            <p:nvPr/>
          </p:nvSpPr>
          <p:spPr bwMode="auto">
            <a:xfrm flipV="1">
              <a:off x="2175" y="5826"/>
              <a:ext cx="4950" cy="4998"/>
            </a:xfrm>
            <a:prstGeom prst="line">
              <a:avLst/>
            </a:prstGeom>
            <a:noFill/>
            <a:ln w="9525">
              <a:solidFill>
                <a:schemeClr val="tx1"/>
              </a:solidFill>
              <a:round/>
              <a:headEnd/>
              <a:tailEnd/>
            </a:ln>
          </p:spPr>
          <p:txBody>
            <a:bodyPr/>
            <a:lstStyle/>
            <a:p>
              <a:endParaRPr lang="el-GR" dirty="0"/>
            </a:p>
          </p:txBody>
        </p:sp>
        <p:sp>
          <p:nvSpPr>
            <p:cNvPr id="230423" name="Line 13"/>
            <p:cNvSpPr>
              <a:spLocks noChangeShapeType="1"/>
            </p:cNvSpPr>
            <p:nvPr/>
          </p:nvSpPr>
          <p:spPr bwMode="auto">
            <a:xfrm flipV="1">
              <a:off x="2175" y="7254"/>
              <a:ext cx="6450" cy="2448"/>
            </a:xfrm>
            <a:prstGeom prst="line">
              <a:avLst/>
            </a:prstGeom>
            <a:noFill/>
            <a:ln w="9525">
              <a:solidFill>
                <a:schemeClr val="tx1"/>
              </a:solidFill>
              <a:round/>
              <a:headEnd/>
              <a:tailEnd/>
            </a:ln>
          </p:spPr>
          <p:txBody>
            <a:bodyPr/>
            <a:lstStyle/>
            <a:p>
              <a:endParaRPr lang="el-GR" dirty="0"/>
            </a:p>
          </p:txBody>
        </p:sp>
        <p:sp>
          <p:nvSpPr>
            <p:cNvPr id="230424" name="Line 14"/>
            <p:cNvSpPr>
              <a:spLocks noChangeShapeType="1"/>
            </p:cNvSpPr>
            <p:nvPr/>
          </p:nvSpPr>
          <p:spPr bwMode="auto">
            <a:xfrm flipH="1">
              <a:off x="2175" y="9001"/>
              <a:ext cx="1759" cy="0"/>
            </a:xfrm>
            <a:prstGeom prst="line">
              <a:avLst/>
            </a:prstGeom>
            <a:noFill/>
            <a:ln w="9525">
              <a:solidFill>
                <a:schemeClr val="tx1"/>
              </a:solidFill>
              <a:prstDash val="sysDot"/>
              <a:round/>
              <a:headEnd/>
              <a:tailEnd/>
            </a:ln>
          </p:spPr>
          <p:txBody>
            <a:bodyPr/>
            <a:lstStyle/>
            <a:p>
              <a:endParaRPr lang="el-GR" dirty="0"/>
            </a:p>
          </p:txBody>
        </p:sp>
        <p:sp>
          <p:nvSpPr>
            <p:cNvPr id="230425" name="Line 15"/>
            <p:cNvSpPr>
              <a:spLocks noChangeShapeType="1"/>
            </p:cNvSpPr>
            <p:nvPr/>
          </p:nvSpPr>
          <p:spPr bwMode="auto">
            <a:xfrm>
              <a:off x="3934" y="9001"/>
              <a:ext cx="0" cy="1823"/>
            </a:xfrm>
            <a:prstGeom prst="line">
              <a:avLst/>
            </a:prstGeom>
            <a:noFill/>
            <a:ln w="9525">
              <a:solidFill>
                <a:schemeClr val="tx1"/>
              </a:solidFill>
              <a:prstDash val="sysDot"/>
              <a:round/>
              <a:headEnd/>
              <a:tailEnd/>
            </a:ln>
          </p:spPr>
          <p:txBody>
            <a:bodyPr/>
            <a:lstStyle/>
            <a:p>
              <a:endParaRPr lang="el-GR" dirty="0"/>
            </a:p>
          </p:txBody>
        </p:sp>
        <p:sp>
          <p:nvSpPr>
            <p:cNvPr id="230426" name="Line 16"/>
            <p:cNvSpPr>
              <a:spLocks noChangeShapeType="1"/>
            </p:cNvSpPr>
            <p:nvPr/>
          </p:nvSpPr>
          <p:spPr bwMode="auto">
            <a:xfrm>
              <a:off x="2175" y="9702"/>
              <a:ext cx="6852" cy="0"/>
            </a:xfrm>
            <a:prstGeom prst="line">
              <a:avLst/>
            </a:prstGeom>
            <a:noFill/>
            <a:ln w="9525">
              <a:solidFill>
                <a:schemeClr val="tx1"/>
              </a:solidFill>
              <a:prstDash val="sysDot"/>
              <a:round/>
              <a:headEnd/>
              <a:tailEnd/>
            </a:ln>
          </p:spPr>
          <p:txBody>
            <a:bodyPr/>
            <a:lstStyle/>
            <a:p>
              <a:endParaRPr lang="el-GR" dirty="0"/>
            </a:p>
          </p:txBody>
        </p:sp>
      </p:grpSp>
      <p:sp>
        <p:nvSpPr>
          <p:cNvPr id="230408" name="Text Box 17"/>
          <p:cNvSpPr txBox="1">
            <a:spLocks noChangeArrowheads="1"/>
          </p:cNvSpPr>
          <p:nvPr/>
        </p:nvSpPr>
        <p:spPr bwMode="auto">
          <a:xfrm>
            <a:off x="890588" y="1268413"/>
            <a:ext cx="2017712" cy="277812"/>
          </a:xfrm>
          <a:prstGeom prst="rect">
            <a:avLst/>
          </a:prstGeom>
          <a:noFill/>
          <a:ln w="9525">
            <a:noFill/>
            <a:miter lim="800000"/>
            <a:headEnd/>
            <a:tailEnd/>
          </a:ln>
        </p:spPr>
        <p:txBody>
          <a:bodyPr/>
          <a:lstStyle/>
          <a:p>
            <a:r>
              <a:rPr lang="el-GR" dirty="0">
                <a:latin typeface="Times New Roman" charset="0"/>
              </a:rPr>
              <a:t>Έσοδα και κόστος</a:t>
            </a:r>
          </a:p>
        </p:txBody>
      </p:sp>
      <p:sp>
        <p:nvSpPr>
          <p:cNvPr id="230409" name="Text Box 18"/>
          <p:cNvSpPr txBox="1">
            <a:spLocks noChangeArrowheads="1"/>
          </p:cNvSpPr>
          <p:nvPr/>
        </p:nvSpPr>
        <p:spPr bwMode="auto">
          <a:xfrm>
            <a:off x="5726113" y="5673725"/>
            <a:ext cx="2662237" cy="277813"/>
          </a:xfrm>
          <a:prstGeom prst="rect">
            <a:avLst/>
          </a:prstGeom>
          <a:noFill/>
          <a:ln w="9525">
            <a:noFill/>
            <a:miter lim="800000"/>
            <a:headEnd/>
            <a:tailEnd/>
          </a:ln>
        </p:spPr>
        <p:txBody>
          <a:bodyPr/>
          <a:lstStyle/>
          <a:p>
            <a:r>
              <a:rPr lang="el-GR" dirty="0">
                <a:latin typeface="Times New Roman" charset="0"/>
              </a:rPr>
              <a:t>Παραγωγή και πωλήσεις</a:t>
            </a:r>
          </a:p>
        </p:txBody>
      </p:sp>
      <p:sp>
        <p:nvSpPr>
          <p:cNvPr id="230410" name="Text Box 19"/>
          <p:cNvSpPr txBox="1">
            <a:spLocks noChangeArrowheads="1"/>
          </p:cNvSpPr>
          <p:nvPr/>
        </p:nvSpPr>
        <p:spPr bwMode="auto">
          <a:xfrm>
            <a:off x="1311275" y="3519488"/>
            <a:ext cx="2032000" cy="279400"/>
          </a:xfrm>
          <a:prstGeom prst="rect">
            <a:avLst/>
          </a:prstGeom>
          <a:noFill/>
          <a:ln w="9525">
            <a:noFill/>
            <a:miter lim="800000"/>
            <a:headEnd/>
            <a:tailEnd/>
          </a:ln>
        </p:spPr>
        <p:txBody>
          <a:bodyPr/>
          <a:lstStyle/>
          <a:p>
            <a:r>
              <a:rPr lang="el-GR" dirty="0">
                <a:latin typeface="Times New Roman" charset="0"/>
              </a:rPr>
              <a:t>Νεκρό σημείο</a:t>
            </a:r>
          </a:p>
        </p:txBody>
      </p:sp>
      <p:sp>
        <p:nvSpPr>
          <p:cNvPr id="230411" name="Text Box 20"/>
          <p:cNvSpPr txBox="1">
            <a:spLocks noChangeArrowheads="1"/>
          </p:cNvSpPr>
          <p:nvPr/>
        </p:nvSpPr>
        <p:spPr bwMode="auto">
          <a:xfrm>
            <a:off x="5445125" y="5048250"/>
            <a:ext cx="2032000" cy="277813"/>
          </a:xfrm>
          <a:prstGeom prst="rect">
            <a:avLst/>
          </a:prstGeom>
          <a:noFill/>
          <a:ln w="9525">
            <a:noFill/>
            <a:miter lim="800000"/>
            <a:headEnd/>
            <a:tailEnd/>
          </a:ln>
        </p:spPr>
        <p:txBody>
          <a:bodyPr/>
          <a:lstStyle/>
          <a:p>
            <a:r>
              <a:rPr lang="el-GR" dirty="0">
                <a:latin typeface="Times New Roman" charset="0"/>
              </a:rPr>
              <a:t>Σταθερό κόστος</a:t>
            </a:r>
          </a:p>
        </p:txBody>
      </p:sp>
      <p:sp>
        <p:nvSpPr>
          <p:cNvPr id="230412" name="Line 21"/>
          <p:cNvSpPr>
            <a:spLocks noChangeShapeType="1"/>
          </p:cNvSpPr>
          <p:nvPr/>
        </p:nvSpPr>
        <p:spPr bwMode="auto">
          <a:xfrm>
            <a:off x="2432050" y="3937000"/>
            <a:ext cx="279400" cy="347663"/>
          </a:xfrm>
          <a:prstGeom prst="line">
            <a:avLst/>
          </a:prstGeom>
          <a:noFill/>
          <a:ln w="9525">
            <a:solidFill>
              <a:schemeClr val="tx1"/>
            </a:solidFill>
            <a:round/>
            <a:headEnd/>
            <a:tailEnd type="triangle" w="med" len="med"/>
          </a:ln>
        </p:spPr>
        <p:txBody>
          <a:bodyPr/>
          <a:lstStyle/>
          <a:p>
            <a:endParaRPr lang="el-GR" dirty="0"/>
          </a:p>
        </p:txBody>
      </p:sp>
      <p:sp>
        <p:nvSpPr>
          <p:cNvPr id="230413" name="Text Box 22"/>
          <p:cNvSpPr txBox="1">
            <a:spLocks noChangeArrowheads="1"/>
          </p:cNvSpPr>
          <p:nvPr/>
        </p:nvSpPr>
        <p:spPr bwMode="auto">
          <a:xfrm>
            <a:off x="2501900" y="5673725"/>
            <a:ext cx="630238" cy="277813"/>
          </a:xfrm>
          <a:prstGeom prst="rect">
            <a:avLst/>
          </a:prstGeom>
          <a:noFill/>
          <a:ln w="9525">
            <a:noFill/>
            <a:miter lim="800000"/>
            <a:headEnd/>
            <a:tailEnd/>
          </a:ln>
        </p:spPr>
        <p:txBody>
          <a:bodyPr/>
          <a:lstStyle/>
          <a:p>
            <a:r>
              <a:rPr lang="el-GR" dirty="0">
                <a:latin typeface="Times New Roman" charset="0"/>
              </a:rPr>
              <a:t>Q</a:t>
            </a:r>
            <a:r>
              <a:rPr lang="el-GR" baseline="-25000" dirty="0">
                <a:latin typeface="Times New Roman" charset="0"/>
              </a:rPr>
              <a:t>B</a:t>
            </a:r>
            <a:endParaRPr lang="el-GR" dirty="0">
              <a:latin typeface="Times New Roman" charset="0"/>
            </a:endParaRPr>
          </a:p>
        </p:txBody>
      </p:sp>
      <p:sp>
        <p:nvSpPr>
          <p:cNvPr id="230414" name="Text Box 23"/>
          <p:cNvSpPr txBox="1">
            <a:spLocks noChangeArrowheads="1"/>
          </p:cNvSpPr>
          <p:nvPr/>
        </p:nvSpPr>
        <p:spPr bwMode="auto">
          <a:xfrm>
            <a:off x="749300" y="5743575"/>
            <a:ext cx="631825" cy="277813"/>
          </a:xfrm>
          <a:prstGeom prst="rect">
            <a:avLst/>
          </a:prstGeom>
          <a:noFill/>
          <a:ln w="9525">
            <a:noFill/>
            <a:miter lim="800000"/>
            <a:headEnd/>
            <a:tailEnd/>
          </a:ln>
        </p:spPr>
        <p:txBody>
          <a:bodyPr/>
          <a:lstStyle/>
          <a:p>
            <a:r>
              <a:rPr lang="el-GR" dirty="0">
                <a:latin typeface="Times New Roman" charset="0"/>
              </a:rPr>
              <a:t>0</a:t>
            </a:r>
          </a:p>
        </p:txBody>
      </p:sp>
      <p:sp>
        <p:nvSpPr>
          <p:cNvPr id="230415" name="Text Box 24"/>
          <p:cNvSpPr txBox="1">
            <a:spLocks noChangeArrowheads="1"/>
          </p:cNvSpPr>
          <p:nvPr/>
        </p:nvSpPr>
        <p:spPr bwMode="auto">
          <a:xfrm>
            <a:off x="4394200" y="4071938"/>
            <a:ext cx="2032000" cy="279400"/>
          </a:xfrm>
          <a:prstGeom prst="rect">
            <a:avLst/>
          </a:prstGeom>
          <a:noFill/>
          <a:ln w="9525">
            <a:noFill/>
            <a:miter lim="800000"/>
            <a:headEnd/>
            <a:tailEnd/>
          </a:ln>
        </p:spPr>
        <p:txBody>
          <a:bodyPr/>
          <a:lstStyle/>
          <a:p>
            <a:r>
              <a:rPr lang="el-GR" dirty="0">
                <a:latin typeface="Times New Roman" charset="0"/>
              </a:rPr>
              <a:t>Μεταβλητό κόστος</a:t>
            </a:r>
          </a:p>
        </p:txBody>
      </p:sp>
      <p:sp>
        <p:nvSpPr>
          <p:cNvPr id="230416" name="Line 25"/>
          <p:cNvSpPr>
            <a:spLocks noChangeShapeType="1"/>
          </p:cNvSpPr>
          <p:nvPr/>
        </p:nvSpPr>
        <p:spPr bwMode="auto">
          <a:xfrm>
            <a:off x="5235575" y="3724275"/>
            <a:ext cx="0" cy="277813"/>
          </a:xfrm>
          <a:prstGeom prst="line">
            <a:avLst/>
          </a:prstGeom>
          <a:noFill/>
          <a:ln w="9525">
            <a:solidFill>
              <a:schemeClr val="tx1"/>
            </a:solidFill>
            <a:round/>
            <a:headEnd type="arrow" w="med" len="med"/>
            <a:tailEnd/>
          </a:ln>
        </p:spPr>
        <p:txBody>
          <a:bodyPr/>
          <a:lstStyle/>
          <a:p>
            <a:endParaRPr lang="el-GR" dirty="0"/>
          </a:p>
        </p:txBody>
      </p:sp>
      <p:sp>
        <p:nvSpPr>
          <p:cNvPr id="230417" name="Line 26"/>
          <p:cNvSpPr>
            <a:spLocks noChangeShapeType="1"/>
          </p:cNvSpPr>
          <p:nvPr/>
        </p:nvSpPr>
        <p:spPr bwMode="auto">
          <a:xfrm>
            <a:off x="5235575" y="4489450"/>
            <a:ext cx="0" cy="346075"/>
          </a:xfrm>
          <a:prstGeom prst="line">
            <a:avLst/>
          </a:prstGeom>
          <a:noFill/>
          <a:ln w="9525">
            <a:solidFill>
              <a:schemeClr val="tx1"/>
            </a:solidFill>
            <a:round/>
            <a:headEnd/>
            <a:tailEnd type="arrow" w="med" len="med"/>
          </a:ln>
        </p:spPr>
        <p:txBody>
          <a:bodyPr/>
          <a:lstStyle/>
          <a:p>
            <a:endParaRPr lang="el-GR" dirty="0"/>
          </a:p>
        </p:txBody>
      </p:sp>
      <p:sp>
        <p:nvSpPr>
          <p:cNvPr id="230418" name="Text Box 27"/>
          <p:cNvSpPr txBox="1">
            <a:spLocks noChangeArrowheads="1"/>
          </p:cNvSpPr>
          <p:nvPr/>
        </p:nvSpPr>
        <p:spPr bwMode="auto">
          <a:xfrm>
            <a:off x="5867400" y="1844675"/>
            <a:ext cx="2032000" cy="277813"/>
          </a:xfrm>
          <a:prstGeom prst="rect">
            <a:avLst/>
          </a:prstGeom>
          <a:noFill/>
          <a:ln w="9525">
            <a:noFill/>
            <a:miter lim="800000"/>
            <a:headEnd/>
            <a:tailEnd/>
          </a:ln>
        </p:spPr>
        <p:txBody>
          <a:bodyPr/>
          <a:lstStyle/>
          <a:p>
            <a:r>
              <a:rPr lang="el-GR" dirty="0">
                <a:latin typeface="Times New Roman" charset="0"/>
              </a:rPr>
              <a:t>Συνολικά έσοδα</a:t>
            </a:r>
          </a:p>
        </p:txBody>
      </p:sp>
      <p:sp>
        <p:nvSpPr>
          <p:cNvPr id="230419" name="Rectangle 30"/>
          <p:cNvSpPr>
            <a:spLocks noGrp="1" noChangeArrowheads="1"/>
          </p:cNvSpPr>
          <p:nvPr>
            <p:ph type="title"/>
          </p:nvPr>
        </p:nvSpPr>
        <p:spPr>
          <a:xfrm>
            <a:off x="0" y="201613"/>
            <a:ext cx="9144000" cy="490537"/>
          </a:xfrm>
          <a:noFill/>
        </p:spPr>
        <p:txBody>
          <a:bodyPr anchor="t">
            <a:normAutofit fontScale="90000"/>
          </a:bodyPr>
          <a:lstStyle/>
          <a:p>
            <a:r>
              <a:rPr lang="en-GB" sz="3600" b="1" dirty="0" smtClean="0">
                <a:latin typeface="Times New Roman" charset="0"/>
              </a:rPr>
              <a:t>Ανάλυση Νεκρού Σημείου</a:t>
            </a:r>
            <a:r>
              <a:rPr lang="en-GB" sz="2800" b="1" dirty="0" smtClean="0">
                <a:latin typeface="Times New Roman" charset="0"/>
              </a:rPr>
              <a:t> (2)</a:t>
            </a:r>
            <a:endParaRPr lang="el-GR" sz="2800" b="1" dirty="0" smtClean="0">
              <a:latin typeface="Times New Roman" charset="0"/>
            </a:endParaRPr>
          </a:p>
        </p:txBody>
      </p:sp>
    </p:spTree>
  </p:cSld>
  <p:clrMapOvr>
    <a:masterClrMapping/>
  </p:clrMapOvr>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0" y="0"/>
            <a:ext cx="9144000" cy="892552"/>
          </a:xfrm>
          <a:prstGeom prst="rect">
            <a:avLst/>
          </a:prstGeom>
          <a:solidFill>
            <a:srgbClr val="27525B"/>
          </a:solidFill>
        </p:spPr>
        <p:txBody>
          <a:bodyPr wrap="square" rtlCol="0">
            <a:spAutoFit/>
          </a:bodyPr>
          <a:lstStyle/>
          <a:p>
            <a:endParaRPr lang="el-GR" sz="2600" dirty="0">
              <a:solidFill>
                <a:srgbClr val="FFC000"/>
              </a:solidFill>
              <a:latin typeface="Calibri" pitchFamily="34" charset="0"/>
            </a:endParaRPr>
          </a:p>
          <a:p>
            <a:r>
              <a:rPr lang="el-GR" sz="2600" b="1" dirty="0" smtClean="0">
                <a:solidFill>
                  <a:srgbClr val="FFC000"/>
                </a:solidFill>
                <a:latin typeface="Calibri" pitchFamily="34" charset="0"/>
              </a:rPr>
              <a:t>    Ανάλυση νεκρού σημείου (3)</a:t>
            </a:r>
            <a:endParaRPr lang="el-GR" sz="2600" b="1" dirty="0">
              <a:solidFill>
                <a:srgbClr val="FFC000"/>
              </a:solidFill>
              <a:latin typeface="Calibri" pitchFamily="34" charset="0"/>
            </a:endParaRPr>
          </a:p>
        </p:txBody>
      </p:sp>
      <p:sp>
        <p:nvSpPr>
          <p:cNvPr id="4" name="3 - TextBox"/>
          <p:cNvSpPr txBox="1"/>
          <p:nvPr/>
        </p:nvSpPr>
        <p:spPr>
          <a:xfrm>
            <a:off x="251520" y="908720"/>
            <a:ext cx="8496944" cy="5570756"/>
          </a:xfrm>
          <a:prstGeom prst="rect">
            <a:avLst/>
          </a:prstGeom>
          <a:noFill/>
        </p:spPr>
        <p:txBody>
          <a:bodyPr wrap="square" rtlCol="0">
            <a:spAutoFit/>
          </a:bodyPr>
          <a:lstStyle/>
          <a:p>
            <a:pPr algn="just"/>
            <a:r>
              <a:rPr lang="el-GR" sz="2200" dirty="0">
                <a:latin typeface="Calibri" pitchFamily="34" charset="0"/>
              </a:rPr>
              <a:t> </a:t>
            </a:r>
            <a:endParaRPr lang="en-US" sz="2200" dirty="0" smtClean="0">
              <a:latin typeface="Calibri" pitchFamily="34" charset="0"/>
            </a:endParaRPr>
          </a:p>
          <a:p>
            <a:pPr algn="just"/>
            <a:r>
              <a:rPr lang="el-GR" sz="2200" b="1" dirty="0" smtClean="0">
                <a:solidFill>
                  <a:schemeClr val="accent5">
                    <a:lumMod val="75000"/>
                  </a:schemeClr>
                </a:solidFill>
                <a:latin typeface="Calibri" pitchFamily="34" charset="0"/>
              </a:rPr>
              <a:t>Νεκρό σημείο (</a:t>
            </a:r>
            <a:r>
              <a:rPr lang="en-US" sz="2200" b="1" dirty="0" smtClean="0">
                <a:solidFill>
                  <a:schemeClr val="accent5">
                    <a:lumMod val="75000"/>
                  </a:schemeClr>
                </a:solidFill>
                <a:latin typeface="Calibri" pitchFamily="34" charset="0"/>
              </a:rPr>
              <a:t>breakeven point) </a:t>
            </a:r>
            <a:r>
              <a:rPr lang="el-GR" sz="2200" dirty="0" smtClean="0">
                <a:latin typeface="Calibri" pitchFamily="34" charset="0"/>
              </a:rPr>
              <a:t>ονομάζεται το επίπεδο δραστηριότητας της επιχείρησης, εκφρασμένο είτε σε μονάδες  προϊόντος είτε σε αξία, όπου τα συνολικά έσοδα τις επιχείρησης ισούνται με τα συνολικά έξοδα.</a:t>
            </a:r>
          </a:p>
          <a:p>
            <a:pPr algn="just"/>
            <a:endParaRPr lang="el-GR" sz="2200" dirty="0">
              <a:latin typeface="Calibri" pitchFamily="34" charset="0"/>
            </a:endParaRPr>
          </a:p>
          <a:p>
            <a:pPr algn="just">
              <a:buFont typeface="Wingdings" pitchFamily="2" charset="2"/>
              <a:buChar char="Ø"/>
            </a:pPr>
            <a:r>
              <a:rPr lang="el-GR" sz="2200" dirty="0" smtClean="0">
                <a:latin typeface="Calibri" pitchFamily="34" charset="0"/>
              </a:rPr>
              <a:t> Στο σημείο αυτό η επιχείρηση δεν πραγματοποιεί ούτε κέρδος ούτε ζημία.</a:t>
            </a:r>
          </a:p>
          <a:p>
            <a:pPr algn="just"/>
            <a:endParaRPr lang="el-GR" sz="2200" b="1" dirty="0">
              <a:latin typeface="Calibri" pitchFamily="34" charset="0"/>
            </a:endParaRPr>
          </a:p>
          <a:p>
            <a:pPr algn="just"/>
            <a:r>
              <a:rPr lang="el-GR" sz="2200" dirty="0" smtClean="0">
                <a:latin typeface="Calibri" pitchFamily="34" charset="0"/>
              </a:rPr>
              <a:t>Η ανάλυση νεκρού σημείου επιδρά σε αποφάσεις όπως</a:t>
            </a:r>
            <a:r>
              <a:rPr lang="en-US" sz="2200" dirty="0" smtClean="0">
                <a:latin typeface="Calibri" pitchFamily="34" charset="0"/>
              </a:rPr>
              <a:t>:</a:t>
            </a:r>
          </a:p>
          <a:p>
            <a:pPr algn="just"/>
            <a:r>
              <a:rPr lang="en-US" sz="2200" dirty="0" smtClean="0">
                <a:latin typeface="Calibri" pitchFamily="34" charset="0"/>
              </a:rPr>
              <a:t>--</a:t>
            </a:r>
            <a:r>
              <a:rPr lang="el-GR" sz="2200" dirty="0" smtClean="0">
                <a:latin typeface="Calibri" pitchFamily="34" charset="0"/>
              </a:rPr>
              <a:t>Καθορισμός τιμολογιακής πολιτικής.</a:t>
            </a:r>
          </a:p>
          <a:p>
            <a:pPr algn="just"/>
            <a:r>
              <a:rPr lang="el-GR" sz="2200" dirty="0" smtClean="0">
                <a:latin typeface="Calibri" pitchFamily="34" charset="0"/>
              </a:rPr>
              <a:t>--Διαπραγματεύσεις εργασιακών συμβάσεων.</a:t>
            </a:r>
          </a:p>
          <a:p>
            <a:pPr algn="just"/>
            <a:r>
              <a:rPr lang="el-GR" sz="2200" dirty="0" smtClean="0">
                <a:latin typeface="Calibri" pitchFamily="34" charset="0"/>
              </a:rPr>
              <a:t>--Σύνθεση κόστους (αναλογία σταθερού-μεταβλητού κόστους)</a:t>
            </a:r>
            <a:endParaRPr lang="el-GR" sz="2200" dirty="0">
              <a:latin typeface="Calibri" pitchFamily="34" charset="0"/>
            </a:endParaRPr>
          </a:p>
          <a:p>
            <a:pPr algn="just"/>
            <a:endParaRPr lang="el-GR" sz="2200" dirty="0" smtClean="0"/>
          </a:p>
          <a:p>
            <a:pPr algn="just"/>
            <a:endParaRPr lang="el-GR" sz="2400" b="1" dirty="0" smtClean="0">
              <a:latin typeface="Calibri" pitchFamily="34" charset="0"/>
            </a:endParaRPr>
          </a:p>
          <a:p>
            <a:pPr algn="just"/>
            <a:endParaRPr lang="el-GR" sz="2400" b="1"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20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2000"/>
                                        <p:tgtEl>
                                          <p:spTgt spid="4">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5" end="5"/>
                                            </p:txEl>
                                          </p:spTgt>
                                        </p:tgtEl>
                                        <p:attrNameLst>
                                          <p:attrName>style.visibility</p:attrName>
                                        </p:attrNameLst>
                                      </p:cBhvr>
                                      <p:to>
                                        <p:strVal val="visible"/>
                                      </p:to>
                                    </p:set>
                                    <p:animEffect transition="in" filter="fade">
                                      <p:cBhvr>
                                        <p:cTn id="16" dur="2000"/>
                                        <p:tgtEl>
                                          <p:spTgt spid="4">
                                            <p:txEl>
                                              <p:pRg st="5" end="5"/>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Effect transition="in" filter="fade">
                                      <p:cBhvr>
                                        <p:cTn id="19" dur="2000"/>
                                        <p:tgtEl>
                                          <p:spTgt spid="4">
                                            <p:txEl>
                                              <p:pRg st="6" end="6"/>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7" end="7"/>
                                            </p:txEl>
                                          </p:spTgt>
                                        </p:tgtEl>
                                        <p:attrNameLst>
                                          <p:attrName>style.visibility</p:attrName>
                                        </p:attrNameLst>
                                      </p:cBhvr>
                                      <p:to>
                                        <p:strVal val="visible"/>
                                      </p:to>
                                    </p:set>
                                    <p:animEffect transition="in" filter="fade">
                                      <p:cBhvr>
                                        <p:cTn id="22" dur="2000"/>
                                        <p:tgtEl>
                                          <p:spTgt spid="4">
                                            <p:txEl>
                                              <p:pRg st="7" end="7"/>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animEffect transition="in" filter="fade">
                                      <p:cBhvr>
                                        <p:cTn id="25" dur="2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0" y="0"/>
            <a:ext cx="9144000" cy="892552"/>
          </a:xfrm>
          <a:prstGeom prst="rect">
            <a:avLst/>
          </a:prstGeom>
          <a:solidFill>
            <a:srgbClr val="27525B"/>
          </a:solidFill>
        </p:spPr>
        <p:txBody>
          <a:bodyPr wrap="square" rtlCol="0">
            <a:spAutoFit/>
          </a:bodyPr>
          <a:lstStyle/>
          <a:p>
            <a:endParaRPr lang="el-GR" sz="2600" dirty="0">
              <a:solidFill>
                <a:srgbClr val="FFC000"/>
              </a:solidFill>
              <a:latin typeface="Calibri" pitchFamily="34" charset="0"/>
            </a:endParaRPr>
          </a:p>
          <a:p>
            <a:r>
              <a:rPr lang="el-GR" sz="2600" b="1" dirty="0" smtClean="0">
                <a:solidFill>
                  <a:srgbClr val="FFC000"/>
                </a:solidFill>
                <a:latin typeface="Calibri" pitchFamily="34" charset="0"/>
              </a:rPr>
              <a:t>    Ανάλυση νεκρού σημείου (4)</a:t>
            </a:r>
            <a:endParaRPr lang="el-GR" sz="2600" b="1" dirty="0">
              <a:solidFill>
                <a:srgbClr val="FFC000"/>
              </a:solidFill>
              <a:latin typeface="Calibri" pitchFamily="34" charset="0"/>
            </a:endParaRPr>
          </a:p>
        </p:txBody>
      </p:sp>
      <p:sp>
        <p:nvSpPr>
          <p:cNvPr id="4" name="3 - TextBox"/>
          <p:cNvSpPr txBox="1"/>
          <p:nvPr/>
        </p:nvSpPr>
        <p:spPr>
          <a:xfrm>
            <a:off x="251520" y="908720"/>
            <a:ext cx="8496944" cy="5663089"/>
          </a:xfrm>
          <a:prstGeom prst="rect">
            <a:avLst/>
          </a:prstGeom>
          <a:noFill/>
        </p:spPr>
        <p:txBody>
          <a:bodyPr wrap="square" rtlCol="0">
            <a:spAutoFit/>
          </a:bodyPr>
          <a:lstStyle/>
          <a:p>
            <a:pPr algn="just"/>
            <a:r>
              <a:rPr lang="el-GR" sz="2200" dirty="0">
                <a:latin typeface="Calibri" pitchFamily="34" charset="0"/>
              </a:rPr>
              <a:t> </a:t>
            </a:r>
            <a:endParaRPr lang="en-US" sz="2200" dirty="0" smtClean="0">
              <a:latin typeface="Calibri" pitchFamily="34" charset="0"/>
            </a:endParaRPr>
          </a:p>
          <a:p>
            <a:pPr algn="ctr"/>
            <a:r>
              <a:rPr lang="el-GR" sz="2400" b="1" dirty="0"/>
              <a:t>Έ</a:t>
            </a:r>
            <a:r>
              <a:rPr lang="el-GR" sz="2400" b="1" dirty="0" smtClean="0"/>
              <a:t>σοδα= Έξοδα</a:t>
            </a:r>
            <a:endParaRPr lang="el-GR" sz="2400" dirty="0" smtClean="0"/>
          </a:p>
          <a:p>
            <a:pPr algn="ctr"/>
            <a:r>
              <a:rPr lang="el-GR" sz="2400" dirty="0" smtClean="0"/>
              <a:t>Τιμή</a:t>
            </a:r>
            <a:r>
              <a:rPr lang="el-GR" sz="2400" baseline="-25000" dirty="0" smtClean="0"/>
              <a:t> ανά</a:t>
            </a:r>
            <a:r>
              <a:rPr lang="el-GR" sz="2400" dirty="0"/>
              <a:t> </a:t>
            </a:r>
            <a:r>
              <a:rPr lang="el-GR" sz="2400" baseline="-25000" dirty="0" smtClean="0"/>
              <a:t>μονάδα</a:t>
            </a:r>
            <a:r>
              <a:rPr lang="el-GR" sz="2400" dirty="0" smtClean="0"/>
              <a:t>* Ποσότητα= </a:t>
            </a:r>
          </a:p>
          <a:p>
            <a:pPr algn="ctr"/>
            <a:r>
              <a:rPr lang="el-GR" sz="2400" dirty="0" smtClean="0"/>
              <a:t>Σταθερό Κόστος + Μεταβλητό Κόστος</a:t>
            </a:r>
            <a:r>
              <a:rPr lang="el-GR" sz="2400" baseline="-25000" dirty="0"/>
              <a:t> </a:t>
            </a:r>
            <a:r>
              <a:rPr lang="el-GR" sz="2400" baseline="-25000" dirty="0" smtClean="0"/>
              <a:t>ανά μονάδα</a:t>
            </a:r>
            <a:r>
              <a:rPr lang="el-GR" sz="2400" dirty="0" smtClean="0"/>
              <a:t>* Ποσότητα</a:t>
            </a:r>
            <a:endParaRPr lang="el-GR" sz="2400" dirty="0"/>
          </a:p>
          <a:p>
            <a:pPr algn="ctr"/>
            <a:r>
              <a:rPr lang="el-GR" sz="2400" dirty="0" smtClean="0"/>
              <a:t> Ποσότητα *(Τιμή</a:t>
            </a:r>
            <a:r>
              <a:rPr lang="el-GR" sz="2400" baseline="-25000" dirty="0" smtClean="0"/>
              <a:t> ανά</a:t>
            </a:r>
            <a:r>
              <a:rPr lang="el-GR" sz="2400" dirty="0" smtClean="0"/>
              <a:t> </a:t>
            </a:r>
            <a:r>
              <a:rPr lang="el-GR" sz="2400" baseline="-25000" dirty="0" smtClean="0"/>
              <a:t>μονάδα</a:t>
            </a:r>
            <a:r>
              <a:rPr lang="el-GR" sz="2400" dirty="0" smtClean="0"/>
              <a:t> - Μεταβλητό Κόστος</a:t>
            </a:r>
            <a:r>
              <a:rPr lang="el-GR" sz="2400" baseline="-25000" dirty="0" smtClean="0"/>
              <a:t> ανά μονάδα</a:t>
            </a:r>
            <a:r>
              <a:rPr lang="el-GR" sz="2400" dirty="0" smtClean="0"/>
              <a:t>) = Σταθερό Κόστος</a:t>
            </a:r>
          </a:p>
          <a:p>
            <a:pPr algn="ctr"/>
            <a:r>
              <a:rPr lang="el-GR" sz="2400" dirty="0" smtClean="0"/>
              <a:t>Επομένως </a:t>
            </a:r>
          </a:p>
          <a:p>
            <a:pPr algn="ctr"/>
            <a:endParaRPr lang="el-GR" sz="2400" b="1" dirty="0" smtClean="0">
              <a:solidFill>
                <a:schemeClr val="accent5">
                  <a:lumMod val="75000"/>
                </a:schemeClr>
              </a:solidFill>
            </a:endParaRPr>
          </a:p>
          <a:p>
            <a:pPr algn="ctr"/>
            <a:r>
              <a:rPr lang="el-GR" sz="2400" b="1" dirty="0" smtClean="0">
                <a:solidFill>
                  <a:srgbClr val="0000FF"/>
                </a:solidFill>
              </a:rPr>
              <a:t>Νεκρό Σημείο</a:t>
            </a:r>
            <a:r>
              <a:rPr lang="el-GR" sz="2400" b="1" baseline="-25000" dirty="0" smtClean="0">
                <a:solidFill>
                  <a:srgbClr val="0000FF"/>
                </a:solidFill>
              </a:rPr>
              <a:t> ποσότητα</a:t>
            </a:r>
            <a:r>
              <a:rPr lang="el-GR" sz="2400" b="1" dirty="0" smtClean="0">
                <a:solidFill>
                  <a:srgbClr val="0000FF"/>
                </a:solidFill>
              </a:rPr>
              <a:t>=  Σταθερό Κόστος / Τιμή</a:t>
            </a:r>
            <a:r>
              <a:rPr lang="el-GR" sz="2400" b="1" baseline="-25000" dirty="0" smtClean="0">
                <a:solidFill>
                  <a:srgbClr val="0000FF"/>
                </a:solidFill>
              </a:rPr>
              <a:t> ανά</a:t>
            </a:r>
            <a:r>
              <a:rPr lang="el-GR" sz="2400" b="1" dirty="0" smtClean="0">
                <a:solidFill>
                  <a:srgbClr val="0000FF"/>
                </a:solidFill>
              </a:rPr>
              <a:t> </a:t>
            </a:r>
            <a:r>
              <a:rPr lang="el-GR" sz="2400" b="1" baseline="-25000" dirty="0" smtClean="0">
                <a:solidFill>
                  <a:srgbClr val="0000FF"/>
                </a:solidFill>
              </a:rPr>
              <a:t>μονάδα</a:t>
            </a:r>
            <a:r>
              <a:rPr lang="el-GR" sz="2400" b="1" dirty="0" smtClean="0">
                <a:solidFill>
                  <a:srgbClr val="0000FF"/>
                </a:solidFill>
              </a:rPr>
              <a:t> - Μεταβλητό Κόστος</a:t>
            </a:r>
            <a:r>
              <a:rPr lang="el-GR" sz="2400" b="1" baseline="-25000" dirty="0" smtClean="0">
                <a:solidFill>
                  <a:srgbClr val="0000FF"/>
                </a:solidFill>
              </a:rPr>
              <a:t> ανά μονάδα</a:t>
            </a:r>
          </a:p>
          <a:p>
            <a:pPr algn="ctr"/>
            <a:endParaRPr lang="el-GR" sz="2400" b="1" baseline="-25000" dirty="0" smtClean="0"/>
          </a:p>
          <a:p>
            <a:pPr algn="ctr"/>
            <a:r>
              <a:rPr lang="el-GR" sz="3600" b="1" baseline="-25000" dirty="0" smtClean="0"/>
              <a:t>Και</a:t>
            </a:r>
            <a:r>
              <a:rPr lang="el-GR" sz="3600" b="1" dirty="0" smtClean="0"/>
              <a:t> </a:t>
            </a:r>
          </a:p>
          <a:p>
            <a:pPr algn="ctr"/>
            <a:endParaRPr lang="el-GR" sz="2400" b="1" dirty="0" smtClean="0">
              <a:solidFill>
                <a:schemeClr val="accent5">
                  <a:lumMod val="75000"/>
                </a:schemeClr>
              </a:solidFill>
            </a:endParaRPr>
          </a:p>
          <a:p>
            <a:r>
              <a:rPr lang="el-GR" sz="2400" b="1" dirty="0" smtClean="0">
                <a:solidFill>
                  <a:srgbClr val="0000FF"/>
                </a:solidFill>
              </a:rPr>
              <a:t>Νεκρό Σημείο</a:t>
            </a:r>
            <a:r>
              <a:rPr lang="el-GR" sz="2400" b="1" baseline="-25000" dirty="0" smtClean="0">
                <a:solidFill>
                  <a:srgbClr val="0000FF"/>
                </a:solidFill>
              </a:rPr>
              <a:t> χρηματικές μονάδες</a:t>
            </a:r>
            <a:r>
              <a:rPr lang="el-GR" sz="2400" b="1" dirty="0" smtClean="0">
                <a:solidFill>
                  <a:srgbClr val="0000FF"/>
                </a:solidFill>
              </a:rPr>
              <a:t> = Νεκρό Σημείο</a:t>
            </a:r>
            <a:r>
              <a:rPr lang="el-GR" sz="2400" b="1" baseline="-25000" dirty="0" smtClean="0">
                <a:solidFill>
                  <a:srgbClr val="0000FF"/>
                </a:solidFill>
              </a:rPr>
              <a:t> ποσότητα* </a:t>
            </a:r>
            <a:r>
              <a:rPr lang="el-GR" sz="2400" b="1" dirty="0" smtClean="0">
                <a:solidFill>
                  <a:srgbClr val="0000FF"/>
                </a:solidFill>
              </a:rPr>
              <a:t>Τιμή</a:t>
            </a:r>
            <a:r>
              <a:rPr lang="el-GR" sz="2400" b="1" baseline="-25000" dirty="0" smtClean="0">
                <a:solidFill>
                  <a:srgbClr val="0000FF"/>
                </a:solidFill>
              </a:rPr>
              <a:t> ανά</a:t>
            </a:r>
            <a:r>
              <a:rPr lang="el-GR" sz="2400" b="1" dirty="0" smtClean="0">
                <a:solidFill>
                  <a:srgbClr val="0000FF"/>
                </a:solidFill>
              </a:rPr>
              <a:t> </a:t>
            </a:r>
            <a:r>
              <a:rPr lang="el-GR" sz="2400" b="1" baseline="-25000" dirty="0" smtClean="0">
                <a:solidFill>
                  <a:srgbClr val="0000FF"/>
                </a:solidFill>
              </a:rPr>
              <a:t>μονάδα</a:t>
            </a:r>
            <a:r>
              <a:rPr lang="el-GR" sz="2400" b="1" dirty="0" smtClean="0">
                <a:solidFill>
                  <a:srgbClr val="0000FF"/>
                </a:solidFill>
              </a:rPr>
              <a:t> </a:t>
            </a:r>
            <a:endParaRPr lang="el-GR" sz="2400" b="1" dirty="0">
              <a:latin typeface="Calibri" pitchFamily="34" charset="0"/>
            </a:endParaRPr>
          </a:p>
        </p:txBody>
      </p:sp>
      <p:sp>
        <p:nvSpPr>
          <p:cNvPr id="5" name="4 - Δεξιό βέλος"/>
          <p:cNvSpPr/>
          <p:nvPr/>
        </p:nvSpPr>
        <p:spPr>
          <a:xfrm>
            <a:off x="5580112" y="1412776"/>
            <a:ext cx="21602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Δεξιό βέλος"/>
          <p:cNvSpPr/>
          <p:nvPr/>
        </p:nvSpPr>
        <p:spPr>
          <a:xfrm>
            <a:off x="7596336" y="2204864"/>
            <a:ext cx="21602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20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20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2000"/>
                                        <p:tgtEl>
                                          <p:spTgt spid="4">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2000"/>
                                        <p:tgtEl>
                                          <p:spTgt spid="4">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2000"/>
                                        <p:tgtEl>
                                          <p:spTgt spid="4">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animEffect transition="in" filter="fade">
                                      <p:cBhvr>
                                        <p:cTn id="25" dur="2000"/>
                                        <p:tgtEl>
                                          <p:spTgt spid="4">
                                            <p:txEl>
                                              <p:pRg st="7" end="7"/>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xEl>
                                              <p:pRg st="9" end="9"/>
                                            </p:txEl>
                                          </p:spTgt>
                                        </p:tgtEl>
                                        <p:attrNameLst>
                                          <p:attrName>style.visibility</p:attrName>
                                        </p:attrNameLst>
                                      </p:cBhvr>
                                      <p:to>
                                        <p:strVal val="visible"/>
                                      </p:to>
                                    </p:set>
                                    <p:animEffect transition="in" filter="fade">
                                      <p:cBhvr>
                                        <p:cTn id="28" dur="2000"/>
                                        <p:tgtEl>
                                          <p:spTgt spid="4">
                                            <p:txEl>
                                              <p:pRg st="9" end="9"/>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txEl>
                                              <p:pRg st="11" end="11"/>
                                            </p:txEl>
                                          </p:spTgt>
                                        </p:tgtEl>
                                        <p:attrNameLst>
                                          <p:attrName>style.visibility</p:attrName>
                                        </p:attrNameLst>
                                      </p:cBhvr>
                                      <p:to>
                                        <p:strVal val="visible"/>
                                      </p:to>
                                    </p:set>
                                    <p:animEffect transition="in" filter="fade">
                                      <p:cBhvr>
                                        <p:cTn id="31" dur="20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0" y="0"/>
            <a:ext cx="9144000" cy="892552"/>
          </a:xfrm>
          <a:prstGeom prst="rect">
            <a:avLst/>
          </a:prstGeom>
          <a:solidFill>
            <a:srgbClr val="27525B"/>
          </a:solidFill>
        </p:spPr>
        <p:txBody>
          <a:bodyPr wrap="square" rtlCol="0">
            <a:spAutoFit/>
          </a:bodyPr>
          <a:lstStyle/>
          <a:p>
            <a:endParaRPr lang="el-GR" sz="2600" dirty="0">
              <a:solidFill>
                <a:srgbClr val="FFC000"/>
              </a:solidFill>
              <a:latin typeface="Calibri" pitchFamily="34" charset="0"/>
            </a:endParaRPr>
          </a:p>
          <a:p>
            <a:r>
              <a:rPr lang="el-GR" sz="2600" b="1" dirty="0" smtClean="0">
                <a:solidFill>
                  <a:srgbClr val="FFC000"/>
                </a:solidFill>
                <a:latin typeface="Calibri" pitchFamily="34" charset="0"/>
              </a:rPr>
              <a:t>    Ανάλυση νεκρού σημείου (5)</a:t>
            </a:r>
            <a:endParaRPr lang="el-GR" sz="2600" b="1" dirty="0">
              <a:solidFill>
                <a:srgbClr val="FFC000"/>
              </a:solidFill>
              <a:latin typeface="Calibri" pitchFamily="34" charset="0"/>
            </a:endParaRPr>
          </a:p>
        </p:txBody>
      </p:sp>
      <p:sp>
        <p:nvSpPr>
          <p:cNvPr id="4" name="3 - TextBox"/>
          <p:cNvSpPr txBox="1"/>
          <p:nvPr/>
        </p:nvSpPr>
        <p:spPr>
          <a:xfrm>
            <a:off x="251520" y="908720"/>
            <a:ext cx="8496944" cy="1508105"/>
          </a:xfrm>
          <a:prstGeom prst="rect">
            <a:avLst/>
          </a:prstGeom>
          <a:noFill/>
        </p:spPr>
        <p:txBody>
          <a:bodyPr wrap="square" rtlCol="0">
            <a:spAutoFit/>
          </a:bodyPr>
          <a:lstStyle/>
          <a:p>
            <a:pPr algn="just"/>
            <a:r>
              <a:rPr lang="el-GR" sz="2200" dirty="0">
                <a:latin typeface="Calibri" pitchFamily="34" charset="0"/>
              </a:rPr>
              <a:t> </a:t>
            </a:r>
            <a:endParaRPr lang="en-US" sz="2200" dirty="0" smtClean="0">
              <a:latin typeface="Calibri" pitchFamily="34" charset="0"/>
            </a:endParaRPr>
          </a:p>
          <a:p>
            <a:pPr algn="just"/>
            <a:endParaRPr lang="el-GR" sz="2200" dirty="0" smtClean="0"/>
          </a:p>
          <a:p>
            <a:pPr algn="just"/>
            <a:endParaRPr lang="el-GR" sz="2400" b="1" dirty="0" smtClean="0">
              <a:latin typeface="Calibri" pitchFamily="34" charset="0"/>
            </a:endParaRPr>
          </a:p>
          <a:p>
            <a:pPr algn="just"/>
            <a:endParaRPr lang="el-GR" sz="2400" b="1" dirty="0">
              <a:latin typeface="Calibri" pitchFamily="34" charset="0"/>
            </a:endParaRPr>
          </a:p>
        </p:txBody>
      </p:sp>
      <p:graphicFrame>
        <p:nvGraphicFramePr>
          <p:cNvPr id="7" name="6 - Πίνακας"/>
          <p:cNvGraphicFramePr>
            <a:graphicFrameLocks noGrp="1"/>
          </p:cNvGraphicFramePr>
          <p:nvPr/>
        </p:nvGraphicFramePr>
        <p:xfrm>
          <a:off x="1043608" y="2708920"/>
          <a:ext cx="6048672" cy="1512168"/>
        </p:xfrm>
        <a:graphic>
          <a:graphicData uri="http://schemas.openxmlformats.org/drawingml/2006/table">
            <a:tbl>
              <a:tblPr/>
              <a:tblGrid>
                <a:gridCol w="4308207"/>
                <a:gridCol w="1740465"/>
              </a:tblGrid>
              <a:tr h="378042">
                <a:tc>
                  <a:txBody>
                    <a:bodyPr/>
                    <a:lstStyle/>
                    <a:p>
                      <a:pPr algn="just">
                        <a:lnSpc>
                          <a:spcPct val="115000"/>
                        </a:lnSpc>
                        <a:spcAft>
                          <a:spcPts val="0"/>
                        </a:spcAft>
                      </a:pPr>
                      <a:endParaRPr lang="el-GR" sz="1300" dirty="0">
                        <a:solidFill>
                          <a:srgbClr val="000000"/>
                        </a:solidFill>
                        <a:latin typeface="Calibri"/>
                        <a:ea typeface="Calibri"/>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l-GR" sz="1300" b="1">
                          <a:solidFill>
                            <a:srgbClr val="000000"/>
                          </a:solidFill>
                          <a:latin typeface="Calibri"/>
                          <a:ea typeface="Calibri"/>
                          <a:cs typeface="Times New Roman"/>
                        </a:rPr>
                        <a:t>Α</a:t>
                      </a:r>
                      <a:endParaRPr lang="el-GR" sz="1300">
                        <a:solidFill>
                          <a:srgbClr val="0000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378042">
                <a:tc>
                  <a:txBody>
                    <a:bodyPr/>
                    <a:lstStyle/>
                    <a:p>
                      <a:pPr algn="just">
                        <a:lnSpc>
                          <a:spcPct val="115000"/>
                        </a:lnSpc>
                        <a:spcAft>
                          <a:spcPts val="0"/>
                        </a:spcAft>
                      </a:pPr>
                      <a:r>
                        <a:rPr lang="el-GR" sz="1300" dirty="0">
                          <a:solidFill>
                            <a:srgbClr val="000000"/>
                          </a:solidFill>
                          <a:latin typeface="Calibri"/>
                          <a:ea typeface="Calibri"/>
                          <a:cs typeface="Times New Roman"/>
                        </a:rPr>
                        <a:t>Τιμή (ανά μονάδα)</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l-GR" sz="1300" dirty="0">
                          <a:solidFill>
                            <a:srgbClr val="000000"/>
                          </a:solidFill>
                          <a:latin typeface="Calibri"/>
                          <a:ea typeface="Calibri"/>
                          <a:cs typeface="Times New Roman"/>
                        </a:rPr>
                        <a:t>20,00€</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r>
              <a:tr h="378042">
                <a:tc>
                  <a:txBody>
                    <a:bodyPr/>
                    <a:lstStyle/>
                    <a:p>
                      <a:pPr algn="just">
                        <a:lnSpc>
                          <a:spcPct val="115000"/>
                        </a:lnSpc>
                        <a:spcAft>
                          <a:spcPts val="0"/>
                        </a:spcAft>
                      </a:pPr>
                      <a:r>
                        <a:rPr lang="el-GR" sz="1300" dirty="0">
                          <a:solidFill>
                            <a:srgbClr val="000000"/>
                          </a:solidFill>
                          <a:latin typeface="Calibri"/>
                          <a:ea typeface="Calibri"/>
                          <a:cs typeface="Times New Roman"/>
                        </a:rPr>
                        <a:t>Μεταβλητό κόστος (ανά μονάδα)</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l-GR" sz="1300" dirty="0" smtClean="0">
                          <a:solidFill>
                            <a:srgbClr val="000000"/>
                          </a:solidFill>
                          <a:latin typeface="Calibri"/>
                          <a:ea typeface="Calibri"/>
                          <a:cs typeface="Times New Roman"/>
                        </a:rPr>
                        <a:t>12,00</a:t>
                      </a:r>
                      <a:r>
                        <a:rPr lang="el-GR" sz="1300" dirty="0">
                          <a:solidFill>
                            <a:srgbClr val="000000"/>
                          </a:solidFill>
                          <a:latin typeface="Calibri"/>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r>
              <a:tr h="378042">
                <a:tc>
                  <a:txBody>
                    <a:bodyPr/>
                    <a:lstStyle/>
                    <a:p>
                      <a:pPr algn="just">
                        <a:lnSpc>
                          <a:spcPct val="115000"/>
                        </a:lnSpc>
                        <a:spcAft>
                          <a:spcPts val="0"/>
                        </a:spcAft>
                      </a:pPr>
                      <a:r>
                        <a:rPr lang="el-GR" sz="1300" dirty="0">
                          <a:solidFill>
                            <a:srgbClr val="000000"/>
                          </a:solidFill>
                          <a:latin typeface="Calibri"/>
                          <a:ea typeface="Calibri"/>
                          <a:cs typeface="Times New Roman"/>
                        </a:rPr>
                        <a:t>Σταθερό κόστος</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300" dirty="0">
                          <a:solidFill>
                            <a:srgbClr val="000000"/>
                          </a:solidFill>
                          <a:latin typeface="Calibri"/>
                          <a:ea typeface="Calibri"/>
                          <a:cs typeface="Times New Roman"/>
                        </a:rPr>
                        <a:t>60.000€</a:t>
                      </a: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8" name="7 - TextBox"/>
          <p:cNvSpPr txBox="1"/>
          <p:nvPr/>
        </p:nvSpPr>
        <p:spPr>
          <a:xfrm>
            <a:off x="323528" y="1196752"/>
            <a:ext cx="7776864" cy="1323439"/>
          </a:xfrm>
          <a:prstGeom prst="rect">
            <a:avLst/>
          </a:prstGeom>
          <a:noFill/>
        </p:spPr>
        <p:txBody>
          <a:bodyPr wrap="square" rtlCol="0">
            <a:spAutoFit/>
          </a:bodyPr>
          <a:lstStyle/>
          <a:p>
            <a:pPr algn="just"/>
            <a:r>
              <a:rPr lang="el-GR" sz="2000" b="1" dirty="0" smtClean="0">
                <a:solidFill>
                  <a:srgbClr val="0070C0"/>
                </a:solidFill>
              </a:rPr>
              <a:t>Παράδειγμα</a:t>
            </a:r>
          </a:p>
          <a:p>
            <a:pPr algn="just"/>
            <a:endParaRPr lang="el-GR" sz="2000" dirty="0" smtClean="0"/>
          </a:p>
          <a:p>
            <a:pPr algn="just"/>
            <a:r>
              <a:rPr lang="el-GR" sz="2000" dirty="0" smtClean="0"/>
              <a:t>Δίνονται τα κάτωθι στοιχεία για την επιχείρηση Α. Να βρεθεί το νεκρό σημείο σε επίπεδο μονάδων και χρηματικών μονάδων.</a:t>
            </a:r>
            <a:endParaRPr lang="el-GR" sz="2000" dirty="0"/>
          </a:p>
        </p:txBody>
      </p:sp>
      <p:sp>
        <p:nvSpPr>
          <p:cNvPr id="11" name="10 - TextBox"/>
          <p:cNvSpPr txBox="1"/>
          <p:nvPr/>
        </p:nvSpPr>
        <p:spPr>
          <a:xfrm>
            <a:off x="539552" y="4221088"/>
            <a:ext cx="7560840" cy="2462213"/>
          </a:xfrm>
          <a:prstGeom prst="rect">
            <a:avLst/>
          </a:prstGeom>
          <a:noFill/>
        </p:spPr>
        <p:txBody>
          <a:bodyPr wrap="square" rtlCol="0">
            <a:spAutoFit/>
          </a:bodyPr>
          <a:lstStyle/>
          <a:p>
            <a:endParaRPr lang="el-GR" sz="2000" dirty="0" smtClean="0"/>
          </a:p>
          <a:p>
            <a:r>
              <a:rPr lang="el-GR" sz="2000" dirty="0" smtClean="0"/>
              <a:t>Νεκρό σημείο (ποσότητα) =60.000/(20-12,00)=7.500 μονάδες</a:t>
            </a:r>
          </a:p>
          <a:p>
            <a:endParaRPr lang="el-GR" sz="2000" dirty="0" smtClean="0"/>
          </a:p>
          <a:p>
            <a:r>
              <a:rPr lang="el-GR" sz="2000" dirty="0" smtClean="0"/>
              <a:t>Νεκρό σημείο (χρηματικές μονάδες) =60.000/(20-12,00)=7.500*20=€ 15.000</a:t>
            </a:r>
          </a:p>
          <a:p>
            <a:endParaRPr lang="el-GR" dirty="0" smtClean="0"/>
          </a:p>
          <a:p>
            <a:endParaRPr lang="el-GR" dirty="0" smtClean="0"/>
          </a:p>
          <a:p>
            <a:r>
              <a:rPr lang="el-GR" dirty="0" smtClean="0"/>
              <a:t> </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3"/>
          <p:cNvSpPr>
            <a:spLocks noGrp="1" noChangeArrowheads="1"/>
          </p:cNvSpPr>
          <p:nvPr>
            <p:ph type="body" idx="1"/>
          </p:nvPr>
        </p:nvSpPr>
        <p:spPr>
          <a:xfrm>
            <a:off x="0" y="1196975"/>
            <a:ext cx="9144000" cy="1368425"/>
          </a:xfrm>
        </p:spPr>
        <p:txBody>
          <a:bodyPr>
            <a:normAutofit lnSpcReduction="10000"/>
          </a:bodyPr>
          <a:lstStyle/>
          <a:p>
            <a:pPr marL="0" indent="0" algn="just">
              <a:buFont typeface="Wingdings" pitchFamily="2" charset="2"/>
              <a:buNone/>
            </a:pPr>
            <a:r>
              <a:rPr lang="en-GB" sz="2800" dirty="0" smtClean="0"/>
              <a:t>Στο νεκρό σημείο θα έχουμε ΕΒΙΤ = 0 και </a:t>
            </a:r>
            <a:r>
              <a:rPr lang="el-GR" sz="2800" dirty="0" smtClean="0"/>
              <a:t>η ποσότητα </a:t>
            </a:r>
            <a:r>
              <a:rPr lang="en-US" sz="2800" dirty="0" smtClean="0"/>
              <a:t>Q</a:t>
            </a:r>
            <a:r>
              <a:rPr lang="en-GB" sz="2800" baseline="-25000" dirty="0" smtClean="0"/>
              <a:t>Β</a:t>
            </a:r>
            <a:r>
              <a:rPr lang="en-GB" sz="2800" dirty="0" smtClean="0"/>
              <a:t> που παράγεται και πωλείται στο νεκρό σημείο εκφρασμένη σε μονάδες</a:t>
            </a:r>
            <a:r>
              <a:rPr lang="el-GR" sz="2800" dirty="0" smtClean="0"/>
              <a:t> </a:t>
            </a:r>
            <a:r>
              <a:rPr lang="en-GB" sz="2800" dirty="0" smtClean="0"/>
              <a:t>θα</a:t>
            </a:r>
            <a:r>
              <a:rPr lang="el-GR" sz="2800" dirty="0" smtClean="0"/>
              <a:t> είναι ίση </a:t>
            </a:r>
            <a:r>
              <a:rPr lang="en-GB" sz="2800" dirty="0" smtClean="0"/>
              <a:t>με</a:t>
            </a:r>
            <a:endParaRPr lang="el-GR" sz="2800" dirty="0" smtClean="0"/>
          </a:p>
        </p:txBody>
      </p:sp>
      <p:sp>
        <p:nvSpPr>
          <p:cNvPr id="36869" name="Rectangle 5"/>
          <p:cNvSpPr>
            <a:spLocks noChangeArrowheads="1"/>
          </p:cNvSpPr>
          <p:nvPr/>
        </p:nvSpPr>
        <p:spPr bwMode="auto">
          <a:xfrm>
            <a:off x="0" y="2443163"/>
            <a:ext cx="9144000" cy="0"/>
          </a:xfrm>
          <a:prstGeom prst="rect">
            <a:avLst/>
          </a:prstGeom>
          <a:noFill/>
          <a:ln w="9525">
            <a:noFill/>
            <a:miter lim="800000"/>
            <a:headEnd/>
            <a:tailEnd/>
          </a:ln>
        </p:spPr>
        <p:txBody>
          <a:bodyPr wrap="none" anchor="ctr">
            <a:spAutoFit/>
          </a:bodyPr>
          <a:lstStyle/>
          <a:p>
            <a:endParaRPr lang="el-GR" dirty="0"/>
          </a:p>
        </p:txBody>
      </p:sp>
      <p:sp>
        <p:nvSpPr>
          <p:cNvPr id="36870" name="Rectangle 7"/>
          <p:cNvSpPr>
            <a:spLocks noChangeArrowheads="1"/>
          </p:cNvSpPr>
          <p:nvPr/>
        </p:nvSpPr>
        <p:spPr bwMode="auto">
          <a:xfrm>
            <a:off x="0" y="2743200"/>
            <a:ext cx="9144000" cy="0"/>
          </a:xfrm>
          <a:prstGeom prst="rect">
            <a:avLst/>
          </a:prstGeom>
          <a:noFill/>
          <a:ln w="9525">
            <a:noFill/>
            <a:miter lim="800000"/>
            <a:headEnd/>
            <a:tailEnd/>
          </a:ln>
        </p:spPr>
        <p:txBody>
          <a:bodyPr wrap="none" anchor="ctr">
            <a:spAutoFit/>
          </a:bodyPr>
          <a:lstStyle/>
          <a:p>
            <a:endParaRPr lang="el-GR" dirty="0"/>
          </a:p>
        </p:txBody>
      </p:sp>
      <p:graphicFrame>
        <p:nvGraphicFramePr>
          <p:cNvPr id="36866" name="Object 2"/>
          <p:cNvGraphicFramePr>
            <a:graphicFrameLocks noChangeAspect="1"/>
          </p:cNvGraphicFramePr>
          <p:nvPr/>
        </p:nvGraphicFramePr>
        <p:xfrm>
          <a:off x="899592" y="2708275"/>
          <a:ext cx="7704856" cy="3817069"/>
        </p:xfrm>
        <a:graphic>
          <a:graphicData uri="http://schemas.openxmlformats.org/presentationml/2006/ole">
            <p:oleObj spid="_x0000_s12290" name="Equation" r:id="rId4" imgW="1943100" imgH="1371600" progId="">
              <p:embed/>
            </p:oleObj>
          </a:graphicData>
        </a:graphic>
      </p:graphicFrame>
      <p:sp>
        <p:nvSpPr>
          <p:cNvPr id="9224" name="Rectangle 8"/>
          <p:cNvSpPr>
            <a:spLocks noChangeArrowheads="1"/>
          </p:cNvSpPr>
          <p:nvPr/>
        </p:nvSpPr>
        <p:spPr bwMode="auto">
          <a:xfrm>
            <a:off x="0" y="222250"/>
            <a:ext cx="9144000" cy="504825"/>
          </a:xfrm>
          <a:prstGeom prst="rect">
            <a:avLst/>
          </a:prstGeom>
          <a:noFill/>
          <a:ln w="9525">
            <a:noFill/>
            <a:miter lim="800000"/>
            <a:headEnd/>
            <a:tailEnd/>
          </a:ln>
        </p:spPr>
        <p:txBody>
          <a:bodyPr/>
          <a:lstStyle/>
          <a:p>
            <a:pPr algn="ctr">
              <a:defRPr/>
            </a:pPr>
            <a:r>
              <a:rPr lang="en-GB" sz="3600" b="1" dirty="0">
                <a:solidFill>
                  <a:schemeClr val="tx2"/>
                </a:solidFill>
                <a:latin typeface="+mn-lt"/>
              </a:rPr>
              <a:t>Ανάλυση Νεκρού Σημείου </a:t>
            </a:r>
            <a:r>
              <a:rPr lang="en-GB" sz="3600" b="1" dirty="0" smtClean="0">
                <a:solidFill>
                  <a:schemeClr val="tx2"/>
                </a:solidFill>
                <a:latin typeface="+mn-lt"/>
              </a:rPr>
              <a:t>(</a:t>
            </a:r>
            <a:r>
              <a:rPr lang="el-GR" sz="3600" b="1" dirty="0" smtClean="0">
                <a:solidFill>
                  <a:schemeClr val="tx2"/>
                </a:solidFill>
                <a:latin typeface="+mn-lt"/>
              </a:rPr>
              <a:t>6</a:t>
            </a:r>
            <a:r>
              <a:rPr lang="en-GB" sz="3600" b="1" dirty="0" smtClean="0">
                <a:solidFill>
                  <a:schemeClr val="tx2"/>
                </a:solidFill>
                <a:latin typeface="+mn-lt"/>
              </a:rPr>
              <a:t>)</a:t>
            </a:r>
            <a:endParaRPr lang="el-GR" sz="3600" dirty="0">
              <a:solidFill>
                <a:schemeClr val="tx2"/>
              </a:solidFill>
              <a:latin typeface="+mn-lt"/>
            </a:endParaRPr>
          </a:p>
        </p:txBody>
      </p:sp>
    </p:spTree>
  </p:cSld>
  <p:clrMapOvr>
    <a:masterClrMapping/>
  </p:clrMapOvr>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Rectangle 7"/>
          <p:cNvSpPr>
            <a:spLocks noGrp="1" noChangeArrowheads="1"/>
          </p:cNvSpPr>
          <p:nvPr>
            <p:ph type="body" idx="1"/>
          </p:nvPr>
        </p:nvSpPr>
        <p:spPr>
          <a:xfrm>
            <a:off x="0" y="1484313"/>
            <a:ext cx="9144000" cy="3671887"/>
          </a:xfrm>
        </p:spPr>
        <p:txBody>
          <a:bodyPr/>
          <a:lstStyle/>
          <a:p>
            <a:pPr marL="0" indent="0" algn="just">
              <a:buFont typeface="Wingdings" pitchFamily="2" charset="2"/>
              <a:buNone/>
            </a:pPr>
            <a:r>
              <a:rPr lang="el-GR" dirty="0" smtClean="0"/>
              <a:t>Έστω ότι η επιχείρηση ΑΒΓ παράγει ένα προϊόν το οποίο πωλεί προς 10 ευρώ. Το μεταβλητό κόστος ανά μονάδα προϊόντος είναι 7 ευρώ και το συνολικό σταθερό κόστος είναι 150.000 ευρώ. Ζητείται: Να βρεθεί ποιο είναι το νεκρό σημείο της επιχείρησης σε μονάδες πωλήσεων και σε αξία πωλήσεων. </a:t>
            </a:r>
          </a:p>
        </p:txBody>
      </p:sp>
      <p:sp>
        <p:nvSpPr>
          <p:cNvPr id="231428" name="Rectangle 9"/>
          <p:cNvSpPr>
            <a:spLocks noChangeArrowheads="1"/>
          </p:cNvSpPr>
          <p:nvPr/>
        </p:nvSpPr>
        <p:spPr bwMode="auto">
          <a:xfrm>
            <a:off x="0" y="3138488"/>
            <a:ext cx="9144000" cy="0"/>
          </a:xfrm>
          <a:prstGeom prst="rect">
            <a:avLst/>
          </a:prstGeom>
          <a:noFill/>
          <a:ln w="9525">
            <a:noFill/>
            <a:miter lim="800000"/>
            <a:headEnd/>
            <a:tailEnd/>
          </a:ln>
        </p:spPr>
        <p:txBody>
          <a:bodyPr wrap="none" anchor="ctr">
            <a:spAutoFit/>
          </a:bodyPr>
          <a:lstStyle/>
          <a:p>
            <a:endParaRPr lang="el-GR" dirty="0"/>
          </a:p>
        </p:txBody>
      </p:sp>
      <p:sp>
        <p:nvSpPr>
          <p:cNvPr id="10251" name="Rectangle 11"/>
          <p:cNvSpPr>
            <a:spLocks noChangeArrowheads="1"/>
          </p:cNvSpPr>
          <p:nvPr/>
        </p:nvSpPr>
        <p:spPr bwMode="auto">
          <a:xfrm>
            <a:off x="0" y="260350"/>
            <a:ext cx="9144000" cy="503238"/>
          </a:xfrm>
          <a:prstGeom prst="rect">
            <a:avLst/>
          </a:prstGeom>
          <a:noFill/>
          <a:ln w="9525">
            <a:noFill/>
            <a:miter lim="800000"/>
            <a:headEnd/>
            <a:tailEnd/>
          </a:ln>
          <a:effectLst/>
        </p:spPr>
        <p:txBody>
          <a:bodyPr/>
          <a:lstStyle/>
          <a:p>
            <a:pPr algn="ctr">
              <a:spcBef>
                <a:spcPct val="20000"/>
              </a:spcBef>
              <a:buClr>
                <a:schemeClr val="hlink"/>
              </a:buClr>
              <a:buSzPct val="90000"/>
              <a:buFont typeface="Wingdings" pitchFamily="2" charset="2"/>
              <a:buNone/>
              <a:defRPr/>
            </a:pPr>
            <a:r>
              <a:rPr lang="el-GR" sz="3600" b="1" dirty="0">
                <a:latin typeface="+mn-lt"/>
              </a:rPr>
              <a:t>Παράδειγμα</a:t>
            </a:r>
            <a:endParaRPr lang="el-GR" sz="3600" dirty="0">
              <a:latin typeface="+mn-lt"/>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490066"/>
          </a:xfrm>
        </p:spPr>
        <p:txBody>
          <a:bodyPr>
            <a:normAutofit fontScale="90000"/>
          </a:bodyPr>
          <a:lstStyle/>
          <a:p>
            <a:r>
              <a:rPr lang="el-GR" sz="3600" b="1" dirty="0" smtClean="0"/>
              <a:t>Κρατικές Δαπάνες και Έσοδα</a:t>
            </a:r>
            <a:endParaRPr lang="el-GR" sz="3600" b="1" dirty="0"/>
          </a:p>
        </p:txBody>
      </p:sp>
      <p:pic>
        <p:nvPicPr>
          <p:cNvPr id="2577410"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504" y="836712"/>
            <a:ext cx="8928992" cy="6021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15878855"/>
      </p:ext>
    </p:extLst>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Rectangle 1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l-GR" dirty="0"/>
          </a:p>
        </p:txBody>
      </p:sp>
      <p:graphicFrame>
        <p:nvGraphicFramePr>
          <p:cNvPr id="37890" name="Object 2"/>
          <p:cNvGraphicFramePr>
            <a:graphicFrameLocks noChangeAspect="1"/>
          </p:cNvGraphicFramePr>
          <p:nvPr/>
        </p:nvGraphicFramePr>
        <p:xfrm>
          <a:off x="323528" y="1412875"/>
          <a:ext cx="8568952" cy="1440061"/>
        </p:xfrm>
        <a:graphic>
          <a:graphicData uri="http://schemas.openxmlformats.org/presentationml/2006/ole">
            <p:oleObj spid="_x0000_s13314" name="Equation" r:id="rId4" imgW="3251200" imgH="393700" progId="">
              <p:embed/>
            </p:oleObj>
          </a:graphicData>
        </a:graphic>
      </p:graphicFrame>
      <p:sp>
        <p:nvSpPr>
          <p:cNvPr id="37894" name="Rectangle 1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l-GR" dirty="0"/>
          </a:p>
        </p:txBody>
      </p:sp>
      <p:graphicFrame>
        <p:nvGraphicFramePr>
          <p:cNvPr id="37891" name="Object 3"/>
          <p:cNvGraphicFramePr>
            <a:graphicFrameLocks noChangeAspect="1"/>
          </p:cNvGraphicFramePr>
          <p:nvPr/>
        </p:nvGraphicFramePr>
        <p:xfrm>
          <a:off x="179512" y="3717032"/>
          <a:ext cx="8712968" cy="2056185"/>
        </p:xfrm>
        <a:graphic>
          <a:graphicData uri="http://schemas.openxmlformats.org/presentationml/2006/ole">
            <p:oleObj spid="_x0000_s13315" name="Equation" r:id="rId5" imgW="3708400" imgH="622300" progId="">
              <p:embed/>
            </p:oleObj>
          </a:graphicData>
        </a:graphic>
      </p:graphicFrame>
      <p:sp>
        <p:nvSpPr>
          <p:cNvPr id="56337" name="Rectangle 17"/>
          <p:cNvSpPr>
            <a:spLocks noChangeArrowheads="1"/>
          </p:cNvSpPr>
          <p:nvPr/>
        </p:nvSpPr>
        <p:spPr bwMode="auto">
          <a:xfrm>
            <a:off x="0" y="260350"/>
            <a:ext cx="9144000" cy="503238"/>
          </a:xfrm>
          <a:prstGeom prst="rect">
            <a:avLst/>
          </a:prstGeom>
          <a:noFill/>
          <a:ln w="9525">
            <a:noFill/>
            <a:miter lim="800000"/>
            <a:headEnd/>
            <a:tailEnd/>
          </a:ln>
          <a:effectLst/>
        </p:spPr>
        <p:txBody>
          <a:bodyPr/>
          <a:lstStyle/>
          <a:p>
            <a:pPr algn="ctr">
              <a:spcBef>
                <a:spcPct val="20000"/>
              </a:spcBef>
              <a:buClr>
                <a:schemeClr val="hlink"/>
              </a:buClr>
              <a:buSzPct val="90000"/>
              <a:buFont typeface="Wingdings" pitchFamily="2" charset="2"/>
              <a:buNone/>
              <a:defRPr/>
            </a:pPr>
            <a:r>
              <a:rPr lang="el-GR" sz="3600" b="1" dirty="0">
                <a:latin typeface="+mn-lt"/>
              </a:rPr>
              <a:t>Απάντηση Παραδείγματος</a:t>
            </a:r>
          </a:p>
        </p:txBody>
      </p:sp>
    </p:spTree>
  </p:cSld>
  <p:clrMapOvr>
    <a:masterClrMapping/>
  </p:clrMapOvr>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1 - Τίτλος"/>
          <p:cNvSpPr>
            <a:spLocks noGrp="1"/>
          </p:cNvSpPr>
          <p:nvPr>
            <p:ph type="title"/>
          </p:nvPr>
        </p:nvSpPr>
        <p:spPr/>
        <p:txBody>
          <a:bodyPr>
            <a:normAutofit fontScale="90000"/>
          </a:bodyPr>
          <a:lstStyle/>
          <a:p>
            <a:pPr eaLnBrk="1" hangingPunct="1"/>
            <a:r>
              <a:rPr lang="el-GR" altLang="el-GR" sz="4000" b="1" dirty="0" smtClean="0">
                <a:cs typeface="Arial" panose="020B0604020202020204" pitchFamily="34" charset="0"/>
              </a:rPr>
              <a:t>ΜΕΘΟΔΟΙ ΥΠΟΛΟΓΙΣΜΟΥ ΤΟΥ ΝΕΚΡΟΥ ΣΗΜΕΙΟΥ </a:t>
            </a:r>
          </a:p>
        </p:txBody>
      </p:sp>
      <p:sp>
        <p:nvSpPr>
          <p:cNvPr id="150532" name="2 - Υπότιτλος"/>
          <p:cNvSpPr>
            <a:spLocks noGrp="1"/>
          </p:cNvSpPr>
          <p:nvPr>
            <p:ph idx="1"/>
          </p:nvPr>
        </p:nvSpPr>
        <p:spPr/>
        <p:txBody>
          <a:bodyPr/>
          <a:lstStyle/>
          <a:p>
            <a:pPr marL="0" indent="0" algn="just" eaLnBrk="1" hangingPunct="1">
              <a:buNone/>
            </a:pPr>
            <a:r>
              <a:rPr lang="el-GR" altLang="el-GR" dirty="0" smtClean="0">
                <a:solidFill>
                  <a:schemeClr val="tx1"/>
                </a:solidFill>
                <a:cs typeface="Arial" panose="020B0604020202020204" pitchFamily="34" charset="0"/>
              </a:rPr>
              <a:t>Οι μέθοδοι που χρησιμοποιούνται συνήθως για τον υπολογισμό του Νεκρού Σημείου είναι</a:t>
            </a:r>
            <a:r>
              <a:rPr lang="en-US" altLang="el-GR" dirty="0" smtClean="0">
                <a:solidFill>
                  <a:schemeClr val="tx1"/>
                </a:solidFill>
                <a:cs typeface="Arial" panose="020B0604020202020204" pitchFamily="34" charset="0"/>
              </a:rPr>
              <a:t>:</a:t>
            </a:r>
            <a:r>
              <a:rPr lang="el-GR" altLang="el-GR" dirty="0" smtClean="0">
                <a:solidFill>
                  <a:schemeClr val="tx1"/>
                </a:solidFill>
                <a:cs typeface="Arial" panose="020B0604020202020204" pitchFamily="34" charset="0"/>
              </a:rPr>
              <a:t> </a:t>
            </a:r>
          </a:p>
          <a:p>
            <a:pPr algn="just" eaLnBrk="1" hangingPunct="1">
              <a:buClr>
                <a:schemeClr val="tx1"/>
              </a:buClr>
              <a:buFont typeface="Arial" panose="020B0604020202020204" pitchFamily="34" charset="0"/>
              <a:buChar char="•"/>
            </a:pPr>
            <a:r>
              <a:rPr lang="el-GR" altLang="el-GR" dirty="0" smtClean="0">
                <a:solidFill>
                  <a:schemeClr val="tx1"/>
                </a:solidFill>
                <a:cs typeface="Arial" panose="020B0604020202020204" pitchFamily="34" charset="0"/>
              </a:rPr>
              <a:t>Η μέθοδος της μαθηματικής ισότητας.</a:t>
            </a:r>
          </a:p>
          <a:p>
            <a:pPr algn="just" eaLnBrk="1" hangingPunct="1">
              <a:buClr>
                <a:schemeClr val="tx1"/>
              </a:buClr>
              <a:buFont typeface="Arial" panose="020B0604020202020204" pitchFamily="34" charset="0"/>
              <a:buChar char="•"/>
            </a:pPr>
            <a:r>
              <a:rPr lang="el-GR" altLang="el-GR" dirty="0" smtClean="0">
                <a:solidFill>
                  <a:schemeClr val="tx1"/>
                </a:solidFill>
                <a:cs typeface="Arial" panose="020B0604020202020204" pitchFamily="34" charset="0"/>
              </a:rPr>
              <a:t>Η μέθοδος του μικτού περιθωρίου.</a:t>
            </a:r>
          </a:p>
          <a:p>
            <a:pPr algn="just" eaLnBrk="1" hangingPunct="1">
              <a:buClr>
                <a:schemeClr val="tx1"/>
              </a:buClr>
              <a:buFont typeface="Arial" panose="020B0604020202020204" pitchFamily="34" charset="0"/>
              <a:buChar char="•"/>
            </a:pPr>
            <a:r>
              <a:rPr lang="el-GR" altLang="el-GR" dirty="0" smtClean="0">
                <a:solidFill>
                  <a:schemeClr val="tx1"/>
                </a:solidFill>
                <a:cs typeface="Arial" panose="020B0604020202020204" pitchFamily="34" charset="0"/>
              </a:rPr>
              <a:t>Η μέθοδος της γραφικής παράστασης. </a:t>
            </a:r>
          </a:p>
        </p:txBody>
      </p:sp>
      <p:sp>
        <p:nvSpPr>
          <p:cNvPr id="2" name="Slide Number Placeholder 1"/>
          <p:cNvSpPr>
            <a:spLocks noGrp="1"/>
          </p:cNvSpPr>
          <p:nvPr>
            <p:ph type="sldNum" sz="quarter" idx="10"/>
          </p:nvPr>
        </p:nvSpPr>
        <p:spPr/>
        <p:txBody>
          <a:bodyPr/>
          <a:lstStyle/>
          <a:p>
            <a:pPr>
              <a:defRPr/>
            </a:pPr>
            <a:fld id="{2D82CCFB-321B-4A86-9BCE-161236418C8C}" type="slidenum">
              <a:rPr lang="el-GR" smtClean="0"/>
              <a:pPr>
                <a:defRPr/>
              </a:pPr>
              <a:t>361</a:t>
            </a:fld>
            <a:endParaRPr lang="el-GR" dirty="0"/>
          </a:p>
        </p:txBody>
      </p:sp>
    </p:spTree>
    <p:extLst>
      <p:ext uri="{BB962C8B-B14F-4D97-AF65-F5344CB8AC3E}">
        <p14:creationId xmlns="" xmlns:p14="http://schemas.microsoft.com/office/powerpoint/2010/main" val="1649124557"/>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74638"/>
            <a:ext cx="9144000" cy="706090"/>
          </a:xfrm>
        </p:spPr>
        <p:txBody>
          <a:bodyPr/>
          <a:lstStyle/>
          <a:p>
            <a:r>
              <a:rPr lang="el-GR" altLang="el-GR" sz="2800" b="1" dirty="0">
                <a:latin typeface="+mn-lt"/>
                <a:cs typeface="Arial" panose="020B0604020202020204" pitchFamily="34" charset="0"/>
              </a:rPr>
              <a:t>Η ΜΕΘΟΔΟΣ ΤΗΣ ΜΑΘΗΜΑΤΙΚΗΣ </a:t>
            </a:r>
            <a:r>
              <a:rPr lang="el-GR" altLang="el-GR" sz="2800" b="1" dirty="0" smtClean="0">
                <a:latin typeface="+mn-lt"/>
                <a:cs typeface="Arial" panose="020B0604020202020204" pitchFamily="34" charset="0"/>
              </a:rPr>
              <a:t>ΙΣΟΤΗΤΑΣ (1)</a:t>
            </a:r>
            <a:endParaRPr lang="el-GR" sz="2800" b="1" dirty="0">
              <a:latin typeface="+mn-lt"/>
            </a:endParaRPr>
          </a:p>
        </p:txBody>
      </p:sp>
      <p:sp>
        <p:nvSpPr>
          <p:cNvPr id="6" name="Content Placeholder 5"/>
          <p:cNvSpPr>
            <a:spLocks noGrp="1"/>
          </p:cNvSpPr>
          <p:nvPr>
            <p:ph sz="half" idx="1"/>
          </p:nvPr>
        </p:nvSpPr>
        <p:spPr>
          <a:xfrm>
            <a:off x="0" y="1268760"/>
            <a:ext cx="9144000" cy="5374950"/>
          </a:xfrm>
        </p:spPr>
        <p:txBody>
          <a:bodyPr/>
          <a:lstStyle/>
          <a:p>
            <a:pPr marL="0" lvl="0" indent="0" algn="just" eaLnBrk="1" fontAlgn="auto" hangingPunct="1">
              <a:spcAft>
                <a:spcPts val="0"/>
              </a:spcAft>
              <a:buNone/>
              <a:defRPr/>
            </a:pPr>
            <a:r>
              <a:rPr lang="el-GR" dirty="0">
                <a:solidFill>
                  <a:prstClr val="black"/>
                </a:solidFill>
                <a:cs typeface="Arial" pitchFamily="34" charset="0"/>
              </a:rPr>
              <a:t>Σύμφωνα με αυτή τη μέθοδο η σχέση μεταξύ πωλήσεων- δαπανών – κερδών μιας επιχείρησης μπορεί να εκφραστεί ως εξής</a:t>
            </a:r>
            <a:r>
              <a:rPr lang="en-US" dirty="0">
                <a:solidFill>
                  <a:prstClr val="black"/>
                </a:solidFill>
                <a:cs typeface="Arial" pitchFamily="34" charset="0"/>
              </a:rPr>
              <a:t>:</a:t>
            </a:r>
          </a:p>
          <a:p>
            <a:pPr marL="0" lvl="0" indent="0" eaLnBrk="1" fontAlgn="auto" hangingPunct="1">
              <a:spcAft>
                <a:spcPts val="0"/>
              </a:spcAft>
              <a:buNone/>
              <a:defRPr/>
            </a:pPr>
            <a:endParaRPr lang="en-US" sz="2600" dirty="0">
              <a:solidFill>
                <a:prstClr val="black"/>
              </a:solidFill>
              <a:cs typeface="Arial" pitchFamily="34" charset="0"/>
            </a:endParaRPr>
          </a:p>
          <a:p>
            <a:pPr marL="0" lvl="0" indent="0" eaLnBrk="1" fontAlgn="auto" hangingPunct="1">
              <a:spcAft>
                <a:spcPts val="0"/>
              </a:spcAft>
              <a:buNone/>
              <a:defRPr/>
            </a:pPr>
            <a:endParaRPr lang="en-US" sz="2600" dirty="0">
              <a:solidFill>
                <a:prstClr val="black"/>
              </a:solidFill>
              <a:cs typeface="Arial" pitchFamily="34" charset="0"/>
            </a:endParaRPr>
          </a:p>
          <a:p>
            <a:pPr marL="0" lvl="0" indent="0" algn="just" eaLnBrk="1" fontAlgn="auto" hangingPunct="1">
              <a:spcAft>
                <a:spcPts val="0"/>
              </a:spcAft>
              <a:buNone/>
              <a:defRPr/>
            </a:pPr>
            <a:r>
              <a:rPr lang="el-GR" dirty="0" smtClean="0">
                <a:solidFill>
                  <a:prstClr val="black"/>
                </a:solidFill>
                <a:cs typeface="Arial" pitchFamily="34" charset="0"/>
              </a:rPr>
              <a:t>Όπου</a:t>
            </a:r>
            <a:r>
              <a:rPr lang="en-US" dirty="0" smtClean="0">
                <a:solidFill>
                  <a:prstClr val="black"/>
                </a:solidFill>
                <a:cs typeface="Arial" pitchFamily="34" charset="0"/>
              </a:rPr>
              <a:t>:</a:t>
            </a:r>
            <a:r>
              <a:rPr lang="el-GR" dirty="0" smtClean="0">
                <a:solidFill>
                  <a:prstClr val="black"/>
                </a:solidFill>
                <a:cs typeface="Arial" pitchFamily="34" charset="0"/>
              </a:rPr>
              <a:t> </a:t>
            </a:r>
            <a:endParaRPr lang="el-GR" dirty="0">
              <a:solidFill>
                <a:prstClr val="black"/>
              </a:solidFill>
              <a:cs typeface="Arial" pitchFamily="34" charset="0"/>
            </a:endParaRPr>
          </a:p>
          <a:p>
            <a:pPr marL="0" lvl="0" indent="0" algn="just" eaLnBrk="1" fontAlgn="auto" hangingPunct="1">
              <a:spcAft>
                <a:spcPts val="0"/>
              </a:spcAft>
              <a:buNone/>
              <a:defRPr/>
            </a:pPr>
            <a:r>
              <a:rPr lang="el-GR" dirty="0">
                <a:solidFill>
                  <a:prstClr val="black"/>
                </a:solidFill>
                <a:cs typeface="Arial" pitchFamily="34" charset="0"/>
              </a:rPr>
              <a:t>Π = Έσοδα από </a:t>
            </a:r>
            <a:r>
              <a:rPr lang="el-GR" dirty="0" smtClean="0">
                <a:solidFill>
                  <a:prstClr val="black"/>
                </a:solidFill>
                <a:cs typeface="Arial" pitchFamily="34" charset="0"/>
              </a:rPr>
              <a:t>πωλήσεις</a:t>
            </a:r>
            <a:r>
              <a:rPr lang="en-US" dirty="0" smtClean="0">
                <a:solidFill>
                  <a:prstClr val="black"/>
                </a:solidFill>
                <a:cs typeface="Arial" pitchFamily="34" charset="0"/>
              </a:rPr>
              <a:t>.</a:t>
            </a:r>
            <a:endParaRPr lang="el-GR" dirty="0">
              <a:solidFill>
                <a:prstClr val="black"/>
              </a:solidFill>
              <a:cs typeface="Arial" pitchFamily="34" charset="0"/>
            </a:endParaRPr>
          </a:p>
          <a:p>
            <a:pPr marL="0" lvl="0" indent="0" algn="just" eaLnBrk="1" fontAlgn="auto" hangingPunct="1">
              <a:spcAft>
                <a:spcPts val="0"/>
              </a:spcAft>
              <a:buNone/>
              <a:defRPr/>
            </a:pPr>
            <a:r>
              <a:rPr lang="en-US" dirty="0">
                <a:solidFill>
                  <a:prstClr val="black"/>
                </a:solidFill>
                <a:cs typeface="Arial" pitchFamily="34" charset="0"/>
              </a:rPr>
              <a:t>S</a:t>
            </a:r>
            <a:r>
              <a:rPr lang="el-GR" dirty="0">
                <a:solidFill>
                  <a:prstClr val="black"/>
                </a:solidFill>
                <a:cs typeface="Arial" pitchFamily="34" charset="0"/>
              </a:rPr>
              <a:t>= Σταθερές Δαπάνες ( ή Σταθερό Κόστος</a:t>
            </a:r>
            <a:r>
              <a:rPr lang="el-GR" dirty="0" smtClean="0">
                <a:solidFill>
                  <a:prstClr val="black"/>
                </a:solidFill>
                <a:cs typeface="Arial" pitchFamily="34" charset="0"/>
              </a:rPr>
              <a:t>)</a:t>
            </a:r>
            <a:r>
              <a:rPr lang="en-US" dirty="0" smtClean="0">
                <a:solidFill>
                  <a:prstClr val="black"/>
                </a:solidFill>
                <a:cs typeface="Arial" pitchFamily="34" charset="0"/>
              </a:rPr>
              <a:t>.</a:t>
            </a:r>
            <a:endParaRPr lang="el-GR" dirty="0">
              <a:solidFill>
                <a:prstClr val="black"/>
              </a:solidFill>
              <a:cs typeface="Arial" pitchFamily="34" charset="0"/>
            </a:endParaRPr>
          </a:p>
          <a:p>
            <a:pPr marL="0" lvl="0" indent="0" algn="just" eaLnBrk="1" fontAlgn="auto" hangingPunct="1">
              <a:spcAft>
                <a:spcPts val="0"/>
              </a:spcAft>
              <a:buNone/>
              <a:defRPr/>
            </a:pPr>
            <a:r>
              <a:rPr lang="el-GR" dirty="0">
                <a:solidFill>
                  <a:prstClr val="black"/>
                </a:solidFill>
                <a:cs typeface="Arial" pitchFamily="34" charset="0"/>
              </a:rPr>
              <a:t>Μ= Μεταβλητές Δαπάνες ( ή Μεταβλητό Κόστος</a:t>
            </a:r>
            <a:r>
              <a:rPr lang="el-GR" dirty="0" smtClean="0">
                <a:solidFill>
                  <a:prstClr val="black"/>
                </a:solidFill>
                <a:cs typeface="Arial" pitchFamily="34" charset="0"/>
              </a:rPr>
              <a:t>)</a:t>
            </a:r>
            <a:r>
              <a:rPr lang="en-US" dirty="0" smtClean="0">
                <a:solidFill>
                  <a:prstClr val="black"/>
                </a:solidFill>
                <a:cs typeface="Arial" pitchFamily="34" charset="0"/>
              </a:rPr>
              <a:t>.</a:t>
            </a:r>
            <a:endParaRPr lang="el-GR" dirty="0">
              <a:solidFill>
                <a:prstClr val="black"/>
              </a:solidFill>
              <a:cs typeface="Arial" pitchFamily="34" charset="0"/>
            </a:endParaRPr>
          </a:p>
          <a:p>
            <a:pPr marL="0" lvl="0" indent="0" algn="just" eaLnBrk="1" fontAlgn="auto" hangingPunct="1">
              <a:spcAft>
                <a:spcPts val="0"/>
              </a:spcAft>
              <a:buNone/>
              <a:defRPr/>
            </a:pPr>
            <a:r>
              <a:rPr lang="el-GR" dirty="0">
                <a:solidFill>
                  <a:prstClr val="black"/>
                </a:solidFill>
                <a:cs typeface="Arial" pitchFamily="34" charset="0"/>
              </a:rPr>
              <a:t>Κ= Καθαρά </a:t>
            </a:r>
            <a:r>
              <a:rPr lang="el-GR" dirty="0" smtClean="0">
                <a:solidFill>
                  <a:prstClr val="black"/>
                </a:solidFill>
                <a:cs typeface="Arial" pitchFamily="34" charset="0"/>
              </a:rPr>
              <a:t>Κέρδη</a:t>
            </a:r>
            <a:r>
              <a:rPr lang="en-US" dirty="0" smtClean="0">
                <a:solidFill>
                  <a:prstClr val="black"/>
                </a:solidFill>
                <a:cs typeface="Arial" pitchFamily="34" charset="0"/>
              </a:rPr>
              <a:t>.</a:t>
            </a:r>
            <a:endParaRPr lang="el-GR" dirty="0">
              <a:solidFill>
                <a:prstClr val="black"/>
              </a:solidFill>
              <a:cs typeface="Arial" pitchFamily="34" charset="0"/>
            </a:endParaRPr>
          </a:p>
          <a:p>
            <a:endParaRPr lang="el-GR" dirty="0"/>
          </a:p>
        </p:txBody>
      </p:sp>
      <p:pic>
        <p:nvPicPr>
          <p:cNvPr id="8" name="Content Placeholder 7" descr="σχέση μεταξύ πωλήσεων- δαπανών – κερδών μιας επιχείρησης "/>
          <p:cNvPicPr>
            <a:picLocks noGrp="1" noChangeAspect="1"/>
          </p:cNvPicPr>
          <p:nvPr>
            <p:ph sz="half" idx="2"/>
          </p:nvPr>
        </p:nvPicPr>
        <p:blipFill>
          <a:blip r:embed="rId2" cstate="print">
            <a:extLst>
              <a:ext uri="{28A0092B-C50C-407E-A947-70E740481C1C}">
                <a14:useLocalDpi xmlns="" xmlns:a14="http://schemas.microsoft.com/office/drawing/2010/main" val="0"/>
              </a:ext>
            </a:extLst>
          </a:blip>
          <a:stretch>
            <a:fillRect/>
          </a:stretch>
        </p:blipFill>
        <p:spPr>
          <a:xfrm>
            <a:off x="3203848" y="2852936"/>
            <a:ext cx="3960440" cy="1008112"/>
          </a:xfrm>
        </p:spPr>
      </p:pic>
    </p:spTree>
    <p:extLst>
      <p:ext uri="{BB962C8B-B14F-4D97-AF65-F5344CB8AC3E}">
        <p14:creationId xmlns="" xmlns:p14="http://schemas.microsoft.com/office/powerpoint/2010/main" val="1601988895"/>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9" name="1 - Τίτλος"/>
          <p:cNvSpPr>
            <a:spLocks noGrp="1"/>
          </p:cNvSpPr>
          <p:nvPr>
            <p:ph type="title"/>
          </p:nvPr>
        </p:nvSpPr>
        <p:spPr>
          <a:xfrm>
            <a:off x="0" y="274638"/>
            <a:ext cx="9144000" cy="1143000"/>
          </a:xfrm>
        </p:spPr>
        <p:txBody>
          <a:bodyPr>
            <a:normAutofit fontScale="90000"/>
          </a:bodyPr>
          <a:lstStyle/>
          <a:p>
            <a:pPr eaLnBrk="1" hangingPunct="1"/>
            <a:r>
              <a:rPr lang="el-GR" altLang="el-GR" sz="4000" b="1" dirty="0">
                <a:latin typeface="+mn-lt"/>
                <a:cs typeface="Arial" panose="020B0604020202020204" pitchFamily="34" charset="0"/>
              </a:rPr>
              <a:t>Η ΜΕΘΟΔΟΣ ΤΗΣ ΜΑΘΗΜΑΤΙΚΗΣ ΙΣΟΤΗΤΑΣ </a:t>
            </a:r>
            <a:r>
              <a:rPr lang="el-GR" altLang="el-GR" sz="4000" b="1" dirty="0" smtClean="0">
                <a:latin typeface="+mn-lt"/>
                <a:cs typeface="Arial" panose="020B0604020202020204" pitchFamily="34" charset="0"/>
              </a:rPr>
              <a:t>(2)</a:t>
            </a:r>
            <a:endParaRPr lang="el-GR" altLang="el-GR" sz="4000" b="1" dirty="0">
              <a:latin typeface="+mn-lt"/>
              <a:cs typeface="Arial" panose="020B0604020202020204" pitchFamily="34" charset="0"/>
            </a:endParaRPr>
          </a:p>
        </p:txBody>
      </p:sp>
      <p:sp>
        <p:nvSpPr>
          <p:cNvPr id="3" name="2 - Υπότιτλος"/>
          <p:cNvSpPr>
            <a:spLocks noGrp="1"/>
          </p:cNvSpPr>
          <p:nvPr>
            <p:ph sz="half" idx="1"/>
          </p:nvPr>
        </p:nvSpPr>
        <p:spPr>
          <a:xfrm>
            <a:off x="0" y="1857364"/>
            <a:ext cx="9144000" cy="5000636"/>
          </a:xfrm>
        </p:spPr>
        <p:txBody>
          <a:bodyPr rtlCol="0">
            <a:normAutofit/>
          </a:bodyPr>
          <a:lstStyle/>
          <a:p>
            <a:pPr algn="l" eaLnBrk="1" fontAlgn="auto" hangingPunct="1">
              <a:spcAft>
                <a:spcPts val="0"/>
              </a:spcAft>
              <a:defRPr/>
            </a:pPr>
            <a:r>
              <a:rPr lang="el-GR" sz="3600" dirty="0" smtClean="0">
                <a:solidFill>
                  <a:schemeClr val="tx1"/>
                </a:solidFill>
                <a:cs typeface="Arial" pitchFamily="34" charset="0"/>
              </a:rPr>
              <a:t>Επειδή στο ΝΑ η επιχείρηση δεν έχει κέρδος, δηλαδή Κ=0, η παραπάνω εξίσωση γίνεται</a:t>
            </a:r>
            <a:r>
              <a:rPr lang="en-US" sz="3600" dirty="0" smtClean="0">
                <a:solidFill>
                  <a:schemeClr val="tx1"/>
                </a:solidFill>
                <a:cs typeface="Arial" pitchFamily="34" charset="0"/>
              </a:rPr>
              <a:t>:</a:t>
            </a:r>
            <a:endParaRPr lang="el-GR" sz="2000" dirty="0" smtClean="0">
              <a:solidFill>
                <a:schemeClr val="tx1"/>
              </a:solidFill>
              <a:cs typeface="Arial" pitchFamily="34" charset="0"/>
            </a:endParaRPr>
          </a:p>
          <a:p>
            <a:pPr algn="l" eaLnBrk="1" fontAlgn="auto" hangingPunct="1">
              <a:spcAft>
                <a:spcPts val="0"/>
              </a:spcAft>
              <a:defRPr/>
            </a:pPr>
            <a:endParaRPr lang="el-GR" sz="2600" dirty="0" smtClean="0">
              <a:solidFill>
                <a:schemeClr val="tx1"/>
              </a:solidFill>
              <a:latin typeface="Arial" pitchFamily="34" charset="0"/>
              <a:cs typeface="Arial" pitchFamily="34" charset="0"/>
            </a:endParaRPr>
          </a:p>
          <a:p>
            <a:pPr algn="l" eaLnBrk="1" fontAlgn="auto" hangingPunct="1">
              <a:spcAft>
                <a:spcPts val="0"/>
              </a:spcAft>
              <a:defRPr/>
            </a:pPr>
            <a:endParaRPr lang="el-GR" sz="2600" dirty="0" smtClean="0">
              <a:solidFill>
                <a:schemeClr val="tx1"/>
              </a:solidFill>
              <a:latin typeface="Arial" pitchFamily="34" charset="0"/>
              <a:cs typeface="Arial" pitchFamily="34" charset="0"/>
            </a:endParaRPr>
          </a:p>
        </p:txBody>
      </p:sp>
      <p:pic>
        <p:nvPicPr>
          <p:cNvPr id="4" name="Content Placeholder 3" descr="τύπος"/>
          <p:cNvPicPr>
            <a:picLocks noGrp="1" noChangeAspect="1"/>
          </p:cNvPicPr>
          <p:nvPr>
            <p:ph sz="half" idx="2"/>
          </p:nvPr>
        </p:nvPicPr>
        <p:blipFill>
          <a:blip r:embed="rId2" cstate="print">
            <a:extLst>
              <a:ext uri="{28A0092B-C50C-407E-A947-70E740481C1C}">
                <a14:useLocalDpi xmlns="" xmlns:a14="http://schemas.microsoft.com/office/drawing/2010/main" val="0"/>
              </a:ext>
            </a:extLst>
          </a:blip>
          <a:stretch>
            <a:fillRect/>
          </a:stretch>
        </p:blipFill>
        <p:spPr>
          <a:xfrm>
            <a:off x="2267744" y="3501008"/>
            <a:ext cx="5400600" cy="1626152"/>
          </a:xfrm>
        </p:spPr>
      </p:pic>
    </p:spTree>
    <p:extLst>
      <p:ext uri="{BB962C8B-B14F-4D97-AF65-F5344CB8AC3E}">
        <p14:creationId xmlns="" xmlns:p14="http://schemas.microsoft.com/office/powerpoint/2010/main" val="1390679704"/>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778098"/>
          </a:xfrm>
        </p:spPr>
        <p:txBody>
          <a:bodyPr>
            <a:normAutofit fontScale="90000"/>
          </a:bodyPr>
          <a:lstStyle/>
          <a:p>
            <a:r>
              <a:rPr lang="el-GR" altLang="el-GR" sz="4000" b="1" dirty="0">
                <a:cs typeface="Arial" panose="020B0604020202020204" pitchFamily="34" charset="0"/>
              </a:rPr>
              <a:t>Η ΜΕΘΟΔΟΣ ΤΗΣ ΜΑΘΗΜΑΤΙΚΗΣ ΙΣΟΤΗΤΑΣ </a:t>
            </a:r>
            <a:r>
              <a:rPr lang="el-GR" altLang="el-GR" sz="4000" b="1" dirty="0" smtClean="0">
                <a:cs typeface="Arial" panose="020B0604020202020204" pitchFamily="34" charset="0"/>
              </a:rPr>
              <a:t>(</a:t>
            </a:r>
            <a:r>
              <a:rPr lang="en-US" altLang="el-GR" sz="4000" b="1" dirty="0" smtClean="0">
                <a:cs typeface="Arial" panose="020B0604020202020204" pitchFamily="34" charset="0"/>
              </a:rPr>
              <a:t>3</a:t>
            </a:r>
            <a:r>
              <a:rPr lang="el-GR" altLang="el-GR" sz="4000" b="1" dirty="0" smtClean="0">
                <a:cs typeface="Arial" panose="020B0604020202020204" pitchFamily="34" charset="0"/>
              </a:rPr>
              <a:t>)</a:t>
            </a:r>
            <a:endParaRPr lang="el-GR" b="1" dirty="0"/>
          </a:p>
        </p:txBody>
      </p:sp>
      <p:sp>
        <p:nvSpPr>
          <p:cNvPr id="3" name="Content Placeholder 2"/>
          <p:cNvSpPr>
            <a:spLocks noGrp="1"/>
          </p:cNvSpPr>
          <p:nvPr>
            <p:ph sz="half" idx="1"/>
          </p:nvPr>
        </p:nvSpPr>
        <p:spPr>
          <a:xfrm>
            <a:off x="0" y="1340768"/>
            <a:ext cx="9144000" cy="5517232"/>
          </a:xfrm>
        </p:spPr>
        <p:txBody>
          <a:bodyPr/>
          <a:lstStyle/>
          <a:p>
            <a:r>
              <a:rPr lang="el-GR" dirty="0">
                <a:cs typeface="Arial" pitchFamily="34" charset="0"/>
              </a:rPr>
              <a:t>Και επειδή Π= </a:t>
            </a:r>
            <a:r>
              <a:rPr lang="en-US" dirty="0">
                <a:cs typeface="Arial" pitchFamily="34" charset="0"/>
              </a:rPr>
              <a:t>P x Q </a:t>
            </a:r>
            <a:r>
              <a:rPr lang="el-GR" dirty="0">
                <a:cs typeface="Arial" pitchFamily="34" charset="0"/>
              </a:rPr>
              <a:t>και </a:t>
            </a:r>
            <a:r>
              <a:rPr lang="en-US" dirty="0">
                <a:cs typeface="Arial" pitchFamily="34" charset="0"/>
              </a:rPr>
              <a:t>M= V x Q</a:t>
            </a:r>
            <a:r>
              <a:rPr lang="el-GR" dirty="0">
                <a:cs typeface="Arial" pitchFamily="34" charset="0"/>
              </a:rPr>
              <a:t> ο τύπος (1) γίνεται</a:t>
            </a:r>
            <a:r>
              <a:rPr lang="en-US" dirty="0">
                <a:cs typeface="Arial" pitchFamily="34" charset="0"/>
              </a:rPr>
              <a:t>:</a:t>
            </a:r>
          </a:p>
          <a:p>
            <a:endParaRPr lang="el-GR" dirty="0" smtClean="0"/>
          </a:p>
          <a:p>
            <a:endParaRPr lang="el-GR" dirty="0"/>
          </a:p>
          <a:p>
            <a:pPr>
              <a:spcBef>
                <a:spcPct val="0"/>
              </a:spcBef>
              <a:buFontTx/>
              <a:buNone/>
            </a:pPr>
            <a:endParaRPr lang="el-GR" altLang="el-GR" sz="2400" dirty="0" smtClean="0">
              <a:solidFill>
                <a:prstClr val="black"/>
              </a:solidFill>
              <a:cs typeface="Arial" panose="020B0604020202020204" pitchFamily="34" charset="0"/>
            </a:endParaRPr>
          </a:p>
          <a:p>
            <a:pPr algn="just">
              <a:spcBef>
                <a:spcPct val="0"/>
              </a:spcBef>
              <a:buFontTx/>
              <a:buNone/>
            </a:pPr>
            <a:r>
              <a:rPr lang="el-GR" altLang="el-GR" dirty="0" smtClean="0">
                <a:solidFill>
                  <a:prstClr val="black"/>
                </a:solidFill>
                <a:cs typeface="Arial" panose="020B0604020202020204" pitchFamily="34" charset="0"/>
              </a:rPr>
              <a:t>Όπου</a:t>
            </a:r>
            <a:r>
              <a:rPr lang="en-US" altLang="el-GR" dirty="0" smtClean="0">
                <a:solidFill>
                  <a:prstClr val="black"/>
                </a:solidFill>
                <a:cs typeface="Arial" panose="020B0604020202020204" pitchFamily="34" charset="0"/>
              </a:rPr>
              <a:t>:</a:t>
            </a:r>
            <a:r>
              <a:rPr lang="el-GR" altLang="el-GR" dirty="0" smtClean="0">
                <a:solidFill>
                  <a:prstClr val="black"/>
                </a:solidFill>
                <a:cs typeface="Arial" panose="020B0604020202020204" pitchFamily="34" charset="0"/>
              </a:rPr>
              <a:t>  </a:t>
            </a:r>
          </a:p>
          <a:p>
            <a:pPr algn="just">
              <a:spcBef>
                <a:spcPct val="0"/>
              </a:spcBef>
              <a:buFontTx/>
              <a:buNone/>
            </a:pPr>
            <a:r>
              <a:rPr lang="en-US" altLang="el-GR" dirty="0" smtClean="0">
                <a:solidFill>
                  <a:prstClr val="black"/>
                </a:solidFill>
                <a:cs typeface="Arial" panose="020B0604020202020204" pitchFamily="34" charset="0"/>
              </a:rPr>
              <a:t>P </a:t>
            </a:r>
            <a:r>
              <a:rPr lang="el-GR" altLang="el-GR" dirty="0">
                <a:solidFill>
                  <a:prstClr val="black"/>
                </a:solidFill>
                <a:cs typeface="Arial" panose="020B0604020202020204" pitchFamily="34" charset="0"/>
              </a:rPr>
              <a:t>= Τιμή πώλησης ανά μονάδα </a:t>
            </a:r>
            <a:r>
              <a:rPr lang="el-GR" altLang="el-GR" dirty="0" smtClean="0">
                <a:solidFill>
                  <a:prstClr val="black"/>
                </a:solidFill>
                <a:cs typeface="Arial" panose="020B0604020202020204" pitchFamily="34" charset="0"/>
              </a:rPr>
              <a:t>προϊόντος.</a:t>
            </a:r>
            <a:endParaRPr lang="el-GR" altLang="el-GR" dirty="0">
              <a:solidFill>
                <a:prstClr val="black"/>
              </a:solidFill>
              <a:cs typeface="Arial" panose="020B0604020202020204" pitchFamily="34" charset="0"/>
            </a:endParaRPr>
          </a:p>
          <a:p>
            <a:pPr algn="just">
              <a:spcBef>
                <a:spcPct val="0"/>
              </a:spcBef>
              <a:buFontTx/>
              <a:buNone/>
            </a:pPr>
            <a:r>
              <a:rPr lang="en-US" altLang="el-GR" dirty="0" smtClean="0">
                <a:solidFill>
                  <a:prstClr val="black"/>
                </a:solidFill>
                <a:cs typeface="Arial" panose="020B0604020202020204" pitchFamily="34" charset="0"/>
              </a:rPr>
              <a:t>Q </a:t>
            </a:r>
            <a:r>
              <a:rPr lang="en-US" altLang="el-GR" dirty="0">
                <a:solidFill>
                  <a:prstClr val="black"/>
                </a:solidFill>
                <a:cs typeface="Arial" panose="020B0604020202020204" pitchFamily="34" charset="0"/>
              </a:rPr>
              <a:t>= </a:t>
            </a:r>
            <a:r>
              <a:rPr lang="el-GR" altLang="el-GR" dirty="0">
                <a:solidFill>
                  <a:prstClr val="black"/>
                </a:solidFill>
                <a:cs typeface="Arial" panose="020B0604020202020204" pitchFamily="34" charset="0"/>
              </a:rPr>
              <a:t> Ζητούμενη </a:t>
            </a:r>
            <a:r>
              <a:rPr lang="el-GR" altLang="el-GR" dirty="0" smtClean="0">
                <a:solidFill>
                  <a:prstClr val="black"/>
                </a:solidFill>
                <a:cs typeface="Arial" panose="020B0604020202020204" pitchFamily="34" charset="0"/>
              </a:rPr>
              <a:t>Ποσότητα</a:t>
            </a:r>
            <a:r>
              <a:rPr lang="en-US" altLang="el-GR" dirty="0" smtClean="0">
                <a:solidFill>
                  <a:prstClr val="black"/>
                </a:solidFill>
                <a:cs typeface="Arial" panose="020B0604020202020204" pitchFamily="34" charset="0"/>
              </a:rPr>
              <a:t>.</a:t>
            </a:r>
            <a:endParaRPr lang="el-GR" altLang="el-GR" dirty="0">
              <a:solidFill>
                <a:prstClr val="black"/>
              </a:solidFill>
              <a:cs typeface="Arial" panose="020B0604020202020204" pitchFamily="34" charset="0"/>
            </a:endParaRPr>
          </a:p>
          <a:p>
            <a:pPr algn="just">
              <a:spcBef>
                <a:spcPct val="0"/>
              </a:spcBef>
              <a:buFontTx/>
              <a:buNone/>
            </a:pPr>
            <a:r>
              <a:rPr lang="en-US" altLang="el-GR" dirty="0" smtClean="0">
                <a:solidFill>
                  <a:prstClr val="black"/>
                </a:solidFill>
                <a:cs typeface="Arial" panose="020B0604020202020204" pitchFamily="34" charset="0"/>
              </a:rPr>
              <a:t>V </a:t>
            </a:r>
            <a:r>
              <a:rPr lang="el-GR" altLang="el-GR" dirty="0">
                <a:solidFill>
                  <a:prstClr val="black"/>
                </a:solidFill>
                <a:cs typeface="Arial" panose="020B0604020202020204" pitchFamily="34" charset="0"/>
              </a:rPr>
              <a:t>= Μεταβλητό Κόστος ανά μονάδα </a:t>
            </a:r>
            <a:r>
              <a:rPr lang="el-GR" altLang="el-GR" dirty="0" smtClean="0">
                <a:solidFill>
                  <a:prstClr val="black"/>
                </a:solidFill>
                <a:cs typeface="Arial" panose="020B0604020202020204" pitchFamily="34" charset="0"/>
              </a:rPr>
              <a:t>προϊόντος.</a:t>
            </a:r>
            <a:endParaRPr lang="el-GR" altLang="el-GR" dirty="0">
              <a:solidFill>
                <a:prstClr val="black"/>
              </a:solidFill>
              <a:cs typeface="Arial" panose="020B0604020202020204" pitchFamily="34" charset="0"/>
            </a:endParaRPr>
          </a:p>
          <a:p>
            <a:pPr algn="just">
              <a:spcBef>
                <a:spcPct val="0"/>
              </a:spcBef>
              <a:buFontTx/>
              <a:buNone/>
            </a:pPr>
            <a:r>
              <a:rPr lang="el-GR" altLang="el-GR" dirty="0" smtClean="0">
                <a:solidFill>
                  <a:prstClr val="black"/>
                </a:solidFill>
                <a:cs typeface="Arial" panose="020B0604020202020204" pitchFamily="34" charset="0"/>
              </a:rPr>
              <a:t>Κ </a:t>
            </a:r>
            <a:r>
              <a:rPr lang="el-GR" altLang="el-GR" dirty="0">
                <a:solidFill>
                  <a:prstClr val="black"/>
                </a:solidFill>
                <a:cs typeface="Arial" panose="020B0604020202020204" pitchFamily="34" charset="0"/>
              </a:rPr>
              <a:t>= Καθαρό Κέρδος </a:t>
            </a:r>
            <a:r>
              <a:rPr lang="el-GR" altLang="el-GR" dirty="0" smtClean="0">
                <a:solidFill>
                  <a:prstClr val="black"/>
                </a:solidFill>
                <a:cs typeface="Arial" panose="020B0604020202020204" pitchFamily="34" charset="0"/>
              </a:rPr>
              <a:t>(στο </a:t>
            </a:r>
            <a:r>
              <a:rPr lang="el-GR" altLang="el-GR" dirty="0">
                <a:solidFill>
                  <a:prstClr val="black"/>
                </a:solidFill>
                <a:cs typeface="Arial" panose="020B0604020202020204" pitchFamily="34" charset="0"/>
              </a:rPr>
              <a:t>ΝΣ = 0</a:t>
            </a:r>
            <a:r>
              <a:rPr lang="el-GR" altLang="el-GR" dirty="0" smtClean="0">
                <a:solidFill>
                  <a:prstClr val="black"/>
                </a:solidFill>
                <a:cs typeface="Arial" panose="020B0604020202020204" pitchFamily="34" charset="0"/>
              </a:rPr>
              <a:t>)</a:t>
            </a:r>
            <a:r>
              <a:rPr lang="en-US" altLang="el-GR" dirty="0" smtClean="0">
                <a:solidFill>
                  <a:prstClr val="black"/>
                </a:solidFill>
                <a:cs typeface="Arial" panose="020B0604020202020204" pitchFamily="34" charset="0"/>
              </a:rPr>
              <a:t>.</a:t>
            </a:r>
            <a:endParaRPr lang="el-GR" altLang="el-GR" dirty="0">
              <a:solidFill>
                <a:prstClr val="black"/>
              </a:solidFill>
              <a:cs typeface="Arial" panose="020B0604020202020204" pitchFamily="34" charset="0"/>
            </a:endParaRPr>
          </a:p>
          <a:p>
            <a:pPr algn="just">
              <a:spcBef>
                <a:spcPct val="0"/>
              </a:spcBef>
              <a:buFontTx/>
              <a:buNone/>
            </a:pPr>
            <a:r>
              <a:rPr lang="en-US" altLang="el-GR" dirty="0" smtClean="0">
                <a:solidFill>
                  <a:prstClr val="black"/>
                </a:solidFill>
                <a:cs typeface="Arial" panose="020B0604020202020204" pitchFamily="34" charset="0"/>
              </a:rPr>
              <a:t>S </a:t>
            </a:r>
            <a:r>
              <a:rPr lang="en-US" altLang="el-GR" dirty="0">
                <a:solidFill>
                  <a:prstClr val="black"/>
                </a:solidFill>
                <a:cs typeface="Arial" panose="020B0604020202020204" pitchFamily="34" charset="0"/>
              </a:rPr>
              <a:t>= </a:t>
            </a:r>
            <a:r>
              <a:rPr lang="el-GR" altLang="el-GR" dirty="0">
                <a:solidFill>
                  <a:prstClr val="black"/>
                </a:solidFill>
                <a:cs typeface="Arial" panose="020B0604020202020204" pitchFamily="34" charset="0"/>
              </a:rPr>
              <a:t>Σταθερό </a:t>
            </a:r>
            <a:r>
              <a:rPr lang="el-GR" altLang="el-GR" dirty="0" smtClean="0">
                <a:solidFill>
                  <a:prstClr val="black"/>
                </a:solidFill>
                <a:cs typeface="Arial" panose="020B0604020202020204" pitchFamily="34" charset="0"/>
              </a:rPr>
              <a:t>Κόστος</a:t>
            </a:r>
            <a:r>
              <a:rPr lang="en-US" altLang="el-GR" dirty="0" smtClean="0">
                <a:solidFill>
                  <a:prstClr val="black"/>
                </a:solidFill>
                <a:cs typeface="Arial" panose="020B0604020202020204" pitchFamily="34" charset="0"/>
              </a:rPr>
              <a:t>.</a:t>
            </a:r>
            <a:r>
              <a:rPr lang="el-GR" altLang="el-GR" dirty="0" smtClean="0">
                <a:solidFill>
                  <a:prstClr val="black"/>
                </a:solidFill>
                <a:cs typeface="Arial" panose="020B0604020202020204" pitchFamily="34" charset="0"/>
              </a:rPr>
              <a:t> </a:t>
            </a:r>
            <a:endParaRPr lang="el-GR" altLang="el-GR" dirty="0">
              <a:solidFill>
                <a:prstClr val="black"/>
              </a:solidFill>
              <a:cs typeface="Arial" panose="020B0604020202020204" pitchFamily="34" charset="0"/>
            </a:endParaRPr>
          </a:p>
          <a:p>
            <a:endParaRPr lang="el-GR" dirty="0"/>
          </a:p>
        </p:txBody>
      </p:sp>
      <p:pic>
        <p:nvPicPr>
          <p:cNvPr id="6" name="Content Placeholder 5" descr="τύπος "/>
          <p:cNvPicPr>
            <a:picLocks noGrp="1" noChangeAspect="1"/>
          </p:cNvPicPr>
          <p:nvPr>
            <p:ph sz="half" idx="2"/>
          </p:nvPr>
        </p:nvPicPr>
        <p:blipFill>
          <a:blip r:embed="rId2" cstate="print">
            <a:extLst>
              <a:ext uri="{28A0092B-C50C-407E-A947-70E740481C1C}">
                <a14:useLocalDpi xmlns="" xmlns:a14="http://schemas.microsoft.com/office/drawing/2010/main" val="0"/>
              </a:ext>
            </a:extLst>
          </a:blip>
          <a:stretch>
            <a:fillRect/>
          </a:stretch>
        </p:blipFill>
        <p:spPr>
          <a:xfrm>
            <a:off x="3275856" y="2204864"/>
            <a:ext cx="3960440" cy="1296144"/>
          </a:xfrm>
        </p:spPr>
      </p:pic>
    </p:spTree>
    <p:extLst>
      <p:ext uri="{BB962C8B-B14F-4D97-AF65-F5344CB8AC3E}">
        <p14:creationId xmlns="" xmlns:p14="http://schemas.microsoft.com/office/powerpoint/2010/main" val="2885816431"/>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728"/>
            <a:ext cx="9144000" cy="634082"/>
          </a:xfrm>
        </p:spPr>
        <p:txBody>
          <a:bodyPr>
            <a:normAutofit fontScale="90000"/>
          </a:bodyPr>
          <a:lstStyle/>
          <a:p>
            <a:r>
              <a:rPr lang="el-GR" altLang="el-GR" sz="4000" b="1" dirty="0">
                <a:cs typeface="Arial" panose="020B0604020202020204" pitchFamily="34" charset="0"/>
              </a:rPr>
              <a:t>Η ΜΕΘΟΔΟΣ ΤΗΣ ΜΑΘΗΜΑΤΙΚΗΣ ΙΣΟΤΗΤΑΣ </a:t>
            </a:r>
            <a:r>
              <a:rPr lang="el-GR" altLang="el-GR" sz="4000" b="1" dirty="0" smtClean="0">
                <a:cs typeface="Arial" panose="020B0604020202020204" pitchFamily="34" charset="0"/>
              </a:rPr>
              <a:t>(4)</a:t>
            </a:r>
            <a:endParaRPr lang="el-GR" sz="4000" b="1" dirty="0">
              <a:cs typeface="Arial" panose="020B0604020202020204" pitchFamily="34" charset="0"/>
            </a:endParaRPr>
          </a:p>
        </p:txBody>
      </p:sp>
      <p:sp>
        <p:nvSpPr>
          <p:cNvPr id="3" name="Content Placeholder 2"/>
          <p:cNvSpPr>
            <a:spLocks noGrp="1"/>
          </p:cNvSpPr>
          <p:nvPr>
            <p:ph sz="half" idx="1"/>
          </p:nvPr>
        </p:nvSpPr>
        <p:spPr>
          <a:xfrm>
            <a:off x="0" y="1340768"/>
            <a:ext cx="9144000" cy="5517232"/>
          </a:xfrm>
        </p:spPr>
        <p:txBody>
          <a:bodyPr/>
          <a:lstStyle/>
          <a:p>
            <a:r>
              <a:rPr lang="el-GR" altLang="el-GR" sz="2400" dirty="0">
                <a:cs typeface="Arial" panose="020B0604020202020204" pitchFamily="34" charset="0"/>
              </a:rPr>
              <a:t>Εάν λύσουμε τον τύπο (3) ως προς </a:t>
            </a:r>
            <a:r>
              <a:rPr lang="en-US" altLang="el-GR" sz="2400" dirty="0">
                <a:cs typeface="Arial" panose="020B0604020202020204" pitchFamily="34" charset="0"/>
              </a:rPr>
              <a:t>Q</a:t>
            </a:r>
            <a:r>
              <a:rPr lang="el-GR" altLang="el-GR" sz="2400" dirty="0">
                <a:cs typeface="Arial" panose="020B0604020202020204" pitchFamily="34" charset="0"/>
              </a:rPr>
              <a:t> θα έχουμε</a:t>
            </a:r>
            <a:r>
              <a:rPr lang="en-US" altLang="el-GR" sz="2400" dirty="0">
                <a:cs typeface="Arial" panose="020B0604020202020204" pitchFamily="34" charset="0"/>
              </a:rPr>
              <a:t>:</a:t>
            </a:r>
            <a:endParaRPr lang="el-GR" altLang="el-GR" sz="2400" dirty="0">
              <a:cs typeface="Arial" panose="020B0604020202020204" pitchFamily="34" charset="0"/>
            </a:endParaRPr>
          </a:p>
          <a:p>
            <a:endParaRPr lang="en-US" dirty="0" smtClean="0"/>
          </a:p>
          <a:p>
            <a:endParaRPr lang="en-US" dirty="0"/>
          </a:p>
          <a:p>
            <a:endParaRPr lang="en-US" dirty="0" smtClean="0"/>
          </a:p>
          <a:p>
            <a:endParaRPr lang="en-US" dirty="0"/>
          </a:p>
          <a:p>
            <a:endParaRPr lang="el-GR" altLang="el-GR" sz="2400" dirty="0" smtClean="0">
              <a:cs typeface="Arial" panose="020B0604020202020204" pitchFamily="34" charset="0"/>
            </a:endParaRPr>
          </a:p>
          <a:p>
            <a:pPr algn="just"/>
            <a:r>
              <a:rPr lang="el-GR" altLang="el-GR" dirty="0" smtClean="0">
                <a:cs typeface="Arial" panose="020B0604020202020204" pitchFamily="34" charset="0"/>
              </a:rPr>
              <a:t>Το </a:t>
            </a:r>
            <a:r>
              <a:rPr lang="en-US" altLang="el-GR" dirty="0" smtClean="0">
                <a:cs typeface="Arial" panose="020B0604020202020204" pitchFamily="34" charset="0"/>
              </a:rPr>
              <a:t> (P </a:t>
            </a:r>
            <a:r>
              <a:rPr lang="en-US" altLang="el-GR" dirty="0">
                <a:cs typeface="Arial" panose="020B0604020202020204" pitchFamily="34" charset="0"/>
              </a:rPr>
              <a:t>– </a:t>
            </a:r>
            <a:r>
              <a:rPr lang="en-US" altLang="el-GR" dirty="0" smtClean="0">
                <a:cs typeface="Arial" panose="020B0604020202020204" pitchFamily="34" charset="0"/>
              </a:rPr>
              <a:t>V</a:t>
            </a:r>
            <a:r>
              <a:rPr lang="el-GR" altLang="el-GR" dirty="0" smtClean="0">
                <a:cs typeface="Arial" panose="020B0604020202020204" pitchFamily="34" charset="0"/>
              </a:rPr>
              <a:t>) </a:t>
            </a:r>
            <a:r>
              <a:rPr lang="el-GR" altLang="el-GR" dirty="0">
                <a:cs typeface="Arial" panose="020B0604020202020204" pitchFamily="34" charset="0"/>
              </a:rPr>
              <a:t>μας δίνει τις Σταθερές Δαπάνες ανά μονάδα προϊόντος, αν κατά την πώληση μίας μονάδας προϊόντος αφαιρέσουμε (από την τιμή) το μεταβλητό κόστος.</a:t>
            </a:r>
          </a:p>
          <a:p>
            <a:endParaRPr lang="el-GR" dirty="0"/>
          </a:p>
        </p:txBody>
      </p:sp>
      <p:pic>
        <p:nvPicPr>
          <p:cNvPr id="6" name="Content Placeholder 5" descr="τύποι "/>
          <p:cNvPicPr>
            <a:picLocks noGrp="1" noChangeAspect="1"/>
          </p:cNvPicPr>
          <p:nvPr>
            <p:ph sz="half" idx="2"/>
          </p:nvPr>
        </p:nvPicPr>
        <p:blipFill>
          <a:blip r:embed="rId2" cstate="print">
            <a:extLst>
              <a:ext uri="{28A0092B-C50C-407E-A947-70E740481C1C}">
                <a14:useLocalDpi xmlns="" xmlns:a14="http://schemas.microsoft.com/office/drawing/2010/main" val="0"/>
              </a:ext>
            </a:extLst>
          </a:blip>
          <a:stretch>
            <a:fillRect/>
          </a:stretch>
        </p:blipFill>
        <p:spPr>
          <a:xfrm>
            <a:off x="2643174" y="2143116"/>
            <a:ext cx="2828925" cy="1943100"/>
          </a:xfrm>
        </p:spPr>
      </p:pic>
    </p:spTree>
    <p:extLst>
      <p:ext uri="{BB962C8B-B14F-4D97-AF65-F5344CB8AC3E}">
        <p14:creationId xmlns="" xmlns:p14="http://schemas.microsoft.com/office/powerpoint/2010/main" val="3372410445"/>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1 - Τίτλος"/>
          <p:cNvSpPr>
            <a:spLocks noGrp="1"/>
          </p:cNvSpPr>
          <p:nvPr>
            <p:ph type="title"/>
          </p:nvPr>
        </p:nvSpPr>
        <p:spPr>
          <a:xfrm>
            <a:off x="1094928" y="274638"/>
            <a:ext cx="7797552" cy="634082"/>
          </a:xfrm>
        </p:spPr>
        <p:txBody>
          <a:bodyPr>
            <a:normAutofit fontScale="90000"/>
          </a:bodyPr>
          <a:lstStyle/>
          <a:p>
            <a:pPr eaLnBrk="1" hangingPunct="1"/>
            <a:r>
              <a:rPr lang="el-GR" altLang="el-GR" b="1" dirty="0" smtClean="0">
                <a:latin typeface="+mn-lt"/>
                <a:cs typeface="Arial" panose="020B0604020202020204" pitchFamily="34" charset="0"/>
              </a:rPr>
              <a:t>ΕΦΑΡΜΟΓΗ</a:t>
            </a:r>
          </a:p>
        </p:txBody>
      </p:sp>
      <p:sp>
        <p:nvSpPr>
          <p:cNvPr id="3" name="2 - Υπότιτλος"/>
          <p:cNvSpPr>
            <a:spLocks noGrp="1"/>
          </p:cNvSpPr>
          <p:nvPr>
            <p:ph idx="1"/>
          </p:nvPr>
        </p:nvSpPr>
        <p:spPr>
          <a:xfrm>
            <a:off x="0" y="980728"/>
            <a:ext cx="9036496" cy="5662982"/>
          </a:xfrm>
        </p:spPr>
        <p:txBody>
          <a:bodyPr rtlCol="0">
            <a:noAutofit/>
          </a:bodyPr>
          <a:lstStyle/>
          <a:p>
            <a:pPr algn="just" eaLnBrk="1" fontAlgn="auto" hangingPunct="1">
              <a:spcAft>
                <a:spcPts val="0"/>
              </a:spcAft>
              <a:defRPr/>
            </a:pPr>
            <a:r>
              <a:rPr lang="el-GR" sz="2800" dirty="0" smtClean="0">
                <a:solidFill>
                  <a:schemeClr val="tx1"/>
                </a:solidFill>
                <a:cs typeface="Arial" pitchFamily="34" charset="0"/>
              </a:rPr>
              <a:t>Έστω ότι η επιχείρηση «ΑΛΦΑ  Α.Ε.» παράγει ένα προϊόν το οποίο πουλάει προς 20€ το ένα. Τα σταθερά της έξοδα είναι 140.000€ το έτος και το μεταβλητό κόστος είναι 8€ ανά μονάδα προϊόντος. Η επιχείρηση παράγει 12.000 μονάδες από το συγκεκριμένο προϊόν. Ζητείται: </a:t>
            </a:r>
          </a:p>
          <a:p>
            <a:pPr marL="514350" indent="-514350" algn="just" eaLnBrk="1" fontAlgn="auto" hangingPunct="1">
              <a:spcAft>
                <a:spcPts val="0"/>
              </a:spcAft>
              <a:buFont typeface="Arial" panose="020B0604020202020204" pitchFamily="34" charset="0"/>
              <a:buAutoNum type="arabicPeriod"/>
              <a:defRPr/>
            </a:pPr>
            <a:r>
              <a:rPr lang="el-GR" sz="2800" dirty="0" smtClean="0">
                <a:solidFill>
                  <a:schemeClr val="tx1"/>
                </a:solidFill>
                <a:cs typeface="Arial" pitchFamily="34" charset="0"/>
              </a:rPr>
              <a:t>Να βρεθεί ποιο είναι το Ν.Σ. της επιχείρησης «ΑΛΦΑ Α.Ε.» στο δεδομένο σημείο παραγωγής σε </a:t>
            </a:r>
            <a:r>
              <a:rPr lang="el-GR" sz="2800" b="1" dirty="0" smtClean="0">
                <a:solidFill>
                  <a:schemeClr val="tx1"/>
                </a:solidFill>
                <a:cs typeface="Arial" pitchFamily="34" charset="0"/>
              </a:rPr>
              <a:t>μονάδες  πωλήσεων</a:t>
            </a:r>
            <a:r>
              <a:rPr lang="el-GR" sz="2800" dirty="0" smtClean="0">
                <a:solidFill>
                  <a:schemeClr val="tx1"/>
                </a:solidFill>
                <a:cs typeface="Arial" pitchFamily="34" charset="0"/>
              </a:rPr>
              <a:t>.</a:t>
            </a:r>
          </a:p>
          <a:p>
            <a:pPr marL="514350" indent="-514350" algn="just" eaLnBrk="1" fontAlgn="auto" hangingPunct="1">
              <a:spcAft>
                <a:spcPts val="0"/>
              </a:spcAft>
              <a:buFont typeface="Arial" panose="020B0604020202020204" pitchFamily="34" charset="0"/>
              <a:buAutoNum type="arabicPeriod"/>
              <a:defRPr/>
            </a:pPr>
            <a:r>
              <a:rPr lang="el-GR" sz="2800" dirty="0" smtClean="0">
                <a:solidFill>
                  <a:schemeClr val="tx1"/>
                </a:solidFill>
                <a:cs typeface="Arial" pitchFamily="34" charset="0"/>
              </a:rPr>
              <a:t>Να βρεθεί ποιο είναι το Ν.Σ. της επιχείρησης στο δεδομένο σημείο παραγωγής σε αξία πωλήσεων.</a:t>
            </a:r>
          </a:p>
        </p:txBody>
      </p:sp>
    </p:spTree>
    <p:extLst>
      <p:ext uri="{BB962C8B-B14F-4D97-AF65-F5344CB8AC3E}">
        <p14:creationId xmlns="" xmlns:p14="http://schemas.microsoft.com/office/powerpoint/2010/main" val="69037180"/>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0" y="274638"/>
            <a:ext cx="8892480" cy="634082"/>
          </a:xfrm>
        </p:spPr>
        <p:txBody>
          <a:bodyPr>
            <a:normAutofit fontScale="90000"/>
          </a:bodyPr>
          <a:lstStyle/>
          <a:p>
            <a:r>
              <a:rPr lang="el-GR" altLang="el-GR" b="1" dirty="0" smtClean="0">
                <a:latin typeface="+mn-lt"/>
                <a:cs typeface="Arial" panose="020B0604020202020204" pitchFamily="34" charset="0"/>
              </a:rPr>
              <a:t>ΑΠΑΝΤΗΣΗ 1/7</a:t>
            </a:r>
            <a:endParaRPr lang="el-GR" b="1" dirty="0">
              <a:latin typeface="+mn-lt"/>
            </a:endParaRPr>
          </a:p>
        </p:txBody>
      </p:sp>
      <p:sp>
        <p:nvSpPr>
          <p:cNvPr id="11" name="Content Placeholder 10"/>
          <p:cNvSpPr>
            <a:spLocks noGrp="1"/>
          </p:cNvSpPr>
          <p:nvPr>
            <p:ph sz="half" idx="1"/>
          </p:nvPr>
        </p:nvSpPr>
        <p:spPr>
          <a:xfrm>
            <a:off x="0" y="1000108"/>
            <a:ext cx="9144000" cy="5857892"/>
          </a:xfrm>
        </p:spPr>
        <p:txBody>
          <a:bodyPr/>
          <a:lstStyle/>
          <a:p>
            <a:pPr eaLnBrk="1" fontAlgn="auto" hangingPunct="1">
              <a:spcAft>
                <a:spcPts val="0"/>
              </a:spcAft>
              <a:defRPr/>
            </a:pPr>
            <a:r>
              <a:rPr lang="el-GR" dirty="0">
                <a:cs typeface="Arial" pitchFamily="34" charset="0"/>
              </a:rPr>
              <a:t>1. Από την εξίσωση  </a:t>
            </a:r>
            <a:r>
              <a:rPr lang="en-US" b="1" dirty="0">
                <a:cs typeface="Arial" pitchFamily="34" charset="0"/>
              </a:rPr>
              <a:t>P x Q= S + V x Q  + K </a:t>
            </a:r>
            <a:r>
              <a:rPr lang="el-GR" b="1" dirty="0">
                <a:cs typeface="Arial" pitchFamily="34" charset="0"/>
              </a:rPr>
              <a:t> </a:t>
            </a:r>
            <a:r>
              <a:rPr lang="el-GR" dirty="0">
                <a:cs typeface="Arial" pitchFamily="34" charset="0"/>
              </a:rPr>
              <a:t>θα βρούμε το </a:t>
            </a:r>
            <a:r>
              <a:rPr lang="en-US" dirty="0">
                <a:cs typeface="Arial" pitchFamily="34" charset="0"/>
              </a:rPr>
              <a:t>Q </a:t>
            </a:r>
            <a:r>
              <a:rPr lang="el-GR" dirty="0">
                <a:cs typeface="Arial" pitchFamily="34" charset="0"/>
              </a:rPr>
              <a:t> δηλαδή το ύψος παραγωγής σε μονάδες προϊόντος. </a:t>
            </a:r>
          </a:p>
          <a:p>
            <a:pPr eaLnBrk="1" fontAlgn="auto" hangingPunct="1">
              <a:spcAft>
                <a:spcPts val="0"/>
              </a:spcAft>
              <a:defRPr/>
            </a:pPr>
            <a:r>
              <a:rPr lang="el-GR" dirty="0" smtClean="0">
                <a:cs typeface="Arial" pitchFamily="34" charset="0"/>
              </a:rPr>
              <a:t>Δεδομένα</a:t>
            </a:r>
            <a:r>
              <a:rPr lang="en-US" dirty="0">
                <a:cs typeface="Arial" pitchFamily="34" charset="0"/>
              </a:rPr>
              <a:t>: P = 20€    Q = ?     S = 140.000€     V= 8€    </a:t>
            </a:r>
            <a:r>
              <a:rPr lang="en-US" dirty="0" smtClean="0">
                <a:cs typeface="Arial" pitchFamily="34" charset="0"/>
              </a:rPr>
              <a:t>K=0</a:t>
            </a:r>
            <a:r>
              <a:rPr lang="el-GR" dirty="0" smtClean="0">
                <a:cs typeface="Arial" pitchFamily="34" charset="0"/>
              </a:rPr>
              <a:t>.</a:t>
            </a:r>
            <a:r>
              <a:rPr lang="en-US" dirty="0" smtClean="0">
                <a:cs typeface="Arial" pitchFamily="34" charset="0"/>
              </a:rPr>
              <a:t> </a:t>
            </a:r>
            <a:endParaRPr lang="en-US" dirty="0">
              <a:cs typeface="Arial" pitchFamily="34" charset="0"/>
            </a:endParaRPr>
          </a:p>
          <a:p>
            <a:pPr eaLnBrk="1" fontAlgn="auto" hangingPunct="1">
              <a:spcAft>
                <a:spcPts val="0"/>
              </a:spcAft>
              <a:defRPr/>
            </a:pPr>
            <a:r>
              <a:rPr lang="el-GR" dirty="0" smtClean="0">
                <a:cs typeface="Arial" pitchFamily="34" charset="0"/>
              </a:rPr>
              <a:t>Εφαρμόζω </a:t>
            </a:r>
            <a:r>
              <a:rPr lang="el-GR" dirty="0">
                <a:cs typeface="Arial" pitchFamily="34" charset="0"/>
              </a:rPr>
              <a:t>τα παραπάνω δεδομένα στον τύπο και έχω</a:t>
            </a:r>
            <a:r>
              <a:rPr lang="en-US" dirty="0">
                <a:cs typeface="Arial" pitchFamily="34" charset="0"/>
              </a:rPr>
              <a:t>:</a:t>
            </a:r>
            <a:endParaRPr lang="el-GR" dirty="0">
              <a:cs typeface="Arial" pitchFamily="34" charset="0"/>
            </a:endParaRPr>
          </a:p>
          <a:p>
            <a:endParaRPr lang="el-GR" dirty="0"/>
          </a:p>
        </p:txBody>
      </p:sp>
      <p:pic>
        <p:nvPicPr>
          <p:cNvPr id="13" name="Content Placeholder 12" descr="τύποι"/>
          <p:cNvPicPr>
            <a:picLocks noGrp="1" noChangeAspect="1"/>
          </p:cNvPicPr>
          <p:nvPr>
            <p:ph sz="half" idx="2"/>
          </p:nvPr>
        </p:nvPicPr>
        <p:blipFill>
          <a:blip r:embed="rId2" cstate="print">
            <a:extLst>
              <a:ext uri="{28A0092B-C50C-407E-A947-70E740481C1C}">
                <a14:useLocalDpi xmlns="" xmlns:a14="http://schemas.microsoft.com/office/drawing/2010/main" val="0"/>
              </a:ext>
            </a:extLst>
          </a:blip>
          <a:stretch>
            <a:fillRect/>
          </a:stretch>
        </p:blipFill>
        <p:spPr>
          <a:xfrm>
            <a:off x="1124949" y="4869161"/>
            <a:ext cx="6920886" cy="1108684"/>
          </a:xfrm>
        </p:spPr>
      </p:pic>
    </p:spTree>
    <p:extLst>
      <p:ext uri="{BB962C8B-B14F-4D97-AF65-F5344CB8AC3E}">
        <p14:creationId xmlns="" xmlns:p14="http://schemas.microsoft.com/office/powerpoint/2010/main" val="3327709669"/>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1 - Τίτλος"/>
          <p:cNvSpPr>
            <a:spLocks noGrp="1"/>
          </p:cNvSpPr>
          <p:nvPr>
            <p:ph type="title"/>
          </p:nvPr>
        </p:nvSpPr>
        <p:spPr>
          <a:xfrm>
            <a:off x="0" y="274638"/>
            <a:ext cx="9144000" cy="562074"/>
          </a:xfrm>
        </p:spPr>
        <p:txBody>
          <a:bodyPr>
            <a:normAutofit fontScale="90000"/>
          </a:bodyPr>
          <a:lstStyle/>
          <a:p>
            <a:pPr eaLnBrk="1" hangingPunct="1"/>
            <a:r>
              <a:rPr lang="el-GR" altLang="el-GR" b="1" dirty="0" smtClean="0">
                <a:latin typeface="+mn-lt"/>
                <a:cs typeface="Arial" panose="020B0604020202020204" pitchFamily="34" charset="0"/>
              </a:rPr>
              <a:t>ΑΠΑΝΤΗΣΗ 2/7</a:t>
            </a:r>
            <a:endParaRPr lang="el-GR" altLang="el-GR" b="1" dirty="0">
              <a:latin typeface="+mn-lt"/>
              <a:cs typeface="Arial" panose="020B0604020202020204" pitchFamily="34" charset="0"/>
            </a:endParaRPr>
          </a:p>
        </p:txBody>
      </p:sp>
      <p:sp>
        <p:nvSpPr>
          <p:cNvPr id="157700" name="2 - Υπότιτλος"/>
          <p:cNvSpPr>
            <a:spLocks noGrp="1"/>
          </p:cNvSpPr>
          <p:nvPr>
            <p:ph idx="1"/>
          </p:nvPr>
        </p:nvSpPr>
        <p:spPr>
          <a:xfrm>
            <a:off x="0" y="980728"/>
            <a:ext cx="9144000" cy="5662982"/>
          </a:xfrm>
        </p:spPr>
        <p:txBody>
          <a:bodyPr/>
          <a:lstStyle/>
          <a:p>
            <a:pPr marL="0" indent="0" algn="just" eaLnBrk="1" hangingPunct="1">
              <a:buNone/>
            </a:pPr>
            <a:r>
              <a:rPr lang="el-GR" altLang="el-GR" sz="2800" dirty="0" smtClean="0">
                <a:solidFill>
                  <a:schemeClr val="tx1"/>
                </a:solidFill>
                <a:cs typeface="Arial" panose="020B0604020202020204" pitchFamily="34" charset="0"/>
              </a:rPr>
              <a:t>Άρα η επιχείρηση για να καλύψει μόνο τα σταθερά της έξοδα χρειάζεται να παράγει 11.667 μονάδες προϊόντος τις οποίες πρέπει να τις πουλήσει όλες.</a:t>
            </a:r>
          </a:p>
          <a:p>
            <a:pPr marL="0" indent="0" algn="just" eaLnBrk="1" hangingPunct="1">
              <a:buNone/>
            </a:pPr>
            <a:r>
              <a:rPr lang="el-GR" altLang="el-GR" sz="2800" dirty="0" smtClean="0">
                <a:solidFill>
                  <a:schemeClr val="tx1"/>
                </a:solidFill>
                <a:cs typeface="Arial" panose="020B0604020202020204" pitchFamily="34" charset="0"/>
              </a:rPr>
              <a:t>2. Για να βρούμε το ύψος των συνολικών εξόδων που απαιτούνται προκειμένου η επιχείρηση να είναι σε θέση να καλύψει τις σταθερές της δαπάνες, πρέπει να βρούμε την αξία των πωλήσεων στο Ν.Σ. </a:t>
            </a:r>
          </a:p>
          <a:p>
            <a:pPr algn="just" eaLnBrk="1" hangingPunct="1"/>
            <a:r>
              <a:rPr lang="el-GR" altLang="el-GR" sz="2800" dirty="0" smtClean="0">
                <a:solidFill>
                  <a:schemeClr val="tx1"/>
                </a:solidFill>
                <a:cs typeface="Arial" panose="020B0604020202020204" pitchFamily="34" charset="0"/>
              </a:rPr>
              <a:t>Αρχικά θα πρέπει να βρούμε το ποσοστό των μεταβλητών δαπανών στο σύνολο των δαπανών.</a:t>
            </a:r>
          </a:p>
        </p:txBody>
      </p:sp>
    </p:spTree>
    <p:extLst>
      <p:ext uri="{BB962C8B-B14F-4D97-AF65-F5344CB8AC3E}">
        <p14:creationId xmlns="" xmlns:p14="http://schemas.microsoft.com/office/powerpoint/2010/main" val="2933454419"/>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1 - Τίτλος"/>
          <p:cNvSpPr>
            <a:spLocks noGrp="1"/>
          </p:cNvSpPr>
          <p:nvPr>
            <p:ph type="title"/>
          </p:nvPr>
        </p:nvSpPr>
        <p:spPr>
          <a:xfrm>
            <a:off x="457200" y="260648"/>
            <a:ext cx="8229600" cy="936104"/>
          </a:xfrm>
        </p:spPr>
        <p:txBody>
          <a:bodyPr>
            <a:normAutofit/>
          </a:bodyPr>
          <a:lstStyle/>
          <a:p>
            <a:pPr eaLnBrk="1" hangingPunct="1"/>
            <a:r>
              <a:rPr lang="el-GR" altLang="el-GR" b="1" dirty="0" smtClean="0">
                <a:cs typeface="Arial" panose="020B0604020202020204" pitchFamily="34" charset="0"/>
              </a:rPr>
              <a:t>ΑΠΑΝΤΗΣΗ 3/7</a:t>
            </a:r>
            <a:endParaRPr lang="el-GR" altLang="el-GR" sz="2800" b="1" dirty="0" smtClean="0">
              <a:cs typeface="Arial" panose="020B0604020202020204" pitchFamily="34" charset="0"/>
            </a:endParaRPr>
          </a:p>
        </p:txBody>
      </p:sp>
      <p:sp>
        <p:nvSpPr>
          <p:cNvPr id="158724" name="2 - Υπότιτλος"/>
          <p:cNvSpPr>
            <a:spLocks noGrp="1"/>
          </p:cNvSpPr>
          <p:nvPr>
            <p:ph sz="half" idx="1"/>
          </p:nvPr>
        </p:nvSpPr>
        <p:spPr>
          <a:xfrm>
            <a:off x="0" y="1268760"/>
            <a:ext cx="9144000" cy="5589240"/>
          </a:xfrm>
        </p:spPr>
        <p:txBody>
          <a:bodyPr/>
          <a:lstStyle/>
          <a:p>
            <a:pPr algn="l" eaLnBrk="1" hangingPunct="1"/>
            <a:r>
              <a:rPr lang="el-GR" altLang="el-GR" sz="2600" dirty="0" smtClean="0">
                <a:cs typeface="Arial" panose="020B0604020202020204" pitchFamily="34" charset="0"/>
              </a:rPr>
              <a:t>Λαμβάνουμε την εξίσωση </a:t>
            </a:r>
            <a:r>
              <a:rPr lang="el-GR" altLang="el-GR" sz="2600" b="1" dirty="0" smtClean="0">
                <a:cs typeface="Arial" panose="020B0604020202020204" pitchFamily="34" charset="0"/>
              </a:rPr>
              <a:t>Π = </a:t>
            </a:r>
            <a:r>
              <a:rPr lang="en-US" altLang="el-GR" sz="2600" b="1" dirty="0" smtClean="0">
                <a:cs typeface="Arial" panose="020B0604020202020204" pitchFamily="34" charset="0"/>
              </a:rPr>
              <a:t>S + M + K</a:t>
            </a:r>
            <a:r>
              <a:rPr lang="el-GR" altLang="el-GR" sz="2600" b="1" dirty="0" smtClean="0">
                <a:cs typeface="Arial" panose="020B0604020202020204" pitchFamily="34" charset="0"/>
              </a:rPr>
              <a:t> (1)</a:t>
            </a:r>
            <a:r>
              <a:rPr lang="el-GR" altLang="el-GR" sz="2600" dirty="0" smtClean="0">
                <a:cs typeface="Arial" panose="020B0604020202020204" pitchFamily="34" charset="0"/>
              </a:rPr>
              <a:t>. Θέτουμε Χ΄ τα ζητούμενα έσοδα πωλήσεων και έτσι θα εκφράσουμε το σύνολο των μεταβλητών δαπανών ως ποσοστό των συνολικών εσόδων, δηλαδή</a:t>
            </a:r>
            <a:r>
              <a:rPr lang="en-US" altLang="el-GR" sz="2600" dirty="0" smtClean="0">
                <a:cs typeface="Arial" panose="020B0604020202020204" pitchFamily="34" charset="0"/>
              </a:rPr>
              <a:t>:</a:t>
            </a:r>
            <a:endParaRPr lang="el-GR" altLang="el-GR" sz="2600" dirty="0" smtClean="0">
              <a:cs typeface="Arial" panose="020B0604020202020204" pitchFamily="34" charset="0"/>
            </a:endParaRPr>
          </a:p>
          <a:p>
            <a:pPr algn="l" eaLnBrk="1" hangingPunct="1"/>
            <a:endParaRPr lang="el-GR" altLang="el-GR" sz="2600" dirty="0" smtClean="0">
              <a:cs typeface="Arial" panose="020B0604020202020204" pitchFamily="34" charset="0"/>
            </a:endParaRPr>
          </a:p>
        </p:txBody>
      </p:sp>
      <p:pic>
        <p:nvPicPr>
          <p:cNvPr id="3" name="Content Placeholder 2" descr="ΠΡΑΞΕΙΣ"/>
          <p:cNvPicPr>
            <a:picLocks noGrp="1" noChangeAspect="1"/>
          </p:cNvPicPr>
          <p:nvPr>
            <p:ph sz="half" idx="2"/>
          </p:nvPr>
        </p:nvPicPr>
        <p:blipFill>
          <a:blip r:embed="rId2" cstate="print">
            <a:extLst>
              <a:ext uri="{28A0092B-C50C-407E-A947-70E740481C1C}">
                <a14:useLocalDpi xmlns="" xmlns:a14="http://schemas.microsoft.com/office/drawing/2010/main" val="0"/>
              </a:ext>
            </a:extLst>
          </a:blip>
          <a:stretch>
            <a:fillRect/>
          </a:stretch>
        </p:blipFill>
        <p:spPr>
          <a:xfrm>
            <a:off x="1475656" y="3356992"/>
            <a:ext cx="6329253" cy="2105975"/>
          </a:xfrm>
        </p:spPr>
      </p:pic>
    </p:spTree>
    <p:extLst>
      <p:ext uri="{BB962C8B-B14F-4D97-AF65-F5344CB8AC3E}">
        <p14:creationId xmlns="" xmlns:p14="http://schemas.microsoft.com/office/powerpoint/2010/main" val="24120682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548680"/>
          </a:xfrm>
        </p:spPr>
        <p:txBody>
          <a:bodyPr/>
          <a:lstStyle/>
          <a:p>
            <a:r>
              <a:rPr lang="el-GR" sz="2400" b="1" dirty="0" smtClean="0"/>
              <a:t>Οι ελάχιστοι μικτοί μισθοί στην Ευρώπη και την Αμερική</a:t>
            </a:r>
            <a:endParaRPr lang="el-GR" sz="2400" b="1" dirty="0"/>
          </a:p>
        </p:txBody>
      </p:sp>
      <p:pic>
        <p:nvPicPr>
          <p:cNvPr id="3337218" name="Picture 2"/>
          <p:cNvPicPr>
            <a:picLocks noGrp="1" noChangeAspect="1" noChangeArrowheads="1"/>
          </p:cNvPicPr>
          <p:nvPr>
            <p:ph idx="1"/>
          </p:nvPr>
        </p:nvPicPr>
        <p:blipFill>
          <a:blip r:embed="rId2" cstate="print"/>
          <a:srcRect/>
          <a:stretch>
            <a:fillRect/>
          </a:stretch>
        </p:blipFill>
        <p:spPr bwMode="auto">
          <a:xfrm>
            <a:off x="0" y="548680"/>
            <a:ext cx="9143999" cy="63093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864096"/>
          </a:xfrm>
        </p:spPr>
        <p:txBody>
          <a:bodyPr>
            <a:normAutofit/>
          </a:bodyPr>
          <a:lstStyle/>
          <a:p>
            <a:r>
              <a:rPr lang="el-GR" altLang="el-GR" b="1" dirty="0" smtClean="0">
                <a:cs typeface="Arial" panose="020B0604020202020204" pitchFamily="34" charset="0"/>
              </a:rPr>
              <a:t>ΑΠΑΝΤΗΣΗ 4/7</a:t>
            </a:r>
            <a:endParaRPr lang="el-GR" b="1" dirty="0"/>
          </a:p>
        </p:txBody>
      </p:sp>
      <p:sp>
        <p:nvSpPr>
          <p:cNvPr id="3" name="Content Placeholder 2"/>
          <p:cNvSpPr>
            <a:spLocks noGrp="1"/>
          </p:cNvSpPr>
          <p:nvPr>
            <p:ph sz="half" idx="1"/>
          </p:nvPr>
        </p:nvSpPr>
        <p:spPr>
          <a:xfrm>
            <a:off x="0" y="1214422"/>
            <a:ext cx="9144000" cy="5643578"/>
          </a:xfrm>
        </p:spPr>
        <p:txBody>
          <a:bodyPr/>
          <a:lstStyle/>
          <a:p>
            <a:r>
              <a:rPr lang="el-GR" altLang="el-GR" dirty="0">
                <a:latin typeface="Arial" panose="020B0604020202020204" pitchFamily="34" charset="0"/>
                <a:cs typeface="Arial" panose="020B0604020202020204" pitchFamily="34" charset="0"/>
              </a:rPr>
              <a:t>Εφαρμόζοντας την εξίσωση (4) έχουμε</a:t>
            </a:r>
            <a:r>
              <a:rPr lang="en-US" altLang="el-GR" dirty="0">
                <a:latin typeface="Arial" panose="020B0604020202020204" pitchFamily="34" charset="0"/>
                <a:cs typeface="Arial" panose="020B0604020202020204" pitchFamily="34" charset="0"/>
              </a:rPr>
              <a:t>:</a:t>
            </a:r>
            <a:endParaRPr lang="el-GR" altLang="el-GR" dirty="0">
              <a:latin typeface="Arial" panose="020B0604020202020204" pitchFamily="34" charset="0"/>
              <a:cs typeface="Arial" panose="020B0604020202020204" pitchFamily="34" charset="0"/>
            </a:endParaRPr>
          </a:p>
          <a:p>
            <a:endParaRPr lang="el-GR" dirty="0"/>
          </a:p>
        </p:txBody>
      </p:sp>
      <p:pic>
        <p:nvPicPr>
          <p:cNvPr id="6" name="Content Placeholder 5" descr="ΠΡΑΞΕΙΣ"/>
          <p:cNvPicPr>
            <a:picLocks noGrp="1" noChangeAspect="1"/>
          </p:cNvPicPr>
          <p:nvPr>
            <p:ph sz="half" idx="2"/>
          </p:nvPr>
        </p:nvPicPr>
        <p:blipFill>
          <a:blip r:embed="rId2" cstate="print">
            <a:extLst>
              <a:ext uri="{28A0092B-C50C-407E-A947-70E740481C1C}">
                <a14:useLocalDpi xmlns="" xmlns:a14="http://schemas.microsoft.com/office/drawing/2010/main" val="0"/>
              </a:ext>
            </a:extLst>
          </a:blip>
          <a:stretch>
            <a:fillRect/>
          </a:stretch>
        </p:blipFill>
        <p:spPr>
          <a:xfrm>
            <a:off x="1094928" y="2276871"/>
            <a:ext cx="6573416" cy="3412907"/>
          </a:xfrm>
        </p:spPr>
      </p:pic>
    </p:spTree>
    <p:extLst>
      <p:ext uri="{BB962C8B-B14F-4D97-AF65-F5344CB8AC3E}">
        <p14:creationId xmlns="" xmlns:p14="http://schemas.microsoft.com/office/powerpoint/2010/main" val="746942862"/>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1" name="1 - Τίτλος"/>
          <p:cNvSpPr>
            <a:spLocks noGrp="1"/>
          </p:cNvSpPr>
          <p:nvPr>
            <p:ph type="title"/>
          </p:nvPr>
        </p:nvSpPr>
        <p:spPr>
          <a:xfrm>
            <a:off x="1094928" y="274638"/>
            <a:ext cx="7797552" cy="706090"/>
          </a:xfrm>
        </p:spPr>
        <p:txBody>
          <a:bodyPr>
            <a:normAutofit fontScale="90000"/>
          </a:bodyPr>
          <a:lstStyle/>
          <a:p>
            <a:r>
              <a:rPr lang="el-GR" altLang="el-GR" b="1" dirty="0" smtClean="0"/>
              <a:t>ΑΠΑΝΤΗΣΗ 5/7</a:t>
            </a:r>
          </a:p>
        </p:txBody>
      </p:sp>
      <p:sp>
        <p:nvSpPr>
          <p:cNvPr id="160772" name="2 - Υπότιτλος"/>
          <p:cNvSpPr>
            <a:spLocks noGrp="1"/>
          </p:cNvSpPr>
          <p:nvPr>
            <p:ph idx="1"/>
          </p:nvPr>
        </p:nvSpPr>
        <p:spPr>
          <a:xfrm>
            <a:off x="0" y="1412776"/>
            <a:ext cx="8892480" cy="4713387"/>
          </a:xfrm>
        </p:spPr>
        <p:txBody>
          <a:bodyPr/>
          <a:lstStyle/>
          <a:p>
            <a:pPr algn="just"/>
            <a:r>
              <a:rPr lang="el-GR" altLang="el-GR" sz="4000" dirty="0" smtClean="0"/>
              <a:t>Άρα το Ν.Σ. για την επιχείρηση «ΑΛΦΑ Α.Ε.» σε </a:t>
            </a:r>
            <a:r>
              <a:rPr lang="el-GR" altLang="el-GR" sz="4000" b="1" dirty="0" smtClean="0"/>
              <a:t>αξία πωλήσεων </a:t>
            </a:r>
            <a:r>
              <a:rPr lang="el-GR" altLang="el-GR" sz="4000" dirty="0" smtClean="0"/>
              <a:t>είναι 23.333 €.</a:t>
            </a:r>
          </a:p>
        </p:txBody>
      </p:sp>
    </p:spTree>
    <p:extLst>
      <p:ext uri="{BB962C8B-B14F-4D97-AF65-F5344CB8AC3E}">
        <p14:creationId xmlns="" xmlns:p14="http://schemas.microsoft.com/office/powerpoint/2010/main" val="1839722487"/>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1 - Τίτλος"/>
          <p:cNvSpPr>
            <a:spLocks noGrp="1"/>
          </p:cNvSpPr>
          <p:nvPr>
            <p:ph type="title"/>
          </p:nvPr>
        </p:nvSpPr>
        <p:spPr>
          <a:xfrm>
            <a:off x="0" y="274638"/>
            <a:ext cx="9036496" cy="418058"/>
          </a:xfrm>
        </p:spPr>
        <p:txBody>
          <a:bodyPr>
            <a:normAutofit fontScale="90000"/>
          </a:bodyPr>
          <a:lstStyle/>
          <a:p>
            <a:pPr eaLnBrk="1" hangingPunct="1"/>
            <a:r>
              <a:rPr lang="el-GR" altLang="el-GR" sz="3800" b="1" dirty="0">
                <a:cs typeface="Arial" panose="020B0604020202020204" pitchFamily="34" charset="0"/>
              </a:rPr>
              <a:t>ΜΕΘΟΔΟΣ ΤΟΥ ΜΙΚΤΟΥ </a:t>
            </a:r>
            <a:r>
              <a:rPr lang="el-GR" altLang="el-GR" sz="3800" b="1" dirty="0" smtClean="0">
                <a:cs typeface="Arial" panose="020B0604020202020204" pitchFamily="34" charset="0"/>
              </a:rPr>
              <a:t>ΚΕΡΔΟΥΣ (1)  </a:t>
            </a:r>
            <a:endParaRPr lang="el-GR" altLang="el-GR" sz="3800" b="1" i="1" u="sng" dirty="0" smtClean="0">
              <a:latin typeface="Arial" panose="020B0604020202020204" pitchFamily="34" charset="0"/>
              <a:cs typeface="Arial" panose="020B0604020202020204" pitchFamily="34" charset="0"/>
            </a:endParaRPr>
          </a:p>
        </p:txBody>
      </p:sp>
      <p:sp>
        <p:nvSpPr>
          <p:cNvPr id="161796" name="2 - Υπότιτλος"/>
          <p:cNvSpPr>
            <a:spLocks noGrp="1"/>
          </p:cNvSpPr>
          <p:nvPr>
            <p:ph idx="1"/>
          </p:nvPr>
        </p:nvSpPr>
        <p:spPr>
          <a:xfrm>
            <a:off x="0" y="1000108"/>
            <a:ext cx="9036496" cy="5572164"/>
          </a:xfrm>
        </p:spPr>
        <p:txBody>
          <a:bodyPr/>
          <a:lstStyle/>
          <a:p>
            <a:pPr algn="just" eaLnBrk="1" hangingPunct="1">
              <a:buClr>
                <a:srgbClr val="552803"/>
              </a:buClr>
              <a:buFont typeface="Arial" panose="020B0604020202020204" pitchFamily="34" charset="0"/>
              <a:buChar char="•"/>
            </a:pPr>
            <a:endParaRPr lang="el-GR" altLang="el-GR" sz="3000" dirty="0" smtClean="0">
              <a:solidFill>
                <a:schemeClr val="tx1"/>
              </a:solidFill>
              <a:cs typeface="Arial" panose="020B0604020202020204" pitchFamily="34" charset="0"/>
            </a:endParaRPr>
          </a:p>
          <a:p>
            <a:pPr algn="just" eaLnBrk="1" hangingPunct="1">
              <a:buClr>
                <a:srgbClr val="552803"/>
              </a:buClr>
              <a:buFont typeface="Arial" panose="020B0604020202020204" pitchFamily="34" charset="0"/>
              <a:buChar char="•"/>
            </a:pPr>
            <a:r>
              <a:rPr lang="el-GR" altLang="el-GR" sz="3000" dirty="0" smtClean="0">
                <a:solidFill>
                  <a:schemeClr val="tx1"/>
                </a:solidFill>
                <a:cs typeface="Arial" panose="020B0604020202020204" pitchFamily="34" charset="0"/>
              </a:rPr>
              <a:t>Αυτή η μέθοδος προσδιορισμού του Νεκρού Σημείου δείχνει πιο ξεκάθαρα τις σχέσεις μεταξύ Πωλήσεων - Κόστους – Κερδών μιας επιχείρησης. </a:t>
            </a:r>
          </a:p>
          <a:p>
            <a:pPr algn="just" eaLnBrk="1" hangingPunct="1">
              <a:buClr>
                <a:srgbClr val="552803"/>
              </a:buClr>
              <a:buFont typeface="Arial" panose="020B0604020202020204" pitchFamily="34" charset="0"/>
              <a:buChar char="•"/>
            </a:pPr>
            <a:r>
              <a:rPr lang="el-GR" altLang="el-GR" sz="3000" b="1" dirty="0" smtClean="0">
                <a:solidFill>
                  <a:schemeClr val="tx1"/>
                </a:solidFill>
                <a:cs typeface="Arial" panose="020B0604020202020204" pitchFamily="34" charset="0"/>
              </a:rPr>
              <a:t>Μικτό Περιθώριο Κέρδους </a:t>
            </a:r>
            <a:r>
              <a:rPr lang="el-GR" altLang="el-GR" sz="3000" dirty="0" smtClean="0">
                <a:solidFill>
                  <a:schemeClr val="tx1"/>
                </a:solidFill>
                <a:cs typeface="Arial" panose="020B0604020202020204" pitchFamily="34" charset="0"/>
              </a:rPr>
              <a:t>είναι εκείνο το ποσό που απομένει μετά την αφαίρεση των σταθερών και μεταβλητών δαπανών από την τιμή πώλησης. Το ποσό αυτό συνήθως διατίθεται για να καλυφθούν πρώτα οι σταθερές δαπάνες – κόστος και αυτό που θα απομείνει αποτελεί κέρδος.</a:t>
            </a:r>
          </a:p>
        </p:txBody>
      </p:sp>
    </p:spTree>
    <p:extLst>
      <p:ext uri="{BB962C8B-B14F-4D97-AF65-F5344CB8AC3E}">
        <p14:creationId xmlns="" xmlns:p14="http://schemas.microsoft.com/office/powerpoint/2010/main" val="3040465485"/>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036496" cy="634082"/>
          </a:xfrm>
        </p:spPr>
        <p:txBody>
          <a:bodyPr/>
          <a:lstStyle/>
          <a:p>
            <a:r>
              <a:rPr lang="el-GR" altLang="el-GR" sz="3800" b="1" dirty="0">
                <a:cs typeface="Arial" panose="020B0604020202020204" pitchFamily="34" charset="0"/>
              </a:rPr>
              <a:t>ΜΕΘΟΔΟΣ ΤΟΥ ΜΙΚΤΟΥ </a:t>
            </a:r>
            <a:r>
              <a:rPr lang="el-GR" altLang="el-GR" sz="3800" b="1" dirty="0" smtClean="0">
                <a:cs typeface="Arial" panose="020B0604020202020204" pitchFamily="34" charset="0"/>
              </a:rPr>
              <a:t>ΚΕΡΔΟΥΣ (2) </a:t>
            </a:r>
            <a:endParaRPr lang="el-GR" sz="3800" b="1" dirty="0"/>
          </a:p>
        </p:txBody>
      </p:sp>
      <p:sp>
        <p:nvSpPr>
          <p:cNvPr id="5" name="Content Placeholder 4"/>
          <p:cNvSpPr>
            <a:spLocks noGrp="1"/>
          </p:cNvSpPr>
          <p:nvPr>
            <p:ph sz="half" idx="1"/>
          </p:nvPr>
        </p:nvSpPr>
        <p:spPr>
          <a:xfrm>
            <a:off x="0" y="1124744"/>
            <a:ext cx="9144000" cy="5733256"/>
          </a:xfrm>
        </p:spPr>
        <p:txBody>
          <a:bodyPr/>
          <a:lstStyle/>
          <a:p>
            <a:pPr marL="0" indent="0" eaLnBrk="1" hangingPunct="1">
              <a:buNone/>
            </a:pPr>
            <a:r>
              <a:rPr lang="el-GR" altLang="el-GR" b="1" dirty="0" smtClean="0">
                <a:cs typeface="Arial" panose="020B0604020202020204" pitchFamily="34" charset="0"/>
              </a:rPr>
              <a:t>ΤΥΠΟΣ</a:t>
            </a:r>
            <a:r>
              <a:rPr lang="en-US" altLang="el-GR" dirty="0" smtClean="0">
                <a:cs typeface="Arial" panose="020B0604020202020204" pitchFamily="34" charset="0"/>
              </a:rPr>
              <a:t>:</a:t>
            </a:r>
            <a:endParaRPr lang="en-US" altLang="el-GR" dirty="0">
              <a:cs typeface="Arial" panose="020B0604020202020204" pitchFamily="34" charset="0"/>
            </a:endParaRPr>
          </a:p>
          <a:p>
            <a:pPr marL="0" indent="0" eaLnBrk="1" hangingPunct="1">
              <a:buNone/>
            </a:pPr>
            <a:endParaRPr lang="en-US" altLang="el-GR" dirty="0">
              <a:cs typeface="Arial" panose="020B0604020202020204" pitchFamily="34" charset="0"/>
            </a:endParaRPr>
          </a:p>
          <a:p>
            <a:pPr marL="0" indent="0" eaLnBrk="1" hangingPunct="1">
              <a:buNone/>
            </a:pPr>
            <a:endParaRPr lang="en-US" altLang="el-GR" dirty="0">
              <a:cs typeface="Arial" panose="020B0604020202020204" pitchFamily="34" charset="0"/>
            </a:endParaRPr>
          </a:p>
          <a:p>
            <a:pPr marL="0" indent="0" eaLnBrk="1" hangingPunct="1">
              <a:buNone/>
            </a:pPr>
            <a:endParaRPr lang="el-GR" altLang="el-GR" sz="2400" dirty="0" smtClean="0">
              <a:cs typeface="Arial" panose="020B0604020202020204" pitchFamily="34" charset="0"/>
            </a:endParaRPr>
          </a:p>
          <a:p>
            <a:pPr marL="0" indent="0" eaLnBrk="1" hangingPunct="1">
              <a:buNone/>
            </a:pPr>
            <a:r>
              <a:rPr lang="el-GR" altLang="el-GR" sz="2400" dirty="0" smtClean="0">
                <a:cs typeface="Arial" panose="020B0604020202020204" pitchFamily="34" charset="0"/>
              </a:rPr>
              <a:t>Όπου</a:t>
            </a:r>
            <a:r>
              <a:rPr lang="en-US" altLang="el-GR" sz="2400" dirty="0" smtClean="0">
                <a:cs typeface="Arial" panose="020B0604020202020204" pitchFamily="34" charset="0"/>
              </a:rPr>
              <a:t>:</a:t>
            </a:r>
            <a:r>
              <a:rPr lang="el-GR" altLang="el-GR" sz="2400" dirty="0" smtClean="0">
                <a:cs typeface="Arial" panose="020B0604020202020204" pitchFamily="34" charset="0"/>
              </a:rPr>
              <a:t>  </a:t>
            </a:r>
          </a:p>
          <a:p>
            <a:pPr eaLnBrk="1" hangingPunct="1"/>
            <a:r>
              <a:rPr lang="el-GR" altLang="el-GR" sz="2400" dirty="0" smtClean="0">
                <a:cs typeface="Arial" panose="020B0604020202020204" pitchFamily="34" charset="0"/>
              </a:rPr>
              <a:t>Χ </a:t>
            </a:r>
            <a:r>
              <a:rPr lang="el-GR" altLang="el-GR" sz="2400" dirty="0">
                <a:cs typeface="Arial" panose="020B0604020202020204" pitchFamily="34" charset="0"/>
              </a:rPr>
              <a:t>= ζητούμενες μονάδες </a:t>
            </a:r>
            <a:r>
              <a:rPr lang="el-GR" altLang="el-GR" sz="2400" dirty="0" smtClean="0">
                <a:cs typeface="Arial" panose="020B0604020202020204" pitchFamily="34" charset="0"/>
              </a:rPr>
              <a:t>πωλήσεων.</a:t>
            </a:r>
            <a:endParaRPr lang="el-GR" altLang="el-GR" sz="2400" dirty="0">
              <a:cs typeface="Arial" panose="020B0604020202020204" pitchFamily="34" charset="0"/>
            </a:endParaRPr>
          </a:p>
          <a:p>
            <a:pPr eaLnBrk="1" hangingPunct="1"/>
            <a:r>
              <a:rPr lang="en-US" altLang="el-GR" sz="2400" dirty="0" smtClean="0">
                <a:cs typeface="Arial" panose="020B0604020202020204" pitchFamily="34" charset="0"/>
              </a:rPr>
              <a:t>S</a:t>
            </a:r>
            <a:r>
              <a:rPr lang="el-GR" altLang="el-GR" sz="2400" dirty="0" smtClean="0">
                <a:cs typeface="Arial" panose="020B0604020202020204" pitchFamily="34" charset="0"/>
              </a:rPr>
              <a:t> </a:t>
            </a:r>
            <a:r>
              <a:rPr lang="el-GR" altLang="el-GR" sz="2400" dirty="0">
                <a:cs typeface="Arial" panose="020B0604020202020204" pitchFamily="34" charset="0"/>
              </a:rPr>
              <a:t>= συνολικές σταθερές δαπάνες ή σταθερό </a:t>
            </a:r>
            <a:r>
              <a:rPr lang="el-GR" altLang="el-GR" sz="2400" dirty="0" smtClean="0">
                <a:cs typeface="Arial" panose="020B0604020202020204" pitchFamily="34" charset="0"/>
              </a:rPr>
              <a:t>κόστος.</a:t>
            </a:r>
            <a:endParaRPr lang="el-GR" altLang="el-GR" sz="2400" dirty="0">
              <a:cs typeface="Arial" panose="020B0604020202020204" pitchFamily="34" charset="0"/>
            </a:endParaRPr>
          </a:p>
          <a:p>
            <a:pPr eaLnBrk="1" hangingPunct="1"/>
            <a:r>
              <a:rPr lang="en-US" altLang="el-GR" sz="2400" dirty="0" smtClean="0">
                <a:cs typeface="Arial" panose="020B0604020202020204" pitchFamily="34" charset="0"/>
              </a:rPr>
              <a:t>K</a:t>
            </a:r>
            <a:r>
              <a:rPr lang="el-GR" altLang="el-GR" sz="2400" dirty="0" smtClean="0">
                <a:cs typeface="Arial" panose="020B0604020202020204" pitchFamily="34" charset="0"/>
              </a:rPr>
              <a:t> </a:t>
            </a:r>
            <a:r>
              <a:rPr lang="el-GR" altLang="el-GR" sz="2400" dirty="0">
                <a:cs typeface="Arial" panose="020B0604020202020204" pitchFamily="34" charset="0"/>
              </a:rPr>
              <a:t>= κέρδος, το οποίο στο ΝΣ είναι ΠΑΝΤΑ  «0</a:t>
            </a:r>
            <a:r>
              <a:rPr lang="el-GR" altLang="el-GR" sz="2400" dirty="0" smtClean="0">
                <a:cs typeface="Arial" panose="020B0604020202020204" pitchFamily="34" charset="0"/>
              </a:rPr>
              <a:t>».</a:t>
            </a:r>
            <a:endParaRPr lang="el-GR" altLang="el-GR" sz="2400" dirty="0">
              <a:cs typeface="Arial" panose="020B0604020202020204" pitchFamily="34" charset="0"/>
            </a:endParaRPr>
          </a:p>
          <a:p>
            <a:pPr eaLnBrk="1" hangingPunct="1"/>
            <a:r>
              <a:rPr lang="en-US" altLang="el-GR" sz="2400" dirty="0" smtClean="0">
                <a:cs typeface="Arial" panose="020B0604020202020204" pitchFamily="34" charset="0"/>
              </a:rPr>
              <a:t>P</a:t>
            </a:r>
            <a:r>
              <a:rPr lang="el-GR" altLang="el-GR" sz="2400" dirty="0" smtClean="0">
                <a:cs typeface="Arial" panose="020B0604020202020204" pitchFamily="34" charset="0"/>
              </a:rPr>
              <a:t> </a:t>
            </a:r>
            <a:r>
              <a:rPr lang="el-GR" altLang="el-GR" sz="2400" dirty="0">
                <a:cs typeface="Arial" panose="020B0604020202020204" pitchFamily="34" charset="0"/>
              </a:rPr>
              <a:t>= τιμή πώλησης μιας μονάδας </a:t>
            </a:r>
            <a:r>
              <a:rPr lang="el-GR" altLang="el-GR" sz="2400" dirty="0" smtClean="0">
                <a:cs typeface="Arial" panose="020B0604020202020204" pitchFamily="34" charset="0"/>
              </a:rPr>
              <a:t>προϊόντος.</a:t>
            </a:r>
            <a:endParaRPr lang="el-GR" altLang="el-GR" sz="2400" dirty="0">
              <a:cs typeface="Arial" panose="020B0604020202020204" pitchFamily="34" charset="0"/>
            </a:endParaRPr>
          </a:p>
          <a:p>
            <a:pPr eaLnBrk="1" hangingPunct="1"/>
            <a:r>
              <a:rPr lang="en-US" altLang="el-GR" sz="2400" dirty="0" smtClean="0">
                <a:cs typeface="Arial" panose="020B0604020202020204" pitchFamily="34" charset="0"/>
              </a:rPr>
              <a:t>V</a:t>
            </a:r>
            <a:r>
              <a:rPr lang="el-GR" altLang="el-GR" sz="2400" dirty="0" smtClean="0">
                <a:cs typeface="Arial" panose="020B0604020202020204" pitchFamily="34" charset="0"/>
              </a:rPr>
              <a:t> </a:t>
            </a:r>
            <a:r>
              <a:rPr lang="el-GR" altLang="el-GR" sz="2400" dirty="0">
                <a:cs typeface="Arial" panose="020B0604020202020204" pitchFamily="34" charset="0"/>
              </a:rPr>
              <a:t>= μεταβλητές δαπάνες ανά μονάδα </a:t>
            </a:r>
            <a:r>
              <a:rPr lang="el-GR" altLang="el-GR" sz="2400" dirty="0" smtClean="0">
                <a:cs typeface="Arial" panose="020B0604020202020204" pitchFamily="34" charset="0"/>
              </a:rPr>
              <a:t>προϊόντος.   </a:t>
            </a:r>
            <a:endParaRPr lang="el-GR" altLang="el-GR" sz="2400" dirty="0">
              <a:cs typeface="Arial" panose="020B0604020202020204" pitchFamily="34" charset="0"/>
            </a:endParaRPr>
          </a:p>
          <a:p>
            <a:pPr marL="0" indent="0">
              <a:buNone/>
            </a:pPr>
            <a:endParaRPr lang="el-GR" dirty="0"/>
          </a:p>
        </p:txBody>
      </p:sp>
      <p:pic>
        <p:nvPicPr>
          <p:cNvPr id="10" name="Content Placeholder 5" descr="ΤΎΠΟΣ Χ"/>
          <p:cNvPicPr>
            <a:picLocks noGrp="1" noChangeAspect="1"/>
          </p:cNvPicPr>
          <p:nvPr>
            <p:ph sz="half" idx="2"/>
          </p:nvPr>
        </p:nvPicPr>
        <p:blipFill>
          <a:blip r:embed="rId2" cstate="print">
            <a:extLst>
              <a:ext uri="{28A0092B-C50C-407E-A947-70E740481C1C}">
                <a14:useLocalDpi xmlns="" xmlns:a14="http://schemas.microsoft.com/office/drawing/2010/main" val="0"/>
              </a:ext>
            </a:extLst>
          </a:blip>
          <a:stretch>
            <a:fillRect/>
          </a:stretch>
        </p:blipFill>
        <p:spPr>
          <a:xfrm>
            <a:off x="2428860" y="1643050"/>
            <a:ext cx="4032448" cy="1656184"/>
          </a:xfrm>
        </p:spPr>
      </p:pic>
    </p:spTree>
    <p:extLst>
      <p:ext uri="{BB962C8B-B14F-4D97-AF65-F5344CB8AC3E}">
        <p14:creationId xmlns="" xmlns:p14="http://schemas.microsoft.com/office/powerpoint/2010/main" val="3018096793"/>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3" name="1 - Τίτλος"/>
          <p:cNvSpPr>
            <a:spLocks noGrp="1"/>
          </p:cNvSpPr>
          <p:nvPr>
            <p:ph type="title"/>
          </p:nvPr>
        </p:nvSpPr>
        <p:spPr>
          <a:xfrm>
            <a:off x="0" y="274638"/>
            <a:ext cx="9144000" cy="562074"/>
          </a:xfrm>
        </p:spPr>
        <p:txBody>
          <a:bodyPr>
            <a:normAutofit fontScale="90000"/>
          </a:bodyPr>
          <a:lstStyle/>
          <a:p>
            <a:r>
              <a:rPr lang="el-GR" altLang="el-GR" b="1" dirty="0" smtClean="0"/>
              <a:t>ΕΦΑΡΜΟΓΗ 2/2</a:t>
            </a:r>
          </a:p>
        </p:txBody>
      </p:sp>
      <p:sp>
        <p:nvSpPr>
          <p:cNvPr id="163844" name="2 - Υπότιτλος"/>
          <p:cNvSpPr>
            <a:spLocks noGrp="1"/>
          </p:cNvSpPr>
          <p:nvPr>
            <p:ph idx="1"/>
          </p:nvPr>
        </p:nvSpPr>
        <p:spPr>
          <a:xfrm>
            <a:off x="0" y="1052736"/>
            <a:ext cx="9144000" cy="5519536"/>
          </a:xfrm>
        </p:spPr>
        <p:txBody>
          <a:bodyPr/>
          <a:lstStyle/>
          <a:p>
            <a:pPr algn="just"/>
            <a:r>
              <a:rPr lang="el-GR" altLang="el-GR" dirty="0" smtClean="0"/>
              <a:t>Έστω η επιχείρηση «</a:t>
            </a:r>
            <a:r>
              <a:rPr lang="en-US" altLang="el-GR" dirty="0" smtClean="0"/>
              <a:t>ACCESSORIES</a:t>
            </a:r>
            <a:r>
              <a:rPr lang="el-GR" altLang="el-GR" dirty="0" smtClean="0"/>
              <a:t> </a:t>
            </a:r>
            <a:r>
              <a:rPr lang="en-US" altLang="el-GR" dirty="0" smtClean="0"/>
              <a:t>S.A</a:t>
            </a:r>
            <a:r>
              <a:rPr lang="el-GR" altLang="el-GR" dirty="0" smtClean="0"/>
              <a:t>» παράγει το προϊόν Α. Μία μονάδα του προϊόντος Α διατίθεται στην αγορά προς 5€. Τα σταθερά έξοδα για να παραχθεί η μία μονάδα του προϊόντος Α είναι 120€ το έτος ενώ το μεταβλητό κόστος παραγωγής ανά μονάδα προϊόντος είναι 2€. Το παρόν επίπεδο παραγωγής ανέρχεται σε 10.000 μονάδες. Να βρεθεί το Νεκρό Σημείο με τη μέθοδο του Μικτού Κέρδους.    </a:t>
            </a:r>
          </a:p>
        </p:txBody>
      </p:sp>
    </p:spTree>
    <p:extLst>
      <p:ext uri="{BB962C8B-B14F-4D97-AF65-F5344CB8AC3E}">
        <p14:creationId xmlns="" xmlns:p14="http://schemas.microsoft.com/office/powerpoint/2010/main" val="4268309943"/>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l-GR" altLang="el-GR" b="1" dirty="0" smtClean="0">
                <a:cs typeface="Arial" panose="020B0604020202020204" pitchFamily="34" charset="0"/>
              </a:rPr>
              <a:t>ΑΠΑΝΤΗΣΗ 6/7</a:t>
            </a:r>
            <a:endParaRPr lang="el-GR" b="1" dirty="0"/>
          </a:p>
        </p:txBody>
      </p:sp>
      <p:sp>
        <p:nvSpPr>
          <p:cNvPr id="3" name="Content Placeholder 2"/>
          <p:cNvSpPr>
            <a:spLocks noGrp="1"/>
          </p:cNvSpPr>
          <p:nvPr>
            <p:ph sz="half" idx="1"/>
          </p:nvPr>
        </p:nvSpPr>
        <p:spPr>
          <a:xfrm>
            <a:off x="0" y="1600200"/>
            <a:ext cx="9144000" cy="4525963"/>
          </a:xfrm>
        </p:spPr>
        <p:txBody>
          <a:bodyPr/>
          <a:lstStyle/>
          <a:p>
            <a:pPr marL="0" lvl="0" indent="0" eaLnBrk="1" hangingPunct="1">
              <a:buNone/>
            </a:pPr>
            <a:r>
              <a:rPr lang="el-GR" altLang="el-GR" sz="2600" dirty="0" smtClean="0">
                <a:solidFill>
                  <a:prstClr val="black"/>
                </a:solidFill>
                <a:cs typeface="Arial" panose="020B0604020202020204" pitchFamily="34" charset="0"/>
              </a:rPr>
              <a:t>Δεδομένα</a:t>
            </a:r>
            <a:r>
              <a:rPr lang="en-US" altLang="el-GR" sz="2600" dirty="0" smtClean="0">
                <a:solidFill>
                  <a:prstClr val="black"/>
                </a:solidFill>
                <a:cs typeface="Arial" panose="020B0604020202020204" pitchFamily="34" charset="0"/>
              </a:rPr>
              <a:t>:</a:t>
            </a:r>
            <a:r>
              <a:rPr lang="el-GR" altLang="el-GR" sz="2600" dirty="0" smtClean="0">
                <a:solidFill>
                  <a:prstClr val="black"/>
                </a:solidFill>
                <a:cs typeface="Arial" panose="020B0604020202020204" pitchFamily="34" charset="0"/>
              </a:rPr>
              <a:t>  </a:t>
            </a:r>
            <a:r>
              <a:rPr lang="en-US" altLang="el-GR" sz="2600" dirty="0">
                <a:solidFill>
                  <a:prstClr val="black"/>
                </a:solidFill>
                <a:cs typeface="Arial" panose="020B0604020202020204" pitchFamily="34" charset="0"/>
              </a:rPr>
              <a:t>P = 5</a:t>
            </a:r>
            <a:r>
              <a:rPr lang="en-US" altLang="el-GR" sz="2600" dirty="0" smtClean="0">
                <a:solidFill>
                  <a:prstClr val="black"/>
                </a:solidFill>
                <a:cs typeface="Arial" panose="020B0604020202020204" pitchFamily="34" charset="0"/>
              </a:rPr>
              <a:t>€</a:t>
            </a:r>
            <a:r>
              <a:rPr lang="el-GR" altLang="el-GR" sz="2600" dirty="0" smtClean="0">
                <a:solidFill>
                  <a:prstClr val="black"/>
                </a:solidFill>
                <a:cs typeface="Arial" panose="020B0604020202020204" pitchFamily="34" charset="0"/>
              </a:rPr>
              <a:t> </a:t>
            </a:r>
            <a:r>
              <a:rPr lang="en-US" altLang="el-GR" sz="2600" dirty="0" smtClean="0">
                <a:solidFill>
                  <a:prstClr val="black"/>
                </a:solidFill>
                <a:cs typeface="Arial" panose="020B0604020202020204" pitchFamily="34" charset="0"/>
              </a:rPr>
              <a:t>S </a:t>
            </a:r>
            <a:r>
              <a:rPr lang="en-US" altLang="el-GR" sz="2600" dirty="0">
                <a:solidFill>
                  <a:prstClr val="black"/>
                </a:solidFill>
                <a:cs typeface="Arial" panose="020B0604020202020204" pitchFamily="34" charset="0"/>
              </a:rPr>
              <a:t>= 120 €/</a:t>
            </a:r>
            <a:r>
              <a:rPr lang="el-GR" altLang="el-GR" sz="2600" dirty="0" smtClean="0">
                <a:solidFill>
                  <a:prstClr val="black"/>
                </a:solidFill>
                <a:cs typeface="Arial" panose="020B0604020202020204" pitchFamily="34" charset="0"/>
              </a:rPr>
              <a:t>μονάδα </a:t>
            </a:r>
            <a:r>
              <a:rPr lang="en-US" altLang="el-GR" sz="2600" dirty="0" smtClean="0">
                <a:solidFill>
                  <a:prstClr val="black"/>
                </a:solidFill>
                <a:cs typeface="Arial" panose="020B0604020202020204" pitchFamily="34" charset="0"/>
              </a:rPr>
              <a:t>V</a:t>
            </a:r>
            <a:r>
              <a:rPr lang="el-GR" altLang="el-GR" sz="2600" dirty="0">
                <a:solidFill>
                  <a:prstClr val="black"/>
                </a:solidFill>
                <a:cs typeface="Arial" panose="020B0604020202020204" pitchFamily="34" charset="0"/>
              </a:rPr>
              <a:t>= 2</a:t>
            </a:r>
            <a:r>
              <a:rPr lang="el-GR" altLang="el-GR" sz="2600" dirty="0" smtClean="0">
                <a:solidFill>
                  <a:prstClr val="black"/>
                </a:solidFill>
                <a:cs typeface="Arial" panose="020B0604020202020204" pitchFamily="34" charset="0"/>
              </a:rPr>
              <a:t>€ και </a:t>
            </a:r>
            <a:r>
              <a:rPr lang="en-US" altLang="el-GR" sz="2600" dirty="0">
                <a:solidFill>
                  <a:prstClr val="black"/>
                </a:solidFill>
                <a:cs typeface="Arial" panose="020B0604020202020204" pitchFamily="34" charset="0"/>
              </a:rPr>
              <a:t>Q</a:t>
            </a:r>
            <a:r>
              <a:rPr lang="el-GR" altLang="el-GR" sz="2600" dirty="0">
                <a:solidFill>
                  <a:prstClr val="black"/>
                </a:solidFill>
                <a:cs typeface="Arial" panose="020B0604020202020204" pitchFamily="34" charset="0"/>
              </a:rPr>
              <a:t> = 10.000 </a:t>
            </a:r>
            <a:r>
              <a:rPr lang="el-GR" altLang="el-GR" sz="2600" dirty="0" smtClean="0">
                <a:solidFill>
                  <a:prstClr val="black"/>
                </a:solidFill>
                <a:cs typeface="Arial" panose="020B0604020202020204" pitchFamily="34" charset="0"/>
              </a:rPr>
              <a:t>μονάδες.    </a:t>
            </a:r>
            <a:endParaRPr lang="el-GR" altLang="el-GR" sz="2600" dirty="0">
              <a:solidFill>
                <a:prstClr val="black"/>
              </a:solidFill>
              <a:cs typeface="Arial" panose="020B0604020202020204" pitchFamily="34" charset="0"/>
            </a:endParaRPr>
          </a:p>
          <a:p>
            <a:endParaRPr lang="el-GR" dirty="0"/>
          </a:p>
        </p:txBody>
      </p:sp>
      <p:pic>
        <p:nvPicPr>
          <p:cNvPr id="6" name="Content Placeholder 5" descr="ΤΎΠΟΣ Χ"/>
          <p:cNvPicPr>
            <a:picLocks noGrp="1" noChangeAspect="1"/>
          </p:cNvPicPr>
          <p:nvPr>
            <p:ph sz="half" idx="2"/>
          </p:nvPr>
        </p:nvPicPr>
        <p:blipFill>
          <a:blip r:embed="rId2" cstate="print">
            <a:extLst>
              <a:ext uri="{28A0092B-C50C-407E-A947-70E740481C1C}">
                <a14:useLocalDpi xmlns="" xmlns:a14="http://schemas.microsoft.com/office/drawing/2010/main" val="0"/>
              </a:ext>
            </a:extLst>
          </a:blip>
          <a:stretch>
            <a:fillRect/>
          </a:stretch>
        </p:blipFill>
        <p:spPr>
          <a:xfrm>
            <a:off x="3286116" y="3500438"/>
            <a:ext cx="2664296" cy="1451445"/>
          </a:xfrm>
        </p:spPr>
      </p:pic>
    </p:spTree>
    <p:extLst>
      <p:ext uri="{BB962C8B-B14F-4D97-AF65-F5344CB8AC3E}">
        <p14:creationId xmlns="" xmlns:p14="http://schemas.microsoft.com/office/powerpoint/2010/main" val="3596795072"/>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229600" cy="720080"/>
          </a:xfrm>
        </p:spPr>
        <p:txBody>
          <a:bodyPr>
            <a:normAutofit fontScale="90000"/>
          </a:bodyPr>
          <a:lstStyle/>
          <a:p>
            <a:r>
              <a:rPr lang="el-GR" b="1" dirty="0" smtClean="0"/>
              <a:t>ΑΠΑΝΤΗΣΗ 7/7</a:t>
            </a:r>
            <a:endParaRPr lang="el-GR" b="1" dirty="0"/>
          </a:p>
        </p:txBody>
      </p:sp>
      <p:sp>
        <p:nvSpPr>
          <p:cNvPr id="3" name="Content Placeholder 2"/>
          <p:cNvSpPr>
            <a:spLocks noGrp="1"/>
          </p:cNvSpPr>
          <p:nvPr>
            <p:ph sz="half" idx="1"/>
          </p:nvPr>
        </p:nvSpPr>
        <p:spPr>
          <a:xfrm>
            <a:off x="0" y="1600200"/>
            <a:ext cx="9144000" cy="4525963"/>
          </a:xfrm>
        </p:spPr>
        <p:txBody>
          <a:bodyPr/>
          <a:lstStyle/>
          <a:p>
            <a:r>
              <a:rPr lang="el-GR" altLang="el-GR" dirty="0">
                <a:cs typeface="Arial" panose="020B0604020202020204" pitchFamily="34" charset="0"/>
              </a:rPr>
              <a:t>Ο τύπος σύμφωνα με τα δεδομένα της άσκησης είναι</a:t>
            </a:r>
            <a:r>
              <a:rPr lang="en-US" altLang="el-GR" dirty="0">
                <a:cs typeface="Arial" panose="020B0604020202020204" pitchFamily="34" charset="0"/>
              </a:rPr>
              <a:t>:</a:t>
            </a:r>
            <a:endParaRPr lang="el-GR" altLang="el-GR" dirty="0">
              <a:cs typeface="Arial" panose="020B0604020202020204" pitchFamily="34" charset="0"/>
            </a:endParaRPr>
          </a:p>
          <a:p>
            <a:endParaRPr lang="el-GR" dirty="0"/>
          </a:p>
        </p:txBody>
      </p:sp>
      <p:pic>
        <p:nvPicPr>
          <p:cNvPr id="6" name="Content Placeholder 5" descr="ΕΠΙΛΥΣΗ ΠΡΟΒΛΗΜΑΤΟΣ"/>
          <p:cNvPicPr>
            <a:picLocks noGrp="1" noChangeAspect="1"/>
          </p:cNvPicPr>
          <p:nvPr>
            <p:ph sz="half" idx="2"/>
          </p:nvPr>
        </p:nvPicPr>
        <p:blipFill>
          <a:blip r:embed="rId2" cstate="print">
            <a:extLst>
              <a:ext uri="{28A0092B-C50C-407E-A947-70E740481C1C}">
                <a14:useLocalDpi xmlns="" xmlns:a14="http://schemas.microsoft.com/office/drawing/2010/main" val="0"/>
              </a:ext>
            </a:extLst>
          </a:blip>
          <a:stretch>
            <a:fillRect/>
          </a:stretch>
        </p:blipFill>
        <p:spPr>
          <a:xfrm>
            <a:off x="357158" y="2714608"/>
            <a:ext cx="8286808" cy="3357598"/>
          </a:xfrm>
        </p:spPr>
      </p:pic>
    </p:spTree>
    <p:extLst>
      <p:ext uri="{BB962C8B-B14F-4D97-AF65-F5344CB8AC3E}">
        <p14:creationId xmlns="" xmlns:p14="http://schemas.microsoft.com/office/powerpoint/2010/main" val="1104639089"/>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ΠΑΡΑΔΕΙΓΜΑ ΓΡΑΦΙΚΗΣ ΠΑΡΑΣΤΑΣΗΣ ΝΕΚΡΟΥ ΣΗΜΕΙΟΥ"/>
          <p:cNvPicPr>
            <a:picLocks noGrp="1" noChangeAspect="1"/>
          </p:cNvPicPr>
          <p:nvPr>
            <p:ph type="pic" idx="1"/>
          </p:nvPr>
        </p:nvPicPr>
        <p:blipFill>
          <a:blip r:embed="rId2" cstate="print">
            <a:extLst>
              <a:ext uri="{28A0092B-C50C-407E-A947-70E740481C1C}">
                <a14:useLocalDpi xmlns="" xmlns:a14="http://schemas.microsoft.com/office/drawing/2010/main" val="0"/>
              </a:ext>
            </a:extLst>
          </a:blip>
          <a:stretch>
            <a:fillRect/>
          </a:stretch>
        </p:blipFill>
        <p:spPr>
          <a:xfrm>
            <a:off x="0" y="714356"/>
            <a:ext cx="9144000" cy="6143643"/>
          </a:xfrm>
          <a:prstGeom prst="rect">
            <a:avLst/>
          </a:prstGeom>
          <a:noFill/>
          <a:ln>
            <a:noFill/>
          </a:ln>
        </p:spPr>
      </p:pic>
      <p:sp>
        <p:nvSpPr>
          <p:cNvPr id="4" name="Title 3"/>
          <p:cNvSpPr>
            <a:spLocks noGrp="1"/>
          </p:cNvSpPr>
          <p:nvPr>
            <p:ph type="title"/>
          </p:nvPr>
        </p:nvSpPr>
        <p:spPr>
          <a:xfrm>
            <a:off x="0" y="0"/>
            <a:ext cx="9144000" cy="571480"/>
          </a:xfrm>
        </p:spPr>
        <p:txBody>
          <a:bodyPr>
            <a:normAutofit/>
          </a:bodyPr>
          <a:lstStyle/>
          <a:p>
            <a:pPr algn="ctr"/>
            <a:r>
              <a:rPr lang="el-GR" altLang="el-GR" sz="2400" dirty="0">
                <a:latin typeface="+mn-lt"/>
                <a:cs typeface="Arial" panose="020B0604020202020204" pitchFamily="34" charset="0"/>
              </a:rPr>
              <a:t>ΠΑΡΑΔΕΙΓΜΑ ΓΡΑΦΙΚΗΣ ΠΑΡΑΣΤΑΣΗΣ ΝΕΚΡΟΥ ΣΗΜΕΙΟΥ</a:t>
            </a:r>
            <a:endParaRPr lang="el-GR" sz="2400" dirty="0">
              <a:latin typeface="+mn-lt"/>
            </a:endParaRPr>
          </a:p>
        </p:txBody>
      </p:sp>
    </p:spTree>
    <p:extLst>
      <p:ext uri="{BB962C8B-B14F-4D97-AF65-F5344CB8AC3E}">
        <p14:creationId xmlns="" xmlns:p14="http://schemas.microsoft.com/office/powerpoint/2010/main" val="3376713304"/>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51520" y="2708920"/>
            <a:ext cx="8424936" cy="707886"/>
          </a:xfrm>
          <a:prstGeom prst="rect">
            <a:avLst/>
          </a:prstGeom>
        </p:spPr>
        <p:txBody>
          <a:bodyPr wrap="square">
            <a:spAutoFit/>
          </a:bodyPr>
          <a:lstStyle/>
          <a:p>
            <a:pPr algn="ctr"/>
            <a:r>
              <a:rPr lang="el-GR" sz="4000" b="1" dirty="0" smtClean="0"/>
              <a:t>ΜΟΝΤΕΛΑ ΧΡΕΩΚΟΠΙΑΣ</a:t>
            </a:r>
            <a:endParaRPr lang="el-GR" sz="4000" dirty="0"/>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685800" y="0"/>
            <a:ext cx="7772400" cy="549275"/>
          </a:xfrm>
        </p:spPr>
        <p:txBody>
          <a:bodyPr rtlCol="0">
            <a:noAutofit/>
          </a:bodyPr>
          <a:lstStyle/>
          <a:p>
            <a:pPr eaLnBrk="1" fontAlgn="auto" hangingPunct="1">
              <a:spcAft>
                <a:spcPts val="0"/>
              </a:spcAft>
              <a:defRPr/>
            </a:pPr>
            <a:r>
              <a:rPr lang="el-GR" sz="3200" b="1" dirty="0" smtClean="0">
                <a:latin typeface="Arial" charset="0"/>
              </a:rPr>
              <a:t>Τρόποι ανάπτυξης υποδειγμάτων</a:t>
            </a:r>
            <a:r>
              <a:rPr lang="en-US" sz="3200" b="1" dirty="0" smtClean="0">
                <a:latin typeface="Arial" charset="0"/>
              </a:rPr>
              <a:t> (1)</a:t>
            </a:r>
            <a:endParaRPr lang="en-GB" sz="3200" b="1" dirty="0" smtClean="0">
              <a:latin typeface="Arial" charset="0"/>
            </a:endParaRPr>
          </a:p>
        </p:txBody>
      </p:sp>
      <p:sp>
        <p:nvSpPr>
          <p:cNvPr id="163843" name="Rectangle 3"/>
          <p:cNvSpPr>
            <a:spLocks noGrp="1" noChangeArrowheads="1"/>
          </p:cNvSpPr>
          <p:nvPr>
            <p:ph type="body" idx="1"/>
          </p:nvPr>
        </p:nvSpPr>
        <p:spPr>
          <a:xfrm>
            <a:off x="0" y="549275"/>
            <a:ext cx="9144000" cy="6308725"/>
          </a:xfrm>
        </p:spPr>
        <p:txBody>
          <a:bodyPr rtlCol="0">
            <a:normAutofit lnSpcReduction="10000"/>
          </a:bodyPr>
          <a:lstStyle/>
          <a:p>
            <a:pPr algn="just" eaLnBrk="1" fontAlgn="auto" hangingPunct="1">
              <a:lnSpc>
                <a:spcPct val="90000"/>
              </a:lnSpc>
              <a:spcAft>
                <a:spcPts val="0"/>
              </a:spcAft>
              <a:defRPr/>
            </a:pPr>
            <a:r>
              <a:rPr lang="el-GR" sz="2400" dirty="0" smtClean="0">
                <a:latin typeface="Arial" charset="0"/>
              </a:rPr>
              <a:t>Οι βασικές παραδοχές για την εξειδίκευση ενός υποδείγματος πιστωτικού κινδύνου αφορούν στον </a:t>
            </a:r>
            <a:r>
              <a:rPr lang="el-GR" sz="2400" dirty="0" smtClean="0">
                <a:solidFill>
                  <a:srgbClr val="FF0000"/>
                </a:solidFill>
                <a:latin typeface="Arial" charset="0"/>
              </a:rPr>
              <a:t>ορισμό του πιστωτικού γεγονότος</a:t>
            </a:r>
            <a:r>
              <a:rPr lang="el-GR" sz="2400" dirty="0" smtClean="0">
                <a:latin typeface="Arial" charset="0"/>
              </a:rPr>
              <a:t>, δηλαδή του γεγονότος που επιφέρει </a:t>
            </a:r>
            <a:r>
              <a:rPr lang="el-GR" sz="2400" dirty="0" smtClean="0">
                <a:solidFill>
                  <a:srgbClr val="C00000"/>
                </a:solidFill>
                <a:latin typeface="Arial" charset="0"/>
              </a:rPr>
              <a:t>ζημιά</a:t>
            </a:r>
            <a:r>
              <a:rPr lang="el-GR" sz="2400" dirty="0" smtClean="0">
                <a:latin typeface="Arial" charset="0"/>
              </a:rPr>
              <a:t> στην τράπεζα, καθώς και </a:t>
            </a:r>
            <a:r>
              <a:rPr lang="el-GR" sz="2400" dirty="0" smtClean="0">
                <a:solidFill>
                  <a:srgbClr val="800080"/>
                </a:solidFill>
                <a:latin typeface="Arial" charset="0"/>
              </a:rPr>
              <a:t>στο πεδίο εφαρμογής του υποδείγματος.</a:t>
            </a:r>
          </a:p>
          <a:p>
            <a:pPr algn="just" eaLnBrk="1" fontAlgn="auto" hangingPunct="1">
              <a:lnSpc>
                <a:spcPct val="90000"/>
              </a:lnSpc>
              <a:spcAft>
                <a:spcPts val="0"/>
              </a:spcAft>
              <a:defRPr/>
            </a:pPr>
            <a:r>
              <a:rPr lang="el-GR" sz="2400" dirty="0" smtClean="0">
                <a:latin typeface="Arial" charset="0"/>
              </a:rPr>
              <a:t>Υπάρχουν εναλλακτικοί τρόποι ορισμού του πιστωτικού γεγονότος. </a:t>
            </a:r>
          </a:p>
          <a:p>
            <a:pPr lvl="1" algn="just" eaLnBrk="1" fontAlgn="auto" hangingPunct="1">
              <a:lnSpc>
                <a:spcPct val="90000"/>
              </a:lnSpc>
              <a:spcAft>
                <a:spcPts val="0"/>
              </a:spcAft>
              <a:defRPr/>
            </a:pPr>
            <a:r>
              <a:rPr lang="el-GR" sz="2400" dirty="0" smtClean="0">
                <a:latin typeface="Arial" charset="0"/>
              </a:rPr>
              <a:t>Αν ο πιστούχος βρίσκεται σε κατάσταση πτώχευσης ή μη, τότε ως πιστωτικό γεγονός θεωρείται η πτώχευση του πιστούχου και η ζημιά προέρχεται αποκλειστικά από το γεγονός της πτώχευσης </a:t>
            </a:r>
            <a:r>
              <a:rPr lang="el-GR" sz="2400" b="1" dirty="0" smtClean="0">
                <a:solidFill>
                  <a:srgbClr val="002060"/>
                </a:solidFill>
                <a:latin typeface="Arial" charset="0"/>
              </a:rPr>
              <a:t>(</a:t>
            </a:r>
            <a:r>
              <a:rPr lang="en-US" sz="2400" b="1" i="1" dirty="0" smtClean="0">
                <a:solidFill>
                  <a:srgbClr val="002060"/>
                </a:solidFill>
                <a:latin typeface="Arial" charset="0"/>
              </a:rPr>
              <a:t>default models</a:t>
            </a:r>
            <a:r>
              <a:rPr lang="en-US" sz="2400" b="1" dirty="0" smtClean="0">
                <a:solidFill>
                  <a:srgbClr val="002060"/>
                </a:solidFill>
                <a:latin typeface="Arial" charset="0"/>
              </a:rPr>
              <a:t>). </a:t>
            </a:r>
            <a:endParaRPr lang="el-GR" sz="2400" b="1" dirty="0" smtClean="0">
              <a:solidFill>
                <a:srgbClr val="002060"/>
              </a:solidFill>
              <a:latin typeface="Arial" charset="0"/>
            </a:endParaRPr>
          </a:p>
          <a:p>
            <a:pPr lvl="1" algn="just" eaLnBrk="1" fontAlgn="auto" hangingPunct="1">
              <a:lnSpc>
                <a:spcPct val="90000"/>
              </a:lnSpc>
              <a:spcAft>
                <a:spcPts val="0"/>
              </a:spcAft>
              <a:defRPr/>
            </a:pPr>
            <a:r>
              <a:rPr lang="el-GR" sz="2400" dirty="0" smtClean="0">
                <a:latin typeface="Arial" charset="0"/>
              </a:rPr>
              <a:t>Αν θεωρηθεί ότι υφίστανται περισσότερες από δύο πιστωτικές καταστάσεις, ως πιστωτικό γεγονός ορίζεται η επιδείνωση των οικονομικών μεγεθών του πιστούχου, όπως αυτή απεικονίζεται στην υποβάθμιση της πιστοληπτικής ταξινόμησής του </a:t>
            </a:r>
            <a:r>
              <a:rPr lang="en-US" sz="2400" b="1" dirty="0" smtClean="0">
                <a:solidFill>
                  <a:srgbClr val="002060"/>
                </a:solidFill>
                <a:latin typeface="Arial" charset="0"/>
              </a:rPr>
              <a:t>(</a:t>
            </a:r>
            <a:r>
              <a:rPr lang="en-US" sz="2400" b="1" i="1" dirty="0" smtClean="0">
                <a:solidFill>
                  <a:srgbClr val="002060"/>
                </a:solidFill>
                <a:latin typeface="Arial" charset="0"/>
              </a:rPr>
              <a:t>credit rating</a:t>
            </a:r>
            <a:r>
              <a:rPr lang="en-US" sz="2400" b="1" dirty="0" smtClean="0">
                <a:solidFill>
                  <a:srgbClr val="002060"/>
                </a:solidFill>
                <a:latin typeface="Arial" charset="0"/>
              </a:rPr>
              <a:t>)</a:t>
            </a:r>
            <a:r>
              <a:rPr lang="el-GR" sz="2400" dirty="0" smtClean="0">
                <a:latin typeface="Arial" charset="0"/>
              </a:rPr>
              <a:t>. </a:t>
            </a:r>
          </a:p>
          <a:p>
            <a:pPr lvl="1" algn="just" eaLnBrk="1" fontAlgn="auto" hangingPunct="1">
              <a:lnSpc>
                <a:spcPct val="90000"/>
              </a:lnSpc>
              <a:spcAft>
                <a:spcPts val="0"/>
              </a:spcAft>
              <a:defRPr/>
            </a:pPr>
            <a:r>
              <a:rPr lang="el-GR" sz="2400" dirty="0" smtClean="0">
                <a:latin typeface="Arial" charset="0"/>
              </a:rPr>
              <a:t>Η ζημιά εν προκειμένω για την τράπεζα συνίσταται στη μείωση της αξίας της πιστοδότησης κατά την τιμολόγησή της σε τιμές αγοράς </a:t>
            </a:r>
            <a:r>
              <a:rPr lang="el-GR" sz="2400" b="1" dirty="0" smtClean="0">
                <a:solidFill>
                  <a:srgbClr val="002060"/>
                </a:solidFill>
                <a:latin typeface="Arial" charset="0"/>
              </a:rPr>
              <a:t>(</a:t>
            </a:r>
            <a:r>
              <a:rPr lang="en-US" sz="2400" b="1" i="1" dirty="0" smtClean="0">
                <a:solidFill>
                  <a:srgbClr val="002060"/>
                </a:solidFill>
                <a:latin typeface="Arial" charset="0"/>
              </a:rPr>
              <a:t>mark to market model</a:t>
            </a:r>
            <a:r>
              <a:rPr lang="en-US" sz="2400" b="1" dirty="0" smtClean="0">
                <a:solidFill>
                  <a:srgbClr val="002060"/>
                </a:solidFill>
                <a:latin typeface="Arial" charset="0"/>
              </a:rPr>
              <a:t>)</a:t>
            </a:r>
            <a:r>
              <a:rPr lang="el-GR" sz="2400" b="1" dirty="0" smtClean="0">
                <a:solidFill>
                  <a:srgbClr val="002060"/>
                </a:solidFill>
                <a:latin typeface="Arial" charset="0"/>
              </a:rPr>
              <a:t>. </a:t>
            </a:r>
            <a:endParaRPr lang="en-GB" sz="2400" b="1" dirty="0" smtClean="0">
              <a:solidFill>
                <a:srgbClr val="002060"/>
              </a:solidFill>
              <a:latin typeface="Arial" charset="0"/>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274638"/>
            <a:ext cx="8964488" cy="418058"/>
          </a:xfrm>
        </p:spPr>
        <p:txBody>
          <a:bodyPr>
            <a:normAutofit fontScale="90000"/>
          </a:bodyPr>
          <a:lstStyle/>
          <a:p>
            <a:r>
              <a:rPr lang="el-GR" dirty="0" smtClean="0"/>
              <a:t> </a:t>
            </a:r>
            <a:r>
              <a:rPr lang="el-GR" sz="3600" b="1" dirty="0" smtClean="0"/>
              <a:t>Εμπορικός Στόλος</a:t>
            </a:r>
            <a:endParaRPr lang="el-GR" sz="3600" b="1" dirty="0"/>
          </a:p>
        </p:txBody>
      </p:sp>
      <p:pic>
        <p:nvPicPr>
          <p:cNvPr id="3062785" name="Picture 1"/>
          <p:cNvPicPr>
            <a:picLocks noGrp="1" noChangeAspect="1" noChangeArrowheads="1"/>
          </p:cNvPicPr>
          <p:nvPr>
            <p:ph idx="1"/>
          </p:nvPr>
        </p:nvPicPr>
        <p:blipFill>
          <a:blip r:embed="rId2" cstate="print"/>
          <a:srcRect/>
          <a:stretch>
            <a:fillRect/>
          </a:stretch>
        </p:blipFill>
        <p:spPr bwMode="auto">
          <a:xfrm>
            <a:off x="0" y="764704"/>
            <a:ext cx="9144000" cy="60932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0" y="0"/>
            <a:ext cx="9144000" cy="549275"/>
          </a:xfrm>
        </p:spPr>
        <p:txBody>
          <a:bodyPr rtlCol="0">
            <a:noAutofit/>
          </a:bodyPr>
          <a:lstStyle/>
          <a:p>
            <a:pPr eaLnBrk="1" fontAlgn="auto" hangingPunct="1">
              <a:spcAft>
                <a:spcPts val="0"/>
              </a:spcAft>
              <a:defRPr/>
            </a:pPr>
            <a:r>
              <a:rPr lang="el-GR" sz="3200" b="1" dirty="0" smtClean="0">
                <a:latin typeface="Arial" charset="0"/>
              </a:rPr>
              <a:t>Τρόποι ανάπτυξης υποδειγμάτων</a:t>
            </a:r>
            <a:r>
              <a:rPr lang="en-US" sz="3200" b="1" dirty="0" smtClean="0">
                <a:latin typeface="Arial" charset="0"/>
              </a:rPr>
              <a:t> (2)</a:t>
            </a:r>
            <a:endParaRPr lang="en-GB" sz="3200" b="1" dirty="0" smtClean="0">
              <a:latin typeface="Arial" charset="0"/>
            </a:endParaRPr>
          </a:p>
        </p:txBody>
      </p:sp>
      <p:sp>
        <p:nvSpPr>
          <p:cNvPr id="32771" name="Rectangle 3"/>
          <p:cNvSpPr>
            <a:spLocks noGrp="1" noChangeArrowheads="1"/>
          </p:cNvSpPr>
          <p:nvPr>
            <p:ph type="body" idx="1"/>
          </p:nvPr>
        </p:nvSpPr>
        <p:spPr>
          <a:xfrm>
            <a:off x="0" y="692150"/>
            <a:ext cx="9144000" cy="6165850"/>
          </a:xfrm>
        </p:spPr>
        <p:txBody>
          <a:bodyPr/>
          <a:lstStyle/>
          <a:p>
            <a:pPr algn="just" eaLnBrk="1" hangingPunct="1">
              <a:lnSpc>
                <a:spcPct val="90000"/>
              </a:lnSpc>
            </a:pPr>
            <a:r>
              <a:rPr lang="el-GR" sz="2400" dirty="0" smtClean="0">
                <a:latin typeface="Arial" pitchFamily="34" charset="0"/>
              </a:rPr>
              <a:t>Εκτός του τρόπου ορισμού του πιστωτικού γεγονότος, η ανάπτυξη του υποδείγματος εξαρτάται από το επιδιωκόμενο πεδίο εφαρμογής του. Αν η επιλογή συνίσταται στην εκτίμηση του κινδύνου για κάθε πιστούχο χωριστά (</a:t>
            </a:r>
            <a:r>
              <a:rPr lang="en-US" sz="2400" dirty="0" smtClean="0">
                <a:latin typeface="Arial" pitchFamily="34" charset="0"/>
              </a:rPr>
              <a:t>stand-alone risk)</a:t>
            </a:r>
            <a:r>
              <a:rPr lang="el-GR" sz="2400" dirty="0" smtClean="0">
                <a:latin typeface="Arial" pitchFamily="34" charset="0"/>
              </a:rPr>
              <a:t> ή ομάδα ομοειδών πιστούχων (π.χ. καταναλωτικά δάνεια), τότε ο κύριος στόχος είναι ο υπολογισμός </a:t>
            </a:r>
            <a:r>
              <a:rPr lang="el-GR" sz="2400" dirty="0" smtClean="0">
                <a:solidFill>
                  <a:srgbClr val="C00000"/>
                </a:solidFill>
                <a:latin typeface="Arial" pitchFamily="34" charset="0"/>
              </a:rPr>
              <a:t>της πιθανότητας πτώχευσης και ο διαχωρισμός των πιστούχων σε αξιόχρεους και μη</a:t>
            </a:r>
            <a:r>
              <a:rPr lang="el-GR" sz="2400" dirty="0" smtClean="0">
                <a:latin typeface="Arial" pitchFamily="34" charset="0"/>
              </a:rPr>
              <a:t>. Αν το υπόδειγμα αναπτύσσεται στα πλαίσια ενός γενικότερου συστήματος διαχείρισης κινδύνων τότε ο στόχος εστιάζεται στην </a:t>
            </a:r>
            <a:r>
              <a:rPr lang="el-GR" sz="2400" dirty="0" smtClean="0">
                <a:solidFill>
                  <a:srgbClr val="800080"/>
                </a:solidFill>
                <a:latin typeface="Arial" pitchFamily="34" charset="0"/>
              </a:rPr>
              <a:t>εκτίμηση της ενδεχόμενης ζημιάς για το σύνολο του χαρτοφυλακίου (</a:t>
            </a:r>
            <a:r>
              <a:rPr lang="en-US" sz="2400" i="1" dirty="0" smtClean="0">
                <a:solidFill>
                  <a:srgbClr val="800080"/>
                </a:solidFill>
                <a:latin typeface="Arial" pitchFamily="34" charset="0"/>
              </a:rPr>
              <a:t>portfolio risk</a:t>
            </a:r>
            <a:r>
              <a:rPr lang="el-GR" sz="2400" dirty="0" smtClean="0">
                <a:solidFill>
                  <a:srgbClr val="800080"/>
                </a:solidFill>
                <a:latin typeface="Arial" pitchFamily="34" charset="0"/>
              </a:rPr>
              <a:t>).</a:t>
            </a:r>
          </a:p>
          <a:p>
            <a:pPr algn="just" eaLnBrk="1" hangingPunct="1">
              <a:lnSpc>
                <a:spcPct val="90000"/>
              </a:lnSpc>
            </a:pPr>
            <a:r>
              <a:rPr lang="el-GR" sz="2400" dirty="0" smtClean="0">
                <a:latin typeface="Arial" pitchFamily="34" charset="0"/>
              </a:rPr>
              <a:t>Τέλος, οι δυνατότητες εξειδίκευσης ενός υποδείγματος πιστωτικού κινδύνου εξαρτώνται από τη </a:t>
            </a:r>
            <a:r>
              <a:rPr lang="el-GR" sz="2400" dirty="0" smtClean="0">
                <a:solidFill>
                  <a:srgbClr val="006600"/>
                </a:solidFill>
                <a:latin typeface="Arial" pitchFamily="34" charset="0"/>
              </a:rPr>
              <a:t>διαθεσιμότητα ιστορικών στοιχείων για την εκτίμηση των αναγκαίων παραμέτρων, το βαθμό ανάπτυξης της αγοράς </a:t>
            </a:r>
            <a:r>
              <a:rPr lang="el-GR" sz="2400" dirty="0" smtClean="0">
                <a:latin typeface="Arial" pitchFamily="34" charset="0"/>
              </a:rPr>
              <a:t>εντός της οποίας δραστηριοποιείται η τράπεζα και το </a:t>
            </a:r>
            <a:r>
              <a:rPr lang="el-GR" sz="2400" dirty="0" smtClean="0">
                <a:solidFill>
                  <a:srgbClr val="002060"/>
                </a:solidFill>
                <a:latin typeface="Arial" pitchFamily="34" charset="0"/>
              </a:rPr>
              <a:t>χρονικό ορίζοντα λήψης αποφάσεων </a:t>
            </a:r>
            <a:r>
              <a:rPr lang="el-GR" sz="2400" dirty="0" smtClean="0">
                <a:latin typeface="Arial" pitchFamily="34" charset="0"/>
              </a:rPr>
              <a:t>που αναμένεται να καλύψει το υπόδειγμα. </a:t>
            </a:r>
            <a:endParaRPr lang="en-GB" sz="2400" dirty="0" smtClean="0">
              <a:latin typeface="Arial" pitchFamily="34" charset="0"/>
            </a:endParaRPr>
          </a:p>
        </p:txBody>
      </p:sp>
    </p:spTree>
  </p:cSld>
  <p:clrMapOvr>
    <a:masterClrMapping/>
  </p:clrMapOvr>
  <p:transition/>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1" y="0"/>
            <a:ext cx="9144000" cy="549275"/>
          </a:xfrm>
        </p:spPr>
        <p:txBody>
          <a:bodyPr rtlCol="0">
            <a:noAutofit/>
          </a:bodyPr>
          <a:lstStyle/>
          <a:p>
            <a:pPr eaLnBrk="1" fontAlgn="auto" hangingPunct="1">
              <a:spcAft>
                <a:spcPts val="0"/>
              </a:spcAft>
              <a:defRPr/>
            </a:pPr>
            <a:r>
              <a:rPr lang="el-GR" sz="3200" b="1" dirty="0" smtClean="0">
                <a:latin typeface="Arial" charset="0"/>
              </a:rPr>
              <a:t>Μοντέλα βαθμολόγησης φερεγγυότητας</a:t>
            </a:r>
            <a:r>
              <a:rPr lang="en-US" sz="3200" b="1" dirty="0" smtClean="0">
                <a:latin typeface="Arial" charset="0"/>
              </a:rPr>
              <a:t> (1)</a:t>
            </a:r>
            <a:endParaRPr lang="en-GB" sz="3200" b="1" dirty="0" smtClean="0">
              <a:latin typeface="Arial" charset="0"/>
            </a:endParaRPr>
          </a:p>
        </p:txBody>
      </p:sp>
      <p:sp>
        <p:nvSpPr>
          <p:cNvPr id="33795" name="Rectangle 3"/>
          <p:cNvSpPr>
            <a:spLocks noGrp="1" noChangeArrowheads="1"/>
          </p:cNvSpPr>
          <p:nvPr>
            <p:ph type="body" idx="1"/>
          </p:nvPr>
        </p:nvSpPr>
        <p:spPr>
          <a:xfrm>
            <a:off x="0" y="620713"/>
            <a:ext cx="9144000" cy="6237287"/>
          </a:xfrm>
        </p:spPr>
        <p:txBody>
          <a:bodyPr/>
          <a:lstStyle/>
          <a:p>
            <a:pPr algn="just" eaLnBrk="1" hangingPunct="1">
              <a:lnSpc>
                <a:spcPct val="80000"/>
              </a:lnSpc>
            </a:pPr>
            <a:r>
              <a:rPr lang="el-GR" sz="2400" dirty="0" smtClean="0">
                <a:latin typeface="Arial" pitchFamily="34" charset="0"/>
              </a:rPr>
              <a:t>Τα μοντέλα βαθμολόγησης φερεγγυότητας </a:t>
            </a:r>
            <a:r>
              <a:rPr lang="el-GR" sz="2400" b="1" dirty="0" smtClean="0">
                <a:solidFill>
                  <a:srgbClr val="800080"/>
                </a:solidFill>
                <a:latin typeface="Arial" pitchFamily="34" charset="0"/>
              </a:rPr>
              <a:t>(</a:t>
            </a:r>
            <a:r>
              <a:rPr lang="en-US" sz="2400" b="1" i="1" dirty="0" smtClean="0">
                <a:solidFill>
                  <a:srgbClr val="800080"/>
                </a:solidFill>
                <a:latin typeface="Arial" pitchFamily="34" charset="0"/>
              </a:rPr>
              <a:t>credit scoring models</a:t>
            </a:r>
            <a:r>
              <a:rPr lang="en-US" sz="2400" b="1" dirty="0" smtClean="0">
                <a:solidFill>
                  <a:srgbClr val="800080"/>
                </a:solidFill>
                <a:latin typeface="Arial" pitchFamily="34" charset="0"/>
              </a:rPr>
              <a:t>)</a:t>
            </a:r>
            <a:r>
              <a:rPr lang="el-GR" sz="2400" dirty="0" smtClean="0">
                <a:latin typeface="Arial" pitchFamily="34" charset="0"/>
              </a:rPr>
              <a:t> είναι ποσοτικά μοντέλα που χρησιμοποιούν παρατηρούμενα χαρακτηριστικά του δανειζόμενου είτε </a:t>
            </a:r>
            <a:r>
              <a:rPr lang="el-GR" sz="2400" dirty="0" smtClean="0">
                <a:solidFill>
                  <a:srgbClr val="C00000"/>
                </a:solidFill>
                <a:latin typeface="Arial" pitchFamily="34" charset="0"/>
              </a:rPr>
              <a:t>για να προσδιορίσουν έναν αριθμό (</a:t>
            </a:r>
            <a:r>
              <a:rPr lang="en-US" sz="2400" i="1" dirty="0" smtClean="0">
                <a:solidFill>
                  <a:srgbClr val="C00000"/>
                </a:solidFill>
                <a:latin typeface="Arial" pitchFamily="34" charset="0"/>
              </a:rPr>
              <a:t>score</a:t>
            </a:r>
            <a:r>
              <a:rPr lang="en-US" sz="2400" dirty="0" smtClean="0">
                <a:solidFill>
                  <a:srgbClr val="C00000"/>
                </a:solidFill>
                <a:latin typeface="Arial" pitchFamily="34" charset="0"/>
              </a:rPr>
              <a:t>)</a:t>
            </a:r>
            <a:r>
              <a:rPr lang="en-US" sz="2400" dirty="0" smtClean="0">
                <a:latin typeface="Arial" pitchFamily="34" charset="0"/>
              </a:rPr>
              <a:t> </a:t>
            </a:r>
            <a:r>
              <a:rPr lang="el-GR" sz="2400" dirty="0" smtClean="0">
                <a:latin typeface="Arial" pitchFamily="34" charset="0"/>
              </a:rPr>
              <a:t>που δείχνει την πιθανότητα αθέτησης των πληρωμών είτε για να </a:t>
            </a:r>
            <a:r>
              <a:rPr lang="el-GR" sz="2400" dirty="0" smtClean="0">
                <a:solidFill>
                  <a:srgbClr val="0070C0"/>
                </a:solidFill>
                <a:latin typeface="Arial" pitchFamily="34" charset="0"/>
              </a:rPr>
              <a:t>κατατάξουν τους δανειζόμενους σε διαφορετικές κατηγορίες ανάλογα με την πιστοληπτική τους φερεγγυότητα.</a:t>
            </a:r>
          </a:p>
          <a:p>
            <a:pPr algn="just" eaLnBrk="1" hangingPunct="1">
              <a:lnSpc>
                <a:spcPct val="80000"/>
              </a:lnSpc>
            </a:pPr>
            <a:r>
              <a:rPr lang="el-GR" sz="2400" dirty="0" smtClean="0">
                <a:latin typeface="Arial" pitchFamily="34" charset="0"/>
              </a:rPr>
              <a:t>Επιλέγοντας και συνδυάζοντας διαφορετικά οικονομικά και χρηματοοικονομικά χαρακτηριστικά των δανειζόμενων, η διοίκηση του πιστωτικού ιδρύματος είναι σε θέση:</a:t>
            </a:r>
          </a:p>
          <a:p>
            <a:pPr lvl="1" algn="just" eaLnBrk="1" hangingPunct="1">
              <a:lnSpc>
                <a:spcPct val="80000"/>
              </a:lnSpc>
            </a:pPr>
            <a:r>
              <a:rPr lang="el-GR" sz="2400" dirty="0" smtClean="0">
                <a:latin typeface="Arial" pitchFamily="34" charset="0"/>
              </a:rPr>
              <a:t>Να στοιχειοθετήσει ποσοτικά ποιοι παράγοντες είναι σημαντικοί στην ερμηνεία του πιστωτικού κινδύνου.</a:t>
            </a:r>
          </a:p>
          <a:p>
            <a:pPr lvl="1" algn="just" eaLnBrk="1" hangingPunct="1">
              <a:lnSpc>
                <a:spcPct val="80000"/>
              </a:lnSpc>
            </a:pPr>
            <a:r>
              <a:rPr lang="el-GR" sz="2400" dirty="0" smtClean="0">
                <a:latin typeface="Arial" pitchFamily="34" charset="0"/>
              </a:rPr>
              <a:t>Να αξιολογήσει το σχετικό βαθμό ή την σημασία αυτών των παραγόντων.</a:t>
            </a:r>
          </a:p>
          <a:p>
            <a:pPr lvl="1" algn="just" eaLnBrk="1" hangingPunct="1">
              <a:lnSpc>
                <a:spcPct val="80000"/>
              </a:lnSpc>
            </a:pPr>
            <a:r>
              <a:rPr lang="el-GR" sz="2400" dirty="0" smtClean="0">
                <a:latin typeface="Arial" pitchFamily="34" charset="0"/>
              </a:rPr>
              <a:t>Να βελτιώσει την τιμολόγηση του πιστωτικού κινδύνου.</a:t>
            </a:r>
          </a:p>
          <a:p>
            <a:pPr lvl="1" algn="just" eaLnBrk="1" hangingPunct="1">
              <a:lnSpc>
                <a:spcPct val="80000"/>
              </a:lnSpc>
            </a:pPr>
            <a:r>
              <a:rPr lang="el-GR" sz="2400" dirty="0" smtClean="0">
                <a:latin typeface="Arial" pitchFamily="34" charset="0"/>
              </a:rPr>
              <a:t>Να απορρίψει μη φερέγγυους δανειστές.</a:t>
            </a:r>
          </a:p>
          <a:p>
            <a:pPr lvl="1" algn="just" eaLnBrk="1" hangingPunct="1">
              <a:lnSpc>
                <a:spcPct val="80000"/>
              </a:lnSpc>
            </a:pPr>
            <a:r>
              <a:rPr lang="el-GR" sz="2400" dirty="0" smtClean="0">
                <a:latin typeface="Arial" pitchFamily="34" charset="0"/>
              </a:rPr>
              <a:t>Να είναι σε θέση να υπολογίσει προβλέψεις που μπορούν να απαιτηθούν σε αναμενόμενες μελλοντικές δανειακές απώλειες.</a:t>
            </a:r>
            <a:r>
              <a:rPr lang="el-GR" sz="2000" dirty="0" smtClean="0">
                <a:latin typeface="Arial" pitchFamily="34" charset="0"/>
              </a:rPr>
              <a:t>    </a:t>
            </a:r>
            <a:endParaRPr lang="en-GB" sz="2000" dirty="0" smtClean="0">
              <a:latin typeface="Arial" pitchFamily="34" charset="0"/>
            </a:endParaRPr>
          </a:p>
        </p:txBody>
      </p:sp>
    </p:spTree>
  </p:cSld>
  <p:clrMapOvr>
    <a:masterClrMapping/>
  </p:clrMapOvr>
  <p:transition/>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0" y="188913"/>
            <a:ext cx="9144000" cy="360362"/>
          </a:xfrm>
        </p:spPr>
        <p:txBody>
          <a:bodyPr rtlCol="0">
            <a:noAutofit/>
          </a:bodyPr>
          <a:lstStyle/>
          <a:p>
            <a:pPr eaLnBrk="1" fontAlgn="auto" hangingPunct="1">
              <a:spcAft>
                <a:spcPts val="0"/>
              </a:spcAft>
              <a:defRPr/>
            </a:pPr>
            <a:r>
              <a:rPr lang="el-GR" sz="3200" b="1" dirty="0" smtClean="0">
                <a:latin typeface="Arial" charset="0"/>
              </a:rPr>
              <a:t>Μοντέλα βαθμολόγησης φερεγγυότητας</a:t>
            </a:r>
            <a:r>
              <a:rPr lang="en-US" sz="3200" b="1" dirty="0" smtClean="0">
                <a:latin typeface="Arial" charset="0"/>
              </a:rPr>
              <a:t> (2)</a:t>
            </a:r>
            <a:endParaRPr lang="en-GB" sz="3200" b="1" dirty="0" smtClean="0">
              <a:latin typeface="Arial" charset="0"/>
            </a:endParaRPr>
          </a:p>
        </p:txBody>
      </p:sp>
      <p:sp>
        <p:nvSpPr>
          <p:cNvPr id="34819" name="Rectangle 3"/>
          <p:cNvSpPr>
            <a:spLocks noGrp="1" noChangeArrowheads="1"/>
          </p:cNvSpPr>
          <p:nvPr>
            <p:ph type="body" idx="1"/>
          </p:nvPr>
        </p:nvSpPr>
        <p:spPr>
          <a:xfrm>
            <a:off x="0" y="692150"/>
            <a:ext cx="9144000" cy="6165850"/>
          </a:xfrm>
        </p:spPr>
        <p:txBody>
          <a:bodyPr/>
          <a:lstStyle/>
          <a:p>
            <a:pPr algn="just" eaLnBrk="1" hangingPunct="1">
              <a:lnSpc>
                <a:spcPct val="80000"/>
              </a:lnSpc>
            </a:pPr>
            <a:r>
              <a:rPr lang="el-GR" sz="2300" dirty="0" smtClean="0">
                <a:latin typeface="Arial" pitchFamily="34" charset="0"/>
              </a:rPr>
              <a:t>Για να χρησιμοποιήσει τα μοντέλα βαθμολόγησης φερεγγυότητας, η διοίκηση πρέπει να διακρίνει τους </a:t>
            </a:r>
            <a:r>
              <a:rPr lang="el-GR" sz="2300" dirty="0" smtClean="0">
                <a:solidFill>
                  <a:srgbClr val="0070C0"/>
                </a:solidFill>
                <a:latin typeface="Arial" pitchFamily="34" charset="0"/>
              </a:rPr>
              <a:t>οικονομικούς και χρηματοοικονομικούς δείκτες </a:t>
            </a:r>
            <a:r>
              <a:rPr lang="el-GR" sz="2300" dirty="0" smtClean="0">
                <a:latin typeface="Arial" pitchFamily="34" charset="0"/>
              </a:rPr>
              <a:t>προσδιορισμού του κινδύνου. </a:t>
            </a:r>
          </a:p>
          <a:p>
            <a:pPr algn="just" eaLnBrk="1" hangingPunct="1">
              <a:lnSpc>
                <a:spcPct val="80000"/>
              </a:lnSpc>
            </a:pPr>
            <a:r>
              <a:rPr lang="el-GR" sz="2300" dirty="0" smtClean="0">
                <a:latin typeface="Arial" pitchFamily="34" charset="0"/>
              </a:rPr>
              <a:t>Για τα δάνεια προς τα νοικοκυριά, τα βασικά χαρακτηριστικά που θα πρέπει να περιλαμβάνονται είναι το εισόδημα, τα περιουσιακά στοιχεία, η ηλικία, η επαγγελματική ενασχόληση, ο τόπος διαμονής.</a:t>
            </a:r>
          </a:p>
          <a:p>
            <a:pPr algn="just" eaLnBrk="1" hangingPunct="1">
              <a:lnSpc>
                <a:spcPct val="80000"/>
              </a:lnSpc>
            </a:pPr>
            <a:r>
              <a:rPr lang="el-GR" sz="2300" dirty="0" smtClean="0">
                <a:latin typeface="Arial" pitchFamily="34" charset="0"/>
              </a:rPr>
              <a:t>Για τα δάνεια προς τις επιχειρήσεις, τα βασικά χαρακτηριστικά σχετίζονται με πληροφορίες που βασίζονται στις ταμειακές ροές και τους χρηματοοικονομικούς δείκτες, όπως π.χ. η χρηματοοικονομική μόχλευση της επιχείρησης.</a:t>
            </a:r>
          </a:p>
          <a:p>
            <a:pPr algn="just" eaLnBrk="1" hangingPunct="1">
              <a:lnSpc>
                <a:spcPct val="80000"/>
              </a:lnSpc>
            </a:pPr>
            <a:r>
              <a:rPr lang="el-GR" sz="2300" dirty="0" smtClean="0">
                <a:latin typeface="Arial" pitchFamily="34" charset="0"/>
              </a:rPr>
              <a:t>Μετά την αναγνώριση των στοιχείων, μία στατιστική τεχνική </a:t>
            </a:r>
            <a:r>
              <a:rPr lang="el-GR" sz="2300" u="sng" dirty="0" smtClean="0">
                <a:solidFill>
                  <a:srgbClr val="C00000"/>
                </a:solidFill>
                <a:latin typeface="Arial" pitchFamily="34" charset="0"/>
              </a:rPr>
              <a:t>ποσοτικοποιεί την πιθανότητα πιστωτικού κινδύνου</a:t>
            </a:r>
            <a:r>
              <a:rPr lang="el-GR" sz="2300" dirty="0" smtClean="0">
                <a:solidFill>
                  <a:srgbClr val="C00000"/>
                </a:solidFill>
                <a:latin typeface="Arial" pitchFamily="34" charset="0"/>
              </a:rPr>
              <a:t> ή </a:t>
            </a:r>
            <a:r>
              <a:rPr lang="el-GR" sz="2300" u="sng" dirty="0" smtClean="0">
                <a:solidFill>
                  <a:srgbClr val="C00000"/>
                </a:solidFill>
                <a:latin typeface="Arial" pitchFamily="34" charset="0"/>
              </a:rPr>
              <a:t>διακρίνει τους πελάτες ανάλογα με την φερεγγυότητά τους</a:t>
            </a:r>
            <a:r>
              <a:rPr lang="el-GR" sz="2300" dirty="0" smtClean="0">
                <a:solidFill>
                  <a:srgbClr val="C00000"/>
                </a:solidFill>
                <a:latin typeface="Arial" pitchFamily="34" charset="0"/>
              </a:rPr>
              <a:t>. </a:t>
            </a:r>
          </a:p>
          <a:p>
            <a:pPr algn="just" eaLnBrk="1" hangingPunct="1">
              <a:lnSpc>
                <a:spcPct val="80000"/>
              </a:lnSpc>
            </a:pPr>
            <a:r>
              <a:rPr lang="el-GR" sz="2300" dirty="0" smtClean="0">
                <a:latin typeface="Arial" pitchFamily="34" charset="0"/>
              </a:rPr>
              <a:t>Υπάρχουν τρεις τύποι μοντέλων: </a:t>
            </a:r>
          </a:p>
          <a:p>
            <a:pPr algn="just" eaLnBrk="1" hangingPunct="1">
              <a:lnSpc>
                <a:spcPct val="80000"/>
              </a:lnSpc>
            </a:pPr>
            <a:r>
              <a:rPr lang="el-GR" sz="2300" dirty="0" smtClean="0">
                <a:latin typeface="Arial" pitchFamily="34" charset="0"/>
              </a:rPr>
              <a:t>(1</a:t>
            </a:r>
            <a:r>
              <a:rPr lang="el-GR" sz="2300" dirty="0" smtClean="0">
                <a:solidFill>
                  <a:srgbClr val="00B050"/>
                </a:solidFill>
                <a:latin typeface="Arial" pitchFamily="34" charset="0"/>
              </a:rPr>
              <a:t>) γραμμικά μοντέλα</a:t>
            </a:r>
            <a:r>
              <a:rPr lang="en-US" sz="2300" dirty="0" smtClean="0">
                <a:solidFill>
                  <a:srgbClr val="00B050"/>
                </a:solidFill>
                <a:latin typeface="Arial" pitchFamily="34" charset="0"/>
              </a:rPr>
              <a:t> </a:t>
            </a:r>
            <a:r>
              <a:rPr lang="el-GR" sz="2300" dirty="0" smtClean="0">
                <a:solidFill>
                  <a:srgbClr val="00B050"/>
                </a:solidFill>
                <a:latin typeface="Arial" pitchFamily="34" charset="0"/>
              </a:rPr>
              <a:t>πιθανοτήτων (</a:t>
            </a:r>
            <a:r>
              <a:rPr lang="en-US" sz="2300" i="1" dirty="0" smtClean="0">
                <a:solidFill>
                  <a:srgbClr val="00B050"/>
                </a:solidFill>
                <a:latin typeface="Arial" pitchFamily="34" charset="0"/>
              </a:rPr>
              <a:t>linear probability models</a:t>
            </a:r>
            <a:r>
              <a:rPr lang="en-US" sz="2300" dirty="0" smtClean="0">
                <a:solidFill>
                  <a:srgbClr val="00B050"/>
                </a:solidFill>
                <a:latin typeface="Arial" pitchFamily="34" charset="0"/>
              </a:rPr>
              <a:t>), </a:t>
            </a:r>
            <a:endParaRPr lang="el-GR" sz="2300" dirty="0" smtClean="0">
              <a:solidFill>
                <a:srgbClr val="00B050"/>
              </a:solidFill>
              <a:latin typeface="Arial" pitchFamily="34" charset="0"/>
            </a:endParaRPr>
          </a:p>
          <a:p>
            <a:pPr algn="just" eaLnBrk="1" hangingPunct="1">
              <a:lnSpc>
                <a:spcPct val="80000"/>
              </a:lnSpc>
            </a:pPr>
            <a:r>
              <a:rPr lang="en-US" sz="2300" dirty="0" smtClean="0">
                <a:latin typeface="Arial" pitchFamily="34" charset="0"/>
              </a:rPr>
              <a:t>(2) </a:t>
            </a:r>
            <a:r>
              <a:rPr lang="en-US" sz="2300" dirty="0" smtClean="0">
                <a:solidFill>
                  <a:srgbClr val="003366"/>
                </a:solidFill>
                <a:latin typeface="Arial" pitchFamily="34" charset="0"/>
              </a:rPr>
              <a:t>logit </a:t>
            </a:r>
            <a:r>
              <a:rPr lang="el-GR" sz="2300" dirty="0" smtClean="0">
                <a:solidFill>
                  <a:srgbClr val="003366"/>
                </a:solidFill>
                <a:latin typeface="Arial" pitchFamily="34" charset="0"/>
              </a:rPr>
              <a:t>μοντέλα (</a:t>
            </a:r>
            <a:r>
              <a:rPr lang="en-US" sz="2300" i="1" dirty="0" smtClean="0">
                <a:solidFill>
                  <a:srgbClr val="003366"/>
                </a:solidFill>
                <a:latin typeface="Arial" pitchFamily="34" charset="0"/>
              </a:rPr>
              <a:t>logit models</a:t>
            </a:r>
            <a:r>
              <a:rPr lang="en-US" sz="2300" dirty="0" smtClean="0">
                <a:solidFill>
                  <a:srgbClr val="003366"/>
                </a:solidFill>
                <a:latin typeface="Arial" pitchFamily="34" charset="0"/>
              </a:rPr>
              <a:t>) </a:t>
            </a:r>
            <a:r>
              <a:rPr lang="el-GR" sz="2300" dirty="0" smtClean="0">
                <a:latin typeface="Arial" pitchFamily="34" charset="0"/>
              </a:rPr>
              <a:t>και </a:t>
            </a:r>
          </a:p>
          <a:p>
            <a:pPr algn="just" eaLnBrk="1" hangingPunct="1">
              <a:lnSpc>
                <a:spcPct val="80000"/>
              </a:lnSpc>
            </a:pPr>
            <a:r>
              <a:rPr lang="el-GR" sz="2300" dirty="0" smtClean="0">
                <a:latin typeface="Arial" pitchFamily="34" charset="0"/>
              </a:rPr>
              <a:t>(3) </a:t>
            </a:r>
            <a:r>
              <a:rPr lang="el-GR" sz="2300" dirty="0" smtClean="0">
                <a:solidFill>
                  <a:srgbClr val="800080"/>
                </a:solidFill>
                <a:latin typeface="Arial" pitchFamily="34" charset="0"/>
              </a:rPr>
              <a:t>γραμμικά μοντέλα διαχωρισμού (</a:t>
            </a:r>
            <a:r>
              <a:rPr lang="en-US" sz="2300" i="1" dirty="0" smtClean="0">
                <a:solidFill>
                  <a:srgbClr val="800080"/>
                </a:solidFill>
                <a:latin typeface="Arial" pitchFamily="34" charset="0"/>
              </a:rPr>
              <a:t>linear discriminant models</a:t>
            </a:r>
            <a:r>
              <a:rPr lang="en-US" sz="2300" dirty="0" smtClean="0">
                <a:solidFill>
                  <a:srgbClr val="800080"/>
                </a:solidFill>
                <a:latin typeface="Arial" pitchFamily="34" charset="0"/>
              </a:rPr>
              <a:t>).</a:t>
            </a:r>
            <a:r>
              <a:rPr lang="el-GR" sz="1800" dirty="0" smtClean="0">
                <a:solidFill>
                  <a:srgbClr val="800080"/>
                </a:solidFill>
                <a:latin typeface="Arial" pitchFamily="34" charset="0"/>
              </a:rPr>
              <a:t>    </a:t>
            </a:r>
            <a:endParaRPr lang="en-GB" sz="1800" b="1" dirty="0" smtClean="0">
              <a:solidFill>
                <a:srgbClr val="800080"/>
              </a:solidFill>
              <a:latin typeface="Arial" pitchFamily="34" charset="0"/>
            </a:endParaRPr>
          </a:p>
        </p:txBody>
      </p:sp>
    </p:spTree>
  </p:cSld>
  <p:clrMapOvr>
    <a:masterClrMapping/>
  </p:clrMapOvr>
  <p:transition/>
  <p:timing>
    <p:tnLst>
      <p:par>
        <p:cT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0" y="0"/>
            <a:ext cx="9144000" cy="476250"/>
          </a:xfrm>
        </p:spPr>
        <p:txBody>
          <a:bodyPr rtlCol="0">
            <a:noAutofit/>
          </a:bodyPr>
          <a:lstStyle/>
          <a:p>
            <a:pPr eaLnBrk="1" fontAlgn="auto" hangingPunct="1">
              <a:spcAft>
                <a:spcPts val="0"/>
              </a:spcAft>
              <a:defRPr/>
            </a:pPr>
            <a:r>
              <a:rPr lang="el-GR" sz="3200" b="1" dirty="0" smtClean="0">
                <a:latin typeface="Arial" charset="0"/>
              </a:rPr>
              <a:t>Γραμμικά μοντέλα πιθανοτήτων</a:t>
            </a:r>
            <a:endParaRPr lang="en-GB" sz="3200" b="1" dirty="0" smtClean="0">
              <a:latin typeface="Arial" charset="0"/>
            </a:endParaRPr>
          </a:p>
        </p:txBody>
      </p:sp>
      <p:sp>
        <p:nvSpPr>
          <p:cNvPr id="35843" name="Rectangle 3"/>
          <p:cNvSpPr>
            <a:spLocks noGrp="1" noChangeArrowheads="1"/>
          </p:cNvSpPr>
          <p:nvPr>
            <p:ph type="body" idx="1"/>
          </p:nvPr>
        </p:nvSpPr>
        <p:spPr>
          <a:xfrm>
            <a:off x="0" y="549275"/>
            <a:ext cx="9144000" cy="6308725"/>
          </a:xfrm>
        </p:spPr>
        <p:txBody>
          <a:bodyPr/>
          <a:lstStyle/>
          <a:p>
            <a:pPr algn="just" eaLnBrk="1" hangingPunct="1">
              <a:lnSpc>
                <a:spcPct val="90000"/>
              </a:lnSpc>
            </a:pPr>
            <a:r>
              <a:rPr lang="el-GR" sz="2400" dirty="0" smtClean="0">
                <a:latin typeface="Arial" pitchFamily="34" charset="0"/>
              </a:rPr>
              <a:t>Τα γραμμικά μοντέλα πιθανοτήτων χρησιμοποιούν </a:t>
            </a:r>
            <a:r>
              <a:rPr lang="el-GR" sz="2400" dirty="0" smtClean="0">
                <a:solidFill>
                  <a:srgbClr val="800080"/>
                </a:solidFill>
                <a:latin typeface="Arial" pitchFamily="34" charset="0"/>
              </a:rPr>
              <a:t>παλαιότερα στοιχεία</a:t>
            </a:r>
            <a:r>
              <a:rPr lang="el-GR" sz="2400" dirty="0" smtClean="0">
                <a:latin typeface="Arial" pitchFamily="34" charset="0"/>
              </a:rPr>
              <a:t>, όπως π.χ. χρηματοοικονομικούς δείκτες, ως δεδομένα σε ένα μοντέλο για να εξηγήσουν </a:t>
            </a:r>
            <a:r>
              <a:rPr lang="el-GR" sz="2400" dirty="0" smtClean="0">
                <a:solidFill>
                  <a:srgbClr val="FF0000"/>
                </a:solidFill>
                <a:latin typeface="Arial" pitchFamily="34" charset="0"/>
              </a:rPr>
              <a:t>το ιστορικό αποπληρωμής παλαιότερων δανείων.</a:t>
            </a:r>
            <a:r>
              <a:rPr lang="el-GR" sz="2400" dirty="0" smtClean="0">
                <a:latin typeface="Arial" pitchFamily="34" charset="0"/>
              </a:rPr>
              <a:t> Η σχετική σημασία των διαφόρων παραγόντων που λαμβάνονται υπόψη για να αποτιμήσουν παλαιότερα ιστορικά στοιχεία, χρησιμοποιούνται για τα καινούργια δάνεια.</a:t>
            </a:r>
          </a:p>
          <a:p>
            <a:pPr algn="just" eaLnBrk="1" hangingPunct="1">
              <a:lnSpc>
                <a:spcPct val="90000"/>
              </a:lnSpc>
            </a:pPr>
            <a:r>
              <a:rPr lang="el-GR" sz="2400" dirty="0" smtClean="0">
                <a:latin typeface="Arial" pitchFamily="34" charset="0"/>
              </a:rPr>
              <a:t>Τα μοντέλα αυτά καταλήγουν σε μια σχέση του τύπου: </a:t>
            </a:r>
            <a:r>
              <a:rPr lang="el-GR" sz="2400" b="1" dirty="0" smtClean="0">
                <a:solidFill>
                  <a:srgbClr val="002060"/>
                </a:solidFill>
                <a:latin typeface="Arial" pitchFamily="34" charset="0"/>
              </a:rPr>
              <a:t>Ζ = </a:t>
            </a:r>
            <a:r>
              <a:rPr lang="en-US" sz="2400" b="1" dirty="0" smtClean="0">
                <a:solidFill>
                  <a:srgbClr val="002060"/>
                </a:solidFill>
                <a:latin typeface="Arial" pitchFamily="34" charset="0"/>
              </a:rPr>
              <a:t>f (X)</a:t>
            </a:r>
            <a:r>
              <a:rPr lang="el-GR" sz="2400" b="1" dirty="0" smtClean="0">
                <a:solidFill>
                  <a:srgbClr val="002060"/>
                </a:solidFill>
                <a:latin typeface="Arial" pitchFamily="34" charset="0"/>
              </a:rPr>
              <a:t> </a:t>
            </a:r>
            <a:r>
              <a:rPr lang="el-GR" sz="2400" dirty="0" smtClean="0">
                <a:latin typeface="Arial" pitchFamily="34" charset="0"/>
              </a:rPr>
              <a:t>όπου </a:t>
            </a:r>
            <a:r>
              <a:rPr lang="en-US" sz="2400" dirty="0" smtClean="0">
                <a:solidFill>
                  <a:srgbClr val="003366"/>
                </a:solidFill>
                <a:latin typeface="Arial" pitchFamily="34" charset="0"/>
              </a:rPr>
              <a:t>“</a:t>
            </a:r>
            <a:r>
              <a:rPr lang="el-GR" sz="2400" dirty="0" smtClean="0">
                <a:solidFill>
                  <a:srgbClr val="002060"/>
                </a:solidFill>
                <a:latin typeface="Arial" pitchFamily="34" charset="0"/>
              </a:rPr>
              <a:t>Ζ</a:t>
            </a:r>
            <a:r>
              <a:rPr lang="en-US" sz="2400" dirty="0" smtClean="0">
                <a:solidFill>
                  <a:srgbClr val="002060"/>
                </a:solidFill>
                <a:latin typeface="Arial" pitchFamily="34" charset="0"/>
              </a:rPr>
              <a:t>”</a:t>
            </a:r>
            <a:r>
              <a:rPr lang="el-GR" sz="2400" dirty="0" smtClean="0">
                <a:solidFill>
                  <a:srgbClr val="002060"/>
                </a:solidFill>
                <a:latin typeface="Arial" pitchFamily="34" charset="0"/>
              </a:rPr>
              <a:t> είναι η βαθμολογία </a:t>
            </a:r>
            <a:r>
              <a:rPr lang="el-GR" sz="2400" dirty="0" smtClean="0">
                <a:latin typeface="Arial" pitchFamily="34" charset="0"/>
              </a:rPr>
              <a:t>που προκύπτει για ένα δανειζόμενο (άτομο ή επιχείρηση) και </a:t>
            </a:r>
            <a:r>
              <a:rPr lang="en-US" sz="2400" dirty="0" smtClean="0">
                <a:solidFill>
                  <a:srgbClr val="800080"/>
                </a:solidFill>
                <a:latin typeface="Arial" pitchFamily="34" charset="0"/>
              </a:rPr>
              <a:t>“</a:t>
            </a:r>
            <a:r>
              <a:rPr lang="el-GR" sz="2400" dirty="0" smtClean="0">
                <a:solidFill>
                  <a:srgbClr val="800080"/>
                </a:solidFill>
                <a:latin typeface="Arial" pitchFamily="34" charset="0"/>
              </a:rPr>
              <a:t>Χ</a:t>
            </a:r>
            <a:r>
              <a:rPr lang="en-US" sz="2400" dirty="0" smtClean="0">
                <a:solidFill>
                  <a:srgbClr val="800080"/>
                </a:solidFill>
                <a:latin typeface="Arial" pitchFamily="34" charset="0"/>
              </a:rPr>
              <a:t>”</a:t>
            </a:r>
            <a:r>
              <a:rPr lang="el-GR" sz="2400" dirty="0" smtClean="0">
                <a:solidFill>
                  <a:srgbClr val="800080"/>
                </a:solidFill>
                <a:latin typeface="Arial" pitchFamily="34" charset="0"/>
              </a:rPr>
              <a:t> είναι ένα σύνολο επεξηγηματικών μεταβλητών</a:t>
            </a:r>
            <a:r>
              <a:rPr lang="el-GR" sz="2400" dirty="0" smtClean="0">
                <a:latin typeface="Arial" pitchFamily="34" charset="0"/>
              </a:rPr>
              <a:t>, όπως εισόδημα, ηλικία, επάγγελμα, οικονομικοί δείκτες, π.χ. μόχλευση, καθώς και μακροοικονομικές μεταβλητές.</a:t>
            </a:r>
          </a:p>
          <a:p>
            <a:pPr algn="just" eaLnBrk="1" hangingPunct="1">
              <a:lnSpc>
                <a:spcPct val="90000"/>
              </a:lnSpc>
            </a:pPr>
            <a:r>
              <a:rPr lang="el-GR" sz="2400" dirty="0" smtClean="0">
                <a:latin typeface="Arial" pitchFamily="34" charset="0"/>
              </a:rPr>
              <a:t>Το απλούστερο μοντέλο είναι το γραμμικό, στο οποίο η συνάρτηση </a:t>
            </a:r>
            <a:r>
              <a:rPr lang="en-US" sz="2400" dirty="0" smtClean="0">
                <a:latin typeface="Arial" pitchFamily="34" charset="0"/>
              </a:rPr>
              <a:t>f </a:t>
            </a:r>
            <a:r>
              <a:rPr lang="el-GR" sz="2400" dirty="0" smtClean="0">
                <a:latin typeface="Arial" pitchFamily="34" charset="0"/>
              </a:rPr>
              <a:t>είναι γραμμική και </a:t>
            </a:r>
            <a:r>
              <a:rPr lang="el-GR" sz="2400" dirty="0" smtClean="0">
                <a:solidFill>
                  <a:srgbClr val="006600"/>
                </a:solidFill>
                <a:latin typeface="Arial" pitchFamily="34" charset="0"/>
              </a:rPr>
              <a:t>το </a:t>
            </a:r>
            <a:r>
              <a:rPr lang="en-US" sz="2400" dirty="0" smtClean="0">
                <a:solidFill>
                  <a:srgbClr val="006600"/>
                </a:solidFill>
                <a:latin typeface="Arial" pitchFamily="34" charset="0"/>
              </a:rPr>
              <a:t>“</a:t>
            </a:r>
            <a:r>
              <a:rPr lang="el-GR" sz="2400" dirty="0" smtClean="0">
                <a:solidFill>
                  <a:srgbClr val="006600"/>
                </a:solidFill>
                <a:latin typeface="Arial" pitchFamily="34" charset="0"/>
              </a:rPr>
              <a:t>Ζ</a:t>
            </a:r>
            <a:r>
              <a:rPr lang="en-US" sz="2400" dirty="0" smtClean="0">
                <a:solidFill>
                  <a:srgbClr val="006600"/>
                </a:solidFill>
                <a:latin typeface="Arial" pitchFamily="34" charset="0"/>
              </a:rPr>
              <a:t>”</a:t>
            </a:r>
            <a:r>
              <a:rPr lang="el-GR" sz="2400" dirty="0" smtClean="0">
                <a:solidFill>
                  <a:srgbClr val="006600"/>
                </a:solidFill>
                <a:latin typeface="Arial" pitchFamily="34" charset="0"/>
              </a:rPr>
              <a:t> παίρνει τιμές 1, αν ο δανειζόμενος έχει αθετήσει την πληρωμή δανείου, και 0 αν όχι.</a:t>
            </a:r>
          </a:p>
        </p:txBody>
      </p:sp>
    </p:spTree>
  </p:cSld>
  <p:clrMapOvr>
    <a:masterClrMapping/>
  </p:clrMapOvr>
  <p:timing>
    <p:tnLst>
      <p:par>
        <p:cTn id="1" dur="indefinite" restart="never" nodeType="tmRoot"/>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0" y="0"/>
            <a:ext cx="9144000" cy="476250"/>
          </a:xfrm>
        </p:spPr>
        <p:txBody>
          <a:bodyPr rtlCol="0">
            <a:noAutofit/>
          </a:bodyPr>
          <a:lstStyle/>
          <a:p>
            <a:pPr eaLnBrk="1" fontAlgn="auto" hangingPunct="1">
              <a:spcAft>
                <a:spcPts val="0"/>
              </a:spcAft>
              <a:defRPr/>
            </a:pPr>
            <a:r>
              <a:rPr lang="el-GR" sz="3200" b="1" dirty="0" smtClean="0">
                <a:latin typeface="Arial" charset="0"/>
              </a:rPr>
              <a:t>Παράδειγμα</a:t>
            </a:r>
            <a:endParaRPr lang="en-GB" sz="3200" b="1" dirty="0" smtClean="0">
              <a:latin typeface="Arial" charset="0"/>
            </a:endParaRPr>
          </a:p>
        </p:txBody>
      </p:sp>
      <p:sp>
        <p:nvSpPr>
          <p:cNvPr id="36867" name="Rectangle 3"/>
          <p:cNvSpPr>
            <a:spLocks noGrp="1" noChangeArrowheads="1"/>
          </p:cNvSpPr>
          <p:nvPr>
            <p:ph type="body" idx="1"/>
          </p:nvPr>
        </p:nvSpPr>
        <p:spPr>
          <a:xfrm>
            <a:off x="0" y="549275"/>
            <a:ext cx="9144000" cy="6308725"/>
          </a:xfrm>
        </p:spPr>
        <p:txBody>
          <a:bodyPr/>
          <a:lstStyle/>
          <a:p>
            <a:pPr algn="just" eaLnBrk="1" hangingPunct="1">
              <a:lnSpc>
                <a:spcPct val="90000"/>
              </a:lnSpc>
            </a:pPr>
            <a:r>
              <a:rPr lang="el-GR" sz="2400" dirty="0" smtClean="0">
                <a:latin typeface="Arial" pitchFamily="34" charset="0"/>
              </a:rPr>
              <a:t>Έστω ότι υπάρχουν δύο παράγοντες που επιδρούν στην παλαιότερη συμπεριφορά των δανειζόμενων: Χ</a:t>
            </a:r>
            <a:r>
              <a:rPr lang="el-GR" sz="2400" baseline="-25000" dirty="0" smtClean="0">
                <a:latin typeface="Arial" pitchFamily="34" charset="0"/>
              </a:rPr>
              <a:t>1</a:t>
            </a:r>
            <a:r>
              <a:rPr lang="el-GR" sz="2400" dirty="0" smtClean="0">
                <a:latin typeface="Arial" pitchFamily="34" charset="0"/>
              </a:rPr>
              <a:t> που είναι ο βαθμός μόχλευσης της επιχείρησης (χρέος προς συνολικό ενεργητικό) και Χ</a:t>
            </a:r>
            <a:r>
              <a:rPr lang="el-GR" sz="2400" baseline="-25000" dirty="0" smtClean="0">
                <a:latin typeface="Arial" pitchFamily="34" charset="0"/>
              </a:rPr>
              <a:t>2</a:t>
            </a:r>
            <a:r>
              <a:rPr lang="el-GR" sz="2400" dirty="0" smtClean="0">
                <a:latin typeface="Arial" pitchFamily="34" charset="0"/>
              </a:rPr>
              <a:t> που είναι ένας δείκτης ρευστότητας (π.χ. κυκλοφορούν ενεργητικό προς βραχυπρόθεσμες υποχρεώσεις). Βασιζόμενοι σε ιστορικές τιμές (αποπληρωμή δανείων εξοπλισμού επιχειρήσεων), το γραμμικό μοντέλο πιθανοτήτων εκτιμάται σε</a:t>
            </a:r>
            <a:r>
              <a:rPr lang="en-US" sz="2400" dirty="0" smtClean="0">
                <a:latin typeface="Arial" pitchFamily="34" charset="0"/>
              </a:rPr>
              <a:t>:</a:t>
            </a:r>
            <a:endParaRPr lang="el-GR" sz="2400" dirty="0" smtClean="0">
              <a:latin typeface="Arial" pitchFamily="34" charset="0"/>
            </a:endParaRPr>
          </a:p>
          <a:p>
            <a:pPr algn="ctr" eaLnBrk="1" hangingPunct="1">
              <a:lnSpc>
                <a:spcPct val="90000"/>
              </a:lnSpc>
              <a:buFontTx/>
              <a:buNone/>
            </a:pPr>
            <a:r>
              <a:rPr lang="en-US" sz="2400" b="1" dirty="0" smtClean="0">
                <a:solidFill>
                  <a:srgbClr val="006600"/>
                </a:solidFill>
                <a:latin typeface="Arial" pitchFamily="34" charset="0"/>
              </a:rPr>
              <a:t>Z</a:t>
            </a:r>
            <a:r>
              <a:rPr lang="en-US" sz="2400" b="1" baseline="-25000" dirty="0" smtClean="0">
                <a:solidFill>
                  <a:srgbClr val="006600"/>
                </a:solidFill>
                <a:latin typeface="Arial" pitchFamily="34" charset="0"/>
              </a:rPr>
              <a:t>i</a:t>
            </a:r>
            <a:r>
              <a:rPr lang="el-GR" sz="2400" b="1" dirty="0" smtClean="0">
                <a:solidFill>
                  <a:srgbClr val="006600"/>
                </a:solidFill>
                <a:latin typeface="Arial" pitchFamily="34" charset="0"/>
              </a:rPr>
              <a:t> = 1,5 Χ</a:t>
            </a:r>
            <a:r>
              <a:rPr lang="el-GR" sz="2400" b="1" baseline="-25000" dirty="0" smtClean="0">
                <a:solidFill>
                  <a:srgbClr val="006600"/>
                </a:solidFill>
                <a:latin typeface="Arial" pitchFamily="34" charset="0"/>
              </a:rPr>
              <a:t>1</a:t>
            </a:r>
            <a:r>
              <a:rPr lang="el-GR" sz="2400" b="1" dirty="0" smtClean="0">
                <a:solidFill>
                  <a:srgbClr val="006600"/>
                </a:solidFill>
                <a:latin typeface="Arial" pitchFamily="34" charset="0"/>
              </a:rPr>
              <a:t> - 0,1 Χ</a:t>
            </a:r>
            <a:r>
              <a:rPr lang="el-GR" sz="2400" b="1" baseline="-25000" dirty="0" smtClean="0">
                <a:solidFill>
                  <a:srgbClr val="006600"/>
                </a:solidFill>
                <a:latin typeface="Arial" pitchFamily="34" charset="0"/>
              </a:rPr>
              <a:t>2</a:t>
            </a:r>
            <a:endParaRPr lang="el-GR" sz="2400" b="1" dirty="0" smtClean="0">
              <a:solidFill>
                <a:srgbClr val="006600"/>
              </a:solidFill>
              <a:latin typeface="Arial" pitchFamily="34" charset="0"/>
            </a:endParaRPr>
          </a:p>
          <a:p>
            <a:pPr algn="just" eaLnBrk="1" hangingPunct="1">
              <a:lnSpc>
                <a:spcPct val="90000"/>
              </a:lnSpc>
              <a:buFontTx/>
              <a:buNone/>
            </a:pPr>
            <a:r>
              <a:rPr lang="el-GR" sz="2400" dirty="0" smtClean="0">
                <a:latin typeface="Arial" pitchFamily="34" charset="0"/>
              </a:rPr>
              <a:t>	Έστω ότι για μία συγκεκριμένη επιχείρηση ισχύει ότι Χ</a:t>
            </a:r>
            <a:r>
              <a:rPr lang="el-GR" sz="2400" baseline="-25000" dirty="0" smtClean="0">
                <a:latin typeface="Arial" pitchFamily="34" charset="0"/>
              </a:rPr>
              <a:t>1 </a:t>
            </a:r>
            <a:r>
              <a:rPr lang="el-GR" sz="2400" dirty="0" smtClean="0">
                <a:latin typeface="Arial" pitchFamily="34" charset="0"/>
              </a:rPr>
              <a:t>= 0,6 και Χ</a:t>
            </a:r>
            <a:r>
              <a:rPr lang="el-GR" sz="2400" baseline="-25000" dirty="0" smtClean="0">
                <a:latin typeface="Arial" pitchFamily="34" charset="0"/>
              </a:rPr>
              <a:t>2 </a:t>
            </a:r>
            <a:r>
              <a:rPr lang="el-GR" sz="2400" dirty="0" smtClean="0">
                <a:latin typeface="Arial" pitchFamily="34" charset="0"/>
              </a:rPr>
              <a:t>= </a:t>
            </a:r>
            <a:r>
              <a:rPr lang="en-US" sz="2400" dirty="0" smtClean="0">
                <a:latin typeface="Arial" pitchFamily="34" charset="0"/>
              </a:rPr>
              <a:t>2</a:t>
            </a:r>
            <a:r>
              <a:rPr lang="el-GR" sz="2400" dirty="0" smtClean="0">
                <a:latin typeface="Arial" pitchFamily="34" charset="0"/>
              </a:rPr>
              <a:t>, τότε η αναμενόμενη πιθανότητα αθέτησης της πληρωμής ανέρχεται σε Ζ = 0,7. Το αποτέλεσμα αυτό ερμηνεύεται ως πιθανότητα 70% η εταιρεία να μην αποπληρώσει το δάνειο.</a:t>
            </a:r>
          </a:p>
          <a:p>
            <a:pPr algn="just" eaLnBrk="1" hangingPunct="1">
              <a:lnSpc>
                <a:spcPct val="90000"/>
              </a:lnSpc>
            </a:pPr>
            <a:r>
              <a:rPr lang="el-GR" sz="2400" dirty="0" smtClean="0">
                <a:latin typeface="Arial" pitchFamily="34" charset="0"/>
              </a:rPr>
              <a:t>Αν και η τεχνική είναι απλή, το βασικό μειονέκτημα εστιάζεται στο γεγονός ότι οι αναμενόμενες (εκτιμώμενες) πιθανότητες μη αποπληρωμής μπορεί να βρίσκονται εκτός του διαστήματος [0,1].</a:t>
            </a:r>
          </a:p>
        </p:txBody>
      </p:sp>
    </p:spTree>
  </p:cSld>
  <p:clrMapOvr>
    <a:masterClrMapping/>
  </p:clrMapOvr>
  <p:timing>
    <p:tnLst>
      <p:par>
        <p:cTn id="1" dur="indefinite" restart="never" nodeType="tmRoot"/>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0" y="0"/>
            <a:ext cx="9144000" cy="476250"/>
          </a:xfrm>
        </p:spPr>
        <p:txBody>
          <a:bodyPr rtlCol="0">
            <a:noAutofit/>
          </a:bodyPr>
          <a:lstStyle/>
          <a:p>
            <a:pPr eaLnBrk="1" fontAlgn="auto" hangingPunct="1">
              <a:spcAft>
                <a:spcPts val="0"/>
              </a:spcAft>
              <a:defRPr/>
            </a:pPr>
            <a:r>
              <a:rPr lang="el-GR" sz="3200" b="1" dirty="0" smtClean="0">
                <a:latin typeface="Arial" charset="0"/>
              </a:rPr>
              <a:t>Γραμμικά μοντέλα διαχωρισμού</a:t>
            </a:r>
            <a:endParaRPr lang="en-GB" sz="3200" b="1" dirty="0" smtClean="0">
              <a:latin typeface="Arial" charset="0"/>
            </a:endParaRPr>
          </a:p>
        </p:txBody>
      </p:sp>
      <p:sp>
        <p:nvSpPr>
          <p:cNvPr id="37891" name="Rectangle 3"/>
          <p:cNvSpPr>
            <a:spLocks noGrp="1" noChangeArrowheads="1"/>
          </p:cNvSpPr>
          <p:nvPr>
            <p:ph type="body" idx="1"/>
          </p:nvPr>
        </p:nvSpPr>
        <p:spPr>
          <a:xfrm>
            <a:off x="0" y="549275"/>
            <a:ext cx="9144000" cy="6308725"/>
          </a:xfrm>
        </p:spPr>
        <p:txBody>
          <a:bodyPr/>
          <a:lstStyle/>
          <a:p>
            <a:pPr algn="just" eaLnBrk="1" hangingPunct="1">
              <a:lnSpc>
                <a:spcPct val="80000"/>
              </a:lnSpc>
            </a:pPr>
            <a:r>
              <a:rPr lang="el-GR" sz="2100" dirty="0" smtClean="0">
                <a:latin typeface="Arial" pitchFamily="34" charset="0"/>
              </a:rPr>
              <a:t>Ενώ τα προηγούμενα μοντέλα προέβλεπαν μία τιμή για την αναμενόμενη πιθανότητα μη αποπληρωμής σε περίπτωση χορήγησης ενός δανείου, τα γραμμικά μοντέλα διαχωρισμού </a:t>
            </a:r>
            <a:r>
              <a:rPr lang="el-GR" sz="2100" dirty="0" smtClean="0">
                <a:solidFill>
                  <a:srgbClr val="006600"/>
                </a:solidFill>
                <a:latin typeface="Arial" pitchFamily="34" charset="0"/>
              </a:rPr>
              <a:t>διακρίνουν τους πελάτες σε κατηγορίες ανάλογα με την υψηλή ή χαμηλή πιθανότητα αθέτησης των πληρωμών.</a:t>
            </a:r>
          </a:p>
          <a:p>
            <a:pPr algn="just" eaLnBrk="1" hangingPunct="1">
              <a:lnSpc>
                <a:spcPct val="80000"/>
              </a:lnSpc>
            </a:pPr>
            <a:r>
              <a:rPr lang="el-GR" sz="2100" dirty="0" smtClean="0">
                <a:latin typeface="Arial" pitchFamily="34" charset="0"/>
              </a:rPr>
              <a:t>Για παράδειγμα, το υπόδειγμα </a:t>
            </a:r>
            <a:r>
              <a:rPr lang="en-US" sz="2100" dirty="0" smtClean="0">
                <a:latin typeface="Arial" pitchFamily="34" charset="0"/>
              </a:rPr>
              <a:t>Altman </a:t>
            </a:r>
            <a:r>
              <a:rPr lang="el-GR" sz="2100" dirty="0" smtClean="0">
                <a:latin typeface="Arial" pitchFamily="34" charset="0"/>
              </a:rPr>
              <a:t>έχει 5 μεταβλητές:</a:t>
            </a:r>
          </a:p>
          <a:p>
            <a:pPr lvl="1" algn="just" eaLnBrk="1" hangingPunct="1">
              <a:lnSpc>
                <a:spcPct val="80000"/>
              </a:lnSpc>
            </a:pPr>
            <a:r>
              <a:rPr lang="el-GR" sz="2100" dirty="0" smtClean="0">
                <a:solidFill>
                  <a:srgbClr val="800080"/>
                </a:solidFill>
                <a:latin typeface="Arial" pitchFamily="34" charset="0"/>
              </a:rPr>
              <a:t>Χ</a:t>
            </a:r>
            <a:r>
              <a:rPr lang="el-GR" sz="2100" baseline="-25000" dirty="0" smtClean="0">
                <a:solidFill>
                  <a:srgbClr val="800080"/>
                </a:solidFill>
                <a:latin typeface="Arial" pitchFamily="34" charset="0"/>
              </a:rPr>
              <a:t>1</a:t>
            </a:r>
            <a:r>
              <a:rPr lang="el-GR" sz="2100" dirty="0" smtClean="0">
                <a:solidFill>
                  <a:srgbClr val="800080"/>
                </a:solidFill>
                <a:latin typeface="Arial" pitchFamily="34" charset="0"/>
              </a:rPr>
              <a:t> = Κεφάλαιο κίνησης / συνολικό ενεργητικό</a:t>
            </a:r>
          </a:p>
          <a:p>
            <a:pPr lvl="1" algn="just" eaLnBrk="1" hangingPunct="1">
              <a:lnSpc>
                <a:spcPct val="80000"/>
              </a:lnSpc>
            </a:pPr>
            <a:r>
              <a:rPr lang="el-GR" sz="2100" dirty="0" smtClean="0">
                <a:solidFill>
                  <a:srgbClr val="003366"/>
                </a:solidFill>
                <a:latin typeface="Arial" pitchFamily="34" charset="0"/>
              </a:rPr>
              <a:t>Χ</a:t>
            </a:r>
            <a:r>
              <a:rPr lang="el-GR" sz="2100" baseline="-25000" dirty="0" smtClean="0">
                <a:solidFill>
                  <a:srgbClr val="003366"/>
                </a:solidFill>
                <a:latin typeface="Arial" pitchFamily="34" charset="0"/>
              </a:rPr>
              <a:t>2</a:t>
            </a:r>
            <a:r>
              <a:rPr lang="el-GR" sz="2100" dirty="0" smtClean="0">
                <a:solidFill>
                  <a:srgbClr val="003366"/>
                </a:solidFill>
                <a:latin typeface="Arial" pitchFamily="34" charset="0"/>
              </a:rPr>
              <a:t> = Παρακρατηθέντα κέρδη / συνολικό ενεργητικό</a:t>
            </a:r>
          </a:p>
          <a:p>
            <a:pPr lvl="1" algn="just" eaLnBrk="1" hangingPunct="1">
              <a:lnSpc>
                <a:spcPct val="80000"/>
              </a:lnSpc>
            </a:pPr>
            <a:r>
              <a:rPr lang="el-GR" sz="2100" dirty="0" smtClean="0">
                <a:solidFill>
                  <a:srgbClr val="FF0000"/>
                </a:solidFill>
                <a:latin typeface="Arial" pitchFamily="34" charset="0"/>
              </a:rPr>
              <a:t>Χ</a:t>
            </a:r>
            <a:r>
              <a:rPr lang="el-GR" sz="2100" baseline="-25000" dirty="0" smtClean="0">
                <a:solidFill>
                  <a:srgbClr val="FF0000"/>
                </a:solidFill>
                <a:latin typeface="Arial" pitchFamily="34" charset="0"/>
              </a:rPr>
              <a:t>3</a:t>
            </a:r>
            <a:r>
              <a:rPr lang="el-GR" sz="2100" dirty="0" smtClean="0">
                <a:solidFill>
                  <a:srgbClr val="FF0000"/>
                </a:solidFill>
                <a:latin typeface="Arial" pitchFamily="34" charset="0"/>
              </a:rPr>
              <a:t> = Κέρδη προ τόκων και φόρων / συνολικό ενεργητικό</a:t>
            </a:r>
          </a:p>
          <a:p>
            <a:pPr lvl="1" algn="just" eaLnBrk="1" hangingPunct="1">
              <a:lnSpc>
                <a:spcPct val="80000"/>
              </a:lnSpc>
            </a:pPr>
            <a:r>
              <a:rPr lang="el-GR" sz="2100" dirty="0" smtClean="0">
                <a:solidFill>
                  <a:srgbClr val="7030A0"/>
                </a:solidFill>
                <a:latin typeface="Arial" pitchFamily="34" charset="0"/>
              </a:rPr>
              <a:t>Χ</a:t>
            </a:r>
            <a:r>
              <a:rPr lang="el-GR" sz="2100" baseline="-25000" dirty="0" smtClean="0">
                <a:solidFill>
                  <a:srgbClr val="7030A0"/>
                </a:solidFill>
                <a:latin typeface="Arial" pitchFamily="34" charset="0"/>
              </a:rPr>
              <a:t>4</a:t>
            </a:r>
            <a:r>
              <a:rPr lang="el-GR" sz="2100" dirty="0" smtClean="0">
                <a:solidFill>
                  <a:srgbClr val="7030A0"/>
                </a:solidFill>
                <a:latin typeface="Arial" pitchFamily="34" charset="0"/>
              </a:rPr>
              <a:t> = Αγοραία αξία ιδίων κεφαλαίων / λογιστική αξία συνολικού χρέους</a:t>
            </a:r>
          </a:p>
          <a:p>
            <a:pPr lvl="1" algn="just" eaLnBrk="1" hangingPunct="1">
              <a:lnSpc>
                <a:spcPct val="80000"/>
              </a:lnSpc>
            </a:pPr>
            <a:r>
              <a:rPr lang="el-GR" sz="2100" dirty="0" smtClean="0">
                <a:solidFill>
                  <a:srgbClr val="006600"/>
                </a:solidFill>
                <a:latin typeface="Arial" pitchFamily="34" charset="0"/>
              </a:rPr>
              <a:t>Χ</a:t>
            </a:r>
            <a:r>
              <a:rPr lang="el-GR" sz="2100" baseline="-25000" dirty="0" smtClean="0">
                <a:solidFill>
                  <a:srgbClr val="006600"/>
                </a:solidFill>
                <a:latin typeface="Arial" pitchFamily="34" charset="0"/>
              </a:rPr>
              <a:t>5</a:t>
            </a:r>
            <a:r>
              <a:rPr lang="el-GR" sz="2100" dirty="0" smtClean="0">
                <a:solidFill>
                  <a:srgbClr val="006600"/>
                </a:solidFill>
                <a:latin typeface="Arial" pitchFamily="34" charset="0"/>
              </a:rPr>
              <a:t> = Πωλήσεις / συνολικό ενεργητικό</a:t>
            </a:r>
          </a:p>
          <a:p>
            <a:pPr algn="just" eaLnBrk="1" hangingPunct="1">
              <a:lnSpc>
                <a:spcPct val="80000"/>
              </a:lnSpc>
            </a:pPr>
            <a:r>
              <a:rPr lang="el-GR" sz="2100" dirty="0" smtClean="0">
                <a:latin typeface="Arial" pitchFamily="34" charset="0"/>
              </a:rPr>
              <a:t>Ο στόχος της ανάλυσης είναι ο </a:t>
            </a:r>
            <a:r>
              <a:rPr lang="el-GR" sz="2100" dirty="0" smtClean="0">
                <a:solidFill>
                  <a:srgbClr val="996600"/>
                </a:solidFill>
                <a:latin typeface="Arial" pitchFamily="34" charset="0"/>
              </a:rPr>
              <a:t>διαχωρισμός των επιχειρήσεων σε χρεοκοπημένες εταιρείες και σε μη χρεοκοπημένες εταιρείες. </a:t>
            </a:r>
            <a:r>
              <a:rPr lang="el-GR" sz="2100" dirty="0" smtClean="0">
                <a:latin typeface="Arial" pitchFamily="34" charset="0"/>
              </a:rPr>
              <a:t>Η εξίσωση της αξιολόγησης έχει τη μορφή:</a:t>
            </a:r>
          </a:p>
          <a:p>
            <a:pPr algn="just" eaLnBrk="1" hangingPunct="1">
              <a:lnSpc>
                <a:spcPct val="80000"/>
              </a:lnSpc>
              <a:buFontTx/>
              <a:buNone/>
            </a:pPr>
            <a:r>
              <a:rPr lang="el-GR" sz="2100" b="1" dirty="0" smtClean="0">
                <a:solidFill>
                  <a:srgbClr val="00B0F0"/>
                </a:solidFill>
                <a:latin typeface="Arial" pitchFamily="34" charset="0"/>
              </a:rPr>
              <a:t>Ζ = 1,2 Χ</a:t>
            </a:r>
            <a:r>
              <a:rPr lang="el-GR" sz="2100" b="1" baseline="-25000" dirty="0" smtClean="0">
                <a:solidFill>
                  <a:srgbClr val="00B0F0"/>
                </a:solidFill>
                <a:latin typeface="Arial" pitchFamily="34" charset="0"/>
              </a:rPr>
              <a:t>1</a:t>
            </a:r>
            <a:r>
              <a:rPr lang="el-GR" sz="2100" b="1" dirty="0" smtClean="0">
                <a:solidFill>
                  <a:srgbClr val="00B0F0"/>
                </a:solidFill>
                <a:latin typeface="Arial" pitchFamily="34" charset="0"/>
              </a:rPr>
              <a:t> + 1,4 Χ</a:t>
            </a:r>
            <a:r>
              <a:rPr lang="el-GR" sz="2100" b="1" baseline="-25000" dirty="0" smtClean="0">
                <a:solidFill>
                  <a:srgbClr val="00B0F0"/>
                </a:solidFill>
                <a:latin typeface="Arial" pitchFamily="34" charset="0"/>
              </a:rPr>
              <a:t>2</a:t>
            </a:r>
            <a:r>
              <a:rPr lang="el-GR" sz="2100" b="1" dirty="0" smtClean="0">
                <a:solidFill>
                  <a:srgbClr val="00B0F0"/>
                </a:solidFill>
                <a:latin typeface="Arial" pitchFamily="34" charset="0"/>
              </a:rPr>
              <a:t> + 3,3 Χ</a:t>
            </a:r>
            <a:r>
              <a:rPr lang="el-GR" sz="2100" b="1" baseline="-25000" dirty="0" smtClean="0">
                <a:solidFill>
                  <a:srgbClr val="00B0F0"/>
                </a:solidFill>
                <a:latin typeface="Arial" pitchFamily="34" charset="0"/>
              </a:rPr>
              <a:t>3</a:t>
            </a:r>
            <a:r>
              <a:rPr lang="el-GR" sz="2100" b="1" dirty="0" smtClean="0">
                <a:solidFill>
                  <a:srgbClr val="00B0F0"/>
                </a:solidFill>
                <a:latin typeface="Arial" pitchFamily="34" charset="0"/>
              </a:rPr>
              <a:t> + 0,6 Χ</a:t>
            </a:r>
            <a:r>
              <a:rPr lang="el-GR" sz="2100" b="1" baseline="-25000" dirty="0" smtClean="0">
                <a:solidFill>
                  <a:srgbClr val="00B0F0"/>
                </a:solidFill>
                <a:latin typeface="Arial" pitchFamily="34" charset="0"/>
              </a:rPr>
              <a:t>4</a:t>
            </a:r>
            <a:r>
              <a:rPr lang="el-GR" sz="2100" b="1" dirty="0" smtClean="0">
                <a:solidFill>
                  <a:srgbClr val="00B0F0"/>
                </a:solidFill>
                <a:latin typeface="Arial" pitchFamily="34" charset="0"/>
              </a:rPr>
              <a:t> + 1,0 Χ</a:t>
            </a:r>
            <a:r>
              <a:rPr lang="el-GR" sz="2100" b="1" baseline="-25000" dirty="0" smtClean="0">
                <a:solidFill>
                  <a:srgbClr val="00B0F0"/>
                </a:solidFill>
                <a:latin typeface="Arial" pitchFamily="34" charset="0"/>
              </a:rPr>
              <a:t>5</a:t>
            </a:r>
            <a:endParaRPr lang="en-US" sz="2100" b="1" baseline="-25000" dirty="0" smtClean="0">
              <a:solidFill>
                <a:srgbClr val="00B0F0"/>
              </a:solidFill>
              <a:latin typeface="Arial" pitchFamily="34" charset="0"/>
            </a:endParaRPr>
          </a:p>
          <a:p>
            <a:pPr algn="just" eaLnBrk="1" hangingPunct="1">
              <a:lnSpc>
                <a:spcPct val="80000"/>
              </a:lnSpc>
            </a:pPr>
            <a:r>
              <a:rPr lang="el-GR" sz="2100" dirty="0" smtClean="0">
                <a:solidFill>
                  <a:srgbClr val="002060"/>
                </a:solidFill>
                <a:latin typeface="Arial" pitchFamily="34" charset="0"/>
              </a:rPr>
              <a:t>Όσο υψηλότερη είναι η τιμή του </a:t>
            </a:r>
            <a:r>
              <a:rPr lang="en-US" sz="2100" dirty="0" smtClean="0">
                <a:solidFill>
                  <a:srgbClr val="002060"/>
                </a:solidFill>
                <a:latin typeface="Arial" pitchFamily="34" charset="0"/>
              </a:rPr>
              <a:t>“</a:t>
            </a:r>
            <a:r>
              <a:rPr lang="el-GR" sz="2100" dirty="0" smtClean="0">
                <a:solidFill>
                  <a:srgbClr val="002060"/>
                </a:solidFill>
                <a:latin typeface="Arial" pitchFamily="34" charset="0"/>
              </a:rPr>
              <a:t>Ζ</a:t>
            </a:r>
            <a:r>
              <a:rPr lang="en-US" sz="2100" dirty="0" smtClean="0">
                <a:solidFill>
                  <a:srgbClr val="002060"/>
                </a:solidFill>
                <a:latin typeface="Arial" pitchFamily="34" charset="0"/>
              </a:rPr>
              <a:t>”</a:t>
            </a:r>
            <a:r>
              <a:rPr lang="el-GR" sz="2100" dirty="0" smtClean="0">
                <a:solidFill>
                  <a:srgbClr val="002060"/>
                </a:solidFill>
                <a:latin typeface="Arial" pitchFamily="34" charset="0"/>
              </a:rPr>
              <a:t>, τόσο χαμηλότερη είναι η κατάταξη της εταιρείας</a:t>
            </a:r>
            <a:r>
              <a:rPr lang="el-GR" sz="2100" dirty="0" smtClean="0">
                <a:latin typeface="Arial" pitchFamily="34" charset="0"/>
              </a:rPr>
              <a:t> με βάση την πιθανότητα εμφάνισης πιστωτικού κινδύνου. Συνεπώς μικρές ή αρνητικές τιμές του </a:t>
            </a:r>
            <a:r>
              <a:rPr lang="en-US" sz="2100" dirty="0" smtClean="0">
                <a:latin typeface="Arial" pitchFamily="34" charset="0"/>
              </a:rPr>
              <a:t>“</a:t>
            </a:r>
            <a:r>
              <a:rPr lang="el-GR" sz="2100" dirty="0" smtClean="0">
                <a:latin typeface="Arial" pitchFamily="34" charset="0"/>
              </a:rPr>
              <a:t>Ζ</a:t>
            </a:r>
            <a:r>
              <a:rPr lang="en-US" sz="2100" dirty="0" smtClean="0">
                <a:latin typeface="Arial" pitchFamily="34" charset="0"/>
              </a:rPr>
              <a:t>”</a:t>
            </a:r>
            <a:r>
              <a:rPr lang="el-GR" sz="2100" dirty="0" smtClean="0">
                <a:latin typeface="Arial" pitchFamily="34" charset="0"/>
              </a:rPr>
              <a:t> μπορεί να συνδυάζονται με υψηλή πιθανότητα αθέτησης των υποχρεώσεων. Αν </a:t>
            </a:r>
            <a:r>
              <a:rPr lang="el-GR" sz="2100" dirty="0" smtClean="0">
                <a:solidFill>
                  <a:srgbClr val="002060"/>
                </a:solidFill>
                <a:latin typeface="Arial" pitchFamily="34" charset="0"/>
              </a:rPr>
              <a:t>Ζ&lt;1,81</a:t>
            </a:r>
            <a:r>
              <a:rPr lang="el-GR" sz="2100" dirty="0" smtClean="0">
                <a:latin typeface="Arial" pitchFamily="34" charset="0"/>
              </a:rPr>
              <a:t>, αυτό αποδίδεται στην ομάδα πτώχευσης (αλλιώς στην ομάδα μη πτώχευσης).</a:t>
            </a:r>
          </a:p>
        </p:txBody>
      </p:sp>
    </p:spTree>
  </p:cSld>
  <p:clrMapOvr>
    <a:masterClrMapping/>
  </p:clrMapOvr>
  <p:timing>
    <p:tnLst>
      <p:par>
        <p:cTn id="1" dur="indefinite" restart="never" nodeType="tmRoot"/>
      </p:par>
    </p:tn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0" y="0"/>
            <a:ext cx="9144000" cy="404813"/>
          </a:xfrm>
        </p:spPr>
        <p:txBody>
          <a:bodyPr rtlCol="0">
            <a:noAutofit/>
          </a:bodyPr>
          <a:lstStyle/>
          <a:p>
            <a:pPr eaLnBrk="1" fontAlgn="auto" hangingPunct="1">
              <a:spcAft>
                <a:spcPts val="0"/>
              </a:spcAft>
              <a:defRPr/>
            </a:pPr>
            <a:r>
              <a:rPr lang="en-US" sz="3200" b="1" dirty="0" smtClean="0">
                <a:latin typeface="Arial" charset="0"/>
              </a:rPr>
              <a:t>Logit </a:t>
            </a:r>
            <a:r>
              <a:rPr lang="el-GR" sz="3200" b="1" dirty="0" smtClean="0">
                <a:latin typeface="Arial" charset="0"/>
              </a:rPr>
              <a:t>μοντέλα</a:t>
            </a:r>
            <a:endParaRPr lang="en-GB" sz="3200" b="1" dirty="0" smtClean="0">
              <a:latin typeface="Arial" charset="0"/>
            </a:endParaRPr>
          </a:p>
        </p:txBody>
      </p:sp>
      <p:sp>
        <p:nvSpPr>
          <p:cNvPr id="38915" name="Rectangle 3"/>
          <p:cNvSpPr>
            <a:spLocks noGrp="1" noChangeArrowheads="1"/>
          </p:cNvSpPr>
          <p:nvPr>
            <p:ph type="body" idx="1"/>
          </p:nvPr>
        </p:nvSpPr>
        <p:spPr>
          <a:xfrm>
            <a:off x="0" y="476250"/>
            <a:ext cx="9144000" cy="6381750"/>
          </a:xfrm>
        </p:spPr>
        <p:txBody>
          <a:bodyPr/>
          <a:lstStyle/>
          <a:p>
            <a:pPr eaLnBrk="1" hangingPunct="1">
              <a:lnSpc>
                <a:spcPct val="90000"/>
              </a:lnSpc>
            </a:pPr>
            <a:r>
              <a:rPr lang="el-GR" sz="2100" dirty="0" smtClean="0">
                <a:latin typeface="Arial" pitchFamily="34" charset="0"/>
              </a:rPr>
              <a:t>Το υπόδειγμα </a:t>
            </a:r>
            <a:r>
              <a:rPr lang="en-US" sz="2100" dirty="0" smtClean="0">
                <a:latin typeface="Arial" pitchFamily="34" charset="0"/>
              </a:rPr>
              <a:t>Chesser </a:t>
            </a:r>
            <a:r>
              <a:rPr lang="el-GR" sz="2100" dirty="0" smtClean="0">
                <a:latin typeface="Arial" pitchFamily="34" charset="0"/>
              </a:rPr>
              <a:t>έχει </a:t>
            </a:r>
            <a:r>
              <a:rPr lang="en-US" sz="2100" dirty="0" smtClean="0">
                <a:latin typeface="Arial" pitchFamily="34" charset="0"/>
              </a:rPr>
              <a:t>6</a:t>
            </a:r>
            <a:r>
              <a:rPr lang="el-GR" sz="2100" dirty="0" smtClean="0">
                <a:latin typeface="Arial" pitchFamily="34" charset="0"/>
              </a:rPr>
              <a:t> μεταβλητές:</a:t>
            </a:r>
          </a:p>
          <a:p>
            <a:pPr lvl="1" eaLnBrk="1" hangingPunct="1">
              <a:lnSpc>
                <a:spcPct val="90000"/>
              </a:lnSpc>
            </a:pPr>
            <a:r>
              <a:rPr lang="el-GR" sz="2100" dirty="0" smtClean="0">
                <a:solidFill>
                  <a:srgbClr val="7030A0"/>
                </a:solidFill>
                <a:latin typeface="Arial" pitchFamily="34" charset="0"/>
              </a:rPr>
              <a:t>Χ</a:t>
            </a:r>
            <a:r>
              <a:rPr lang="el-GR" sz="2100" baseline="-25000" dirty="0" smtClean="0">
                <a:solidFill>
                  <a:srgbClr val="7030A0"/>
                </a:solidFill>
                <a:latin typeface="Arial" pitchFamily="34" charset="0"/>
              </a:rPr>
              <a:t>1</a:t>
            </a:r>
            <a:r>
              <a:rPr lang="el-GR" sz="2100" dirty="0" smtClean="0">
                <a:solidFill>
                  <a:srgbClr val="7030A0"/>
                </a:solidFill>
                <a:latin typeface="Arial" pitchFamily="34" charset="0"/>
              </a:rPr>
              <a:t> = </a:t>
            </a:r>
            <a:r>
              <a:rPr lang="en-US" sz="2100" dirty="0" smtClean="0">
                <a:solidFill>
                  <a:srgbClr val="7030A0"/>
                </a:solidFill>
                <a:latin typeface="Arial" pitchFamily="34" charset="0"/>
              </a:rPr>
              <a:t>(</a:t>
            </a:r>
            <a:r>
              <a:rPr lang="el-GR" sz="2100" dirty="0" smtClean="0">
                <a:solidFill>
                  <a:srgbClr val="7030A0"/>
                </a:solidFill>
                <a:latin typeface="Arial" pitchFamily="34" charset="0"/>
              </a:rPr>
              <a:t>μετρητά + εμπορεύσιμα χρεόγραφα) / συνολικό ενεργητικό</a:t>
            </a:r>
          </a:p>
          <a:p>
            <a:pPr lvl="1" eaLnBrk="1" hangingPunct="1">
              <a:lnSpc>
                <a:spcPct val="90000"/>
              </a:lnSpc>
            </a:pPr>
            <a:r>
              <a:rPr lang="el-GR" sz="2100" dirty="0" smtClean="0">
                <a:solidFill>
                  <a:srgbClr val="7030A0"/>
                </a:solidFill>
                <a:latin typeface="Arial" pitchFamily="34" charset="0"/>
              </a:rPr>
              <a:t>Χ</a:t>
            </a:r>
            <a:r>
              <a:rPr lang="el-GR" sz="2100" baseline="-25000" dirty="0" smtClean="0">
                <a:solidFill>
                  <a:srgbClr val="7030A0"/>
                </a:solidFill>
                <a:latin typeface="Arial" pitchFamily="34" charset="0"/>
              </a:rPr>
              <a:t>2</a:t>
            </a:r>
            <a:r>
              <a:rPr lang="el-GR" sz="2100" dirty="0" smtClean="0">
                <a:solidFill>
                  <a:srgbClr val="7030A0"/>
                </a:solidFill>
                <a:latin typeface="Arial" pitchFamily="34" charset="0"/>
              </a:rPr>
              <a:t> = καθαρές πωλήσεις / (μετρητά + εμπορεύσιμα χρεόγραφα)</a:t>
            </a:r>
          </a:p>
          <a:p>
            <a:pPr lvl="1" eaLnBrk="1" hangingPunct="1">
              <a:lnSpc>
                <a:spcPct val="90000"/>
              </a:lnSpc>
            </a:pPr>
            <a:r>
              <a:rPr lang="el-GR" sz="2100" dirty="0" smtClean="0">
                <a:solidFill>
                  <a:srgbClr val="7030A0"/>
                </a:solidFill>
                <a:latin typeface="Arial" pitchFamily="34" charset="0"/>
              </a:rPr>
              <a:t>Χ</a:t>
            </a:r>
            <a:r>
              <a:rPr lang="el-GR" sz="2100" baseline="-25000" dirty="0" smtClean="0">
                <a:solidFill>
                  <a:srgbClr val="7030A0"/>
                </a:solidFill>
                <a:latin typeface="Arial" pitchFamily="34" charset="0"/>
              </a:rPr>
              <a:t>3</a:t>
            </a:r>
            <a:r>
              <a:rPr lang="el-GR" sz="2100" dirty="0" smtClean="0">
                <a:solidFill>
                  <a:srgbClr val="7030A0"/>
                </a:solidFill>
                <a:latin typeface="Arial" pitchFamily="34" charset="0"/>
              </a:rPr>
              <a:t> = κέρδη προ τόκων και φόρων / συνολικό ενεργητικό</a:t>
            </a:r>
          </a:p>
          <a:p>
            <a:pPr lvl="1" eaLnBrk="1" hangingPunct="1">
              <a:lnSpc>
                <a:spcPct val="90000"/>
              </a:lnSpc>
            </a:pPr>
            <a:r>
              <a:rPr lang="el-GR" sz="2100" dirty="0" smtClean="0">
                <a:solidFill>
                  <a:srgbClr val="7030A0"/>
                </a:solidFill>
                <a:latin typeface="Arial" pitchFamily="34" charset="0"/>
              </a:rPr>
              <a:t>Χ</a:t>
            </a:r>
            <a:r>
              <a:rPr lang="el-GR" sz="2100" baseline="-25000" dirty="0" smtClean="0">
                <a:solidFill>
                  <a:srgbClr val="7030A0"/>
                </a:solidFill>
                <a:latin typeface="Arial" pitchFamily="34" charset="0"/>
              </a:rPr>
              <a:t>4</a:t>
            </a:r>
            <a:r>
              <a:rPr lang="el-GR" sz="2100" dirty="0" smtClean="0">
                <a:solidFill>
                  <a:srgbClr val="7030A0"/>
                </a:solidFill>
                <a:latin typeface="Arial" pitchFamily="34" charset="0"/>
              </a:rPr>
              <a:t> = συνολικό χρέος / συνολικό ενεργητικό</a:t>
            </a:r>
          </a:p>
          <a:p>
            <a:pPr lvl="1" eaLnBrk="1" hangingPunct="1">
              <a:lnSpc>
                <a:spcPct val="90000"/>
              </a:lnSpc>
            </a:pPr>
            <a:r>
              <a:rPr lang="el-GR" sz="2100" dirty="0" smtClean="0">
                <a:solidFill>
                  <a:srgbClr val="7030A0"/>
                </a:solidFill>
                <a:latin typeface="Arial" pitchFamily="34" charset="0"/>
              </a:rPr>
              <a:t>Χ</a:t>
            </a:r>
            <a:r>
              <a:rPr lang="el-GR" sz="2100" baseline="-25000" dirty="0" smtClean="0">
                <a:solidFill>
                  <a:srgbClr val="7030A0"/>
                </a:solidFill>
                <a:latin typeface="Arial" pitchFamily="34" charset="0"/>
              </a:rPr>
              <a:t>5</a:t>
            </a:r>
            <a:r>
              <a:rPr lang="el-GR" sz="2100" dirty="0" smtClean="0">
                <a:solidFill>
                  <a:srgbClr val="7030A0"/>
                </a:solidFill>
                <a:latin typeface="Arial" pitchFamily="34" charset="0"/>
              </a:rPr>
              <a:t> = πάγια στοιχεία ενεργητικού / καθαρή αξία</a:t>
            </a:r>
          </a:p>
          <a:p>
            <a:pPr lvl="1" eaLnBrk="1" hangingPunct="1">
              <a:lnSpc>
                <a:spcPct val="90000"/>
              </a:lnSpc>
            </a:pPr>
            <a:r>
              <a:rPr lang="el-GR" sz="2100" dirty="0" smtClean="0">
                <a:solidFill>
                  <a:srgbClr val="7030A0"/>
                </a:solidFill>
                <a:latin typeface="Arial" pitchFamily="34" charset="0"/>
              </a:rPr>
              <a:t>Χ</a:t>
            </a:r>
            <a:r>
              <a:rPr lang="el-GR" sz="2100" baseline="-25000" dirty="0" smtClean="0">
                <a:solidFill>
                  <a:srgbClr val="7030A0"/>
                </a:solidFill>
                <a:latin typeface="Arial" pitchFamily="34" charset="0"/>
              </a:rPr>
              <a:t>6</a:t>
            </a:r>
            <a:r>
              <a:rPr lang="el-GR" sz="2100" dirty="0" smtClean="0">
                <a:solidFill>
                  <a:srgbClr val="7030A0"/>
                </a:solidFill>
                <a:latin typeface="Arial" pitchFamily="34" charset="0"/>
              </a:rPr>
              <a:t> = κεφάλαιο κίνησης / καθαρές πωλήσεις</a:t>
            </a:r>
          </a:p>
          <a:p>
            <a:pPr eaLnBrk="1" hangingPunct="1">
              <a:lnSpc>
                <a:spcPct val="90000"/>
              </a:lnSpc>
            </a:pPr>
            <a:r>
              <a:rPr lang="el-GR" sz="2100" dirty="0" smtClean="0">
                <a:latin typeface="Arial" pitchFamily="34" charset="0"/>
              </a:rPr>
              <a:t>Το μοντέλο αυτό χρησιμοποιεί μία στατιστική που αποκαλείται </a:t>
            </a:r>
            <a:r>
              <a:rPr lang="el-GR" sz="2100" dirty="0" smtClean="0">
                <a:solidFill>
                  <a:srgbClr val="C00000"/>
                </a:solidFill>
                <a:latin typeface="Arial" pitchFamily="34" charset="0"/>
              </a:rPr>
              <a:t>ανάλυση </a:t>
            </a:r>
            <a:r>
              <a:rPr lang="en-US" sz="2100" dirty="0" smtClean="0">
                <a:solidFill>
                  <a:srgbClr val="C00000"/>
                </a:solidFill>
                <a:latin typeface="Arial" pitchFamily="34" charset="0"/>
              </a:rPr>
              <a:t>logit</a:t>
            </a:r>
            <a:r>
              <a:rPr lang="el-GR" sz="2100" dirty="0" smtClean="0">
                <a:solidFill>
                  <a:srgbClr val="C00000"/>
                </a:solidFill>
                <a:latin typeface="Arial" pitchFamily="34" charset="0"/>
              </a:rPr>
              <a:t>. </a:t>
            </a:r>
            <a:r>
              <a:rPr lang="el-GR" sz="2100" dirty="0" smtClean="0">
                <a:latin typeface="Arial" pitchFamily="34" charset="0"/>
              </a:rPr>
              <a:t>Οι υπολογισμένοι συντελεστές, συμπεριλαμβανομένου ενός όρου διαφοράς ύψους, είναι:</a:t>
            </a:r>
          </a:p>
          <a:p>
            <a:pPr algn="ctr" eaLnBrk="1" hangingPunct="1">
              <a:lnSpc>
                <a:spcPct val="90000"/>
              </a:lnSpc>
              <a:buFontTx/>
              <a:buNone/>
            </a:pPr>
            <a:r>
              <a:rPr lang="en-US" sz="1900" b="1" dirty="0" smtClean="0">
                <a:solidFill>
                  <a:srgbClr val="00B050"/>
                </a:solidFill>
                <a:latin typeface="Arial" pitchFamily="34" charset="0"/>
              </a:rPr>
              <a:t>y</a:t>
            </a:r>
            <a:r>
              <a:rPr lang="el-GR" sz="1900" b="1" dirty="0" smtClean="0">
                <a:solidFill>
                  <a:srgbClr val="00B050"/>
                </a:solidFill>
                <a:latin typeface="Arial" pitchFamily="34" charset="0"/>
              </a:rPr>
              <a:t> = </a:t>
            </a:r>
            <a:r>
              <a:rPr lang="en-US" sz="1900" b="1" dirty="0" smtClean="0">
                <a:solidFill>
                  <a:srgbClr val="00B050"/>
                </a:solidFill>
                <a:latin typeface="Arial" pitchFamily="34" charset="0"/>
              </a:rPr>
              <a:t>-2,0434 – 5,24</a:t>
            </a:r>
            <a:r>
              <a:rPr lang="el-GR" sz="1900" b="1" dirty="0" smtClean="0">
                <a:solidFill>
                  <a:srgbClr val="00B050"/>
                </a:solidFill>
                <a:latin typeface="Arial" pitchFamily="34" charset="0"/>
              </a:rPr>
              <a:t> Χ</a:t>
            </a:r>
            <a:r>
              <a:rPr lang="el-GR" sz="1900" b="1" baseline="-25000" dirty="0" smtClean="0">
                <a:solidFill>
                  <a:srgbClr val="00B050"/>
                </a:solidFill>
                <a:latin typeface="Arial" pitchFamily="34" charset="0"/>
              </a:rPr>
              <a:t>1</a:t>
            </a:r>
            <a:r>
              <a:rPr lang="el-GR" sz="1900" b="1" dirty="0" smtClean="0">
                <a:solidFill>
                  <a:srgbClr val="00B050"/>
                </a:solidFill>
                <a:latin typeface="Arial" pitchFamily="34" charset="0"/>
              </a:rPr>
              <a:t> + </a:t>
            </a:r>
            <a:r>
              <a:rPr lang="en-US" sz="1900" b="1" dirty="0" smtClean="0">
                <a:solidFill>
                  <a:srgbClr val="00B050"/>
                </a:solidFill>
                <a:latin typeface="Arial" pitchFamily="34" charset="0"/>
              </a:rPr>
              <a:t>0,0053</a:t>
            </a:r>
            <a:r>
              <a:rPr lang="el-GR" sz="1900" b="1" dirty="0" smtClean="0">
                <a:solidFill>
                  <a:srgbClr val="00B050"/>
                </a:solidFill>
                <a:latin typeface="Arial" pitchFamily="34" charset="0"/>
              </a:rPr>
              <a:t> Χ</a:t>
            </a:r>
            <a:r>
              <a:rPr lang="el-GR" sz="1900" b="1" baseline="-25000" dirty="0" smtClean="0">
                <a:solidFill>
                  <a:srgbClr val="00B050"/>
                </a:solidFill>
                <a:latin typeface="Arial" pitchFamily="34" charset="0"/>
              </a:rPr>
              <a:t>2</a:t>
            </a:r>
            <a:r>
              <a:rPr lang="el-GR" sz="1900" b="1" dirty="0" smtClean="0">
                <a:solidFill>
                  <a:srgbClr val="00B050"/>
                </a:solidFill>
                <a:latin typeface="Arial" pitchFamily="34" charset="0"/>
              </a:rPr>
              <a:t> </a:t>
            </a:r>
            <a:r>
              <a:rPr lang="en-US" sz="1900" b="1" dirty="0" smtClean="0">
                <a:solidFill>
                  <a:srgbClr val="00B050"/>
                </a:solidFill>
                <a:latin typeface="Arial" pitchFamily="34" charset="0"/>
              </a:rPr>
              <a:t>–</a:t>
            </a:r>
            <a:r>
              <a:rPr lang="el-GR" sz="1900" b="1" dirty="0" smtClean="0">
                <a:solidFill>
                  <a:srgbClr val="00B050"/>
                </a:solidFill>
                <a:latin typeface="Arial" pitchFamily="34" charset="0"/>
              </a:rPr>
              <a:t> </a:t>
            </a:r>
            <a:r>
              <a:rPr lang="en-US" sz="1900" b="1" dirty="0" smtClean="0">
                <a:solidFill>
                  <a:srgbClr val="00B050"/>
                </a:solidFill>
                <a:latin typeface="Arial" pitchFamily="34" charset="0"/>
              </a:rPr>
              <a:t>6,650</a:t>
            </a:r>
            <a:r>
              <a:rPr lang="el-GR" sz="1900" b="1" dirty="0" smtClean="0">
                <a:solidFill>
                  <a:srgbClr val="00B050"/>
                </a:solidFill>
                <a:latin typeface="Arial" pitchFamily="34" charset="0"/>
              </a:rPr>
              <a:t> Χ</a:t>
            </a:r>
            <a:r>
              <a:rPr lang="el-GR" sz="1900" b="1" baseline="-25000" dirty="0" smtClean="0">
                <a:solidFill>
                  <a:srgbClr val="00B050"/>
                </a:solidFill>
                <a:latin typeface="Arial" pitchFamily="34" charset="0"/>
              </a:rPr>
              <a:t>3</a:t>
            </a:r>
            <a:r>
              <a:rPr lang="el-GR" sz="1900" b="1" dirty="0" smtClean="0">
                <a:solidFill>
                  <a:srgbClr val="00B050"/>
                </a:solidFill>
                <a:latin typeface="Arial" pitchFamily="34" charset="0"/>
              </a:rPr>
              <a:t> + </a:t>
            </a:r>
            <a:r>
              <a:rPr lang="en-US" sz="1900" b="1" dirty="0" smtClean="0">
                <a:solidFill>
                  <a:srgbClr val="00B050"/>
                </a:solidFill>
                <a:latin typeface="Arial" pitchFamily="34" charset="0"/>
              </a:rPr>
              <a:t>4,4009</a:t>
            </a:r>
            <a:r>
              <a:rPr lang="el-GR" sz="1900" b="1" dirty="0" smtClean="0">
                <a:solidFill>
                  <a:srgbClr val="00B050"/>
                </a:solidFill>
                <a:latin typeface="Arial" pitchFamily="34" charset="0"/>
              </a:rPr>
              <a:t> Χ</a:t>
            </a:r>
            <a:r>
              <a:rPr lang="el-GR" sz="1900" b="1" baseline="-25000" dirty="0" smtClean="0">
                <a:solidFill>
                  <a:srgbClr val="00B050"/>
                </a:solidFill>
                <a:latin typeface="Arial" pitchFamily="34" charset="0"/>
              </a:rPr>
              <a:t>4</a:t>
            </a:r>
            <a:r>
              <a:rPr lang="el-GR" sz="1900" b="1" dirty="0" smtClean="0">
                <a:solidFill>
                  <a:srgbClr val="00B050"/>
                </a:solidFill>
                <a:latin typeface="Arial" pitchFamily="34" charset="0"/>
              </a:rPr>
              <a:t> </a:t>
            </a:r>
            <a:r>
              <a:rPr lang="en-US" sz="1900" b="1" dirty="0" smtClean="0">
                <a:solidFill>
                  <a:srgbClr val="00B050"/>
                </a:solidFill>
                <a:latin typeface="Arial" pitchFamily="34" charset="0"/>
              </a:rPr>
              <a:t>–</a:t>
            </a:r>
            <a:r>
              <a:rPr lang="el-GR" sz="1900" b="1" dirty="0" smtClean="0">
                <a:solidFill>
                  <a:srgbClr val="00B050"/>
                </a:solidFill>
                <a:latin typeface="Arial" pitchFamily="34" charset="0"/>
              </a:rPr>
              <a:t> </a:t>
            </a:r>
            <a:r>
              <a:rPr lang="en-US" sz="1900" b="1" dirty="0" smtClean="0">
                <a:solidFill>
                  <a:srgbClr val="00B050"/>
                </a:solidFill>
                <a:latin typeface="Arial" pitchFamily="34" charset="0"/>
              </a:rPr>
              <a:t>0,0791</a:t>
            </a:r>
            <a:r>
              <a:rPr lang="el-GR" sz="1900" b="1" dirty="0" smtClean="0">
                <a:solidFill>
                  <a:srgbClr val="00B050"/>
                </a:solidFill>
                <a:latin typeface="Arial" pitchFamily="34" charset="0"/>
              </a:rPr>
              <a:t> Χ</a:t>
            </a:r>
            <a:r>
              <a:rPr lang="el-GR" sz="1900" b="1" baseline="-25000" dirty="0" smtClean="0">
                <a:solidFill>
                  <a:srgbClr val="00B050"/>
                </a:solidFill>
                <a:latin typeface="Arial" pitchFamily="34" charset="0"/>
              </a:rPr>
              <a:t>5</a:t>
            </a:r>
            <a:r>
              <a:rPr lang="en-US" sz="1900" b="1" dirty="0" smtClean="0">
                <a:solidFill>
                  <a:srgbClr val="00B050"/>
                </a:solidFill>
                <a:latin typeface="Arial" pitchFamily="34" charset="0"/>
              </a:rPr>
              <a:t> – 0,1020 X</a:t>
            </a:r>
            <a:r>
              <a:rPr lang="en-US" sz="1900" b="1" baseline="-25000" dirty="0" smtClean="0">
                <a:solidFill>
                  <a:srgbClr val="00B050"/>
                </a:solidFill>
                <a:latin typeface="Arial" pitchFamily="34" charset="0"/>
              </a:rPr>
              <a:t>6</a:t>
            </a:r>
          </a:p>
          <a:p>
            <a:pPr eaLnBrk="1" hangingPunct="1">
              <a:lnSpc>
                <a:spcPct val="90000"/>
              </a:lnSpc>
            </a:pPr>
            <a:r>
              <a:rPr lang="en-US" sz="2100" dirty="0" smtClean="0">
                <a:latin typeface="Arial" pitchFamily="34" charset="0"/>
              </a:rPr>
              <a:t>H </a:t>
            </a:r>
            <a:r>
              <a:rPr lang="el-GR" sz="2100" dirty="0" smtClean="0">
                <a:latin typeface="Arial" pitchFamily="34" charset="0"/>
              </a:rPr>
              <a:t>μεταβλητή </a:t>
            </a:r>
            <a:r>
              <a:rPr lang="en-US" sz="2100" dirty="0" smtClean="0">
                <a:latin typeface="Arial" pitchFamily="34" charset="0"/>
              </a:rPr>
              <a:t>y </a:t>
            </a:r>
            <a:r>
              <a:rPr lang="el-GR" sz="2100" dirty="0" smtClean="0">
                <a:latin typeface="Arial" pitchFamily="34" charset="0"/>
              </a:rPr>
              <a:t>χρησιμοποιείται στον ακόλουθο τύπο για τον καθορισμό της πιθανότητας της μη συμμόρφωσης, </a:t>
            </a:r>
            <a:r>
              <a:rPr lang="en-US" sz="2100" dirty="0" smtClean="0">
                <a:latin typeface="Arial" pitchFamily="34" charset="0"/>
              </a:rPr>
              <a:t>P</a:t>
            </a:r>
            <a:r>
              <a:rPr lang="el-GR" sz="2100" dirty="0" smtClean="0">
                <a:latin typeface="Arial" pitchFamily="34" charset="0"/>
              </a:rPr>
              <a:t>:</a:t>
            </a:r>
            <a:endParaRPr lang="en-US" sz="2100" dirty="0" smtClean="0">
              <a:latin typeface="Arial" pitchFamily="34" charset="0"/>
            </a:endParaRPr>
          </a:p>
          <a:p>
            <a:pPr algn="ctr" eaLnBrk="1" hangingPunct="1">
              <a:lnSpc>
                <a:spcPct val="90000"/>
              </a:lnSpc>
              <a:buFontTx/>
              <a:buNone/>
            </a:pPr>
            <a:r>
              <a:rPr lang="en-US" sz="2100" b="1" dirty="0" smtClean="0">
                <a:solidFill>
                  <a:srgbClr val="C00000"/>
                </a:solidFill>
                <a:latin typeface="Arial" pitchFamily="34" charset="0"/>
              </a:rPr>
              <a:t>P = 1 / (1 + e</a:t>
            </a:r>
            <a:r>
              <a:rPr lang="en-US" sz="2100" b="1" baseline="30000" dirty="0" smtClean="0">
                <a:solidFill>
                  <a:srgbClr val="C00000"/>
                </a:solidFill>
                <a:latin typeface="Arial" pitchFamily="34" charset="0"/>
              </a:rPr>
              <a:t>-y</a:t>
            </a:r>
            <a:r>
              <a:rPr lang="en-US" sz="2100" b="1" dirty="0" smtClean="0">
                <a:solidFill>
                  <a:srgbClr val="C00000"/>
                </a:solidFill>
                <a:latin typeface="Arial" pitchFamily="34" charset="0"/>
              </a:rPr>
              <a:t>)</a:t>
            </a:r>
          </a:p>
          <a:p>
            <a:pPr eaLnBrk="1" hangingPunct="1">
              <a:lnSpc>
                <a:spcPct val="90000"/>
              </a:lnSpc>
            </a:pPr>
            <a:r>
              <a:rPr lang="el-GR" sz="2100" dirty="0" smtClean="0">
                <a:latin typeface="Arial" pitchFamily="34" charset="0"/>
              </a:rPr>
              <a:t>Όσο υψηλότερη είναι η αξία του </a:t>
            </a:r>
            <a:r>
              <a:rPr lang="en-US" sz="2100" dirty="0" smtClean="0">
                <a:latin typeface="Arial" pitchFamily="34" charset="0"/>
              </a:rPr>
              <a:t>y </a:t>
            </a:r>
            <a:r>
              <a:rPr lang="el-GR" sz="2100" dirty="0" smtClean="0">
                <a:latin typeface="Arial" pitchFamily="34" charset="0"/>
              </a:rPr>
              <a:t>τόσο υψηλότερη είναι η πιθανότητα μη συμμόρφωσης για ένα συγκεκριμένο δανειζόμενο. Αν </a:t>
            </a:r>
            <a:r>
              <a:rPr lang="en-US" sz="2100" dirty="0" smtClean="0">
                <a:latin typeface="Arial" pitchFamily="34" charset="0"/>
              </a:rPr>
              <a:t>P&gt;0,50</a:t>
            </a:r>
            <a:r>
              <a:rPr lang="el-GR" sz="2100" dirty="0" smtClean="0">
                <a:latin typeface="Arial" pitchFamily="34" charset="0"/>
              </a:rPr>
              <a:t>, αποδίδεται στην ομάδα μη συμμόρφωσης.</a:t>
            </a:r>
          </a:p>
        </p:txBody>
      </p:sp>
    </p:spTree>
  </p:cSld>
  <p:clrMapOvr>
    <a:masterClrMapping/>
  </p:clrMapOvr>
  <p:timing>
    <p:tnLst>
      <p:par>
        <p:cTn id="1" dur="indefinite" restart="never" nodeType="tmRoot"/>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23850" y="0"/>
            <a:ext cx="8569325" cy="476250"/>
          </a:xfrm>
        </p:spPr>
        <p:txBody>
          <a:bodyPr/>
          <a:lstStyle/>
          <a:p>
            <a:pPr eaLnBrk="1" hangingPunct="1"/>
            <a:r>
              <a:rPr lang="en-GB" sz="2400" b="1" dirty="0" smtClean="0">
                <a:latin typeface="Arial" pitchFamily="34" charset="0"/>
              </a:rPr>
              <a:t>Προβλήματα με τα </a:t>
            </a:r>
            <a:r>
              <a:rPr lang="el-GR" sz="2400" b="1" dirty="0" smtClean="0">
                <a:latin typeface="Arial" pitchFamily="34" charset="0"/>
              </a:rPr>
              <a:t>γραμμικά μοντέλα διαχωρισμού</a:t>
            </a:r>
            <a:endParaRPr lang="en-GB" sz="2400" b="1" dirty="0" smtClean="0">
              <a:latin typeface="Arial" pitchFamily="34" charset="0"/>
            </a:endParaRPr>
          </a:p>
        </p:txBody>
      </p:sp>
      <p:sp>
        <p:nvSpPr>
          <p:cNvPr id="39939" name="Rectangle 3"/>
          <p:cNvSpPr>
            <a:spLocks noGrp="1" noChangeArrowheads="1"/>
          </p:cNvSpPr>
          <p:nvPr>
            <p:ph type="body" idx="1"/>
          </p:nvPr>
        </p:nvSpPr>
        <p:spPr>
          <a:xfrm>
            <a:off x="0" y="549275"/>
            <a:ext cx="9144000" cy="6308725"/>
          </a:xfrm>
        </p:spPr>
        <p:txBody>
          <a:bodyPr/>
          <a:lstStyle/>
          <a:p>
            <a:pPr algn="just" eaLnBrk="1" hangingPunct="1"/>
            <a:r>
              <a:rPr lang="el-GR" sz="2100" dirty="0" smtClean="0">
                <a:latin typeface="Arial" pitchFamily="34" charset="0"/>
              </a:rPr>
              <a:t>Το πρώτο πρόβλημα είναι ότι το μοντέλο αυτό διαχωρίζει τη συμπεριφορά των πελατών σε δύο ακραίες κατηγορίες: «καλά» και «κακά» δάνεια. Γνωρίζουμε όμως ότι ο </a:t>
            </a:r>
            <a:r>
              <a:rPr lang="el-GR" sz="2100" u="sng" dirty="0" smtClean="0">
                <a:solidFill>
                  <a:srgbClr val="C00000"/>
                </a:solidFill>
                <a:latin typeface="Arial" pitchFamily="34" charset="0"/>
              </a:rPr>
              <a:t>βαθμός αθέτησης της υποσχόμενης πληρωμής δεν είναι ο ίδιος</a:t>
            </a:r>
            <a:r>
              <a:rPr lang="el-GR" sz="2100" dirty="0" smtClean="0">
                <a:solidFill>
                  <a:srgbClr val="C00000"/>
                </a:solidFill>
                <a:latin typeface="Arial" pitchFamily="34" charset="0"/>
              </a:rPr>
              <a:t> </a:t>
            </a:r>
            <a:r>
              <a:rPr lang="el-GR" sz="2100" dirty="0" smtClean="0">
                <a:latin typeface="Arial" pitchFamily="34" charset="0"/>
              </a:rPr>
              <a:t>(μπορεί να μην πληρώνεται τόκος, κεφάλαιο, ή όλη η δόση).</a:t>
            </a:r>
          </a:p>
          <a:p>
            <a:pPr algn="just" eaLnBrk="1" hangingPunct="1"/>
            <a:r>
              <a:rPr lang="el-GR" sz="2100" dirty="0" smtClean="0">
                <a:latin typeface="Arial" pitchFamily="34" charset="0"/>
              </a:rPr>
              <a:t>Το δεύτερο πρόβλημα είναι ότι δεν υπάρχει κάποιος προφανής </a:t>
            </a:r>
            <a:r>
              <a:rPr lang="el-GR" sz="2100" u="sng" dirty="0" smtClean="0">
                <a:solidFill>
                  <a:srgbClr val="006600"/>
                </a:solidFill>
                <a:latin typeface="Arial" pitchFamily="34" charset="0"/>
              </a:rPr>
              <a:t>οικονομικός λόγος να αναμένουμε οι συντελεστές των μοντέλων να είναι σταθεροί διαχρονικά</a:t>
            </a:r>
            <a:r>
              <a:rPr lang="el-GR" sz="2100" dirty="0" smtClean="0">
                <a:solidFill>
                  <a:srgbClr val="006600"/>
                </a:solidFill>
                <a:latin typeface="Arial" pitchFamily="34" charset="0"/>
              </a:rPr>
              <a:t>. </a:t>
            </a:r>
            <a:r>
              <a:rPr lang="el-GR" sz="2100" dirty="0" smtClean="0">
                <a:latin typeface="Arial" pitchFamily="34" charset="0"/>
              </a:rPr>
              <a:t>Ειδικότερα, εξαιτίας αλλαγών στο ευρύτερο οικονομικό περιβάλλον, μπορεί να υπάρξουν αλλαγές στην αξία των μεταβλητών. Επίσης το μοντέλο θεωρεί ότι οι </a:t>
            </a:r>
            <a:r>
              <a:rPr lang="el-GR" sz="2100" u="sng" dirty="0" smtClean="0">
                <a:solidFill>
                  <a:srgbClr val="800080"/>
                </a:solidFill>
                <a:latin typeface="Arial" pitchFamily="34" charset="0"/>
              </a:rPr>
              <a:t>μεταβλητές είναι ανεξάρτητες μεταξύ τους, κάτι το οποίο μπορεί να μην υφίσταται</a:t>
            </a:r>
            <a:r>
              <a:rPr lang="el-GR" sz="2100" dirty="0" smtClean="0">
                <a:solidFill>
                  <a:srgbClr val="800080"/>
                </a:solidFill>
                <a:latin typeface="Arial" pitchFamily="34" charset="0"/>
              </a:rPr>
              <a:t>. </a:t>
            </a:r>
          </a:p>
          <a:p>
            <a:pPr algn="just" eaLnBrk="1" hangingPunct="1"/>
            <a:r>
              <a:rPr lang="el-GR" sz="2100" dirty="0" smtClean="0">
                <a:latin typeface="Arial" pitchFamily="34" charset="0"/>
              </a:rPr>
              <a:t>Το τρίτο πρόβλημα είναι ότι </a:t>
            </a:r>
            <a:r>
              <a:rPr lang="el-GR" sz="2100" u="sng" dirty="0" smtClean="0">
                <a:solidFill>
                  <a:srgbClr val="0070C0"/>
                </a:solidFill>
                <a:latin typeface="Arial" pitchFamily="34" charset="0"/>
              </a:rPr>
              <a:t>αγνοεί κάποιες σημαντικές, αλλά δύσκολες στον προσδιορισμό, μεταβλητές, που μπορεί να παίζουν κάποιο σημαντικό ρόλο στην απόφαση για χορήγηση του δανείου</a:t>
            </a:r>
            <a:r>
              <a:rPr lang="el-GR" sz="2100" dirty="0" smtClean="0">
                <a:solidFill>
                  <a:srgbClr val="0070C0"/>
                </a:solidFill>
                <a:latin typeface="Arial" pitchFamily="34" charset="0"/>
              </a:rPr>
              <a:t> </a:t>
            </a:r>
            <a:r>
              <a:rPr lang="el-GR" sz="2100" dirty="0" smtClean="0">
                <a:latin typeface="Arial" pitchFamily="34" charset="0"/>
              </a:rPr>
              <a:t>(π.χ. φήμη και μακροπρόθεσμες σχέσεις πιστωτή και πιστούχου). Επίσης σπάνια τα μοντέλα αξιοποιούν </a:t>
            </a:r>
            <a:r>
              <a:rPr lang="el-GR" sz="2100" u="sng" dirty="0" smtClean="0">
                <a:solidFill>
                  <a:srgbClr val="FF0000"/>
                </a:solidFill>
                <a:latin typeface="Arial" pitchFamily="34" charset="0"/>
              </a:rPr>
              <a:t>δημόσια διαθέσιμες πληροφορίες</a:t>
            </a:r>
            <a:r>
              <a:rPr lang="el-GR" sz="2100" dirty="0" smtClean="0">
                <a:latin typeface="Arial" pitchFamily="34" charset="0"/>
              </a:rPr>
              <a:t>, όπως π.χ. η τιμή των μετοχών ή των χρεογράφων της εταιρείας.</a:t>
            </a:r>
          </a:p>
        </p:txBody>
      </p:sp>
    </p:spTree>
  </p:cSld>
  <p:clrMapOvr>
    <a:masterClrMapping/>
  </p:clrMapOvr>
  <p:timing>
    <p:tnLst>
      <p:par>
        <p:cTn id="1" dur="indefinite" restart="never" nodeType="tmRoot"/>
      </p:par>
    </p:tnLst>
  </p:timing>
</p:sld>
</file>

<file path=ppt/slides/slide3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0" y="274638"/>
            <a:ext cx="9144000" cy="706090"/>
          </a:xfrm>
        </p:spPr>
        <p:txBody>
          <a:bodyPr/>
          <a:lstStyle/>
          <a:p>
            <a:r>
              <a:rPr lang="en-US" sz="4000" b="1" dirty="0"/>
              <a:t>How Firms Make Credit Decisions</a:t>
            </a:r>
          </a:p>
        </p:txBody>
      </p:sp>
      <p:sp>
        <p:nvSpPr>
          <p:cNvPr id="80899" name="Rectangle 3"/>
          <p:cNvSpPr>
            <a:spLocks noGrp="1" noChangeArrowheads="1"/>
          </p:cNvSpPr>
          <p:nvPr>
            <p:ph type="body" idx="1"/>
          </p:nvPr>
        </p:nvSpPr>
        <p:spPr>
          <a:xfrm>
            <a:off x="0" y="980728"/>
            <a:ext cx="9144000" cy="5877272"/>
          </a:xfrm>
        </p:spPr>
        <p:txBody>
          <a:bodyPr/>
          <a:lstStyle/>
          <a:p>
            <a:pPr marL="457200" indent="-457200" algn="ctr">
              <a:lnSpc>
                <a:spcPct val="90000"/>
              </a:lnSpc>
              <a:buNone/>
            </a:pPr>
            <a:r>
              <a:rPr lang="en-US" sz="2800" b="1" dirty="0">
                <a:solidFill>
                  <a:srgbClr val="002060"/>
                </a:solidFill>
                <a:effectLst>
                  <a:outerShdw blurRad="38100" dist="38100" dir="2700000" algn="tl">
                    <a:srgbClr val="C0C0C0"/>
                  </a:outerShdw>
                </a:effectLst>
              </a:rPr>
              <a:t>The Five Cs of Credit:</a:t>
            </a:r>
          </a:p>
          <a:p>
            <a:pPr marL="457200" indent="-457200">
              <a:lnSpc>
                <a:spcPct val="90000"/>
              </a:lnSpc>
            </a:pPr>
            <a:r>
              <a:rPr lang="en-US" sz="2800" b="1" dirty="0">
                <a:solidFill>
                  <a:srgbClr val="C00000"/>
                </a:solidFill>
              </a:rPr>
              <a:t>Character</a:t>
            </a:r>
            <a:r>
              <a:rPr lang="en-US" sz="2800" dirty="0"/>
              <a:t> is the borrower’s willingness to pay based on past payment patterns.</a:t>
            </a:r>
          </a:p>
          <a:p>
            <a:pPr marL="457200" indent="-457200">
              <a:lnSpc>
                <a:spcPct val="90000"/>
              </a:lnSpc>
            </a:pPr>
            <a:r>
              <a:rPr lang="en-US" sz="2800" b="1" dirty="0">
                <a:solidFill>
                  <a:srgbClr val="006600"/>
                </a:solidFill>
              </a:rPr>
              <a:t>Capacity</a:t>
            </a:r>
            <a:r>
              <a:rPr lang="en-US" sz="2800" dirty="0"/>
              <a:t> is the borrower’s ability to pay based on forecasts of future cash flows.</a:t>
            </a:r>
          </a:p>
          <a:p>
            <a:pPr marL="457200" indent="-457200">
              <a:lnSpc>
                <a:spcPct val="90000"/>
              </a:lnSpc>
            </a:pPr>
            <a:r>
              <a:rPr lang="en-US" sz="2800" b="1" dirty="0">
                <a:solidFill>
                  <a:srgbClr val="002060"/>
                </a:solidFill>
              </a:rPr>
              <a:t>Capital</a:t>
            </a:r>
            <a:r>
              <a:rPr lang="en-US" sz="2800" dirty="0"/>
              <a:t> is how much wealth the borrower has to fall back on.</a:t>
            </a:r>
          </a:p>
          <a:p>
            <a:pPr marL="457200" indent="-457200">
              <a:lnSpc>
                <a:spcPct val="90000"/>
              </a:lnSpc>
            </a:pPr>
            <a:r>
              <a:rPr lang="en-US" sz="2800" b="1" dirty="0">
                <a:solidFill>
                  <a:srgbClr val="7030A0"/>
                </a:solidFill>
              </a:rPr>
              <a:t>Collateral</a:t>
            </a:r>
            <a:r>
              <a:rPr lang="en-US" sz="2800" dirty="0"/>
              <a:t> is what the lender gets if the borrower fails to pay.</a:t>
            </a:r>
          </a:p>
          <a:p>
            <a:pPr marL="457200" indent="-457200">
              <a:lnSpc>
                <a:spcPct val="90000"/>
              </a:lnSpc>
            </a:pPr>
            <a:r>
              <a:rPr lang="en-US" sz="2800" b="1" dirty="0">
                <a:solidFill>
                  <a:srgbClr val="663300"/>
                </a:solidFill>
              </a:rPr>
              <a:t>Conditions</a:t>
            </a:r>
            <a:r>
              <a:rPr lang="en-US" sz="2800" dirty="0"/>
              <a:t> faced by the borrower in the business marketplace are also considered.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0899">
                                            <p:txEl>
                                              <p:pRg st="0" end="0"/>
                                            </p:txEl>
                                          </p:spTgt>
                                        </p:tgtEl>
                                        <p:attrNameLst>
                                          <p:attrName>style.visibility</p:attrName>
                                        </p:attrNameLst>
                                      </p:cBhvr>
                                      <p:to>
                                        <p:strVal val="visible"/>
                                      </p:to>
                                    </p:set>
                                    <p:animEffect transition="in" filter="wipe(left)">
                                      <p:cBhvr>
                                        <p:cTn id="7" dur="500"/>
                                        <p:tgtEl>
                                          <p:spTgt spid="808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0899">
                                            <p:txEl>
                                              <p:pRg st="1" end="1"/>
                                            </p:txEl>
                                          </p:spTgt>
                                        </p:tgtEl>
                                        <p:attrNameLst>
                                          <p:attrName>style.visibility</p:attrName>
                                        </p:attrNameLst>
                                      </p:cBhvr>
                                      <p:to>
                                        <p:strVal val="visible"/>
                                      </p:to>
                                    </p:set>
                                    <p:animEffect transition="in" filter="wipe(left)">
                                      <p:cBhvr>
                                        <p:cTn id="12" dur="500"/>
                                        <p:tgtEl>
                                          <p:spTgt spid="808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0899">
                                            <p:txEl>
                                              <p:pRg st="2" end="2"/>
                                            </p:txEl>
                                          </p:spTgt>
                                        </p:tgtEl>
                                        <p:attrNameLst>
                                          <p:attrName>style.visibility</p:attrName>
                                        </p:attrNameLst>
                                      </p:cBhvr>
                                      <p:to>
                                        <p:strVal val="visible"/>
                                      </p:to>
                                    </p:set>
                                    <p:animEffect transition="in" filter="wipe(left)">
                                      <p:cBhvr>
                                        <p:cTn id="17" dur="500"/>
                                        <p:tgtEl>
                                          <p:spTgt spid="808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0899">
                                            <p:txEl>
                                              <p:pRg st="3" end="3"/>
                                            </p:txEl>
                                          </p:spTgt>
                                        </p:tgtEl>
                                        <p:attrNameLst>
                                          <p:attrName>style.visibility</p:attrName>
                                        </p:attrNameLst>
                                      </p:cBhvr>
                                      <p:to>
                                        <p:strVal val="visible"/>
                                      </p:to>
                                    </p:set>
                                    <p:animEffect transition="in" filter="wipe(left)">
                                      <p:cBhvr>
                                        <p:cTn id="22" dur="500"/>
                                        <p:tgtEl>
                                          <p:spTgt spid="8089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0899">
                                            <p:txEl>
                                              <p:pRg st="4" end="4"/>
                                            </p:txEl>
                                          </p:spTgt>
                                        </p:tgtEl>
                                        <p:attrNameLst>
                                          <p:attrName>style.visibility</p:attrName>
                                        </p:attrNameLst>
                                      </p:cBhvr>
                                      <p:to>
                                        <p:strVal val="visible"/>
                                      </p:to>
                                    </p:set>
                                    <p:animEffect transition="in" filter="wipe(left)">
                                      <p:cBhvr>
                                        <p:cTn id="27" dur="500"/>
                                        <p:tgtEl>
                                          <p:spTgt spid="8089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0899">
                                            <p:txEl>
                                              <p:pRg st="5" end="5"/>
                                            </p:txEl>
                                          </p:spTgt>
                                        </p:tgtEl>
                                        <p:attrNameLst>
                                          <p:attrName>style.visibility</p:attrName>
                                        </p:attrNameLst>
                                      </p:cBhvr>
                                      <p:to>
                                        <p:strVal val="visible"/>
                                      </p:to>
                                    </p:set>
                                    <p:animEffect transition="in" filter="wipe(left)">
                                      <p:cBhvr>
                                        <p:cTn id="32" dur="500"/>
                                        <p:tgtEl>
                                          <p:spTgt spid="8089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build="p" autoUpdateAnimBg="0"/>
    </p:bld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ChangeArrowheads="1"/>
          </p:cNvSpPr>
          <p:nvPr/>
        </p:nvSpPr>
        <p:spPr bwMode="auto">
          <a:xfrm>
            <a:off x="685800" y="6248400"/>
            <a:ext cx="1905000" cy="457200"/>
          </a:xfrm>
          <a:prstGeom prst="rect">
            <a:avLst/>
          </a:prstGeom>
          <a:noFill/>
          <a:ln w="12700">
            <a:noFill/>
            <a:miter lim="800000"/>
            <a:headEnd/>
            <a:tailEnd/>
          </a:ln>
          <a:effectLst/>
        </p:spPr>
        <p:txBody>
          <a:bodyPr wrap="none" anchor="ctr"/>
          <a:lstStyle/>
          <a:p>
            <a:endParaRPr lang="el-GR" dirty="0"/>
          </a:p>
        </p:txBody>
      </p:sp>
      <p:sp>
        <p:nvSpPr>
          <p:cNvPr id="112643" name="Rectangle 3"/>
          <p:cNvSpPr>
            <a:spLocks noGrp="1" noChangeArrowheads="1"/>
          </p:cNvSpPr>
          <p:nvPr>
            <p:ph type="title"/>
          </p:nvPr>
        </p:nvSpPr>
        <p:spPr>
          <a:noFill/>
          <a:ln/>
        </p:spPr>
        <p:txBody>
          <a:bodyPr lIns="90488" tIns="44450" rIns="90488" bIns="44450"/>
          <a:lstStyle/>
          <a:p>
            <a:r>
              <a:rPr lang="en-US" b="1" dirty="0"/>
              <a:t>The Credit Decision</a:t>
            </a:r>
          </a:p>
        </p:txBody>
      </p:sp>
      <p:sp>
        <p:nvSpPr>
          <p:cNvPr id="112644" name="Rectangle 4"/>
          <p:cNvSpPr>
            <a:spLocks noGrp="1" noChangeArrowheads="1"/>
          </p:cNvSpPr>
          <p:nvPr>
            <p:ph type="body" idx="1"/>
          </p:nvPr>
        </p:nvSpPr>
        <p:spPr>
          <a:noFill/>
          <a:ln/>
        </p:spPr>
        <p:txBody>
          <a:bodyPr lIns="90488" tIns="44450" rIns="90488" bIns="44450"/>
          <a:lstStyle/>
          <a:p>
            <a:pPr>
              <a:buFontTx/>
              <a:buNone/>
            </a:pPr>
            <a:r>
              <a:rPr lang="en-US" sz="2800" b="1" dirty="0"/>
              <a:t>The credit decision and its probable payoffs</a:t>
            </a:r>
          </a:p>
        </p:txBody>
      </p:sp>
      <p:sp>
        <p:nvSpPr>
          <p:cNvPr id="112645" name="Rectangle 5"/>
          <p:cNvSpPr>
            <a:spLocks noChangeArrowheads="1"/>
          </p:cNvSpPr>
          <p:nvPr/>
        </p:nvSpPr>
        <p:spPr bwMode="auto">
          <a:xfrm>
            <a:off x="996950" y="4730750"/>
            <a:ext cx="596900" cy="520700"/>
          </a:xfrm>
          <a:prstGeom prst="rect">
            <a:avLst/>
          </a:prstGeom>
          <a:solidFill>
            <a:schemeClr val="hlink"/>
          </a:solidFill>
          <a:ln w="12700">
            <a:solidFill>
              <a:schemeClr val="tx1"/>
            </a:solidFill>
            <a:miter lim="800000"/>
            <a:headEnd/>
            <a:tailEnd/>
          </a:ln>
          <a:effectLst/>
        </p:spPr>
        <p:txBody>
          <a:bodyPr wrap="none" anchor="ctr"/>
          <a:lstStyle/>
          <a:p>
            <a:endParaRPr lang="el-GR" dirty="0"/>
          </a:p>
        </p:txBody>
      </p:sp>
      <p:sp>
        <p:nvSpPr>
          <p:cNvPr id="112646" name="Line 6"/>
          <p:cNvSpPr>
            <a:spLocks noChangeShapeType="1"/>
          </p:cNvSpPr>
          <p:nvPr/>
        </p:nvSpPr>
        <p:spPr bwMode="auto">
          <a:xfrm flipV="1">
            <a:off x="1609725" y="3959225"/>
            <a:ext cx="2039938" cy="846138"/>
          </a:xfrm>
          <a:prstGeom prst="line">
            <a:avLst/>
          </a:prstGeom>
          <a:noFill/>
          <a:ln w="12700">
            <a:solidFill>
              <a:schemeClr val="tx1"/>
            </a:solidFill>
            <a:round/>
            <a:headEnd/>
            <a:tailEnd/>
          </a:ln>
          <a:effectLst/>
        </p:spPr>
        <p:txBody>
          <a:bodyPr wrap="none" anchor="ctr"/>
          <a:lstStyle/>
          <a:p>
            <a:endParaRPr lang="el-GR" dirty="0"/>
          </a:p>
        </p:txBody>
      </p:sp>
      <p:sp>
        <p:nvSpPr>
          <p:cNvPr id="112647" name="Line 7"/>
          <p:cNvSpPr>
            <a:spLocks noChangeShapeType="1"/>
          </p:cNvSpPr>
          <p:nvPr/>
        </p:nvSpPr>
        <p:spPr bwMode="auto">
          <a:xfrm>
            <a:off x="1611313" y="5192713"/>
            <a:ext cx="2497137" cy="896937"/>
          </a:xfrm>
          <a:prstGeom prst="line">
            <a:avLst/>
          </a:prstGeom>
          <a:noFill/>
          <a:ln w="12700">
            <a:solidFill>
              <a:schemeClr val="tx1"/>
            </a:solidFill>
            <a:round/>
            <a:headEnd/>
            <a:tailEnd/>
          </a:ln>
          <a:effectLst/>
        </p:spPr>
        <p:txBody>
          <a:bodyPr wrap="none" anchor="ctr"/>
          <a:lstStyle/>
          <a:p>
            <a:endParaRPr lang="el-GR" dirty="0"/>
          </a:p>
        </p:txBody>
      </p:sp>
      <p:sp>
        <p:nvSpPr>
          <p:cNvPr id="112648" name="Rectangle 8"/>
          <p:cNvSpPr>
            <a:spLocks noChangeArrowheads="1"/>
          </p:cNvSpPr>
          <p:nvPr/>
        </p:nvSpPr>
        <p:spPr bwMode="auto">
          <a:xfrm>
            <a:off x="1595438" y="5710238"/>
            <a:ext cx="26003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pPr>
            <a:r>
              <a:rPr lang="en-US" sz="2000" dirty="0">
                <a:latin typeface="Times New Roman" pitchFamily="18" charset="0"/>
              </a:rPr>
              <a:t>Refuse credit</a:t>
            </a:r>
          </a:p>
        </p:txBody>
      </p:sp>
      <p:sp>
        <p:nvSpPr>
          <p:cNvPr id="112649" name="Rectangle 9"/>
          <p:cNvSpPr>
            <a:spLocks noChangeArrowheads="1"/>
          </p:cNvSpPr>
          <p:nvPr/>
        </p:nvSpPr>
        <p:spPr bwMode="auto">
          <a:xfrm>
            <a:off x="1595438" y="3881438"/>
            <a:ext cx="26003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pPr>
            <a:r>
              <a:rPr lang="en-US" sz="2000" dirty="0">
                <a:latin typeface="Times New Roman" pitchFamily="18" charset="0"/>
              </a:rPr>
              <a:t>Offer credit</a:t>
            </a:r>
          </a:p>
        </p:txBody>
      </p:sp>
      <p:grpSp>
        <p:nvGrpSpPr>
          <p:cNvPr id="2" name="Group 10"/>
          <p:cNvGrpSpPr>
            <a:grpSpLocks/>
          </p:cNvGrpSpPr>
          <p:nvPr/>
        </p:nvGrpSpPr>
        <p:grpSpPr bwMode="auto">
          <a:xfrm>
            <a:off x="6103938" y="2674938"/>
            <a:ext cx="2651125" cy="2387600"/>
            <a:chOff x="3845" y="1685"/>
            <a:chExt cx="1670" cy="1504"/>
          </a:xfrm>
        </p:grpSpPr>
        <p:sp>
          <p:nvSpPr>
            <p:cNvPr id="112651" name="Rectangle 11"/>
            <p:cNvSpPr>
              <a:spLocks noChangeArrowheads="1"/>
            </p:cNvSpPr>
            <p:nvPr/>
          </p:nvSpPr>
          <p:spPr bwMode="auto">
            <a:xfrm>
              <a:off x="3845" y="1685"/>
              <a:ext cx="1670" cy="256"/>
            </a:xfrm>
            <a:prstGeom prst="rect">
              <a:avLst/>
            </a:prstGeom>
            <a:noFill/>
            <a:ln w="12700">
              <a:solidFill>
                <a:schemeClr val="accent2"/>
              </a:solidFill>
              <a:miter lim="800000"/>
              <a:headEnd/>
              <a:tailEnd/>
            </a:ln>
            <a:effectLst/>
          </p:spPr>
          <p:txBody>
            <a:bodyPr lIns="90488" tIns="44450" rIns="90488" bIns="44450">
              <a:spAutoFit/>
            </a:bodyPr>
            <a:lstStyle/>
            <a:p>
              <a:pPr algn="ctr" eaLnBrk="0" hangingPunct="0">
                <a:spcBef>
                  <a:spcPct val="50000"/>
                </a:spcBef>
              </a:pPr>
              <a:r>
                <a:rPr lang="en-US" sz="2000" dirty="0">
                  <a:latin typeface="Times New Roman" pitchFamily="18" charset="0"/>
                </a:rPr>
                <a:t>Payoff = Rev - Cost</a:t>
              </a:r>
            </a:p>
          </p:txBody>
        </p:sp>
        <p:sp>
          <p:nvSpPr>
            <p:cNvPr id="112652" name="Rectangle 12"/>
            <p:cNvSpPr>
              <a:spLocks noChangeArrowheads="1"/>
            </p:cNvSpPr>
            <p:nvPr/>
          </p:nvSpPr>
          <p:spPr bwMode="auto">
            <a:xfrm>
              <a:off x="3845" y="2933"/>
              <a:ext cx="1670" cy="256"/>
            </a:xfrm>
            <a:prstGeom prst="rect">
              <a:avLst/>
            </a:prstGeom>
            <a:noFill/>
            <a:ln w="12700">
              <a:solidFill>
                <a:schemeClr val="accent2"/>
              </a:solidFill>
              <a:miter lim="800000"/>
              <a:headEnd/>
              <a:tailEnd/>
            </a:ln>
            <a:effectLst/>
          </p:spPr>
          <p:txBody>
            <a:bodyPr lIns="90488" tIns="44450" rIns="90488" bIns="44450">
              <a:spAutoFit/>
            </a:bodyPr>
            <a:lstStyle/>
            <a:p>
              <a:pPr algn="ctr" eaLnBrk="0" hangingPunct="0">
                <a:spcBef>
                  <a:spcPct val="50000"/>
                </a:spcBef>
              </a:pPr>
              <a:r>
                <a:rPr lang="en-US" sz="2000" dirty="0">
                  <a:latin typeface="Times New Roman" pitchFamily="18" charset="0"/>
                </a:rPr>
                <a:t>Payoff = - Cost</a:t>
              </a:r>
            </a:p>
          </p:txBody>
        </p:sp>
      </p:grpSp>
      <p:grpSp>
        <p:nvGrpSpPr>
          <p:cNvPr id="3" name="Group 13"/>
          <p:cNvGrpSpPr>
            <a:grpSpLocks/>
          </p:cNvGrpSpPr>
          <p:nvPr/>
        </p:nvGrpSpPr>
        <p:grpSpPr bwMode="auto">
          <a:xfrm>
            <a:off x="3043238" y="2814638"/>
            <a:ext cx="3730625" cy="3890962"/>
            <a:chOff x="1917" y="1773"/>
            <a:chExt cx="2350" cy="2451"/>
          </a:xfrm>
        </p:grpSpPr>
        <p:sp>
          <p:nvSpPr>
            <p:cNvPr id="112654" name="Rectangle 14"/>
            <p:cNvSpPr>
              <a:spLocks noChangeArrowheads="1"/>
            </p:cNvSpPr>
            <p:nvPr/>
          </p:nvSpPr>
          <p:spPr bwMode="auto">
            <a:xfrm>
              <a:off x="1968" y="3936"/>
              <a:ext cx="1824" cy="288"/>
            </a:xfrm>
            <a:prstGeom prst="rect">
              <a:avLst/>
            </a:prstGeom>
            <a:noFill/>
            <a:ln w="12700">
              <a:noFill/>
              <a:miter lim="800000"/>
              <a:headEnd/>
              <a:tailEnd/>
            </a:ln>
            <a:effectLst/>
          </p:spPr>
          <p:txBody>
            <a:bodyPr wrap="none" anchor="ctr"/>
            <a:lstStyle/>
            <a:p>
              <a:endParaRPr lang="el-GR" dirty="0"/>
            </a:p>
          </p:txBody>
        </p:sp>
        <p:sp>
          <p:nvSpPr>
            <p:cNvPr id="112655" name="Oval 15"/>
            <p:cNvSpPr>
              <a:spLocks noChangeArrowheads="1"/>
            </p:cNvSpPr>
            <p:nvPr/>
          </p:nvSpPr>
          <p:spPr bwMode="auto">
            <a:xfrm>
              <a:off x="2308" y="2212"/>
              <a:ext cx="376" cy="376"/>
            </a:xfrm>
            <a:prstGeom prst="ellipse">
              <a:avLst/>
            </a:prstGeom>
            <a:solidFill>
              <a:srgbClr val="669900"/>
            </a:solidFill>
            <a:ln w="12700">
              <a:solidFill>
                <a:schemeClr val="tx1"/>
              </a:solidFill>
              <a:round/>
              <a:headEnd/>
              <a:tailEnd/>
            </a:ln>
            <a:effectLst/>
          </p:spPr>
          <p:txBody>
            <a:bodyPr wrap="none" anchor="ctr"/>
            <a:lstStyle/>
            <a:p>
              <a:endParaRPr lang="el-GR" dirty="0"/>
            </a:p>
          </p:txBody>
        </p:sp>
        <p:sp>
          <p:nvSpPr>
            <p:cNvPr id="112656" name="Line 16"/>
            <p:cNvSpPr>
              <a:spLocks noChangeShapeType="1"/>
            </p:cNvSpPr>
            <p:nvPr/>
          </p:nvSpPr>
          <p:spPr bwMode="auto">
            <a:xfrm flipV="1">
              <a:off x="2694" y="1822"/>
              <a:ext cx="1141" cy="485"/>
            </a:xfrm>
            <a:prstGeom prst="line">
              <a:avLst/>
            </a:prstGeom>
            <a:noFill/>
            <a:ln w="12700">
              <a:solidFill>
                <a:schemeClr val="tx1"/>
              </a:solidFill>
              <a:round/>
              <a:headEnd/>
              <a:tailEnd/>
            </a:ln>
            <a:effectLst/>
          </p:spPr>
          <p:txBody>
            <a:bodyPr wrap="none" anchor="ctr"/>
            <a:lstStyle/>
            <a:p>
              <a:endParaRPr lang="el-GR" dirty="0"/>
            </a:p>
          </p:txBody>
        </p:sp>
        <p:sp>
          <p:nvSpPr>
            <p:cNvPr id="112657" name="Line 17"/>
            <p:cNvSpPr>
              <a:spLocks noChangeShapeType="1"/>
            </p:cNvSpPr>
            <p:nvPr/>
          </p:nvSpPr>
          <p:spPr bwMode="auto">
            <a:xfrm>
              <a:off x="2647" y="2551"/>
              <a:ext cx="1189" cy="469"/>
            </a:xfrm>
            <a:prstGeom prst="line">
              <a:avLst/>
            </a:prstGeom>
            <a:noFill/>
            <a:ln w="12700">
              <a:solidFill>
                <a:schemeClr val="tx1"/>
              </a:solidFill>
              <a:round/>
              <a:headEnd/>
              <a:tailEnd/>
            </a:ln>
            <a:effectLst/>
          </p:spPr>
          <p:txBody>
            <a:bodyPr wrap="none" anchor="ctr"/>
            <a:lstStyle/>
            <a:p>
              <a:endParaRPr lang="el-GR" dirty="0"/>
            </a:p>
          </p:txBody>
        </p:sp>
        <p:sp>
          <p:nvSpPr>
            <p:cNvPr id="112658" name="Rectangle 18"/>
            <p:cNvSpPr>
              <a:spLocks noChangeArrowheads="1"/>
            </p:cNvSpPr>
            <p:nvPr/>
          </p:nvSpPr>
          <p:spPr bwMode="auto">
            <a:xfrm>
              <a:off x="2109" y="1773"/>
              <a:ext cx="1638" cy="248"/>
            </a:xfrm>
            <a:prstGeom prst="rect">
              <a:avLst/>
            </a:prstGeom>
            <a:noFill/>
            <a:ln w="12700">
              <a:noFill/>
              <a:miter lim="800000"/>
              <a:headEnd/>
              <a:tailEnd/>
            </a:ln>
            <a:effectLst/>
          </p:spPr>
          <p:txBody>
            <a:bodyPr lIns="90488" tIns="44450" rIns="90488" bIns="44450">
              <a:spAutoFit/>
            </a:bodyPr>
            <a:lstStyle/>
            <a:p>
              <a:pPr eaLnBrk="0" hangingPunct="0">
                <a:spcBef>
                  <a:spcPct val="50000"/>
                </a:spcBef>
              </a:pPr>
              <a:r>
                <a:rPr lang="en-US" sz="2000" dirty="0">
                  <a:latin typeface="Times New Roman" pitchFamily="18" charset="0"/>
                </a:rPr>
                <a:t>Customer pays = p</a:t>
              </a:r>
            </a:p>
          </p:txBody>
        </p:sp>
        <p:sp>
          <p:nvSpPr>
            <p:cNvPr id="112659" name="Rectangle 19"/>
            <p:cNvSpPr>
              <a:spLocks noChangeArrowheads="1"/>
            </p:cNvSpPr>
            <p:nvPr/>
          </p:nvSpPr>
          <p:spPr bwMode="auto">
            <a:xfrm>
              <a:off x="1917" y="2829"/>
              <a:ext cx="1878" cy="256"/>
            </a:xfrm>
            <a:prstGeom prst="rect">
              <a:avLst/>
            </a:prstGeom>
            <a:noFill/>
            <a:ln w="12700">
              <a:noFill/>
              <a:miter lim="800000"/>
              <a:headEnd/>
              <a:tailEnd/>
            </a:ln>
            <a:effectLst/>
          </p:spPr>
          <p:txBody>
            <a:bodyPr lIns="90488" tIns="44450" rIns="90488" bIns="44450">
              <a:spAutoFit/>
            </a:bodyPr>
            <a:lstStyle/>
            <a:p>
              <a:pPr eaLnBrk="0" hangingPunct="0">
                <a:spcBef>
                  <a:spcPct val="50000"/>
                </a:spcBef>
              </a:pPr>
              <a:r>
                <a:rPr lang="en-US" sz="2000" dirty="0">
                  <a:latin typeface="Times New Roman" pitchFamily="18" charset="0"/>
                </a:rPr>
                <a:t>Customer defaults = 1-p</a:t>
              </a:r>
            </a:p>
          </p:txBody>
        </p:sp>
        <p:sp>
          <p:nvSpPr>
            <p:cNvPr id="112660" name="Rectangle 20"/>
            <p:cNvSpPr>
              <a:spLocks noChangeArrowheads="1"/>
            </p:cNvSpPr>
            <p:nvPr/>
          </p:nvSpPr>
          <p:spPr bwMode="auto">
            <a:xfrm>
              <a:off x="2597" y="3797"/>
              <a:ext cx="1670" cy="256"/>
            </a:xfrm>
            <a:prstGeom prst="rect">
              <a:avLst/>
            </a:prstGeom>
            <a:noFill/>
            <a:ln w="12700">
              <a:solidFill>
                <a:schemeClr val="accent2"/>
              </a:solidFill>
              <a:miter lim="800000"/>
              <a:headEnd/>
              <a:tailEnd/>
            </a:ln>
            <a:effectLst/>
          </p:spPr>
          <p:txBody>
            <a:bodyPr lIns="90488" tIns="44450" rIns="90488" bIns="44450">
              <a:spAutoFit/>
            </a:bodyPr>
            <a:lstStyle/>
            <a:p>
              <a:pPr algn="ctr" eaLnBrk="0" hangingPunct="0">
                <a:spcBef>
                  <a:spcPct val="50000"/>
                </a:spcBef>
              </a:pPr>
              <a:r>
                <a:rPr lang="en-US" sz="2000" dirty="0">
                  <a:latin typeface="Times New Roman" pitchFamily="18" charset="0"/>
                </a:rPr>
                <a:t>Payoff = 0</a:t>
              </a:r>
            </a:p>
          </p:txBody>
        </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548680"/>
          </a:xfrm>
        </p:spPr>
        <p:txBody>
          <a:bodyPr>
            <a:normAutofit fontScale="90000"/>
          </a:bodyPr>
          <a:lstStyle/>
          <a:p>
            <a:r>
              <a:rPr lang="en-US" b="1" dirty="0" smtClean="0"/>
              <a:t>F.D.I.</a:t>
            </a:r>
            <a:endParaRPr lang="el-GR" b="1" dirty="0"/>
          </a:p>
        </p:txBody>
      </p:sp>
      <p:pic>
        <p:nvPicPr>
          <p:cNvPr id="2863105" name="Picture 1"/>
          <p:cNvPicPr>
            <a:picLocks noGrp="1" noChangeAspect="1" noChangeArrowheads="1"/>
          </p:cNvPicPr>
          <p:nvPr>
            <p:ph idx="1"/>
          </p:nvPr>
        </p:nvPicPr>
        <p:blipFill>
          <a:blip r:embed="rId2" cstate="print"/>
          <a:srcRect/>
          <a:stretch>
            <a:fillRect/>
          </a:stretch>
        </p:blipFill>
        <p:spPr bwMode="auto">
          <a:xfrm>
            <a:off x="0" y="548680"/>
            <a:ext cx="9144000" cy="63093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685800" y="6248400"/>
            <a:ext cx="1905000" cy="457200"/>
          </a:xfrm>
          <a:prstGeom prst="rect">
            <a:avLst/>
          </a:prstGeom>
          <a:noFill/>
          <a:ln w="12700">
            <a:noFill/>
            <a:miter lim="800000"/>
            <a:headEnd/>
            <a:tailEnd/>
          </a:ln>
          <a:effectLst/>
        </p:spPr>
        <p:txBody>
          <a:bodyPr wrap="none" anchor="ctr"/>
          <a:lstStyle/>
          <a:p>
            <a:endParaRPr lang="el-GR" dirty="0"/>
          </a:p>
        </p:txBody>
      </p:sp>
      <p:sp>
        <p:nvSpPr>
          <p:cNvPr id="114691" name="Rectangle 3"/>
          <p:cNvSpPr>
            <a:spLocks noChangeArrowheads="1"/>
          </p:cNvSpPr>
          <p:nvPr/>
        </p:nvSpPr>
        <p:spPr bwMode="auto">
          <a:xfrm>
            <a:off x="3124200" y="6248400"/>
            <a:ext cx="2895600" cy="457200"/>
          </a:xfrm>
          <a:prstGeom prst="rect">
            <a:avLst/>
          </a:prstGeom>
          <a:noFill/>
          <a:ln w="12700">
            <a:noFill/>
            <a:miter lim="800000"/>
            <a:headEnd/>
            <a:tailEnd/>
          </a:ln>
          <a:effectLst/>
        </p:spPr>
        <p:txBody>
          <a:bodyPr wrap="none" anchor="ctr"/>
          <a:lstStyle/>
          <a:p>
            <a:endParaRPr lang="el-GR" dirty="0"/>
          </a:p>
        </p:txBody>
      </p:sp>
      <p:sp>
        <p:nvSpPr>
          <p:cNvPr id="114692" name="Rectangle 4"/>
          <p:cNvSpPr>
            <a:spLocks noGrp="1" noChangeArrowheads="1"/>
          </p:cNvSpPr>
          <p:nvPr>
            <p:ph type="title"/>
          </p:nvPr>
        </p:nvSpPr>
        <p:spPr>
          <a:xfrm>
            <a:off x="0" y="0"/>
            <a:ext cx="8892480" cy="1124744"/>
          </a:xfrm>
          <a:noFill/>
          <a:ln/>
        </p:spPr>
        <p:txBody>
          <a:bodyPr lIns="90488" tIns="44450" rIns="90488" bIns="44450"/>
          <a:lstStyle/>
          <a:p>
            <a:r>
              <a:rPr lang="en-US" b="1" dirty="0"/>
              <a:t>The Credit </a:t>
            </a:r>
            <a:r>
              <a:rPr lang="en-US" b="1" dirty="0" smtClean="0"/>
              <a:t>Decision</a:t>
            </a:r>
            <a:r>
              <a:rPr lang="el-GR" b="1" dirty="0" smtClean="0"/>
              <a:t> (1)</a:t>
            </a:r>
            <a:endParaRPr lang="en-US" b="1" dirty="0"/>
          </a:p>
        </p:txBody>
      </p:sp>
      <p:sp>
        <p:nvSpPr>
          <p:cNvPr id="114693" name="Rectangle 5"/>
          <p:cNvSpPr>
            <a:spLocks noGrp="1" noChangeArrowheads="1"/>
          </p:cNvSpPr>
          <p:nvPr>
            <p:ph type="body" idx="1"/>
          </p:nvPr>
        </p:nvSpPr>
        <p:spPr>
          <a:xfrm>
            <a:off x="0" y="1600200"/>
            <a:ext cx="9144000" cy="1206500"/>
          </a:xfrm>
          <a:noFill/>
          <a:ln/>
        </p:spPr>
        <p:txBody>
          <a:bodyPr lIns="90488" tIns="44450" rIns="90488" bIns="44450"/>
          <a:lstStyle/>
          <a:p>
            <a:r>
              <a:rPr lang="en-US" sz="2800" dirty="0"/>
              <a:t>Based on the probability of payoffs, the expected profit can be expressed as:</a:t>
            </a:r>
          </a:p>
          <a:p>
            <a:pPr>
              <a:buFontTx/>
              <a:buNone/>
            </a:pPr>
            <a:endParaRPr lang="en-US" sz="2800" dirty="0"/>
          </a:p>
        </p:txBody>
      </p:sp>
      <p:graphicFrame>
        <p:nvGraphicFramePr>
          <p:cNvPr id="114694" name="Object 6"/>
          <p:cNvGraphicFramePr>
            <a:graphicFrameLocks/>
          </p:cNvGraphicFramePr>
          <p:nvPr/>
        </p:nvGraphicFramePr>
        <p:xfrm>
          <a:off x="683568" y="3212976"/>
          <a:ext cx="7559675" cy="546100"/>
        </p:xfrm>
        <a:graphic>
          <a:graphicData uri="http://schemas.openxmlformats.org/presentationml/2006/ole">
            <p:oleObj spid="_x0000_s14338" name="Equation" r:id="rId4" imgW="7559675" imgH="546100" progId="Equation.3">
              <p:embed/>
            </p:oleObj>
          </a:graphicData>
        </a:graphic>
      </p:graphicFrame>
      <p:grpSp>
        <p:nvGrpSpPr>
          <p:cNvPr id="2" name="Group 7"/>
          <p:cNvGrpSpPr>
            <a:grpSpLocks/>
          </p:cNvGrpSpPr>
          <p:nvPr/>
        </p:nvGrpSpPr>
        <p:grpSpPr bwMode="auto">
          <a:xfrm>
            <a:off x="685800" y="4038600"/>
            <a:ext cx="7772400" cy="2342728"/>
            <a:chOff x="432" y="2544"/>
            <a:chExt cx="4896" cy="1224"/>
          </a:xfrm>
        </p:grpSpPr>
        <p:graphicFrame>
          <p:nvGraphicFramePr>
            <p:cNvPr id="114696" name="Object 8"/>
            <p:cNvGraphicFramePr>
              <a:graphicFrameLocks/>
            </p:cNvGraphicFramePr>
            <p:nvPr/>
          </p:nvGraphicFramePr>
          <p:xfrm>
            <a:off x="1789" y="2937"/>
            <a:ext cx="2007" cy="831"/>
          </p:xfrm>
          <a:graphic>
            <a:graphicData uri="http://schemas.openxmlformats.org/presentationml/2006/ole">
              <p:oleObj spid="_x0000_s14339" name="Equation" r:id="rId5" imgW="3186113" imgH="1319213" progId="Equation.3">
                <p:embed/>
              </p:oleObj>
            </a:graphicData>
          </a:graphic>
        </p:graphicFrame>
        <p:sp>
          <p:nvSpPr>
            <p:cNvPr id="114697" name="Rectangle 9"/>
            <p:cNvSpPr>
              <a:spLocks noChangeArrowheads="1"/>
            </p:cNvSpPr>
            <p:nvPr/>
          </p:nvSpPr>
          <p:spPr bwMode="auto">
            <a:xfrm>
              <a:off x="432" y="2544"/>
              <a:ext cx="4896" cy="768"/>
            </a:xfrm>
            <a:prstGeom prst="rect">
              <a:avLst/>
            </a:prstGeom>
            <a:noFill/>
            <a:ln w="12700">
              <a:noFill/>
              <a:miter lim="800000"/>
              <a:headEnd/>
              <a:tailEnd/>
            </a:ln>
            <a:effectLst/>
          </p:spPr>
          <p:txBody>
            <a:bodyPr lIns="90488" tIns="44450" rIns="90488" bIns="44450"/>
            <a:lstStyle/>
            <a:p>
              <a:pPr eaLnBrk="0" hangingPunct="0"/>
              <a:r>
                <a:rPr lang="en-US" sz="2800" dirty="0">
                  <a:latin typeface="Times New Roman" pitchFamily="18" charset="0"/>
                </a:rPr>
                <a:t>The break even probability of collection is:</a:t>
              </a:r>
            </a:p>
            <a:p>
              <a:pPr eaLnBrk="0" hangingPunct="0"/>
              <a:endParaRPr lang="en-US" sz="2800" dirty="0">
                <a:latin typeface="Times New Roman" pitchFamily="18" charset="0"/>
              </a:endParaRPr>
            </a:p>
          </p:txBody>
        </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114693">
                                            <p:txEl>
                                              <p:pRg st="0" end="0"/>
                                            </p:txEl>
                                          </p:spTgt>
                                        </p:tgtEl>
                                        <p:attrNameLst>
                                          <p:attrName>style.visibility</p:attrName>
                                        </p:attrNameLst>
                                      </p:cBhvr>
                                      <p:to>
                                        <p:strVal val="visible"/>
                                      </p:to>
                                    </p:set>
                                    <p:anim calcmode="lin" valueType="num">
                                      <p:cBhvr>
                                        <p:cTn id="7" dur="500" fill="hold"/>
                                        <p:tgtEl>
                                          <p:spTgt spid="114693">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114693">
                                            <p:txEl>
                                              <p:pRg st="0" end="0"/>
                                            </p:txEl>
                                          </p:spTgt>
                                        </p:tgtEl>
                                        <p:attrNameLst>
                                          <p:attrName>ppt_y</p:attrName>
                                        </p:attrNameLst>
                                      </p:cBhvr>
                                      <p:tavLst>
                                        <p:tav tm="0">
                                          <p:val>
                                            <p:strVal val="#ppt_y-#ppt_h/2"/>
                                          </p:val>
                                        </p:tav>
                                        <p:tav tm="100000">
                                          <p:val>
                                            <p:strVal val="#ppt_y"/>
                                          </p:val>
                                        </p:tav>
                                      </p:tavLst>
                                    </p:anim>
                                    <p:anim calcmode="lin" valueType="num">
                                      <p:cBhvr>
                                        <p:cTn id="9" dur="500" fill="hold"/>
                                        <p:tgtEl>
                                          <p:spTgt spid="114693">
                                            <p:txEl>
                                              <p:pRg st="0" end="0"/>
                                            </p:txEl>
                                          </p:spTgt>
                                        </p:tgtEl>
                                        <p:attrNameLst>
                                          <p:attrName>ppt_w</p:attrName>
                                        </p:attrNameLst>
                                      </p:cBhvr>
                                      <p:tavLst>
                                        <p:tav tm="0">
                                          <p:val>
                                            <p:strVal val="#ppt_w"/>
                                          </p:val>
                                        </p:tav>
                                        <p:tav tm="100000">
                                          <p:val>
                                            <p:strVal val="#ppt_w"/>
                                          </p:val>
                                        </p:tav>
                                      </p:tavLst>
                                    </p:anim>
                                    <p:anim calcmode="lin" valueType="num">
                                      <p:cBhvr>
                                        <p:cTn id="10" dur="500" fill="hold"/>
                                        <p:tgtEl>
                                          <p:spTgt spid="11469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 fill="hold" nodeType="clickEffect">
                                  <p:stCondLst>
                                    <p:cond delay="0"/>
                                  </p:stCondLst>
                                  <p:childTnLst>
                                    <p:set>
                                      <p:cBhvr>
                                        <p:cTn id="14" dur="1" fill="hold">
                                          <p:stCondLst>
                                            <p:cond delay="0"/>
                                          </p:stCondLst>
                                        </p:cTn>
                                        <p:tgtEl>
                                          <p:spTgt spid="114694"/>
                                        </p:tgtEl>
                                        <p:attrNameLst>
                                          <p:attrName>style.visibility</p:attrName>
                                        </p:attrNameLst>
                                      </p:cBhvr>
                                      <p:to>
                                        <p:strVal val="visible"/>
                                      </p:to>
                                    </p:set>
                                    <p:anim calcmode="lin" valueType="num">
                                      <p:cBhvr>
                                        <p:cTn id="15" dur="500" fill="hold"/>
                                        <p:tgtEl>
                                          <p:spTgt spid="114694"/>
                                        </p:tgtEl>
                                        <p:attrNameLst>
                                          <p:attrName>ppt_x</p:attrName>
                                        </p:attrNameLst>
                                      </p:cBhvr>
                                      <p:tavLst>
                                        <p:tav tm="0">
                                          <p:val>
                                            <p:strVal val="#ppt_x"/>
                                          </p:val>
                                        </p:tav>
                                        <p:tav tm="100000">
                                          <p:val>
                                            <p:strVal val="#ppt_x"/>
                                          </p:val>
                                        </p:tav>
                                      </p:tavLst>
                                    </p:anim>
                                    <p:anim calcmode="lin" valueType="num">
                                      <p:cBhvr>
                                        <p:cTn id="16" dur="500" fill="hold"/>
                                        <p:tgtEl>
                                          <p:spTgt spid="114694"/>
                                        </p:tgtEl>
                                        <p:attrNameLst>
                                          <p:attrName>ppt_y</p:attrName>
                                        </p:attrNameLst>
                                      </p:cBhvr>
                                      <p:tavLst>
                                        <p:tav tm="0">
                                          <p:val>
                                            <p:strVal val="#ppt_y-#ppt_h/2"/>
                                          </p:val>
                                        </p:tav>
                                        <p:tav tm="100000">
                                          <p:val>
                                            <p:strVal val="#ppt_y"/>
                                          </p:val>
                                        </p:tav>
                                      </p:tavLst>
                                    </p:anim>
                                    <p:anim calcmode="lin" valueType="num">
                                      <p:cBhvr>
                                        <p:cTn id="17" dur="500" fill="hold"/>
                                        <p:tgtEl>
                                          <p:spTgt spid="114694"/>
                                        </p:tgtEl>
                                        <p:attrNameLst>
                                          <p:attrName>ppt_w</p:attrName>
                                        </p:attrNameLst>
                                      </p:cBhvr>
                                      <p:tavLst>
                                        <p:tav tm="0">
                                          <p:val>
                                            <p:strVal val="#ppt_w"/>
                                          </p:val>
                                        </p:tav>
                                        <p:tav tm="100000">
                                          <p:val>
                                            <p:strVal val="#ppt_w"/>
                                          </p:val>
                                        </p:tav>
                                      </p:tavLst>
                                    </p:anim>
                                    <p:anim calcmode="lin" valueType="num">
                                      <p:cBhvr>
                                        <p:cTn id="18" dur="500" fill="hold"/>
                                        <p:tgtEl>
                                          <p:spTgt spid="114694"/>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ppt_h/2"/>
                                          </p:val>
                                        </p:tav>
                                        <p:tav tm="100000">
                                          <p:val>
                                            <p:strVal val="#ppt_y"/>
                                          </p:val>
                                        </p:tav>
                                      </p:tavLst>
                                    </p:anim>
                                    <p:anim calcmode="lin" valueType="num">
                                      <p:cBhvr>
                                        <p:cTn id="25" dur="500" fill="hold"/>
                                        <p:tgtEl>
                                          <p:spTgt spid="2"/>
                                        </p:tgtEl>
                                        <p:attrNameLst>
                                          <p:attrName>ppt_w</p:attrName>
                                        </p:attrNameLst>
                                      </p:cBhvr>
                                      <p:tavLst>
                                        <p:tav tm="0">
                                          <p:val>
                                            <p:strVal val="#ppt_w"/>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3" grpId="0" build="p" autoUpdateAnimBg="0"/>
    </p:bld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16632"/>
            <a:ext cx="8964488" cy="576064"/>
          </a:xfrm>
        </p:spPr>
        <p:txBody>
          <a:bodyPr>
            <a:normAutofit fontScale="90000"/>
          </a:bodyPr>
          <a:lstStyle/>
          <a:p>
            <a:r>
              <a:rPr lang="el-GR" altLang="el-GR" b="1" dirty="0" smtClean="0"/>
              <a:t>ΤΟ ΜΟΝΤΕΛΟ ΤΟΥ </a:t>
            </a:r>
            <a:r>
              <a:rPr lang="en-US" altLang="el-GR" b="1" dirty="0" smtClean="0"/>
              <a:t>ALTMAN</a:t>
            </a:r>
            <a:endParaRPr lang="el-GR" dirty="0"/>
          </a:p>
        </p:txBody>
      </p:sp>
      <p:sp>
        <p:nvSpPr>
          <p:cNvPr id="3" name="2 - Θέση περιεχομένου"/>
          <p:cNvSpPr>
            <a:spLocks noGrp="1"/>
          </p:cNvSpPr>
          <p:nvPr>
            <p:ph idx="1"/>
          </p:nvPr>
        </p:nvSpPr>
        <p:spPr>
          <a:xfrm>
            <a:off x="0" y="836712"/>
            <a:ext cx="9144000" cy="6021288"/>
          </a:xfrm>
        </p:spPr>
        <p:txBody>
          <a:bodyPr/>
          <a:lstStyle/>
          <a:p>
            <a:pPr algn="just">
              <a:lnSpc>
                <a:spcPct val="80000"/>
              </a:lnSpc>
            </a:pPr>
            <a:r>
              <a:rPr lang="el-GR" altLang="el-GR" sz="3000" dirty="0" smtClean="0"/>
              <a:t>Ο </a:t>
            </a:r>
            <a:r>
              <a:rPr lang="en-US" altLang="el-GR" sz="3000" dirty="0" smtClean="0"/>
              <a:t>Altman</a:t>
            </a:r>
            <a:r>
              <a:rPr lang="el-GR" altLang="el-GR" sz="3000" dirty="0" smtClean="0"/>
              <a:t> χρησιμοποίησε (1960)   το γραμμικό μοντέλο πολυμεταβλητής διαφοροποίησης (</a:t>
            </a:r>
            <a:r>
              <a:rPr lang="en-US" altLang="el-GR" sz="3000" dirty="0" smtClean="0"/>
              <a:t>Z score model</a:t>
            </a:r>
            <a:r>
              <a:rPr lang="el-GR" altLang="el-GR" sz="3000" dirty="0" smtClean="0"/>
              <a:t>) για την κατάταξη των επιχειρήσεων και την εκτίμηση του κινδύνου πτώχευσης τους.</a:t>
            </a:r>
          </a:p>
          <a:p>
            <a:pPr algn="just">
              <a:lnSpc>
                <a:spcPct val="80000"/>
              </a:lnSpc>
              <a:buFontTx/>
              <a:buNone/>
            </a:pPr>
            <a:endParaRPr lang="el-GR" altLang="el-GR" sz="3000" dirty="0" smtClean="0"/>
          </a:p>
          <a:p>
            <a:pPr algn="just">
              <a:lnSpc>
                <a:spcPct val="80000"/>
              </a:lnSpc>
            </a:pPr>
            <a:r>
              <a:rPr lang="el-GR" altLang="el-GR" sz="3000" dirty="0" smtClean="0"/>
              <a:t>Με αυτή τη μέθοδο καθορίζεται μία γραμμική συνάρτηση των  χρηματοοικονομικών δεικτών των επιχειρήσεων, έτσι ώστε να επιτευχθεί ένας ικανοποιητικός διαχωρισμός ανάμεσα στις ομάδες που ορίζονται </a:t>
            </a:r>
            <a:r>
              <a:rPr lang="en-US" altLang="el-GR" sz="3000" dirty="0" smtClean="0"/>
              <a:t>a priori</a:t>
            </a:r>
            <a:r>
              <a:rPr lang="el-GR" altLang="el-GR" sz="3000" dirty="0" smtClean="0"/>
              <a:t> π.χ. πτωχευμένες – μη πτωχευμένες. Έτσι εκτιμώνται οι τιμές των συντελεστών μιας γραμμικής συνάρτησης της μορφής</a:t>
            </a:r>
            <a:r>
              <a:rPr lang="en-US" altLang="el-GR" sz="3000" dirty="0" smtClean="0"/>
              <a:t>:</a:t>
            </a:r>
          </a:p>
          <a:p>
            <a:pPr algn="just">
              <a:lnSpc>
                <a:spcPct val="80000"/>
              </a:lnSpc>
              <a:buFontTx/>
              <a:buNone/>
            </a:pPr>
            <a:r>
              <a:rPr lang="el-GR" altLang="el-GR" sz="3000" dirty="0" smtClean="0"/>
              <a:t>                      </a:t>
            </a:r>
            <a:r>
              <a:rPr lang="en-US" altLang="el-GR" sz="3000" dirty="0" smtClean="0"/>
              <a:t>Z = k</a:t>
            </a:r>
            <a:r>
              <a:rPr lang="en-US" altLang="el-GR" sz="3000" baseline="-25000" dirty="0" smtClean="0"/>
              <a:t>1</a:t>
            </a:r>
            <a:r>
              <a:rPr lang="en-US" altLang="el-GR" sz="3000" dirty="0" smtClean="0"/>
              <a:t>*x</a:t>
            </a:r>
            <a:r>
              <a:rPr lang="en-US" altLang="el-GR" sz="3000" baseline="-25000" dirty="0" smtClean="0"/>
              <a:t>1 </a:t>
            </a:r>
            <a:r>
              <a:rPr lang="en-US" altLang="el-GR" sz="3000" dirty="0" smtClean="0"/>
              <a:t>+ k</a:t>
            </a:r>
            <a:r>
              <a:rPr lang="en-US" altLang="el-GR" sz="3000" baseline="-25000" dirty="0" smtClean="0"/>
              <a:t>2</a:t>
            </a:r>
            <a:r>
              <a:rPr lang="en-US" altLang="el-GR" sz="3000" dirty="0" smtClean="0"/>
              <a:t>*x</a:t>
            </a:r>
            <a:r>
              <a:rPr lang="en-US" altLang="el-GR" sz="3000" baseline="-25000" dirty="0" smtClean="0"/>
              <a:t>2</a:t>
            </a:r>
            <a:r>
              <a:rPr lang="en-US" altLang="el-GR" sz="3000" dirty="0" smtClean="0"/>
              <a:t> + … +k</a:t>
            </a:r>
            <a:r>
              <a:rPr lang="en-US" altLang="el-GR" sz="3000" baseline="-25000" dirty="0" smtClean="0"/>
              <a:t>n</a:t>
            </a:r>
            <a:r>
              <a:rPr lang="en-US" altLang="el-GR" sz="3000" dirty="0" smtClean="0"/>
              <a:t> * x</a:t>
            </a:r>
            <a:r>
              <a:rPr lang="en-US" altLang="el-GR" sz="3000" baseline="-25000" dirty="0" smtClean="0"/>
              <a:t>n</a:t>
            </a:r>
            <a:r>
              <a:rPr lang="en-US" altLang="el-GR" sz="3000" dirty="0" smtClean="0"/>
              <a:t> </a:t>
            </a:r>
          </a:p>
          <a:p>
            <a:endParaRPr lang="el-GR" dirty="0"/>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490066"/>
          </a:xfrm>
        </p:spPr>
        <p:txBody>
          <a:bodyPr>
            <a:normAutofit fontScale="90000"/>
          </a:bodyPr>
          <a:lstStyle/>
          <a:p>
            <a:r>
              <a:rPr lang="el-GR" altLang="el-GR" b="1" dirty="0" smtClean="0"/>
              <a:t>ΤΟ ΜΟΝΤΕΛΟ ΤΟΥ </a:t>
            </a:r>
            <a:r>
              <a:rPr lang="en-US" altLang="el-GR" b="1" dirty="0" smtClean="0"/>
              <a:t>E. ALTMAN</a:t>
            </a:r>
            <a:endParaRPr lang="el-GR" dirty="0"/>
          </a:p>
        </p:txBody>
      </p:sp>
      <p:sp>
        <p:nvSpPr>
          <p:cNvPr id="3" name="2 - Θέση περιεχομένου"/>
          <p:cNvSpPr>
            <a:spLocks noGrp="1"/>
          </p:cNvSpPr>
          <p:nvPr>
            <p:ph idx="1"/>
          </p:nvPr>
        </p:nvSpPr>
        <p:spPr>
          <a:xfrm>
            <a:off x="0" y="908720"/>
            <a:ext cx="9036496" cy="5949280"/>
          </a:xfrm>
        </p:spPr>
        <p:txBody>
          <a:bodyPr/>
          <a:lstStyle/>
          <a:p>
            <a:pPr algn="just">
              <a:lnSpc>
                <a:spcPct val="80000"/>
              </a:lnSpc>
              <a:buFontTx/>
              <a:buNone/>
            </a:pPr>
            <a:r>
              <a:rPr lang="en-US" altLang="el-GR" sz="2600" dirty="0" smtClean="0"/>
              <a:t>Z = k</a:t>
            </a:r>
            <a:r>
              <a:rPr lang="en-US" altLang="el-GR" sz="2600" baseline="-25000" dirty="0" smtClean="0"/>
              <a:t>1</a:t>
            </a:r>
            <a:r>
              <a:rPr lang="en-US" altLang="el-GR" sz="2600" dirty="0" smtClean="0"/>
              <a:t>*x</a:t>
            </a:r>
            <a:r>
              <a:rPr lang="en-US" altLang="el-GR" sz="2600" baseline="-25000" dirty="0" smtClean="0"/>
              <a:t>1 </a:t>
            </a:r>
            <a:r>
              <a:rPr lang="en-US" altLang="el-GR" sz="2600" dirty="0" smtClean="0"/>
              <a:t>+ k</a:t>
            </a:r>
            <a:r>
              <a:rPr lang="en-US" altLang="el-GR" sz="2600" baseline="-25000" dirty="0" smtClean="0"/>
              <a:t>2</a:t>
            </a:r>
            <a:r>
              <a:rPr lang="en-US" altLang="el-GR" sz="2600" dirty="0" smtClean="0"/>
              <a:t>*x</a:t>
            </a:r>
            <a:r>
              <a:rPr lang="en-US" altLang="el-GR" sz="2600" baseline="-25000" dirty="0" smtClean="0"/>
              <a:t>2</a:t>
            </a:r>
            <a:r>
              <a:rPr lang="en-US" altLang="el-GR" sz="2600" dirty="0" smtClean="0"/>
              <a:t> + … +k</a:t>
            </a:r>
            <a:r>
              <a:rPr lang="en-US" altLang="el-GR" sz="2600" baseline="-25000" dirty="0" smtClean="0"/>
              <a:t>n</a:t>
            </a:r>
            <a:r>
              <a:rPr lang="en-US" altLang="el-GR" sz="2600" dirty="0" smtClean="0"/>
              <a:t> * x</a:t>
            </a:r>
            <a:r>
              <a:rPr lang="en-US" altLang="el-GR" sz="2600" baseline="-25000" dirty="0" smtClean="0"/>
              <a:t>n</a:t>
            </a:r>
            <a:r>
              <a:rPr lang="en-US" altLang="el-GR" sz="2600" dirty="0" smtClean="0"/>
              <a:t> </a:t>
            </a:r>
          </a:p>
          <a:p>
            <a:pPr algn="just">
              <a:lnSpc>
                <a:spcPct val="80000"/>
              </a:lnSpc>
              <a:buFontTx/>
              <a:buNone/>
            </a:pPr>
            <a:r>
              <a:rPr lang="el-GR" altLang="el-GR" sz="2600" dirty="0" smtClean="0"/>
              <a:t>Όπου, </a:t>
            </a:r>
          </a:p>
          <a:p>
            <a:pPr algn="just">
              <a:lnSpc>
                <a:spcPct val="80000"/>
              </a:lnSpc>
              <a:buFontTx/>
              <a:buNone/>
            </a:pPr>
            <a:r>
              <a:rPr lang="en-US" altLang="el-GR" sz="2600" dirty="0" smtClean="0"/>
              <a:t>k</a:t>
            </a:r>
            <a:r>
              <a:rPr lang="en-US" altLang="el-GR" sz="2600" baseline="-25000" dirty="0" smtClean="0"/>
              <a:t>1</a:t>
            </a:r>
            <a:r>
              <a:rPr lang="en-US" altLang="el-GR" sz="2600" dirty="0" smtClean="0"/>
              <a:t>, k</a:t>
            </a:r>
            <a:r>
              <a:rPr lang="en-US" altLang="el-GR" sz="2600" baseline="-25000" dirty="0" smtClean="0"/>
              <a:t>2 …</a:t>
            </a:r>
            <a:r>
              <a:rPr lang="en-US" altLang="el-GR" sz="2600" dirty="0" smtClean="0"/>
              <a:t>k</a:t>
            </a:r>
            <a:r>
              <a:rPr lang="en-US" altLang="el-GR" sz="2600" baseline="-25000" dirty="0" smtClean="0"/>
              <a:t>n </a:t>
            </a:r>
            <a:r>
              <a:rPr lang="el-GR" altLang="el-GR" sz="2600" dirty="0" smtClean="0"/>
              <a:t>είναι οι συντελεστές διαφοροποίησης</a:t>
            </a:r>
          </a:p>
          <a:p>
            <a:pPr algn="just">
              <a:lnSpc>
                <a:spcPct val="80000"/>
              </a:lnSpc>
              <a:buFontTx/>
              <a:buNone/>
            </a:pPr>
            <a:r>
              <a:rPr lang="en-US" altLang="el-GR" sz="2600" dirty="0" smtClean="0"/>
              <a:t>x</a:t>
            </a:r>
            <a:r>
              <a:rPr lang="en-US" altLang="el-GR" sz="2600" baseline="-25000" dirty="0" smtClean="0"/>
              <a:t>1</a:t>
            </a:r>
            <a:r>
              <a:rPr lang="en-US" altLang="el-GR" sz="2600" dirty="0" smtClean="0"/>
              <a:t>, x</a:t>
            </a:r>
            <a:r>
              <a:rPr lang="en-US" altLang="el-GR" sz="2600" baseline="-25000" dirty="0" smtClean="0"/>
              <a:t>2 …</a:t>
            </a:r>
            <a:r>
              <a:rPr lang="en-US" altLang="el-GR" sz="2600" dirty="0" smtClean="0"/>
              <a:t>x</a:t>
            </a:r>
            <a:r>
              <a:rPr lang="en-US" altLang="el-GR" sz="2600" baseline="-25000" dirty="0" smtClean="0"/>
              <a:t>n </a:t>
            </a:r>
            <a:r>
              <a:rPr lang="el-GR" altLang="el-GR" sz="2600" dirty="0" smtClean="0"/>
              <a:t>είναι οι ανεξάρτητες μεταβλητές, δηλαδή οι χρηματοοικονομικοί δείκτες των επιχειρήσεων </a:t>
            </a:r>
          </a:p>
          <a:p>
            <a:pPr algn="just">
              <a:lnSpc>
                <a:spcPct val="80000"/>
              </a:lnSpc>
              <a:buFontTx/>
              <a:buNone/>
            </a:pPr>
            <a:r>
              <a:rPr lang="en-US" altLang="el-GR" sz="2600" b="1" dirty="0" smtClean="0"/>
              <a:t>Z</a:t>
            </a:r>
            <a:r>
              <a:rPr lang="en-US" altLang="el-GR" sz="2600" dirty="0" smtClean="0"/>
              <a:t> </a:t>
            </a:r>
            <a:r>
              <a:rPr lang="el-GR" altLang="el-GR" sz="2600" dirty="0" smtClean="0"/>
              <a:t>είναι το όριο διαφοροποίησης μεταξύ πτωχευμένων και μη πτωχευμένων επιχειρήσεων.</a:t>
            </a:r>
          </a:p>
          <a:p>
            <a:pPr algn="just">
              <a:lnSpc>
                <a:spcPct val="80000"/>
              </a:lnSpc>
              <a:buFontTx/>
              <a:buNone/>
            </a:pPr>
            <a:r>
              <a:rPr lang="el-GR" altLang="el-GR" sz="2600" b="1" dirty="0" smtClean="0"/>
              <a:t>Χ</a:t>
            </a:r>
            <a:r>
              <a:rPr lang="en-US" altLang="el-GR" sz="2600" b="1" baseline="-25000" dirty="0" smtClean="0"/>
              <a:t>1</a:t>
            </a:r>
            <a:r>
              <a:rPr lang="el-GR" altLang="el-GR" sz="2600" baseline="-25000" dirty="0" smtClean="0"/>
              <a:t> </a:t>
            </a:r>
            <a:r>
              <a:rPr lang="el-GR" altLang="el-GR" sz="2600" dirty="0" smtClean="0"/>
              <a:t>: είναι το Κεφάλαιο κίνησης (Κυκλοφορούν ενεργητικό μείον βραχυχρόνιες υποχρεώσεις) / Σύνολο Ενεργητικού</a:t>
            </a:r>
          </a:p>
          <a:p>
            <a:pPr algn="just">
              <a:lnSpc>
                <a:spcPct val="80000"/>
              </a:lnSpc>
              <a:buFontTx/>
              <a:buNone/>
            </a:pPr>
            <a:r>
              <a:rPr lang="el-GR" altLang="el-GR" sz="2600" b="1" dirty="0" smtClean="0"/>
              <a:t>Χ</a:t>
            </a:r>
            <a:r>
              <a:rPr lang="el-GR" altLang="el-GR" sz="2600" b="1" baseline="-25000" dirty="0" smtClean="0"/>
              <a:t>2</a:t>
            </a:r>
            <a:r>
              <a:rPr lang="el-GR" altLang="el-GR" sz="2600" baseline="-25000" dirty="0" smtClean="0"/>
              <a:t> </a:t>
            </a:r>
            <a:r>
              <a:rPr lang="el-GR" altLang="el-GR" sz="2600" dirty="0" smtClean="0"/>
              <a:t>: είναι τα Παρακρατηθέντα Κέρδη / Σύνολο Ενεργητικού</a:t>
            </a:r>
          </a:p>
          <a:p>
            <a:pPr algn="just">
              <a:lnSpc>
                <a:spcPct val="80000"/>
              </a:lnSpc>
              <a:buFontTx/>
              <a:buNone/>
            </a:pPr>
            <a:r>
              <a:rPr lang="el-GR" altLang="el-GR" sz="2600" b="1" dirty="0" smtClean="0"/>
              <a:t>Χ</a:t>
            </a:r>
            <a:r>
              <a:rPr lang="el-GR" altLang="el-GR" sz="2600" b="1" baseline="-25000" dirty="0" smtClean="0"/>
              <a:t>3</a:t>
            </a:r>
            <a:r>
              <a:rPr lang="el-GR" altLang="el-GR" sz="2600" baseline="-25000" dirty="0" smtClean="0"/>
              <a:t> </a:t>
            </a:r>
            <a:r>
              <a:rPr lang="el-GR" altLang="el-GR" sz="2600" dirty="0" smtClean="0"/>
              <a:t>: είναι τα Κέρδη προ φόρων και τόκων / Σύνολο Ενεργητικού</a:t>
            </a:r>
          </a:p>
          <a:p>
            <a:pPr algn="just">
              <a:lnSpc>
                <a:spcPct val="80000"/>
              </a:lnSpc>
              <a:buFontTx/>
              <a:buNone/>
            </a:pPr>
            <a:r>
              <a:rPr lang="el-GR" altLang="el-GR" sz="2600" b="1" dirty="0" smtClean="0"/>
              <a:t>Χ</a:t>
            </a:r>
            <a:r>
              <a:rPr lang="el-GR" altLang="el-GR" sz="2600" b="1" baseline="-25000" dirty="0" smtClean="0"/>
              <a:t>4</a:t>
            </a:r>
            <a:r>
              <a:rPr lang="el-GR" altLang="el-GR" sz="2600" baseline="-25000" dirty="0" smtClean="0"/>
              <a:t> </a:t>
            </a:r>
            <a:r>
              <a:rPr lang="el-GR" altLang="el-GR" sz="2600" dirty="0" smtClean="0"/>
              <a:t>: είναι η αγοραία αξία / Σύνολο Υποχρεώσεων</a:t>
            </a:r>
            <a:endParaRPr lang="el-GR" altLang="el-GR" sz="2600" baseline="-25000" dirty="0" smtClean="0"/>
          </a:p>
          <a:p>
            <a:pPr algn="just">
              <a:lnSpc>
                <a:spcPct val="80000"/>
              </a:lnSpc>
              <a:buFontTx/>
              <a:buNone/>
            </a:pPr>
            <a:r>
              <a:rPr lang="el-GR" altLang="el-GR" sz="2600" b="1" dirty="0" smtClean="0"/>
              <a:t>Χ</a:t>
            </a:r>
            <a:r>
              <a:rPr lang="el-GR" altLang="el-GR" sz="2600" b="1" baseline="-25000" dirty="0" smtClean="0"/>
              <a:t>5</a:t>
            </a:r>
            <a:r>
              <a:rPr lang="el-GR" altLang="el-GR" sz="2600" baseline="-25000" dirty="0" smtClean="0"/>
              <a:t> </a:t>
            </a:r>
            <a:r>
              <a:rPr lang="el-GR" altLang="el-GR" sz="2600" dirty="0" smtClean="0"/>
              <a:t>: είναι οι Πωλήσεις / Σύνολο Ενεργητικού</a:t>
            </a:r>
          </a:p>
          <a:p>
            <a:pPr algn="just"/>
            <a:endParaRPr lang="el-GR" sz="2600" dirty="0"/>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64704"/>
          </a:xfrm>
        </p:spPr>
        <p:txBody>
          <a:bodyPr>
            <a:normAutofit fontScale="90000"/>
          </a:bodyPr>
          <a:lstStyle/>
          <a:p>
            <a:pPr algn="ctr"/>
            <a:r>
              <a:rPr lang="el-GR" altLang="el-GR" b="1" dirty="0" smtClean="0"/>
              <a:t>ΤΟ ΜΟΝΤΕΛΟ ΤΟΥ </a:t>
            </a:r>
            <a:r>
              <a:rPr lang="en-US" altLang="el-GR" b="1" dirty="0" smtClean="0"/>
              <a:t>E. ALTMAN</a:t>
            </a:r>
            <a:endParaRPr lang="el-GR" dirty="0"/>
          </a:p>
        </p:txBody>
      </p:sp>
      <p:sp>
        <p:nvSpPr>
          <p:cNvPr id="3" name="2 - Θέση περιεχομένου"/>
          <p:cNvSpPr>
            <a:spLocks noGrp="1"/>
          </p:cNvSpPr>
          <p:nvPr>
            <p:ph idx="1"/>
          </p:nvPr>
        </p:nvSpPr>
        <p:spPr>
          <a:xfrm>
            <a:off x="0" y="692696"/>
            <a:ext cx="9144000" cy="6165304"/>
          </a:xfrm>
        </p:spPr>
        <p:txBody>
          <a:bodyPr/>
          <a:lstStyle/>
          <a:p>
            <a:pPr algn="just"/>
            <a:r>
              <a:rPr lang="el-GR" altLang="el-GR" sz="3000" dirty="0" smtClean="0"/>
              <a:t>Η </a:t>
            </a:r>
            <a:r>
              <a:rPr lang="el-GR" altLang="el-GR" sz="3000" b="1" dirty="0" smtClean="0"/>
              <a:t>γραμμική εξίσωση του </a:t>
            </a:r>
            <a:r>
              <a:rPr lang="en-US" altLang="el-GR" sz="3000" b="1" dirty="0" smtClean="0"/>
              <a:t>Altman</a:t>
            </a:r>
            <a:r>
              <a:rPr lang="el-GR" altLang="el-GR" sz="3000" dirty="0" smtClean="0"/>
              <a:t> (</a:t>
            </a:r>
            <a:r>
              <a:rPr lang="en-US" altLang="el-GR" sz="3000" dirty="0" smtClean="0"/>
              <a:t>z-score equation)</a:t>
            </a:r>
            <a:r>
              <a:rPr lang="el-GR" altLang="el-GR" sz="3000" dirty="0" smtClean="0"/>
              <a:t> είναι</a:t>
            </a:r>
            <a:r>
              <a:rPr lang="en-US" altLang="el-GR" sz="3000" dirty="0" smtClean="0"/>
              <a:t>:</a:t>
            </a:r>
          </a:p>
          <a:p>
            <a:pPr algn="just"/>
            <a:r>
              <a:rPr lang="en-US" altLang="el-GR" sz="3000" b="1" dirty="0" smtClean="0"/>
              <a:t>Z = </a:t>
            </a:r>
            <a:r>
              <a:rPr lang="el-GR" altLang="el-GR" sz="3000" b="1" dirty="0" smtClean="0"/>
              <a:t>1.2</a:t>
            </a:r>
            <a:r>
              <a:rPr lang="en-US" altLang="el-GR" sz="3000" b="1" dirty="0" smtClean="0"/>
              <a:t>*</a:t>
            </a:r>
            <a:r>
              <a:rPr lang="el-GR" altLang="el-GR" sz="3000" b="1" dirty="0" smtClean="0"/>
              <a:t>Χ</a:t>
            </a:r>
            <a:r>
              <a:rPr lang="en-US" altLang="el-GR" sz="3000" b="1" baseline="-25000" dirty="0" smtClean="0"/>
              <a:t>1</a:t>
            </a:r>
            <a:r>
              <a:rPr lang="en-US" altLang="el-GR" sz="3000" b="1" dirty="0" smtClean="0"/>
              <a:t> + </a:t>
            </a:r>
            <a:r>
              <a:rPr lang="el-GR" altLang="el-GR" sz="3000" b="1" dirty="0" smtClean="0"/>
              <a:t>1.4</a:t>
            </a:r>
            <a:r>
              <a:rPr lang="en-US" altLang="el-GR" sz="3000" b="1" dirty="0" smtClean="0"/>
              <a:t>*</a:t>
            </a:r>
            <a:r>
              <a:rPr lang="el-GR" altLang="el-GR" sz="3000" b="1" dirty="0" smtClean="0"/>
              <a:t> Χ</a:t>
            </a:r>
            <a:r>
              <a:rPr lang="el-GR" altLang="el-GR" sz="3000" b="1" baseline="-25000" dirty="0" smtClean="0"/>
              <a:t>2</a:t>
            </a:r>
            <a:r>
              <a:rPr lang="en-US" altLang="el-GR" sz="3000" b="1" dirty="0" smtClean="0"/>
              <a:t> +</a:t>
            </a:r>
            <a:r>
              <a:rPr lang="el-GR" altLang="el-GR" sz="3000" b="1" dirty="0" smtClean="0"/>
              <a:t> 3.3.</a:t>
            </a:r>
            <a:r>
              <a:rPr lang="en-US" altLang="el-GR" sz="3000" b="1" dirty="0" smtClean="0"/>
              <a:t>*</a:t>
            </a:r>
            <a:r>
              <a:rPr lang="el-GR" altLang="el-GR" sz="3000" b="1" dirty="0" smtClean="0"/>
              <a:t> Χ</a:t>
            </a:r>
            <a:r>
              <a:rPr lang="el-GR" altLang="el-GR" sz="3000" b="1" baseline="-25000" dirty="0" smtClean="0"/>
              <a:t>3</a:t>
            </a:r>
            <a:r>
              <a:rPr lang="en-US" altLang="el-GR" sz="3000" b="1" dirty="0" smtClean="0"/>
              <a:t> + 0.6*</a:t>
            </a:r>
            <a:r>
              <a:rPr lang="el-GR" altLang="el-GR" sz="3000" b="1" dirty="0" smtClean="0"/>
              <a:t> Χ</a:t>
            </a:r>
            <a:r>
              <a:rPr lang="el-GR" altLang="el-GR" sz="3000" b="1" baseline="-25000" dirty="0" smtClean="0"/>
              <a:t>4</a:t>
            </a:r>
            <a:r>
              <a:rPr lang="en-US" altLang="el-GR" sz="3000" b="1" dirty="0" smtClean="0"/>
              <a:t> + </a:t>
            </a:r>
            <a:r>
              <a:rPr lang="el-GR" altLang="el-GR" sz="3000" b="1" dirty="0" smtClean="0"/>
              <a:t>1.</a:t>
            </a:r>
            <a:r>
              <a:rPr lang="en-US" altLang="el-GR" sz="3000" b="1" dirty="0" smtClean="0"/>
              <a:t>0*</a:t>
            </a:r>
            <a:r>
              <a:rPr lang="el-GR" altLang="el-GR" sz="3000" b="1" dirty="0" smtClean="0"/>
              <a:t> Χ</a:t>
            </a:r>
            <a:r>
              <a:rPr lang="el-GR" altLang="el-GR" sz="3000" b="1" baseline="-25000" dirty="0" smtClean="0"/>
              <a:t>5</a:t>
            </a:r>
            <a:r>
              <a:rPr lang="en-US" altLang="el-GR" sz="3000" b="1" dirty="0" smtClean="0"/>
              <a:t> </a:t>
            </a:r>
            <a:endParaRPr lang="el-GR" altLang="el-GR" sz="3000" b="1" dirty="0" smtClean="0"/>
          </a:p>
          <a:p>
            <a:pPr algn="just"/>
            <a:r>
              <a:rPr lang="el-GR" altLang="el-GR" sz="3000" dirty="0" smtClean="0"/>
              <a:t>Εάν Ζ</a:t>
            </a:r>
            <a:r>
              <a:rPr lang="en-US" altLang="el-GR" sz="3000" dirty="0" smtClean="0"/>
              <a:t>&lt;</a:t>
            </a:r>
            <a:r>
              <a:rPr lang="el-GR" altLang="el-GR" sz="3000" dirty="0" smtClean="0"/>
              <a:t>2,675 τότε η εταιρεία έχει πιθανότητες 95% να πτωχεύσει σε ένα έτος (</a:t>
            </a:r>
            <a:r>
              <a:rPr lang="en-US" altLang="el-GR" sz="3000" dirty="0" smtClean="0"/>
              <a:t>Problem Area)</a:t>
            </a:r>
            <a:r>
              <a:rPr lang="el-GR" altLang="el-GR" sz="3000" dirty="0" smtClean="0"/>
              <a:t>.</a:t>
            </a:r>
          </a:p>
          <a:p>
            <a:pPr algn="just"/>
            <a:r>
              <a:rPr lang="el-GR" altLang="el-GR" sz="3000" dirty="0" smtClean="0"/>
              <a:t>Εάν Ζ&gt;2,675 τότε η εταιρεία δεν αντιμετωπίζει προβλήματα</a:t>
            </a:r>
            <a:r>
              <a:rPr lang="en-US" altLang="el-GR" sz="3000" dirty="0" smtClean="0"/>
              <a:t> (Healthy Area)</a:t>
            </a:r>
            <a:r>
              <a:rPr lang="el-GR" altLang="el-GR" sz="3000" dirty="0" smtClean="0"/>
              <a:t>.</a:t>
            </a:r>
          </a:p>
          <a:p>
            <a:pPr algn="just"/>
            <a:r>
              <a:rPr lang="el-GR" altLang="el-GR" sz="3000" dirty="0" smtClean="0"/>
              <a:t>Εάν 1,81&lt;</a:t>
            </a:r>
            <a:r>
              <a:rPr lang="en-US" altLang="el-GR" sz="3000" dirty="0" smtClean="0"/>
              <a:t>Z&lt;</a:t>
            </a:r>
            <a:r>
              <a:rPr lang="el-GR" altLang="el-GR" sz="3000" dirty="0" smtClean="0"/>
              <a:t>2,99 τότε η εταιρεία βρίσκεται στην «γκρίζα ζώνη».</a:t>
            </a:r>
          </a:p>
          <a:p>
            <a:pPr algn="just"/>
            <a:r>
              <a:rPr lang="el-GR" altLang="el-GR" sz="3000" dirty="0" smtClean="0"/>
              <a:t>Εάν </a:t>
            </a:r>
            <a:r>
              <a:rPr lang="en-US" altLang="el-GR" sz="3000" dirty="0" smtClean="0"/>
              <a:t>Z</a:t>
            </a:r>
            <a:r>
              <a:rPr lang="el-GR" altLang="el-GR" sz="3000" dirty="0" smtClean="0"/>
              <a:t> </a:t>
            </a:r>
            <a:r>
              <a:rPr lang="en-US" altLang="el-GR" sz="3000" dirty="0" smtClean="0"/>
              <a:t>&lt;</a:t>
            </a:r>
            <a:r>
              <a:rPr lang="el-GR" altLang="el-GR" sz="3000" dirty="0" smtClean="0"/>
              <a:t> 1,81</a:t>
            </a:r>
            <a:r>
              <a:rPr lang="en-US" altLang="el-GR" sz="3000" dirty="0" smtClean="0"/>
              <a:t> </a:t>
            </a:r>
            <a:r>
              <a:rPr lang="el-GR" altLang="el-GR" sz="3000" dirty="0" smtClean="0"/>
              <a:t>ή Ζ=1,81 τότε η εταιρεία θα πτωχεύσει.</a:t>
            </a:r>
          </a:p>
          <a:p>
            <a:pPr algn="just"/>
            <a:r>
              <a:rPr lang="el-GR" altLang="el-GR" sz="3000" dirty="0" smtClean="0"/>
              <a:t>Εάν </a:t>
            </a:r>
            <a:r>
              <a:rPr lang="en-US" altLang="el-GR" sz="3000" dirty="0" smtClean="0"/>
              <a:t>Z</a:t>
            </a:r>
            <a:r>
              <a:rPr lang="el-GR" altLang="el-GR" sz="3000" dirty="0" smtClean="0"/>
              <a:t>=2,99 ή Ζ &gt; 2,99 τότε η εταιρεία είναι υγιής.</a:t>
            </a:r>
            <a:endParaRPr lang="el-GR" sz="3000" dirty="0"/>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0" y="0"/>
            <a:ext cx="9144000" cy="1052736"/>
          </a:xfrm>
        </p:spPr>
        <p:txBody>
          <a:bodyPr>
            <a:normAutofit fontScale="90000"/>
          </a:bodyPr>
          <a:lstStyle/>
          <a:p>
            <a:pPr algn="ctr" eaLnBrk="1" hangingPunct="1"/>
            <a:r>
              <a:rPr lang="el-GR" sz="3200" b="1" dirty="0" smtClean="0"/>
              <a:t/>
            </a:r>
            <a:br>
              <a:rPr lang="el-GR" sz="3200" b="1" dirty="0" smtClean="0"/>
            </a:br>
            <a:r>
              <a:rPr lang="el-GR" sz="3600" b="1" dirty="0" smtClean="0"/>
              <a:t>ΑΥΣΤΗΡΟ ΜΟΝΤΕΛΟ ΠΡΟΒΛΕΨΗΣ ΧΡΕΟΚΟΠΙΑΣ </a:t>
            </a:r>
            <a:br>
              <a:rPr lang="el-GR" sz="3600" b="1" dirty="0" smtClean="0"/>
            </a:br>
            <a:r>
              <a:rPr lang="en-US" sz="3600" b="1" dirty="0" smtClean="0"/>
              <a:t>ALTMAN’S</a:t>
            </a:r>
            <a:r>
              <a:rPr lang="en-US" sz="3600" dirty="0" smtClean="0"/>
              <a:t> </a:t>
            </a:r>
            <a:r>
              <a:rPr lang="en-US" sz="3600" b="1" dirty="0" smtClean="0"/>
              <a:t>Z-SCORE MODEL</a:t>
            </a:r>
            <a:endParaRPr lang="el-GR" sz="3600" b="1" dirty="0" smtClean="0"/>
          </a:p>
        </p:txBody>
      </p:sp>
      <p:sp>
        <p:nvSpPr>
          <p:cNvPr id="92163" name="Rectangle 3"/>
          <p:cNvSpPr>
            <a:spLocks noGrp="1" noChangeArrowheads="1"/>
          </p:cNvSpPr>
          <p:nvPr>
            <p:ph type="body" idx="1"/>
          </p:nvPr>
        </p:nvSpPr>
        <p:spPr>
          <a:xfrm>
            <a:off x="0" y="1412776"/>
            <a:ext cx="9144000" cy="5445224"/>
          </a:xfrm>
        </p:spPr>
        <p:txBody>
          <a:bodyPr/>
          <a:lstStyle/>
          <a:p>
            <a:pPr algn="just" eaLnBrk="1" hangingPunct="1"/>
            <a:r>
              <a:rPr lang="el-GR" dirty="0" smtClean="0"/>
              <a:t>Τ</a:t>
            </a:r>
            <a:r>
              <a:rPr lang="en-US" dirty="0" smtClean="0"/>
              <a:t>o</a:t>
            </a:r>
            <a:r>
              <a:rPr lang="el-GR" dirty="0" smtClean="0"/>
              <a:t> μοντέλο </a:t>
            </a:r>
            <a:r>
              <a:rPr lang="en-US" dirty="0" smtClean="0"/>
              <a:t>Z</a:t>
            </a:r>
            <a:r>
              <a:rPr lang="el-GR" dirty="0" smtClean="0"/>
              <a:t>-</a:t>
            </a:r>
            <a:r>
              <a:rPr lang="en-US" dirty="0" smtClean="0"/>
              <a:t>Score for Bankruptcy </a:t>
            </a:r>
            <a:r>
              <a:rPr lang="el-GR" dirty="0" smtClean="0"/>
              <a:t>του </a:t>
            </a:r>
            <a:r>
              <a:rPr lang="en-US" dirty="0" smtClean="0"/>
              <a:t>Altman</a:t>
            </a:r>
            <a:r>
              <a:rPr lang="el-GR" dirty="0" smtClean="0"/>
              <a:t> βασίζεται σε μια προσέγγιση πολλών μεταβλητών που στηρίζεται κυρίως στις αξίες της λογιστικής ανάλυσης.</a:t>
            </a:r>
          </a:p>
          <a:p>
            <a:pPr algn="just" eaLnBrk="1" hangingPunct="1"/>
            <a:r>
              <a:rPr lang="el-GR" b="1" dirty="0" smtClean="0"/>
              <a:t>Ζ &lt; 1,20:</a:t>
            </a:r>
            <a:r>
              <a:rPr lang="el-GR" dirty="0" smtClean="0"/>
              <a:t> </a:t>
            </a:r>
            <a:r>
              <a:rPr lang="en-US" dirty="0" smtClean="0"/>
              <a:t>Problem Area </a:t>
            </a:r>
            <a:r>
              <a:rPr lang="el-GR" dirty="0" smtClean="0"/>
              <a:t>- Απόρριψη </a:t>
            </a:r>
          </a:p>
          <a:p>
            <a:pPr algn="just" eaLnBrk="1" hangingPunct="1"/>
            <a:r>
              <a:rPr lang="el-GR" b="1" dirty="0" smtClean="0"/>
              <a:t>Ζ = 1,20 έως 2,90:</a:t>
            </a:r>
            <a:r>
              <a:rPr lang="el-GR" dirty="0" smtClean="0"/>
              <a:t> </a:t>
            </a:r>
            <a:r>
              <a:rPr lang="en-US" dirty="0" smtClean="0"/>
              <a:t>Gray Area</a:t>
            </a:r>
            <a:r>
              <a:rPr lang="el-GR" dirty="0" smtClean="0"/>
              <a:t> - Χρηματοδότηση με εγγυήσεις</a:t>
            </a:r>
          </a:p>
          <a:p>
            <a:pPr algn="just" eaLnBrk="1" hangingPunct="1"/>
            <a:r>
              <a:rPr lang="el-GR" b="1" dirty="0" smtClean="0"/>
              <a:t>Ζ &gt; 2,90:</a:t>
            </a:r>
            <a:r>
              <a:rPr lang="el-GR" dirty="0" smtClean="0"/>
              <a:t> </a:t>
            </a:r>
            <a:r>
              <a:rPr lang="en-US" dirty="0" smtClean="0"/>
              <a:t>Healthy Area</a:t>
            </a:r>
            <a:r>
              <a:rPr lang="el-GR" dirty="0" smtClean="0"/>
              <a:t> - Πλήρη Χρηματοδότηση</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0" y="0"/>
            <a:ext cx="9144000" cy="980728"/>
          </a:xfrm>
        </p:spPr>
        <p:txBody>
          <a:bodyPr>
            <a:normAutofit fontScale="90000"/>
          </a:bodyPr>
          <a:lstStyle/>
          <a:p>
            <a:pPr eaLnBrk="1" hangingPunct="1"/>
            <a:r>
              <a:rPr lang="el-GR" sz="3200" b="1" dirty="0" smtClean="0"/>
              <a:t/>
            </a:r>
            <a:br>
              <a:rPr lang="el-GR" sz="3200" b="1" dirty="0" smtClean="0"/>
            </a:br>
            <a:r>
              <a:rPr lang="el-GR" sz="2800" b="1" dirty="0" smtClean="0"/>
              <a:t>ΑΥΣΤΗΡΟ ΜΟΝΤΕΛΟ ΠΡΟΒΛΕΨΗΣ ΧΡΕΟΚΟΠΙΑΣ</a:t>
            </a:r>
            <a:r>
              <a:rPr lang="el-GR" sz="2800" dirty="0" smtClean="0"/>
              <a:t> </a:t>
            </a:r>
            <a:br>
              <a:rPr lang="el-GR" sz="2800" dirty="0" smtClean="0"/>
            </a:br>
            <a:r>
              <a:rPr lang="en-US" sz="2800" b="1" dirty="0" smtClean="0"/>
              <a:t>ALTMAN’S</a:t>
            </a:r>
            <a:r>
              <a:rPr lang="en-US" sz="2800" dirty="0" smtClean="0"/>
              <a:t> </a:t>
            </a:r>
            <a:r>
              <a:rPr lang="en-US" sz="2800" b="1" dirty="0" smtClean="0"/>
              <a:t>Z-SCORE MODEL</a:t>
            </a:r>
            <a:endParaRPr lang="el-GR" sz="2800" b="1" dirty="0" smtClean="0"/>
          </a:p>
        </p:txBody>
      </p:sp>
      <p:sp>
        <p:nvSpPr>
          <p:cNvPr id="93187" name="Rectangle 3"/>
          <p:cNvSpPr>
            <a:spLocks noGrp="1" noChangeArrowheads="1"/>
          </p:cNvSpPr>
          <p:nvPr>
            <p:ph type="body" idx="1"/>
          </p:nvPr>
        </p:nvSpPr>
        <p:spPr>
          <a:xfrm>
            <a:off x="0" y="1556792"/>
            <a:ext cx="9144000" cy="5301208"/>
          </a:xfrm>
        </p:spPr>
        <p:txBody>
          <a:bodyPr/>
          <a:lstStyle/>
          <a:p>
            <a:pPr algn="ctr" eaLnBrk="1" hangingPunct="1">
              <a:buFontTx/>
              <a:buNone/>
            </a:pPr>
            <a:r>
              <a:rPr lang="en-US" b="1" dirty="0" smtClean="0"/>
              <a:t>Z</a:t>
            </a:r>
            <a:r>
              <a:rPr lang="el-GR" b="1" dirty="0" smtClean="0"/>
              <a:t>=0,717</a:t>
            </a:r>
            <a:r>
              <a:rPr lang="en-US" b="1" dirty="0" smtClean="0"/>
              <a:t>X</a:t>
            </a:r>
            <a:r>
              <a:rPr lang="el-GR" b="1" baseline="-25000" dirty="0" smtClean="0"/>
              <a:t>1</a:t>
            </a:r>
            <a:r>
              <a:rPr lang="el-GR" b="1" dirty="0" smtClean="0"/>
              <a:t>+0,847</a:t>
            </a:r>
            <a:r>
              <a:rPr lang="en-US" b="1" dirty="0" smtClean="0"/>
              <a:t>X</a:t>
            </a:r>
            <a:r>
              <a:rPr lang="el-GR" b="1" baseline="-25000" dirty="0" smtClean="0"/>
              <a:t>2</a:t>
            </a:r>
            <a:r>
              <a:rPr lang="el-GR" b="1" dirty="0" smtClean="0"/>
              <a:t>+3,107</a:t>
            </a:r>
            <a:r>
              <a:rPr lang="en-US" b="1" dirty="0" smtClean="0"/>
              <a:t>X</a:t>
            </a:r>
            <a:r>
              <a:rPr lang="el-GR" b="1" baseline="-25000" dirty="0" smtClean="0"/>
              <a:t>3</a:t>
            </a:r>
            <a:r>
              <a:rPr lang="el-GR" b="1" dirty="0" smtClean="0"/>
              <a:t>+0,420</a:t>
            </a:r>
            <a:r>
              <a:rPr lang="en-US" b="1" dirty="0" smtClean="0"/>
              <a:t>X</a:t>
            </a:r>
            <a:r>
              <a:rPr lang="el-GR" b="1" baseline="-25000" dirty="0" smtClean="0"/>
              <a:t>4</a:t>
            </a:r>
            <a:r>
              <a:rPr lang="el-GR" b="1" dirty="0" smtClean="0"/>
              <a:t>+0.998</a:t>
            </a:r>
            <a:r>
              <a:rPr lang="en-US" b="1" dirty="0" smtClean="0"/>
              <a:t>X</a:t>
            </a:r>
            <a:r>
              <a:rPr lang="el-GR" b="1" baseline="-25000" dirty="0" smtClean="0"/>
              <a:t>5</a:t>
            </a:r>
          </a:p>
          <a:p>
            <a:pPr algn="just" eaLnBrk="1" hangingPunct="1">
              <a:buFontTx/>
              <a:buNone/>
            </a:pPr>
            <a:r>
              <a:rPr lang="en-US" b="1" dirty="0" smtClean="0"/>
              <a:t>X</a:t>
            </a:r>
            <a:r>
              <a:rPr lang="el-GR" b="1" baseline="-25000" dirty="0" smtClean="0"/>
              <a:t>1</a:t>
            </a:r>
            <a:r>
              <a:rPr lang="el-GR" b="1" dirty="0" smtClean="0"/>
              <a:t>:</a:t>
            </a:r>
            <a:r>
              <a:rPr lang="el-GR" dirty="0" smtClean="0"/>
              <a:t> Κεφάλαιο Κίνησης προς το Σύνολο Ενεργητικού (</a:t>
            </a:r>
            <a:r>
              <a:rPr lang="en-US" dirty="0" smtClean="0"/>
              <a:t>WC</a:t>
            </a:r>
            <a:r>
              <a:rPr lang="el-GR" dirty="0" smtClean="0"/>
              <a:t>/</a:t>
            </a:r>
            <a:r>
              <a:rPr lang="en-US" dirty="0" smtClean="0"/>
              <a:t>TA</a:t>
            </a:r>
            <a:r>
              <a:rPr lang="el-GR" dirty="0" smtClean="0"/>
              <a:t>). </a:t>
            </a:r>
          </a:p>
          <a:p>
            <a:pPr algn="just" eaLnBrk="1" hangingPunct="1">
              <a:buFontTx/>
              <a:buNone/>
            </a:pPr>
            <a:r>
              <a:rPr lang="el-GR" b="1" dirty="0" smtClean="0"/>
              <a:t>Χ</a:t>
            </a:r>
            <a:r>
              <a:rPr lang="el-GR" b="1" baseline="-25000" dirty="0" smtClean="0"/>
              <a:t>2</a:t>
            </a:r>
            <a:r>
              <a:rPr lang="el-GR" b="1" dirty="0" smtClean="0"/>
              <a:t>:</a:t>
            </a:r>
            <a:r>
              <a:rPr lang="el-GR" dirty="0" smtClean="0"/>
              <a:t> Κέρδη προς Διάθεση προς το Σύνολο ενεργητικού (</a:t>
            </a:r>
            <a:r>
              <a:rPr lang="en-US" dirty="0" smtClean="0"/>
              <a:t>RE</a:t>
            </a:r>
            <a:r>
              <a:rPr lang="el-GR" dirty="0" smtClean="0"/>
              <a:t>/</a:t>
            </a:r>
            <a:r>
              <a:rPr lang="en-US" dirty="0" smtClean="0"/>
              <a:t>TA</a:t>
            </a:r>
            <a:r>
              <a:rPr lang="el-GR" dirty="0" smtClean="0"/>
              <a:t>).</a:t>
            </a:r>
          </a:p>
          <a:p>
            <a:pPr algn="just" eaLnBrk="1" hangingPunct="1">
              <a:buFontTx/>
              <a:buNone/>
            </a:pPr>
            <a:r>
              <a:rPr lang="el-GR" b="1" dirty="0" smtClean="0"/>
              <a:t>Χ</a:t>
            </a:r>
            <a:r>
              <a:rPr lang="el-GR" b="1" baseline="-25000" dirty="0" smtClean="0"/>
              <a:t>3</a:t>
            </a:r>
            <a:r>
              <a:rPr lang="el-GR" b="1" dirty="0" smtClean="0"/>
              <a:t>:</a:t>
            </a:r>
            <a:r>
              <a:rPr lang="el-GR" dirty="0" smtClean="0"/>
              <a:t> Κέρδη πριν από τους τόκους και τους φόρους προς το Σύνολο Ενεργητικού (</a:t>
            </a:r>
            <a:r>
              <a:rPr lang="en-US" dirty="0" smtClean="0"/>
              <a:t>EBIT</a:t>
            </a:r>
            <a:r>
              <a:rPr lang="el-GR" dirty="0" smtClean="0"/>
              <a:t>/</a:t>
            </a:r>
            <a:r>
              <a:rPr lang="en-US" dirty="0" smtClean="0"/>
              <a:t>TA</a:t>
            </a:r>
            <a:r>
              <a:rPr lang="el-GR" dirty="0" smtClean="0"/>
              <a:t>).</a:t>
            </a:r>
          </a:p>
          <a:p>
            <a:pPr algn="just" eaLnBrk="1" hangingPunct="1">
              <a:buFontTx/>
              <a:buNone/>
            </a:pPr>
            <a:r>
              <a:rPr lang="el-GR" b="1" dirty="0" smtClean="0"/>
              <a:t>Χ</a:t>
            </a:r>
            <a:r>
              <a:rPr lang="el-GR" b="1" baseline="-25000" dirty="0" smtClean="0"/>
              <a:t>4</a:t>
            </a:r>
            <a:r>
              <a:rPr lang="el-GR" b="1" dirty="0" smtClean="0"/>
              <a:t>:</a:t>
            </a:r>
            <a:r>
              <a:rPr lang="el-GR" dirty="0" smtClean="0"/>
              <a:t>  Ίδια Κεφάλαια προς Ξένα Κεφάλαια (ΤΕ/</a:t>
            </a:r>
            <a:r>
              <a:rPr lang="en-US" dirty="0" smtClean="0"/>
              <a:t>TL</a:t>
            </a:r>
            <a:r>
              <a:rPr lang="el-GR" dirty="0" smtClean="0"/>
              <a:t>).</a:t>
            </a:r>
          </a:p>
          <a:p>
            <a:pPr algn="just" eaLnBrk="1" hangingPunct="1">
              <a:buFontTx/>
              <a:buNone/>
            </a:pPr>
            <a:r>
              <a:rPr lang="en-US" b="1" dirty="0" smtClean="0"/>
              <a:t>X</a:t>
            </a:r>
            <a:r>
              <a:rPr lang="el-GR" b="1" baseline="-25000" dirty="0" smtClean="0"/>
              <a:t>5</a:t>
            </a:r>
            <a:r>
              <a:rPr lang="el-GR" b="1" dirty="0" smtClean="0"/>
              <a:t>:</a:t>
            </a:r>
            <a:r>
              <a:rPr lang="el-GR" dirty="0" smtClean="0"/>
              <a:t> Πωλήσεις προς Σύνολο Ενεργητικού (</a:t>
            </a:r>
            <a:r>
              <a:rPr lang="en-US" dirty="0" smtClean="0"/>
              <a:t>S</a:t>
            </a:r>
            <a:r>
              <a:rPr lang="el-GR" dirty="0" smtClean="0"/>
              <a:t>/</a:t>
            </a:r>
            <a:r>
              <a:rPr lang="en-US" dirty="0" smtClean="0"/>
              <a:t>TA</a:t>
            </a:r>
            <a:r>
              <a:rPr lang="el-GR" dirty="0" smtClean="0"/>
              <a:t>).</a:t>
            </a:r>
          </a:p>
          <a:p>
            <a:pPr eaLnBrk="1" hangingPunct="1">
              <a:buFontTx/>
              <a:buNone/>
            </a:pPr>
            <a:endParaRPr lang="el-GR" dirty="0" smtClean="0"/>
          </a:p>
          <a:p>
            <a:pPr eaLnBrk="1" hangingPunct="1">
              <a:buFontTx/>
              <a:buNone/>
            </a:pPr>
            <a:endParaRPr lang="el-GR" dirty="0" smtClean="0"/>
          </a:p>
          <a:p>
            <a:pPr eaLnBrk="1" hangingPunct="1">
              <a:buFontTx/>
              <a:buNone/>
            </a:pPr>
            <a:endParaRPr lang="el-GR" dirty="0" smtClean="0"/>
          </a:p>
          <a:p>
            <a:pPr eaLnBrk="1" hangingPunct="1">
              <a:buFontTx/>
              <a:buNone/>
            </a:pPr>
            <a:endParaRPr lang="el-GR" dirty="0" smtClean="0"/>
          </a:p>
          <a:p>
            <a:pPr eaLnBrk="1" hangingPunct="1">
              <a:buFontTx/>
              <a:buNone/>
            </a:pPr>
            <a:endParaRPr lang="el-GR" dirty="0" smtClean="0"/>
          </a:p>
          <a:p>
            <a:pPr eaLnBrk="1" hangingPunct="1">
              <a:buFontTx/>
              <a:buNone/>
            </a:pPr>
            <a:endParaRPr lang="el-GR" dirty="0" smtClean="0"/>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0" y="0"/>
            <a:ext cx="9144000" cy="692150"/>
          </a:xfrm>
        </p:spPr>
        <p:txBody>
          <a:bodyPr>
            <a:noAutofit/>
          </a:bodyPr>
          <a:lstStyle/>
          <a:p>
            <a:pPr algn="ctr" eaLnBrk="1" hangingPunct="1"/>
            <a:r>
              <a:rPr lang="el-GR" sz="2800" b="1" dirty="0" smtClean="0"/>
              <a:t>ΑΥΣΤΗΡΟ ΜΟΝΤΕΛΟ ΠΡΟΒΛΕΨΗΣ ΧΡΕΟΚΟΠΙΑΣ</a:t>
            </a:r>
            <a:r>
              <a:rPr lang="el-GR" sz="2800" dirty="0" smtClean="0"/>
              <a:t> </a:t>
            </a:r>
            <a:br>
              <a:rPr lang="el-GR" sz="2800" dirty="0" smtClean="0"/>
            </a:br>
            <a:r>
              <a:rPr lang="en-US" sz="2800" b="1" dirty="0" smtClean="0"/>
              <a:t>ALTMAN’S</a:t>
            </a:r>
            <a:r>
              <a:rPr lang="en-US" sz="2800" dirty="0" smtClean="0"/>
              <a:t> </a:t>
            </a:r>
            <a:r>
              <a:rPr lang="en-US" sz="2800" b="1" dirty="0" smtClean="0"/>
              <a:t>Z-SCORE MODEL</a:t>
            </a:r>
            <a:endParaRPr lang="el-GR" sz="2800" b="1" dirty="0" smtClean="0"/>
          </a:p>
        </p:txBody>
      </p:sp>
      <p:sp>
        <p:nvSpPr>
          <p:cNvPr id="94211" name="Rectangle 3"/>
          <p:cNvSpPr>
            <a:spLocks noGrp="1" noChangeArrowheads="1"/>
          </p:cNvSpPr>
          <p:nvPr>
            <p:ph type="body" idx="1"/>
          </p:nvPr>
        </p:nvSpPr>
        <p:spPr>
          <a:xfrm>
            <a:off x="0" y="1052513"/>
            <a:ext cx="9144000" cy="5805487"/>
          </a:xfrm>
        </p:spPr>
        <p:txBody>
          <a:bodyPr/>
          <a:lstStyle/>
          <a:p>
            <a:pPr algn="ctr" eaLnBrk="1" hangingPunct="1">
              <a:buFontTx/>
              <a:buNone/>
            </a:pPr>
            <a:r>
              <a:rPr lang="en-US" b="1" dirty="0" smtClean="0"/>
              <a:t>Z</a:t>
            </a:r>
            <a:r>
              <a:rPr lang="el-GR" b="1" dirty="0" smtClean="0"/>
              <a:t>=0,717</a:t>
            </a:r>
            <a:r>
              <a:rPr lang="en-US" b="1" dirty="0" smtClean="0"/>
              <a:t>X</a:t>
            </a:r>
            <a:r>
              <a:rPr lang="el-GR" b="1" baseline="-25000" dirty="0" smtClean="0"/>
              <a:t>1</a:t>
            </a:r>
            <a:r>
              <a:rPr lang="el-GR" b="1" dirty="0" smtClean="0"/>
              <a:t>+0,847</a:t>
            </a:r>
            <a:r>
              <a:rPr lang="en-US" b="1" dirty="0" smtClean="0"/>
              <a:t>X</a:t>
            </a:r>
            <a:r>
              <a:rPr lang="el-GR" b="1" baseline="-25000" dirty="0" smtClean="0"/>
              <a:t>2</a:t>
            </a:r>
            <a:r>
              <a:rPr lang="el-GR" b="1" dirty="0" smtClean="0"/>
              <a:t>+3,107</a:t>
            </a:r>
            <a:r>
              <a:rPr lang="en-US" b="1" dirty="0" smtClean="0"/>
              <a:t>X</a:t>
            </a:r>
            <a:r>
              <a:rPr lang="el-GR" b="1" baseline="-25000" dirty="0" smtClean="0"/>
              <a:t>3</a:t>
            </a:r>
            <a:r>
              <a:rPr lang="el-GR" b="1" dirty="0" smtClean="0"/>
              <a:t>+0,420</a:t>
            </a:r>
            <a:r>
              <a:rPr lang="en-US" b="1" dirty="0" smtClean="0"/>
              <a:t>X</a:t>
            </a:r>
            <a:r>
              <a:rPr lang="el-GR" b="1" baseline="-25000" dirty="0" smtClean="0"/>
              <a:t>4</a:t>
            </a:r>
            <a:r>
              <a:rPr lang="el-GR" b="1" dirty="0" smtClean="0"/>
              <a:t>+0,998</a:t>
            </a:r>
            <a:r>
              <a:rPr lang="en-US" b="1" dirty="0" smtClean="0"/>
              <a:t>X</a:t>
            </a:r>
            <a:r>
              <a:rPr lang="el-GR" b="1" baseline="-25000" dirty="0" smtClean="0"/>
              <a:t>5</a:t>
            </a:r>
          </a:p>
          <a:p>
            <a:pPr algn="just" eaLnBrk="1" hangingPunct="1">
              <a:buFontTx/>
              <a:buNone/>
            </a:pPr>
            <a:r>
              <a:rPr lang="en-US" sz="2800" b="1" dirty="0" smtClean="0"/>
              <a:t>X</a:t>
            </a:r>
            <a:r>
              <a:rPr lang="el-GR" sz="2800" b="1" baseline="-25000" dirty="0" smtClean="0"/>
              <a:t>1</a:t>
            </a:r>
            <a:r>
              <a:rPr lang="el-GR" sz="2800" b="1" dirty="0" smtClean="0"/>
              <a:t>: Κεφάλαιο Κίνησης προς το Σύνολο Ενεργητικού (</a:t>
            </a:r>
            <a:r>
              <a:rPr lang="en-US" sz="2800" b="1" dirty="0" smtClean="0"/>
              <a:t>WC</a:t>
            </a:r>
            <a:r>
              <a:rPr lang="el-GR" sz="2800" b="1" dirty="0" smtClean="0"/>
              <a:t>/</a:t>
            </a:r>
            <a:r>
              <a:rPr lang="en-US" sz="2800" b="1" dirty="0" smtClean="0"/>
              <a:t>TA</a:t>
            </a:r>
            <a:r>
              <a:rPr lang="el-GR" sz="2800" b="1" dirty="0" smtClean="0"/>
              <a:t>).</a:t>
            </a:r>
            <a:r>
              <a:rPr lang="el-GR" sz="2800" dirty="0" smtClean="0"/>
              <a:t> Η αναλογία του κεφαλαίου κίνησης προς το σύνολο ενεργητικού που βρίσκεται συχνά στις μελέτες των εταιρικών προβλημάτων, είναι ένα μέτρο των καθαρών ρευστών ενεργητικού μιας εταιρίας σχετικά με την συνολική κεφαλαιοποίηση της. Συνήθως μια εταιρία που έχει συνεχείς λειτουργικές ζημίες, θα έχει συρρικνωμένα κυκλοφορούντα στοιχεία ενεργητικού σε σχέση με το σύνολο ενεργητικού. </a:t>
            </a:r>
          </a:p>
          <a:p>
            <a:pPr algn="ctr" eaLnBrk="1" hangingPunct="1">
              <a:buFontTx/>
              <a:buNone/>
            </a:pPr>
            <a:endParaRPr lang="el-GR" sz="2800" dirty="0" smtClean="0"/>
          </a:p>
          <a:p>
            <a:pPr eaLnBrk="1" hangingPunct="1">
              <a:buFontTx/>
              <a:buNone/>
            </a:pPr>
            <a:r>
              <a:rPr lang="el-GR" sz="2800" dirty="0" smtClean="0"/>
              <a:t>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0" y="0"/>
            <a:ext cx="9144000" cy="765175"/>
          </a:xfrm>
        </p:spPr>
        <p:txBody>
          <a:bodyPr>
            <a:noAutofit/>
          </a:bodyPr>
          <a:lstStyle/>
          <a:p>
            <a:pPr algn="ctr" eaLnBrk="1" hangingPunct="1"/>
            <a:r>
              <a:rPr lang="el-GR" sz="2800" b="1" dirty="0" smtClean="0"/>
              <a:t>ΑΥΣΤΗΡΟ ΜΟΝΤΕΛΟ ΠΡΟΒΛΕΨΗΣ ΧΡΕΟΚΟΠΙΑΣ</a:t>
            </a:r>
            <a:r>
              <a:rPr lang="el-GR" sz="2800" dirty="0" smtClean="0"/>
              <a:t> </a:t>
            </a:r>
            <a:br>
              <a:rPr lang="el-GR" sz="2800" dirty="0" smtClean="0"/>
            </a:br>
            <a:r>
              <a:rPr lang="en-US" sz="2800" b="1" dirty="0" smtClean="0"/>
              <a:t>ALTMAN’S</a:t>
            </a:r>
            <a:r>
              <a:rPr lang="en-US" sz="2800" dirty="0" smtClean="0"/>
              <a:t> </a:t>
            </a:r>
            <a:r>
              <a:rPr lang="en-US" sz="2800" b="1" dirty="0" smtClean="0"/>
              <a:t>Z-SCORE MODEL</a:t>
            </a:r>
            <a:endParaRPr lang="el-GR" sz="2800" b="1" dirty="0" smtClean="0"/>
          </a:p>
        </p:txBody>
      </p:sp>
      <p:sp>
        <p:nvSpPr>
          <p:cNvPr id="95235" name="Rectangle 3"/>
          <p:cNvSpPr>
            <a:spLocks noGrp="1" noChangeArrowheads="1"/>
          </p:cNvSpPr>
          <p:nvPr>
            <p:ph type="body" idx="1"/>
          </p:nvPr>
        </p:nvSpPr>
        <p:spPr>
          <a:xfrm>
            <a:off x="0" y="981075"/>
            <a:ext cx="9144000" cy="5876925"/>
          </a:xfrm>
        </p:spPr>
        <p:txBody>
          <a:bodyPr/>
          <a:lstStyle/>
          <a:p>
            <a:pPr marL="609600" indent="-609600" algn="just" eaLnBrk="1" hangingPunct="1">
              <a:lnSpc>
                <a:spcPct val="90000"/>
              </a:lnSpc>
              <a:buFontTx/>
              <a:buNone/>
            </a:pPr>
            <a:r>
              <a:rPr lang="el-GR" sz="2800" b="1" dirty="0" smtClean="0"/>
              <a:t>Χ</a:t>
            </a:r>
            <a:r>
              <a:rPr lang="el-GR" sz="2800" b="1" baseline="-25000" dirty="0" smtClean="0"/>
              <a:t>2</a:t>
            </a:r>
            <a:r>
              <a:rPr lang="el-GR" sz="2800" b="1" dirty="0" smtClean="0"/>
              <a:t>: Κέρδη προς Διάθεση προς το Σύνολο ενεργητικού (</a:t>
            </a:r>
            <a:r>
              <a:rPr lang="en-US" sz="2800" b="1" dirty="0" smtClean="0"/>
              <a:t>RE</a:t>
            </a:r>
            <a:r>
              <a:rPr lang="el-GR" sz="2800" b="1" dirty="0" smtClean="0"/>
              <a:t>/</a:t>
            </a:r>
            <a:r>
              <a:rPr lang="en-US" sz="2800" b="1" dirty="0" smtClean="0"/>
              <a:t>TA</a:t>
            </a:r>
            <a:r>
              <a:rPr lang="el-GR" sz="2800" b="1" dirty="0" smtClean="0"/>
              <a:t>).</a:t>
            </a:r>
            <a:r>
              <a:rPr lang="el-GR" sz="2800" dirty="0" smtClean="0"/>
              <a:t> Τα κέρδη προς διάθεση είναι ο απολογισμός που εκθέτει το συνολικό ποσό των επανεπενδυμένων αποδοχών ή/και των απωλειών μιας εταιρίας κατά την διάρκεια ολόκληρης της ζωής της. Μια σχετικά νέα εταιρία θα παρουσιάσει πιθανώς μια χαμηλή αναλογία </a:t>
            </a:r>
            <a:r>
              <a:rPr lang="en-US" sz="2800" dirty="0" smtClean="0"/>
              <a:t>RE</a:t>
            </a:r>
            <a:r>
              <a:rPr lang="el-GR" sz="2800" dirty="0" smtClean="0"/>
              <a:t>/</a:t>
            </a:r>
            <a:r>
              <a:rPr lang="en-US" sz="2800" dirty="0" smtClean="0"/>
              <a:t>TA</a:t>
            </a:r>
            <a:r>
              <a:rPr lang="el-GR" sz="2800" dirty="0" smtClean="0"/>
              <a:t> επειδή δεν είχε τον χρόνο να ενισχύσει τα συσσωρευτικά κέρδη της. Μπορεί επομένως να υποστηριχθεί ότι αυτή η ανάλυση κάνει διακρίσεις εις βάρος της νέας εταιρίας. Στην πραγματικότητα, εντούτοις, αυτή η προκατάληψη είναι απολύτως λογική επειδή η συχνότητα της αποτυχίας είναι πολύ υψηλότερη στις νεότερες εταιρίες. </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0" y="0"/>
            <a:ext cx="8964488" cy="836613"/>
          </a:xfrm>
        </p:spPr>
        <p:txBody>
          <a:bodyPr>
            <a:noAutofit/>
          </a:bodyPr>
          <a:lstStyle/>
          <a:p>
            <a:pPr algn="ctr" eaLnBrk="1" hangingPunct="1"/>
            <a:r>
              <a:rPr lang="el-GR" sz="2800" b="1" dirty="0" smtClean="0"/>
              <a:t>ΜΟΝΤΕΛΟ ΠΡΟΒΛΕΨΗΣ ΧΡΕΟΚΟΠΙΑΣ</a:t>
            </a:r>
            <a:r>
              <a:rPr lang="el-GR" sz="2800" dirty="0" smtClean="0"/>
              <a:t> </a:t>
            </a:r>
            <a:br>
              <a:rPr lang="el-GR" sz="2800" dirty="0" smtClean="0"/>
            </a:br>
            <a:r>
              <a:rPr lang="en-US" sz="2800" b="1" dirty="0" smtClean="0"/>
              <a:t>ALTMAN’S</a:t>
            </a:r>
            <a:r>
              <a:rPr lang="en-US" sz="2800" dirty="0" smtClean="0"/>
              <a:t> </a:t>
            </a:r>
            <a:r>
              <a:rPr lang="en-US" sz="2800" b="1" dirty="0" smtClean="0"/>
              <a:t>Z-SCORE MODEL</a:t>
            </a:r>
            <a:endParaRPr lang="el-GR" sz="2800" b="1" dirty="0" smtClean="0"/>
          </a:p>
        </p:txBody>
      </p:sp>
      <p:sp>
        <p:nvSpPr>
          <p:cNvPr id="96259" name="Rectangle 3"/>
          <p:cNvSpPr>
            <a:spLocks noGrp="1" noChangeArrowheads="1"/>
          </p:cNvSpPr>
          <p:nvPr>
            <p:ph type="body" idx="1"/>
          </p:nvPr>
        </p:nvSpPr>
        <p:spPr>
          <a:xfrm>
            <a:off x="0" y="1052512"/>
            <a:ext cx="9144000" cy="5805487"/>
          </a:xfrm>
        </p:spPr>
        <p:txBody>
          <a:bodyPr/>
          <a:lstStyle/>
          <a:p>
            <a:pPr marL="609600" indent="-609600" algn="just" eaLnBrk="1" hangingPunct="1">
              <a:lnSpc>
                <a:spcPct val="90000"/>
              </a:lnSpc>
              <a:buFontTx/>
              <a:buNone/>
            </a:pPr>
            <a:r>
              <a:rPr lang="el-GR" sz="2800" b="1" dirty="0" smtClean="0"/>
              <a:t>Χ</a:t>
            </a:r>
            <a:r>
              <a:rPr lang="el-GR" sz="2800" b="1" baseline="-25000" dirty="0" smtClean="0"/>
              <a:t>3</a:t>
            </a:r>
            <a:r>
              <a:rPr lang="el-GR" sz="2800" b="1" dirty="0" smtClean="0"/>
              <a:t>: Κέρδη πριν από τους τόκους και τους φόρους προς το Σύνολο Ενεργητικού (</a:t>
            </a:r>
            <a:r>
              <a:rPr lang="en-US" sz="2800" b="1" dirty="0" smtClean="0"/>
              <a:t>EBIT</a:t>
            </a:r>
            <a:r>
              <a:rPr lang="el-GR" sz="2800" b="1" dirty="0" smtClean="0"/>
              <a:t>/</a:t>
            </a:r>
            <a:r>
              <a:rPr lang="en-US" sz="2800" b="1" dirty="0" smtClean="0"/>
              <a:t>TA</a:t>
            </a:r>
            <a:r>
              <a:rPr lang="el-GR" sz="2800" b="1" dirty="0" smtClean="0"/>
              <a:t>).</a:t>
            </a:r>
            <a:r>
              <a:rPr lang="el-GR" sz="2800" dirty="0" smtClean="0"/>
              <a:t> Αυτή η αναλογία είναι ένα μέτρο της παραγωγικότητας από οποιουσδήποτε παράγοντες φόρου ή μόχλευσης. Δεδομένου ότι η απόλυτη ύπαρξη μιας εταιρίας είναι βασισμένη στη δύναμη αποδοχών του ενεργητικού της, αυτή η αναλογία εμφανίζεται να είναι ιδιαίτερα κατάλληλη για τις μελέτες που εξετάζουν την εταιρική αποτυχία. Επιπλέον η αφερεγγυότητα συμβαίνει όταν οι συνολικές υποχρεώσεις μιας εταιρίας προς τρίτους υπερβαίνουν μια δίκαιη αξιολόγηση των προτερημάτων της, όπως καθορίζεται από την δύναμη των αποδοχών αυτών του ενεργητικού.</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0" y="0"/>
            <a:ext cx="9144000" cy="836613"/>
          </a:xfrm>
        </p:spPr>
        <p:txBody>
          <a:bodyPr>
            <a:noAutofit/>
          </a:bodyPr>
          <a:lstStyle/>
          <a:p>
            <a:pPr algn="ctr" eaLnBrk="1" hangingPunct="1"/>
            <a:r>
              <a:rPr lang="el-GR" sz="2800" b="1" dirty="0" smtClean="0"/>
              <a:t>ΜΟΝΤΕΛΟ ΠΡΟΒΛΕΨΗΣ ΧΡΕΟΚΟΠΙΑΣ</a:t>
            </a:r>
            <a:r>
              <a:rPr lang="el-GR" sz="2800" dirty="0" smtClean="0"/>
              <a:t> </a:t>
            </a:r>
            <a:br>
              <a:rPr lang="el-GR" sz="2800" dirty="0" smtClean="0"/>
            </a:br>
            <a:r>
              <a:rPr lang="en-US" sz="2800" b="1" dirty="0" smtClean="0"/>
              <a:t>ALTMAN’S</a:t>
            </a:r>
            <a:r>
              <a:rPr lang="en-US" sz="2800" dirty="0" smtClean="0"/>
              <a:t> </a:t>
            </a:r>
            <a:r>
              <a:rPr lang="en-US" sz="2800" b="1" dirty="0" smtClean="0"/>
              <a:t>Z-SCORE MODEL</a:t>
            </a:r>
            <a:endParaRPr lang="el-GR" sz="2800" b="1" dirty="0" smtClean="0"/>
          </a:p>
        </p:txBody>
      </p:sp>
      <p:sp>
        <p:nvSpPr>
          <p:cNvPr id="97283" name="Rectangle 3"/>
          <p:cNvSpPr>
            <a:spLocks noGrp="1" noChangeArrowheads="1"/>
          </p:cNvSpPr>
          <p:nvPr>
            <p:ph type="body" idx="1"/>
          </p:nvPr>
        </p:nvSpPr>
        <p:spPr>
          <a:xfrm>
            <a:off x="0" y="1125538"/>
            <a:ext cx="9144000" cy="5732462"/>
          </a:xfrm>
        </p:spPr>
        <p:txBody>
          <a:bodyPr/>
          <a:lstStyle/>
          <a:p>
            <a:pPr marL="609600" indent="-609600" algn="just" eaLnBrk="1" hangingPunct="1">
              <a:lnSpc>
                <a:spcPct val="80000"/>
              </a:lnSpc>
              <a:buFontTx/>
              <a:buNone/>
            </a:pPr>
            <a:r>
              <a:rPr lang="el-GR" sz="2800" b="1" dirty="0" smtClean="0"/>
              <a:t>Χ</a:t>
            </a:r>
            <a:r>
              <a:rPr lang="el-GR" sz="2800" b="1" baseline="-25000" dirty="0" smtClean="0"/>
              <a:t>4</a:t>
            </a:r>
            <a:r>
              <a:rPr lang="el-GR" sz="2400" b="1" dirty="0" smtClean="0"/>
              <a:t>:  </a:t>
            </a:r>
            <a:r>
              <a:rPr lang="el-GR" sz="2800" b="1" dirty="0" smtClean="0"/>
              <a:t>Ίδια Κεφάλαια προς Ξένα Κεφάλαια (ΤΕ/</a:t>
            </a:r>
            <a:r>
              <a:rPr lang="en-US" sz="2800" b="1" dirty="0" smtClean="0"/>
              <a:t>TL</a:t>
            </a:r>
            <a:r>
              <a:rPr lang="el-GR" sz="2800" b="1" dirty="0" smtClean="0"/>
              <a:t>).</a:t>
            </a:r>
            <a:r>
              <a:rPr lang="el-GR" sz="2800" dirty="0" smtClean="0"/>
              <a:t> Αυτή η αναλογία παρουσιάζει πόσο τα ίδια κεφάλαια μιας εταιρίας μπορούν να μειωθούν σε αξία προτού οι υποχρεώσεις προς τρίτους υπερβούν το ενεργητικό και γίνει η επιχείρηση αφερέγγυα. Π.χ. μια εταιρία με Ι.Κ. €1.000 και  συνολικό ξένο χρέος €500 θα μπορούσε να δοκιμάσει μια πτώση κατά 2/3 στην αξία του ενεργητικού της που είναι: €1.000 + €500 =€1.500 *2/3 =€1000 ήτοι €1500-€1000=€500 που ισούται με το ύψος των ξένων κεφαλαίων και επομένως μπορεί να ανταποκριθεί στις υποχρεώσεις της. Εντούτοις, η ίδια εταιρία με €250 στην αξία των κοινών μετοχών και συνολικά ξένα κεφάλαια € 500 θα είναι αφερέγγυα εάν το ενεργητικό πέσει μόνο κατά 1/3 σε αξία.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88640"/>
            <a:ext cx="9144000" cy="432048"/>
          </a:xfrm>
        </p:spPr>
        <p:txBody>
          <a:bodyPr>
            <a:normAutofit fontScale="90000"/>
          </a:bodyPr>
          <a:lstStyle/>
          <a:p>
            <a:r>
              <a:rPr lang="el-GR" sz="2800" b="1" dirty="0" smtClean="0"/>
              <a:t>ΟΙ ΜΕΓΑΛΥΤΕΡΕΣ ΕΠΙΧΕΙΡΗΣΕΙΣ ΤΟΥ ΚΟΣΜΟΥ</a:t>
            </a:r>
            <a:endParaRPr lang="el-GR" sz="2800" b="1" dirty="0"/>
          </a:p>
        </p:txBody>
      </p:sp>
      <p:pic>
        <p:nvPicPr>
          <p:cNvPr id="4253698" name="Picture 2"/>
          <p:cNvPicPr>
            <a:picLocks noGrp="1" noChangeAspect="1" noChangeArrowheads="1"/>
          </p:cNvPicPr>
          <p:nvPr>
            <p:ph idx="1"/>
          </p:nvPr>
        </p:nvPicPr>
        <p:blipFill>
          <a:blip r:embed="rId2" cstate="print"/>
          <a:srcRect/>
          <a:stretch>
            <a:fillRect/>
          </a:stretch>
        </p:blipFill>
        <p:spPr bwMode="auto">
          <a:xfrm>
            <a:off x="0" y="548680"/>
            <a:ext cx="9144000" cy="6309320"/>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92696"/>
          </a:xfrm>
        </p:spPr>
        <p:txBody>
          <a:bodyPr/>
          <a:lstStyle/>
          <a:p>
            <a:r>
              <a:rPr lang="el-GR" sz="3600" b="1" dirty="0" smtClean="0"/>
              <a:t>ΕΠΙΤΟΚΙΑ 10ΕΤΩΝ ΟΜΟΛΟΓΩΝ</a:t>
            </a:r>
            <a:endParaRPr lang="el-GR" sz="3600" b="1" dirty="0"/>
          </a:p>
        </p:txBody>
      </p:sp>
      <p:pic>
        <p:nvPicPr>
          <p:cNvPr id="2873345" name="Picture 1"/>
          <p:cNvPicPr>
            <a:picLocks noGrp="1" noChangeAspect="1" noChangeArrowheads="1"/>
          </p:cNvPicPr>
          <p:nvPr>
            <p:ph idx="1"/>
          </p:nvPr>
        </p:nvPicPr>
        <p:blipFill>
          <a:blip r:embed="rId2" cstate="print"/>
          <a:srcRect/>
          <a:stretch>
            <a:fillRect/>
          </a:stretch>
        </p:blipFill>
        <p:spPr bwMode="auto">
          <a:xfrm>
            <a:off x="0" y="620688"/>
            <a:ext cx="9143999" cy="62373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0" y="0"/>
            <a:ext cx="9144000" cy="1052736"/>
          </a:xfrm>
        </p:spPr>
        <p:txBody>
          <a:bodyPr>
            <a:noAutofit/>
          </a:bodyPr>
          <a:lstStyle/>
          <a:p>
            <a:pPr algn="ctr" eaLnBrk="1" hangingPunct="1"/>
            <a:r>
              <a:rPr lang="el-GR" sz="2800" b="1" dirty="0" smtClean="0"/>
              <a:t/>
            </a:r>
            <a:br>
              <a:rPr lang="el-GR" sz="2800" b="1" dirty="0" smtClean="0"/>
            </a:br>
            <a:r>
              <a:rPr lang="el-GR" sz="2800" b="1" dirty="0" smtClean="0"/>
              <a:t>ΑΥΣΤΗΡΟ ΜΟΝΤΕΛΟ ΠΡΟΒΛΕΨΗΣ ΧΡΕΟΚΟΠΙΑΣ</a:t>
            </a:r>
            <a:r>
              <a:rPr lang="el-GR" sz="2800" dirty="0" smtClean="0"/>
              <a:t> </a:t>
            </a:r>
            <a:br>
              <a:rPr lang="el-GR" sz="2800" dirty="0" smtClean="0"/>
            </a:br>
            <a:r>
              <a:rPr lang="en-US" sz="2800" b="1" dirty="0" smtClean="0"/>
              <a:t>ALTMAN’S</a:t>
            </a:r>
            <a:r>
              <a:rPr lang="en-US" sz="2800" dirty="0" smtClean="0"/>
              <a:t> </a:t>
            </a:r>
            <a:r>
              <a:rPr lang="en-US" sz="2800" b="1" dirty="0" smtClean="0"/>
              <a:t>Z-SCORE MODEL</a:t>
            </a:r>
            <a:endParaRPr lang="el-GR" sz="2800" b="1" dirty="0" smtClean="0"/>
          </a:p>
        </p:txBody>
      </p:sp>
      <p:sp>
        <p:nvSpPr>
          <p:cNvPr id="98307" name="Rectangle 3"/>
          <p:cNvSpPr>
            <a:spLocks noGrp="1" noChangeArrowheads="1"/>
          </p:cNvSpPr>
          <p:nvPr>
            <p:ph type="body" idx="1"/>
          </p:nvPr>
        </p:nvSpPr>
        <p:spPr>
          <a:xfrm>
            <a:off x="0" y="1628799"/>
            <a:ext cx="9144000" cy="5229201"/>
          </a:xfrm>
        </p:spPr>
        <p:txBody>
          <a:bodyPr/>
          <a:lstStyle/>
          <a:p>
            <a:pPr algn="just" eaLnBrk="1" hangingPunct="1">
              <a:buFontTx/>
              <a:buNone/>
            </a:pPr>
            <a:r>
              <a:rPr lang="en-US" b="1" dirty="0" smtClean="0"/>
              <a:t>X</a:t>
            </a:r>
            <a:r>
              <a:rPr lang="el-GR" b="1" baseline="-25000" dirty="0" smtClean="0"/>
              <a:t>5</a:t>
            </a:r>
            <a:r>
              <a:rPr lang="el-GR" b="1" dirty="0" smtClean="0"/>
              <a:t>: Πωλήσεις προς Σύνολο Ενεργητικού (</a:t>
            </a:r>
            <a:r>
              <a:rPr lang="en-US" b="1" dirty="0" smtClean="0"/>
              <a:t>S</a:t>
            </a:r>
            <a:r>
              <a:rPr lang="el-GR" b="1" dirty="0" smtClean="0"/>
              <a:t>/</a:t>
            </a:r>
            <a:r>
              <a:rPr lang="en-US" b="1" dirty="0" smtClean="0"/>
              <a:t>TA</a:t>
            </a:r>
            <a:r>
              <a:rPr lang="el-GR" b="1" dirty="0" smtClean="0"/>
              <a:t>).</a:t>
            </a:r>
            <a:r>
              <a:rPr lang="el-GR" dirty="0" smtClean="0"/>
              <a:t> Η αναλογία αυτή εξηγεί την δυνατότητα παραγωγής πωλήσεων του ενεργητικού της εταιρίας. Είναι ένα μέτρο της διοικητικής ικανότητας, αλλά και εξέτασης των ανταγωνιστικών όρων. Η αναλογία Πωλήσεις/Σύνολο Ενεργητικού ταξινομείται δεύτερη στις συνεισφορές της στην γενική διακριτική δυνατότητα του μοντέλου Α</a:t>
            </a:r>
            <a:r>
              <a:rPr lang="en-US" dirty="0" smtClean="0"/>
              <a:t>ltman</a:t>
            </a:r>
            <a:r>
              <a:rPr lang="el-GR" dirty="0" smtClean="0"/>
              <a:t>. </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490066"/>
          </a:xfrm>
        </p:spPr>
        <p:txBody>
          <a:bodyPr>
            <a:normAutofit fontScale="90000"/>
          </a:bodyPr>
          <a:lstStyle/>
          <a:p>
            <a:r>
              <a:rPr lang="el-GR" sz="3600" b="1" dirty="0" smtClean="0"/>
              <a:t>ΠΛΕΟΝΕΚΤΗΜΑΤΑ</a:t>
            </a:r>
            <a:endParaRPr lang="el-GR" sz="3600" b="1" dirty="0"/>
          </a:p>
        </p:txBody>
      </p:sp>
      <p:sp>
        <p:nvSpPr>
          <p:cNvPr id="3" name="2 - Θέση περιεχομένου"/>
          <p:cNvSpPr>
            <a:spLocks noGrp="1"/>
          </p:cNvSpPr>
          <p:nvPr>
            <p:ph idx="1"/>
          </p:nvPr>
        </p:nvSpPr>
        <p:spPr>
          <a:xfrm>
            <a:off x="0" y="1196752"/>
            <a:ext cx="9144000" cy="5661248"/>
          </a:xfrm>
        </p:spPr>
        <p:txBody>
          <a:bodyPr/>
          <a:lstStyle/>
          <a:p>
            <a:pPr>
              <a:buNone/>
            </a:pPr>
            <a:r>
              <a:rPr lang="el-GR" b="1" dirty="0" smtClean="0"/>
              <a:t>1)</a:t>
            </a:r>
            <a:r>
              <a:rPr lang="el-GR" dirty="0" smtClean="0"/>
              <a:t> την ευκολία στη χρήση του, </a:t>
            </a:r>
          </a:p>
          <a:p>
            <a:pPr>
              <a:buNone/>
            </a:pPr>
            <a:endParaRPr lang="el-GR" dirty="0" smtClean="0"/>
          </a:p>
          <a:p>
            <a:pPr>
              <a:buNone/>
            </a:pPr>
            <a:r>
              <a:rPr lang="el-GR" b="1" dirty="0" smtClean="0"/>
              <a:t>2)</a:t>
            </a:r>
            <a:r>
              <a:rPr lang="el-GR" dirty="0" smtClean="0"/>
              <a:t> την αξιοπιστία των αποτελεσµάτων του, </a:t>
            </a:r>
          </a:p>
          <a:p>
            <a:pPr>
              <a:buNone/>
            </a:pPr>
            <a:endParaRPr lang="el-GR" dirty="0" smtClean="0"/>
          </a:p>
          <a:p>
            <a:pPr>
              <a:buNone/>
            </a:pPr>
            <a:r>
              <a:rPr lang="el-GR" b="1" dirty="0" smtClean="0"/>
              <a:t>3)</a:t>
            </a:r>
            <a:r>
              <a:rPr lang="el-GR" dirty="0" smtClean="0"/>
              <a:t> την ελεύθερη διάθεση του σε κάθε ενδιαφερόµενο χρήστη,</a:t>
            </a:r>
          </a:p>
          <a:p>
            <a:pPr>
              <a:buNone/>
            </a:pPr>
            <a:endParaRPr lang="el-GR" dirty="0" smtClean="0"/>
          </a:p>
          <a:p>
            <a:pPr>
              <a:buNone/>
            </a:pPr>
            <a:r>
              <a:rPr lang="el-GR" b="1" dirty="0" smtClean="0"/>
              <a:t>4)</a:t>
            </a:r>
            <a:r>
              <a:rPr lang="el-GR" dirty="0" smtClean="0"/>
              <a:t> την δυνατότητα συνεχής αναβάθµισης του. </a:t>
            </a:r>
            <a:endParaRPr lang="el-GR" dirty="0"/>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490066"/>
          </a:xfrm>
        </p:spPr>
        <p:txBody>
          <a:bodyPr>
            <a:normAutofit fontScale="90000"/>
          </a:bodyPr>
          <a:lstStyle/>
          <a:p>
            <a:r>
              <a:rPr lang="el-GR" sz="3600" b="1" dirty="0" smtClean="0"/>
              <a:t>ΜΕΙΟΝΕΚΤΗΜΑΤΑ</a:t>
            </a:r>
            <a:endParaRPr lang="el-GR" sz="3600" b="1" dirty="0"/>
          </a:p>
        </p:txBody>
      </p:sp>
      <p:sp>
        <p:nvSpPr>
          <p:cNvPr id="3" name="2 - Θέση περιεχομένου"/>
          <p:cNvSpPr>
            <a:spLocks noGrp="1"/>
          </p:cNvSpPr>
          <p:nvPr>
            <p:ph idx="1"/>
          </p:nvPr>
        </p:nvSpPr>
        <p:spPr>
          <a:xfrm>
            <a:off x="0" y="980728"/>
            <a:ext cx="9144000" cy="5877272"/>
          </a:xfrm>
        </p:spPr>
        <p:txBody>
          <a:bodyPr/>
          <a:lstStyle/>
          <a:p>
            <a:pPr algn="just">
              <a:buNone/>
            </a:pPr>
            <a:r>
              <a:rPr lang="el-GR" sz="2800" b="1" dirty="0" smtClean="0"/>
              <a:t>1) </a:t>
            </a:r>
            <a:r>
              <a:rPr lang="el-GR" sz="2800" dirty="0" smtClean="0"/>
              <a:t>η χρήση του µοντέλου µόνο σε βιοµηχανικές επιχειρήσεις και η ιδιαίτερη προσοχή που χρειάζεται σε τυχόν άλλης µορφής επιχειρήσεις, </a:t>
            </a:r>
          </a:p>
          <a:p>
            <a:pPr algn="just">
              <a:buNone/>
            </a:pPr>
            <a:r>
              <a:rPr lang="el-GR" sz="2800" b="1" dirty="0" smtClean="0"/>
              <a:t>2) </a:t>
            </a:r>
            <a:r>
              <a:rPr lang="el-GR" sz="2800" dirty="0" smtClean="0"/>
              <a:t>η µεγάλη χρονική διασπορά και ο µικρός αριθµός του δείγµατος που λήφθηκε αρχικά, </a:t>
            </a:r>
          </a:p>
          <a:p>
            <a:pPr algn="just">
              <a:buNone/>
            </a:pPr>
            <a:r>
              <a:rPr lang="el-GR" sz="2800" b="1" dirty="0" smtClean="0"/>
              <a:t>3)</a:t>
            </a:r>
            <a:r>
              <a:rPr lang="el-GR" sz="2800" dirty="0" smtClean="0"/>
              <a:t> η στατικότητα των χρηµατοοικονοµικών δεικτών</a:t>
            </a:r>
          </a:p>
          <a:p>
            <a:pPr algn="just">
              <a:buNone/>
            </a:pPr>
            <a:r>
              <a:rPr lang="el-GR" sz="2800" b="1" dirty="0" smtClean="0"/>
              <a:t>4) </a:t>
            </a:r>
            <a:r>
              <a:rPr lang="el-GR" sz="2800" dirty="0" smtClean="0"/>
              <a:t>η έστω και σπάνιες φορές παραποίηση των χρηµατοοικονοµικών καταστάσεων των εξεταζόµενων επιχειρήσεων που οδηγεί σε εσφαλµένη εκτίµηση του υποδείγµατος και συνεπώς σε λανθασµένα συµπεράσµατα.</a:t>
            </a:r>
            <a:endParaRPr lang="el-GR" sz="2800" dirty="0"/>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20688"/>
          </a:xfrm>
        </p:spPr>
        <p:txBody>
          <a:bodyPr>
            <a:normAutofit/>
          </a:bodyPr>
          <a:lstStyle/>
          <a:p>
            <a:r>
              <a:rPr lang="el-GR" sz="3600" b="1" dirty="0" smtClean="0">
                <a:solidFill>
                  <a:srgbClr val="0000FF"/>
                </a:solidFill>
              </a:rPr>
              <a:t>ΒΙΒΛΙΟΓΡΑΦΙΑ (1)</a:t>
            </a:r>
            <a:endParaRPr lang="el-GR" sz="3600" b="1" dirty="0">
              <a:solidFill>
                <a:srgbClr val="0000FF"/>
              </a:solidFill>
            </a:endParaRPr>
          </a:p>
        </p:txBody>
      </p:sp>
      <p:sp>
        <p:nvSpPr>
          <p:cNvPr id="3" name="Content Placeholder 2"/>
          <p:cNvSpPr>
            <a:spLocks noGrp="1"/>
          </p:cNvSpPr>
          <p:nvPr>
            <p:ph idx="1"/>
          </p:nvPr>
        </p:nvSpPr>
        <p:spPr>
          <a:xfrm>
            <a:off x="0" y="692696"/>
            <a:ext cx="9144000" cy="6165304"/>
          </a:xfrm>
        </p:spPr>
        <p:txBody>
          <a:bodyPr/>
          <a:lstStyle/>
          <a:p>
            <a:pPr algn="just"/>
            <a:r>
              <a:rPr lang="el-GR" sz="2200" dirty="0" smtClean="0"/>
              <a:t>Αδαμίδης  Α.,  (1998), </a:t>
            </a:r>
            <a:r>
              <a:rPr lang="el-GR" sz="2200" i="1" dirty="0" smtClean="0"/>
              <a:t>Ανάλυση Χρηματοοικονομικών Καταστάσεων, </a:t>
            </a:r>
            <a:r>
              <a:rPr lang="el-GR" sz="2200" dirty="0" smtClean="0"/>
              <a:t>Εκδ</a:t>
            </a:r>
            <a:r>
              <a:rPr lang="en-US" sz="2200" dirty="0" smtClean="0"/>
              <a:t>.</a:t>
            </a:r>
            <a:r>
              <a:rPr lang="el-GR" sz="2200" dirty="0" smtClean="0"/>
              <a:t> </a:t>
            </a:r>
            <a:r>
              <a:rPr lang="en-US" sz="2200" dirty="0" smtClean="0"/>
              <a:t>University Studio Press A.E. </a:t>
            </a:r>
            <a:r>
              <a:rPr lang="el-GR" sz="2200" dirty="0" smtClean="0"/>
              <a:t>Θεσσαλονίκη.</a:t>
            </a:r>
          </a:p>
          <a:p>
            <a:pPr lvl="0" algn="just"/>
            <a:r>
              <a:rPr lang="el-GR" sz="2200" dirty="0" smtClean="0"/>
              <a:t>Αρτίκης Γ., (2002), Χρηματοοικονομική Διοίκηση, Εκδ. </a:t>
            </a:r>
            <a:r>
              <a:rPr lang="en-US" sz="2200" dirty="0" smtClean="0"/>
              <a:t>Interbooks, </a:t>
            </a:r>
            <a:r>
              <a:rPr lang="el-GR" sz="2200" dirty="0" smtClean="0"/>
              <a:t>Αθήνα </a:t>
            </a:r>
            <a:r>
              <a:rPr lang="en-US" sz="2200" dirty="0" smtClean="0"/>
              <a:t>ISBN   960-390-116-4</a:t>
            </a:r>
            <a:endParaRPr lang="el-GR" sz="2200" dirty="0" smtClean="0"/>
          </a:p>
          <a:p>
            <a:pPr lvl="0" algn="just"/>
            <a:r>
              <a:rPr lang="el-GR" sz="2200" dirty="0" smtClean="0"/>
              <a:t>Βασιλείου Δ., Ηρειώτης Ν., (2008) </a:t>
            </a:r>
            <a:r>
              <a:rPr lang="el-GR" sz="2200" i="1" dirty="0" smtClean="0"/>
              <a:t>Χρηματοοικονομική Διοίκηση  Θεωρία &amp; Πράξη</a:t>
            </a:r>
            <a:r>
              <a:rPr lang="el-GR" sz="2200" dirty="0" smtClean="0"/>
              <a:t>, Εκδ. Rosili Αθήνα, </a:t>
            </a:r>
            <a:r>
              <a:rPr lang="en-US" sz="2200" dirty="0" smtClean="0"/>
              <a:t>ISBN 978-960-89407-1-0</a:t>
            </a:r>
            <a:endParaRPr lang="el-GR" sz="2200" dirty="0" smtClean="0"/>
          </a:p>
          <a:p>
            <a:pPr lvl="0" algn="just"/>
            <a:r>
              <a:rPr lang="el-GR" sz="2200" dirty="0" smtClean="0"/>
              <a:t>Γκίνογλου Δ., Ταχυνάκης Π., Μωϋσή Σ., (2005). Χρηματοοικονομική Λογιστική Εκδ. Rosili Αθήνα, </a:t>
            </a:r>
            <a:r>
              <a:rPr lang="en-US" sz="2200" dirty="0" smtClean="0"/>
              <a:t>ISBN </a:t>
            </a:r>
            <a:r>
              <a:rPr lang="el-GR" sz="2400" dirty="0" smtClean="0"/>
              <a:t>960-7745-17-5</a:t>
            </a:r>
            <a:endParaRPr lang="en-US" sz="2200" dirty="0" smtClean="0"/>
          </a:p>
          <a:p>
            <a:pPr algn="just"/>
            <a:r>
              <a:rPr lang="el-GR" sz="2200" dirty="0" smtClean="0"/>
              <a:t>Κάντζος Κωνσταντίνος (2002) </a:t>
            </a:r>
            <a:r>
              <a:rPr lang="el-GR" sz="2200" i="1" dirty="0" smtClean="0"/>
              <a:t>Ανάλυση Χρηματοοικονομικών Καταστάσεων</a:t>
            </a:r>
            <a:r>
              <a:rPr lang="el-GR" sz="2200" dirty="0" smtClean="0"/>
              <a:t> Εκδ. Νικητόπουλος Ε. και Σία Ο.Ε. [ISBN 960-390-024-0] </a:t>
            </a:r>
          </a:p>
          <a:p>
            <a:pPr algn="just"/>
            <a:r>
              <a:rPr lang="el-GR" sz="2200" dirty="0" smtClean="0"/>
              <a:t>Καραθανάση Γ., (1999), Χρηματοοικονομική Διοίκηση και Χρηματιστηριακές Αγορές, Εκδ. Ευγ. Μπένου Αθήνα </a:t>
            </a:r>
            <a:r>
              <a:rPr lang="en-US" sz="2200" dirty="0" smtClean="0"/>
              <a:t>ISBN 960-359-063-0</a:t>
            </a:r>
          </a:p>
          <a:p>
            <a:pPr algn="just"/>
            <a:r>
              <a:rPr lang="el-GR" sz="2200" dirty="0" smtClean="0"/>
              <a:t>Καρτάλης Ν., (2011) </a:t>
            </a:r>
            <a:r>
              <a:rPr lang="el-GR" sz="2200" i="1" dirty="0" smtClean="0"/>
              <a:t>Ανάλυση Χρηματοοικονομικών Καταστάσεων</a:t>
            </a:r>
            <a:r>
              <a:rPr lang="el-GR" sz="2200" dirty="0" smtClean="0"/>
              <a:t> Αυτοέκδοση [ISBN: 978-618-80095-3-0]</a:t>
            </a:r>
          </a:p>
          <a:p>
            <a:pPr algn="just"/>
            <a:r>
              <a:rPr lang="el-GR" sz="2200" dirty="0" smtClean="0"/>
              <a:t>Κατσανίδης Στ., (2006) Χρηματοοικονομική </a:t>
            </a:r>
            <a:r>
              <a:rPr lang="el-GR" sz="2200" i="1" dirty="0" smtClean="0"/>
              <a:t>Επιχειρήσεων</a:t>
            </a:r>
            <a:r>
              <a:rPr lang="el-GR" sz="2200" dirty="0" smtClean="0"/>
              <a:t> Εκδ. Μπαρμπουνάκης Χαράλαμπος [ISBN: 960-287-068-0]</a:t>
            </a:r>
          </a:p>
          <a:p>
            <a:endParaRPr lang="el-GR" dirty="0"/>
          </a:p>
        </p:txBody>
      </p:sp>
    </p:spTree>
    <p:extLst>
      <p:ext uri="{BB962C8B-B14F-4D97-AF65-F5344CB8AC3E}">
        <p14:creationId xmlns:p14="http://schemas.microsoft.com/office/powerpoint/2010/main" xmlns="" val="3338768970"/>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92696"/>
          </a:xfrm>
        </p:spPr>
        <p:txBody>
          <a:bodyPr/>
          <a:lstStyle/>
          <a:p>
            <a:r>
              <a:rPr lang="el-GR" sz="3600" b="1" dirty="0" smtClean="0">
                <a:solidFill>
                  <a:srgbClr val="0000FF"/>
                </a:solidFill>
              </a:rPr>
              <a:t>ΒΙΒΛΙΟΓΡΑΦΙΑ (2)</a:t>
            </a:r>
            <a:endParaRPr lang="el-GR" sz="3600" b="1" dirty="0">
              <a:solidFill>
                <a:srgbClr val="0000FF"/>
              </a:solidFill>
            </a:endParaRPr>
          </a:p>
        </p:txBody>
      </p:sp>
      <p:sp>
        <p:nvSpPr>
          <p:cNvPr id="3" name="2 - Θέση περιεχομένου"/>
          <p:cNvSpPr>
            <a:spLocks noGrp="1"/>
          </p:cNvSpPr>
          <p:nvPr>
            <p:ph idx="1"/>
          </p:nvPr>
        </p:nvSpPr>
        <p:spPr>
          <a:xfrm>
            <a:off x="0" y="764704"/>
            <a:ext cx="9144000" cy="6093296"/>
          </a:xfrm>
        </p:spPr>
        <p:txBody>
          <a:bodyPr>
            <a:normAutofit lnSpcReduction="10000"/>
          </a:bodyPr>
          <a:lstStyle/>
          <a:p>
            <a:pPr algn="just"/>
            <a:r>
              <a:rPr lang="el-GR" sz="2400" dirty="0" smtClean="0"/>
              <a:t>Κιόχος Π., Παπανικολάου Γ., Θάνος Γ., Κιόχος Α., (2002)., </a:t>
            </a:r>
            <a:r>
              <a:rPr lang="el-GR" sz="2400" i="1" dirty="0" smtClean="0"/>
              <a:t>Χρηματοοικονομική Διοίκηση &amp; Πολιτική</a:t>
            </a:r>
            <a:r>
              <a:rPr lang="el-GR" sz="2400" dirty="0" smtClean="0"/>
              <a:t>, Εκδ. Σύγχρονη Εκδοτική Αθήνα </a:t>
            </a:r>
            <a:r>
              <a:rPr lang="en-US" sz="2400" dirty="0" smtClean="0"/>
              <a:t>ISBN 978-960-8165-34-2</a:t>
            </a:r>
          </a:p>
          <a:p>
            <a:pPr lvl="0" algn="just"/>
            <a:r>
              <a:rPr lang="el-GR" sz="2400" dirty="0" smtClean="0"/>
              <a:t>Λαζαρίδης Θ., Κοντέος Γ., Σαριαννίδης Ν., (2013) </a:t>
            </a:r>
            <a:r>
              <a:rPr lang="el-GR" sz="2400" i="1" dirty="0" smtClean="0"/>
              <a:t>Σύγχρονη Χρηματοοικονομική Ανάλυση</a:t>
            </a:r>
            <a:r>
              <a:rPr lang="el-GR" sz="2400" dirty="0" smtClean="0"/>
              <a:t> Αυτοέκδοση των συγγραφέων [</a:t>
            </a:r>
            <a:r>
              <a:rPr lang="en-US" sz="2400" dirty="0" smtClean="0"/>
              <a:t>ISBN</a:t>
            </a:r>
            <a:r>
              <a:rPr lang="el-GR" sz="2400" dirty="0" smtClean="0"/>
              <a:t>: 978-960-93-5138-6]</a:t>
            </a:r>
          </a:p>
          <a:p>
            <a:pPr lvl="0" algn="just"/>
            <a:r>
              <a:rPr lang="el-GR" sz="2400" dirty="0" smtClean="0"/>
              <a:t>Λαζαρίδης Ι., Παπαδόπουλος Δ. (2005) </a:t>
            </a:r>
            <a:r>
              <a:rPr lang="el-GR" sz="2400" i="1" dirty="0" smtClean="0"/>
              <a:t>Χρηματοοικονομική Διοίκηση, τεύχος Α΄</a:t>
            </a:r>
            <a:r>
              <a:rPr lang="el-GR" sz="2400" dirty="0" smtClean="0"/>
              <a:t> Εκδ. Ιωάννης Λαζαρίδης [ISBN 960-92515-0-1]</a:t>
            </a:r>
          </a:p>
          <a:p>
            <a:pPr lvl="0" algn="just"/>
            <a:r>
              <a:rPr lang="el-GR" sz="2400" dirty="0" smtClean="0"/>
              <a:t>Λαζαρίδης Ι., Παπαδόπουλος Δ. (2005) </a:t>
            </a:r>
            <a:r>
              <a:rPr lang="el-GR" sz="2400" i="1" dirty="0" smtClean="0"/>
              <a:t>Χρηματοοικονομική Διοίκηση, </a:t>
            </a:r>
            <a:r>
              <a:rPr lang="el-GR" sz="2400" dirty="0" smtClean="0"/>
              <a:t>Case Studies Αυτοέκδοση [ISBN 978-960-92515-5-6].</a:t>
            </a:r>
          </a:p>
          <a:p>
            <a:pPr lvl="0" algn="just"/>
            <a:r>
              <a:rPr lang="el-GR" sz="2400" dirty="0" smtClean="0"/>
              <a:t>Λεκαράκου Αικ., Σημειώσεις μαθήματος Χρηματοοικονομικής Λογιστικής</a:t>
            </a:r>
            <a:endParaRPr lang="en-US" sz="2400" dirty="0" smtClean="0"/>
          </a:p>
          <a:p>
            <a:pPr lvl="0" algn="just"/>
            <a:r>
              <a:rPr lang="el-GR" sz="2400" dirty="0" smtClean="0"/>
              <a:t>Ξανθάκης Μ., Αλεξάκης Χ., (2007), </a:t>
            </a:r>
            <a:r>
              <a:rPr lang="el-GR" sz="2400" i="1" dirty="0" smtClean="0"/>
              <a:t>Χρηματοοικονομική Ανάλυση Επιχειρήσεων</a:t>
            </a:r>
            <a:r>
              <a:rPr lang="el-GR" sz="2400" dirty="0" smtClean="0"/>
              <a:t>, Εκδ. ΣΤΑΜΟΥΛΗ Α.Ε. Αθήνα</a:t>
            </a:r>
            <a:r>
              <a:rPr lang="en-US" sz="2400" dirty="0" smtClean="0"/>
              <a:t> ISBN 978-960-351-679-8</a:t>
            </a:r>
            <a:r>
              <a:rPr lang="el-GR" sz="2400" dirty="0" smtClean="0"/>
              <a:t>.</a:t>
            </a:r>
          </a:p>
          <a:p>
            <a:pPr algn="just"/>
            <a:r>
              <a:rPr lang="el-GR" altLang="en-US" sz="2400" dirty="0" smtClean="0"/>
              <a:t>Τ.Ε.Ι Πάτρας-Τμήμα Διοίκησης Επιχειρήσεων</a:t>
            </a:r>
          </a:p>
          <a:p>
            <a:pPr lvl="0" algn="just"/>
            <a:endParaRPr lang="el-GR" sz="2400" dirty="0" smtClean="0"/>
          </a:p>
          <a:p>
            <a:endParaRPr lang="el-GR" sz="2000" dirty="0"/>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92696"/>
          </a:xfrm>
        </p:spPr>
        <p:txBody>
          <a:bodyPr/>
          <a:lstStyle/>
          <a:p>
            <a:r>
              <a:rPr lang="el-GR" sz="3600" b="1" dirty="0" smtClean="0">
                <a:solidFill>
                  <a:srgbClr val="0000FF"/>
                </a:solidFill>
              </a:rPr>
              <a:t>ΒΙΒΛΙΟΓΡΑΦΙΑ (3)</a:t>
            </a:r>
            <a:endParaRPr lang="el-GR" sz="3600" b="1" dirty="0">
              <a:solidFill>
                <a:srgbClr val="0000FF"/>
              </a:solidFill>
            </a:endParaRPr>
          </a:p>
        </p:txBody>
      </p:sp>
      <p:sp>
        <p:nvSpPr>
          <p:cNvPr id="3" name="2 - Θέση περιεχομένου"/>
          <p:cNvSpPr>
            <a:spLocks noGrp="1"/>
          </p:cNvSpPr>
          <p:nvPr>
            <p:ph idx="1"/>
          </p:nvPr>
        </p:nvSpPr>
        <p:spPr>
          <a:xfrm>
            <a:off x="0" y="980728"/>
            <a:ext cx="9144000" cy="5877272"/>
          </a:xfrm>
        </p:spPr>
        <p:txBody>
          <a:bodyPr>
            <a:normAutofit fontScale="85000" lnSpcReduction="20000"/>
          </a:bodyPr>
          <a:lstStyle/>
          <a:p>
            <a:pPr lvl="0" algn="just"/>
            <a:r>
              <a:rPr lang="en-US" sz="2800" dirty="0" smtClean="0"/>
              <a:t>Gropelli A.A.,  Nikbakht E., (2012), </a:t>
            </a:r>
            <a:r>
              <a:rPr lang="el-GR" sz="2800" i="1" dirty="0" smtClean="0"/>
              <a:t>Χρηματοοικονομική</a:t>
            </a:r>
            <a:r>
              <a:rPr lang="el-GR" sz="2800" dirty="0" smtClean="0"/>
              <a:t>, Εκδ. Κλειδάριθμος</a:t>
            </a:r>
            <a:r>
              <a:rPr lang="en-US" sz="2800" dirty="0" smtClean="0"/>
              <a:t> </a:t>
            </a:r>
            <a:r>
              <a:rPr lang="el-GR" sz="2800" dirty="0" smtClean="0"/>
              <a:t>ΕΠΕ Αθήνα  </a:t>
            </a:r>
            <a:r>
              <a:rPr lang="en-US" sz="2800" dirty="0" smtClean="0"/>
              <a:t>ISBN 978-960-461-460-8</a:t>
            </a:r>
            <a:endParaRPr lang="el-GR" sz="2800" dirty="0" smtClean="0"/>
          </a:p>
          <a:p>
            <a:pPr lvl="0" algn="just"/>
            <a:r>
              <a:rPr lang="en-US" sz="2800" dirty="0" smtClean="0"/>
              <a:t>Weston F.,  Brigham E., (1986)  </a:t>
            </a:r>
            <a:r>
              <a:rPr lang="el-GR" sz="2800" dirty="0" smtClean="0"/>
              <a:t>Βασικές Αρχές της Χρηματοοικονομικής Διαχείρισης και Πολιτικής, Εκδ. Παπαζήση Αθήνα </a:t>
            </a:r>
            <a:r>
              <a:rPr lang="en-US" sz="2800" dirty="0" smtClean="0"/>
              <a:t>ISBN 0-03-059548-7</a:t>
            </a:r>
          </a:p>
          <a:p>
            <a:pPr lvl="0" algn="just"/>
            <a:r>
              <a:rPr lang="en-US" sz="2800" dirty="0" smtClean="0"/>
              <a:t>Phil Compton (2016), “Financial Modeling”, Carnegie Mellon University. </a:t>
            </a:r>
          </a:p>
          <a:p>
            <a:pPr lvl="0" algn="just"/>
            <a:r>
              <a:rPr lang="en-US" sz="2800" dirty="0" smtClean="0">
                <a:solidFill>
                  <a:srgbClr val="663300"/>
                </a:solidFill>
                <a:hlinkClick r:id="rId2"/>
              </a:rPr>
              <a:t>http://www.bluewavemag.com/blueart227.htm</a:t>
            </a:r>
            <a:endParaRPr lang="en-US" sz="2800" dirty="0" smtClean="0">
              <a:solidFill>
                <a:srgbClr val="663300"/>
              </a:solidFill>
            </a:endParaRPr>
          </a:p>
          <a:p>
            <a:pPr lvl="0" algn="just"/>
            <a:r>
              <a:rPr lang="en-US" sz="2800" dirty="0" smtClean="0">
                <a:solidFill>
                  <a:srgbClr val="0000FF"/>
                </a:solidFill>
                <a:hlinkClick r:id="rId3"/>
              </a:rPr>
              <a:t>www.wikipedia.org</a:t>
            </a:r>
            <a:endParaRPr lang="en-US" sz="2800" dirty="0" smtClean="0">
              <a:solidFill>
                <a:srgbClr val="0000FF"/>
              </a:solidFill>
            </a:endParaRPr>
          </a:p>
          <a:p>
            <a:pPr lvl="0" algn="just"/>
            <a:r>
              <a:rPr lang="en-US" sz="2800" dirty="0" smtClean="0">
                <a:solidFill>
                  <a:srgbClr val="0000FF"/>
                </a:solidFill>
                <a:hlinkClick r:id="rId4"/>
              </a:rPr>
              <a:t>www.investopedia.com</a:t>
            </a:r>
            <a:endParaRPr lang="el-GR" sz="2800" dirty="0" smtClean="0">
              <a:solidFill>
                <a:srgbClr val="0000FF"/>
              </a:solidFill>
            </a:endParaRPr>
          </a:p>
          <a:p>
            <a:pPr fontAlgn="ctr"/>
            <a:r>
              <a:rPr lang="en-US" sz="2800" dirty="0" smtClean="0"/>
              <a:t>https://eclass.unipi.gr/modules/document/file.php/ODE127/diafanies.ppt</a:t>
            </a:r>
          </a:p>
          <a:p>
            <a:pPr>
              <a:buFont typeface="Wingdings" pitchFamily="2" charset="2"/>
              <a:buNone/>
            </a:pPr>
            <a:r>
              <a:rPr lang="el-GR" sz="2800" dirty="0" smtClean="0"/>
              <a:t>Ελληνικό Ανοικτό Πανεπιστήμιο (2017) ΕΑΠ «</a:t>
            </a:r>
            <a:r>
              <a:rPr lang="en-US" sz="2800" dirty="0" smtClean="0"/>
              <a:t> </a:t>
            </a:r>
            <a:r>
              <a:rPr lang="el-GR" sz="2800" dirty="0" smtClean="0"/>
              <a:t>Σ</a:t>
            </a:r>
            <a:r>
              <a:rPr lang="en-US" sz="2800" dirty="0" smtClean="0"/>
              <a:t> </a:t>
            </a:r>
            <a:r>
              <a:rPr lang="el-GR" sz="2800" dirty="0" smtClean="0"/>
              <a:t>ύ</a:t>
            </a:r>
            <a:r>
              <a:rPr lang="en-US" sz="2800" dirty="0" smtClean="0"/>
              <a:t> </a:t>
            </a:r>
            <a:r>
              <a:rPr lang="el-GR" sz="2800" dirty="0" smtClean="0"/>
              <a:t>γ</a:t>
            </a:r>
            <a:r>
              <a:rPr lang="en-US" sz="2800" dirty="0" smtClean="0"/>
              <a:t> </a:t>
            </a:r>
            <a:r>
              <a:rPr lang="el-GR" sz="2800" dirty="0" smtClean="0"/>
              <a:t>χ</a:t>
            </a:r>
            <a:r>
              <a:rPr lang="en-US" sz="2800" dirty="0" smtClean="0"/>
              <a:t> </a:t>
            </a:r>
            <a:r>
              <a:rPr lang="el-GR" sz="2800" dirty="0" smtClean="0"/>
              <a:t>ρ</a:t>
            </a:r>
            <a:r>
              <a:rPr lang="en-US" sz="2800" dirty="0" smtClean="0"/>
              <a:t> </a:t>
            </a:r>
            <a:r>
              <a:rPr lang="el-GR" sz="2800" dirty="0" smtClean="0"/>
              <a:t>ο</a:t>
            </a:r>
            <a:r>
              <a:rPr lang="en-US" sz="2800" dirty="0" smtClean="0"/>
              <a:t> </a:t>
            </a:r>
            <a:r>
              <a:rPr lang="el-GR" sz="2800" dirty="0" smtClean="0"/>
              <a:t>ν</a:t>
            </a:r>
            <a:r>
              <a:rPr lang="en-US" sz="2800" dirty="0" smtClean="0"/>
              <a:t> </a:t>
            </a:r>
            <a:r>
              <a:rPr lang="el-GR" sz="2800" dirty="0" smtClean="0"/>
              <a:t>η</a:t>
            </a:r>
            <a:r>
              <a:rPr lang="en-US" sz="2800" dirty="0" smtClean="0"/>
              <a:t> </a:t>
            </a:r>
            <a:r>
              <a:rPr lang="el-GR" sz="2800" dirty="0" smtClean="0"/>
              <a:t> </a:t>
            </a:r>
          </a:p>
          <a:p>
            <a:pPr>
              <a:buFont typeface="Wingdings" pitchFamily="2" charset="2"/>
              <a:buNone/>
            </a:pPr>
            <a:r>
              <a:rPr lang="el-GR" sz="2800" dirty="0" smtClean="0"/>
              <a:t>Λ</a:t>
            </a:r>
            <a:r>
              <a:rPr lang="en-US" sz="2800" dirty="0" smtClean="0"/>
              <a:t> </a:t>
            </a:r>
            <a:r>
              <a:rPr lang="el-GR" sz="2800" dirty="0" smtClean="0"/>
              <a:t>ο</a:t>
            </a:r>
            <a:r>
              <a:rPr lang="en-US" sz="2800" dirty="0" smtClean="0"/>
              <a:t> </a:t>
            </a:r>
            <a:r>
              <a:rPr lang="el-GR" sz="2800" dirty="0" smtClean="0"/>
              <a:t>γ</a:t>
            </a:r>
            <a:r>
              <a:rPr lang="en-US" sz="2800" dirty="0" smtClean="0"/>
              <a:t> </a:t>
            </a:r>
            <a:r>
              <a:rPr lang="el-GR" sz="2800" dirty="0" smtClean="0"/>
              <a:t>ι</a:t>
            </a:r>
            <a:r>
              <a:rPr lang="en-US" sz="2800" dirty="0" smtClean="0"/>
              <a:t> </a:t>
            </a:r>
            <a:r>
              <a:rPr lang="el-GR" sz="2800" dirty="0" smtClean="0"/>
              <a:t>στ</a:t>
            </a:r>
            <a:r>
              <a:rPr lang="en-US" sz="2800" dirty="0" smtClean="0"/>
              <a:t> </a:t>
            </a:r>
            <a:r>
              <a:rPr lang="el-GR" sz="2800" dirty="0" smtClean="0"/>
              <a:t>ι</a:t>
            </a:r>
            <a:r>
              <a:rPr lang="en-US" sz="2800" dirty="0" smtClean="0"/>
              <a:t> </a:t>
            </a:r>
            <a:r>
              <a:rPr lang="el-GR" sz="2800" dirty="0" smtClean="0"/>
              <a:t>κ</a:t>
            </a:r>
            <a:r>
              <a:rPr lang="en-US" sz="2800" dirty="0" smtClean="0"/>
              <a:t> </a:t>
            </a:r>
            <a:r>
              <a:rPr lang="el-GR" sz="2800" dirty="0" smtClean="0"/>
              <a:t>ή</a:t>
            </a:r>
            <a:r>
              <a:rPr lang="en-US" sz="2800" dirty="0" smtClean="0"/>
              <a:t> </a:t>
            </a:r>
            <a:r>
              <a:rPr lang="el-GR" sz="2800" dirty="0" smtClean="0"/>
              <a:t> κ</a:t>
            </a:r>
            <a:r>
              <a:rPr lang="en-US" sz="2800" dirty="0" smtClean="0"/>
              <a:t> </a:t>
            </a:r>
            <a:r>
              <a:rPr lang="el-GR" sz="2800" dirty="0" smtClean="0"/>
              <a:t>α</a:t>
            </a:r>
            <a:r>
              <a:rPr lang="en-US" sz="2800" dirty="0" smtClean="0"/>
              <a:t> </a:t>
            </a:r>
            <a:r>
              <a:rPr lang="el-GR" sz="2800" dirty="0" smtClean="0"/>
              <a:t>ι Ε</a:t>
            </a:r>
            <a:r>
              <a:rPr lang="en-US" sz="2800" dirty="0" smtClean="0"/>
              <a:t> </a:t>
            </a:r>
            <a:r>
              <a:rPr lang="el-GR" sz="2800" dirty="0" smtClean="0"/>
              <a:t>.</a:t>
            </a:r>
            <a:r>
              <a:rPr lang="en-US" sz="2800" dirty="0" smtClean="0"/>
              <a:t> </a:t>
            </a:r>
            <a:r>
              <a:rPr lang="el-GR" sz="2800" dirty="0" smtClean="0"/>
              <a:t>Γ</a:t>
            </a:r>
            <a:r>
              <a:rPr lang="en-US" sz="2800" dirty="0" smtClean="0"/>
              <a:t> </a:t>
            </a:r>
            <a:r>
              <a:rPr lang="el-GR" sz="2800" dirty="0" smtClean="0"/>
              <a:t>.</a:t>
            </a:r>
            <a:r>
              <a:rPr lang="en-US" sz="2800" dirty="0" smtClean="0"/>
              <a:t> </a:t>
            </a:r>
            <a:r>
              <a:rPr lang="el-GR" sz="2800" dirty="0" smtClean="0"/>
              <a:t>Λ</a:t>
            </a:r>
            <a:r>
              <a:rPr lang="en-US" sz="2800" dirty="0" smtClean="0"/>
              <a:t> </a:t>
            </a:r>
            <a:r>
              <a:rPr lang="el-GR" sz="2800" dirty="0" smtClean="0"/>
              <a:t>.</a:t>
            </a:r>
            <a:r>
              <a:rPr lang="en-US" sz="2800" dirty="0" smtClean="0"/>
              <a:t> </a:t>
            </a:r>
            <a:r>
              <a:rPr lang="el-GR" sz="2800" dirty="0" smtClean="0"/>
              <a:t>Σ</a:t>
            </a:r>
            <a:r>
              <a:rPr lang="en-US" sz="2800" dirty="0" smtClean="0"/>
              <a:t> </a:t>
            </a:r>
            <a:r>
              <a:rPr lang="el-GR" sz="2800" dirty="0" smtClean="0"/>
              <a:t>.: Θ</a:t>
            </a:r>
            <a:r>
              <a:rPr lang="en-US" sz="2800" dirty="0" smtClean="0"/>
              <a:t> </a:t>
            </a:r>
            <a:r>
              <a:rPr lang="el-GR" sz="2800" dirty="0" smtClean="0"/>
              <a:t>ε</a:t>
            </a:r>
            <a:r>
              <a:rPr lang="en-US" sz="2800" dirty="0" smtClean="0"/>
              <a:t> </a:t>
            </a:r>
            <a:r>
              <a:rPr lang="el-GR" sz="2800" dirty="0" smtClean="0"/>
              <a:t>ω</a:t>
            </a:r>
            <a:r>
              <a:rPr lang="en-US" sz="2800" dirty="0" smtClean="0"/>
              <a:t> </a:t>
            </a:r>
            <a:r>
              <a:rPr lang="el-GR" sz="2800" dirty="0" smtClean="0"/>
              <a:t>ρ</a:t>
            </a:r>
            <a:r>
              <a:rPr lang="en-US" sz="2800" dirty="0" smtClean="0"/>
              <a:t> </a:t>
            </a:r>
            <a:r>
              <a:rPr lang="el-GR" sz="2800" dirty="0" smtClean="0"/>
              <a:t>ί</a:t>
            </a:r>
            <a:r>
              <a:rPr lang="en-US" sz="2800" dirty="0" smtClean="0"/>
              <a:t> </a:t>
            </a:r>
            <a:r>
              <a:rPr lang="el-GR" sz="2800" dirty="0" smtClean="0"/>
              <a:t>α</a:t>
            </a:r>
            <a:r>
              <a:rPr lang="en-US" sz="2800" dirty="0" smtClean="0"/>
              <a:t> </a:t>
            </a:r>
            <a:r>
              <a:rPr lang="el-GR" sz="2800" dirty="0" smtClean="0"/>
              <a:t> κ</a:t>
            </a:r>
            <a:r>
              <a:rPr lang="en-US" sz="2800" dirty="0" smtClean="0"/>
              <a:t> </a:t>
            </a:r>
            <a:r>
              <a:rPr lang="el-GR" sz="2800" dirty="0" smtClean="0"/>
              <a:t>α</a:t>
            </a:r>
            <a:r>
              <a:rPr lang="en-US" sz="2800" dirty="0" smtClean="0"/>
              <a:t> </a:t>
            </a:r>
            <a:r>
              <a:rPr lang="el-GR" sz="2800" dirty="0" smtClean="0"/>
              <a:t>ι</a:t>
            </a:r>
            <a:r>
              <a:rPr lang="en-US" sz="2800" dirty="0" smtClean="0"/>
              <a:t> </a:t>
            </a:r>
            <a:r>
              <a:rPr lang="el-GR" sz="2800" dirty="0" smtClean="0"/>
              <a:t> π</a:t>
            </a:r>
            <a:r>
              <a:rPr lang="en-US" sz="2800" dirty="0" smtClean="0"/>
              <a:t> </a:t>
            </a:r>
            <a:r>
              <a:rPr lang="el-GR" sz="2800" dirty="0" smtClean="0"/>
              <a:t>ρ</a:t>
            </a:r>
            <a:r>
              <a:rPr lang="en-US" sz="2800" dirty="0" smtClean="0"/>
              <a:t> </a:t>
            </a:r>
            <a:r>
              <a:rPr lang="el-GR" sz="2800" dirty="0" smtClean="0"/>
              <a:t>α</a:t>
            </a:r>
            <a:r>
              <a:rPr lang="en-US" sz="2800" dirty="0" smtClean="0"/>
              <a:t> </a:t>
            </a:r>
            <a:r>
              <a:rPr lang="el-GR" sz="2800" dirty="0" smtClean="0"/>
              <a:t>κ</a:t>
            </a:r>
            <a:r>
              <a:rPr lang="en-US" sz="2800" dirty="0" smtClean="0"/>
              <a:t> </a:t>
            </a:r>
            <a:r>
              <a:rPr lang="el-GR" sz="2800" dirty="0" smtClean="0"/>
              <a:t>τ</a:t>
            </a:r>
            <a:r>
              <a:rPr lang="en-US" sz="2800" dirty="0" smtClean="0"/>
              <a:t> </a:t>
            </a:r>
            <a:r>
              <a:rPr lang="el-GR" sz="2800" dirty="0" smtClean="0"/>
              <a:t>ι</a:t>
            </a:r>
            <a:r>
              <a:rPr lang="en-US" sz="2800" dirty="0" smtClean="0"/>
              <a:t> </a:t>
            </a:r>
            <a:r>
              <a:rPr lang="el-GR" sz="2800" dirty="0" smtClean="0"/>
              <a:t>κ</a:t>
            </a:r>
            <a:r>
              <a:rPr lang="en-US" sz="2800" dirty="0" smtClean="0"/>
              <a:t> </a:t>
            </a:r>
            <a:r>
              <a:rPr lang="el-GR" sz="2800" dirty="0" smtClean="0"/>
              <a:t>ή</a:t>
            </a:r>
            <a:r>
              <a:rPr lang="en-US" sz="2800" dirty="0" smtClean="0"/>
              <a:t> </a:t>
            </a:r>
            <a:r>
              <a:rPr lang="el-GR" sz="2800" dirty="0" smtClean="0"/>
              <a:t>»</a:t>
            </a:r>
          </a:p>
          <a:p>
            <a:r>
              <a:rPr lang="en-US" sz="2800" dirty="0" smtClean="0"/>
              <a:t/>
            </a:r>
            <a:br>
              <a:rPr lang="en-US" sz="2800" dirty="0" smtClean="0"/>
            </a:br>
            <a:endParaRPr lang="en-US" sz="2800" dirty="0" smtClean="0"/>
          </a:p>
          <a:p>
            <a:pPr lvl="0"/>
            <a:endParaRPr lang="en-US" sz="2800" dirty="0" smtClean="0"/>
          </a:p>
          <a:p>
            <a:pPr lvl="0"/>
            <a:endParaRPr lang="el-GR" dirty="0" smtClean="0"/>
          </a:p>
          <a:p>
            <a:endParaRPr lang="el-GR" dirty="0"/>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r>
              <a:rPr lang="el-GR" dirty="0" smtClean="0"/>
              <a:t>Σας ευχαριστώ πολύ</a:t>
            </a:r>
            <a:endParaRPr lang="el-GR" dirty="0"/>
          </a:p>
        </p:txBody>
      </p:sp>
    </p:spTree>
    <p:extLst>
      <p:ext uri="{BB962C8B-B14F-4D97-AF65-F5344CB8AC3E}">
        <p14:creationId xmlns="" xmlns:p14="http://schemas.microsoft.com/office/powerpoint/2010/main" val="20867910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202034"/>
          </a:xfrm>
        </p:spPr>
        <p:txBody>
          <a:bodyPr>
            <a:normAutofit fontScale="90000"/>
          </a:bodyPr>
          <a:lstStyle/>
          <a:p>
            <a:r>
              <a:rPr lang="en-US" sz="3600" b="1" dirty="0" smtClean="0"/>
              <a:t>S.W.O.T. ANALYSIS</a:t>
            </a:r>
            <a:endParaRPr lang="el-GR" sz="3600" b="1" dirty="0"/>
          </a:p>
        </p:txBody>
      </p:sp>
      <p:pic>
        <p:nvPicPr>
          <p:cNvPr id="2581506"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692696"/>
            <a:ext cx="9144000" cy="61653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6154370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88640"/>
            <a:ext cx="9144000" cy="216024"/>
          </a:xfrm>
        </p:spPr>
        <p:txBody>
          <a:bodyPr>
            <a:normAutofit fontScale="90000"/>
          </a:bodyPr>
          <a:lstStyle/>
          <a:p>
            <a:r>
              <a:rPr lang="el-GR" sz="3600" b="1" dirty="0" smtClean="0"/>
              <a:t>Προτάσεις με βάση την </a:t>
            </a:r>
            <a:r>
              <a:rPr lang="en-US" sz="3600" b="1" dirty="0" smtClean="0"/>
              <a:t>SWOT Analysis</a:t>
            </a:r>
            <a:endParaRPr lang="el-GR" sz="3600" b="1" dirty="0"/>
          </a:p>
        </p:txBody>
      </p:sp>
      <p:pic>
        <p:nvPicPr>
          <p:cNvPr id="2576386"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620688"/>
            <a:ext cx="9252520" cy="62373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4055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7" name="Rectangle 3"/>
          <p:cNvSpPr>
            <a:spLocks noGrp="1" noChangeArrowheads="1"/>
          </p:cNvSpPr>
          <p:nvPr>
            <p:ph idx="1"/>
          </p:nvPr>
        </p:nvSpPr>
        <p:spPr>
          <a:xfrm>
            <a:off x="0" y="5257800"/>
            <a:ext cx="9144000" cy="1600200"/>
          </a:xfrm>
        </p:spPr>
        <p:txBody>
          <a:bodyPr/>
          <a:lstStyle/>
          <a:p>
            <a:pPr algn="just"/>
            <a:r>
              <a:rPr lang="el-GR" dirty="0" smtClean="0">
                <a:solidFill>
                  <a:srgbClr val="000000"/>
                </a:solidFill>
              </a:rPr>
              <a:t>Οι ιδιοκτήτες θέλουν λιγότερα Ίδια Κεφάλαια με περισσότερη αξία, ενώ οι πιστωτές θέλουν περισσότερα Ίδια Κεφάλαια για διασφάλιση.</a:t>
            </a:r>
          </a:p>
        </p:txBody>
      </p:sp>
      <p:sp>
        <p:nvSpPr>
          <p:cNvPr id="69635" name="Rectangle 5"/>
          <p:cNvSpPr>
            <a:spLocks noChangeArrowheads="1"/>
          </p:cNvSpPr>
          <p:nvPr/>
        </p:nvSpPr>
        <p:spPr bwMode="auto">
          <a:xfrm>
            <a:off x="251520" y="0"/>
            <a:ext cx="8568952" cy="1066800"/>
          </a:xfrm>
          <a:prstGeom prst="rect">
            <a:avLst/>
          </a:prstGeom>
          <a:solidFill>
            <a:srgbClr val="FFFCEF"/>
          </a:solidFill>
          <a:ln w="9525">
            <a:solidFill>
              <a:schemeClr val="tx1"/>
            </a:solidFill>
            <a:miter lim="800000"/>
            <a:headEnd/>
            <a:tailEnd/>
          </a:ln>
        </p:spPr>
        <p:txBody>
          <a:bodyPr wrap="none" anchor="ctr"/>
          <a:lstStyle/>
          <a:p>
            <a:pPr algn="ctr"/>
            <a:r>
              <a:rPr lang="el-GR" sz="3200" b="1" dirty="0">
                <a:solidFill>
                  <a:srgbClr val="000000"/>
                </a:solidFill>
              </a:rPr>
              <a:t>Σ</a:t>
            </a:r>
            <a:r>
              <a:rPr lang="el-GR" sz="3200" b="1" dirty="0">
                <a:solidFill>
                  <a:srgbClr val="000000"/>
                </a:solidFill>
                <a:cs typeface="Times New Roman" charset="0"/>
              </a:rPr>
              <a:t>τόχος της </a:t>
            </a:r>
            <a:endParaRPr lang="el-GR" sz="3200" b="1" dirty="0">
              <a:solidFill>
                <a:srgbClr val="000000"/>
              </a:solidFill>
            </a:endParaRPr>
          </a:p>
          <a:p>
            <a:pPr algn="ctr"/>
            <a:r>
              <a:rPr lang="el-GR" sz="3200" b="1" dirty="0">
                <a:solidFill>
                  <a:srgbClr val="000000"/>
                </a:solidFill>
                <a:cs typeface="Times New Roman" charset="0"/>
              </a:rPr>
              <a:t>χρηματοοικονομικής </a:t>
            </a:r>
            <a:r>
              <a:rPr lang="el-GR" sz="3200" b="1" dirty="0" smtClean="0">
                <a:solidFill>
                  <a:srgbClr val="000000"/>
                </a:solidFill>
                <a:cs typeface="Times New Roman" charset="0"/>
              </a:rPr>
              <a:t>ανάλυσης &amp; διαχείρισης</a:t>
            </a:r>
            <a:endParaRPr lang="el-GR" sz="3200" b="1" dirty="0">
              <a:solidFill>
                <a:srgbClr val="000000"/>
              </a:solidFill>
              <a:cs typeface="Times New Roman" charset="0"/>
            </a:endParaRPr>
          </a:p>
        </p:txBody>
      </p:sp>
      <p:sp>
        <p:nvSpPr>
          <p:cNvPr id="69636" name="Oval 6"/>
          <p:cNvSpPr>
            <a:spLocks noChangeArrowheads="1"/>
          </p:cNvSpPr>
          <p:nvPr/>
        </p:nvSpPr>
        <p:spPr bwMode="auto">
          <a:xfrm>
            <a:off x="304800" y="1524000"/>
            <a:ext cx="8610600" cy="1447800"/>
          </a:xfrm>
          <a:prstGeom prst="ellipse">
            <a:avLst/>
          </a:prstGeom>
          <a:solidFill>
            <a:schemeClr val="accent1"/>
          </a:solidFill>
          <a:ln w="9525">
            <a:solidFill>
              <a:schemeClr val="tx1"/>
            </a:solidFill>
            <a:miter lim="800000"/>
            <a:headEnd/>
            <a:tailEnd/>
          </a:ln>
        </p:spPr>
        <p:txBody>
          <a:bodyPr wrap="none" anchor="ctr"/>
          <a:lstStyle/>
          <a:p>
            <a:pPr algn="ctr"/>
            <a:r>
              <a:rPr lang="el-GR" sz="3200" b="1" dirty="0">
                <a:solidFill>
                  <a:srgbClr val="000000"/>
                </a:solidFill>
              </a:rPr>
              <a:t>Η</a:t>
            </a:r>
            <a:r>
              <a:rPr lang="el-GR" sz="3200" b="1" dirty="0">
                <a:solidFill>
                  <a:srgbClr val="000000"/>
                </a:solidFill>
                <a:cs typeface="Times New Roman" charset="0"/>
              </a:rPr>
              <a:t> </a:t>
            </a:r>
            <a:r>
              <a:rPr lang="el-GR" sz="3200" b="1" dirty="0">
                <a:solidFill>
                  <a:srgbClr val="000000"/>
                </a:solidFill>
              </a:rPr>
              <a:t>μεγιστοποίηση της αξίας της επιχείρησης</a:t>
            </a:r>
          </a:p>
        </p:txBody>
      </p:sp>
      <p:sp>
        <p:nvSpPr>
          <p:cNvPr id="69637" name="AutoShape 7"/>
          <p:cNvSpPr>
            <a:spLocks noChangeArrowheads="1"/>
          </p:cNvSpPr>
          <p:nvPr/>
        </p:nvSpPr>
        <p:spPr bwMode="auto">
          <a:xfrm>
            <a:off x="4267200" y="1066800"/>
            <a:ext cx="485775" cy="457200"/>
          </a:xfrm>
          <a:prstGeom prst="downArrow">
            <a:avLst>
              <a:gd name="adj1" fmla="val 50000"/>
              <a:gd name="adj2" fmla="val 25000"/>
            </a:avLst>
          </a:prstGeom>
          <a:solidFill>
            <a:schemeClr val="hlink"/>
          </a:solidFill>
          <a:ln w="9525">
            <a:solidFill>
              <a:schemeClr val="tx1"/>
            </a:solidFill>
            <a:miter lim="800000"/>
            <a:headEnd/>
            <a:tailEnd/>
          </a:ln>
        </p:spPr>
        <p:txBody>
          <a:bodyPr wrap="none" anchor="ctr"/>
          <a:lstStyle/>
          <a:p>
            <a:endParaRPr lang="el-GR" dirty="0"/>
          </a:p>
        </p:txBody>
      </p:sp>
      <p:sp>
        <p:nvSpPr>
          <p:cNvPr id="69638" name="AutoShape 8"/>
          <p:cNvSpPr>
            <a:spLocks noChangeArrowheads="1"/>
          </p:cNvSpPr>
          <p:nvPr/>
        </p:nvSpPr>
        <p:spPr bwMode="auto">
          <a:xfrm>
            <a:off x="3886200" y="3048000"/>
            <a:ext cx="1447800" cy="976313"/>
          </a:xfrm>
          <a:prstGeom prst="downArrow">
            <a:avLst>
              <a:gd name="adj1" fmla="val 50000"/>
              <a:gd name="adj2" fmla="val 25000"/>
            </a:avLst>
          </a:prstGeom>
          <a:solidFill>
            <a:schemeClr val="hlink"/>
          </a:solidFill>
          <a:ln w="9525">
            <a:solidFill>
              <a:schemeClr val="tx1"/>
            </a:solidFill>
            <a:miter lim="800000"/>
            <a:headEnd/>
            <a:tailEnd/>
          </a:ln>
        </p:spPr>
        <p:txBody>
          <a:bodyPr wrap="none" anchor="ctr"/>
          <a:lstStyle/>
          <a:p>
            <a:pPr algn="ctr"/>
            <a:r>
              <a:rPr lang="el-GR" sz="2400" b="1" dirty="0"/>
              <a:t>Αιτία</a:t>
            </a:r>
          </a:p>
        </p:txBody>
      </p:sp>
      <p:sp>
        <p:nvSpPr>
          <p:cNvPr id="69639" name="Rectangle 9"/>
          <p:cNvSpPr>
            <a:spLocks noChangeArrowheads="1"/>
          </p:cNvSpPr>
          <p:nvPr/>
        </p:nvSpPr>
        <p:spPr bwMode="auto">
          <a:xfrm>
            <a:off x="0" y="4038600"/>
            <a:ext cx="9144000" cy="914400"/>
          </a:xfrm>
          <a:prstGeom prst="rect">
            <a:avLst/>
          </a:prstGeom>
          <a:solidFill>
            <a:srgbClr val="95D7FB"/>
          </a:solidFill>
          <a:ln w="9525">
            <a:solidFill>
              <a:schemeClr val="tx1"/>
            </a:solidFill>
            <a:miter lim="800000"/>
            <a:headEnd/>
            <a:tailEnd/>
          </a:ln>
        </p:spPr>
        <p:txBody>
          <a:bodyPr wrap="none" anchor="ctr"/>
          <a:lstStyle/>
          <a:p>
            <a:pPr algn="ctr"/>
            <a:r>
              <a:rPr lang="el-GR" sz="3200" b="1" dirty="0"/>
              <a:t>Συγκρούσεων μεταξύ ιδιοκτητών και πιστωτών</a:t>
            </a:r>
          </a:p>
        </p:txBody>
      </p:sp>
    </p:spTree>
    <p:extLst>
      <p:ext uri="{BB962C8B-B14F-4D97-AF65-F5344CB8AC3E}">
        <p14:creationId xmlns:p14="http://schemas.microsoft.com/office/powerpoint/2010/main" xmlns="" val="33061193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dissolve">
                                      <p:cBhvr>
                                        <p:cTn id="7" dur="500"/>
                                        <p:tgtEl>
                                          <p:spTgt spid="317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5" name="Text Box 47"/>
          <p:cNvSpPr txBox="1">
            <a:spLocks noChangeArrowheads="1"/>
          </p:cNvSpPr>
          <p:nvPr/>
        </p:nvSpPr>
        <p:spPr bwMode="auto">
          <a:xfrm>
            <a:off x="152400" y="1524000"/>
            <a:ext cx="3292475" cy="22987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r>
              <a:rPr lang="el-GR" altLang="el-GR" sz="1800" b="1" u="sng" dirty="0"/>
              <a:t>ΔΡΑΣΤΗΡΙΟΤΗΤΕΣ</a:t>
            </a:r>
            <a:br>
              <a:rPr lang="el-GR" altLang="el-GR" sz="1800" b="1" u="sng" dirty="0"/>
            </a:br>
            <a:r>
              <a:rPr lang="el-GR" altLang="el-GR" sz="1800" b="1" u="sng" dirty="0"/>
              <a:t>ΕΤΑΙΡΕΙΑΣ</a:t>
            </a:r>
            <a:endParaRPr lang="el-GR" altLang="el-GR" sz="1800" b="1" dirty="0"/>
          </a:p>
          <a:p>
            <a:endParaRPr lang="el-GR" altLang="el-GR" sz="1800" b="1" dirty="0"/>
          </a:p>
          <a:p>
            <a:r>
              <a:rPr lang="el-GR" altLang="el-GR" sz="1800" b="1" dirty="0"/>
              <a:t>(ΣΥΝΘΕΣΗ ΠΡΑΓΜΑΜΙΚΩΝ</a:t>
            </a:r>
          </a:p>
          <a:p>
            <a:r>
              <a:rPr lang="el-GR" altLang="el-GR" sz="1800" b="1" dirty="0"/>
              <a:t> ΣΤΟΙΧΕΙΩΝ ΕΝΡΓΗΤΙΚΟΥ </a:t>
            </a:r>
          </a:p>
          <a:p>
            <a:r>
              <a:rPr lang="el-GR" altLang="el-GR" sz="1800" b="1" dirty="0"/>
              <a:t>ΠΟΥ ΧΡΗΣΙΜΟΠΟΙΟΥΝΤΑΙ)</a:t>
            </a:r>
          </a:p>
          <a:p>
            <a:endParaRPr lang="el-GR" altLang="el-GR" sz="1800" dirty="0"/>
          </a:p>
          <a:p>
            <a:endParaRPr lang="el-GR" altLang="el-GR" sz="1800" dirty="0"/>
          </a:p>
        </p:txBody>
      </p:sp>
      <p:sp>
        <p:nvSpPr>
          <p:cNvPr id="2096" name="Text Box 48"/>
          <p:cNvSpPr txBox="1">
            <a:spLocks noChangeArrowheads="1"/>
          </p:cNvSpPr>
          <p:nvPr/>
        </p:nvSpPr>
        <p:spPr bwMode="auto">
          <a:xfrm>
            <a:off x="5867400" y="1524000"/>
            <a:ext cx="3189976" cy="2308324"/>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a:r>
              <a:rPr lang="el-GR" altLang="el-GR" sz="1800" b="1" u="sng" dirty="0"/>
              <a:t>ΑΓΟΡΕΣ</a:t>
            </a:r>
            <a:br>
              <a:rPr lang="el-GR" altLang="el-GR" sz="1800" b="1" u="sng" dirty="0"/>
            </a:br>
            <a:r>
              <a:rPr lang="el-GR" altLang="el-GR" sz="1800" b="1" u="sng" dirty="0"/>
              <a:t>ΚΕΦΑΛΑΙΟΥ</a:t>
            </a:r>
            <a:endParaRPr lang="el-GR" altLang="el-GR" sz="1800" b="1" dirty="0"/>
          </a:p>
          <a:p>
            <a:pPr algn="just"/>
            <a:endParaRPr lang="el-GR" altLang="el-GR" sz="1800" b="1" dirty="0"/>
          </a:p>
          <a:p>
            <a:pPr algn="just"/>
            <a:r>
              <a:rPr lang="el-GR" altLang="el-GR" sz="1800" b="1" dirty="0"/>
              <a:t>(ΕΠΕΝΔΥΤΕΣ, ΚΑΤΟΧΟΙ </a:t>
            </a:r>
          </a:p>
          <a:p>
            <a:pPr algn="just"/>
            <a:r>
              <a:rPr lang="el-GR" altLang="el-GR" sz="1800" b="1" dirty="0"/>
              <a:t>ΧΡΗΜΑΤΟΟΙΚΟΝΟΜΙΚΩΝ</a:t>
            </a:r>
          </a:p>
          <a:p>
            <a:pPr algn="just"/>
            <a:r>
              <a:rPr lang="el-GR" altLang="el-GR" sz="1800" b="1" dirty="0"/>
              <a:t>ΣΤΟΙΧΕΙΩΝ ΕΝΕΡΓΗΤΙΚΟΥ)</a:t>
            </a:r>
          </a:p>
          <a:p>
            <a:pPr algn="just"/>
            <a:endParaRPr lang="el-GR" altLang="el-GR" sz="1800" b="1" dirty="0"/>
          </a:p>
          <a:p>
            <a:endParaRPr lang="el-GR" altLang="el-GR" sz="1800" dirty="0"/>
          </a:p>
        </p:txBody>
      </p:sp>
      <p:sp>
        <p:nvSpPr>
          <p:cNvPr id="2097" name="Text Box 49"/>
          <p:cNvSpPr txBox="1">
            <a:spLocks noChangeArrowheads="1"/>
          </p:cNvSpPr>
          <p:nvPr/>
        </p:nvSpPr>
        <p:spPr bwMode="auto">
          <a:xfrm>
            <a:off x="550863" y="90488"/>
            <a:ext cx="8012112"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a:r>
              <a:rPr lang="el-GR" altLang="el-GR" sz="2000" b="1" dirty="0"/>
              <a:t>ΡΟΛΟΣ </a:t>
            </a:r>
            <a:r>
              <a:rPr lang="el-GR" altLang="el-GR" sz="2000" b="1" dirty="0" smtClean="0"/>
              <a:t>ΤΟΥ </a:t>
            </a:r>
            <a:r>
              <a:rPr lang="en-US" altLang="el-GR" sz="2000" b="1" dirty="0" smtClean="0"/>
              <a:t>C.E.O.</a:t>
            </a:r>
            <a:endParaRPr lang="el-GR" altLang="el-GR" sz="2000" b="1" dirty="0"/>
          </a:p>
          <a:p>
            <a:pPr algn="ctr"/>
            <a:r>
              <a:rPr lang="el-GR" altLang="el-GR" sz="2000" b="1" dirty="0"/>
              <a:t>(ΤΑΜΕΙΑΚΕΣ ΡΟΕΣ ΜΕΤΑΞΥ ΕΠΕΝΔΥΤΩΝ ΚΑΙ ΛΕΙΤΟΥΡΓΙΩΝ</a:t>
            </a:r>
            <a:r>
              <a:rPr lang="el-GR" altLang="el-GR" sz="1800" b="1" dirty="0"/>
              <a:t> )</a:t>
            </a:r>
          </a:p>
        </p:txBody>
      </p:sp>
      <p:sp>
        <p:nvSpPr>
          <p:cNvPr id="2098" name="Rectangle 50"/>
          <p:cNvSpPr>
            <a:spLocks noChangeArrowheads="1"/>
          </p:cNvSpPr>
          <p:nvPr/>
        </p:nvSpPr>
        <p:spPr bwMode="auto">
          <a:xfrm>
            <a:off x="4038600" y="1524000"/>
            <a:ext cx="990600" cy="236220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altLang="el-GR" b="1" dirty="0" smtClean="0"/>
              <a:t>C.E.O.</a:t>
            </a:r>
            <a:endParaRPr lang="el-GR" altLang="el-GR" sz="1800" b="1" dirty="0"/>
          </a:p>
        </p:txBody>
      </p:sp>
      <p:sp>
        <p:nvSpPr>
          <p:cNvPr id="2099" name="Line 51"/>
          <p:cNvSpPr>
            <a:spLocks noChangeShapeType="1"/>
          </p:cNvSpPr>
          <p:nvPr/>
        </p:nvSpPr>
        <p:spPr bwMode="auto">
          <a:xfrm flipH="1">
            <a:off x="5029200" y="1752600"/>
            <a:ext cx="838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sp>
        <p:nvSpPr>
          <p:cNvPr id="2100" name="Line 52"/>
          <p:cNvSpPr>
            <a:spLocks noChangeShapeType="1"/>
          </p:cNvSpPr>
          <p:nvPr/>
        </p:nvSpPr>
        <p:spPr bwMode="auto">
          <a:xfrm flipH="1">
            <a:off x="3429000" y="1752600"/>
            <a:ext cx="609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sp>
        <p:nvSpPr>
          <p:cNvPr id="2101" name="Line 53"/>
          <p:cNvSpPr>
            <a:spLocks noChangeShapeType="1"/>
          </p:cNvSpPr>
          <p:nvPr/>
        </p:nvSpPr>
        <p:spPr bwMode="auto">
          <a:xfrm>
            <a:off x="3429000" y="3581400"/>
            <a:ext cx="609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sp>
        <p:nvSpPr>
          <p:cNvPr id="2102" name="Line 54"/>
          <p:cNvSpPr>
            <a:spLocks noChangeShapeType="1"/>
          </p:cNvSpPr>
          <p:nvPr/>
        </p:nvSpPr>
        <p:spPr bwMode="auto">
          <a:xfrm>
            <a:off x="5029200" y="3505200"/>
            <a:ext cx="838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sp>
        <p:nvSpPr>
          <p:cNvPr id="2103" name="Line 55"/>
          <p:cNvSpPr>
            <a:spLocks noChangeShapeType="1"/>
          </p:cNvSpPr>
          <p:nvPr/>
        </p:nvSpPr>
        <p:spPr bwMode="auto">
          <a:xfrm>
            <a:off x="5029200" y="3124200"/>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sp>
        <p:nvSpPr>
          <p:cNvPr id="2104" name="Line 56"/>
          <p:cNvSpPr>
            <a:spLocks noChangeShapeType="1"/>
          </p:cNvSpPr>
          <p:nvPr/>
        </p:nvSpPr>
        <p:spPr bwMode="auto">
          <a:xfrm flipH="1">
            <a:off x="5029200" y="2133600"/>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sp>
        <p:nvSpPr>
          <p:cNvPr id="2105" name="Line 57"/>
          <p:cNvSpPr>
            <a:spLocks noChangeShapeType="1"/>
          </p:cNvSpPr>
          <p:nvPr/>
        </p:nvSpPr>
        <p:spPr bwMode="auto">
          <a:xfrm flipV="1">
            <a:off x="5334000" y="2133600"/>
            <a:ext cx="0" cy="9906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sp>
        <p:nvSpPr>
          <p:cNvPr id="2106" name="Text Box 58"/>
          <p:cNvSpPr txBox="1">
            <a:spLocks noChangeArrowheads="1"/>
          </p:cNvSpPr>
          <p:nvPr/>
        </p:nvSpPr>
        <p:spPr bwMode="auto">
          <a:xfrm>
            <a:off x="5318125" y="1181100"/>
            <a:ext cx="4508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l-GR" altLang="el-GR" sz="1800" dirty="0"/>
              <a:t>(1)</a:t>
            </a:r>
          </a:p>
        </p:txBody>
      </p:sp>
      <p:sp>
        <p:nvSpPr>
          <p:cNvPr id="2107" name="Text Box 59"/>
          <p:cNvSpPr txBox="1">
            <a:spLocks noChangeArrowheads="1"/>
          </p:cNvSpPr>
          <p:nvPr/>
        </p:nvSpPr>
        <p:spPr bwMode="auto">
          <a:xfrm>
            <a:off x="3657600" y="1143000"/>
            <a:ext cx="4508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l-GR" altLang="el-GR" sz="1800" dirty="0"/>
              <a:t>(2)</a:t>
            </a:r>
          </a:p>
        </p:txBody>
      </p:sp>
      <p:sp>
        <p:nvSpPr>
          <p:cNvPr id="2108" name="Text Box 60"/>
          <p:cNvSpPr txBox="1">
            <a:spLocks noChangeArrowheads="1"/>
          </p:cNvSpPr>
          <p:nvPr/>
        </p:nvSpPr>
        <p:spPr bwMode="auto">
          <a:xfrm>
            <a:off x="3565525" y="3848100"/>
            <a:ext cx="4508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l-GR" altLang="el-GR" sz="1800" dirty="0"/>
              <a:t>(3)</a:t>
            </a:r>
          </a:p>
        </p:txBody>
      </p:sp>
      <p:sp>
        <p:nvSpPr>
          <p:cNvPr id="2110" name="Text Box 62"/>
          <p:cNvSpPr txBox="1">
            <a:spLocks noChangeArrowheads="1"/>
          </p:cNvSpPr>
          <p:nvPr/>
        </p:nvSpPr>
        <p:spPr bwMode="auto">
          <a:xfrm>
            <a:off x="5318125" y="3848100"/>
            <a:ext cx="466794"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l-GR" altLang="el-GR" sz="1800" dirty="0"/>
              <a:t>(</a:t>
            </a:r>
            <a:r>
              <a:rPr lang="el-GR" altLang="el-GR" sz="1800" dirty="0" smtClean="0"/>
              <a:t>4)</a:t>
            </a:r>
            <a:endParaRPr lang="el-GR" altLang="el-GR" sz="1800" dirty="0"/>
          </a:p>
        </p:txBody>
      </p:sp>
      <p:sp>
        <p:nvSpPr>
          <p:cNvPr id="2111" name="Text Box 63"/>
          <p:cNvSpPr txBox="1">
            <a:spLocks noChangeArrowheads="1"/>
          </p:cNvSpPr>
          <p:nvPr/>
        </p:nvSpPr>
        <p:spPr bwMode="auto">
          <a:xfrm>
            <a:off x="152400" y="4365104"/>
            <a:ext cx="8763000" cy="1938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just"/>
            <a:r>
              <a:rPr lang="el-GR" altLang="el-GR" sz="2000" b="1" dirty="0"/>
              <a:t>(</a:t>
            </a:r>
            <a:r>
              <a:rPr lang="el-GR" altLang="el-GR" sz="2000" b="1" dirty="0" smtClean="0"/>
              <a:t>1)</a:t>
            </a:r>
            <a:r>
              <a:rPr lang="en-US" altLang="el-GR" sz="2000" b="1" dirty="0" smtClean="0"/>
              <a:t> </a:t>
            </a:r>
            <a:r>
              <a:rPr lang="el-GR" altLang="el-GR" sz="2000" b="1" dirty="0" smtClean="0"/>
              <a:t>Δημιουργία </a:t>
            </a:r>
            <a:r>
              <a:rPr lang="el-GR" altLang="el-GR" sz="2000" b="1" dirty="0"/>
              <a:t>ρευστότητας με την πώληση  χρηματοοικονομικών στοιχείων ενεργητικού σε </a:t>
            </a:r>
            <a:r>
              <a:rPr lang="el-GR" altLang="el-GR" sz="2000" b="1" dirty="0" smtClean="0"/>
              <a:t>επενδυτές</a:t>
            </a:r>
            <a:r>
              <a:rPr lang="en-US" altLang="el-GR" sz="2000" b="1" dirty="0" smtClean="0"/>
              <a:t>.</a:t>
            </a:r>
            <a:endParaRPr lang="el-GR" altLang="el-GR" sz="2000" b="1" dirty="0"/>
          </a:p>
          <a:p>
            <a:pPr algn="just"/>
            <a:r>
              <a:rPr lang="el-GR" altLang="el-GR" sz="2000" b="1" dirty="0"/>
              <a:t>(</a:t>
            </a:r>
            <a:r>
              <a:rPr lang="el-GR" altLang="el-GR" sz="2000" b="1" dirty="0" smtClean="0"/>
              <a:t>2)</a:t>
            </a:r>
            <a:r>
              <a:rPr lang="en-US" altLang="el-GR" sz="2000" b="1" dirty="0" smtClean="0"/>
              <a:t> </a:t>
            </a:r>
            <a:r>
              <a:rPr lang="el-GR" altLang="el-GR" sz="2000" b="1" dirty="0" smtClean="0"/>
              <a:t>Ρευστό </a:t>
            </a:r>
            <a:r>
              <a:rPr lang="el-GR" altLang="el-GR" sz="2000" b="1" dirty="0"/>
              <a:t>που επενδύεται στην εταιρεία για αγορά πραγματικών στοιχείων </a:t>
            </a:r>
            <a:r>
              <a:rPr lang="el-GR" altLang="el-GR" sz="2000" b="1" dirty="0" smtClean="0"/>
              <a:t>ενεργητικού</a:t>
            </a:r>
            <a:r>
              <a:rPr lang="en-US" altLang="el-GR" sz="2000" b="1" dirty="0" smtClean="0"/>
              <a:t>.</a:t>
            </a:r>
            <a:endParaRPr lang="el-GR" altLang="el-GR" sz="2000" b="1" dirty="0"/>
          </a:p>
          <a:p>
            <a:pPr algn="just"/>
            <a:r>
              <a:rPr lang="el-GR" altLang="el-GR" sz="2000" b="1" dirty="0"/>
              <a:t>(3) </a:t>
            </a:r>
            <a:r>
              <a:rPr lang="el-GR" altLang="el-GR" sz="2000" b="1" dirty="0" smtClean="0"/>
              <a:t> </a:t>
            </a:r>
            <a:r>
              <a:rPr lang="el-GR" altLang="el-GR" sz="2000" b="1" dirty="0"/>
              <a:t>Ρευστό που παράγεται από τις δραστηριότητες της </a:t>
            </a:r>
            <a:r>
              <a:rPr lang="el-GR" altLang="el-GR" sz="2000" b="1" dirty="0" smtClean="0"/>
              <a:t>εταιρείας. </a:t>
            </a:r>
            <a:endParaRPr lang="el-GR" altLang="el-GR" sz="2000" b="1" dirty="0"/>
          </a:p>
          <a:p>
            <a:pPr algn="just"/>
            <a:r>
              <a:rPr lang="el-GR" altLang="el-GR" sz="2000" b="1" dirty="0"/>
              <a:t>(</a:t>
            </a:r>
            <a:r>
              <a:rPr lang="el-GR" altLang="el-GR" sz="2000" b="1" dirty="0" smtClean="0"/>
              <a:t>4</a:t>
            </a:r>
            <a:r>
              <a:rPr lang="en-US" altLang="el-GR" sz="2000" b="1" dirty="0" smtClean="0"/>
              <a:t>)</a:t>
            </a:r>
            <a:r>
              <a:rPr lang="el-GR" altLang="el-GR" sz="2000" b="1" dirty="0" smtClean="0"/>
              <a:t> </a:t>
            </a:r>
            <a:r>
              <a:rPr lang="el-GR" altLang="el-GR" sz="2000" b="1" dirty="0"/>
              <a:t>Ρευστό που </a:t>
            </a:r>
            <a:r>
              <a:rPr lang="el-GR" altLang="el-GR" sz="2000" b="1" dirty="0" smtClean="0"/>
              <a:t>επανεπενδύεται και </a:t>
            </a:r>
            <a:r>
              <a:rPr lang="el-GR" altLang="el-GR" sz="2000" b="1" dirty="0"/>
              <a:t>επιστρέφει στους </a:t>
            </a:r>
            <a:r>
              <a:rPr lang="el-GR" altLang="el-GR" sz="2000" b="1" dirty="0" smtClean="0"/>
              <a:t>επενδυτές.</a:t>
            </a:r>
            <a:endParaRPr lang="el-GR" altLang="el-GR" sz="2000" b="1" dirty="0"/>
          </a:p>
        </p:txBody>
      </p:sp>
    </p:spTree>
    <p:extLst>
      <p:ext uri="{BB962C8B-B14F-4D97-AF65-F5344CB8AC3E}">
        <p14:creationId xmlns:p14="http://schemas.microsoft.com/office/powerpoint/2010/main" xmlns="" val="10688108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4" name="Rectangle 66"/>
          <p:cNvSpPr>
            <a:spLocks noChangeArrowheads="1"/>
          </p:cNvSpPr>
          <p:nvPr/>
        </p:nvSpPr>
        <p:spPr bwMode="auto">
          <a:xfrm>
            <a:off x="2933700" y="76200"/>
            <a:ext cx="1752600" cy="53340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l-GR" altLang="el-GR" sz="2000" b="1" dirty="0"/>
              <a:t>ΠΡΟΕΔΡΟΣ</a:t>
            </a:r>
          </a:p>
        </p:txBody>
      </p:sp>
      <p:sp>
        <p:nvSpPr>
          <p:cNvPr id="2115" name="Line 67"/>
          <p:cNvSpPr>
            <a:spLocks noChangeShapeType="1"/>
          </p:cNvSpPr>
          <p:nvPr/>
        </p:nvSpPr>
        <p:spPr bwMode="auto">
          <a:xfrm>
            <a:off x="1524000" y="838200"/>
            <a:ext cx="47244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sp>
        <p:nvSpPr>
          <p:cNvPr id="2116" name="Line 68"/>
          <p:cNvSpPr>
            <a:spLocks noChangeShapeType="1"/>
          </p:cNvSpPr>
          <p:nvPr/>
        </p:nvSpPr>
        <p:spPr bwMode="auto">
          <a:xfrm>
            <a:off x="1524000" y="838200"/>
            <a:ext cx="0" cy="10668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sp>
        <p:nvSpPr>
          <p:cNvPr id="2117" name="Rectangle 69"/>
          <p:cNvSpPr>
            <a:spLocks noChangeArrowheads="1"/>
          </p:cNvSpPr>
          <p:nvPr/>
        </p:nvSpPr>
        <p:spPr bwMode="auto">
          <a:xfrm>
            <a:off x="0" y="1905000"/>
            <a:ext cx="3059832" cy="762000"/>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l-GR" altLang="el-GR" b="1" dirty="0"/>
              <a:t>ΛΟΙΠΕΣ </a:t>
            </a:r>
            <a:r>
              <a:rPr lang="el-GR" altLang="el-GR" b="1" dirty="0" smtClean="0"/>
              <a:t>ΔΙΕΘΥΝΣΕΙΣ</a:t>
            </a:r>
          </a:p>
          <a:p>
            <a:pPr algn="ctr"/>
            <a:r>
              <a:rPr lang="el-GR" altLang="el-GR" b="1" dirty="0" smtClean="0"/>
              <a:t>(</a:t>
            </a:r>
            <a:r>
              <a:rPr lang="en-US" altLang="el-GR" b="1" dirty="0" smtClean="0"/>
              <a:t>MARKETING, </a:t>
            </a:r>
            <a:r>
              <a:rPr lang="el-GR" altLang="el-GR" b="1" dirty="0" smtClean="0"/>
              <a:t>ΠΩΛΗΣΕΩΝ</a:t>
            </a:r>
          </a:p>
          <a:p>
            <a:pPr algn="ctr"/>
            <a:r>
              <a:rPr lang="el-GR" altLang="el-GR" b="1" dirty="0" smtClean="0"/>
              <a:t>ΠΑΡΑΓΩΓΗΣ, ΠΡΟΣΩΠΙΚΟΥ)</a:t>
            </a:r>
            <a:endParaRPr lang="el-GR" altLang="el-GR" b="1" dirty="0"/>
          </a:p>
        </p:txBody>
      </p:sp>
      <p:sp>
        <p:nvSpPr>
          <p:cNvPr id="2118" name="Rectangle 70"/>
          <p:cNvSpPr>
            <a:spLocks noChangeArrowheads="1"/>
          </p:cNvSpPr>
          <p:nvPr/>
        </p:nvSpPr>
        <p:spPr bwMode="auto">
          <a:xfrm>
            <a:off x="4114800" y="1143000"/>
            <a:ext cx="4114800" cy="40011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r>
              <a:rPr lang="en-US" altLang="el-GR" sz="2000" b="1" dirty="0" smtClean="0"/>
              <a:t>C.E.O</a:t>
            </a:r>
            <a:r>
              <a:rPr lang="en-US" altLang="el-GR" sz="1800" b="1" dirty="0" smtClean="0"/>
              <a:t>.</a:t>
            </a:r>
            <a:endParaRPr lang="el-GR" altLang="el-GR" sz="1800" b="1" dirty="0"/>
          </a:p>
        </p:txBody>
      </p:sp>
      <p:sp>
        <p:nvSpPr>
          <p:cNvPr id="2119" name="Rectangle 71"/>
          <p:cNvSpPr>
            <a:spLocks noChangeArrowheads="1"/>
          </p:cNvSpPr>
          <p:nvPr/>
        </p:nvSpPr>
        <p:spPr bwMode="auto">
          <a:xfrm>
            <a:off x="3886200" y="1895475"/>
            <a:ext cx="1905000" cy="771525"/>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l-GR" altLang="el-GR" b="1" dirty="0" smtClean="0"/>
              <a:t>ΟΙΚΟΝΟΜΙΚ</a:t>
            </a:r>
            <a:r>
              <a:rPr lang="en-US" altLang="el-GR" b="1" dirty="0" smtClean="0"/>
              <a:t>O</a:t>
            </a:r>
            <a:r>
              <a:rPr lang="el-GR" altLang="el-GR" b="1" dirty="0" smtClean="0"/>
              <a:t>Σ </a:t>
            </a:r>
            <a:r>
              <a:rPr lang="el-GR" altLang="el-GR" b="1" dirty="0"/>
              <a:t/>
            </a:r>
            <a:br>
              <a:rPr lang="el-GR" altLang="el-GR" b="1" dirty="0"/>
            </a:br>
            <a:r>
              <a:rPr lang="el-GR" altLang="el-GR" b="1" dirty="0" smtClean="0"/>
              <a:t>ΔΙΕΥΘΥΝΤΗΣ</a:t>
            </a:r>
            <a:endParaRPr lang="el-GR" altLang="el-GR" b="1" dirty="0"/>
          </a:p>
          <a:p>
            <a:pPr algn="ctr"/>
            <a:r>
              <a:rPr lang="el-GR" altLang="el-GR" b="1" dirty="0"/>
              <a:t>(</a:t>
            </a:r>
            <a:r>
              <a:rPr lang="en-US" altLang="el-GR" b="1" dirty="0"/>
              <a:t>Treasurer)</a:t>
            </a:r>
            <a:endParaRPr lang="el-GR" altLang="el-GR" b="1" dirty="0"/>
          </a:p>
        </p:txBody>
      </p:sp>
      <p:sp>
        <p:nvSpPr>
          <p:cNvPr id="2120" name="Rectangle 72"/>
          <p:cNvSpPr>
            <a:spLocks noChangeArrowheads="1"/>
          </p:cNvSpPr>
          <p:nvPr/>
        </p:nvSpPr>
        <p:spPr bwMode="auto">
          <a:xfrm>
            <a:off x="6248400" y="1844824"/>
            <a:ext cx="2362200" cy="822176"/>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l-GR" altLang="el-GR" b="1" dirty="0" smtClean="0"/>
              <a:t>ΠΡΟΪΣΤΑΜΕΝΟΣ</a:t>
            </a:r>
            <a:endParaRPr lang="el-GR" altLang="el-GR" b="1" dirty="0"/>
          </a:p>
          <a:p>
            <a:pPr algn="ctr"/>
            <a:r>
              <a:rPr lang="el-GR" altLang="el-GR" b="1" dirty="0"/>
              <a:t>ΛΟΓΙΣΤΙΚΗΣ</a:t>
            </a:r>
          </a:p>
          <a:p>
            <a:pPr algn="ctr"/>
            <a:r>
              <a:rPr lang="el-GR" altLang="el-GR" b="1" dirty="0"/>
              <a:t>(Controller)</a:t>
            </a:r>
          </a:p>
        </p:txBody>
      </p:sp>
      <p:sp>
        <p:nvSpPr>
          <p:cNvPr id="2121" name="Line 73"/>
          <p:cNvSpPr>
            <a:spLocks noChangeShapeType="1"/>
          </p:cNvSpPr>
          <p:nvPr/>
        </p:nvSpPr>
        <p:spPr bwMode="auto">
          <a:xfrm>
            <a:off x="4800600" y="1676400"/>
            <a:ext cx="28194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sp>
        <p:nvSpPr>
          <p:cNvPr id="2122" name="Line 74"/>
          <p:cNvSpPr>
            <a:spLocks noChangeShapeType="1"/>
          </p:cNvSpPr>
          <p:nvPr/>
        </p:nvSpPr>
        <p:spPr bwMode="auto">
          <a:xfrm>
            <a:off x="3886200" y="609600"/>
            <a:ext cx="0" cy="2286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sp>
        <p:nvSpPr>
          <p:cNvPr id="2123" name="Line 75"/>
          <p:cNvSpPr>
            <a:spLocks noChangeShapeType="1"/>
          </p:cNvSpPr>
          <p:nvPr/>
        </p:nvSpPr>
        <p:spPr bwMode="auto">
          <a:xfrm>
            <a:off x="4800600" y="1676400"/>
            <a:ext cx="0" cy="2286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sp>
        <p:nvSpPr>
          <p:cNvPr id="2124" name="Line 76"/>
          <p:cNvSpPr>
            <a:spLocks noChangeShapeType="1"/>
          </p:cNvSpPr>
          <p:nvPr/>
        </p:nvSpPr>
        <p:spPr bwMode="auto">
          <a:xfrm>
            <a:off x="7620000" y="1676400"/>
            <a:ext cx="0" cy="3048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sp>
        <p:nvSpPr>
          <p:cNvPr id="2125" name="Line 77"/>
          <p:cNvSpPr>
            <a:spLocks noChangeShapeType="1"/>
          </p:cNvSpPr>
          <p:nvPr/>
        </p:nvSpPr>
        <p:spPr bwMode="auto">
          <a:xfrm>
            <a:off x="6248400" y="1524000"/>
            <a:ext cx="0" cy="152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sp>
        <p:nvSpPr>
          <p:cNvPr id="2126" name="Line 78"/>
          <p:cNvSpPr>
            <a:spLocks noChangeShapeType="1"/>
          </p:cNvSpPr>
          <p:nvPr/>
        </p:nvSpPr>
        <p:spPr bwMode="auto">
          <a:xfrm>
            <a:off x="6248400" y="838200"/>
            <a:ext cx="0" cy="3048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sp>
        <p:nvSpPr>
          <p:cNvPr id="2127" name="Rectangle 79"/>
          <p:cNvSpPr>
            <a:spLocks noChangeArrowheads="1"/>
          </p:cNvSpPr>
          <p:nvPr/>
        </p:nvSpPr>
        <p:spPr bwMode="auto">
          <a:xfrm>
            <a:off x="3352800" y="2743200"/>
            <a:ext cx="2803376" cy="35052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r>
              <a:rPr lang="el-GR" altLang="el-GR" sz="1600" dirty="0"/>
              <a:t>- </a:t>
            </a:r>
            <a:r>
              <a:rPr lang="el-GR" altLang="el-GR" sz="1600" b="1" dirty="0"/>
              <a:t>ΕΞΕΥΡΕΣΗ ΚΕΦΑΛΑΙΟΥ</a:t>
            </a:r>
          </a:p>
          <a:p>
            <a:r>
              <a:rPr lang="el-GR" altLang="el-GR" sz="1600" b="1" dirty="0"/>
              <a:t>- ΔΙΑΦΥΛΑΞΗ ΚΕΦΑΛΑΙΟΥ</a:t>
            </a:r>
          </a:p>
          <a:p>
            <a:r>
              <a:rPr lang="el-GR" altLang="el-GR" sz="1600" b="1" dirty="0"/>
              <a:t>- ΡΕΥΣΤΟΤΗΤΑ</a:t>
            </a:r>
          </a:p>
          <a:p>
            <a:r>
              <a:rPr lang="el-GR" altLang="el-GR" sz="1600" b="1" dirty="0"/>
              <a:t> (ΤΡΑΠΕΖΕΣ ΕΜΠΟΡΙΚΕΣ-</a:t>
            </a:r>
          </a:p>
          <a:p>
            <a:r>
              <a:rPr lang="el-GR" altLang="el-GR" sz="1600" b="1" dirty="0"/>
              <a:t> ΕΠΕΝΔΥΤΙΚΕΣ</a:t>
            </a:r>
            <a:r>
              <a:rPr lang="el-GR" altLang="el-GR" sz="1600" b="1" dirty="0" smtClean="0"/>
              <a:t>).</a:t>
            </a:r>
            <a:endParaRPr lang="el-GR" altLang="el-GR" sz="1600" b="1" dirty="0"/>
          </a:p>
          <a:p>
            <a:r>
              <a:rPr lang="el-GR" altLang="el-GR" sz="1600" b="1" dirty="0"/>
              <a:t>- ΕΚΘΕΣΕΙΣ ΡΕΥΣΤΟΤΗΤΑΣ</a:t>
            </a:r>
          </a:p>
          <a:p>
            <a:r>
              <a:rPr lang="el-GR" altLang="el-GR" sz="1600" b="1" dirty="0"/>
              <a:t>- </a:t>
            </a:r>
            <a:r>
              <a:rPr lang="el-GR" altLang="el-GR" sz="1600" b="1" dirty="0" smtClean="0"/>
              <a:t>ΤΑΜΕΙΑΚΗ </a:t>
            </a:r>
            <a:r>
              <a:rPr lang="el-GR" altLang="el-GR" sz="1600" b="1" dirty="0"/>
              <a:t>ΚΑΤΑΣΤΑΣΗ</a:t>
            </a:r>
          </a:p>
          <a:p>
            <a:r>
              <a:rPr lang="el-GR" altLang="el-GR" sz="1600" b="1" dirty="0"/>
              <a:t>- </a:t>
            </a:r>
            <a:r>
              <a:rPr lang="el-GR" altLang="el-GR" sz="1600" b="1" dirty="0" smtClean="0"/>
              <a:t>ΤΑΜΕΙΑΚΟ </a:t>
            </a:r>
            <a:r>
              <a:rPr lang="el-GR" altLang="el-GR" sz="1600" b="1" dirty="0"/>
              <a:t>ΠΡΟΓΡΑΜΜΑ</a:t>
            </a:r>
          </a:p>
          <a:p>
            <a:pPr>
              <a:buFontTx/>
              <a:buChar char="-"/>
            </a:pPr>
            <a:r>
              <a:rPr lang="el-GR" altLang="el-GR" sz="1600" b="1" dirty="0" smtClean="0"/>
              <a:t>ΔΙΑΧΕΙΡΙΣΗ:</a:t>
            </a:r>
          </a:p>
          <a:p>
            <a:r>
              <a:rPr lang="el-GR" altLang="el-GR" sz="1600" b="1" dirty="0" smtClean="0"/>
              <a:t>ΠΙΣΤΩΣΕΩΝ</a:t>
            </a:r>
            <a:endParaRPr lang="el-GR" altLang="el-GR" sz="1600" b="1" dirty="0"/>
          </a:p>
          <a:p>
            <a:r>
              <a:rPr lang="el-GR" altLang="el-GR" sz="1600" b="1" dirty="0" smtClean="0"/>
              <a:t>ΑΣΦΑΛΙΣΤΡΩΝ </a:t>
            </a:r>
          </a:p>
          <a:p>
            <a:r>
              <a:rPr lang="el-GR" altLang="el-GR" sz="1600" b="1" dirty="0" smtClean="0"/>
              <a:t>ΣΥΝΤΑΞΕΩΝ</a:t>
            </a:r>
            <a:endParaRPr lang="el-GR" altLang="el-GR" sz="1800" b="1" dirty="0"/>
          </a:p>
        </p:txBody>
      </p:sp>
      <p:sp>
        <p:nvSpPr>
          <p:cNvPr id="2128" name="Rectangle 80"/>
          <p:cNvSpPr>
            <a:spLocks noChangeArrowheads="1"/>
          </p:cNvSpPr>
          <p:nvPr/>
        </p:nvSpPr>
        <p:spPr bwMode="auto">
          <a:xfrm>
            <a:off x="6248400" y="2743200"/>
            <a:ext cx="2895600" cy="35052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just"/>
            <a:r>
              <a:rPr lang="el-GR" altLang="el-GR" sz="1600" b="1" dirty="0"/>
              <a:t>-</a:t>
            </a:r>
            <a:r>
              <a:rPr lang="el-GR" altLang="el-GR" sz="1600" dirty="0"/>
              <a:t> </a:t>
            </a:r>
            <a:r>
              <a:rPr lang="el-GR" altLang="el-GR" sz="1600" b="1" dirty="0"/>
              <a:t>ΚΑΤΑΧΩΡΗΣΗ </a:t>
            </a:r>
            <a:r>
              <a:rPr lang="el-GR" altLang="el-GR" sz="1600" b="1" dirty="0" smtClean="0"/>
              <a:t> ΚΑΙ</a:t>
            </a:r>
          </a:p>
          <a:p>
            <a:pPr algn="just"/>
            <a:r>
              <a:rPr lang="el-GR" altLang="el-GR" sz="1600" b="1" dirty="0" smtClean="0"/>
              <a:t>ΠΑΡΟΥΣΙΑΣΗ ΤΙΜΟΛΟΓΙΩΝ</a:t>
            </a:r>
            <a:endParaRPr lang="el-GR" altLang="el-GR" sz="1600" b="1" dirty="0"/>
          </a:p>
          <a:p>
            <a:pPr algn="just"/>
            <a:r>
              <a:rPr lang="el-GR" altLang="el-GR" sz="1600" b="1" dirty="0" smtClean="0"/>
              <a:t>- ΚΑΤΑΡΤΙΣΗ </a:t>
            </a:r>
            <a:endParaRPr lang="el-GR" altLang="el-GR" sz="1600" b="1" dirty="0"/>
          </a:p>
          <a:p>
            <a:pPr algn="just"/>
            <a:r>
              <a:rPr lang="el-GR" altLang="el-GR" sz="1600" b="1" dirty="0"/>
              <a:t> </a:t>
            </a:r>
            <a:r>
              <a:rPr lang="el-GR" altLang="el-GR" sz="1600" b="1" dirty="0" smtClean="0"/>
              <a:t>ΟΙΚΟΝΟΜΙΚΩΝ ΚΑΙ</a:t>
            </a:r>
            <a:endParaRPr lang="el-GR" altLang="el-GR" sz="1600" b="1" dirty="0"/>
          </a:p>
          <a:p>
            <a:pPr algn="just"/>
            <a:r>
              <a:rPr lang="el-GR" altLang="el-GR" sz="1600" b="1" dirty="0" smtClean="0"/>
              <a:t>ΛΟΓΙΣΤΙΚΩΝ </a:t>
            </a:r>
            <a:r>
              <a:rPr lang="el-GR" altLang="el-GR" sz="1600" b="1" dirty="0"/>
              <a:t>ΚΑΤΑΣΤΑΣΕΩΝ</a:t>
            </a:r>
          </a:p>
          <a:p>
            <a:pPr algn="just"/>
            <a:r>
              <a:rPr lang="el-GR" altLang="el-GR" sz="1600" b="1" dirty="0"/>
              <a:t>- ΜΙΣΘΟΔΟΣΙΑ</a:t>
            </a:r>
          </a:p>
          <a:p>
            <a:pPr algn="just"/>
            <a:r>
              <a:rPr lang="el-GR" altLang="el-GR" sz="1600" b="1" dirty="0"/>
              <a:t>- ΚΑΤΑΒΟΛΗ ΦΟΡΩΝ</a:t>
            </a:r>
          </a:p>
          <a:p>
            <a:pPr algn="just"/>
            <a:r>
              <a:rPr lang="el-GR" altLang="el-GR" sz="1600" b="1" dirty="0"/>
              <a:t>- ΕΣΩΤΕΡΙΚΗ </a:t>
            </a:r>
          </a:p>
          <a:p>
            <a:pPr algn="just"/>
            <a:r>
              <a:rPr lang="el-GR" altLang="el-GR" sz="1600" b="1" dirty="0"/>
              <a:t>  ΔΙΑΧΕΙΡΙΣΗ ΚΑΙ</a:t>
            </a:r>
          </a:p>
          <a:p>
            <a:pPr algn="just"/>
            <a:r>
              <a:rPr lang="el-GR" altLang="el-GR" sz="1600" b="1" dirty="0"/>
              <a:t>  ΕΛΕΓΧΟΣ</a:t>
            </a:r>
          </a:p>
          <a:p>
            <a:endParaRPr lang="el-GR" altLang="el-GR" sz="1600" dirty="0"/>
          </a:p>
          <a:p>
            <a:endParaRPr lang="el-GR" altLang="el-GR" sz="1600" dirty="0"/>
          </a:p>
          <a:p>
            <a:endParaRPr lang="el-GR" altLang="el-GR" sz="1600" dirty="0"/>
          </a:p>
        </p:txBody>
      </p:sp>
      <p:sp>
        <p:nvSpPr>
          <p:cNvPr id="2130" name="Rectangle 82"/>
          <p:cNvSpPr>
            <a:spLocks noChangeArrowheads="1"/>
          </p:cNvSpPr>
          <p:nvPr/>
        </p:nvSpPr>
        <p:spPr bwMode="auto">
          <a:xfrm>
            <a:off x="0" y="3581400"/>
            <a:ext cx="3275856" cy="2667000"/>
          </a:xfrm>
          <a:prstGeom prst="rect">
            <a:avLst/>
          </a:prstGeom>
          <a:solidFill>
            <a:srgbClr val="00FFFF"/>
          </a:solidFill>
          <a:ln w="9525">
            <a:solidFill>
              <a:schemeClr val="tx1"/>
            </a:solidFill>
            <a:prstDash val="sysDot"/>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l-GR" altLang="el-GR" sz="1800" dirty="0"/>
              <a:t> </a:t>
            </a:r>
            <a:r>
              <a:rPr lang="el-GR" altLang="el-GR" sz="1600" b="1" u="sng" dirty="0" smtClean="0"/>
              <a:t>ΓΡΑΜΜΑΤΕΙΣ</a:t>
            </a:r>
            <a:endParaRPr lang="el-GR" altLang="el-GR" sz="1600" b="1" u="sng" dirty="0"/>
          </a:p>
          <a:p>
            <a:endParaRPr lang="el-GR" altLang="el-GR" sz="1600" b="1" dirty="0"/>
          </a:p>
          <a:p>
            <a:r>
              <a:rPr lang="el-GR" altLang="el-GR" sz="1600" b="1" dirty="0"/>
              <a:t>- ΜΕΤΑΒΙΒΑΣΗ ΠΛΗΡΟΦΟΡΙΩΝ</a:t>
            </a:r>
          </a:p>
          <a:p>
            <a:r>
              <a:rPr lang="el-GR" altLang="el-GR" sz="1600" b="1" dirty="0"/>
              <a:t>- ΝΟΜΙΚΕΣ ΥΠΟΘΕΣΕΙΣ</a:t>
            </a:r>
          </a:p>
          <a:p>
            <a:r>
              <a:rPr lang="el-GR" altLang="el-GR" sz="1600" b="1" dirty="0"/>
              <a:t>- ΤΗΡΗΣΗ ΑΡΧΕΙΟΥ ΕΠΙΤΡΟΠΩΝ</a:t>
            </a:r>
          </a:p>
          <a:p>
            <a:r>
              <a:rPr lang="el-GR" altLang="el-GR" sz="1600" b="1" dirty="0"/>
              <a:t>   ΑΝΩΤΑΤΟΥ ΕΠΙΠΕΔΟΥ</a:t>
            </a:r>
          </a:p>
          <a:p>
            <a:r>
              <a:rPr lang="el-GR" altLang="el-GR" sz="1600" b="1" dirty="0"/>
              <a:t>- ΤΗΡΗΣΗ ΑΡΧΕΙΟΥ ΤΙΤΛΩΝ</a:t>
            </a:r>
          </a:p>
          <a:p>
            <a:r>
              <a:rPr lang="el-GR" altLang="el-GR" sz="1600" b="1" dirty="0"/>
              <a:t>   ΙΔΙΟΚΤΗΣΙΑΣ</a:t>
            </a:r>
          </a:p>
          <a:p>
            <a:r>
              <a:rPr lang="el-GR" altLang="el-GR" sz="1600" b="1" dirty="0"/>
              <a:t>- ΑΡΧΕΙΟ ΔΑΝΕΙΟΛΗΠΤΙΚΗΣ</a:t>
            </a:r>
          </a:p>
          <a:p>
            <a:r>
              <a:rPr lang="el-GR" altLang="el-GR" sz="1600" b="1" dirty="0"/>
              <a:t>   ΔΡΑΣΤΗΡΙΟΤΗΤΑΣ</a:t>
            </a:r>
          </a:p>
          <a:p>
            <a:endParaRPr lang="el-GR" altLang="el-GR" sz="1600" dirty="0"/>
          </a:p>
        </p:txBody>
      </p:sp>
      <p:sp>
        <p:nvSpPr>
          <p:cNvPr id="2131" name="Line 83"/>
          <p:cNvSpPr>
            <a:spLocks noChangeShapeType="1"/>
          </p:cNvSpPr>
          <p:nvPr/>
        </p:nvSpPr>
        <p:spPr bwMode="auto">
          <a:xfrm>
            <a:off x="8763000" y="1600200"/>
            <a:ext cx="0" cy="304800"/>
          </a:xfrm>
          <a:prstGeom prst="line">
            <a:avLst/>
          </a:prstGeom>
          <a:noFill/>
          <a:ln w="9525">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dirty="0"/>
          </a:p>
        </p:txBody>
      </p:sp>
    </p:spTree>
    <p:extLst>
      <p:ext uri="{BB962C8B-B14F-4D97-AF65-F5344CB8AC3E}">
        <p14:creationId xmlns:p14="http://schemas.microsoft.com/office/powerpoint/2010/main" xmlns="" val="5565677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0" y="152400"/>
            <a:ext cx="9144000" cy="584775"/>
          </a:xfrm>
          <a:prstGeom prst="rect">
            <a:avLst/>
          </a:prstGeom>
          <a:noFill/>
          <a:ln w="9525">
            <a:noFill/>
            <a:miter lim="800000"/>
            <a:headEnd/>
            <a:tailEnd/>
          </a:ln>
        </p:spPr>
        <p:txBody>
          <a:bodyPr>
            <a:spAutoFit/>
          </a:bodyPr>
          <a:lstStyle/>
          <a:p>
            <a:pPr algn="ctr" eaLnBrk="0" hangingPunct="0"/>
            <a:r>
              <a:rPr lang="el-GR" sz="3200" b="1" dirty="0">
                <a:latin typeface="+mn-lt"/>
              </a:rPr>
              <a:t>ΑΝΤΙΚΕΙΜΕΝΙΚΟΙ ΣΚΟΠΟΙ ΤΗΣ ΕΠΙΧΕΙΡΗΣΗΣ </a:t>
            </a:r>
          </a:p>
        </p:txBody>
      </p:sp>
      <p:sp>
        <p:nvSpPr>
          <p:cNvPr id="15363" name="Text Box 3"/>
          <p:cNvSpPr txBox="1">
            <a:spLocks noChangeArrowheads="1"/>
          </p:cNvSpPr>
          <p:nvPr/>
        </p:nvSpPr>
        <p:spPr bwMode="auto">
          <a:xfrm>
            <a:off x="685800" y="1435100"/>
            <a:ext cx="3657600" cy="466725"/>
          </a:xfrm>
          <a:prstGeom prst="rect">
            <a:avLst/>
          </a:prstGeom>
          <a:solidFill>
            <a:srgbClr val="FFFF00"/>
          </a:solidFill>
          <a:ln w="9525">
            <a:solidFill>
              <a:schemeClr val="tx1"/>
            </a:solidFill>
            <a:miter lim="800000"/>
            <a:headEnd/>
            <a:tailEnd/>
          </a:ln>
        </p:spPr>
        <p:txBody>
          <a:bodyPr>
            <a:spAutoFit/>
          </a:bodyPr>
          <a:lstStyle/>
          <a:p>
            <a:pPr algn="ctr" eaLnBrk="0" hangingPunct="0">
              <a:spcBef>
                <a:spcPct val="50000"/>
              </a:spcBef>
            </a:pPr>
            <a:r>
              <a:rPr lang="el-GR" sz="2400" b="1" dirty="0">
                <a:latin typeface="+mn-lt"/>
              </a:rPr>
              <a:t>ΚΕΡΔΗ ΕΠΙΧΕΙΡΗΣΗΣ</a:t>
            </a:r>
          </a:p>
        </p:txBody>
      </p:sp>
      <p:sp>
        <p:nvSpPr>
          <p:cNvPr id="15364" name="Text Box 4"/>
          <p:cNvSpPr txBox="1">
            <a:spLocks noChangeArrowheads="1"/>
          </p:cNvSpPr>
          <p:nvPr/>
        </p:nvSpPr>
        <p:spPr bwMode="auto">
          <a:xfrm>
            <a:off x="4788024" y="2204864"/>
            <a:ext cx="3810000" cy="466725"/>
          </a:xfrm>
          <a:prstGeom prst="rect">
            <a:avLst/>
          </a:prstGeom>
          <a:solidFill>
            <a:srgbClr val="FF9900"/>
          </a:solidFill>
          <a:ln w="9525">
            <a:solidFill>
              <a:schemeClr val="tx1"/>
            </a:solidFill>
            <a:miter lim="800000"/>
            <a:headEnd/>
            <a:tailEnd/>
          </a:ln>
        </p:spPr>
        <p:txBody>
          <a:bodyPr>
            <a:spAutoFit/>
          </a:bodyPr>
          <a:lstStyle/>
          <a:p>
            <a:pPr algn="ctr" eaLnBrk="0" hangingPunct="0">
              <a:spcBef>
                <a:spcPct val="50000"/>
              </a:spcBef>
            </a:pPr>
            <a:r>
              <a:rPr lang="el-GR" sz="2400" b="1" dirty="0">
                <a:latin typeface="+mn-lt"/>
              </a:rPr>
              <a:t>ΠΑΡΑΓΩΓΗ ΑΞΙΑΣ</a:t>
            </a:r>
          </a:p>
        </p:txBody>
      </p:sp>
      <p:sp>
        <p:nvSpPr>
          <p:cNvPr id="15365" name="Rectangle 5"/>
          <p:cNvSpPr>
            <a:spLocks noChangeArrowheads="1"/>
          </p:cNvSpPr>
          <p:nvPr/>
        </p:nvSpPr>
        <p:spPr bwMode="auto">
          <a:xfrm>
            <a:off x="611188" y="2060575"/>
            <a:ext cx="3657600" cy="466725"/>
          </a:xfrm>
          <a:prstGeom prst="rect">
            <a:avLst/>
          </a:prstGeom>
          <a:solidFill>
            <a:srgbClr val="FFFF00"/>
          </a:solidFill>
          <a:ln w="9525">
            <a:solidFill>
              <a:schemeClr val="tx1"/>
            </a:solidFill>
            <a:miter lim="800000"/>
            <a:headEnd/>
            <a:tailEnd/>
          </a:ln>
        </p:spPr>
        <p:txBody>
          <a:bodyPr>
            <a:spAutoFit/>
          </a:bodyPr>
          <a:lstStyle/>
          <a:p>
            <a:pPr algn="ctr" eaLnBrk="0" hangingPunct="0">
              <a:spcBef>
                <a:spcPct val="50000"/>
              </a:spcBef>
            </a:pPr>
            <a:r>
              <a:rPr lang="el-GR" sz="2400" b="1" dirty="0">
                <a:latin typeface="+mn-lt"/>
              </a:rPr>
              <a:t>ΚΕΡΔΗ ΑΝΑ ΜΕΤΟΧΗ</a:t>
            </a:r>
          </a:p>
        </p:txBody>
      </p:sp>
      <p:sp>
        <p:nvSpPr>
          <p:cNvPr id="15366" name="Rectangle 6"/>
          <p:cNvSpPr>
            <a:spLocks noChangeArrowheads="1"/>
          </p:cNvSpPr>
          <p:nvPr/>
        </p:nvSpPr>
        <p:spPr bwMode="auto">
          <a:xfrm>
            <a:off x="4500563" y="1435100"/>
            <a:ext cx="4392612" cy="711200"/>
          </a:xfrm>
          <a:prstGeom prst="rect">
            <a:avLst/>
          </a:prstGeom>
          <a:solidFill>
            <a:srgbClr val="FF9900"/>
          </a:solidFill>
          <a:ln w="9525">
            <a:solidFill>
              <a:schemeClr val="tx1"/>
            </a:solidFill>
            <a:miter lim="800000"/>
            <a:headEnd/>
            <a:tailEnd/>
          </a:ln>
        </p:spPr>
        <p:txBody>
          <a:bodyPr>
            <a:spAutoFit/>
          </a:bodyPr>
          <a:lstStyle/>
          <a:p>
            <a:pPr algn="ctr" eaLnBrk="0" hangingPunct="0">
              <a:spcBef>
                <a:spcPct val="50000"/>
              </a:spcBef>
            </a:pPr>
            <a:r>
              <a:rPr lang="el-GR" sz="2000" b="1" dirty="0">
                <a:latin typeface="+mn-lt"/>
              </a:rPr>
              <a:t>ΧΡΗΜΑΤΙΣΤΗΡΙΑΚΗ ΑΞΙΑ ΜΕΤΟΧΗΣ</a:t>
            </a:r>
          </a:p>
        </p:txBody>
      </p:sp>
      <p:sp>
        <p:nvSpPr>
          <p:cNvPr id="15367" name="Text Box 7"/>
          <p:cNvSpPr txBox="1">
            <a:spLocks noChangeArrowheads="1"/>
          </p:cNvSpPr>
          <p:nvPr/>
        </p:nvSpPr>
        <p:spPr bwMode="auto">
          <a:xfrm>
            <a:off x="685800" y="825500"/>
            <a:ext cx="7848600" cy="528638"/>
          </a:xfrm>
          <a:prstGeom prst="rect">
            <a:avLst/>
          </a:prstGeom>
          <a:solidFill>
            <a:srgbClr val="00FF00"/>
          </a:solidFill>
          <a:ln w="9525">
            <a:solidFill>
              <a:schemeClr val="tx1"/>
            </a:solidFill>
            <a:miter lim="800000"/>
            <a:headEnd/>
            <a:tailEnd/>
          </a:ln>
        </p:spPr>
        <p:txBody>
          <a:bodyPr>
            <a:spAutoFit/>
          </a:bodyPr>
          <a:lstStyle/>
          <a:p>
            <a:pPr algn="ctr" eaLnBrk="0" hangingPunct="0">
              <a:spcBef>
                <a:spcPct val="50000"/>
              </a:spcBef>
            </a:pPr>
            <a:r>
              <a:rPr lang="el-GR" sz="2800" b="1" dirty="0">
                <a:latin typeface="+mn-lt"/>
              </a:rPr>
              <a:t>ΜΕΓΙΣΤΟΠΟΙΗΣΗ</a:t>
            </a:r>
          </a:p>
        </p:txBody>
      </p:sp>
      <p:sp>
        <p:nvSpPr>
          <p:cNvPr id="15368" name="Text Box 8"/>
          <p:cNvSpPr txBox="1">
            <a:spLocks noChangeArrowheads="1"/>
          </p:cNvSpPr>
          <p:nvPr/>
        </p:nvSpPr>
        <p:spPr bwMode="auto">
          <a:xfrm>
            <a:off x="755576" y="2882900"/>
            <a:ext cx="1800299" cy="400110"/>
          </a:xfrm>
          <a:prstGeom prst="rect">
            <a:avLst/>
          </a:prstGeom>
          <a:solidFill>
            <a:srgbClr val="FF6600"/>
          </a:solidFill>
          <a:ln w="9525">
            <a:solidFill>
              <a:schemeClr val="tx1"/>
            </a:solidFill>
            <a:prstDash val="sysDot"/>
            <a:miter lim="800000"/>
            <a:headEnd/>
            <a:tailEnd/>
          </a:ln>
        </p:spPr>
        <p:txBody>
          <a:bodyPr wrap="square">
            <a:spAutoFit/>
          </a:bodyPr>
          <a:lstStyle/>
          <a:p>
            <a:pPr eaLnBrk="0" hangingPunct="0">
              <a:spcBef>
                <a:spcPct val="50000"/>
              </a:spcBef>
            </a:pPr>
            <a:r>
              <a:rPr lang="el-GR" sz="2000" b="1" dirty="0">
                <a:latin typeface="+mn-lt"/>
              </a:rPr>
              <a:t>ΕΠΕΝΔΥΤΕΣ</a:t>
            </a:r>
          </a:p>
        </p:txBody>
      </p:sp>
      <p:sp>
        <p:nvSpPr>
          <p:cNvPr id="15369" name="Text Box 9"/>
          <p:cNvSpPr txBox="1">
            <a:spLocks noChangeArrowheads="1"/>
          </p:cNvSpPr>
          <p:nvPr/>
        </p:nvSpPr>
        <p:spPr bwMode="auto">
          <a:xfrm>
            <a:off x="2895600" y="2882900"/>
            <a:ext cx="1531938" cy="400110"/>
          </a:xfrm>
          <a:prstGeom prst="rect">
            <a:avLst/>
          </a:prstGeom>
          <a:solidFill>
            <a:srgbClr val="FFCC00"/>
          </a:solidFill>
          <a:ln w="9525">
            <a:solidFill>
              <a:schemeClr val="tx1"/>
            </a:solidFill>
            <a:prstDash val="sysDot"/>
            <a:miter lim="800000"/>
            <a:headEnd/>
            <a:tailEnd/>
          </a:ln>
        </p:spPr>
        <p:txBody>
          <a:bodyPr>
            <a:spAutoFit/>
          </a:bodyPr>
          <a:lstStyle/>
          <a:p>
            <a:pPr eaLnBrk="0" hangingPunct="0"/>
            <a:r>
              <a:rPr lang="el-GR" sz="2000" b="1" dirty="0">
                <a:latin typeface="+mn-lt"/>
              </a:rPr>
              <a:t>ΔΙΟΙΚΗΣΗ</a:t>
            </a:r>
          </a:p>
        </p:txBody>
      </p:sp>
      <p:sp>
        <p:nvSpPr>
          <p:cNvPr id="15370" name="Text Box 10"/>
          <p:cNvSpPr txBox="1">
            <a:spLocks noChangeArrowheads="1"/>
          </p:cNvSpPr>
          <p:nvPr/>
        </p:nvSpPr>
        <p:spPr bwMode="auto">
          <a:xfrm>
            <a:off x="4800600" y="2882900"/>
            <a:ext cx="2076450" cy="400110"/>
          </a:xfrm>
          <a:prstGeom prst="rect">
            <a:avLst/>
          </a:prstGeom>
          <a:solidFill>
            <a:srgbClr val="FFCC99"/>
          </a:solidFill>
          <a:ln w="9525">
            <a:solidFill>
              <a:schemeClr val="tx1"/>
            </a:solidFill>
            <a:prstDash val="sysDot"/>
            <a:miter lim="800000"/>
            <a:headEnd/>
            <a:tailEnd/>
          </a:ln>
        </p:spPr>
        <p:txBody>
          <a:bodyPr>
            <a:spAutoFit/>
          </a:bodyPr>
          <a:lstStyle/>
          <a:p>
            <a:pPr eaLnBrk="0" hangingPunct="0">
              <a:spcBef>
                <a:spcPct val="50000"/>
              </a:spcBef>
            </a:pPr>
            <a:r>
              <a:rPr lang="el-GR" sz="2000" b="1" dirty="0">
                <a:latin typeface="+mn-lt"/>
              </a:rPr>
              <a:t>ΕΡΓΑΖΟΜΕΝΟΙ</a:t>
            </a:r>
          </a:p>
        </p:txBody>
      </p:sp>
      <p:sp>
        <p:nvSpPr>
          <p:cNvPr id="15371" name="Text Box 11"/>
          <p:cNvSpPr txBox="1">
            <a:spLocks noChangeArrowheads="1"/>
          </p:cNvSpPr>
          <p:nvPr/>
        </p:nvSpPr>
        <p:spPr bwMode="auto">
          <a:xfrm>
            <a:off x="7086600" y="2882900"/>
            <a:ext cx="1446213" cy="384721"/>
          </a:xfrm>
          <a:prstGeom prst="rect">
            <a:avLst/>
          </a:prstGeom>
          <a:solidFill>
            <a:srgbClr val="FF99CC"/>
          </a:solidFill>
          <a:ln w="9525">
            <a:solidFill>
              <a:schemeClr val="tx1"/>
            </a:solidFill>
            <a:prstDash val="sysDot"/>
            <a:miter lim="800000"/>
            <a:headEnd/>
            <a:tailEnd/>
          </a:ln>
        </p:spPr>
        <p:txBody>
          <a:bodyPr>
            <a:spAutoFit/>
          </a:bodyPr>
          <a:lstStyle/>
          <a:p>
            <a:pPr eaLnBrk="0" hangingPunct="0"/>
            <a:r>
              <a:rPr lang="el-GR" sz="1900" b="1" dirty="0">
                <a:latin typeface="+mn-lt"/>
              </a:rPr>
              <a:t>ΚΟΙΝΩΝΙΑ</a:t>
            </a:r>
          </a:p>
        </p:txBody>
      </p:sp>
      <p:sp>
        <p:nvSpPr>
          <p:cNvPr id="15372" name="Line 12"/>
          <p:cNvSpPr>
            <a:spLocks noChangeShapeType="1"/>
          </p:cNvSpPr>
          <p:nvPr/>
        </p:nvSpPr>
        <p:spPr bwMode="auto">
          <a:xfrm>
            <a:off x="609600" y="2730500"/>
            <a:ext cx="7924800" cy="0"/>
          </a:xfrm>
          <a:prstGeom prst="line">
            <a:avLst/>
          </a:prstGeom>
          <a:noFill/>
          <a:ln w="9525">
            <a:solidFill>
              <a:schemeClr val="tx1"/>
            </a:solidFill>
            <a:round/>
            <a:headEnd/>
            <a:tailEnd/>
          </a:ln>
        </p:spPr>
        <p:txBody>
          <a:bodyPr wrap="none" anchor="ctr"/>
          <a:lstStyle/>
          <a:p>
            <a:endParaRPr lang="el-GR" dirty="0"/>
          </a:p>
        </p:txBody>
      </p:sp>
      <p:sp>
        <p:nvSpPr>
          <p:cNvPr id="15373" name="Line 13"/>
          <p:cNvSpPr>
            <a:spLocks noChangeShapeType="1"/>
          </p:cNvSpPr>
          <p:nvPr/>
        </p:nvSpPr>
        <p:spPr bwMode="auto">
          <a:xfrm>
            <a:off x="609600" y="2730500"/>
            <a:ext cx="0" cy="609600"/>
          </a:xfrm>
          <a:prstGeom prst="line">
            <a:avLst/>
          </a:prstGeom>
          <a:noFill/>
          <a:ln w="9525">
            <a:solidFill>
              <a:schemeClr val="tx1"/>
            </a:solidFill>
            <a:round/>
            <a:headEnd/>
            <a:tailEnd/>
          </a:ln>
        </p:spPr>
        <p:txBody>
          <a:bodyPr wrap="none" anchor="ctr"/>
          <a:lstStyle/>
          <a:p>
            <a:endParaRPr lang="el-GR" dirty="0"/>
          </a:p>
        </p:txBody>
      </p:sp>
      <p:sp>
        <p:nvSpPr>
          <p:cNvPr id="15374" name="Line 14"/>
          <p:cNvSpPr>
            <a:spLocks noChangeShapeType="1"/>
          </p:cNvSpPr>
          <p:nvPr/>
        </p:nvSpPr>
        <p:spPr bwMode="auto">
          <a:xfrm>
            <a:off x="609600" y="3340100"/>
            <a:ext cx="7924800" cy="0"/>
          </a:xfrm>
          <a:prstGeom prst="line">
            <a:avLst/>
          </a:prstGeom>
          <a:noFill/>
          <a:ln w="9525">
            <a:solidFill>
              <a:schemeClr val="tx1"/>
            </a:solidFill>
            <a:round/>
            <a:headEnd/>
            <a:tailEnd/>
          </a:ln>
        </p:spPr>
        <p:txBody>
          <a:bodyPr wrap="none" anchor="ctr"/>
          <a:lstStyle/>
          <a:p>
            <a:endParaRPr lang="el-GR" dirty="0"/>
          </a:p>
        </p:txBody>
      </p:sp>
      <p:sp>
        <p:nvSpPr>
          <p:cNvPr id="15375" name="Line 15"/>
          <p:cNvSpPr>
            <a:spLocks noChangeShapeType="1"/>
          </p:cNvSpPr>
          <p:nvPr/>
        </p:nvSpPr>
        <p:spPr bwMode="auto">
          <a:xfrm>
            <a:off x="8534400" y="2730500"/>
            <a:ext cx="0" cy="609600"/>
          </a:xfrm>
          <a:prstGeom prst="line">
            <a:avLst/>
          </a:prstGeom>
          <a:noFill/>
          <a:ln w="9525">
            <a:solidFill>
              <a:schemeClr val="tx1"/>
            </a:solidFill>
            <a:round/>
            <a:headEnd/>
            <a:tailEnd/>
          </a:ln>
        </p:spPr>
        <p:txBody>
          <a:bodyPr wrap="none" anchor="ctr"/>
          <a:lstStyle/>
          <a:p>
            <a:endParaRPr lang="el-GR" dirty="0"/>
          </a:p>
        </p:txBody>
      </p:sp>
      <p:sp>
        <p:nvSpPr>
          <p:cNvPr id="15376" name="Text Box 16"/>
          <p:cNvSpPr txBox="1">
            <a:spLocks noChangeArrowheads="1"/>
          </p:cNvSpPr>
          <p:nvPr/>
        </p:nvSpPr>
        <p:spPr bwMode="auto">
          <a:xfrm>
            <a:off x="0" y="3380125"/>
            <a:ext cx="5181600" cy="3477875"/>
          </a:xfrm>
          <a:prstGeom prst="rect">
            <a:avLst/>
          </a:prstGeom>
          <a:noFill/>
          <a:ln w="9525">
            <a:solidFill>
              <a:schemeClr val="tx1"/>
            </a:solidFill>
            <a:miter lim="800000"/>
            <a:headEnd/>
            <a:tailEnd/>
          </a:ln>
        </p:spPr>
        <p:txBody>
          <a:bodyPr wrap="square">
            <a:spAutoFit/>
          </a:bodyPr>
          <a:lstStyle/>
          <a:p>
            <a:pPr eaLnBrk="0" hangingPunct="0"/>
            <a:r>
              <a:rPr lang="el-GR" b="1" dirty="0">
                <a:latin typeface="Times New Roman" pitchFamily="18" charset="0"/>
              </a:rPr>
              <a:t>                           </a:t>
            </a:r>
            <a:r>
              <a:rPr lang="el-GR" sz="2000" b="1" dirty="0">
                <a:latin typeface="Times New Roman" pitchFamily="18" charset="0"/>
              </a:rPr>
              <a:t>ΑΠΟΦΑΣΕΙΣ</a:t>
            </a:r>
          </a:p>
          <a:p>
            <a:pPr eaLnBrk="0" hangingPunct="0"/>
            <a:r>
              <a:rPr lang="el-GR" sz="2000" b="1" u="sng" dirty="0">
                <a:latin typeface="Times New Roman" pitchFamily="18" charset="0"/>
              </a:rPr>
              <a:t>1. ΕΠΕΝΔΥΣΕΙΣ</a:t>
            </a:r>
          </a:p>
          <a:p>
            <a:pPr eaLnBrk="0" hangingPunct="0"/>
            <a:r>
              <a:rPr lang="el-GR" sz="2000" b="1" dirty="0">
                <a:latin typeface="Times New Roman" pitchFamily="18" charset="0"/>
              </a:rPr>
              <a:t>(Μακροχρόνιες επενδύσεις, Δομή Ενεργητικού, Χρονικός Ορίζοντας, Απαιτούμενη Απόδοση)</a:t>
            </a:r>
          </a:p>
          <a:p>
            <a:pPr eaLnBrk="0" hangingPunct="0"/>
            <a:r>
              <a:rPr lang="el-GR" sz="2000" b="1" u="sng" dirty="0">
                <a:latin typeface="Times New Roman" pitchFamily="18" charset="0"/>
              </a:rPr>
              <a:t>2. ΧΡΗΜΑΤΟΔΟΤΗΣΗ</a:t>
            </a:r>
            <a:r>
              <a:rPr lang="el-GR" sz="2000" b="1" dirty="0">
                <a:latin typeface="Times New Roman" pitchFamily="18" charset="0"/>
              </a:rPr>
              <a:t/>
            </a:r>
            <a:br>
              <a:rPr lang="el-GR" sz="2000" b="1" dirty="0">
                <a:latin typeface="Times New Roman" pitchFamily="18" charset="0"/>
              </a:rPr>
            </a:br>
            <a:r>
              <a:rPr lang="el-GR" sz="2000" b="1" dirty="0">
                <a:latin typeface="Times New Roman" pitchFamily="18" charset="0"/>
              </a:rPr>
              <a:t>(Σύνθεση Χρηματοδότησης, </a:t>
            </a:r>
            <a:r>
              <a:rPr lang="el-GR" sz="2000" b="1" dirty="0" smtClean="0">
                <a:latin typeface="Times New Roman" pitchFamily="18" charset="0"/>
              </a:rPr>
              <a:t>Κίνδυνος</a:t>
            </a:r>
            <a:r>
              <a:rPr lang="el-GR" sz="2000" b="1" dirty="0">
                <a:latin typeface="Times New Roman" pitchFamily="18" charset="0"/>
              </a:rPr>
              <a:t>)</a:t>
            </a:r>
          </a:p>
          <a:p>
            <a:pPr eaLnBrk="0" hangingPunct="0"/>
            <a:r>
              <a:rPr lang="el-GR" sz="2000" b="1" u="sng" dirty="0">
                <a:latin typeface="Times New Roman" pitchFamily="18" charset="0"/>
              </a:rPr>
              <a:t>3. ΜΕΡΙΣΜΑΤΑ</a:t>
            </a:r>
            <a:r>
              <a:rPr lang="el-GR" sz="2000" b="1" dirty="0">
                <a:latin typeface="Times New Roman" pitchFamily="18" charset="0"/>
              </a:rPr>
              <a:t/>
            </a:r>
            <a:br>
              <a:rPr lang="el-GR" sz="2000" b="1" dirty="0">
                <a:latin typeface="Times New Roman" pitchFamily="18" charset="0"/>
              </a:rPr>
            </a:br>
            <a:r>
              <a:rPr lang="el-GR" sz="2000" b="1" dirty="0">
                <a:latin typeface="Times New Roman" pitchFamily="18" charset="0"/>
              </a:rPr>
              <a:t>(Μερισματική Πολιτική, </a:t>
            </a:r>
            <a:r>
              <a:rPr lang="el-GR" sz="2000" b="1" dirty="0" smtClean="0">
                <a:latin typeface="Times New Roman" pitchFamily="18" charset="0"/>
              </a:rPr>
              <a:t>Ανάπτυξη &amp; Σταθερότητα</a:t>
            </a:r>
            <a:r>
              <a:rPr lang="el-GR" sz="2000" b="1" dirty="0">
                <a:latin typeface="Times New Roman" pitchFamily="18" charset="0"/>
              </a:rPr>
              <a:t>)</a:t>
            </a:r>
          </a:p>
          <a:p>
            <a:pPr eaLnBrk="0" hangingPunct="0"/>
            <a:endParaRPr lang="el-GR" sz="2000" b="1" dirty="0">
              <a:latin typeface="Times New Roman" pitchFamily="18" charset="0"/>
            </a:endParaRPr>
          </a:p>
        </p:txBody>
      </p:sp>
      <p:sp>
        <p:nvSpPr>
          <p:cNvPr id="15377" name="Text Box 17"/>
          <p:cNvSpPr txBox="1">
            <a:spLocks noChangeArrowheads="1"/>
          </p:cNvSpPr>
          <p:nvPr/>
        </p:nvSpPr>
        <p:spPr bwMode="auto">
          <a:xfrm>
            <a:off x="5638800" y="3492500"/>
            <a:ext cx="3276600" cy="2663825"/>
          </a:xfrm>
          <a:prstGeom prst="rect">
            <a:avLst/>
          </a:prstGeom>
          <a:noFill/>
          <a:ln w="9525">
            <a:solidFill>
              <a:schemeClr val="tx1"/>
            </a:solidFill>
            <a:miter lim="800000"/>
            <a:headEnd/>
            <a:tailEnd/>
          </a:ln>
        </p:spPr>
        <p:txBody>
          <a:bodyPr>
            <a:spAutoFit/>
          </a:bodyPr>
          <a:lstStyle/>
          <a:p>
            <a:pPr algn="ctr" eaLnBrk="0" hangingPunct="0"/>
            <a:endParaRPr lang="el-GR" dirty="0">
              <a:latin typeface="Times New Roman" pitchFamily="18" charset="0"/>
            </a:endParaRPr>
          </a:p>
          <a:p>
            <a:pPr algn="ctr" eaLnBrk="0" hangingPunct="0"/>
            <a:endParaRPr lang="el-GR" dirty="0">
              <a:latin typeface="Times New Roman" pitchFamily="18" charset="0"/>
            </a:endParaRPr>
          </a:p>
          <a:p>
            <a:pPr algn="ctr" eaLnBrk="0" hangingPunct="0"/>
            <a:endParaRPr lang="el-GR" dirty="0">
              <a:latin typeface="Times New Roman" pitchFamily="18" charset="0"/>
            </a:endParaRPr>
          </a:p>
          <a:p>
            <a:pPr algn="ctr" eaLnBrk="0" hangingPunct="0"/>
            <a:r>
              <a:rPr lang="el-GR" dirty="0">
                <a:latin typeface="Times New Roman" pitchFamily="18" charset="0"/>
              </a:rPr>
              <a:t>   </a:t>
            </a:r>
            <a:r>
              <a:rPr lang="el-GR" sz="2000" b="1" dirty="0">
                <a:latin typeface="Times New Roman" pitchFamily="18" charset="0"/>
              </a:rPr>
              <a:t>ΧΡΗΜΑΤΟ</a:t>
            </a:r>
            <a:br>
              <a:rPr lang="el-GR" sz="2000" b="1" dirty="0">
                <a:latin typeface="Times New Roman" pitchFamily="18" charset="0"/>
              </a:rPr>
            </a:br>
            <a:r>
              <a:rPr lang="el-GR" sz="2000" b="1" dirty="0">
                <a:latin typeface="Times New Roman" pitchFamily="18" charset="0"/>
              </a:rPr>
              <a:t>ΟΙΚΟΝΟΜΙΚΗ</a:t>
            </a:r>
          </a:p>
          <a:p>
            <a:pPr eaLnBrk="0" hangingPunct="0"/>
            <a:r>
              <a:rPr lang="el-GR" b="1" dirty="0">
                <a:latin typeface="Times New Roman" pitchFamily="18" charset="0"/>
              </a:rPr>
              <a:t>	</a:t>
            </a:r>
            <a:r>
              <a:rPr lang="el-GR" sz="2000" b="1" dirty="0">
                <a:latin typeface="Times New Roman" pitchFamily="18" charset="0"/>
              </a:rPr>
              <a:t>ΔΙΟΙΚΗΣΗ</a:t>
            </a:r>
          </a:p>
          <a:p>
            <a:pPr eaLnBrk="0" hangingPunct="0"/>
            <a:endParaRPr lang="el-GR" b="1" dirty="0">
              <a:latin typeface="Times New Roman" pitchFamily="18" charset="0"/>
            </a:endParaRPr>
          </a:p>
          <a:p>
            <a:pPr eaLnBrk="0" hangingPunct="0"/>
            <a:endParaRPr lang="el-GR" dirty="0">
              <a:latin typeface="Times New Roman" pitchFamily="18" charset="0"/>
            </a:endParaRPr>
          </a:p>
          <a:p>
            <a:pPr eaLnBrk="0" hangingPunct="0"/>
            <a:endParaRPr lang="el-GR" dirty="0">
              <a:latin typeface="Times New Roman" pitchFamily="18" charset="0"/>
            </a:endParaRPr>
          </a:p>
        </p:txBody>
      </p:sp>
      <p:sp>
        <p:nvSpPr>
          <p:cNvPr id="15378" name="Line 18"/>
          <p:cNvSpPr>
            <a:spLocks noChangeShapeType="1"/>
          </p:cNvSpPr>
          <p:nvPr/>
        </p:nvSpPr>
        <p:spPr bwMode="auto">
          <a:xfrm flipH="1" flipV="1">
            <a:off x="228600" y="977900"/>
            <a:ext cx="457200" cy="0"/>
          </a:xfrm>
          <a:prstGeom prst="line">
            <a:avLst/>
          </a:prstGeom>
          <a:noFill/>
          <a:ln w="9525">
            <a:solidFill>
              <a:schemeClr val="tx1"/>
            </a:solidFill>
            <a:round/>
            <a:headEnd/>
            <a:tailEnd type="triangle" w="med" len="med"/>
          </a:ln>
        </p:spPr>
        <p:txBody>
          <a:bodyPr wrap="none" anchor="ctr"/>
          <a:lstStyle/>
          <a:p>
            <a:endParaRPr lang="el-GR" dirty="0"/>
          </a:p>
        </p:txBody>
      </p:sp>
      <p:sp>
        <p:nvSpPr>
          <p:cNvPr id="15379" name="Line 19"/>
          <p:cNvSpPr>
            <a:spLocks noChangeShapeType="1"/>
          </p:cNvSpPr>
          <p:nvPr/>
        </p:nvSpPr>
        <p:spPr bwMode="auto">
          <a:xfrm>
            <a:off x="228600" y="977900"/>
            <a:ext cx="0" cy="2057400"/>
          </a:xfrm>
          <a:prstGeom prst="line">
            <a:avLst/>
          </a:prstGeom>
          <a:noFill/>
          <a:ln w="9525">
            <a:solidFill>
              <a:schemeClr val="tx1"/>
            </a:solidFill>
            <a:round/>
            <a:headEnd/>
            <a:tailEnd type="triangle" w="med" len="med"/>
          </a:ln>
        </p:spPr>
        <p:txBody>
          <a:bodyPr wrap="none" anchor="ctr"/>
          <a:lstStyle/>
          <a:p>
            <a:endParaRPr lang="el-GR" dirty="0"/>
          </a:p>
        </p:txBody>
      </p:sp>
      <p:sp>
        <p:nvSpPr>
          <p:cNvPr id="15380" name="Line 20"/>
          <p:cNvSpPr>
            <a:spLocks noChangeShapeType="1"/>
          </p:cNvSpPr>
          <p:nvPr/>
        </p:nvSpPr>
        <p:spPr bwMode="auto">
          <a:xfrm>
            <a:off x="228600" y="3035300"/>
            <a:ext cx="381000" cy="0"/>
          </a:xfrm>
          <a:prstGeom prst="line">
            <a:avLst/>
          </a:prstGeom>
          <a:noFill/>
          <a:ln w="9525">
            <a:solidFill>
              <a:schemeClr val="tx1"/>
            </a:solidFill>
            <a:round/>
            <a:headEnd/>
            <a:tailEnd type="triangle" w="med" len="med"/>
          </a:ln>
        </p:spPr>
        <p:txBody>
          <a:bodyPr wrap="none" anchor="ctr"/>
          <a:lstStyle/>
          <a:p>
            <a:endParaRPr lang="el-GR" dirty="0"/>
          </a:p>
        </p:txBody>
      </p:sp>
      <p:sp>
        <p:nvSpPr>
          <p:cNvPr id="15381" name="Line 21"/>
          <p:cNvSpPr>
            <a:spLocks noChangeShapeType="1"/>
          </p:cNvSpPr>
          <p:nvPr/>
        </p:nvSpPr>
        <p:spPr bwMode="auto">
          <a:xfrm flipV="1">
            <a:off x="8534400" y="3035300"/>
            <a:ext cx="381000" cy="0"/>
          </a:xfrm>
          <a:prstGeom prst="line">
            <a:avLst/>
          </a:prstGeom>
          <a:noFill/>
          <a:ln w="9525">
            <a:solidFill>
              <a:schemeClr val="tx1"/>
            </a:solidFill>
            <a:round/>
            <a:headEnd/>
            <a:tailEnd type="triangle" w="med" len="med"/>
          </a:ln>
        </p:spPr>
        <p:txBody>
          <a:bodyPr wrap="none" anchor="ctr"/>
          <a:lstStyle/>
          <a:p>
            <a:endParaRPr lang="el-GR" dirty="0"/>
          </a:p>
        </p:txBody>
      </p:sp>
      <p:sp>
        <p:nvSpPr>
          <p:cNvPr id="15382" name="Line 22"/>
          <p:cNvSpPr>
            <a:spLocks noChangeShapeType="1"/>
          </p:cNvSpPr>
          <p:nvPr/>
        </p:nvSpPr>
        <p:spPr bwMode="auto">
          <a:xfrm flipV="1">
            <a:off x="8915400" y="1054100"/>
            <a:ext cx="0" cy="1981200"/>
          </a:xfrm>
          <a:prstGeom prst="line">
            <a:avLst/>
          </a:prstGeom>
          <a:noFill/>
          <a:ln w="9525">
            <a:solidFill>
              <a:schemeClr val="tx1"/>
            </a:solidFill>
            <a:round/>
            <a:headEnd/>
            <a:tailEnd type="triangle" w="med" len="med"/>
          </a:ln>
        </p:spPr>
        <p:txBody>
          <a:bodyPr wrap="none" anchor="ctr"/>
          <a:lstStyle/>
          <a:p>
            <a:endParaRPr lang="el-GR" dirty="0"/>
          </a:p>
        </p:txBody>
      </p:sp>
      <p:sp>
        <p:nvSpPr>
          <p:cNvPr id="15383" name="Line 23"/>
          <p:cNvSpPr>
            <a:spLocks noChangeShapeType="1"/>
          </p:cNvSpPr>
          <p:nvPr/>
        </p:nvSpPr>
        <p:spPr bwMode="auto">
          <a:xfrm flipH="1">
            <a:off x="8534400" y="1054100"/>
            <a:ext cx="381000" cy="0"/>
          </a:xfrm>
          <a:prstGeom prst="line">
            <a:avLst/>
          </a:prstGeom>
          <a:noFill/>
          <a:ln w="9525">
            <a:solidFill>
              <a:schemeClr val="tx1"/>
            </a:solidFill>
            <a:round/>
            <a:headEnd/>
            <a:tailEnd type="triangle" w="med" len="med"/>
          </a:ln>
        </p:spPr>
        <p:txBody>
          <a:bodyPr wrap="none" anchor="ctr"/>
          <a:lstStyle/>
          <a:p>
            <a:endParaRPr lang="el-GR" dirty="0"/>
          </a:p>
        </p:txBody>
      </p:sp>
      <p:sp>
        <p:nvSpPr>
          <p:cNvPr id="15384" name="Line 24"/>
          <p:cNvSpPr>
            <a:spLocks noChangeShapeType="1"/>
          </p:cNvSpPr>
          <p:nvPr/>
        </p:nvSpPr>
        <p:spPr bwMode="auto">
          <a:xfrm flipH="1">
            <a:off x="5181600" y="4025900"/>
            <a:ext cx="457200" cy="0"/>
          </a:xfrm>
          <a:prstGeom prst="line">
            <a:avLst/>
          </a:prstGeom>
          <a:noFill/>
          <a:ln w="9525">
            <a:solidFill>
              <a:schemeClr val="tx1"/>
            </a:solidFill>
            <a:round/>
            <a:headEnd/>
            <a:tailEnd type="triangle" w="med" len="med"/>
          </a:ln>
        </p:spPr>
        <p:txBody>
          <a:bodyPr wrap="none" anchor="ctr"/>
          <a:lstStyle/>
          <a:p>
            <a:endParaRPr lang="el-GR" dirty="0"/>
          </a:p>
        </p:txBody>
      </p:sp>
      <p:sp>
        <p:nvSpPr>
          <p:cNvPr id="15385" name="Line 25"/>
          <p:cNvSpPr>
            <a:spLocks noChangeShapeType="1"/>
          </p:cNvSpPr>
          <p:nvPr/>
        </p:nvSpPr>
        <p:spPr bwMode="auto">
          <a:xfrm flipH="1">
            <a:off x="5181600" y="5473700"/>
            <a:ext cx="457200" cy="0"/>
          </a:xfrm>
          <a:prstGeom prst="line">
            <a:avLst/>
          </a:prstGeom>
          <a:noFill/>
          <a:ln w="9525">
            <a:solidFill>
              <a:schemeClr val="tx1"/>
            </a:solidFill>
            <a:round/>
            <a:headEnd/>
            <a:tailEnd type="triangle" w="med" len="med"/>
          </a:ln>
        </p:spPr>
        <p:txBody>
          <a:bodyPr wrap="none" anchor="ctr"/>
          <a:lstStyle/>
          <a:p>
            <a:endParaRPr lang="el-GR"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4 - Θέση υποσέλιδου"/>
          <p:cNvSpPr>
            <a:spLocks noGrp="1"/>
          </p:cNvSpPr>
          <p:nvPr>
            <p:ph type="ftr" sz="quarter" idx="10"/>
          </p:nvPr>
        </p:nvSpPr>
        <p:spPr>
          <a:noFill/>
        </p:spPr>
        <p:txBody>
          <a:bodyPr/>
          <a:lstStyle/>
          <a:p>
            <a:r>
              <a:rPr lang="el-GR" smtClean="0"/>
              <a:t>Παν. Αρσένος                                                           </a:t>
            </a:r>
          </a:p>
        </p:txBody>
      </p:sp>
      <p:sp>
        <p:nvSpPr>
          <p:cNvPr id="76803" name="5 - Θέση αριθμού διαφάνειας"/>
          <p:cNvSpPr>
            <a:spLocks noGrp="1"/>
          </p:cNvSpPr>
          <p:nvPr>
            <p:ph type="sldNum" sz="quarter" idx="11"/>
          </p:nvPr>
        </p:nvSpPr>
        <p:spPr>
          <a:noFill/>
        </p:spPr>
        <p:txBody>
          <a:bodyPr/>
          <a:lstStyle/>
          <a:p>
            <a:fld id="{D6A5A01C-BBB6-4D83-82AF-3E88C63CBB44}" type="slidenum">
              <a:rPr lang="el-GR" smtClean="0"/>
              <a:pPr/>
              <a:t>47</a:t>
            </a:fld>
            <a:endParaRPr lang="el-GR" smtClean="0"/>
          </a:p>
        </p:txBody>
      </p:sp>
      <p:sp>
        <p:nvSpPr>
          <p:cNvPr id="76804" name="Rectangle 2"/>
          <p:cNvSpPr>
            <a:spLocks noGrp="1" noChangeArrowheads="1"/>
          </p:cNvSpPr>
          <p:nvPr>
            <p:ph type="title"/>
          </p:nvPr>
        </p:nvSpPr>
        <p:spPr>
          <a:xfrm>
            <a:off x="0" y="260649"/>
            <a:ext cx="9144000" cy="504056"/>
          </a:xfrm>
        </p:spPr>
        <p:txBody>
          <a:bodyPr>
            <a:normAutofit fontScale="90000"/>
          </a:bodyPr>
          <a:lstStyle/>
          <a:p>
            <a:pPr algn="ctr"/>
            <a:r>
              <a:rPr lang="el-GR" sz="2800" b="1" dirty="0" smtClean="0"/>
              <a:t>Σχηματική Παράσταση Λειτουργίας της Επιχείρησης</a:t>
            </a:r>
            <a:r>
              <a:rPr lang="el-GR" sz="2400" dirty="0" smtClean="0"/>
              <a:t/>
            </a:r>
            <a:br>
              <a:rPr lang="el-GR" sz="2400" dirty="0" smtClean="0"/>
            </a:br>
            <a:r>
              <a:rPr lang="el-GR" sz="2400" dirty="0" smtClean="0"/>
              <a:t> </a:t>
            </a:r>
          </a:p>
        </p:txBody>
      </p:sp>
      <p:pic>
        <p:nvPicPr>
          <p:cNvPr id="76805" name="Picture 2"/>
          <p:cNvPicPr>
            <a:picLocks noChangeAspect="1" noChangeArrowheads="1"/>
          </p:cNvPicPr>
          <p:nvPr/>
        </p:nvPicPr>
        <p:blipFill>
          <a:blip r:embed="rId3" cstate="print"/>
          <a:srcRect/>
          <a:stretch>
            <a:fillRect/>
          </a:stretch>
        </p:blipFill>
        <p:spPr bwMode="auto">
          <a:xfrm>
            <a:off x="0" y="620688"/>
            <a:ext cx="9144000" cy="6121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8" name="Rectangle 100"/>
          <p:cNvSpPr>
            <a:spLocks noChangeArrowheads="1"/>
          </p:cNvSpPr>
          <p:nvPr/>
        </p:nvSpPr>
        <p:spPr bwMode="auto">
          <a:xfrm>
            <a:off x="685800" y="260648"/>
            <a:ext cx="7772400" cy="6480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itchFamily="18" charset="0"/>
              </a:defRPr>
            </a:lvl1pPr>
            <a:lvl2pPr algn="ctr">
              <a:defRPr sz="4400">
                <a:solidFill>
                  <a:schemeClr val="tx2"/>
                </a:solidFill>
                <a:latin typeface="Times New Roman" pitchFamily="18" charset="0"/>
              </a:defRPr>
            </a:lvl2pPr>
            <a:lvl3pPr algn="ctr">
              <a:defRPr sz="4400">
                <a:solidFill>
                  <a:schemeClr val="tx2"/>
                </a:solidFill>
                <a:latin typeface="Times New Roman" pitchFamily="18" charset="0"/>
              </a:defRPr>
            </a:lvl3pPr>
            <a:lvl4pPr algn="ctr">
              <a:defRPr sz="4400">
                <a:solidFill>
                  <a:schemeClr val="tx2"/>
                </a:solidFill>
                <a:latin typeface="Times New Roman" pitchFamily="18" charset="0"/>
              </a:defRPr>
            </a:lvl4pPr>
            <a:lvl5pPr algn="ctr">
              <a:defRPr sz="4400">
                <a:solidFill>
                  <a:schemeClr val="tx2"/>
                </a:solidFill>
                <a:latin typeface="Times New Roman" pitchFamily="18" charset="0"/>
              </a:defRPr>
            </a:lvl5pPr>
            <a:lvl6pPr marL="457200" algn="ctr" eaLnBrk="0" fontAlgn="base" hangingPunct="0">
              <a:spcBef>
                <a:spcPct val="0"/>
              </a:spcBef>
              <a:spcAft>
                <a:spcPct val="0"/>
              </a:spcAft>
              <a:defRPr sz="4400">
                <a:solidFill>
                  <a:schemeClr val="tx2"/>
                </a:solidFill>
                <a:latin typeface="Times New Roman" pitchFamily="18" charset="0"/>
              </a:defRPr>
            </a:lvl6pPr>
            <a:lvl7pPr marL="914400" algn="ctr" eaLnBrk="0" fontAlgn="base" hangingPunct="0">
              <a:spcBef>
                <a:spcPct val="0"/>
              </a:spcBef>
              <a:spcAft>
                <a:spcPct val="0"/>
              </a:spcAft>
              <a:defRPr sz="4400">
                <a:solidFill>
                  <a:schemeClr val="tx2"/>
                </a:solidFill>
                <a:latin typeface="Times New Roman" pitchFamily="18" charset="0"/>
              </a:defRPr>
            </a:lvl7pPr>
            <a:lvl8pPr marL="1371600" algn="ctr" eaLnBrk="0" fontAlgn="base" hangingPunct="0">
              <a:spcBef>
                <a:spcPct val="0"/>
              </a:spcBef>
              <a:spcAft>
                <a:spcPct val="0"/>
              </a:spcAft>
              <a:defRPr sz="4400">
                <a:solidFill>
                  <a:schemeClr val="tx2"/>
                </a:solidFill>
                <a:latin typeface="Times New Roman" pitchFamily="18" charset="0"/>
              </a:defRPr>
            </a:lvl8pPr>
            <a:lvl9pPr marL="1828800" algn="ctr" eaLnBrk="0" fontAlgn="base" hangingPunct="0">
              <a:spcBef>
                <a:spcPct val="0"/>
              </a:spcBef>
              <a:spcAft>
                <a:spcPct val="0"/>
              </a:spcAft>
              <a:defRPr sz="4400">
                <a:solidFill>
                  <a:schemeClr val="tx2"/>
                </a:solidFill>
                <a:latin typeface="Times New Roman" pitchFamily="18" charset="0"/>
              </a:defRPr>
            </a:lvl9pPr>
          </a:lstStyle>
          <a:p>
            <a:r>
              <a:rPr lang="el-GR" altLang="el-GR" sz="3600" b="1" dirty="0">
                <a:latin typeface="+mn-lt"/>
              </a:rPr>
              <a:t>ΒΑΣΙΚΕΣ ΛΟΓΙΣΤΙΚΕΣ ΕΝΝΟΙΕΣ</a:t>
            </a:r>
            <a:br>
              <a:rPr lang="el-GR" altLang="el-GR" sz="3600" b="1" dirty="0">
                <a:latin typeface="+mn-lt"/>
              </a:rPr>
            </a:br>
            <a:r>
              <a:rPr lang="el-GR" altLang="el-GR" sz="3600" b="1" dirty="0">
                <a:latin typeface="+mn-lt"/>
              </a:rPr>
              <a:t>(ΠΑΡΑΔΟΧΕΣ </a:t>
            </a:r>
            <a:r>
              <a:rPr lang="en-US" altLang="el-GR" sz="3600" b="1" dirty="0" smtClean="0">
                <a:latin typeface="+mn-lt"/>
              </a:rPr>
              <a:t> </a:t>
            </a:r>
            <a:r>
              <a:rPr lang="el-GR" altLang="el-GR" sz="3600" b="1" dirty="0" smtClean="0">
                <a:latin typeface="+mn-lt"/>
              </a:rPr>
              <a:t>ή</a:t>
            </a:r>
            <a:r>
              <a:rPr lang="en-US" altLang="el-GR" sz="3600" b="1" dirty="0" smtClean="0">
                <a:latin typeface="+mn-lt"/>
              </a:rPr>
              <a:t> </a:t>
            </a:r>
            <a:r>
              <a:rPr lang="el-GR" altLang="el-GR" sz="3600" b="1" dirty="0" smtClean="0">
                <a:latin typeface="+mn-lt"/>
              </a:rPr>
              <a:t>ΥΠΟΘΕΣΕΙΣ</a:t>
            </a:r>
            <a:r>
              <a:rPr lang="el-GR" altLang="el-GR" sz="3600" b="1" dirty="0">
                <a:latin typeface="+mn-lt"/>
              </a:rPr>
              <a:t>)</a:t>
            </a:r>
            <a:endParaRPr lang="el-GR" altLang="el-GR" sz="3600" dirty="0">
              <a:latin typeface="+mn-lt"/>
            </a:endParaRPr>
          </a:p>
        </p:txBody>
      </p:sp>
      <p:sp>
        <p:nvSpPr>
          <p:cNvPr id="2149" name="Text Box 101"/>
          <p:cNvSpPr txBox="1">
            <a:spLocks noChangeArrowheads="1"/>
          </p:cNvSpPr>
          <p:nvPr/>
        </p:nvSpPr>
        <p:spPr bwMode="auto">
          <a:xfrm>
            <a:off x="700336" y="1124744"/>
            <a:ext cx="7148264"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l-GR" altLang="el-GR" sz="2000" b="1" dirty="0"/>
              <a:t>ΓΕΝΙΚΑ ΑΠΟΔΕΚΤΕΣ ΑΡΧΕΣ ΤΗΣ ΛΟΓΙΣΤΙΚΗΣ</a:t>
            </a:r>
            <a:endParaRPr lang="el-GR" altLang="el-GR" sz="1800" b="1" dirty="0"/>
          </a:p>
        </p:txBody>
      </p:sp>
      <p:sp>
        <p:nvSpPr>
          <p:cNvPr id="2150" name="Text Box 102"/>
          <p:cNvSpPr txBox="1">
            <a:spLocks noChangeArrowheads="1"/>
          </p:cNvSpPr>
          <p:nvPr/>
        </p:nvSpPr>
        <p:spPr bwMode="auto">
          <a:xfrm>
            <a:off x="0" y="1556792"/>
            <a:ext cx="9144000" cy="48320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marL="457200" indent="-457200" algn="just">
              <a:buAutoNum type="arabicPeriod"/>
            </a:pPr>
            <a:r>
              <a:rPr lang="el-GR" altLang="el-GR" sz="2200" dirty="0" smtClean="0"/>
              <a:t>Η </a:t>
            </a:r>
            <a:r>
              <a:rPr lang="el-GR" altLang="el-GR" sz="2200" dirty="0"/>
              <a:t>ΕΝΝΟΙΑ ΤΗΣ ΛΟΓΙΣΤΙΚΗΣ ΜΟΝΑΔΑΣ </a:t>
            </a:r>
            <a:r>
              <a:rPr lang="el-GR" altLang="el-GR" sz="2200" dirty="0" smtClean="0"/>
              <a:t>(παραδοχή ξεχωριστής </a:t>
            </a:r>
          </a:p>
          <a:p>
            <a:pPr marL="457200" indent="-457200" algn="just"/>
            <a:r>
              <a:rPr lang="el-GR" altLang="el-GR" sz="2200" dirty="0" smtClean="0"/>
              <a:t>	οντότητας)</a:t>
            </a:r>
            <a:endParaRPr lang="el-GR" altLang="el-GR" sz="2200" dirty="0"/>
          </a:p>
          <a:p>
            <a:pPr algn="just"/>
            <a:r>
              <a:rPr lang="el-GR" altLang="el-GR" sz="2200" dirty="0"/>
              <a:t>2.   Η ΥΠΟΘΕΣΗ ΤΗΣ ΣΥΝΕΧΕΙΑΣ ΤΩΝ ΕΡΓΑΣΙΩΝ</a:t>
            </a:r>
          </a:p>
          <a:p>
            <a:pPr algn="just"/>
            <a:r>
              <a:rPr lang="el-GR" altLang="el-GR" sz="2200" dirty="0"/>
              <a:t>3.   Η ΑΡΧΗ ΤΩΝ ΛΟΓΙΣΤΙΚΩΝ ΠΕΡΙΟΔΩΝ</a:t>
            </a:r>
          </a:p>
          <a:p>
            <a:pPr algn="just"/>
            <a:r>
              <a:rPr lang="el-GR" altLang="el-GR" sz="2200" dirty="0"/>
              <a:t>4.   Η ΑΡΧΗ ΤΗΣ ΧΡΗΜΑΤΙΚΗΣ ΜΟΝΑΔΟΣ</a:t>
            </a:r>
          </a:p>
          <a:p>
            <a:pPr algn="just"/>
            <a:r>
              <a:rPr lang="el-GR" altLang="el-GR" sz="2200" dirty="0"/>
              <a:t>5.   Η ΑΡΧΗ ΤΗΣ ΑΝΤΙΚΕΙΜΕΝΙΚΟΤΗΤΑΣ</a:t>
            </a:r>
          </a:p>
          <a:p>
            <a:pPr algn="just"/>
            <a:r>
              <a:rPr lang="el-GR" altLang="el-GR" sz="2200" dirty="0"/>
              <a:t>6.   Η ΑΡΧΗ ΤΟΥ ΚΟΣΤΟΥΣ </a:t>
            </a:r>
            <a:r>
              <a:rPr lang="el-GR" altLang="el-GR" sz="2200" dirty="0" smtClean="0"/>
              <a:t>(αποτίμηση περιουσιακών στοιχείων)</a:t>
            </a:r>
            <a:endParaRPr lang="el-GR" altLang="el-GR" sz="2200" dirty="0"/>
          </a:p>
          <a:p>
            <a:pPr marL="457200" indent="-457200" algn="just">
              <a:buAutoNum type="arabicPeriod" startAt="7"/>
            </a:pPr>
            <a:r>
              <a:rPr lang="el-GR" altLang="el-GR" sz="2200" dirty="0" smtClean="0"/>
              <a:t>Η </a:t>
            </a:r>
            <a:r>
              <a:rPr lang="el-GR" altLang="el-GR" sz="2200" dirty="0"/>
              <a:t>ΑΡΧΗ ΤΗΣ ΠΡΑΓΜΑΤΟΠΟΙΗΣΗΣ </a:t>
            </a:r>
            <a:r>
              <a:rPr lang="el-GR" altLang="el-GR" sz="2200" dirty="0" smtClean="0"/>
              <a:t>(μέτρηση εσόδων)</a:t>
            </a:r>
          </a:p>
          <a:p>
            <a:pPr marL="457200" indent="-457200" algn="just">
              <a:buAutoNum type="arabicPeriod" startAt="7"/>
            </a:pPr>
            <a:r>
              <a:rPr lang="el-GR" altLang="el-GR" sz="2200" dirty="0" smtClean="0"/>
              <a:t>Η </a:t>
            </a:r>
            <a:r>
              <a:rPr lang="el-GR" altLang="el-GR" sz="2200" dirty="0"/>
              <a:t>ΑΡΧΗ ΤΟΥ ΑΝΤΙΣΤΟΙΧΙΣΗΣ </a:t>
            </a:r>
            <a:r>
              <a:rPr lang="el-GR" altLang="el-GR" sz="2200" dirty="0" smtClean="0"/>
              <a:t>(μέτρηση εξόδων και έσοδα</a:t>
            </a:r>
            <a:r>
              <a:rPr lang="el-GR" altLang="el-GR" sz="2200" b="1" dirty="0" smtClean="0"/>
              <a:t> μείον </a:t>
            </a:r>
            <a:r>
              <a:rPr lang="el-GR" altLang="el-GR" sz="2200" dirty="0" smtClean="0"/>
              <a:t>έξοδα </a:t>
            </a:r>
            <a:r>
              <a:rPr lang="el-GR" altLang="el-GR" sz="2200" b="1" dirty="0" smtClean="0"/>
              <a:t>ίσον</a:t>
            </a:r>
            <a:r>
              <a:rPr lang="el-GR" altLang="el-GR" sz="2200" dirty="0" smtClean="0"/>
              <a:t> κέρδος)</a:t>
            </a:r>
            <a:endParaRPr lang="el-GR" altLang="el-GR" sz="2200" dirty="0"/>
          </a:p>
          <a:p>
            <a:pPr algn="just"/>
            <a:r>
              <a:rPr lang="el-GR" altLang="el-GR" sz="2200" dirty="0"/>
              <a:t>9.   Η ΑΡΧΗ ΤΗΣ ΣΥΝΕΠΕΙΑΣ</a:t>
            </a:r>
          </a:p>
          <a:p>
            <a:pPr algn="just"/>
            <a:r>
              <a:rPr lang="el-GR" altLang="el-GR" sz="2200" dirty="0"/>
              <a:t>10. Η ΑΡΧΗΤΗΣ ΓΝΩΣΤΟΠΟΙΗΣΗΣ </a:t>
            </a:r>
          </a:p>
          <a:p>
            <a:pPr algn="just"/>
            <a:r>
              <a:rPr lang="el-GR" altLang="el-GR" sz="2200" dirty="0"/>
              <a:t>11. Η ΑΡΧΗ  ΤΗΣ ΣΗΜΑΝΤΙΚΟΤΗΤΑΣ</a:t>
            </a:r>
          </a:p>
          <a:p>
            <a:pPr algn="just"/>
            <a:r>
              <a:rPr lang="el-GR" altLang="el-GR" sz="2200" dirty="0"/>
              <a:t>12. Η ΑΡΧΗ ΤΗΣ ΣΥΝΤΗΡΗΤΙΚΟΤΗΤΑΣ</a:t>
            </a:r>
          </a:p>
        </p:txBody>
      </p:sp>
    </p:spTree>
    <p:extLst>
      <p:ext uri="{BB962C8B-B14F-4D97-AF65-F5344CB8AC3E}">
        <p14:creationId xmlns:p14="http://schemas.microsoft.com/office/powerpoint/2010/main" xmlns="" val="19390237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0" y="836712"/>
            <a:ext cx="9144000" cy="6021288"/>
          </a:xfrm>
        </p:spPr>
        <p:txBody>
          <a:bodyPr>
            <a:noAutofit/>
          </a:bodyPr>
          <a:lstStyle/>
          <a:p>
            <a:r>
              <a:rPr lang="el-GR" sz="2800" b="1" dirty="0" smtClean="0">
                <a:latin typeface="Arial" pitchFamily="34" charset="0"/>
                <a:cs typeface="Arial" pitchFamily="34" charset="0"/>
              </a:rPr>
              <a:t>Ημερολόγιο</a:t>
            </a:r>
          </a:p>
          <a:p>
            <a:r>
              <a:rPr lang="el-GR" sz="2800" b="1" dirty="0" smtClean="0">
                <a:latin typeface="Arial" pitchFamily="34" charset="0"/>
                <a:cs typeface="Arial" pitchFamily="34" charset="0"/>
              </a:rPr>
              <a:t>Καθολικό</a:t>
            </a:r>
          </a:p>
          <a:p>
            <a:r>
              <a:rPr lang="el-GR" sz="2800" b="1" dirty="0" smtClean="0">
                <a:latin typeface="Arial" pitchFamily="34" charset="0"/>
                <a:cs typeface="Arial" pitchFamily="34" charset="0"/>
              </a:rPr>
              <a:t>Ισοζύγια</a:t>
            </a:r>
          </a:p>
          <a:p>
            <a:r>
              <a:rPr lang="el-GR" sz="2800" b="1" dirty="0" smtClean="0">
                <a:latin typeface="Arial" pitchFamily="34" charset="0"/>
                <a:cs typeface="Arial" pitchFamily="34" charset="0"/>
              </a:rPr>
              <a:t>Ισολογισμός.</a:t>
            </a:r>
          </a:p>
          <a:p>
            <a:r>
              <a:rPr lang="el-GR" sz="2800" b="1" dirty="0" smtClean="0">
                <a:latin typeface="Arial" pitchFamily="34" charset="0"/>
                <a:cs typeface="Arial" pitchFamily="34" charset="0"/>
              </a:rPr>
              <a:t>Κατάσταση Αποτελεσμάτων Χρήσης.</a:t>
            </a:r>
          </a:p>
          <a:p>
            <a:r>
              <a:rPr lang="el-GR" sz="2800" b="1" dirty="0" smtClean="0">
                <a:latin typeface="Arial" pitchFamily="34" charset="0"/>
                <a:cs typeface="Arial" pitchFamily="34" charset="0"/>
              </a:rPr>
              <a:t>Πίνακας Διάθεσης Αποτελεσμάτων</a:t>
            </a:r>
          </a:p>
          <a:p>
            <a:r>
              <a:rPr lang="el-GR" sz="2800" b="1" dirty="0" smtClean="0">
                <a:latin typeface="Arial" pitchFamily="34" charset="0"/>
                <a:cs typeface="Arial" pitchFamily="34" charset="0"/>
              </a:rPr>
              <a:t>Η κατάσταση του λογαριασμού γενικής εκμεταλλεύσεως.</a:t>
            </a:r>
          </a:p>
          <a:p>
            <a:r>
              <a:rPr lang="el-GR" sz="2800" b="1" dirty="0" smtClean="0">
                <a:latin typeface="Arial" pitchFamily="34" charset="0"/>
                <a:cs typeface="Arial" pitchFamily="34" charset="0"/>
              </a:rPr>
              <a:t>Πίνακας Πηγών και Χρήσεων. </a:t>
            </a:r>
          </a:p>
          <a:p>
            <a:r>
              <a:rPr lang="el-GR" sz="2800" b="1" dirty="0" smtClean="0">
                <a:latin typeface="Arial" pitchFamily="34" charset="0"/>
                <a:cs typeface="Arial" pitchFamily="34" charset="0"/>
              </a:rPr>
              <a:t>Οι μεταβολές των ίδιων κεφαλαίων.</a:t>
            </a:r>
          </a:p>
          <a:p>
            <a:r>
              <a:rPr lang="el-GR" sz="2800" b="1" dirty="0" smtClean="0">
                <a:latin typeface="Arial" pitchFamily="34" charset="0"/>
                <a:cs typeface="Arial" pitchFamily="34" charset="0"/>
              </a:rPr>
              <a:t>Κατάσταση Ταμειακών Ροών.</a:t>
            </a:r>
          </a:p>
          <a:p>
            <a:r>
              <a:rPr lang="el-GR" sz="2800" b="1" dirty="0" smtClean="0">
                <a:latin typeface="Arial" pitchFamily="34" charset="0"/>
                <a:cs typeface="Arial" pitchFamily="34" charset="0"/>
              </a:rPr>
              <a:t>Το προσάρτημα – Σημειώσεις.</a:t>
            </a:r>
            <a:endParaRPr lang="el-GR" sz="2800" dirty="0">
              <a:latin typeface="Arial" pitchFamily="34" charset="0"/>
              <a:cs typeface="Arial" pitchFamily="34" charset="0"/>
            </a:endParaRPr>
          </a:p>
        </p:txBody>
      </p:sp>
      <p:sp>
        <p:nvSpPr>
          <p:cNvPr id="3" name="2 - Τίτλος"/>
          <p:cNvSpPr>
            <a:spLocks noGrp="1"/>
          </p:cNvSpPr>
          <p:nvPr>
            <p:ph type="title"/>
          </p:nvPr>
        </p:nvSpPr>
        <p:spPr>
          <a:xfrm>
            <a:off x="457200" y="152400"/>
            <a:ext cx="8229600" cy="612304"/>
          </a:xfrm>
        </p:spPr>
        <p:txBody>
          <a:bodyPr>
            <a:noAutofit/>
          </a:bodyPr>
          <a:lstStyle/>
          <a:p>
            <a:pPr algn="ctr"/>
            <a:r>
              <a:rPr lang="el-GR" sz="4000" b="1" dirty="0" smtClean="0">
                <a:solidFill>
                  <a:srgbClr val="FF3300"/>
                </a:solidFill>
              </a:rPr>
              <a:t>Βασικές Λογιστικές Καταστάσεις</a:t>
            </a:r>
            <a:endParaRPr lang="el-GR" sz="4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4190210"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p:cNvSpPr>
            <a:spLocks noChangeArrowheads="1"/>
          </p:cNvSpPr>
          <p:nvPr/>
        </p:nvSpPr>
        <p:spPr bwMode="auto">
          <a:xfrm>
            <a:off x="251520" y="260648"/>
            <a:ext cx="8498780" cy="1008112"/>
          </a:xfrm>
          <a:prstGeom prst="rect">
            <a:avLst/>
          </a:prstGeom>
          <a:noFill/>
          <a:ln w="9525">
            <a:noFill/>
            <a:miter lim="800000"/>
            <a:headEnd/>
            <a:tailEnd/>
          </a:ln>
          <a:effectLst/>
        </p:spPr>
        <p:txBody>
          <a:bodyPr anchor="ctr"/>
          <a:lstStyle/>
          <a:p>
            <a:pPr algn="ctr"/>
            <a:r>
              <a:rPr lang="el-GR" sz="2800" b="1" dirty="0">
                <a:solidFill>
                  <a:srgbClr val="7030A0"/>
                </a:solidFill>
              </a:rPr>
              <a:t>ΟΙ ΣΤΟΧΟΙ ΤΩΝ ΛΟΓΙΣΤΙΚΩΝ </a:t>
            </a:r>
            <a:r>
              <a:rPr lang="el-GR" sz="2800" b="1" dirty="0" smtClean="0">
                <a:solidFill>
                  <a:srgbClr val="7030A0"/>
                </a:solidFill>
              </a:rPr>
              <a:t>ΚΑΤΑΣΤΑΣΕΩΝ</a:t>
            </a:r>
            <a:endParaRPr lang="el-GR" sz="2800" b="1" dirty="0">
              <a:solidFill>
                <a:srgbClr val="7030A0"/>
              </a:solidFill>
            </a:endParaRPr>
          </a:p>
        </p:txBody>
      </p:sp>
      <p:sp>
        <p:nvSpPr>
          <p:cNvPr id="401411" name="Text Box 3"/>
          <p:cNvSpPr txBox="1">
            <a:spLocks noChangeArrowheads="1"/>
          </p:cNvSpPr>
          <p:nvPr/>
        </p:nvSpPr>
        <p:spPr bwMode="auto">
          <a:xfrm>
            <a:off x="611188" y="1268760"/>
            <a:ext cx="8137525" cy="923330"/>
          </a:xfrm>
          <a:prstGeom prst="rect">
            <a:avLst/>
          </a:prstGeom>
          <a:noFill/>
          <a:ln w="31750">
            <a:solidFill>
              <a:schemeClr val="accent1"/>
            </a:solidFill>
            <a:miter lim="800000"/>
            <a:headEnd/>
            <a:tailEnd/>
          </a:ln>
          <a:effectLst/>
        </p:spPr>
        <p:txBody>
          <a:bodyPr wrap="square">
            <a:spAutoFit/>
          </a:bodyPr>
          <a:lstStyle/>
          <a:p>
            <a:r>
              <a:rPr lang="el-GR" b="1" dirty="0">
                <a:solidFill>
                  <a:srgbClr val="006600"/>
                </a:solidFill>
              </a:rPr>
              <a:t>Κατανοησιμότητα </a:t>
            </a:r>
            <a:r>
              <a:rPr lang="el-GR" dirty="0">
                <a:solidFill>
                  <a:srgbClr val="006600"/>
                </a:solidFill>
              </a:rPr>
              <a:t>δηλ. οι λογιστικές πληροφορίες θα πρέπει να είναι εύκολα κατανοήσιμες από τον χρήστη που έχει μια εύλογη γνώση λογιστικής, του οικονομικού περιβάλλοντος και επιθυμεί να μελετήσει τις </a:t>
            </a:r>
            <a:r>
              <a:rPr lang="el-GR" dirty="0" smtClean="0">
                <a:solidFill>
                  <a:srgbClr val="006600"/>
                </a:solidFill>
              </a:rPr>
              <a:t>πληροφορίες.</a:t>
            </a:r>
            <a:endParaRPr lang="el-GR" b="1" dirty="0">
              <a:solidFill>
                <a:srgbClr val="006600"/>
              </a:solidFill>
            </a:endParaRPr>
          </a:p>
        </p:txBody>
      </p:sp>
      <p:sp>
        <p:nvSpPr>
          <p:cNvPr id="401412" name="Text Box 4"/>
          <p:cNvSpPr txBox="1">
            <a:spLocks noChangeArrowheads="1"/>
          </p:cNvSpPr>
          <p:nvPr/>
        </p:nvSpPr>
        <p:spPr bwMode="auto">
          <a:xfrm>
            <a:off x="611188" y="2348880"/>
            <a:ext cx="8137525" cy="646331"/>
          </a:xfrm>
          <a:prstGeom prst="rect">
            <a:avLst/>
          </a:prstGeom>
          <a:noFill/>
          <a:ln w="31750">
            <a:solidFill>
              <a:schemeClr val="accent1"/>
            </a:solidFill>
            <a:miter lim="800000"/>
            <a:headEnd/>
            <a:tailEnd/>
          </a:ln>
          <a:effectLst/>
        </p:spPr>
        <p:txBody>
          <a:bodyPr wrap="square">
            <a:spAutoFit/>
          </a:bodyPr>
          <a:lstStyle/>
          <a:p>
            <a:r>
              <a:rPr lang="el-GR" b="1" dirty="0">
                <a:solidFill>
                  <a:srgbClr val="C00000"/>
                </a:solidFill>
              </a:rPr>
              <a:t>Σχετικότητα</a:t>
            </a:r>
            <a:r>
              <a:rPr lang="el-GR" dirty="0">
                <a:solidFill>
                  <a:srgbClr val="C00000"/>
                </a:solidFill>
              </a:rPr>
              <a:t> στο βαθμό που η γνωστοποίηση της βοηθάει στη λήψη οικονομικών αποφάσεων από τους χρήστες των χρηματοοικονομικών </a:t>
            </a:r>
            <a:r>
              <a:rPr lang="el-GR" dirty="0" smtClean="0">
                <a:solidFill>
                  <a:srgbClr val="C00000"/>
                </a:solidFill>
              </a:rPr>
              <a:t>πληροφοριών.</a:t>
            </a:r>
            <a:endParaRPr lang="el-GR" b="1" dirty="0">
              <a:solidFill>
                <a:srgbClr val="C00000"/>
              </a:solidFill>
            </a:endParaRPr>
          </a:p>
        </p:txBody>
      </p:sp>
      <p:sp>
        <p:nvSpPr>
          <p:cNvPr id="401413" name="Text Box 5"/>
          <p:cNvSpPr txBox="1">
            <a:spLocks noChangeArrowheads="1"/>
          </p:cNvSpPr>
          <p:nvPr/>
        </p:nvSpPr>
        <p:spPr bwMode="auto">
          <a:xfrm>
            <a:off x="611188" y="3068960"/>
            <a:ext cx="8137525" cy="646331"/>
          </a:xfrm>
          <a:prstGeom prst="rect">
            <a:avLst/>
          </a:prstGeom>
          <a:noFill/>
          <a:ln w="31750">
            <a:solidFill>
              <a:schemeClr val="accent1"/>
            </a:solidFill>
            <a:miter lim="800000"/>
            <a:headEnd/>
            <a:tailEnd/>
          </a:ln>
          <a:effectLst/>
        </p:spPr>
        <p:txBody>
          <a:bodyPr wrap="square">
            <a:spAutoFit/>
          </a:bodyPr>
          <a:lstStyle/>
          <a:p>
            <a:r>
              <a:rPr lang="el-GR" b="1" dirty="0"/>
              <a:t>Ουσιαστικότητα </a:t>
            </a:r>
            <a:r>
              <a:rPr lang="el-GR" dirty="0"/>
              <a:t>με την έννοια ότι παράλειψη ή αλλοίωση των πληροφοριών μπορεί να επηρεάσει τις αποφάσεις των </a:t>
            </a:r>
            <a:r>
              <a:rPr lang="el-GR" dirty="0" smtClean="0"/>
              <a:t>χρηστών.</a:t>
            </a:r>
            <a:endParaRPr lang="el-GR" b="1" dirty="0"/>
          </a:p>
        </p:txBody>
      </p:sp>
      <p:sp>
        <p:nvSpPr>
          <p:cNvPr id="401414" name="Text Box 6"/>
          <p:cNvSpPr txBox="1">
            <a:spLocks noChangeArrowheads="1"/>
          </p:cNvSpPr>
          <p:nvPr/>
        </p:nvSpPr>
        <p:spPr bwMode="auto">
          <a:xfrm>
            <a:off x="611188" y="3789041"/>
            <a:ext cx="8137525" cy="369332"/>
          </a:xfrm>
          <a:prstGeom prst="rect">
            <a:avLst/>
          </a:prstGeom>
          <a:noFill/>
          <a:ln w="31750">
            <a:solidFill>
              <a:schemeClr val="accent1"/>
            </a:solidFill>
            <a:miter lim="800000"/>
            <a:headEnd/>
            <a:tailEnd/>
          </a:ln>
          <a:effectLst/>
        </p:spPr>
        <p:txBody>
          <a:bodyPr wrap="square">
            <a:spAutoFit/>
          </a:bodyPr>
          <a:lstStyle/>
          <a:p>
            <a:r>
              <a:rPr lang="el-GR" b="1" dirty="0">
                <a:solidFill>
                  <a:srgbClr val="7030A0"/>
                </a:solidFill>
              </a:rPr>
              <a:t>Αξιοπιστία</a:t>
            </a:r>
            <a:r>
              <a:rPr lang="el-GR" dirty="0">
                <a:solidFill>
                  <a:srgbClr val="7030A0"/>
                </a:solidFill>
              </a:rPr>
              <a:t> δηλαδή να μην υποφέρουν από ουσιώδες λάθος ή </a:t>
            </a:r>
            <a:r>
              <a:rPr lang="el-GR" dirty="0" smtClean="0">
                <a:solidFill>
                  <a:srgbClr val="7030A0"/>
                </a:solidFill>
              </a:rPr>
              <a:t>μεροληψία.</a:t>
            </a:r>
            <a:endParaRPr lang="el-GR" b="1" dirty="0">
              <a:solidFill>
                <a:srgbClr val="7030A0"/>
              </a:solidFill>
            </a:endParaRPr>
          </a:p>
        </p:txBody>
      </p:sp>
      <p:sp>
        <p:nvSpPr>
          <p:cNvPr id="401415" name="Text Box 7"/>
          <p:cNvSpPr txBox="1">
            <a:spLocks noChangeArrowheads="1"/>
          </p:cNvSpPr>
          <p:nvPr/>
        </p:nvSpPr>
        <p:spPr bwMode="auto">
          <a:xfrm>
            <a:off x="611188" y="4221089"/>
            <a:ext cx="8137525" cy="923330"/>
          </a:xfrm>
          <a:prstGeom prst="rect">
            <a:avLst/>
          </a:prstGeom>
          <a:noFill/>
          <a:ln w="31750">
            <a:solidFill>
              <a:schemeClr val="accent1"/>
            </a:solidFill>
            <a:miter lim="800000"/>
            <a:headEnd/>
            <a:tailEnd/>
          </a:ln>
          <a:effectLst/>
        </p:spPr>
        <p:txBody>
          <a:bodyPr wrap="square">
            <a:spAutoFit/>
          </a:bodyPr>
          <a:lstStyle/>
          <a:p>
            <a:r>
              <a:rPr lang="el-GR" b="1" dirty="0">
                <a:solidFill>
                  <a:srgbClr val="0000FF"/>
                </a:solidFill>
              </a:rPr>
              <a:t>Πιστότητα στην Παρουσίαση των Γεγονότων</a:t>
            </a:r>
            <a:r>
              <a:rPr lang="el-GR" dirty="0">
                <a:solidFill>
                  <a:srgbClr val="0000FF"/>
                </a:solidFill>
              </a:rPr>
              <a:t> δηλαδή να πρέπει να αντιπροσωπεύουν πιστά τις συναλλαγές ή άλλα γεγονότα που προσπαθούν να </a:t>
            </a:r>
            <a:r>
              <a:rPr lang="el-GR" dirty="0" smtClean="0">
                <a:solidFill>
                  <a:srgbClr val="0000FF"/>
                </a:solidFill>
              </a:rPr>
              <a:t>απεικονίσουν.</a:t>
            </a:r>
            <a:endParaRPr lang="el-GR" b="1" dirty="0">
              <a:solidFill>
                <a:srgbClr val="0000FF"/>
              </a:solidFill>
            </a:endParaRPr>
          </a:p>
        </p:txBody>
      </p:sp>
      <p:sp>
        <p:nvSpPr>
          <p:cNvPr id="401416" name="Text Box 8"/>
          <p:cNvSpPr txBox="1">
            <a:spLocks noChangeArrowheads="1"/>
          </p:cNvSpPr>
          <p:nvPr/>
        </p:nvSpPr>
        <p:spPr bwMode="auto">
          <a:xfrm>
            <a:off x="611560" y="5373216"/>
            <a:ext cx="8137525" cy="923330"/>
          </a:xfrm>
          <a:prstGeom prst="rect">
            <a:avLst/>
          </a:prstGeom>
          <a:noFill/>
          <a:ln w="31750">
            <a:solidFill>
              <a:schemeClr val="accent1"/>
            </a:solidFill>
            <a:miter lim="800000"/>
            <a:headEnd/>
            <a:tailEnd/>
          </a:ln>
          <a:effectLst/>
        </p:spPr>
        <p:txBody>
          <a:bodyPr wrap="square">
            <a:spAutoFit/>
          </a:bodyPr>
          <a:lstStyle/>
          <a:p>
            <a:r>
              <a:rPr lang="el-GR" b="1" dirty="0">
                <a:solidFill>
                  <a:srgbClr val="663300"/>
                </a:solidFill>
              </a:rPr>
              <a:t>Επικράτηση της Ουσίας των Συναλλαγών πάνω στον Νομικό Τύπο </a:t>
            </a:r>
            <a:r>
              <a:rPr lang="el-GR" dirty="0">
                <a:solidFill>
                  <a:srgbClr val="663300"/>
                </a:solidFill>
              </a:rPr>
              <a:t>δηλαδή οι λογιστικές πληροφορίες θα πρέπει να παρουσιάζονται σύμφωνα με την ουσία των γεγονότων και να μην περιορίζονται από τον νομικό τους </a:t>
            </a:r>
            <a:r>
              <a:rPr lang="el-GR" dirty="0" smtClean="0">
                <a:solidFill>
                  <a:srgbClr val="663300"/>
                </a:solidFill>
              </a:rPr>
              <a:t>τύπο.</a:t>
            </a:r>
            <a:endParaRPr lang="el-GR" b="1" dirty="0">
              <a:solidFill>
                <a:srgbClr val="6633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01410"/>
                                        </p:tgtEl>
                                        <p:attrNameLst>
                                          <p:attrName>style.visibility</p:attrName>
                                        </p:attrNameLst>
                                      </p:cBhvr>
                                      <p:to>
                                        <p:strVal val="visible"/>
                                      </p:to>
                                    </p:set>
                                    <p:animEffect transition="in" filter="diamond(in)">
                                      <p:cBhvr>
                                        <p:cTn id="7" dur="2000"/>
                                        <p:tgtEl>
                                          <p:spTgt spid="4014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01411"/>
                                        </p:tgtEl>
                                        <p:attrNameLst>
                                          <p:attrName>style.visibility</p:attrName>
                                        </p:attrNameLst>
                                      </p:cBhvr>
                                      <p:to>
                                        <p:strVal val="visible"/>
                                      </p:to>
                                    </p:set>
                                    <p:anim calcmode="lin" valueType="num">
                                      <p:cBhvr additive="base">
                                        <p:cTn id="12" dur="500" fill="hold"/>
                                        <p:tgtEl>
                                          <p:spTgt spid="401411"/>
                                        </p:tgtEl>
                                        <p:attrNameLst>
                                          <p:attrName>ppt_x</p:attrName>
                                        </p:attrNameLst>
                                      </p:cBhvr>
                                      <p:tavLst>
                                        <p:tav tm="0">
                                          <p:val>
                                            <p:strVal val="0-#ppt_w/2"/>
                                          </p:val>
                                        </p:tav>
                                        <p:tav tm="100000">
                                          <p:val>
                                            <p:strVal val="#ppt_x"/>
                                          </p:val>
                                        </p:tav>
                                      </p:tavLst>
                                    </p:anim>
                                    <p:anim calcmode="lin" valueType="num">
                                      <p:cBhvr additive="base">
                                        <p:cTn id="13" dur="500" fill="hold"/>
                                        <p:tgtEl>
                                          <p:spTgt spid="40141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401412"/>
                                        </p:tgtEl>
                                        <p:attrNameLst>
                                          <p:attrName>style.visibility</p:attrName>
                                        </p:attrNameLst>
                                      </p:cBhvr>
                                      <p:to>
                                        <p:strVal val="visible"/>
                                      </p:to>
                                    </p:set>
                                    <p:anim calcmode="lin" valueType="num">
                                      <p:cBhvr additive="base">
                                        <p:cTn id="18" dur="500" fill="hold"/>
                                        <p:tgtEl>
                                          <p:spTgt spid="401412"/>
                                        </p:tgtEl>
                                        <p:attrNameLst>
                                          <p:attrName>ppt_x</p:attrName>
                                        </p:attrNameLst>
                                      </p:cBhvr>
                                      <p:tavLst>
                                        <p:tav tm="0">
                                          <p:val>
                                            <p:strVal val="0-#ppt_w/2"/>
                                          </p:val>
                                        </p:tav>
                                        <p:tav tm="100000">
                                          <p:val>
                                            <p:strVal val="#ppt_x"/>
                                          </p:val>
                                        </p:tav>
                                      </p:tavLst>
                                    </p:anim>
                                    <p:anim calcmode="lin" valueType="num">
                                      <p:cBhvr additive="base">
                                        <p:cTn id="19" dur="500" fill="hold"/>
                                        <p:tgtEl>
                                          <p:spTgt spid="40141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401413"/>
                                        </p:tgtEl>
                                        <p:attrNameLst>
                                          <p:attrName>style.visibility</p:attrName>
                                        </p:attrNameLst>
                                      </p:cBhvr>
                                      <p:to>
                                        <p:strVal val="visible"/>
                                      </p:to>
                                    </p:set>
                                    <p:anim calcmode="lin" valueType="num">
                                      <p:cBhvr additive="base">
                                        <p:cTn id="24" dur="500" fill="hold"/>
                                        <p:tgtEl>
                                          <p:spTgt spid="401413"/>
                                        </p:tgtEl>
                                        <p:attrNameLst>
                                          <p:attrName>ppt_x</p:attrName>
                                        </p:attrNameLst>
                                      </p:cBhvr>
                                      <p:tavLst>
                                        <p:tav tm="0">
                                          <p:val>
                                            <p:strVal val="0-#ppt_w/2"/>
                                          </p:val>
                                        </p:tav>
                                        <p:tav tm="100000">
                                          <p:val>
                                            <p:strVal val="#ppt_x"/>
                                          </p:val>
                                        </p:tav>
                                      </p:tavLst>
                                    </p:anim>
                                    <p:anim calcmode="lin" valueType="num">
                                      <p:cBhvr additive="base">
                                        <p:cTn id="25" dur="500" fill="hold"/>
                                        <p:tgtEl>
                                          <p:spTgt spid="401413"/>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401414"/>
                                        </p:tgtEl>
                                        <p:attrNameLst>
                                          <p:attrName>style.visibility</p:attrName>
                                        </p:attrNameLst>
                                      </p:cBhvr>
                                      <p:to>
                                        <p:strVal val="visible"/>
                                      </p:to>
                                    </p:set>
                                    <p:anim calcmode="lin" valueType="num">
                                      <p:cBhvr additive="base">
                                        <p:cTn id="30" dur="500" fill="hold"/>
                                        <p:tgtEl>
                                          <p:spTgt spid="401414"/>
                                        </p:tgtEl>
                                        <p:attrNameLst>
                                          <p:attrName>ppt_x</p:attrName>
                                        </p:attrNameLst>
                                      </p:cBhvr>
                                      <p:tavLst>
                                        <p:tav tm="0">
                                          <p:val>
                                            <p:strVal val="0-#ppt_w/2"/>
                                          </p:val>
                                        </p:tav>
                                        <p:tav tm="100000">
                                          <p:val>
                                            <p:strVal val="#ppt_x"/>
                                          </p:val>
                                        </p:tav>
                                      </p:tavLst>
                                    </p:anim>
                                    <p:anim calcmode="lin" valueType="num">
                                      <p:cBhvr additive="base">
                                        <p:cTn id="31" dur="500" fill="hold"/>
                                        <p:tgtEl>
                                          <p:spTgt spid="401414"/>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401415"/>
                                        </p:tgtEl>
                                        <p:attrNameLst>
                                          <p:attrName>style.visibility</p:attrName>
                                        </p:attrNameLst>
                                      </p:cBhvr>
                                      <p:to>
                                        <p:strVal val="visible"/>
                                      </p:to>
                                    </p:set>
                                    <p:anim calcmode="lin" valueType="num">
                                      <p:cBhvr additive="base">
                                        <p:cTn id="36" dur="500" fill="hold"/>
                                        <p:tgtEl>
                                          <p:spTgt spid="401415"/>
                                        </p:tgtEl>
                                        <p:attrNameLst>
                                          <p:attrName>ppt_x</p:attrName>
                                        </p:attrNameLst>
                                      </p:cBhvr>
                                      <p:tavLst>
                                        <p:tav tm="0">
                                          <p:val>
                                            <p:strVal val="0-#ppt_w/2"/>
                                          </p:val>
                                        </p:tav>
                                        <p:tav tm="100000">
                                          <p:val>
                                            <p:strVal val="#ppt_x"/>
                                          </p:val>
                                        </p:tav>
                                      </p:tavLst>
                                    </p:anim>
                                    <p:anim calcmode="lin" valueType="num">
                                      <p:cBhvr additive="base">
                                        <p:cTn id="37" dur="500" fill="hold"/>
                                        <p:tgtEl>
                                          <p:spTgt spid="401415"/>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401416"/>
                                        </p:tgtEl>
                                        <p:attrNameLst>
                                          <p:attrName>style.visibility</p:attrName>
                                        </p:attrNameLst>
                                      </p:cBhvr>
                                      <p:to>
                                        <p:strVal val="visible"/>
                                      </p:to>
                                    </p:set>
                                    <p:anim calcmode="lin" valueType="num">
                                      <p:cBhvr additive="base">
                                        <p:cTn id="42" dur="500" fill="hold"/>
                                        <p:tgtEl>
                                          <p:spTgt spid="401416"/>
                                        </p:tgtEl>
                                        <p:attrNameLst>
                                          <p:attrName>ppt_x</p:attrName>
                                        </p:attrNameLst>
                                      </p:cBhvr>
                                      <p:tavLst>
                                        <p:tav tm="0">
                                          <p:val>
                                            <p:strVal val="0-#ppt_w/2"/>
                                          </p:val>
                                        </p:tav>
                                        <p:tav tm="100000">
                                          <p:val>
                                            <p:strVal val="#ppt_x"/>
                                          </p:val>
                                        </p:tav>
                                      </p:tavLst>
                                    </p:anim>
                                    <p:anim calcmode="lin" valueType="num">
                                      <p:cBhvr additive="base">
                                        <p:cTn id="43" dur="500" fill="hold"/>
                                        <p:tgtEl>
                                          <p:spTgt spid="4014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410" grpId="0"/>
      <p:bldP spid="401411" grpId="0" animBg="1"/>
      <p:bldP spid="401412" grpId="0" animBg="1"/>
      <p:bldP spid="401413" grpId="0" animBg="1"/>
      <p:bldP spid="401414" grpId="0" animBg="1"/>
      <p:bldP spid="401415" grpId="0" animBg="1"/>
      <p:bldP spid="40141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ChangeArrowheads="1"/>
          </p:cNvSpPr>
          <p:nvPr/>
        </p:nvSpPr>
        <p:spPr bwMode="auto">
          <a:xfrm>
            <a:off x="0" y="260648"/>
            <a:ext cx="9144000" cy="576064"/>
          </a:xfrm>
          <a:prstGeom prst="rect">
            <a:avLst/>
          </a:prstGeom>
          <a:noFill/>
          <a:ln w="9525">
            <a:noFill/>
            <a:miter lim="800000"/>
            <a:headEnd/>
            <a:tailEnd/>
          </a:ln>
          <a:effectLst/>
        </p:spPr>
        <p:txBody>
          <a:bodyPr anchor="ctr"/>
          <a:lstStyle/>
          <a:p>
            <a:pPr algn="ctr"/>
            <a:r>
              <a:rPr lang="el-GR" sz="3200" b="1" dirty="0">
                <a:solidFill>
                  <a:srgbClr val="7030A0"/>
                </a:solidFill>
              </a:rPr>
              <a:t>ΟΙ ΣΤΟΧΟΙ ΤΩΝ ΛΟΓΙΣΤΙΚΩΝ </a:t>
            </a:r>
            <a:r>
              <a:rPr lang="el-GR" sz="3200" b="1" dirty="0" smtClean="0">
                <a:solidFill>
                  <a:srgbClr val="7030A0"/>
                </a:solidFill>
              </a:rPr>
              <a:t>ΚΑΤΑΣΤΑΣΕΩΝ</a:t>
            </a:r>
            <a:endParaRPr lang="el-GR" sz="3200" b="1" dirty="0">
              <a:solidFill>
                <a:srgbClr val="7030A0"/>
              </a:solidFill>
            </a:endParaRPr>
          </a:p>
        </p:txBody>
      </p:sp>
      <p:sp>
        <p:nvSpPr>
          <p:cNvPr id="402435" name="Text Box 3"/>
          <p:cNvSpPr txBox="1">
            <a:spLocks noChangeArrowheads="1"/>
          </p:cNvSpPr>
          <p:nvPr/>
        </p:nvSpPr>
        <p:spPr bwMode="auto">
          <a:xfrm>
            <a:off x="611188" y="1754188"/>
            <a:ext cx="8137525" cy="369332"/>
          </a:xfrm>
          <a:prstGeom prst="rect">
            <a:avLst/>
          </a:prstGeom>
          <a:noFill/>
          <a:ln w="31750">
            <a:solidFill>
              <a:schemeClr val="accent1"/>
            </a:solidFill>
            <a:miter lim="800000"/>
            <a:headEnd/>
            <a:tailEnd/>
          </a:ln>
          <a:effectLst/>
        </p:spPr>
        <p:txBody>
          <a:bodyPr>
            <a:spAutoFit/>
          </a:bodyPr>
          <a:lstStyle/>
          <a:p>
            <a:r>
              <a:rPr lang="el-GR" b="1" dirty="0">
                <a:solidFill>
                  <a:srgbClr val="0000FF"/>
                </a:solidFill>
              </a:rPr>
              <a:t>Ουδετερότητα </a:t>
            </a:r>
            <a:r>
              <a:rPr lang="el-GR" dirty="0">
                <a:solidFill>
                  <a:srgbClr val="0000FF"/>
                </a:solidFill>
              </a:rPr>
              <a:t>δηλαδή θα πρέπει να είναι αμερόληπτες</a:t>
            </a:r>
            <a:endParaRPr lang="el-GR" b="1" dirty="0">
              <a:solidFill>
                <a:srgbClr val="0000FF"/>
              </a:solidFill>
            </a:endParaRPr>
          </a:p>
        </p:txBody>
      </p:sp>
      <p:sp>
        <p:nvSpPr>
          <p:cNvPr id="402436" name="Text Box 4"/>
          <p:cNvSpPr txBox="1">
            <a:spLocks noChangeArrowheads="1"/>
          </p:cNvSpPr>
          <p:nvPr/>
        </p:nvSpPr>
        <p:spPr bwMode="auto">
          <a:xfrm>
            <a:off x="611188" y="2205038"/>
            <a:ext cx="8137525" cy="923330"/>
          </a:xfrm>
          <a:prstGeom prst="rect">
            <a:avLst/>
          </a:prstGeom>
          <a:noFill/>
          <a:ln w="31750">
            <a:solidFill>
              <a:schemeClr val="accent1"/>
            </a:solidFill>
            <a:miter lim="800000"/>
            <a:headEnd/>
            <a:tailEnd/>
          </a:ln>
          <a:effectLst/>
        </p:spPr>
        <p:txBody>
          <a:bodyPr>
            <a:spAutoFit/>
          </a:bodyPr>
          <a:lstStyle/>
          <a:p>
            <a:r>
              <a:rPr lang="el-GR" b="1" dirty="0" smtClean="0"/>
              <a:t>Σύνεση </a:t>
            </a:r>
            <a:r>
              <a:rPr lang="el-GR" dirty="0" smtClean="0"/>
              <a:t>η οποία θα πρέπει να ασκείται κατά την γνωστοποίηση και παρουσίαση των συναλλαγών που χαρακτηρίζονται από αβεβαιότητα (όσων αφορά το τελικό τους αποτέλεσμα) στις λογιστικές καταστάσεις</a:t>
            </a:r>
            <a:endParaRPr lang="el-GR" b="1" dirty="0"/>
          </a:p>
        </p:txBody>
      </p:sp>
      <p:sp>
        <p:nvSpPr>
          <p:cNvPr id="402437" name="Text Box 5"/>
          <p:cNvSpPr txBox="1">
            <a:spLocks noChangeArrowheads="1"/>
          </p:cNvSpPr>
          <p:nvPr/>
        </p:nvSpPr>
        <p:spPr bwMode="auto">
          <a:xfrm>
            <a:off x="611188" y="3141663"/>
            <a:ext cx="8137525" cy="646331"/>
          </a:xfrm>
          <a:prstGeom prst="rect">
            <a:avLst/>
          </a:prstGeom>
          <a:noFill/>
          <a:ln w="31750">
            <a:solidFill>
              <a:schemeClr val="accent1"/>
            </a:solidFill>
            <a:miter lim="800000"/>
            <a:headEnd/>
            <a:tailEnd/>
          </a:ln>
          <a:effectLst/>
        </p:spPr>
        <p:txBody>
          <a:bodyPr>
            <a:spAutoFit/>
          </a:bodyPr>
          <a:lstStyle/>
          <a:p>
            <a:r>
              <a:rPr lang="el-GR" b="1" dirty="0">
                <a:solidFill>
                  <a:srgbClr val="663300"/>
                </a:solidFill>
              </a:rPr>
              <a:t>Πληρότητα </a:t>
            </a:r>
            <a:r>
              <a:rPr lang="el-GR" dirty="0">
                <a:solidFill>
                  <a:srgbClr val="663300"/>
                </a:solidFill>
              </a:rPr>
              <a:t>στα πλαίσια φυσικά της ουσιαστικότητας και τους κόστους απόκτησης των πληροφοριών</a:t>
            </a:r>
            <a:endParaRPr lang="el-GR" b="1" dirty="0">
              <a:solidFill>
                <a:srgbClr val="663300"/>
              </a:solidFill>
            </a:endParaRPr>
          </a:p>
        </p:txBody>
      </p:sp>
      <p:sp>
        <p:nvSpPr>
          <p:cNvPr id="402438" name="Text Box 6"/>
          <p:cNvSpPr txBox="1">
            <a:spLocks noChangeArrowheads="1"/>
          </p:cNvSpPr>
          <p:nvPr/>
        </p:nvSpPr>
        <p:spPr bwMode="auto">
          <a:xfrm>
            <a:off x="611188" y="3789363"/>
            <a:ext cx="8137525" cy="646331"/>
          </a:xfrm>
          <a:prstGeom prst="rect">
            <a:avLst/>
          </a:prstGeom>
          <a:noFill/>
          <a:ln w="31750">
            <a:solidFill>
              <a:schemeClr val="accent1"/>
            </a:solidFill>
            <a:miter lim="800000"/>
            <a:headEnd/>
            <a:tailEnd/>
          </a:ln>
          <a:effectLst/>
        </p:spPr>
        <p:txBody>
          <a:bodyPr>
            <a:spAutoFit/>
          </a:bodyPr>
          <a:lstStyle/>
          <a:p>
            <a:r>
              <a:rPr lang="el-GR" b="1" dirty="0">
                <a:solidFill>
                  <a:srgbClr val="006600"/>
                </a:solidFill>
              </a:rPr>
              <a:t>Συγκρισιμότητα </a:t>
            </a:r>
            <a:r>
              <a:rPr lang="el-GR" dirty="0">
                <a:solidFill>
                  <a:srgbClr val="006600"/>
                </a:solidFill>
              </a:rPr>
              <a:t>ώστε να είναι δυνατή η διαχρονική αλλά και η διαστρωματική σύγκριση των επιδόσεων των διοικήσεων των Νοσοκομείων</a:t>
            </a:r>
            <a:endParaRPr lang="el-GR" b="1" dirty="0">
              <a:solidFill>
                <a:srgbClr val="006600"/>
              </a:solidFill>
            </a:endParaRPr>
          </a:p>
        </p:txBody>
      </p:sp>
      <p:sp>
        <p:nvSpPr>
          <p:cNvPr id="402439" name="Text Box 7"/>
          <p:cNvSpPr txBox="1">
            <a:spLocks noChangeArrowheads="1"/>
          </p:cNvSpPr>
          <p:nvPr/>
        </p:nvSpPr>
        <p:spPr bwMode="auto">
          <a:xfrm>
            <a:off x="611188" y="4503738"/>
            <a:ext cx="8137525" cy="646331"/>
          </a:xfrm>
          <a:prstGeom prst="rect">
            <a:avLst/>
          </a:prstGeom>
          <a:noFill/>
          <a:ln w="31750">
            <a:solidFill>
              <a:schemeClr val="accent1"/>
            </a:solidFill>
            <a:miter lim="800000"/>
            <a:headEnd/>
            <a:tailEnd/>
          </a:ln>
          <a:effectLst/>
        </p:spPr>
        <p:txBody>
          <a:bodyPr>
            <a:spAutoFit/>
          </a:bodyPr>
          <a:lstStyle/>
          <a:p>
            <a:r>
              <a:rPr lang="el-GR" b="1" dirty="0">
                <a:solidFill>
                  <a:srgbClr val="7030A0"/>
                </a:solidFill>
              </a:rPr>
              <a:t>Συνέπεια </a:t>
            </a:r>
            <a:r>
              <a:rPr lang="el-GR" dirty="0">
                <a:solidFill>
                  <a:srgbClr val="7030A0"/>
                </a:solidFill>
              </a:rPr>
              <a:t>διαχρονικά στις εφαρμοζόμενες λογιστικές μεθόδους ώστε αυτές να είναι συγκρίσιμες</a:t>
            </a:r>
            <a:endParaRPr lang="el-GR" b="1" dirty="0">
              <a:solidFill>
                <a:srgbClr val="7030A0"/>
              </a:solidFill>
            </a:endParaRPr>
          </a:p>
        </p:txBody>
      </p:sp>
      <p:sp>
        <p:nvSpPr>
          <p:cNvPr id="402440" name="Text Box 8"/>
          <p:cNvSpPr txBox="1">
            <a:spLocks noChangeArrowheads="1"/>
          </p:cNvSpPr>
          <p:nvPr/>
        </p:nvSpPr>
        <p:spPr bwMode="auto">
          <a:xfrm>
            <a:off x="611188" y="5229225"/>
            <a:ext cx="8137525" cy="923330"/>
          </a:xfrm>
          <a:prstGeom prst="rect">
            <a:avLst/>
          </a:prstGeom>
          <a:noFill/>
          <a:ln w="31750">
            <a:solidFill>
              <a:schemeClr val="accent1"/>
            </a:solidFill>
            <a:miter lim="800000"/>
            <a:headEnd/>
            <a:tailEnd/>
          </a:ln>
          <a:effectLst/>
        </p:spPr>
        <p:txBody>
          <a:bodyPr>
            <a:spAutoFit/>
          </a:bodyPr>
          <a:lstStyle/>
          <a:p>
            <a:r>
              <a:rPr lang="el-GR" b="1" dirty="0">
                <a:solidFill>
                  <a:srgbClr val="C00000"/>
                </a:solidFill>
              </a:rPr>
              <a:t>Πλήρη Γνωστοποίηση</a:t>
            </a:r>
            <a:r>
              <a:rPr lang="el-GR" dirty="0">
                <a:solidFill>
                  <a:srgbClr val="C00000"/>
                </a:solidFill>
              </a:rPr>
              <a:t> των λογιστικών πολιτικών που υιοθετήθηκαν για την κατάρτιση των λογιστικών καταστάσεων καθώς και οι επιπτώσεις από τυχόν μεταβολή αυτών των πολιτικών</a:t>
            </a:r>
            <a:endParaRPr lang="el-GR" b="1" dirty="0">
              <a:solidFill>
                <a:srgbClr val="C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02434"/>
                                        </p:tgtEl>
                                        <p:attrNameLst>
                                          <p:attrName>style.visibility</p:attrName>
                                        </p:attrNameLst>
                                      </p:cBhvr>
                                      <p:to>
                                        <p:strVal val="visible"/>
                                      </p:to>
                                    </p:set>
                                    <p:animEffect transition="in" filter="diamond(in)">
                                      <p:cBhvr>
                                        <p:cTn id="7" dur="2000"/>
                                        <p:tgtEl>
                                          <p:spTgt spid="4024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02435"/>
                                        </p:tgtEl>
                                        <p:attrNameLst>
                                          <p:attrName>style.visibility</p:attrName>
                                        </p:attrNameLst>
                                      </p:cBhvr>
                                      <p:to>
                                        <p:strVal val="visible"/>
                                      </p:to>
                                    </p:set>
                                    <p:anim calcmode="lin" valueType="num">
                                      <p:cBhvr additive="base">
                                        <p:cTn id="12" dur="500" fill="hold"/>
                                        <p:tgtEl>
                                          <p:spTgt spid="402435"/>
                                        </p:tgtEl>
                                        <p:attrNameLst>
                                          <p:attrName>ppt_x</p:attrName>
                                        </p:attrNameLst>
                                      </p:cBhvr>
                                      <p:tavLst>
                                        <p:tav tm="0">
                                          <p:val>
                                            <p:strVal val="0-#ppt_w/2"/>
                                          </p:val>
                                        </p:tav>
                                        <p:tav tm="100000">
                                          <p:val>
                                            <p:strVal val="#ppt_x"/>
                                          </p:val>
                                        </p:tav>
                                      </p:tavLst>
                                    </p:anim>
                                    <p:anim calcmode="lin" valueType="num">
                                      <p:cBhvr additive="base">
                                        <p:cTn id="13" dur="500" fill="hold"/>
                                        <p:tgtEl>
                                          <p:spTgt spid="40243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402436"/>
                                        </p:tgtEl>
                                        <p:attrNameLst>
                                          <p:attrName>style.visibility</p:attrName>
                                        </p:attrNameLst>
                                      </p:cBhvr>
                                      <p:to>
                                        <p:strVal val="visible"/>
                                      </p:to>
                                    </p:set>
                                    <p:anim calcmode="lin" valueType="num">
                                      <p:cBhvr additive="base">
                                        <p:cTn id="18" dur="500" fill="hold"/>
                                        <p:tgtEl>
                                          <p:spTgt spid="402436"/>
                                        </p:tgtEl>
                                        <p:attrNameLst>
                                          <p:attrName>ppt_x</p:attrName>
                                        </p:attrNameLst>
                                      </p:cBhvr>
                                      <p:tavLst>
                                        <p:tav tm="0">
                                          <p:val>
                                            <p:strVal val="0-#ppt_w/2"/>
                                          </p:val>
                                        </p:tav>
                                        <p:tav tm="100000">
                                          <p:val>
                                            <p:strVal val="#ppt_x"/>
                                          </p:val>
                                        </p:tav>
                                      </p:tavLst>
                                    </p:anim>
                                    <p:anim calcmode="lin" valueType="num">
                                      <p:cBhvr additive="base">
                                        <p:cTn id="19" dur="500" fill="hold"/>
                                        <p:tgtEl>
                                          <p:spTgt spid="40243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402437"/>
                                        </p:tgtEl>
                                        <p:attrNameLst>
                                          <p:attrName>style.visibility</p:attrName>
                                        </p:attrNameLst>
                                      </p:cBhvr>
                                      <p:to>
                                        <p:strVal val="visible"/>
                                      </p:to>
                                    </p:set>
                                    <p:anim calcmode="lin" valueType="num">
                                      <p:cBhvr additive="base">
                                        <p:cTn id="24" dur="500" fill="hold"/>
                                        <p:tgtEl>
                                          <p:spTgt spid="402437"/>
                                        </p:tgtEl>
                                        <p:attrNameLst>
                                          <p:attrName>ppt_x</p:attrName>
                                        </p:attrNameLst>
                                      </p:cBhvr>
                                      <p:tavLst>
                                        <p:tav tm="0">
                                          <p:val>
                                            <p:strVal val="0-#ppt_w/2"/>
                                          </p:val>
                                        </p:tav>
                                        <p:tav tm="100000">
                                          <p:val>
                                            <p:strVal val="#ppt_x"/>
                                          </p:val>
                                        </p:tav>
                                      </p:tavLst>
                                    </p:anim>
                                    <p:anim calcmode="lin" valueType="num">
                                      <p:cBhvr additive="base">
                                        <p:cTn id="25" dur="500" fill="hold"/>
                                        <p:tgtEl>
                                          <p:spTgt spid="40243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402438"/>
                                        </p:tgtEl>
                                        <p:attrNameLst>
                                          <p:attrName>style.visibility</p:attrName>
                                        </p:attrNameLst>
                                      </p:cBhvr>
                                      <p:to>
                                        <p:strVal val="visible"/>
                                      </p:to>
                                    </p:set>
                                    <p:anim calcmode="lin" valueType="num">
                                      <p:cBhvr additive="base">
                                        <p:cTn id="30" dur="500" fill="hold"/>
                                        <p:tgtEl>
                                          <p:spTgt spid="402438"/>
                                        </p:tgtEl>
                                        <p:attrNameLst>
                                          <p:attrName>ppt_x</p:attrName>
                                        </p:attrNameLst>
                                      </p:cBhvr>
                                      <p:tavLst>
                                        <p:tav tm="0">
                                          <p:val>
                                            <p:strVal val="0-#ppt_w/2"/>
                                          </p:val>
                                        </p:tav>
                                        <p:tav tm="100000">
                                          <p:val>
                                            <p:strVal val="#ppt_x"/>
                                          </p:val>
                                        </p:tav>
                                      </p:tavLst>
                                    </p:anim>
                                    <p:anim calcmode="lin" valueType="num">
                                      <p:cBhvr additive="base">
                                        <p:cTn id="31" dur="500" fill="hold"/>
                                        <p:tgtEl>
                                          <p:spTgt spid="402438"/>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402439"/>
                                        </p:tgtEl>
                                        <p:attrNameLst>
                                          <p:attrName>style.visibility</p:attrName>
                                        </p:attrNameLst>
                                      </p:cBhvr>
                                      <p:to>
                                        <p:strVal val="visible"/>
                                      </p:to>
                                    </p:set>
                                    <p:anim calcmode="lin" valueType="num">
                                      <p:cBhvr additive="base">
                                        <p:cTn id="36" dur="500" fill="hold"/>
                                        <p:tgtEl>
                                          <p:spTgt spid="402439"/>
                                        </p:tgtEl>
                                        <p:attrNameLst>
                                          <p:attrName>ppt_x</p:attrName>
                                        </p:attrNameLst>
                                      </p:cBhvr>
                                      <p:tavLst>
                                        <p:tav tm="0">
                                          <p:val>
                                            <p:strVal val="0-#ppt_w/2"/>
                                          </p:val>
                                        </p:tav>
                                        <p:tav tm="100000">
                                          <p:val>
                                            <p:strVal val="#ppt_x"/>
                                          </p:val>
                                        </p:tav>
                                      </p:tavLst>
                                    </p:anim>
                                    <p:anim calcmode="lin" valueType="num">
                                      <p:cBhvr additive="base">
                                        <p:cTn id="37" dur="500" fill="hold"/>
                                        <p:tgtEl>
                                          <p:spTgt spid="402439"/>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402440"/>
                                        </p:tgtEl>
                                        <p:attrNameLst>
                                          <p:attrName>style.visibility</p:attrName>
                                        </p:attrNameLst>
                                      </p:cBhvr>
                                      <p:to>
                                        <p:strVal val="visible"/>
                                      </p:to>
                                    </p:set>
                                    <p:anim calcmode="lin" valueType="num">
                                      <p:cBhvr additive="base">
                                        <p:cTn id="42" dur="500" fill="hold"/>
                                        <p:tgtEl>
                                          <p:spTgt spid="402440"/>
                                        </p:tgtEl>
                                        <p:attrNameLst>
                                          <p:attrName>ppt_x</p:attrName>
                                        </p:attrNameLst>
                                      </p:cBhvr>
                                      <p:tavLst>
                                        <p:tav tm="0">
                                          <p:val>
                                            <p:strVal val="0-#ppt_w/2"/>
                                          </p:val>
                                        </p:tav>
                                        <p:tav tm="100000">
                                          <p:val>
                                            <p:strVal val="#ppt_x"/>
                                          </p:val>
                                        </p:tav>
                                      </p:tavLst>
                                    </p:anim>
                                    <p:anim calcmode="lin" valueType="num">
                                      <p:cBhvr additive="base">
                                        <p:cTn id="43" dur="500" fill="hold"/>
                                        <p:tgtEl>
                                          <p:spTgt spid="4024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4" grpId="0"/>
      <p:bldP spid="402435" grpId="0" animBg="1"/>
      <p:bldP spid="402436" grpId="0" animBg="1"/>
      <p:bldP spid="402437" grpId="0" animBg="1"/>
      <p:bldP spid="402438" grpId="0" animBg="1"/>
      <p:bldP spid="402439" grpId="0" animBg="1"/>
      <p:bldP spid="40244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1196752"/>
          </a:xfrm>
        </p:spPr>
        <p:txBody>
          <a:bodyPr>
            <a:noAutofit/>
          </a:bodyPr>
          <a:lstStyle/>
          <a:p>
            <a:pPr eaLnBrk="1" hangingPunct="1"/>
            <a:r>
              <a:rPr lang="el-GR" altLang="el-GR" sz="3200" dirty="0" smtClean="0"/>
              <a:t>Ημερολόγιο και ημερολογιακή εγγραφή </a:t>
            </a:r>
            <a:r>
              <a:rPr lang="el-GR" altLang="el-GR" sz="3200" b="0" dirty="0" smtClean="0"/>
              <a:t>(1 από 3)</a:t>
            </a:r>
          </a:p>
        </p:txBody>
      </p:sp>
      <p:graphicFrame>
        <p:nvGraphicFramePr>
          <p:cNvPr id="178335" name="Group 159"/>
          <p:cNvGraphicFramePr>
            <a:graphicFrameLocks noGrp="1"/>
          </p:cNvGraphicFramePr>
          <p:nvPr>
            <p:ph idx="1"/>
            <p:extLst>
              <p:ext uri="{D42A27DB-BD31-4B8C-83A1-F6EECF244321}">
                <p14:modId xmlns="" xmlns:p14="http://schemas.microsoft.com/office/powerpoint/2010/main" val="1804281161"/>
              </p:ext>
            </p:extLst>
          </p:nvPr>
        </p:nvGraphicFramePr>
        <p:xfrm>
          <a:off x="457200" y="1412777"/>
          <a:ext cx="8064777" cy="4968974"/>
        </p:xfrm>
        <a:graphic>
          <a:graphicData uri="http://schemas.openxmlformats.org/drawingml/2006/table">
            <a:tbl>
              <a:tblPr/>
              <a:tblGrid>
                <a:gridCol w="741787"/>
                <a:gridCol w="877319"/>
                <a:gridCol w="375849"/>
                <a:gridCol w="470721"/>
                <a:gridCol w="2766032"/>
                <a:gridCol w="776762"/>
                <a:gridCol w="1027425"/>
                <a:gridCol w="1028882"/>
              </a:tblGrid>
              <a:tr h="1229311">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Α/Α</a:t>
                      </a:r>
                    </a:p>
                  </a:txBody>
                  <a:tcPr marL="83943" marR="83943"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Ημερ</a:t>
                      </a:r>
                    </a:p>
                  </a:txBody>
                  <a:tcPr marL="83943" marR="83943"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Σ</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Γ</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Κ</a:t>
                      </a:r>
                    </a:p>
                  </a:txBody>
                  <a:tcPr marL="83943" marR="83943"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Σ</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Α</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Κ</a:t>
                      </a:r>
                    </a:p>
                  </a:txBody>
                  <a:tcPr marL="83943" marR="83943"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ΛΟΓΑΡΙΑΣΜΟΙ</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Χρεούμενοι - Πιστούμενοι</a:t>
                      </a:r>
                    </a:p>
                  </a:txBody>
                  <a:tcPr marL="83943" marR="83943"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gridSpan="3">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ΠΟΣΑ</a:t>
                      </a:r>
                    </a:p>
                  </a:txBody>
                  <a:tcPr marL="83943" marR="83943"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hMerge="1">
                  <a:txBody>
                    <a:bodyPr/>
                    <a:lstStyle/>
                    <a:p>
                      <a:endParaRPr lang="el-GR"/>
                    </a:p>
                  </a:txBody>
                  <a:tcPr/>
                </a:tc>
                <a:tc hMerge="1">
                  <a:txBody>
                    <a:bodyPr/>
                    <a:lstStyle/>
                    <a:p>
                      <a:endParaRPr lang="el-GR"/>
                    </a:p>
                  </a:txBody>
                  <a:tcPr/>
                </a:tc>
              </a:tr>
              <a:tr h="947848">
                <a:tc vMerge="1">
                  <a:txBody>
                    <a:bodyPr/>
                    <a:lstStyle/>
                    <a:p>
                      <a:endParaRPr lang="el-GR"/>
                    </a:p>
                  </a:txBody>
                  <a:tcPr/>
                </a:tc>
                <a:tc vMerge="1">
                  <a:txBody>
                    <a:bodyPr/>
                    <a:lstStyle/>
                    <a:p>
                      <a:endParaRPr lang="el-GR"/>
                    </a:p>
                  </a:txBody>
                  <a:tcPr/>
                </a:tc>
                <a:tc vMerge="1">
                  <a:txBody>
                    <a:bodyPr/>
                    <a:lstStyle/>
                    <a:p>
                      <a:endParaRPr lang="el-GR"/>
                    </a:p>
                  </a:txBody>
                  <a:tcPr/>
                </a:tc>
                <a:tc vMerge="1">
                  <a:txBody>
                    <a:bodyPr/>
                    <a:lstStyle/>
                    <a:p>
                      <a:endParaRPr lang="el-GR"/>
                    </a:p>
                  </a:txBody>
                  <a:tcPr/>
                </a:tc>
                <a:tc vMerge="1">
                  <a:txBody>
                    <a:bodyPr/>
                    <a:lstStyle/>
                    <a:p>
                      <a:endParaRPr lang="el-GR"/>
                    </a:p>
                  </a:txBody>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Μερικά</a:t>
                      </a:r>
                    </a:p>
                  </a:txBody>
                  <a:tcPr marL="83943" marR="83943"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Χρέωσης</a:t>
                      </a:r>
                    </a:p>
                  </a:txBody>
                  <a:tcPr marL="83943" marR="83943"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Πίστωσης</a:t>
                      </a:r>
                    </a:p>
                  </a:txBody>
                  <a:tcPr marL="83943" marR="83943"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r>
              <a:tr h="1875917">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altLang="el-GR" sz="2200" b="0" i="0" u="none" strike="noStrike" cap="none" normalizeH="0" baseline="0" dirty="0" smtClean="0">
                        <a:ln>
                          <a:noFill/>
                        </a:ln>
                        <a:solidFill>
                          <a:schemeClr val="tx1"/>
                        </a:solidFill>
                        <a:effectLst/>
                        <a:latin typeface="+mn-lt"/>
                      </a:endParaRPr>
                    </a:p>
                  </a:txBody>
                  <a:tcPr marL="83943" marR="8394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altLang="el-GR" sz="2200" b="0" i="0" u="none" strike="noStrike" cap="none" normalizeH="0" baseline="0" dirty="0" smtClean="0">
                        <a:ln>
                          <a:noFill/>
                        </a:ln>
                        <a:solidFill>
                          <a:schemeClr val="tx1"/>
                        </a:solidFill>
                        <a:effectLst/>
                        <a:latin typeface="+mn-lt"/>
                      </a:endParaRPr>
                    </a:p>
                  </a:txBody>
                  <a:tcPr marL="83943" marR="8394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altLang="el-GR" sz="2200" b="0" i="0" u="none" strike="noStrike" cap="none" normalizeH="0" baseline="0" dirty="0" smtClean="0">
                        <a:ln>
                          <a:noFill/>
                        </a:ln>
                        <a:solidFill>
                          <a:schemeClr val="tx1"/>
                        </a:solidFill>
                        <a:effectLst/>
                        <a:latin typeface="+mn-lt"/>
                      </a:endParaRPr>
                    </a:p>
                  </a:txBody>
                  <a:tcPr marL="83943" marR="8394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altLang="el-GR" sz="2200" b="0" i="0" u="none" strike="noStrike" cap="none" normalizeH="0" baseline="0" dirty="0" smtClean="0">
                        <a:ln>
                          <a:noFill/>
                        </a:ln>
                        <a:solidFill>
                          <a:schemeClr val="tx1"/>
                        </a:solidFill>
                        <a:effectLst/>
                        <a:latin typeface="+mn-lt"/>
                      </a:endParaRPr>
                    </a:p>
                  </a:txBody>
                  <a:tcPr marL="83943" marR="8394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1" i="0" u="none" strike="noStrike" cap="none" normalizeH="0" baseline="0" dirty="0" smtClean="0">
                          <a:ln>
                            <a:noFill/>
                          </a:ln>
                          <a:solidFill>
                            <a:schemeClr val="tx1"/>
                          </a:solidFill>
                          <a:effectLst/>
                          <a:latin typeface="+mn-lt"/>
                        </a:rPr>
                        <a:t>Χρεούμενοι</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l-GR" altLang="el-GR" sz="2200" b="1" i="0" u="none" strike="noStrike" cap="none" normalizeH="0" baseline="0" dirty="0" smtClean="0">
                          <a:ln>
                            <a:noFill/>
                          </a:ln>
                          <a:solidFill>
                            <a:schemeClr val="tx1"/>
                          </a:solidFill>
                          <a:effectLst/>
                          <a:latin typeface="+mn-lt"/>
                        </a:rPr>
                        <a:t>Πιστούμενοι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1" i="0" u="none" strike="noStrike" cap="none" normalizeH="0" baseline="0" dirty="0" smtClean="0">
                          <a:ln>
                            <a:noFill/>
                          </a:ln>
                          <a:solidFill>
                            <a:schemeClr val="tx1"/>
                          </a:solidFill>
                          <a:effectLst/>
                          <a:latin typeface="+mn-lt"/>
                        </a:rPr>
                        <a:t>Αιτιολογία </a:t>
                      </a:r>
                    </a:p>
                  </a:txBody>
                  <a:tcPr marL="83943" marR="8394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altLang="el-GR" sz="2200" b="0" i="0" u="none" strike="noStrike" cap="none" normalizeH="0" baseline="0" dirty="0" smtClean="0">
                        <a:ln>
                          <a:noFill/>
                        </a:ln>
                        <a:solidFill>
                          <a:schemeClr val="tx1"/>
                        </a:solidFill>
                        <a:effectLst/>
                        <a:latin typeface="+mn-lt"/>
                      </a:endParaRPr>
                    </a:p>
                  </a:txBody>
                  <a:tcPr marL="83943" marR="8394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altLang="el-GR" sz="2200" b="0" i="0" u="none" strike="noStrike" cap="none" normalizeH="0" baseline="0" dirty="0" smtClean="0">
                        <a:ln>
                          <a:noFill/>
                        </a:ln>
                        <a:solidFill>
                          <a:schemeClr val="tx1"/>
                        </a:solidFill>
                        <a:effectLst/>
                        <a:latin typeface="+mn-lt"/>
                      </a:endParaRPr>
                    </a:p>
                  </a:txBody>
                  <a:tcPr marL="83943" marR="8394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altLang="el-GR" sz="2200" b="0" i="0" u="none" strike="noStrike" cap="none" normalizeH="0" baseline="0" dirty="0" smtClean="0">
                        <a:ln>
                          <a:noFill/>
                        </a:ln>
                        <a:solidFill>
                          <a:schemeClr val="tx1"/>
                        </a:solidFill>
                        <a:effectLst/>
                        <a:latin typeface="+mn-lt"/>
                      </a:endParaRPr>
                    </a:p>
                  </a:txBody>
                  <a:tcPr marL="83943" marR="8394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1589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altLang="el-GR" sz="2200" b="0" i="0" u="none" strike="noStrike" cap="none" normalizeH="0" baseline="0" dirty="0" smtClean="0">
                        <a:ln>
                          <a:noFill/>
                        </a:ln>
                        <a:solidFill>
                          <a:schemeClr val="tx1"/>
                        </a:solidFill>
                        <a:effectLst/>
                        <a:latin typeface="+mn-lt"/>
                      </a:endParaRPr>
                    </a:p>
                  </a:txBody>
                  <a:tcPr marL="83943" marR="8394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altLang="el-GR" sz="2200" b="0" i="0" u="none" strike="noStrike" cap="none" normalizeH="0" baseline="0" dirty="0" smtClean="0">
                        <a:ln>
                          <a:noFill/>
                        </a:ln>
                        <a:solidFill>
                          <a:schemeClr val="tx1"/>
                        </a:solidFill>
                        <a:effectLst/>
                        <a:latin typeface="+mn-lt"/>
                      </a:endParaRPr>
                    </a:p>
                  </a:txBody>
                  <a:tcPr marL="83943" marR="8394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altLang="el-GR" sz="2200" b="0" i="0" u="none" strike="noStrike" cap="none" normalizeH="0" baseline="0" dirty="0" smtClean="0">
                        <a:ln>
                          <a:noFill/>
                        </a:ln>
                        <a:solidFill>
                          <a:schemeClr val="tx1"/>
                        </a:solidFill>
                        <a:effectLst/>
                        <a:latin typeface="+mn-lt"/>
                      </a:endParaRPr>
                    </a:p>
                  </a:txBody>
                  <a:tcPr marL="83943" marR="8394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altLang="el-GR" sz="2200" b="0" i="0" u="none" strike="noStrike" cap="none" normalizeH="0" baseline="0" dirty="0" smtClean="0">
                        <a:ln>
                          <a:noFill/>
                        </a:ln>
                        <a:solidFill>
                          <a:schemeClr val="tx1"/>
                        </a:solidFill>
                        <a:effectLst/>
                        <a:latin typeface="+mn-lt"/>
                      </a:endParaRPr>
                    </a:p>
                  </a:txBody>
                  <a:tcPr marL="83943" marR="8394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Σε Μεταφορά</a:t>
                      </a:r>
                    </a:p>
                  </a:txBody>
                  <a:tcPr marL="83943" marR="8394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a:t>
                      </a:r>
                    </a:p>
                  </a:txBody>
                  <a:tcPr marL="83943" marR="8394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a:t>
                      </a:r>
                    </a:p>
                  </a:txBody>
                  <a:tcPr marL="83943" marR="8394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a:t>
                      </a:r>
                    </a:p>
                  </a:txBody>
                  <a:tcPr marL="83943" marR="8394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52</a:t>
            </a:fld>
            <a:endParaRPr lang="el-GR" dirty="0">
              <a:solidFill>
                <a:prstClr val="black"/>
              </a:solidFill>
            </a:endParaRPr>
          </a:p>
        </p:txBody>
      </p:sp>
    </p:spTree>
    <p:extLst>
      <p:ext uri="{BB962C8B-B14F-4D97-AF65-F5344CB8AC3E}">
        <p14:creationId xmlns="" xmlns:p14="http://schemas.microsoft.com/office/powerpoint/2010/main" val="360401851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0"/>
            <a:ext cx="8229600" cy="1124744"/>
          </a:xfrm>
        </p:spPr>
        <p:txBody>
          <a:bodyPr>
            <a:normAutofit fontScale="90000"/>
          </a:bodyPr>
          <a:lstStyle/>
          <a:p>
            <a:r>
              <a:rPr lang="el-GR" altLang="el-GR" sz="4400" dirty="0"/>
              <a:t>Ημερολόγιο και </a:t>
            </a:r>
            <a:r>
              <a:rPr lang="el-GR" altLang="el-GR" sz="4400" dirty="0" smtClean="0"/>
              <a:t>ημερολογιακή </a:t>
            </a:r>
            <a:r>
              <a:rPr lang="el-GR" altLang="el-GR" sz="4400" dirty="0"/>
              <a:t>ε</a:t>
            </a:r>
            <a:r>
              <a:rPr lang="el-GR" altLang="el-GR" sz="4400" dirty="0" smtClean="0"/>
              <a:t>γγραφή </a:t>
            </a:r>
            <a:r>
              <a:rPr lang="el-GR" altLang="el-GR" sz="3600" b="0" dirty="0" smtClean="0"/>
              <a:t>(2 </a:t>
            </a:r>
            <a:r>
              <a:rPr lang="el-GR" altLang="el-GR" sz="3600" b="0" dirty="0"/>
              <a:t>από 3)</a:t>
            </a:r>
            <a:endParaRPr lang="el-GR" altLang="el-GR" sz="3600" dirty="0" smtClean="0">
              <a:latin typeface="Tahoma" pitchFamily="34" charset="0"/>
            </a:endParaRPr>
          </a:p>
        </p:txBody>
      </p:sp>
      <p:graphicFrame>
        <p:nvGraphicFramePr>
          <p:cNvPr id="180358" name="Group 134"/>
          <p:cNvGraphicFramePr>
            <a:graphicFrameLocks noGrp="1"/>
          </p:cNvGraphicFramePr>
          <p:nvPr>
            <p:ph idx="1"/>
            <p:extLst>
              <p:ext uri="{D42A27DB-BD31-4B8C-83A1-F6EECF244321}">
                <p14:modId xmlns="" xmlns:p14="http://schemas.microsoft.com/office/powerpoint/2010/main" val="4195912392"/>
              </p:ext>
            </p:extLst>
          </p:nvPr>
        </p:nvGraphicFramePr>
        <p:xfrm>
          <a:off x="179512" y="1319193"/>
          <a:ext cx="8351261" cy="5564921"/>
        </p:xfrm>
        <a:graphic>
          <a:graphicData uri="http://schemas.openxmlformats.org/drawingml/2006/table">
            <a:tbl>
              <a:tblPr/>
              <a:tblGrid>
                <a:gridCol w="360009"/>
                <a:gridCol w="524832"/>
                <a:gridCol w="393263"/>
                <a:gridCol w="393263"/>
                <a:gridCol w="4288298"/>
                <a:gridCol w="1151888"/>
                <a:gridCol w="1239708"/>
              </a:tblGrid>
              <a:tr h="364820">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Α/Α</a:t>
                      </a:r>
                    </a:p>
                  </a:txBody>
                  <a:tcPr marL="83279" marR="83279" marT="45725" marB="45725"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Ημερ</a:t>
                      </a:r>
                    </a:p>
                  </a:txBody>
                  <a:tcPr marL="83279" marR="83279" marT="45725" marB="45725"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Σ</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Γ</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Κ</a:t>
                      </a:r>
                    </a:p>
                  </a:txBody>
                  <a:tcPr marL="83279" marR="83279" marT="45725" marB="45725"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Σ</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Α</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Κ</a:t>
                      </a:r>
                    </a:p>
                  </a:txBody>
                  <a:tcPr marL="83279" marR="83279" marT="45725" marB="45725"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ΛΟΓΑΡΙΑΣΜΟΙ</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Χρεούμενοι - Πιστούμενοι</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altLang="el-GR" sz="2000" b="0" i="0" u="none" strike="noStrike" cap="none" normalizeH="0" baseline="0" dirty="0" smtClean="0">
                        <a:ln>
                          <a:noFill/>
                        </a:ln>
                        <a:solidFill>
                          <a:schemeClr val="tx1"/>
                        </a:solidFill>
                        <a:effectLst/>
                        <a:latin typeface="+mn-lt"/>
                      </a:endParaRPr>
                    </a:p>
                  </a:txBody>
                  <a:tcPr marL="83279" marR="83279" marT="45725" marB="45725"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grid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ΠΟΣΑ</a:t>
                      </a:r>
                    </a:p>
                  </a:txBody>
                  <a:tcPr marL="83279" marR="83279" marT="45725" marB="45725"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hMerge="1">
                  <a:txBody>
                    <a:bodyPr/>
                    <a:lstStyle/>
                    <a:p>
                      <a:endParaRPr lang="el-GR"/>
                    </a:p>
                  </a:txBody>
                  <a:tcPr/>
                </a:tc>
              </a:tr>
              <a:tr h="673496">
                <a:tc vMerge="1">
                  <a:txBody>
                    <a:bodyPr/>
                    <a:lstStyle/>
                    <a:p>
                      <a:endParaRPr lang="el-GR"/>
                    </a:p>
                  </a:txBody>
                  <a:tcPr/>
                </a:tc>
                <a:tc vMerge="1">
                  <a:txBody>
                    <a:bodyPr/>
                    <a:lstStyle/>
                    <a:p>
                      <a:endParaRPr lang="el-GR"/>
                    </a:p>
                  </a:txBody>
                  <a:tcPr/>
                </a:tc>
                <a:tc vMerge="1">
                  <a:txBody>
                    <a:bodyPr/>
                    <a:lstStyle/>
                    <a:p>
                      <a:endParaRPr lang="el-GR"/>
                    </a:p>
                  </a:txBody>
                  <a:tcPr/>
                </a:tc>
                <a:tc vMerge="1">
                  <a:txBody>
                    <a:bodyPr/>
                    <a:lstStyle/>
                    <a:p>
                      <a:endParaRPr lang="el-GR"/>
                    </a:p>
                  </a:txBody>
                  <a:tcPr/>
                </a:tc>
                <a:tc vMerge="1">
                  <a:txBody>
                    <a:bodyPr/>
                    <a:lstStyle/>
                    <a:p>
                      <a:endParaRPr lang="el-GR"/>
                    </a:p>
                  </a:txBody>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Χρέωσης</a:t>
                      </a:r>
                    </a:p>
                  </a:txBody>
                  <a:tcPr marL="83279" marR="83279" marT="45725" marB="45725"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Πίστωσης</a:t>
                      </a:r>
                    </a:p>
                  </a:txBody>
                  <a:tcPr marL="83279" marR="83279" marT="45725" marB="45725"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r>
              <a:tr h="364820">
                <a:tc rowSpan="5">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1</a:t>
                      </a:r>
                    </a:p>
                  </a:txBody>
                  <a:tcPr marL="83279" marR="83279"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rowSpan="5">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2/3</a:t>
                      </a:r>
                    </a:p>
                  </a:txBody>
                  <a:tcPr marL="83279" marR="8327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1</a:t>
                      </a:r>
                    </a:p>
                  </a:txBody>
                  <a:tcPr marL="83279" marR="8327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rowSpan="13">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altLang="el-GR" sz="2000" b="0" i="0" u="none" strike="noStrike" cap="none" normalizeH="0" baseline="0" dirty="0" smtClean="0">
                        <a:ln>
                          <a:noFill/>
                        </a:ln>
                        <a:solidFill>
                          <a:schemeClr val="tx1"/>
                        </a:solidFill>
                        <a:effectLst/>
                        <a:latin typeface="+mn-lt"/>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altLang="el-GR" sz="2000" b="0" i="0" u="none" strike="noStrike" cap="none" normalizeH="0" baseline="0" dirty="0" smtClean="0">
                        <a:ln>
                          <a:noFill/>
                        </a:ln>
                        <a:solidFill>
                          <a:schemeClr val="tx1"/>
                        </a:solidFill>
                        <a:effectLst/>
                        <a:latin typeface="+mn-lt"/>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1</a:t>
                      </a:r>
                    </a:p>
                  </a:txBody>
                  <a:tcPr marL="83279" marR="8327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rowSpan="5">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Ταμείο</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Πρακτορεία </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l-GR" altLang="el-GR" sz="2000" b="0" i="0" u="sng" strike="noStrike" cap="none" normalizeH="0" baseline="0" dirty="0" smtClean="0">
                          <a:ln>
                            <a:noFill/>
                          </a:ln>
                          <a:solidFill>
                            <a:schemeClr val="tx1"/>
                          </a:solidFill>
                          <a:effectLst/>
                          <a:latin typeface="+mn-lt"/>
                        </a:rPr>
                        <a:t>Πρακτορείο Α.Α  </a:t>
                      </a:r>
                      <a:r>
                        <a:rPr kumimoji="0" lang="el-GR" altLang="el-GR" sz="2000" b="0" i="0" u="none" strike="noStrike" cap="none" normalizeH="0" baseline="0" dirty="0" smtClean="0">
                          <a:ln>
                            <a:noFill/>
                          </a:ln>
                          <a:solidFill>
                            <a:schemeClr val="tx1"/>
                          </a:solidFill>
                          <a:effectLst/>
                          <a:latin typeface="+mn-lt"/>
                        </a:rPr>
                        <a:t>50.000</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Είσπραξη μετρητών ως απόδειξη αρ.23</a:t>
                      </a:r>
                    </a:p>
                  </a:txBody>
                  <a:tcPr marL="83279" marR="8327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5">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5.000</a:t>
                      </a:r>
                    </a:p>
                  </a:txBody>
                  <a:tcPr marL="83279" marR="8327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rowSpan="3">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5.000</a:t>
                      </a:r>
                    </a:p>
                  </a:txBody>
                  <a:tcPr marL="83279" marR="83279"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64820">
                <a:tc vMerge="1">
                  <a:txBody>
                    <a:bodyPr/>
                    <a:lstStyle/>
                    <a:p>
                      <a:endParaRPr lang="el-GR"/>
                    </a:p>
                  </a:txBody>
                  <a:tcPr/>
                </a:tc>
                <a:tc vMerge="1">
                  <a:txBody>
                    <a:bodyPr/>
                    <a:lstStyle/>
                    <a:p>
                      <a:endParaRPr lang="el-GR"/>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6</a:t>
                      </a:r>
                    </a:p>
                  </a:txBody>
                  <a:tcPr marL="83279" marR="8327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vMerge="1">
                  <a:txBody>
                    <a:bodyPr/>
                    <a:lstStyle/>
                    <a:p>
                      <a:endParaRPr lang="el-GR"/>
                    </a:p>
                  </a:txBody>
                  <a:tcPr/>
                </a:tc>
                <a:tc vMerge="1">
                  <a:txBody>
                    <a:bodyPr/>
                    <a:lstStyle/>
                    <a:p>
                      <a:endParaRPr lang="el-GR"/>
                    </a:p>
                  </a:txBody>
                  <a:tcPr/>
                </a:tc>
                <a:tc vMerge="1">
                  <a:txBody>
                    <a:bodyPr/>
                    <a:lstStyle/>
                    <a:p>
                      <a:endParaRPr lang="el-GR"/>
                    </a:p>
                  </a:txBody>
                  <a:tcPr/>
                </a:tc>
                <a:tc vMerge="1">
                  <a:txBody>
                    <a:bodyPr/>
                    <a:lstStyle/>
                    <a:p>
                      <a:endParaRPr lang="el-GR"/>
                    </a:p>
                  </a:txBody>
                  <a:tcPr/>
                </a:tc>
              </a:tr>
              <a:tr h="119655">
                <a:tc vMerge="1">
                  <a:txBody>
                    <a:bodyPr/>
                    <a:lstStyle/>
                    <a:p>
                      <a:endParaRPr lang="el-GR"/>
                    </a:p>
                  </a:txBody>
                  <a:tcPr/>
                </a:tc>
                <a:tc vMerge="1">
                  <a:txBody>
                    <a:bodyPr/>
                    <a:lstStyle/>
                    <a:p>
                      <a:endParaRPr lang="el-GR"/>
                    </a:p>
                  </a:txBody>
                  <a:tcPr/>
                </a:tc>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altLang="el-GR" sz="2000" b="0" i="0" u="none" strike="noStrike" cap="none" normalizeH="0" baseline="0" dirty="0" smtClean="0">
                        <a:ln>
                          <a:noFill/>
                        </a:ln>
                        <a:solidFill>
                          <a:schemeClr val="tx1"/>
                        </a:solidFill>
                        <a:effectLst/>
                        <a:latin typeface="+mn-lt"/>
                      </a:endParaRPr>
                    </a:p>
                  </a:txBody>
                  <a:tcPr marL="83279" marR="8327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vMerge="1">
                  <a:txBody>
                    <a:bodyPr/>
                    <a:lstStyle/>
                    <a:p>
                      <a:endParaRPr lang="el-GR"/>
                    </a:p>
                  </a:txBody>
                  <a:tcPr/>
                </a:tc>
                <a:tc vMerge="1">
                  <a:txBody>
                    <a:bodyPr/>
                    <a:lstStyle/>
                    <a:p>
                      <a:endParaRPr lang="el-GR"/>
                    </a:p>
                  </a:txBody>
                  <a:tcPr/>
                </a:tc>
                <a:tc vMerge="1">
                  <a:txBody>
                    <a:bodyPr/>
                    <a:lstStyle/>
                    <a:p>
                      <a:endParaRPr lang="el-GR"/>
                    </a:p>
                  </a:txBody>
                  <a:tcPr/>
                </a:tc>
                <a:tc vMerge="1">
                  <a:txBody>
                    <a:bodyPr/>
                    <a:lstStyle/>
                    <a:p>
                      <a:endParaRPr lang="el-GR"/>
                    </a:p>
                  </a:txBody>
                  <a:tcPr/>
                </a:tc>
              </a:tr>
              <a:tr h="245164">
                <a:tc vMerge="1">
                  <a:txBody>
                    <a:bodyPr/>
                    <a:lstStyle/>
                    <a:p>
                      <a:endParaRPr lang="el-GR"/>
                    </a:p>
                  </a:txBody>
                  <a:tcPr/>
                </a:tc>
                <a:tc vMerge="1">
                  <a:txBody>
                    <a:bodyPr/>
                    <a:lstStyle/>
                    <a:p>
                      <a:endParaRPr lang="el-GR"/>
                    </a:p>
                  </a:txBody>
                  <a:tcPr/>
                </a:tc>
                <a:tc vMerge="1">
                  <a:txBody>
                    <a:bodyPr/>
                    <a:lstStyle/>
                    <a:p>
                      <a:endParaRPr lang="el-GR"/>
                    </a:p>
                  </a:txBody>
                  <a:tcPr/>
                </a:tc>
                <a:tc vMerge="1">
                  <a:txBody>
                    <a:bodyPr/>
                    <a:lstStyle/>
                    <a:p>
                      <a:endParaRPr lang="el-GR"/>
                    </a:p>
                  </a:txBody>
                  <a:tcPr/>
                </a:tc>
                <a:tc vMerge="1">
                  <a:txBody>
                    <a:bodyPr/>
                    <a:lstStyle/>
                    <a:p>
                      <a:endParaRPr lang="el-GR"/>
                    </a:p>
                  </a:txBody>
                  <a:tcPr/>
                </a:tc>
                <a:tc vMerge="1">
                  <a:txBody>
                    <a:bodyPr/>
                    <a:lstStyle/>
                    <a:p>
                      <a:endParaRPr lang="el-GR"/>
                    </a:p>
                  </a:txBody>
                  <a:tcPr/>
                </a:tc>
                <a:tc row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altLang="el-GR" sz="2000" b="0" i="0" u="none" strike="noStrike" cap="none" normalizeH="0" baseline="0" dirty="0" smtClean="0">
                        <a:ln>
                          <a:noFill/>
                        </a:ln>
                        <a:solidFill>
                          <a:schemeClr val="tx1"/>
                        </a:solidFill>
                        <a:effectLst/>
                        <a:latin typeface="+mn-lt"/>
                      </a:endParaRPr>
                    </a:p>
                  </a:txBody>
                  <a:tcPr marL="83279" marR="83279"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64820">
                <a:tc vMerge="1">
                  <a:txBody>
                    <a:bodyPr/>
                    <a:lstStyle/>
                    <a:p>
                      <a:endParaRPr lang="el-GR"/>
                    </a:p>
                  </a:txBody>
                  <a:tcPr/>
                </a:tc>
                <a:tc vMerge="1">
                  <a:txBody>
                    <a:bodyPr/>
                    <a:lstStyle/>
                    <a:p>
                      <a:endParaRPr lang="el-GR"/>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altLang="el-GR" sz="2000" b="0" i="0" u="none" strike="noStrike" cap="none" normalizeH="0" baseline="0" dirty="0" smtClean="0">
                        <a:ln>
                          <a:noFill/>
                        </a:ln>
                        <a:solidFill>
                          <a:schemeClr val="tx1"/>
                        </a:solidFill>
                        <a:effectLst/>
                        <a:latin typeface="+mn-lt"/>
                      </a:endParaRPr>
                    </a:p>
                  </a:txBody>
                  <a:tcPr marL="83279" marR="8327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vMerge="1">
                  <a:txBody>
                    <a:bodyPr/>
                    <a:lstStyle/>
                    <a:p>
                      <a:endParaRPr lang="el-GR"/>
                    </a:p>
                  </a:txBody>
                  <a:tcPr/>
                </a:tc>
                <a:tc vMerge="1">
                  <a:txBody>
                    <a:bodyPr/>
                    <a:lstStyle/>
                    <a:p>
                      <a:endParaRPr lang="el-GR"/>
                    </a:p>
                  </a:txBody>
                  <a:tcPr/>
                </a:tc>
                <a:tc vMerge="1">
                  <a:txBody>
                    <a:bodyPr/>
                    <a:lstStyle/>
                    <a:p>
                      <a:endParaRPr lang="el-GR"/>
                    </a:p>
                  </a:txBody>
                  <a:tcPr/>
                </a:tc>
                <a:tc vMerge="1">
                  <a:txBody>
                    <a:bodyPr/>
                    <a:lstStyle/>
                    <a:p>
                      <a:endParaRPr lang="el-GR"/>
                    </a:p>
                  </a:txBody>
                  <a:tcPr/>
                </a:tc>
              </a:tr>
              <a:tr h="275802">
                <a:tc rowSpan="8">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2</a:t>
                      </a:r>
                    </a:p>
                  </a:txBody>
                  <a:tcPr marL="83279" marR="83279"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rowSpan="8">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3/3</a:t>
                      </a:r>
                    </a:p>
                  </a:txBody>
                  <a:tcPr marL="83279" marR="8327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5</a:t>
                      </a:r>
                    </a:p>
                  </a:txBody>
                  <a:tcPr marL="83279" marR="8327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vMerge="1">
                  <a:txBody>
                    <a:bodyPr/>
                    <a:lstStyle/>
                    <a:p>
                      <a:endParaRPr lang="el-GR"/>
                    </a:p>
                  </a:txBody>
                  <a:tcPr/>
                </a:tc>
                <a:tc rowSpan="5">
                  <a:txBody>
                    <a:bodyPr/>
                    <a:lstStyle/>
                    <a:p>
                      <a:r>
                        <a:rPr lang="el-GR" sz="2000" dirty="0" smtClean="0"/>
                        <a:t>Τρόφιμα</a:t>
                      </a:r>
                    </a:p>
                    <a:p>
                      <a:pPr algn="ctr"/>
                      <a:r>
                        <a:rPr lang="el-GR" sz="2000" dirty="0" smtClean="0"/>
                        <a:t>Ταμείο</a:t>
                      </a:r>
                      <a:r>
                        <a:rPr lang="el-GR" sz="2000" baseline="0" dirty="0" smtClean="0"/>
                        <a:t> </a:t>
                      </a:r>
                    </a:p>
                    <a:p>
                      <a:pPr algn="ctr">
                        <a:lnSpc>
                          <a:spcPct val="150000"/>
                        </a:lnSpc>
                      </a:pPr>
                      <a:r>
                        <a:rPr lang="el-GR" sz="2000" baseline="0" dirty="0" smtClean="0"/>
                        <a:t>Προμηθευτές </a:t>
                      </a:r>
                    </a:p>
                    <a:p>
                      <a:pPr algn="l"/>
                      <a:r>
                        <a:rPr lang="el-GR" sz="2000" baseline="0" dirty="0" smtClean="0"/>
                        <a:t>Αγορά τροφίμων ως τιμ.87</a:t>
                      </a:r>
                      <a:endParaRPr lang="el-GR" sz="2000" dirty="0"/>
                    </a:p>
                  </a:txBody>
                  <a:tcPr marL="83279" marR="8327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3.000</a:t>
                      </a:r>
                    </a:p>
                  </a:txBody>
                  <a:tcPr marL="83279" marR="8327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l-GR"/>
                    </a:p>
                  </a:txBody>
                  <a:tcPr/>
                </a:tc>
              </a:tr>
              <a:tr h="364820">
                <a:tc vMerge="1">
                  <a:txBody>
                    <a:bodyPr/>
                    <a:lstStyle/>
                    <a:p>
                      <a:endParaRPr lang="el-GR"/>
                    </a:p>
                  </a:txBody>
                  <a:tcPr/>
                </a:tc>
                <a:tc vMerge="1">
                  <a:txBody>
                    <a:bodyPr/>
                    <a:lstStyle/>
                    <a:p>
                      <a:endParaRPr lang="el-GR"/>
                    </a:p>
                  </a:txBody>
                  <a:tcPr/>
                </a:tc>
                <a:tc vMerge="1">
                  <a:txBody>
                    <a:bodyPr/>
                    <a:lstStyle/>
                    <a:p>
                      <a:endParaRPr lang="el-GR"/>
                    </a:p>
                  </a:txBody>
                  <a:tcPr/>
                </a:tc>
                <a:tc vMerge="1">
                  <a:txBody>
                    <a:bodyPr/>
                    <a:lstStyle/>
                    <a:p>
                      <a:endParaRPr lang="el-GR"/>
                    </a:p>
                  </a:txBody>
                  <a:tcPr/>
                </a:tc>
                <a:tc vMerge="1">
                  <a:txBody>
                    <a:bodyPr/>
                    <a:lstStyle/>
                    <a:p>
                      <a:endParaRPr lang="el-GR"/>
                    </a:p>
                  </a:txBody>
                  <a:tcPr/>
                </a:tc>
                <a:tc vMerge="1">
                  <a:txBody>
                    <a:bodyPr/>
                    <a:lstStyle/>
                    <a:p>
                      <a:endParaRPr lang="el-GR"/>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2.000</a:t>
                      </a:r>
                    </a:p>
                  </a:txBody>
                  <a:tcPr marL="83279" marR="83279"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64820">
                <a:tc vMerge="1">
                  <a:txBody>
                    <a:bodyPr/>
                    <a:lstStyle/>
                    <a:p>
                      <a:endParaRPr lang="el-GR"/>
                    </a:p>
                  </a:txBody>
                  <a:tcPr/>
                </a:tc>
                <a:tc vMerge="1">
                  <a:txBody>
                    <a:bodyPr/>
                    <a:lstStyle/>
                    <a:p>
                      <a:endParaRPr lang="el-GR"/>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1</a:t>
                      </a:r>
                    </a:p>
                  </a:txBody>
                  <a:tcPr marL="83279" marR="8327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vMerge="1">
                  <a:txBody>
                    <a:bodyPr/>
                    <a:lstStyle/>
                    <a:p>
                      <a:endParaRPr lang="el-GR"/>
                    </a:p>
                  </a:txBody>
                  <a:tcPr/>
                </a:tc>
                <a:tc vMerge="1">
                  <a:txBody>
                    <a:bodyPr/>
                    <a:lstStyle/>
                    <a:p>
                      <a:endParaRPr lang="el-GR"/>
                    </a:p>
                  </a:txBody>
                  <a:tcPr/>
                </a:tc>
                <a:tc vMerge="1">
                  <a:txBody>
                    <a:bodyPr/>
                    <a:lstStyle/>
                    <a:p>
                      <a:endParaRPr lang="el-GR"/>
                    </a:p>
                  </a:txBody>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1.000</a:t>
                      </a:r>
                    </a:p>
                  </a:txBody>
                  <a:tcPr marL="83279" marR="83279"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468440">
                <a:tc vMerge="1">
                  <a:txBody>
                    <a:bodyPr/>
                    <a:lstStyle/>
                    <a:p>
                      <a:endParaRPr lang="el-GR"/>
                    </a:p>
                  </a:txBody>
                  <a:tcPr/>
                </a:tc>
                <a:tc vMerge="1">
                  <a:txBody>
                    <a:bodyPr/>
                    <a:lstStyle/>
                    <a:p>
                      <a:endParaRPr lang="el-GR"/>
                    </a:p>
                  </a:txBody>
                  <a:tcPr/>
                </a:tc>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3</a:t>
                      </a:r>
                    </a:p>
                  </a:txBody>
                  <a:tcPr marL="83279" marR="8327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vMerge="1">
                  <a:txBody>
                    <a:bodyPr/>
                    <a:lstStyle/>
                    <a:p>
                      <a:endParaRPr lang="el-GR"/>
                    </a:p>
                  </a:txBody>
                  <a:tcPr/>
                </a:tc>
                <a:tc vMerge="1">
                  <a:txBody>
                    <a:bodyPr/>
                    <a:lstStyle/>
                    <a:p>
                      <a:endParaRPr lang="el-GR"/>
                    </a:p>
                  </a:txBody>
                  <a:tcPr/>
                </a:tc>
                <a:tc vMerge="1">
                  <a:txBody>
                    <a:bodyPr/>
                    <a:lstStyle/>
                    <a:p>
                      <a:endParaRPr lang="el-GR"/>
                    </a:p>
                  </a:txBody>
                  <a:tcPr/>
                </a:tc>
                <a:tc vMerge="1">
                  <a:txBody>
                    <a:bodyPr/>
                    <a:lstStyle/>
                    <a:p>
                      <a:endParaRPr lang="el-GR"/>
                    </a:p>
                  </a:txBody>
                  <a:tcPr/>
                </a:tc>
              </a:tr>
              <a:tr h="150995">
                <a:tc vMerge="1">
                  <a:txBody>
                    <a:bodyPr/>
                    <a:lstStyle/>
                    <a:p>
                      <a:endParaRPr lang="el-GR"/>
                    </a:p>
                  </a:txBody>
                  <a:tcPr/>
                </a:tc>
                <a:tc vMerge="1">
                  <a:txBody>
                    <a:bodyPr/>
                    <a:lstStyle/>
                    <a:p>
                      <a:endParaRPr lang="el-GR"/>
                    </a:p>
                  </a:txBody>
                  <a:tcPr/>
                </a:tc>
                <a:tc vMerge="1">
                  <a:txBody>
                    <a:bodyPr/>
                    <a:lstStyle/>
                    <a:p>
                      <a:endParaRPr lang="el-GR"/>
                    </a:p>
                  </a:txBody>
                  <a:tcPr/>
                </a:tc>
                <a:tc vMerge="1">
                  <a:txBody>
                    <a:bodyPr/>
                    <a:lstStyle/>
                    <a:p>
                      <a:endParaRPr lang="el-GR"/>
                    </a:p>
                  </a:txBody>
                  <a:tcPr/>
                </a:tc>
                <a:tc vMerge="1">
                  <a:txBody>
                    <a:bodyPr/>
                    <a:lstStyle/>
                    <a:p>
                      <a:endParaRPr lang="el-GR"/>
                    </a:p>
                  </a:txBody>
                  <a:tcPr/>
                </a:tc>
                <a:tc vMerge="1">
                  <a:txBody>
                    <a:bodyPr/>
                    <a:lstStyle/>
                    <a:p>
                      <a:endParaRPr lang="el-GR"/>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altLang="el-GR" sz="2000" b="0" i="0" u="none" strike="noStrike" cap="none" normalizeH="0" baseline="0" dirty="0" smtClean="0">
                        <a:ln>
                          <a:noFill/>
                        </a:ln>
                        <a:solidFill>
                          <a:schemeClr val="tx1"/>
                        </a:solidFill>
                        <a:effectLst/>
                        <a:latin typeface="+mn-lt"/>
                      </a:endParaRPr>
                    </a:p>
                  </a:txBody>
                  <a:tcPr marL="83279" marR="83279"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6659">
                <a:tc vMerge="1">
                  <a:txBody>
                    <a:bodyPr/>
                    <a:lstStyle/>
                    <a:p>
                      <a:endParaRPr lang="el-GR"/>
                    </a:p>
                  </a:txBody>
                  <a:tcPr/>
                </a:tc>
                <a:tc vMerge="1">
                  <a:txBody>
                    <a:bodyPr/>
                    <a:lstStyle/>
                    <a:p>
                      <a:endParaRPr lang="el-GR"/>
                    </a:p>
                  </a:txBody>
                  <a:tcPr/>
                </a:tc>
                <a:tc vMerge="1">
                  <a:txBody>
                    <a:bodyPr/>
                    <a:lstStyle/>
                    <a:p>
                      <a:endParaRPr lang="el-GR"/>
                    </a:p>
                  </a:txBody>
                  <a:tcPr/>
                </a:tc>
                <a:tc vMerge="1">
                  <a:txBody>
                    <a:bodyPr/>
                    <a:lstStyle/>
                    <a:p>
                      <a:endParaRPr lang="el-GR"/>
                    </a:p>
                  </a:txBody>
                  <a:tcPr/>
                </a:tc>
                <a:tc rowSpan="3">
                  <a:txBody>
                    <a:bodyPr/>
                    <a:lstStyle/>
                    <a:p>
                      <a:pPr algn="l"/>
                      <a:r>
                        <a:rPr lang="el-GR" sz="2000" dirty="0" smtClean="0"/>
                        <a:t>Σε Μεταφορά</a:t>
                      </a:r>
                      <a:endParaRPr lang="el-GR" sz="2000" dirty="0"/>
                    </a:p>
                  </a:txBody>
                  <a:tcPr marL="83279" marR="8327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8.000</a:t>
                      </a:r>
                    </a:p>
                  </a:txBody>
                  <a:tcPr marL="83279" marR="8327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8.000</a:t>
                      </a:r>
                    </a:p>
                  </a:txBody>
                  <a:tcPr marL="83279" marR="83279"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364820">
                <a:tc vMerge="1">
                  <a:txBody>
                    <a:bodyPr/>
                    <a:lstStyle/>
                    <a:p>
                      <a:endParaRPr lang="el-GR"/>
                    </a:p>
                  </a:txBody>
                  <a:tcPr/>
                </a:tc>
                <a:tc vMerge="1">
                  <a:txBody>
                    <a:bodyPr/>
                    <a:lstStyle/>
                    <a:p>
                      <a:endParaRPr lang="el-GR"/>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altLang="el-GR" sz="2000" b="0" i="0" u="none" strike="noStrike" cap="none" normalizeH="0" baseline="0" dirty="0" smtClean="0">
                        <a:ln>
                          <a:noFill/>
                        </a:ln>
                        <a:solidFill>
                          <a:schemeClr val="tx1"/>
                        </a:solidFill>
                        <a:effectLst/>
                        <a:latin typeface="+mn-lt"/>
                      </a:endParaRPr>
                    </a:p>
                  </a:txBody>
                  <a:tcPr marL="83279" marR="8327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vMerge="1">
                  <a:txBody>
                    <a:bodyPr/>
                    <a:lstStyle/>
                    <a:p>
                      <a:endParaRPr lang="el-GR"/>
                    </a:p>
                  </a:txBody>
                  <a:tcPr/>
                </a:tc>
                <a:tc vMerge="1">
                  <a:txBody>
                    <a:bodyPr/>
                    <a:lstStyle/>
                    <a:p>
                      <a:endParaRPr lang="el-GR"/>
                    </a:p>
                  </a:txBody>
                  <a:tcPr/>
                </a:tc>
                <a:tc vMerge="1">
                  <a:txBody>
                    <a:bodyPr/>
                    <a:lstStyle/>
                    <a:p>
                      <a:endParaRPr lang="el-GR"/>
                    </a:p>
                  </a:txBody>
                  <a:tcPr/>
                </a:tc>
                <a:tc vMerge="1">
                  <a:txBody>
                    <a:bodyPr/>
                    <a:lstStyle/>
                    <a:p>
                      <a:endParaRPr lang="el-GR"/>
                    </a:p>
                  </a:txBody>
                  <a:tcPr/>
                </a:tc>
              </a:tr>
              <a:tr h="364820">
                <a:tc vMerge="1">
                  <a:txBody>
                    <a:bodyPr/>
                    <a:lstStyle/>
                    <a:p>
                      <a:endParaRPr lang="el-GR"/>
                    </a:p>
                  </a:txBody>
                  <a:tcPr/>
                </a:tc>
                <a:tc vMerge="1">
                  <a:txBody>
                    <a:bodyPr/>
                    <a:lstStyle/>
                    <a:p>
                      <a:endParaRPr lang="el-GR"/>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altLang="el-GR" sz="2000" b="0" i="0" u="none" strike="noStrike" cap="none" normalizeH="0" baseline="0" dirty="0" smtClean="0">
                        <a:ln>
                          <a:noFill/>
                        </a:ln>
                        <a:solidFill>
                          <a:schemeClr val="tx1"/>
                        </a:solidFill>
                        <a:effectLst/>
                        <a:latin typeface="+mn-lt"/>
                      </a:endParaRPr>
                    </a:p>
                  </a:txBody>
                  <a:tcPr marL="83279" marR="8327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l-GR"/>
                    </a:p>
                  </a:txBody>
                  <a:tcPr/>
                </a:tc>
                <a:tc vMerge="1">
                  <a:txBody>
                    <a:bodyPr/>
                    <a:lstStyle/>
                    <a:p>
                      <a:endParaRPr lang="el-GR"/>
                    </a:p>
                  </a:txBody>
                  <a:tcPr/>
                </a:tc>
                <a:tc vMerge="1">
                  <a:txBody>
                    <a:bodyPr/>
                    <a:lstStyle/>
                    <a:p>
                      <a:endParaRPr lang="el-GR"/>
                    </a:p>
                  </a:txBody>
                  <a:tcPr/>
                </a:tc>
                <a:tc vMerge="1">
                  <a:txBody>
                    <a:bodyPr/>
                    <a:lstStyle/>
                    <a:p>
                      <a:endParaRPr lang="el-GR"/>
                    </a:p>
                  </a:txBody>
                  <a:tcPr/>
                </a:tc>
              </a:tr>
            </a:tbl>
          </a:graphicData>
        </a:graphic>
      </p:graphicFrame>
      <p:sp>
        <p:nvSpPr>
          <p:cNvPr id="2" name="Θέση αριθμού διαφάνειας 1"/>
          <p:cNvSpPr>
            <a:spLocks noGrp="1"/>
          </p:cNvSpPr>
          <p:nvPr>
            <p:ph type="sldNum" sz="quarter" idx="12"/>
          </p:nvPr>
        </p:nvSpPr>
        <p:spPr>
          <a:xfrm>
            <a:off x="6732240" y="6381328"/>
            <a:ext cx="2133600" cy="365125"/>
          </a:xfrm>
        </p:spPr>
        <p:txBody>
          <a:bodyPr/>
          <a:lstStyle/>
          <a:p>
            <a:pPr>
              <a:defRPr/>
            </a:pPr>
            <a:fld id="{7E55E3B3-0445-4CFC-BED8-763D4409E61F}" type="slidenum">
              <a:rPr lang="el-GR" smtClean="0">
                <a:solidFill>
                  <a:prstClr val="black"/>
                </a:solidFill>
              </a:rPr>
              <a:pPr>
                <a:defRPr/>
              </a:pPr>
              <a:t>53</a:t>
            </a:fld>
            <a:endParaRPr lang="el-GR" dirty="0">
              <a:solidFill>
                <a:prstClr val="black"/>
              </a:solidFill>
            </a:endParaRPr>
          </a:p>
        </p:txBody>
      </p:sp>
    </p:spTree>
    <p:extLst>
      <p:ext uri="{BB962C8B-B14F-4D97-AF65-F5344CB8AC3E}">
        <p14:creationId xmlns="" xmlns:p14="http://schemas.microsoft.com/office/powerpoint/2010/main" val="370872349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704088"/>
            <a:ext cx="8229600" cy="708688"/>
          </a:xfrm>
        </p:spPr>
        <p:txBody>
          <a:bodyPr>
            <a:normAutofit fontScale="90000"/>
          </a:bodyPr>
          <a:lstStyle/>
          <a:p>
            <a:r>
              <a:rPr lang="el-GR" altLang="el-GR" sz="4400" dirty="0"/>
              <a:t>Ημερολόγιο και </a:t>
            </a:r>
            <a:r>
              <a:rPr lang="el-GR" altLang="el-GR" sz="4400" dirty="0" smtClean="0"/>
              <a:t>ημερολογιακή </a:t>
            </a:r>
            <a:r>
              <a:rPr lang="el-GR" altLang="el-GR" sz="4400" dirty="0"/>
              <a:t>ε</a:t>
            </a:r>
            <a:r>
              <a:rPr lang="el-GR" altLang="el-GR" sz="4400" dirty="0" smtClean="0"/>
              <a:t>γγραφή </a:t>
            </a:r>
            <a:r>
              <a:rPr lang="el-GR" altLang="el-GR" sz="3600" b="0" dirty="0" smtClean="0"/>
              <a:t>(3 </a:t>
            </a:r>
            <a:r>
              <a:rPr lang="el-GR" altLang="el-GR" sz="3600" b="0" dirty="0"/>
              <a:t>από 3)</a:t>
            </a:r>
            <a:endParaRPr lang="el-GR" altLang="el-GR" sz="3600" dirty="0" smtClean="0">
              <a:latin typeface="Tahoma" pitchFamily="34" charset="0"/>
            </a:endParaRPr>
          </a:p>
        </p:txBody>
      </p:sp>
      <p:graphicFrame>
        <p:nvGraphicFramePr>
          <p:cNvPr id="181294" name="Group 46"/>
          <p:cNvGraphicFramePr>
            <a:graphicFrameLocks noGrp="1"/>
          </p:cNvGraphicFramePr>
          <p:nvPr>
            <p:ph idx="1"/>
            <p:extLst>
              <p:ext uri="{D42A27DB-BD31-4B8C-83A1-F6EECF244321}">
                <p14:modId xmlns="" xmlns:p14="http://schemas.microsoft.com/office/powerpoint/2010/main" val="4119824887"/>
              </p:ext>
            </p:extLst>
          </p:nvPr>
        </p:nvGraphicFramePr>
        <p:xfrm>
          <a:off x="251907" y="1540088"/>
          <a:ext cx="8351261" cy="4761229"/>
        </p:xfrm>
        <a:graphic>
          <a:graphicData uri="http://schemas.openxmlformats.org/drawingml/2006/table">
            <a:tbl>
              <a:tblPr/>
              <a:tblGrid>
                <a:gridCol w="360009"/>
                <a:gridCol w="524832"/>
                <a:gridCol w="393263"/>
                <a:gridCol w="393263"/>
                <a:gridCol w="4288298"/>
                <a:gridCol w="1151888"/>
                <a:gridCol w="1239708"/>
              </a:tblGrid>
              <a:tr h="420301">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Α/Α</a:t>
                      </a:r>
                    </a:p>
                  </a:txBody>
                  <a:tcPr marL="83279" marR="83279" marT="45725" marB="45725"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Ημερ</a:t>
                      </a:r>
                    </a:p>
                  </a:txBody>
                  <a:tcPr marL="83279" marR="83279" marT="45725" marB="45725"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Σ</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Γ</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Κ</a:t>
                      </a:r>
                    </a:p>
                  </a:txBody>
                  <a:tcPr marL="83279" marR="83279" marT="45725" marB="45725"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Σ</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Α</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Κ</a:t>
                      </a:r>
                    </a:p>
                  </a:txBody>
                  <a:tcPr marL="83279" marR="83279" marT="45725" marB="45725"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ΛΟΓΑΡΙΑΣΜΟΙ</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Χρεούμενοι - Πιστούμενοι</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altLang="el-GR" sz="2000" b="0" i="0" u="none" strike="noStrike" cap="none" normalizeH="0" baseline="0" dirty="0" smtClean="0">
                        <a:ln>
                          <a:noFill/>
                        </a:ln>
                        <a:solidFill>
                          <a:schemeClr val="tx1"/>
                        </a:solidFill>
                        <a:effectLst/>
                        <a:latin typeface="+mn-lt"/>
                      </a:endParaRPr>
                    </a:p>
                  </a:txBody>
                  <a:tcPr marL="83279" marR="83279" marT="45725" marB="45725"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grid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ΠΟΣΑ</a:t>
                      </a:r>
                    </a:p>
                  </a:txBody>
                  <a:tcPr marL="83279" marR="83279" marT="45725" marB="45725"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hMerge="1">
                  <a:txBody>
                    <a:bodyPr/>
                    <a:lstStyle/>
                    <a:p>
                      <a:endParaRPr lang="el-GR"/>
                    </a:p>
                  </a:txBody>
                  <a:tcPr/>
                </a:tc>
              </a:tr>
              <a:tr h="572349">
                <a:tc vMerge="1">
                  <a:txBody>
                    <a:bodyPr/>
                    <a:lstStyle/>
                    <a:p>
                      <a:endParaRPr lang="el-GR"/>
                    </a:p>
                  </a:txBody>
                  <a:tcPr/>
                </a:tc>
                <a:tc vMerge="1">
                  <a:txBody>
                    <a:bodyPr/>
                    <a:lstStyle/>
                    <a:p>
                      <a:endParaRPr lang="el-GR"/>
                    </a:p>
                  </a:txBody>
                  <a:tcPr/>
                </a:tc>
                <a:tc vMerge="1">
                  <a:txBody>
                    <a:bodyPr/>
                    <a:lstStyle/>
                    <a:p>
                      <a:endParaRPr lang="el-GR"/>
                    </a:p>
                  </a:txBody>
                  <a:tcPr/>
                </a:tc>
                <a:tc vMerge="1">
                  <a:txBody>
                    <a:bodyPr/>
                    <a:lstStyle/>
                    <a:p>
                      <a:endParaRPr lang="el-GR"/>
                    </a:p>
                  </a:txBody>
                  <a:tcPr/>
                </a:tc>
                <a:tc vMerge="1">
                  <a:txBody>
                    <a:bodyPr/>
                    <a:lstStyle/>
                    <a:p>
                      <a:endParaRPr lang="el-GR"/>
                    </a:p>
                  </a:txBody>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Χρέωσης</a:t>
                      </a:r>
                    </a:p>
                  </a:txBody>
                  <a:tcPr marL="83279" marR="83279" marT="45725" marB="45725"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Πίστωσης</a:t>
                      </a:r>
                    </a:p>
                  </a:txBody>
                  <a:tcPr marL="83279" marR="83279" marT="45725" marB="45725"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r>
              <a:tr h="364139">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4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3</a:t>
                      </a:r>
                    </a:p>
                  </a:txBody>
                  <a:tcPr marL="83279" marR="83279"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rowSpan="4">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altLang="el-GR" sz="2000" b="0" i="0" u="none" strike="noStrike" cap="none" normalizeH="0" baseline="0" dirty="0" smtClean="0">
                        <a:ln>
                          <a:noFill/>
                        </a:ln>
                        <a:solidFill>
                          <a:schemeClr val="tx1"/>
                        </a:solidFill>
                        <a:effectLst/>
                        <a:latin typeface="+mn-lt"/>
                      </a:endParaRPr>
                    </a:p>
                  </a:txBody>
                  <a:tcPr marL="83279" marR="8327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rowSpan="4">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altLang="el-GR" sz="2000" b="0" i="0" u="none" strike="noStrike" cap="none" normalizeH="0" baseline="0" dirty="0" smtClean="0">
                        <a:ln>
                          <a:noFill/>
                        </a:ln>
                        <a:solidFill>
                          <a:schemeClr val="tx1"/>
                        </a:solidFill>
                        <a:effectLst/>
                        <a:latin typeface="+mn-lt"/>
                      </a:endParaRPr>
                    </a:p>
                  </a:txBody>
                  <a:tcPr marL="83279" marR="8327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rowSpan="4">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altLang="el-GR" sz="2000" b="0" i="0" u="none" strike="noStrike" cap="none" normalizeH="0" baseline="0" dirty="0" smtClean="0">
                        <a:ln>
                          <a:noFill/>
                        </a:ln>
                        <a:solidFill>
                          <a:schemeClr val="tx1"/>
                        </a:solidFill>
                        <a:effectLst/>
                        <a:latin typeface="+mn-lt"/>
                      </a:endParaRPr>
                    </a:p>
                  </a:txBody>
                  <a:tcPr marL="83279" marR="8327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Από Μεταφορά</a:t>
                      </a:r>
                      <a:endParaRPr kumimoji="0" lang="en-US" altLang="el-GR" sz="2000" b="0" i="0" u="none" strike="noStrike" cap="none" normalizeH="0" baseline="0" dirty="0" smtClean="0">
                        <a:ln>
                          <a:noFill/>
                        </a:ln>
                        <a:solidFill>
                          <a:schemeClr val="tx1"/>
                        </a:solidFill>
                        <a:effectLst/>
                        <a:latin typeface="+mn-lt"/>
                      </a:endParaRPr>
                    </a:p>
                  </a:txBody>
                  <a:tcPr marL="83279" marR="8327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8.000</a:t>
                      </a:r>
                    </a:p>
                  </a:txBody>
                  <a:tcPr marL="83279" marR="8327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8.000</a:t>
                      </a:r>
                    </a:p>
                  </a:txBody>
                  <a:tcPr marL="83279" marR="83279"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814903">
                <a:tc vMerge="1">
                  <a:txBody>
                    <a:bodyPr/>
                    <a:lstStyle/>
                    <a:p>
                      <a:endParaRPr lang="el-GR"/>
                    </a:p>
                  </a:txBody>
                  <a:tcPr/>
                </a:tc>
                <a:tc vMerge="1">
                  <a:txBody>
                    <a:bodyPr/>
                    <a:lstStyle/>
                    <a:p>
                      <a:endParaRPr lang="el-GR"/>
                    </a:p>
                  </a:txBody>
                  <a:tcPr/>
                </a:tc>
                <a:tc vMerge="1">
                  <a:txBody>
                    <a:bodyPr/>
                    <a:lstStyle/>
                    <a:p>
                      <a:endParaRPr lang="el-GR"/>
                    </a:p>
                  </a:txBody>
                  <a:tcPr/>
                </a:tc>
                <a:tc vMerge="1">
                  <a:txBody>
                    <a:bodyPr/>
                    <a:lstStyle/>
                    <a:p>
                      <a:endParaRPr lang="el-GR"/>
                    </a:p>
                  </a:txBody>
                  <a:tcPr/>
                </a:tc>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l-GR" sz="2000" b="0" i="0" u="none" strike="noStrike" cap="none" normalizeH="0" baseline="0" dirty="0" smtClean="0">
                        <a:ln>
                          <a:noFill/>
                        </a:ln>
                        <a:solidFill>
                          <a:schemeClr val="tx1"/>
                        </a:solidFill>
                        <a:effectLst/>
                        <a:latin typeface="+mn-lt"/>
                      </a:endParaRPr>
                    </a:p>
                  </a:txBody>
                  <a:tcPr marL="83279" marR="8327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rowSpan="2">
                  <a:txBody>
                    <a:bodyPr/>
                    <a:lstStyle/>
                    <a:p>
                      <a:endParaRPr lang="el-GR" dirty="0"/>
                    </a:p>
                  </a:txBody>
                  <a:tcPr marL="83279" marR="8327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rowSpan="2">
                  <a:txBody>
                    <a:bodyPr/>
                    <a:lstStyle/>
                    <a:p>
                      <a:endParaRPr lang="el-GR" dirty="0"/>
                    </a:p>
                  </a:txBody>
                  <a:tcPr marL="83279" marR="83279"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1957039">
                <a:tc rowSpan="2">
                  <a:txBody>
                    <a:bodyPr/>
                    <a:lstStyle/>
                    <a:p>
                      <a:pPr marL="0" marR="0" lvl="0" indent="0" algn="l" defTabSz="914400" rtl="0" eaLnBrk="1" fontAlgn="base" latinLnBrk="0" hangingPunct="1">
                        <a:lnSpc>
                          <a:spcPct val="3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mn-lt"/>
                        </a:rPr>
                        <a:t>4</a:t>
                      </a:r>
                    </a:p>
                  </a:txBody>
                  <a:tcPr marL="83279" marR="83279"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l-GR"/>
                    </a:p>
                  </a:txBody>
                  <a:tcPr/>
                </a:tc>
                <a:tc vMerge="1">
                  <a:txBody>
                    <a:bodyPr/>
                    <a:lstStyle/>
                    <a:p>
                      <a:endParaRPr lang="el-GR"/>
                    </a:p>
                  </a:txBody>
                  <a:tcPr/>
                </a:tc>
                <a:tc vMerge="1">
                  <a:txBody>
                    <a:bodyPr/>
                    <a:lstStyle/>
                    <a:p>
                      <a:endParaRPr lang="el-GR"/>
                    </a:p>
                  </a:txBody>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l-GR" sz="2000" b="0" i="0" u="none" strike="noStrike" cap="none" normalizeH="0" baseline="0" dirty="0" smtClean="0">
                        <a:ln>
                          <a:noFill/>
                        </a:ln>
                        <a:solidFill>
                          <a:schemeClr val="tx1"/>
                        </a:solidFill>
                        <a:effectLst/>
                        <a:latin typeface="+mn-lt"/>
                      </a:endParaRPr>
                    </a:p>
                  </a:txBody>
                  <a:tcPr marL="83279" marR="8327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l-GR"/>
                    </a:p>
                  </a:txBody>
                  <a:tcPr/>
                </a:tc>
                <a:tc vMerge="1">
                  <a:txBody>
                    <a:bodyPr/>
                    <a:lstStyle/>
                    <a:p>
                      <a:endParaRPr lang="el-GR"/>
                    </a:p>
                  </a:txBody>
                  <a:tcPr/>
                </a:tc>
              </a:tr>
              <a:tr h="349747">
                <a:tc vMerge="1">
                  <a:txBody>
                    <a:bodyPr/>
                    <a:lstStyle/>
                    <a:p>
                      <a:endParaRPr lang="el-GR"/>
                    </a:p>
                  </a:txBody>
                  <a:tcPr/>
                </a:tc>
                <a:tc vMerge="1">
                  <a:txBody>
                    <a:bodyPr/>
                    <a:lstStyle/>
                    <a:p>
                      <a:endParaRPr lang="el-GR"/>
                    </a:p>
                  </a:txBody>
                  <a:tcPr/>
                </a:tc>
                <a:tc vMerge="1">
                  <a:txBody>
                    <a:bodyPr/>
                    <a:lstStyle/>
                    <a:p>
                      <a:endParaRPr lang="el-GR"/>
                    </a:p>
                  </a:txBody>
                  <a:tcPr/>
                </a:tc>
                <a:tc vMerge="1">
                  <a:txBody>
                    <a:bodyPr/>
                    <a:lstStyle/>
                    <a:p>
                      <a:endParaRPr lang="el-GR"/>
                    </a:p>
                  </a:txBody>
                  <a:tcPr/>
                </a:tc>
                <a:tc>
                  <a:txBody>
                    <a:bodyPr/>
                    <a:lstStyle/>
                    <a:p>
                      <a:r>
                        <a:rPr lang="el-GR" dirty="0" smtClean="0"/>
                        <a:t>Σε Μεταφορά </a:t>
                      </a:r>
                      <a:endParaRPr lang="el-GR" dirty="0"/>
                    </a:p>
                  </a:txBody>
                  <a:tcPr marL="83279" marR="8327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r>
                        <a:rPr lang="el-GR" dirty="0" smtClean="0"/>
                        <a:t>……………</a:t>
                      </a:r>
                      <a:endParaRPr lang="el-GR" dirty="0"/>
                    </a:p>
                  </a:txBody>
                  <a:tcPr marL="83279" marR="83279"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r>
                        <a:rPr lang="el-GR" dirty="0" smtClean="0"/>
                        <a:t>……………</a:t>
                      </a:r>
                      <a:endParaRPr lang="el-GR" dirty="0"/>
                    </a:p>
                  </a:txBody>
                  <a:tcPr marL="83279" marR="83279"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279" name="Line 39"/>
          <p:cNvSpPr>
            <a:spLocks noChangeShapeType="1"/>
          </p:cNvSpPr>
          <p:nvPr/>
        </p:nvSpPr>
        <p:spPr bwMode="auto">
          <a:xfrm>
            <a:off x="1908172" y="4221088"/>
            <a:ext cx="2087563"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l-GR" dirty="0">
              <a:solidFill>
                <a:prstClr val="black"/>
              </a:solidFill>
            </a:endParaRPr>
          </a:p>
        </p:txBody>
      </p:sp>
      <p:sp>
        <p:nvSpPr>
          <p:cNvPr id="10280" name="Line 40"/>
          <p:cNvSpPr>
            <a:spLocks noChangeShapeType="1"/>
          </p:cNvSpPr>
          <p:nvPr/>
        </p:nvSpPr>
        <p:spPr bwMode="auto">
          <a:xfrm>
            <a:off x="4213564" y="4221088"/>
            <a:ext cx="1944216"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l-GR" dirty="0">
              <a:solidFill>
                <a:prstClr val="black"/>
              </a:solidFill>
            </a:endParaRPr>
          </a:p>
        </p:txBody>
      </p:sp>
      <p:sp>
        <p:nvSpPr>
          <p:cNvPr id="10281" name="Line 41"/>
          <p:cNvSpPr>
            <a:spLocks noChangeShapeType="1"/>
          </p:cNvSpPr>
          <p:nvPr/>
        </p:nvSpPr>
        <p:spPr bwMode="auto">
          <a:xfrm>
            <a:off x="1908172" y="5661248"/>
            <a:ext cx="2016125"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l-GR" dirty="0">
              <a:solidFill>
                <a:prstClr val="black"/>
              </a:solidFill>
            </a:endParaRPr>
          </a:p>
        </p:txBody>
      </p:sp>
      <p:sp>
        <p:nvSpPr>
          <p:cNvPr id="10282" name="Line 42"/>
          <p:cNvSpPr>
            <a:spLocks noChangeShapeType="1"/>
          </p:cNvSpPr>
          <p:nvPr/>
        </p:nvSpPr>
        <p:spPr bwMode="auto">
          <a:xfrm>
            <a:off x="4213564" y="5661248"/>
            <a:ext cx="2016125"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l-GR" dirty="0">
              <a:solidFill>
                <a:prstClr val="black"/>
              </a:solidFill>
            </a:endParaRPr>
          </a:p>
        </p:txBody>
      </p:sp>
      <p:sp>
        <p:nvSpPr>
          <p:cNvPr id="2" name="Θέση αριθμού διαφάνειας 1"/>
          <p:cNvSpPr>
            <a:spLocks noGrp="1"/>
          </p:cNvSpPr>
          <p:nvPr>
            <p:ph type="sldNum" sz="quarter" idx="12"/>
          </p:nvPr>
        </p:nvSpPr>
        <p:spPr>
          <a:xfrm>
            <a:off x="6804248" y="6381328"/>
            <a:ext cx="2133600" cy="365125"/>
          </a:xfrm>
        </p:spPr>
        <p:txBody>
          <a:bodyPr/>
          <a:lstStyle/>
          <a:p>
            <a:pPr>
              <a:defRPr/>
            </a:pPr>
            <a:fld id="{7E55E3B3-0445-4CFC-BED8-763D4409E61F}" type="slidenum">
              <a:rPr lang="el-GR" smtClean="0">
                <a:solidFill>
                  <a:prstClr val="black"/>
                </a:solidFill>
              </a:rPr>
              <a:pPr>
                <a:defRPr/>
              </a:pPr>
              <a:t>54</a:t>
            </a:fld>
            <a:endParaRPr lang="el-GR" dirty="0">
              <a:solidFill>
                <a:prstClr val="black"/>
              </a:solidFill>
            </a:endParaRPr>
          </a:p>
        </p:txBody>
      </p:sp>
    </p:spTree>
    <p:extLst>
      <p:ext uri="{BB962C8B-B14F-4D97-AF65-F5344CB8AC3E}">
        <p14:creationId xmlns="" xmlns:p14="http://schemas.microsoft.com/office/powerpoint/2010/main" val="222313277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l-GR" altLang="el-GR" dirty="0" smtClean="0"/>
              <a:t>Καθολικά </a:t>
            </a:r>
            <a:r>
              <a:rPr lang="el-GR" altLang="el-GR" sz="3200" b="0" dirty="0" smtClean="0"/>
              <a:t>(1 από 2)</a:t>
            </a:r>
          </a:p>
        </p:txBody>
      </p:sp>
      <p:sp>
        <p:nvSpPr>
          <p:cNvPr id="11267" name="Rectangle 3"/>
          <p:cNvSpPr>
            <a:spLocks noGrp="1" noChangeArrowheads="1"/>
          </p:cNvSpPr>
          <p:nvPr>
            <p:ph idx="1"/>
          </p:nvPr>
        </p:nvSpPr>
        <p:spPr/>
        <p:txBody>
          <a:bodyPr>
            <a:normAutofit/>
          </a:bodyPr>
          <a:lstStyle/>
          <a:p>
            <a:pPr eaLnBrk="1" hangingPunct="1">
              <a:lnSpc>
                <a:spcPct val="114000"/>
              </a:lnSpc>
              <a:spcBef>
                <a:spcPts val="1200"/>
              </a:spcBef>
            </a:pPr>
            <a:r>
              <a:rPr lang="el-GR" altLang="el-GR" sz="2400" b="1" dirty="0" smtClean="0"/>
              <a:t>Ορισμός :</a:t>
            </a:r>
            <a:r>
              <a:rPr lang="el-GR" altLang="el-GR" sz="2400" dirty="0" smtClean="0"/>
              <a:t> Καθολικά είναι το βιβλία που περιλαμβάνουν τους λογαριασμούς της επιχείρησης και στα οποία καταχωρούνται με βάση τις ημερολογιακές εγγραφές τα λογιστικά γεγονότα αυτής.</a:t>
            </a:r>
          </a:p>
          <a:p>
            <a:pPr eaLnBrk="1" hangingPunct="1">
              <a:lnSpc>
                <a:spcPct val="114000"/>
              </a:lnSpc>
              <a:spcBef>
                <a:spcPts val="1200"/>
              </a:spcBef>
              <a:buFont typeface="Wingdings" panose="05000000000000000000" pitchFamily="2" charset="2"/>
              <a:buChar char="Ø"/>
            </a:pPr>
            <a:r>
              <a:rPr lang="el-GR" altLang="el-GR" sz="2400" dirty="0" smtClean="0"/>
              <a:t>Διακρίνονται σε :</a:t>
            </a:r>
          </a:p>
          <a:p>
            <a:pPr lvl="1">
              <a:lnSpc>
                <a:spcPct val="114000"/>
              </a:lnSpc>
              <a:spcBef>
                <a:spcPts val="1200"/>
              </a:spcBef>
              <a:buFont typeface="Courier New" panose="02070309020205020404" pitchFamily="49" charset="0"/>
              <a:buChar char="o"/>
            </a:pPr>
            <a:r>
              <a:rPr lang="el-GR" altLang="el-GR" sz="2400" dirty="0" smtClean="0"/>
              <a:t>Γενικό Καθολικό (Πρωτοβάθμιοι),</a:t>
            </a:r>
          </a:p>
          <a:p>
            <a:pPr lvl="1">
              <a:lnSpc>
                <a:spcPct val="114000"/>
              </a:lnSpc>
              <a:spcBef>
                <a:spcPts val="1200"/>
              </a:spcBef>
              <a:buFont typeface="Courier New" panose="02070309020205020404" pitchFamily="49" charset="0"/>
              <a:buChar char="o"/>
            </a:pPr>
            <a:r>
              <a:rPr lang="el-GR" altLang="el-GR" sz="2400" dirty="0" smtClean="0"/>
              <a:t>Αναλυτικά Καθολικά (Αναλυτικοί).</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55</a:t>
            </a:fld>
            <a:endParaRPr lang="el-GR" dirty="0">
              <a:solidFill>
                <a:prstClr val="black"/>
              </a:solidFill>
            </a:endParaRPr>
          </a:p>
        </p:txBody>
      </p:sp>
    </p:spTree>
    <p:extLst>
      <p:ext uri="{BB962C8B-B14F-4D97-AF65-F5344CB8AC3E}">
        <p14:creationId xmlns="" xmlns:p14="http://schemas.microsoft.com/office/powerpoint/2010/main" val="1820936001"/>
      </p:ext>
    </p:extLst>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l-GR" altLang="el-GR" dirty="0"/>
              <a:t>Καθολικά </a:t>
            </a:r>
            <a:r>
              <a:rPr lang="el-GR" altLang="el-GR" sz="3200" b="0" dirty="0" smtClean="0"/>
              <a:t>(2 </a:t>
            </a:r>
            <a:r>
              <a:rPr lang="el-GR" altLang="el-GR" sz="3200" b="0" dirty="0"/>
              <a:t>από 2)</a:t>
            </a:r>
            <a:endParaRPr lang="el-GR" altLang="el-GR" dirty="0" smtClean="0"/>
          </a:p>
        </p:txBody>
      </p:sp>
      <p:sp>
        <p:nvSpPr>
          <p:cNvPr id="12308" name="Rectangle 28"/>
          <p:cNvSpPr>
            <a:spLocks noChangeArrowheads="1"/>
          </p:cNvSpPr>
          <p:nvPr/>
        </p:nvSpPr>
        <p:spPr bwMode="auto">
          <a:xfrm>
            <a:off x="3131840" y="1317109"/>
            <a:ext cx="263437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l-GR" altLang="el-GR" sz="2400" b="1" dirty="0">
                <a:solidFill>
                  <a:prstClr val="black"/>
                </a:solidFill>
                <a:latin typeface="Calibri"/>
              </a:rPr>
              <a:t>ΓΕΝΙΚΟ  ΚΑΘΟΛΙΚΟ</a:t>
            </a:r>
          </a:p>
        </p:txBody>
      </p:sp>
      <p:graphicFrame>
        <p:nvGraphicFramePr>
          <p:cNvPr id="4" name="Πίνακας 3"/>
          <p:cNvGraphicFramePr>
            <a:graphicFrameLocks noGrp="1"/>
          </p:cNvGraphicFramePr>
          <p:nvPr>
            <p:extLst>
              <p:ext uri="{D42A27DB-BD31-4B8C-83A1-F6EECF244321}">
                <p14:modId xmlns="" xmlns:p14="http://schemas.microsoft.com/office/powerpoint/2010/main" val="1512384982"/>
              </p:ext>
            </p:extLst>
          </p:nvPr>
        </p:nvGraphicFramePr>
        <p:xfrm>
          <a:off x="909528" y="2348880"/>
          <a:ext cx="3322304" cy="1854200"/>
        </p:xfrm>
        <a:graphic>
          <a:graphicData uri="http://schemas.openxmlformats.org/drawingml/2006/table">
            <a:tbl>
              <a:tblPr firstRow="1" bandRow="1">
                <a:tableStyleId>{2D5ABB26-0587-4C30-8999-92F81FD0307C}</a:tableStyleId>
              </a:tblPr>
              <a:tblGrid>
                <a:gridCol w="1661152"/>
                <a:gridCol w="1661152"/>
              </a:tblGrid>
              <a:tr h="370840">
                <a:tc>
                  <a:txBody>
                    <a:bodyPr/>
                    <a:lstStyle/>
                    <a:p>
                      <a:pPr algn="r"/>
                      <a:r>
                        <a:rPr lang="el-GR" b="1" dirty="0" smtClean="0"/>
                        <a:t>ΣΓΚ</a:t>
                      </a:r>
                      <a:endParaRPr lang="el-GR" b="1" dirty="0"/>
                    </a:p>
                  </a:txBody>
                  <a:tcPr/>
                </a:tc>
                <a:tc>
                  <a:txBody>
                    <a:bodyPr/>
                    <a:lstStyle/>
                    <a:p>
                      <a:r>
                        <a:rPr lang="el-GR" b="1" dirty="0" smtClean="0"/>
                        <a:t>Τίτλος </a:t>
                      </a:r>
                      <a:endParaRPr lang="el-GR" b="1" dirty="0"/>
                    </a:p>
                  </a:txBody>
                  <a:tcPr/>
                </a:tc>
              </a:tr>
              <a:tr h="370840">
                <a:tc>
                  <a:txBody>
                    <a:bodyPr/>
                    <a:lstStyle/>
                    <a:p>
                      <a:r>
                        <a:rPr lang="el-GR" b="1" dirty="0" smtClean="0"/>
                        <a:t>ΧΡ</a:t>
                      </a:r>
                      <a:endParaRPr lang="el-GR" b="1" dirty="0"/>
                    </a:p>
                  </a:txBody>
                  <a:tcPr>
                    <a:lnB w="12700" cap="flat" cmpd="sng" algn="ctr">
                      <a:solidFill>
                        <a:schemeClr val="tx1"/>
                      </a:solidFill>
                      <a:prstDash val="solid"/>
                      <a:round/>
                      <a:headEnd type="none" w="med" len="med"/>
                      <a:tailEnd type="none" w="med" len="med"/>
                    </a:lnB>
                  </a:tcPr>
                </a:tc>
                <a:tc>
                  <a:txBody>
                    <a:bodyPr/>
                    <a:lstStyle/>
                    <a:p>
                      <a:pPr algn="r"/>
                      <a:r>
                        <a:rPr lang="el-GR" b="1" dirty="0" smtClean="0"/>
                        <a:t>ΠΙ</a:t>
                      </a:r>
                      <a:endParaRPr lang="el-GR" b="1" dirty="0"/>
                    </a:p>
                  </a:txBody>
                  <a:tcPr>
                    <a:lnB w="12700" cap="flat" cmpd="sng" algn="ctr">
                      <a:solidFill>
                        <a:schemeClr val="tx1"/>
                      </a:solidFill>
                      <a:prstDash val="solid"/>
                      <a:round/>
                      <a:headEnd type="none" w="med" len="med"/>
                      <a:tailEnd type="none" w="med" len="med"/>
                    </a:lnB>
                  </a:tcPr>
                </a:tc>
              </a:tr>
              <a:tr h="370840">
                <a:tc>
                  <a:txBody>
                    <a:bodyPr/>
                    <a:lstStyle/>
                    <a:p>
                      <a:endParaRPr lang="el-GR"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l-GR"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r>
              <a:tr h="370840">
                <a:tc>
                  <a:txBody>
                    <a:bodyPr/>
                    <a:lstStyle/>
                    <a:p>
                      <a:endParaRPr lang="el-GR" dirty="0"/>
                    </a:p>
                  </a:txBody>
                  <a:tcPr>
                    <a:lnR w="12700" cap="flat" cmpd="sng" algn="ctr">
                      <a:solidFill>
                        <a:schemeClr val="tx1"/>
                      </a:solidFill>
                      <a:prstDash val="solid"/>
                      <a:round/>
                      <a:headEnd type="none" w="med" len="med"/>
                      <a:tailEnd type="none" w="med" len="med"/>
                    </a:lnR>
                  </a:tcPr>
                </a:tc>
                <a:tc>
                  <a:txBody>
                    <a:bodyPr/>
                    <a:lstStyle/>
                    <a:p>
                      <a:endParaRPr lang="el-GR" dirty="0"/>
                    </a:p>
                  </a:txBody>
                  <a:tcPr>
                    <a:lnL w="12700" cap="flat" cmpd="sng" algn="ctr">
                      <a:solidFill>
                        <a:schemeClr val="tx1"/>
                      </a:solidFill>
                      <a:prstDash val="solid"/>
                      <a:round/>
                      <a:headEnd type="none" w="med" len="med"/>
                      <a:tailEnd type="none" w="med" len="med"/>
                    </a:lnL>
                  </a:tcPr>
                </a:tc>
              </a:tr>
              <a:tr h="370840">
                <a:tc>
                  <a:txBody>
                    <a:bodyPr/>
                    <a:lstStyle/>
                    <a:p>
                      <a:endParaRPr lang="el-GR" dirty="0"/>
                    </a:p>
                  </a:txBody>
                  <a:tcPr>
                    <a:lnR w="12700" cap="flat" cmpd="sng" algn="ctr">
                      <a:solidFill>
                        <a:schemeClr val="tx1"/>
                      </a:solidFill>
                      <a:prstDash val="solid"/>
                      <a:round/>
                      <a:headEnd type="none" w="med" len="med"/>
                      <a:tailEnd type="none" w="med" len="med"/>
                    </a:lnR>
                  </a:tcPr>
                </a:tc>
                <a:tc>
                  <a:txBody>
                    <a:bodyPr/>
                    <a:lstStyle/>
                    <a:p>
                      <a:endParaRPr lang="el-GR" dirty="0"/>
                    </a:p>
                  </a:txBody>
                  <a:tcPr>
                    <a:lnL w="12700" cap="flat" cmpd="sng" algn="ctr">
                      <a:solidFill>
                        <a:schemeClr val="tx1"/>
                      </a:solidFill>
                      <a:prstDash val="solid"/>
                      <a:round/>
                      <a:headEnd type="none" w="med" len="med"/>
                      <a:tailEnd type="none" w="med" len="med"/>
                    </a:lnL>
                  </a:tcPr>
                </a:tc>
              </a:tr>
            </a:tbl>
          </a:graphicData>
        </a:graphic>
      </p:graphicFrame>
      <p:graphicFrame>
        <p:nvGraphicFramePr>
          <p:cNvPr id="19" name="Πίνακας 18"/>
          <p:cNvGraphicFramePr>
            <a:graphicFrameLocks noGrp="1"/>
          </p:cNvGraphicFramePr>
          <p:nvPr>
            <p:extLst>
              <p:ext uri="{D42A27DB-BD31-4B8C-83A1-F6EECF244321}">
                <p14:modId xmlns="" xmlns:p14="http://schemas.microsoft.com/office/powerpoint/2010/main" val="1896396089"/>
              </p:ext>
            </p:extLst>
          </p:nvPr>
        </p:nvGraphicFramePr>
        <p:xfrm>
          <a:off x="4509928" y="2348880"/>
          <a:ext cx="3322304" cy="1854200"/>
        </p:xfrm>
        <a:graphic>
          <a:graphicData uri="http://schemas.openxmlformats.org/drawingml/2006/table">
            <a:tbl>
              <a:tblPr firstRow="1" bandRow="1">
                <a:tableStyleId>{2D5ABB26-0587-4C30-8999-92F81FD0307C}</a:tableStyleId>
              </a:tblPr>
              <a:tblGrid>
                <a:gridCol w="1661152"/>
                <a:gridCol w="1661152"/>
              </a:tblGrid>
              <a:tr h="370840">
                <a:tc>
                  <a:txBody>
                    <a:bodyPr/>
                    <a:lstStyle/>
                    <a:p>
                      <a:pPr algn="r"/>
                      <a:r>
                        <a:rPr lang="el-GR" b="1" dirty="0" smtClean="0"/>
                        <a:t>ΣΓΚ</a:t>
                      </a:r>
                      <a:endParaRPr lang="el-GR" b="1" dirty="0"/>
                    </a:p>
                  </a:txBody>
                  <a:tcPr/>
                </a:tc>
                <a:tc>
                  <a:txBody>
                    <a:bodyPr/>
                    <a:lstStyle/>
                    <a:p>
                      <a:r>
                        <a:rPr lang="el-GR" b="1" dirty="0" smtClean="0"/>
                        <a:t>Τίτλος </a:t>
                      </a:r>
                      <a:endParaRPr lang="el-GR" b="1" dirty="0"/>
                    </a:p>
                  </a:txBody>
                  <a:tcPr/>
                </a:tc>
              </a:tr>
              <a:tr h="370840">
                <a:tc>
                  <a:txBody>
                    <a:bodyPr/>
                    <a:lstStyle/>
                    <a:p>
                      <a:r>
                        <a:rPr lang="el-GR" b="1" dirty="0" smtClean="0"/>
                        <a:t>ΧΡ</a:t>
                      </a:r>
                      <a:endParaRPr lang="el-GR" b="1" dirty="0"/>
                    </a:p>
                  </a:txBody>
                  <a:tcPr>
                    <a:lnB w="12700" cap="flat" cmpd="sng" algn="ctr">
                      <a:solidFill>
                        <a:schemeClr val="tx1"/>
                      </a:solidFill>
                      <a:prstDash val="solid"/>
                      <a:round/>
                      <a:headEnd type="none" w="med" len="med"/>
                      <a:tailEnd type="none" w="med" len="med"/>
                    </a:lnB>
                  </a:tcPr>
                </a:tc>
                <a:tc>
                  <a:txBody>
                    <a:bodyPr/>
                    <a:lstStyle/>
                    <a:p>
                      <a:pPr algn="r"/>
                      <a:r>
                        <a:rPr lang="el-GR" b="1" dirty="0" smtClean="0"/>
                        <a:t>ΠΙ</a:t>
                      </a:r>
                      <a:endParaRPr lang="el-GR" b="1" dirty="0"/>
                    </a:p>
                  </a:txBody>
                  <a:tcPr>
                    <a:lnB w="12700" cap="flat" cmpd="sng" algn="ctr">
                      <a:solidFill>
                        <a:schemeClr val="tx1"/>
                      </a:solidFill>
                      <a:prstDash val="solid"/>
                      <a:round/>
                      <a:headEnd type="none" w="med" len="med"/>
                      <a:tailEnd type="none" w="med" len="med"/>
                    </a:lnB>
                  </a:tcPr>
                </a:tc>
              </a:tr>
              <a:tr h="370840">
                <a:tc>
                  <a:txBody>
                    <a:bodyPr/>
                    <a:lstStyle/>
                    <a:p>
                      <a:endParaRPr lang="el-GR"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l-GR"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r>
              <a:tr h="370840">
                <a:tc>
                  <a:txBody>
                    <a:bodyPr/>
                    <a:lstStyle/>
                    <a:p>
                      <a:endParaRPr lang="el-GR" dirty="0"/>
                    </a:p>
                  </a:txBody>
                  <a:tcPr>
                    <a:lnR w="12700" cap="flat" cmpd="sng" algn="ctr">
                      <a:solidFill>
                        <a:schemeClr val="tx1"/>
                      </a:solidFill>
                      <a:prstDash val="solid"/>
                      <a:round/>
                      <a:headEnd type="none" w="med" len="med"/>
                      <a:tailEnd type="none" w="med" len="med"/>
                    </a:lnR>
                  </a:tcPr>
                </a:tc>
                <a:tc>
                  <a:txBody>
                    <a:bodyPr/>
                    <a:lstStyle/>
                    <a:p>
                      <a:endParaRPr lang="el-GR" dirty="0"/>
                    </a:p>
                  </a:txBody>
                  <a:tcPr>
                    <a:lnL w="12700" cap="flat" cmpd="sng" algn="ctr">
                      <a:solidFill>
                        <a:schemeClr val="tx1"/>
                      </a:solidFill>
                      <a:prstDash val="solid"/>
                      <a:round/>
                      <a:headEnd type="none" w="med" len="med"/>
                      <a:tailEnd type="none" w="med" len="med"/>
                    </a:lnL>
                  </a:tcPr>
                </a:tc>
              </a:tr>
              <a:tr h="370840">
                <a:tc>
                  <a:txBody>
                    <a:bodyPr/>
                    <a:lstStyle/>
                    <a:p>
                      <a:endParaRPr lang="el-GR" dirty="0"/>
                    </a:p>
                  </a:txBody>
                  <a:tcPr>
                    <a:lnR w="12700" cap="flat" cmpd="sng" algn="ctr">
                      <a:solidFill>
                        <a:schemeClr val="tx1"/>
                      </a:solidFill>
                      <a:prstDash val="solid"/>
                      <a:round/>
                      <a:headEnd type="none" w="med" len="med"/>
                      <a:tailEnd type="none" w="med" len="med"/>
                    </a:lnR>
                  </a:tcPr>
                </a:tc>
                <a:tc>
                  <a:txBody>
                    <a:bodyPr/>
                    <a:lstStyle/>
                    <a:p>
                      <a:endParaRPr lang="el-GR" dirty="0"/>
                    </a:p>
                  </a:txBody>
                  <a:tcPr>
                    <a:lnL w="12700" cap="flat" cmpd="sng" algn="ctr">
                      <a:solidFill>
                        <a:schemeClr val="tx1"/>
                      </a:solidFill>
                      <a:prstDash val="solid"/>
                      <a:round/>
                      <a:headEnd type="none" w="med" len="med"/>
                      <a:tailEnd type="none" w="med" len="med"/>
                    </a:lnL>
                  </a:tcPr>
                </a:tc>
              </a:tr>
            </a:tbl>
          </a:graphicData>
        </a:graphic>
      </p:graphicFrame>
      <p:graphicFrame>
        <p:nvGraphicFramePr>
          <p:cNvPr id="20" name="Πίνακας 19"/>
          <p:cNvGraphicFramePr>
            <a:graphicFrameLocks noGrp="1"/>
          </p:cNvGraphicFramePr>
          <p:nvPr>
            <p:extLst>
              <p:ext uri="{D42A27DB-BD31-4B8C-83A1-F6EECF244321}">
                <p14:modId xmlns="" xmlns:p14="http://schemas.microsoft.com/office/powerpoint/2010/main" val="1070641378"/>
              </p:ext>
            </p:extLst>
          </p:nvPr>
        </p:nvGraphicFramePr>
        <p:xfrm>
          <a:off x="1907704" y="4581128"/>
          <a:ext cx="4834472" cy="1854200"/>
        </p:xfrm>
        <a:graphic>
          <a:graphicData uri="http://schemas.openxmlformats.org/drawingml/2006/table">
            <a:tbl>
              <a:tblPr firstRow="1" bandRow="1">
                <a:tableStyleId>{2D5ABB26-0587-4C30-8999-92F81FD0307C}</a:tableStyleId>
              </a:tblPr>
              <a:tblGrid>
                <a:gridCol w="2417236"/>
                <a:gridCol w="2417236"/>
              </a:tblGrid>
              <a:tr h="370840">
                <a:tc>
                  <a:txBody>
                    <a:bodyPr/>
                    <a:lstStyle/>
                    <a:p>
                      <a:pPr algn="r"/>
                      <a:r>
                        <a:rPr lang="el-GR" b="1" dirty="0" smtClean="0"/>
                        <a:t>ΣΓΚ</a:t>
                      </a:r>
                      <a:endParaRPr lang="el-GR" b="1" dirty="0"/>
                    </a:p>
                  </a:txBody>
                  <a:tcPr/>
                </a:tc>
                <a:tc>
                  <a:txBody>
                    <a:bodyPr/>
                    <a:lstStyle/>
                    <a:p>
                      <a:r>
                        <a:rPr lang="el-GR" b="1" dirty="0" smtClean="0"/>
                        <a:t>Τίτλος </a:t>
                      </a:r>
                      <a:endParaRPr lang="el-GR" b="1" dirty="0"/>
                    </a:p>
                  </a:txBody>
                  <a:tcPr/>
                </a:tc>
              </a:tr>
              <a:tr h="370840">
                <a:tc>
                  <a:txBody>
                    <a:bodyPr/>
                    <a:lstStyle/>
                    <a:p>
                      <a:r>
                        <a:rPr lang="el-GR" b="1" dirty="0" smtClean="0"/>
                        <a:t>ΧΡ</a:t>
                      </a:r>
                      <a:endParaRPr lang="el-GR" b="1" dirty="0"/>
                    </a:p>
                  </a:txBody>
                  <a:tcPr>
                    <a:lnB w="12700" cap="flat" cmpd="sng" algn="ctr">
                      <a:solidFill>
                        <a:schemeClr val="tx1"/>
                      </a:solidFill>
                      <a:prstDash val="solid"/>
                      <a:round/>
                      <a:headEnd type="none" w="med" len="med"/>
                      <a:tailEnd type="none" w="med" len="med"/>
                    </a:lnB>
                  </a:tcPr>
                </a:tc>
                <a:tc>
                  <a:txBody>
                    <a:bodyPr/>
                    <a:lstStyle/>
                    <a:p>
                      <a:pPr algn="r"/>
                      <a:r>
                        <a:rPr lang="el-GR" b="1" dirty="0" smtClean="0"/>
                        <a:t>ΠΙ</a:t>
                      </a:r>
                      <a:endParaRPr lang="el-GR" b="1" dirty="0"/>
                    </a:p>
                  </a:txBody>
                  <a:tcPr>
                    <a:lnB w="12700" cap="flat" cmpd="sng" algn="ctr">
                      <a:solidFill>
                        <a:schemeClr val="tx1"/>
                      </a:solidFill>
                      <a:prstDash val="solid"/>
                      <a:round/>
                      <a:headEnd type="none" w="med" len="med"/>
                      <a:tailEnd type="none" w="med" len="med"/>
                    </a:lnB>
                  </a:tcPr>
                </a:tc>
              </a:tr>
              <a:tr h="370840">
                <a:tc>
                  <a:txBody>
                    <a:bodyPr/>
                    <a:lstStyle/>
                    <a:p>
                      <a:endParaRPr lang="el-GR"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l-GR"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r>
              <a:tr h="370840">
                <a:tc>
                  <a:txBody>
                    <a:bodyPr/>
                    <a:lstStyle/>
                    <a:p>
                      <a:endParaRPr lang="el-GR" dirty="0"/>
                    </a:p>
                  </a:txBody>
                  <a:tcPr>
                    <a:lnR w="12700" cap="flat" cmpd="sng" algn="ctr">
                      <a:solidFill>
                        <a:schemeClr val="tx1"/>
                      </a:solidFill>
                      <a:prstDash val="solid"/>
                      <a:round/>
                      <a:headEnd type="none" w="med" len="med"/>
                      <a:tailEnd type="none" w="med" len="med"/>
                    </a:lnR>
                  </a:tcPr>
                </a:tc>
                <a:tc>
                  <a:txBody>
                    <a:bodyPr/>
                    <a:lstStyle/>
                    <a:p>
                      <a:endParaRPr lang="el-GR" dirty="0"/>
                    </a:p>
                  </a:txBody>
                  <a:tcPr>
                    <a:lnL w="12700" cap="flat" cmpd="sng" algn="ctr">
                      <a:solidFill>
                        <a:schemeClr val="tx1"/>
                      </a:solidFill>
                      <a:prstDash val="solid"/>
                      <a:round/>
                      <a:headEnd type="none" w="med" len="med"/>
                      <a:tailEnd type="none" w="med" len="med"/>
                    </a:lnL>
                  </a:tcPr>
                </a:tc>
              </a:tr>
              <a:tr h="370840">
                <a:tc>
                  <a:txBody>
                    <a:bodyPr/>
                    <a:lstStyle/>
                    <a:p>
                      <a:endParaRPr lang="el-GR" dirty="0"/>
                    </a:p>
                  </a:txBody>
                  <a:tcPr>
                    <a:lnR w="12700" cap="flat" cmpd="sng" algn="ctr">
                      <a:solidFill>
                        <a:schemeClr val="tx1"/>
                      </a:solidFill>
                      <a:prstDash val="solid"/>
                      <a:round/>
                      <a:headEnd type="none" w="med" len="med"/>
                      <a:tailEnd type="none" w="med" len="med"/>
                    </a:lnR>
                  </a:tcPr>
                </a:tc>
                <a:tc>
                  <a:txBody>
                    <a:bodyPr/>
                    <a:lstStyle/>
                    <a:p>
                      <a:endParaRPr lang="el-GR" dirty="0"/>
                    </a:p>
                  </a:txBody>
                  <a:tcPr>
                    <a:lnL w="12700" cap="flat" cmpd="sng" algn="ctr">
                      <a:solidFill>
                        <a:schemeClr val="tx1"/>
                      </a:solidFill>
                      <a:prstDash val="solid"/>
                      <a:round/>
                      <a:headEnd type="none" w="med" len="med"/>
                      <a:tailEnd type="none" w="med" len="med"/>
                    </a:lnL>
                  </a:tcPr>
                </a:tc>
              </a:tr>
            </a:tbl>
          </a:graphicData>
        </a:graphic>
      </p:graphicFrame>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56</a:t>
            </a:fld>
            <a:endParaRPr lang="el-GR" dirty="0">
              <a:solidFill>
                <a:prstClr val="black"/>
              </a:solidFill>
            </a:endParaRPr>
          </a:p>
        </p:txBody>
      </p:sp>
    </p:spTree>
    <p:extLst>
      <p:ext uri="{BB962C8B-B14F-4D97-AF65-F5344CB8AC3E}">
        <p14:creationId xmlns="" xmlns:p14="http://schemas.microsoft.com/office/powerpoint/2010/main" val="148670890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704088"/>
            <a:ext cx="8229600" cy="492664"/>
          </a:xfrm>
        </p:spPr>
        <p:txBody>
          <a:bodyPr>
            <a:normAutofit fontScale="90000"/>
          </a:bodyPr>
          <a:lstStyle/>
          <a:p>
            <a:pPr eaLnBrk="1" hangingPunct="1"/>
            <a:r>
              <a:rPr lang="el-GR" altLang="el-GR" b="1" dirty="0" smtClean="0"/>
              <a:t>Ημερολόγιο και καθολικά</a:t>
            </a:r>
            <a:r>
              <a:rPr lang="el-GR" altLang="el-GR" sz="4000" b="1" dirty="0" smtClean="0"/>
              <a:t> </a:t>
            </a:r>
            <a:r>
              <a:rPr lang="el-GR" altLang="el-GR" sz="3200" b="1" dirty="0" smtClean="0"/>
              <a:t>(1 από 4)</a:t>
            </a:r>
          </a:p>
        </p:txBody>
      </p:sp>
      <p:sp>
        <p:nvSpPr>
          <p:cNvPr id="13315" name="Rectangle 3"/>
          <p:cNvSpPr>
            <a:spLocks noGrp="1" noChangeArrowheads="1"/>
          </p:cNvSpPr>
          <p:nvPr>
            <p:ph idx="1"/>
          </p:nvPr>
        </p:nvSpPr>
        <p:spPr/>
        <p:txBody>
          <a:bodyPr>
            <a:normAutofit lnSpcReduction="10000"/>
          </a:bodyPr>
          <a:lstStyle/>
          <a:p>
            <a:pPr eaLnBrk="1" hangingPunct="1">
              <a:lnSpc>
                <a:spcPct val="114000"/>
              </a:lnSpc>
              <a:spcBef>
                <a:spcPts val="1200"/>
              </a:spcBef>
            </a:pPr>
            <a:r>
              <a:rPr lang="el-GR" altLang="el-GR" sz="2400" b="1" dirty="0" smtClean="0"/>
              <a:t>Χρήσιμες Παρατηρήσεις :</a:t>
            </a:r>
          </a:p>
          <a:p>
            <a:pPr marL="514350" indent="-514350" eaLnBrk="1" hangingPunct="1">
              <a:lnSpc>
                <a:spcPct val="114000"/>
              </a:lnSpc>
              <a:spcBef>
                <a:spcPts val="1200"/>
              </a:spcBef>
              <a:buFont typeface="+mj-lt"/>
              <a:buAutoNum type="arabicPeriod"/>
            </a:pPr>
            <a:r>
              <a:rPr lang="el-GR" altLang="el-GR" sz="2400" dirty="0" smtClean="0"/>
              <a:t>Η πρώτη Ημερολογιακή εγγραφή γίνεται για να εμφανισθούν στο ΗΜΕΡΟΛΟΓΙΟ και μετά στο Γ.Κ. τα στοιχεία (λογαριασμοί) του Ισολογισμού.</a:t>
            </a:r>
          </a:p>
          <a:p>
            <a:pPr marL="882650" eaLnBrk="1" hangingPunct="1">
              <a:lnSpc>
                <a:spcPct val="114000"/>
              </a:lnSpc>
              <a:spcBef>
                <a:spcPts val="1800"/>
              </a:spcBef>
              <a:buFont typeface="Wingdings" panose="05000000000000000000" pitchFamily="2" charset="2"/>
              <a:buChar char="ü"/>
            </a:pPr>
            <a:r>
              <a:rPr lang="el-GR" altLang="el-GR" sz="2400" dirty="0" smtClean="0"/>
              <a:t>Ονομάζεται εγγραφή ανοίγματος των βιβλίων.</a:t>
            </a:r>
            <a:endParaRPr lang="el-GR" altLang="el-GR" sz="2400" u="sng" dirty="0" smtClean="0"/>
          </a:p>
          <a:p>
            <a:pPr marL="514350" indent="-514350" eaLnBrk="1" hangingPunct="1">
              <a:lnSpc>
                <a:spcPct val="114000"/>
              </a:lnSpc>
              <a:spcBef>
                <a:spcPts val="1200"/>
              </a:spcBef>
              <a:buFont typeface="+mj-lt"/>
              <a:buAutoNum type="arabicPeriod" startAt="2"/>
            </a:pPr>
            <a:r>
              <a:rPr lang="el-GR" altLang="el-GR" sz="2400" dirty="0" smtClean="0"/>
              <a:t>Στο τέλος κάθε λογιστικής Χρήσης γίνεται τεχνητό κλείσιμο των λογαριασμών (στοιχείων) του Ισολογισμού με κατάλληλη εγγραφή.</a:t>
            </a:r>
          </a:p>
          <a:p>
            <a:pPr marL="882650" eaLnBrk="1" hangingPunct="1">
              <a:lnSpc>
                <a:spcPct val="114000"/>
              </a:lnSpc>
              <a:spcBef>
                <a:spcPts val="1200"/>
              </a:spcBef>
              <a:buFont typeface="Wingdings" panose="05000000000000000000" pitchFamily="2" charset="2"/>
              <a:buChar char="ü"/>
            </a:pPr>
            <a:r>
              <a:rPr lang="el-GR" altLang="el-GR" sz="2400" dirty="0" smtClean="0"/>
              <a:t>Ονομάζεται εγγραφή κλεισίματος των βιβλίων.</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57</a:t>
            </a:fld>
            <a:endParaRPr lang="el-GR" dirty="0">
              <a:solidFill>
                <a:prstClr val="black"/>
              </a:solidFill>
            </a:endParaRPr>
          </a:p>
        </p:txBody>
      </p:sp>
    </p:spTree>
    <p:extLst>
      <p:ext uri="{BB962C8B-B14F-4D97-AF65-F5344CB8AC3E}">
        <p14:creationId xmlns="" xmlns:p14="http://schemas.microsoft.com/office/powerpoint/2010/main" val="1797536627"/>
      </p:ext>
    </p:extLst>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704088"/>
            <a:ext cx="8229600" cy="564672"/>
          </a:xfrm>
        </p:spPr>
        <p:txBody>
          <a:bodyPr>
            <a:normAutofit fontScale="90000"/>
          </a:bodyPr>
          <a:lstStyle/>
          <a:p>
            <a:r>
              <a:rPr lang="el-GR" altLang="el-GR" b="1" dirty="0"/>
              <a:t>Ημερολόγιο και </a:t>
            </a:r>
            <a:r>
              <a:rPr lang="el-GR" altLang="el-GR" b="1" dirty="0" smtClean="0"/>
              <a:t>καθολικά </a:t>
            </a:r>
            <a:r>
              <a:rPr lang="el-GR" altLang="el-GR" sz="3200" b="1" dirty="0" smtClean="0"/>
              <a:t>(2 </a:t>
            </a:r>
            <a:r>
              <a:rPr lang="el-GR" altLang="el-GR" sz="3200" b="1" dirty="0"/>
              <a:t>από 4)</a:t>
            </a:r>
            <a:endParaRPr lang="el-GR" altLang="el-GR" sz="4000" b="1" dirty="0" smtClean="0">
              <a:latin typeface="Tahoma" pitchFamily="34" charset="0"/>
            </a:endParaRPr>
          </a:p>
        </p:txBody>
      </p:sp>
      <p:sp>
        <p:nvSpPr>
          <p:cNvPr id="14339" name="Rectangle 3"/>
          <p:cNvSpPr>
            <a:spLocks noGrp="1" noChangeArrowheads="1"/>
          </p:cNvSpPr>
          <p:nvPr>
            <p:ph idx="1"/>
          </p:nvPr>
        </p:nvSpPr>
        <p:spPr/>
        <p:txBody>
          <a:bodyPr>
            <a:normAutofit/>
          </a:bodyPr>
          <a:lstStyle/>
          <a:p>
            <a:pPr marL="514350" indent="-514350" eaLnBrk="1" hangingPunct="1">
              <a:lnSpc>
                <a:spcPct val="114000"/>
              </a:lnSpc>
              <a:spcBef>
                <a:spcPts val="1200"/>
              </a:spcBef>
              <a:buFont typeface="+mj-lt"/>
              <a:buAutoNum type="arabicPeriod" startAt="3"/>
            </a:pPr>
            <a:r>
              <a:rPr lang="el-GR" altLang="el-GR" sz="2400" dirty="0" smtClean="0"/>
              <a:t>Καταχώρηση Ημερολογιακού άρθρου στο Γενικό Καθολικό είναι η μεταφορά των ποσών της Χρέωσης και Πίστωσης του άρθρου αυτού στους αντίστοιχους λογαριασμούς.</a:t>
            </a:r>
            <a:endParaRPr lang="el-GR" altLang="el-GR" sz="2400" u="sng" dirty="0" smtClean="0"/>
          </a:p>
          <a:p>
            <a:pPr marL="514350" indent="-514350" eaLnBrk="1" hangingPunct="1">
              <a:lnSpc>
                <a:spcPct val="114000"/>
              </a:lnSpc>
              <a:spcBef>
                <a:spcPts val="1200"/>
              </a:spcBef>
              <a:buFont typeface="+mj-lt"/>
              <a:buAutoNum type="arabicPeriod" startAt="3"/>
            </a:pPr>
            <a:r>
              <a:rPr lang="el-GR" altLang="el-GR" sz="2400" dirty="0" smtClean="0"/>
              <a:t>Στο  Ημερολόγιο καταχωρείται ολόκληρο το λογιστικό γεγονός σε ένα Ημερολογιακό άρθρο σε αντίθεση με το Γενικό Καθολικό όπου καταχωρούνται μέρη αυτού στους αντίστοιχους λογαριασμούς.</a:t>
            </a:r>
          </a:p>
          <a:p>
            <a:pPr eaLnBrk="1" hangingPunct="1">
              <a:lnSpc>
                <a:spcPct val="114000"/>
              </a:lnSpc>
              <a:spcBef>
                <a:spcPts val="1200"/>
              </a:spcBef>
              <a:buFontTx/>
              <a:buNone/>
            </a:pPr>
            <a:endParaRPr lang="el-GR" altLang="el-GR" sz="2400" dirty="0" smtClean="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58</a:t>
            </a:fld>
            <a:endParaRPr lang="el-GR" dirty="0">
              <a:solidFill>
                <a:prstClr val="black"/>
              </a:solidFill>
            </a:endParaRPr>
          </a:p>
        </p:txBody>
      </p:sp>
    </p:spTree>
    <p:extLst>
      <p:ext uri="{BB962C8B-B14F-4D97-AF65-F5344CB8AC3E}">
        <p14:creationId xmlns="" xmlns:p14="http://schemas.microsoft.com/office/powerpoint/2010/main" val="3852771881"/>
      </p:ext>
    </p:extLst>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704088"/>
            <a:ext cx="8229600" cy="492664"/>
          </a:xfrm>
        </p:spPr>
        <p:txBody>
          <a:bodyPr>
            <a:noAutofit/>
          </a:bodyPr>
          <a:lstStyle/>
          <a:p>
            <a:r>
              <a:rPr lang="el-GR" altLang="el-GR" sz="3600" b="1" dirty="0"/>
              <a:t>Ημερολόγιο και </a:t>
            </a:r>
            <a:r>
              <a:rPr lang="el-GR" altLang="el-GR" sz="3600" b="1" dirty="0" smtClean="0"/>
              <a:t>καθολικά (3 </a:t>
            </a:r>
            <a:r>
              <a:rPr lang="el-GR" altLang="el-GR" sz="3600" b="1" dirty="0"/>
              <a:t>από 4)</a:t>
            </a:r>
            <a:endParaRPr lang="el-GR" altLang="el-GR" sz="3600" b="1" dirty="0" smtClean="0">
              <a:latin typeface="Tahoma" pitchFamily="34" charset="0"/>
            </a:endParaRPr>
          </a:p>
        </p:txBody>
      </p:sp>
      <p:sp>
        <p:nvSpPr>
          <p:cNvPr id="15363" name="Rectangle 3"/>
          <p:cNvSpPr>
            <a:spLocks noGrp="1" noChangeArrowheads="1"/>
          </p:cNvSpPr>
          <p:nvPr>
            <p:ph idx="1"/>
          </p:nvPr>
        </p:nvSpPr>
        <p:spPr>
          <a:xfrm>
            <a:off x="457200" y="1412776"/>
            <a:ext cx="8229600" cy="4911824"/>
          </a:xfrm>
        </p:spPr>
        <p:txBody>
          <a:bodyPr>
            <a:normAutofit/>
          </a:bodyPr>
          <a:lstStyle/>
          <a:p>
            <a:pPr marL="514350" indent="-514350" eaLnBrk="1" hangingPunct="1">
              <a:lnSpc>
                <a:spcPct val="114000"/>
              </a:lnSpc>
              <a:spcBef>
                <a:spcPts val="1200"/>
              </a:spcBef>
              <a:buFont typeface="+mj-lt"/>
              <a:buAutoNum type="arabicPeriod" startAt="5"/>
            </a:pPr>
            <a:r>
              <a:rPr lang="el-GR" altLang="el-GR" sz="2400" dirty="0" smtClean="0"/>
              <a:t>Στο  Ημερολόγιο το σύνολο των ποσών της Χρέωσης και Πίστωσης πρέπει να είναι ίσο σε κάθε χρονική στιγμή.</a:t>
            </a:r>
          </a:p>
          <a:p>
            <a:pPr marL="514350" indent="-514350" eaLnBrk="1" hangingPunct="1">
              <a:lnSpc>
                <a:spcPct val="114000"/>
              </a:lnSpc>
              <a:spcBef>
                <a:spcPts val="1200"/>
              </a:spcBef>
              <a:buFont typeface="+mj-lt"/>
              <a:buAutoNum type="arabicPeriod" startAt="5"/>
            </a:pPr>
            <a:r>
              <a:rPr lang="el-GR" altLang="el-GR" sz="2400" dirty="0" smtClean="0"/>
              <a:t>Τα Αναλυτικά Καθολικά ενημερώνονται από τα Ημερολογιακά άρθρα.</a:t>
            </a:r>
          </a:p>
          <a:p>
            <a:pPr marL="514350" indent="-514350" eaLnBrk="1" hangingPunct="1">
              <a:lnSpc>
                <a:spcPct val="114000"/>
              </a:lnSpc>
              <a:spcBef>
                <a:spcPts val="1200"/>
              </a:spcBef>
              <a:buFont typeface="+mj-lt"/>
              <a:buAutoNum type="arabicPeriod" startAt="5"/>
            </a:pPr>
            <a:r>
              <a:rPr lang="el-GR" altLang="el-GR" sz="2400" dirty="0" smtClean="0"/>
              <a:t>Βασική αρχή της καταχώρησης στους αναλυτικούς λογαριασμούς είναι ότι: Η Χρέωση και η Πίστωση του πρωτοβάθμιου λογαριασμού είναι ίση με το άθροισμα των Χρεώσεων και Πιστώσεων των αναλυτικών του.</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59</a:t>
            </a:fld>
            <a:endParaRPr lang="el-GR" dirty="0">
              <a:solidFill>
                <a:prstClr val="black"/>
              </a:solidFill>
            </a:endParaRPr>
          </a:p>
        </p:txBody>
      </p:sp>
    </p:spTree>
    <p:extLst>
      <p:ext uri="{BB962C8B-B14F-4D97-AF65-F5344CB8AC3E}">
        <p14:creationId xmlns="" xmlns:p14="http://schemas.microsoft.com/office/powerpoint/2010/main" val="2573444364"/>
      </p:ext>
    </p:extLst>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548680"/>
          </a:xfrm>
        </p:spPr>
        <p:txBody>
          <a:bodyPr/>
          <a:lstStyle/>
          <a:p>
            <a:r>
              <a:rPr lang="el-GR" sz="2800" b="1" dirty="0" smtClean="0"/>
              <a:t>ΤΑ 10 ΠΙΟ ΔΥΝΑΤΑ </a:t>
            </a:r>
            <a:r>
              <a:rPr lang="en-US" sz="2800" b="1" dirty="0" smtClean="0"/>
              <a:t>BRANDS</a:t>
            </a:r>
            <a:endParaRPr lang="el-GR" sz="2800" b="1" dirty="0"/>
          </a:p>
        </p:txBody>
      </p:sp>
      <p:pic>
        <p:nvPicPr>
          <p:cNvPr id="4193282" name="Picture 2"/>
          <p:cNvPicPr>
            <a:picLocks noGrp="1" noChangeAspect="1" noChangeArrowheads="1"/>
          </p:cNvPicPr>
          <p:nvPr>
            <p:ph idx="1"/>
          </p:nvPr>
        </p:nvPicPr>
        <p:blipFill>
          <a:blip r:embed="rId2" cstate="print"/>
          <a:srcRect/>
          <a:stretch>
            <a:fillRect/>
          </a:stretch>
        </p:blipFill>
        <p:spPr bwMode="auto">
          <a:xfrm>
            <a:off x="0" y="476672"/>
            <a:ext cx="9143999" cy="6381328"/>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332656"/>
            <a:ext cx="8229600" cy="792088"/>
          </a:xfrm>
        </p:spPr>
        <p:txBody>
          <a:bodyPr>
            <a:normAutofit fontScale="90000"/>
          </a:bodyPr>
          <a:lstStyle/>
          <a:p>
            <a:r>
              <a:rPr lang="el-GR" altLang="el-GR" b="1" dirty="0"/>
              <a:t>Ημερολόγιο και </a:t>
            </a:r>
            <a:r>
              <a:rPr lang="el-GR" altLang="el-GR" b="1" dirty="0" smtClean="0"/>
              <a:t>καθολικά </a:t>
            </a:r>
            <a:r>
              <a:rPr lang="el-GR" altLang="el-GR" sz="3200" b="1" dirty="0" smtClean="0"/>
              <a:t>(4 </a:t>
            </a:r>
            <a:r>
              <a:rPr lang="el-GR" altLang="el-GR" sz="3200" b="1" dirty="0"/>
              <a:t>από 4)</a:t>
            </a:r>
            <a:endParaRPr lang="el-GR" altLang="el-GR" sz="4000" b="1" dirty="0" smtClean="0">
              <a:latin typeface="Tahoma" pitchFamily="34" charset="0"/>
            </a:endParaRPr>
          </a:p>
        </p:txBody>
      </p:sp>
      <p:sp>
        <p:nvSpPr>
          <p:cNvPr id="16387" name="Rectangle 3"/>
          <p:cNvSpPr>
            <a:spLocks noGrp="1" noChangeArrowheads="1"/>
          </p:cNvSpPr>
          <p:nvPr>
            <p:ph idx="1"/>
          </p:nvPr>
        </p:nvSpPr>
        <p:spPr>
          <a:xfrm>
            <a:off x="179512" y="1052736"/>
            <a:ext cx="8640960" cy="5040560"/>
          </a:xfrm>
        </p:spPr>
        <p:txBody>
          <a:bodyPr>
            <a:noAutofit/>
          </a:bodyPr>
          <a:lstStyle/>
          <a:p>
            <a:pPr eaLnBrk="1" hangingPunct="1">
              <a:spcBef>
                <a:spcPts val="600"/>
              </a:spcBef>
            </a:pPr>
            <a:r>
              <a:rPr lang="el-GR" altLang="el-GR" sz="2400" b="1" dirty="0" smtClean="0"/>
              <a:t>Βασικά σημεία ελέγχου :</a:t>
            </a:r>
            <a:endParaRPr lang="el-GR" altLang="el-GR" sz="2400" b="1" u="sng" dirty="0" smtClean="0"/>
          </a:p>
          <a:p>
            <a:pPr marL="457200" indent="-457200" eaLnBrk="1" hangingPunct="1">
              <a:spcBef>
                <a:spcPts val="600"/>
              </a:spcBef>
              <a:buFont typeface="+mj-lt"/>
              <a:buAutoNum type="arabicPeriod"/>
            </a:pPr>
            <a:r>
              <a:rPr lang="el-GR" altLang="el-GR" sz="2400" dirty="0" smtClean="0"/>
              <a:t>Στο  Ημερολόγιο το σύνολο των ποσών των στηλών της Χρέωσης και Πίστωσης πρέπει να είναι ίσο σε κάθε χρονική στιγμή.</a:t>
            </a:r>
          </a:p>
          <a:p>
            <a:pPr marL="457200" indent="-457200" eaLnBrk="1" hangingPunct="1">
              <a:spcBef>
                <a:spcPts val="600"/>
              </a:spcBef>
              <a:buFont typeface="+mj-lt"/>
              <a:buAutoNum type="arabicPeriod"/>
            </a:pPr>
            <a:r>
              <a:rPr lang="el-GR" altLang="el-GR" sz="2400" dirty="0" smtClean="0"/>
              <a:t>Στο Γενικό Καθολικό τα αθροίσματα:</a:t>
            </a:r>
          </a:p>
          <a:p>
            <a:pPr lvl="1">
              <a:spcBef>
                <a:spcPts val="600"/>
              </a:spcBef>
              <a:buFontTx/>
              <a:buChar char="-"/>
            </a:pPr>
            <a:r>
              <a:rPr lang="el-GR" altLang="el-GR" sz="2400" dirty="0" smtClean="0"/>
              <a:t>Των ποσών των Χρεώσεων και Πιστώσεων των λογαριασμών πρέπει  </a:t>
            </a:r>
          </a:p>
          <a:p>
            <a:pPr lvl="1">
              <a:spcBef>
                <a:spcPts val="600"/>
              </a:spcBef>
              <a:buFontTx/>
              <a:buNone/>
            </a:pPr>
            <a:r>
              <a:rPr lang="el-GR" altLang="el-GR" sz="2400" dirty="0" smtClean="0"/>
              <a:t>     να είναι ίσα.</a:t>
            </a:r>
          </a:p>
          <a:p>
            <a:pPr lvl="1">
              <a:spcBef>
                <a:spcPts val="600"/>
              </a:spcBef>
              <a:buFontTx/>
              <a:buChar char="-"/>
            </a:pPr>
            <a:r>
              <a:rPr lang="el-GR" altLang="el-GR" sz="2400" dirty="0" smtClean="0"/>
              <a:t>Των Χρεωστικών και Πιστωτικών Υπολοίπων πρέπει να είναι ίσα.</a:t>
            </a:r>
          </a:p>
          <a:p>
            <a:pPr marL="457200" indent="-457200" eaLnBrk="1" hangingPunct="1">
              <a:spcBef>
                <a:spcPts val="600"/>
              </a:spcBef>
              <a:buFont typeface="+mj-lt"/>
              <a:buAutoNum type="arabicPeriod" startAt="3"/>
            </a:pPr>
            <a:r>
              <a:rPr lang="el-GR" altLang="el-GR" sz="2400" dirty="0" smtClean="0"/>
              <a:t>Μεταξύ Ημερολογίου και Γενικού Καθολικού τα αθροίσματα των ποσών των στηλών της Χρέωσης και Πίστωσης πρέπει να είναι ίσα με τα αντίστοιχα αθροίσματα των ποσών των Χρεώσεων και Πιστώσεων των λογαριασμών.     </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60</a:t>
            </a:fld>
            <a:endParaRPr lang="el-GR" dirty="0">
              <a:solidFill>
                <a:prstClr val="black"/>
              </a:solidFill>
            </a:endParaRPr>
          </a:p>
        </p:txBody>
      </p:sp>
    </p:spTree>
    <p:extLst>
      <p:ext uri="{BB962C8B-B14F-4D97-AF65-F5344CB8AC3E}">
        <p14:creationId xmlns="" xmlns:p14="http://schemas.microsoft.com/office/powerpoint/2010/main" val="3524264725"/>
      </p:ext>
    </p:extLst>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404664"/>
            <a:ext cx="8229600" cy="648072"/>
          </a:xfrm>
        </p:spPr>
        <p:txBody>
          <a:bodyPr>
            <a:normAutofit fontScale="90000"/>
          </a:bodyPr>
          <a:lstStyle/>
          <a:p>
            <a:pPr eaLnBrk="1" hangingPunct="1"/>
            <a:r>
              <a:rPr lang="el-GR" altLang="el-GR" dirty="0" smtClean="0"/>
              <a:t>Ισοζύγιο </a:t>
            </a:r>
            <a:r>
              <a:rPr lang="el-GR" altLang="el-GR" sz="3200" b="0" dirty="0" smtClean="0"/>
              <a:t>(1 από 4)</a:t>
            </a:r>
          </a:p>
        </p:txBody>
      </p:sp>
      <p:sp>
        <p:nvSpPr>
          <p:cNvPr id="17411" name="Rectangle 3"/>
          <p:cNvSpPr>
            <a:spLocks noGrp="1" noChangeArrowheads="1"/>
          </p:cNvSpPr>
          <p:nvPr>
            <p:ph idx="1"/>
          </p:nvPr>
        </p:nvSpPr>
        <p:spPr>
          <a:xfrm>
            <a:off x="457200" y="1196752"/>
            <a:ext cx="8291264" cy="5328592"/>
          </a:xfrm>
        </p:spPr>
        <p:txBody>
          <a:bodyPr>
            <a:normAutofit lnSpcReduction="10000"/>
          </a:bodyPr>
          <a:lstStyle/>
          <a:p>
            <a:pPr eaLnBrk="1" hangingPunct="1">
              <a:lnSpc>
                <a:spcPct val="114000"/>
              </a:lnSpc>
              <a:spcBef>
                <a:spcPts val="1200"/>
              </a:spcBef>
            </a:pPr>
            <a:r>
              <a:rPr lang="el-GR" altLang="el-GR" sz="2400" b="1" dirty="0" smtClean="0"/>
              <a:t>Ορισμός :</a:t>
            </a:r>
            <a:r>
              <a:rPr lang="el-GR" altLang="el-GR" sz="2400" dirty="0" smtClean="0"/>
              <a:t> </a:t>
            </a:r>
          </a:p>
          <a:p>
            <a:pPr marL="400050" lvl="1" indent="0">
              <a:lnSpc>
                <a:spcPct val="114000"/>
              </a:lnSpc>
              <a:spcBef>
                <a:spcPts val="1200"/>
              </a:spcBef>
              <a:buNone/>
            </a:pPr>
            <a:r>
              <a:rPr lang="el-GR" altLang="el-GR" sz="2400" dirty="0" smtClean="0"/>
              <a:t>Ισοζύγιο είναι το λογιστικό μέσο με το οποίο ελέγχουμε και επαληθεύουμε την ισότητα μεταξύ των αθροισμάτων των ποσών των στηλών της Χρέωσης και Πίστωσης του Ημερολογίου με τα αντίστοιχα αθροίσματα των ποσών των Χρεώσεων και Πιστώσεων των λογαριασμών του Γενικού Καθολικού.    </a:t>
            </a:r>
          </a:p>
          <a:p>
            <a:pPr eaLnBrk="1" hangingPunct="1">
              <a:lnSpc>
                <a:spcPct val="114000"/>
              </a:lnSpc>
              <a:spcBef>
                <a:spcPts val="1200"/>
              </a:spcBef>
            </a:pPr>
            <a:r>
              <a:rPr lang="el-GR" altLang="el-GR" sz="2400" b="1" dirty="0" smtClean="0"/>
              <a:t>Μορφή :</a:t>
            </a:r>
            <a:endParaRPr lang="el-GR" altLang="el-GR" sz="2400" b="1" dirty="0"/>
          </a:p>
          <a:p>
            <a:pPr marL="400050" lvl="1" indent="0">
              <a:lnSpc>
                <a:spcPct val="114000"/>
              </a:lnSpc>
              <a:spcBef>
                <a:spcPts val="1200"/>
              </a:spcBef>
              <a:buNone/>
            </a:pPr>
            <a:r>
              <a:rPr lang="el-GR" altLang="el-GR" sz="2400" dirty="0" smtClean="0"/>
              <a:t>Ένας πίνακας που περιλαμβάνει όλους τους λογαριασμούς του Καθολικού που αναφέρεται με τα ποσά Χρέωσης και Πίστωσης τους καθώς και με το υπόλοιπό τους σε δεδομένη χρονική στιγμή.</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61</a:t>
            </a:fld>
            <a:endParaRPr lang="el-GR" dirty="0">
              <a:solidFill>
                <a:prstClr val="black"/>
              </a:solidFill>
            </a:endParaRPr>
          </a:p>
        </p:txBody>
      </p:sp>
    </p:spTree>
    <p:extLst>
      <p:ext uri="{BB962C8B-B14F-4D97-AF65-F5344CB8AC3E}">
        <p14:creationId xmlns="" xmlns:p14="http://schemas.microsoft.com/office/powerpoint/2010/main" val="275413511"/>
      </p:ext>
    </p:extLst>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704088"/>
            <a:ext cx="8229600" cy="636680"/>
          </a:xfrm>
        </p:spPr>
        <p:txBody>
          <a:bodyPr>
            <a:normAutofit fontScale="90000"/>
          </a:bodyPr>
          <a:lstStyle/>
          <a:p>
            <a:r>
              <a:rPr lang="el-GR" altLang="el-GR" b="1" dirty="0"/>
              <a:t>Ισοζύγιο </a:t>
            </a:r>
            <a:r>
              <a:rPr lang="el-GR" altLang="el-GR" sz="3200" b="1" dirty="0" smtClean="0"/>
              <a:t>(2 </a:t>
            </a:r>
            <a:r>
              <a:rPr lang="el-GR" altLang="el-GR" sz="3200" b="1" dirty="0"/>
              <a:t>από 4)</a:t>
            </a:r>
            <a:endParaRPr lang="el-GR" altLang="el-GR" b="1" dirty="0" smtClean="0"/>
          </a:p>
        </p:txBody>
      </p:sp>
      <p:graphicFrame>
        <p:nvGraphicFramePr>
          <p:cNvPr id="188516" name="Group 100"/>
          <p:cNvGraphicFramePr>
            <a:graphicFrameLocks noGrp="1"/>
          </p:cNvGraphicFramePr>
          <p:nvPr>
            <p:ph idx="1"/>
            <p:extLst>
              <p:ext uri="{D42A27DB-BD31-4B8C-83A1-F6EECF244321}">
                <p14:modId xmlns="" xmlns:p14="http://schemas.microsoft.com/office/powerpoint/2010/main" val="2073044840"/>
              </p:ext>
            </p:extLst>
          </p:nvPr>
        </p:nvGraphicFramePr>
        <p:xfrm>
          <a:off x="251521" y="1628800"/>
          <a:ext cx="8568951" cy="4576763"/>
        </p:xfrm>
        <a:graphic>
          <a:graphicData uri="http://schemas.openxmlformats.org/drawingml/2006/table">
            <a:tbl>
              <a:tblPr/>
              <a:tblGrid>
                <a:gridCol w="653673"/>
                <a:gridCol w="1996674"/>
                <a:gridCol w="1381044"/>
                <a:gridCol w="1458953"/>
                <a:gridCol w="1569507"/>
                <a:gridCol w="1509100"/>
              </a:tblGrid>
              <a:tr h="518196">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Α/Α</a:t>
                      </a:r>
                    </a:p>
                  </a:txBody>
                  <a:tcPr marL="85657" marR="85657"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ΛΟΓΑΡΙΑΣΜΟΙ</a:t>
                      </a:r>
                    </a:p>
                  </a:txBody>
                  <a:tcPr marL="85657" marR="85657"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grid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ΠΟΣΑ</a:t>
                      </a:r>
                    </a:p>
                  </a:txBody>
                  <a:tcPr marL="85657" marR="85657"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hMerge="1">
                  <a:txBody>
                    <a:bodyPr/>
                    <a:lstStyle/>
                    <a:p>
                      <a:endParaRPr lang="el-GR"/>
                    </a:p>
                  </a:txBody>
                  <a:tcPr/>
                </a:tc>
                <a:tc grid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ΥΠΟΛΟΙΠΑ</a:t>
                      </a:r>
                    </a:p>
                  </a:txBody>
                  <a:tcPr marL="85657" marR="85657"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hMerge="1">
                  <a:txBody>
                    <a:bodyPr/>
                    <a:lstStyle/>
                    <a:p>
                      <a:endParaRPr lang="el-GR"/>
                    </a:p>
                  </a:txBody>
                  <a:tcPr/>
                </a:tc>
              </a:tr>
              <a:tr h="944945">
                <a:tc vMerge="1">
                  <a:txBody>
                    <a:bodyPr/>
                    <a:lstStyle/>
                    <a:p>
                      <a:endParaRPr lang="el-GR"/>
                    </a:p>
                  </a:txBody>
                  <a:tcPr/>
                </a:tc>
                <a:tc vMerge="1">
                  <a:txBody>
                    <a:bodyPr/>
                    <a:lstStyle/>
                    <a:p>
                      <a:endParaRPr lang="el-GR"/>
                    </a:p>
                  </a:txBody>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Χρέωσης</a:t>
                      </a:r>
                    </a:p>
                  </a:txBody>
                  <a:tcPr marL="85657" marR="85657"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Πίστωσης</a:t>
                      </a:r>
                    </a:p>
                  </a:txBody>
                  <a:tcPr marL="85657" marR="85657"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Χρεωστικά</a:t>
                      </a:r>
                    </a:p>
                  </a:txBody>
                  <a:tcPr marL="85657" marR="85657"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Πιστωτικά</a:t>
                      </a:r>
                    </a:p>
                  </a:txBody>
                  <a:tcPr marL="85657" marR="85657"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r>
              <a:tr h="51819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1</a:t>
                      </a:r>
                    </a:p>
                  </a:txBody>
                  <a:tcPr marL="85657" marR="85657"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Κτίρια</a:t>
                      </a:r>
                    </a:p>
                  </a:txBody>
                  <a:tcPr marL="85657" marR="85657"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10.000</a:t>
                      </a:r>
                    </a:p>
                  </a:txBody>
                  <a:tcPr marL="85657" marR="85657"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1.000</a:t>
                      </a:r>
                    </a:p>
                  </a:txBody>
                  <a:tcPr marL="85657" marR="85657"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9.000</a:t>
                      </a:r>
                    </a:p>
                  </a:txBody>
                  <a:tcPr marL="85657" marR="85657"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a:t>
                      </a:r>
                    </a:p>
                  </a:txBody>
                  <a:tcPr marL="85657" marR="85657"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9149">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2</a:t>
                      </a:r>
                    </a:p>
                  </a:txBody>
                  <a:tcPr marL="85657" marR="85657"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Έπιπλα</a:t>
                      </a:r>
                    </a:p>
                  </a:txBody>
                  <a:tcPr marL="85657" marR="85657"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7.000</a:t>
                      </a:r>
                    </a:p>
                  </a:txBody>
                  <a:tcPr marL="85657" marR="85657"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2.000</a:t>
                      </a:r>
                    </a:p>
                  </a:txBody>
                  <a:tcPr marL="85657" marR="85657"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5.000</a:t>
                      </a:r>
                    </a:p>
                  </a:txBody>
                  <a:tcPr marL="85657" marR="85657"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a:t>
                      </a:r>
                    </a:p>
                  </a:txBody>
                  <a:tcPr marL="85657" marR="85657"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9149">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3</a:t>
                      </a:r>
                    </a:p>
                  </a:txBody>
                  <a:tcPr marL="85657" marR="85657"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Ταμείο</a:t>
                      </a:r>
                    </a:p>
                  </a:txBody>
                  <a:tcPr marL="85657" marR="85657"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8.000</a:t>
                      </a:r>
                    </a:p>
                  </a:txBody>
                  <a:tcPr marL="85657" marR="85657"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3.000</a:t>
                      </a:r>
                    </a:p>
                  </a:txBody>
                  <a:tcPr marL="85657" marR="85657"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5.000</a:t>
                      </a:r>
                    </a:p>
                  </a:txBody>
                  <a:tcPr marL="85657" marR="85657"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a:t>
                      </a:r>
                    </a:p>
                  </a:txBody>
                  <a:tcPr marL="85657" marR="85657"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19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4</a:t>
                      </a:r>
                    </a:p>
                  </a:txBody>
                  <a:tcPr marL="85657" marR="85657"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Προμηθευτές</a:t>
                      </a:r>
                    </a:p>
                  </a:txBody>
                  <a:tcPr marL="85657" marR="85657"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1.000</a:t>
                      </a:r>
                    </a:p>
                  </a:txBody>
                  <a:tcPr marL="85657" marR="85657"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5.000</a:t>
                      </a:r>
                    </a:p>
                  </a:txBody>
                  <a:tcPr marL="85657" marR="85657"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a:t>
                      </a:r>
                    </a:p>
                  </a:txBody>
                  <a:tcPr marL="85657" marR="85657"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4.000</a:t>
                      </a:r>
                    </a:p>
                  </a:txBody>
                  <a:tcPr marL="85657" marR="85657"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073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5</a:t>
                      </a:r>
                    </a:p>
                  </a:txBody>
                  <a:tcPr marL="85657" marR="85657"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Κεφάλαιο</a:t>
                      </a:r>
                    </a:p>
                  </a:txBody>
                  <a:tcPr marL="85657" marR="85657"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a:t>
                      </a:r>
                    </a:p>
                  </a:txBody>
                  <a:tcPr marL="85657" marR="85657"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15.000</a:t>
                      </a:r>
                    </a:p>
                  </a:txBody>
                  <a:tcPr marL="85657" marR="85657"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a:t>
                      </a:r>
                    </a:p>
                  </a:txBody>
                  <a:tcPr marL="85657" marR="85657"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15.000</a:t>
                      </a:r>
                    </a:p>
                  </a:txBody>
                  <a:tcPr marL="85657" marR="85657"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19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altLang="el-GR" sz="2200" b="0" i="0" u="none" strike="noStrike" cap="none" normalizeH="0" baseline="0" dirty="0" smtClean="0">
                        <a:ln>
                          <a:noFill/>
                        </a:ln>
                        <a:solidFill>
                          <a:schemeClr val="tx1"/>
                        </a:solidFill>
                        <a:effectLst/>
                        <a:latin typeface="+mn-lt"/>
                      </a:endParaRPr>
                    </a:p>
                  </a:txBody>
                  <a:tcPr marL="85657" marR="85657"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Σύνολο</a:t>
                      </a:r>
                    </a:p>
                  </a:txBody>
                  <a:tcPr marL="85657" marR="85657"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26.000</a:t>
                      </a:r>
                    </a:p>
                  </a:txBody>
                  <a:tcPr marL="85657" marR="85657"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26.000</a:t>
                      </a:r>
                    </a:p>
                  </a:txBody>
                  <a:tcPr marL="85657" marR="85657"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19.000</a:t>
                      </a:r>
                    </a:p>
                  </a:txBody>
                  <a:tcPr marL="85657" marR="85657"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200" b="0" i="0" u="none" strike="noStrike" cap="none" normalizeH="0" baseline="0" dirty="0" smtClean="0">
                          <a:ln>
                            <a:noFill/>
                          </a:ln>
                          <a:solidFill>
                            <a:schemeClr val="tx1"/>
                          </a:solidFill>
                          <a:effectLst/>
                          <a:latin typeface="+mn-lt"/>
                        </a:rPr>
                        <a:t>19.000</a:t>
                      </a:r>
                    </a:p>
                  </a:txBody>
                  <a:tcPr marL="85657" marR="85657"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8435" name="Rectangle 3"/>
          <p:cNvSpPr>
            <a:spLocks noGrp="1" noChangeArrowheads="1"/>
          </p:cNvSpPr>
          <p:nvPr>
            <p:ph type="body" sz="half" idx="4294967295"/>
          </p:nvPr>
        </p:nvSpPr>
        <p:spPr>
          <a:xfrm>
            <a:off x="467544" y="404664"/>
            <a:ext cx="5160119" cy="504056"/>
          </a:xfrm>
        </p:spPr>
        <p:txBody>
          <a:bodyPr>
            <a:normAutofit/>
          </a:bodyPr>
          <a:lstStyle/>
          <a:p>
            <a:pPr eaLnBrk="1" hangingPunct="1">
              <a:lnSpc>
                <a:spcPct val="90000"/>
              </a:lnSpc>
              <a:buFontTx/>
              <a:buNone/>
            </a:pPr>
            <a:r>
              <a:rPr lang="el-GR" altLang="el-GR" sz="2400" b="1" dirty="0" smtClean="0"/>
              <a:t>Μορφή :</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62</a:t>
            </a:fld>
            <a:endParaRPr lang="el-GR" dirty="0">
              <a:solidFill>
                <a:prstClr val="black"/>
              </a:solidFill>
            </a:endParaRPr>
          </a:p>
        </p:txBody>
      </p:sp>
    </p:spTree>
    <p:extLst>
      <p:ext uri="{BB962C8B-B14F-4D97-AF65-F5344CB8AC3E}">
        <p14:creationId xmlns="" xmlns:p14="http://schemas.microsoft.com/office/powerpoint/2010/main" val="93712906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l-GR" altLang="el-GR" dirty="0"/>
              <a:t>Ισοζύγιο </a:t>
            </a:r>
            <a:r>
              <a:rPr lang="el-GR" altLang="el-GR" sz="3200" b="0" dirty="0" smtClean="0"/>
              <a:t>(3 </a:t>
            </a:r>
            <a:r>
              <a:rPr lang="el-GR" altLang="el-GR" sz="3200" b="0" dirty="0"/>
              <a:t>από 4)</a:t>
            </a:r>
            <a:endParaRPr lang="el-GR" altLang="el-GR" dirty="0" smtClean="0"/>
          </a:p>
        </p:txBody>
      </p:sp>
      <p:sp>
        <p:nvSpPr>
          <p:cNvPr id="19459" name="Rectangle 3"/>
          <p:cNvSpPr>
            <a:spLocks noGrp="1" noChangeArrowheads="1"/>
          </p:cNvSpPr>
          <p:nvPr>
            <p:ph idx="1"/>
          </p:nvPr>
        </p:nvSpPr>
        <p:spPr/>
        <p:txBody>
          <a:bodyPr>
            <a:normAutofit fontScale="92500"/>
          </a:bodyPr>
          <a:lstStyle/>
          <a:p>
            <a:pPr eaLnBrk="1" hangingPunct="1">
              <a:lnSpc>
                <a:spcPct val="114000"/>
              </a:lnSpc>
              <a:spcBef>
                <a:spcPts val="1200"/>
              </a:spcBef>
            </a:pPr>
            <a:r>
              <a:rPr lang="el-GR" altLang="el-GR" sz="2400" b="1" dirty="0" smtClean="0"/>
              <a:t>Διακρίσεις Ισοζυγίων:</a:t>
            </a:r>
          </a:p>
          <a:p>
            <a:pPr marL="514350" indent="-514350" eaLnBrk="1" hangingPunct="1">
              <a:lnSpc>
                <a:spcPct val="114000"/>
              </a:lnSpc>
              <a:spcBef>
                <a:spcPts val="1200"/>
              </a:spcBef>
              <a:buFont typeface="+mj-lt"/>
              <a:buAutoNum type="arabicPeriod"/>
            </a:pPr>
            <a:r>
              <a:rPr lang="el-GR" altLang="el-GR" sz="2400" b="1" dirty="0" smtClean="0">
                <a:solidFill>
                  <a:srgbClr val="004A82"/>
                </a:solidFill>
              </a:rPr>
              <a:t>Ανάλογα με τους λογαριασμούς που περιλαμβάνουν σε :</a:t>
            </a:r>
          </a:p>
          <a:p>
            <a:pPr lvl="1">
              <a:lnSpc>
                <a:spcPct val="114000"/>
              </a:lnSpc>
              <a:spcBef>
                <a:spcPts val="1200"/>
              </a:spcBef>
              <a:buFontTx/>
              <a:buChar char="-"/>
            </a:pPr>
            <a:r>
              <a:rPr lang="el-GR" altLang="el-GR" sz="2400" dirty="0" smtClean="0"/>
              <a:t>Ισοζύγιο Γενικού Καθολικού,</a:t>
            </a:r>
          </a:p>
          <a:p>
            <a:pPr lvl="1">
              <a:lnSpc>
                <a:spcPct val="114000"/>
              </a:lnSpc>
              <a:spcBef>
                <a:spcPts val="1200"/>
              </a:spcBef>
              <a:buFontTx/>
              <a:buChar char="-"/>
            </a:pPr>
            <a:r>
              <a:rPr lang="el-GR" altLang="el-GR" sz="2400" dirty="0" smtClean="0"/>
              <a:t>Ισοζύγιο Αναλυτικού Καθολικού.</a:t>
            </a:r>
          </a:p>
          <a:p>
            <a:pPr marL="514350" indent="-514350" eaLnBrk="1" hangingPunct="1">
              <a:lnSpc>
                <a:spcPct val="114000"/>
              </a:lnSpc>
              <a:spcBef>
                <a:spcPts val="1200"/>
              </a:spcBef>
              <a:buFont typeface="+mj-lt"/>
              <a:buAutoNum type="arabicPeriod" startAt="2"/>
            </a:pPr>
            <a:r>
              <a:rPr lang="el-GR" altLang="el-GR" sz="2400" b="1" dirty="0" smtClean="0">
                <a:solidFill>
                  <a:srgbClr val="004A82"/>
                </a:solidFill>
              </a:rPr>
              <a:t>Ανάλογα με το περιεχόμενό τους σε :</a:t>
            </a:r>
          </a:p>
          <a:p>
            <a:pPr lvl="1">
              <a:lnSpc>
                <a:spcPct val="114000"/>
              </a:lnSpc>
              <a:spcBef>
                <a:spcPts val="1200"/>
              </a:spcBef>
              <a:buFontTx/>
              <a:buChar char="-"/>
            </a:pPr>
            <a:r>
              <a:rPr lang="el-GR" altLang="el-GR" sz="2400" dirty="0" smtClean="0"/>
              <a:t>Πλήρη Ισοζύγια,</a:t>
            </a:r>
          </a:p>
          <a:p>
            <a:pPr lvl="1">
              <a:lnSpc>
                <a:spcPct val="114000"/>
              </a:lnSpc>
              <a:spcBef>
                <a:spcPts val="1200"/>
              </a:spcBef>
              <a:buFontTx/>
              <a:buChar char="-"/>
            </a:pPr>
            <a:r>
              <a:rPr lang="el-GR" altLang="el-GR" sz="2400" dirty="0" smtClean="0"/>
              <a:t>Ισοζύγια ποσών,</a:t>
            </a:r>
          </a:p>
          <a:p>
            <a:pPr lvl="1">
              <a:lnSpc>
                <a:spcPct val="114000"/>
              </a:lnSpc>
              <a:spcBef>
                <a:spcPts val="1200"/>
              </a:spcBef>
              <a:buFontTx/>
              <a:buChar char="-"/>
            </a:pPr>
            <a:r>
              <a:rPr lang="el-GR" altLang="el-GR" sz="2400" dirty="0" smtClean="0"/>
              <a:t>Ισοζύγια υπολοίπων.</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63</a:t>
            </a:fld>
            <a:endParaRPr lang="el-GR" dirty="0">
              <a:solidFill>
                <a:prstClr val="black"/>
              </a:solidFill>
            </a:endParaRPr>
          </a:p>
        </p:txBody>
      </p:sp>
    </p:spTree>
    <p:extLst>
      <p:ext uri="{BB962C8B-B14F-4D97-AF65-F5344CB8AC3E}">
        <p14:creationId xmlns="" xmlns:p14="http://schemas.microsoft.com/office/powerpoint/2010/main" val="233452257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332656"/>
            <a:ext cx="8229600" cy="792088"/>
          </a:xfrm>
        </p:spPr>
        <p:txBody>
          <a:bodyPr>
            <a:normAutofit fontScale="90000"/>
          </a:bodyPr>
          <a:lstStyle/>
          <a:p>
            <a:r>
              <a:rPr lang="el-GR" altLang="el-GR" dirty="0"/>
              <a:t>Ισοζύγιο </a:t>
            </a:r>
            <a:r>
              <a:rPr lang="el-GR" altLang="el-GR" sz="3200" b="0" dirty="0" smtClean="0"/>
              <a:t>(4 </a:t>
            </a:r>
            <a:r>
              <a:rPr lang="el-GR" altLang="el-GR" sz="3200" b="0" dirty="0"/>
              <a:t>από 4)</a:t>
            </a:r>
            <a:endParaRPr lang="el-GR" altLang="el-GR" dirty="0" smtClean="0"/>
          </a:p>
        </p:txBody>
      </p:sp>
      <p:sp>
        <p:nvSpPr>
          <p:cNvPr id="20483" name="Rectangle 3"/>
          <p:cNvSpPr>
            <a:spLocks noGrp="1" noChangeArrowheads="1"/>
          </p:cNvSpPr>
          <p:nvPr>
            <p:ph idx="1"/>
          </p:nvPr>
        </p:nvSpPr>
        <p:spPr>
          <a:xfrm>
            <a:off x="457200" y="1196752"/>
            <a:ext cx="8291264" cy="5544616"/>
          </a:xfrm>
        </p:spPr>
        <p:txBody>
          <a:bodyPr>
            <a:normAutofit fontScale="92500"/>
          </a:bodyPr>
          <a:lstStyle/>
          <a:p>
            <a:pPr marL="457200" indent="-457200" eaLnBrk="1" hangingPunct="1">
              <a:lnSpc>
                <a:spcPct val="114000"/>
              </a:lnSpc>
              <a:spcBef>
                <a:spcPts val="1200"/>
              </a:spcBef>
              <a:buFont typeface="+mj-lt"/>
              <a:buAutoNum type="arabicPeriod" startAt="3"/>
            </a:pPr>
            <a:r>
              <a:rPr lang="el-GR" altLang="el-GR" sz="2400" b="1" dirty="0" smtClean="0">
                <a:solidFill>
                  <a:srgbClr val="004A82"/>
                </a:solidFill>
              </a:rPr>
              <a:t>Ανάλογα με το χρόνο σύνταξής τους σε :</a:t>
            </a:r>
          </a:p>
          <a:p>
            <a:pPr eaLnBrk="1" hangingPunct="1">
              <a:lnSpc>
                <a:spcPct val="114000"/>
              </a:lnSpc>
              <a:spcBef>
                <a:spcPts val="1200"/>
              </a:spcBef>
              <a:buFontTx/>
              <a:buChar char="-"/>
            </a:pPr>
            <a:r>
              <a:rPr lang="el-GR" altLang="el-GR" sz="2400" b="1" dirty="0" smtClean="0"/>
              <a:t>Προσωρινό Ισοζύγιο : </a:t>
            </a:r>
            <a:r>
              <a:rPr lang="el-GR" altLang="el-GR" sz="2400" dirty="0" smtClean="0"/>
              <a:t>Κατά τη διάρκεια της χρήσεως συνήθως κάθε μήνα.</a:t>
            </a:r>
          </a:p>
          <a:p>
            <a:pPr eaLnBrk="1" hangingPunct="1">
              <a:lnSpc>
                <a:spcPct val="114000"/>
              </a:lnSpc>
              <a:spcBef>
                <a:spcPts val="1200"/>
              </a:spcBef>
              <a:buFontTx/>
              <a:buChar char="-"/>
            </a:pPr>
            <a:r>
              <a:rPr lang="el-GR" altLang="el-GR" sz="2400" b="1" dirty="0" smtClean="0"/>
              <a:t>Α΄ Προσωρινό Ισοζύγιο : </a:t>
            </a:r>
            <a:r>
              <a:rPr lang="el-GR" altLang="el-GR" sz="2400" dirty="0" smtClean="0"/>
              <a:t>Είναι το Ισοζύγιο του μηνός Δεκεμβρίου που περιλαμβάνει την κίνηση των λογαριασμών με τα υπόλοιπα τους από 1/1 έως 31/12.</a:t>
            </a:r>
          </a:p>
          <a:p>
            <a:pPr eaLnBrk="1" hangingPunct="1">
              <a:lnSpc>
                <a:spcPct val="114000"/>
              </a:lnSpc>
              <a:spcBef>
                <a:spcPts val="1200"/>
              </a:spcBef>
              <a:buFontTx/>
              <a:buChar char="-"/>
            </a:pPr>
            <a:r>
              <a:rPr lang="el-GR" altLang="el-GR" sz="2400" b="1" dirty="0" smtClean="0"/>
              <a:t>Β΄ Προσωρινό Ισοζύγιο : </a:t>
            </a:r>
            <a:r>
              <a:rPr lang="el-GR" altLang="el-GR" sz="2400" dirty="0" smtClean="0"/>
              <a:t>Είναι το Ισοζύγιο που συντάσσεται μετά τις εγγραφές προσαρμογής των λογαριασμών.</a:t>
            </a:r>
          </a:p>
          <a:p>
            <a:pPr eaLnBrk="1" hangingPunct="1">
              <a:lnSpc>
                <a:spcPct val="114000"/>
              </a:lnSpc>
              <a:spcBef>
                <a:spcPts val="1200"/>
              </a:spcBef>
              <a:buFontTx/>
              <a:buChar char="-"/>
            </a:pPr>
            <a:r>
              <a:rPr lang="el-GR" altLang="el-GR" sz="2400" b="1" dirty="0" smtClean="0"/>
              <a:t>Οριστικό Ισοζύγιο : </a:t>
            </a:r>
            <a:r>
              <a:rPr lang="el-GR" altLang="el-GR" sz="2400" dirty="0" smtClean="0"/>
              <a:t>Είναι το Ισοζύγιο που συντάσσεται μετά τον προσδιορισμό του αποτελέσματος. Περιλαμβάνει μόνο λογαριασμούς Ισολογισμού και αποτελεί τη βάση σύνταξης του τελικού Ισολογισμού. Είναι το τελευταίο στη χρήση.</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64</a:t>
            </a:fld>
            <a:endParaRPr lang="el-GR" dirty="0">
              <a:solidFill>
                <a:prstClr val="black"/>
              </a:solidFill>
            </a:endParaRPr>
          </a:p>
        </p:txBody>
      </p:sp>
    </p:spTree>
    <p:extLst>
      <p:ext uri="{BB962C8B-B14F-4D97-AF65-F5344CB8AC3E}">
        <p14:creationId xmlns="" xmlns:p14="http://schemas.microsoft.com/office/powerpoint/2010/main" val="271762503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body" idx="1"/>
          </p:nvPr>
        </p:nvSpPr>
        <p:spPr>
          <a:xfrm>
            <a:off x="250825" y="115888"/>
            <a:ext cx="8713788" cy="6626225"/>
          </a:xfrm>
        </p:spPr>
        <p:txBody>
          <a:bodyPr>
            <a:normAutofit fontScale="85000" lnSpcReduction="20000"/>
          </a:bodyPr>
          <a:lstStyle/>
          <a:p>
            <a:pPr marL="0" indent="0">
              <a:lnSpc>
                <a:spcPct val="80000"/>
              </a:lnSpc>
              <a:buFontTx/>
              <a:buNone/>
            </a:pPr>
            <a:r>
              <a:rPr lang="el-GR" sz="1000" b="1" dirty="0"/>
              <a:t>    </a:t>
            </a:r>
          </a:p>
          <a:p>
            <a:pPr marL="0" indent="0" algn="ctr">
              <a:lnSpc>
                <a:spcPct val="80000"/>
              </a:lnSpc>
              <a:buFontTx/>
              <a:buNone/>
            </a:pPr>
            <a:r>
              <a:rPr lang="el-GR" sz="2800" b="1" dirty="0" smtClean="0">
                <a:solidFill>
                  <a:srgbClr val="C00000"/>
                </a:solidFill>
              </a:rPr>
              <a:t>ΙΣΟΖΥΓΙΟ</a:t>
            </a:r>
          </a:p>
          <a:p>
            <a:pPr marL="0" indent="0" algn="just">
              <a:lnSpc>
                <a:spcPct val="110000"/>
              </a:lnSpc>
              <a:buFontTx/>
              <a:buNone/>
            </a:pPr>
            <a:r>
              <a:rPr lang="el-GR" sz="3100" b="1" i="1" u="sng" dirty="0" smtClean="0">
                <a:latin typeface="Arial" pitchFamily="34" charset="0"/>
                <a:cs typeface="Arial" pitchFamily="34" charset="0"/>
              </a:rPr>
              <a:t>Ισοζύγιο</a:t>
            </a:r>
            <a:r>
              <a:rPr lang="el-GR" sz="3100" b="1" dirty="0" smtClean="0">
                <a:latin typeface="Arial" pitchFamily="34" charset="0"/>
                <a:cs typeface="Arial" pitchFamily="34" charset="0"/>
              </a:rPr>
              <a:t> </a:t>
            </a:r>
            <a:r>
              <a:rPr lang="el-GR" sz="3100" dirty="0">
                <a:latin typeface="Arial" pitchFamily="34" charset="0"/>
                <a:cs typeface="Arial" pitchFamily="34" charset="0"/>
              </a:rPr>
              <a:t>είναι ένας πίνακας στον οποίο </a:t>
            </a:r>
            <a:r>
              <a:rPr lang="el-GR" sz="3100" dirty="0" smtClean="0">
                <a:latin typeface="Arial" pitchFamily="34" charset="0"/>
                <a:cs typeface="Arial" pitchFamily="34" charset="0"/>
              </a:rPr>
              <a:t>καταχωρούνται: </a:t>
            </a:r>
            <a:r>
              <a:rPr lang="el-GR" sz="3100" dirty="0">
                <a:latin typeface="Arial" pitchFamily="34" charset="0"/>
                <a:cs typeface="Arial" pitchFamily="34" charset="0"/>
              </a:rPr>
              <a:t>οι λογαριασμοί του καθολικού, τα αθροίσματα χρεώσεως του λογαριασμού, τα αθροίσματα πιστώσεως του λογαριασμού και το προκύπτον </a:t>
            </a:r>
            <a:r>
              <a:rPr lang="el-GR" sz="3100" dirty="0" smtClean="0">
                <a:latin typeface="Arial" pitchFamily="34" charset="0"/>
                <a:cs typeface="Arial" pitchFamily="34" charset="0"/>
              </a:rPr>
              <a:t>υπόλοιπο.</a:t>
            </a:r>
          </a:p>
          <a:p>
            <a:pPr marL="0" indent="0" algn="just">
              <a:lnSpc>
                <a:spcPct val="110000"/>
              </a:lnSpc>
              <a:buFontTx/>
              <a:buNone/>
            </a:pPr>
            <a:r>
              <a:rPr lang="el-GR" sz="3100" dirty="0" smtClean="0">
                <a:latin typeface="Arial" pitchFamily="34" charset="0"/>
                <a:cs typeface="Arial" pitchFamily="34" charset="0"/>
              </a:rPr>
              <a:t>Το </a:t>
            </a:r>
            <a:r>
              <a:rPr lang="el-GR" sz="3100" dirty="0">
                <a:latin typeface="Arial" pitchFamily="34" charset="0"/>
                <a:cs typeface="Arial" pitchFamily="34" charset="0"/>
              </a:rPr>
              <a:t>άνω ισοζύγιο ονομάζεται και </a:t>
            </a:r>
            <a:r>
              <a:rPr lang="el-GR" sz="3100" b="1" dirty="0">
                <a:solidFill>
                  <a:srgbClr val="7030A0"/>
                </a:solidFill>
                <a:latin typeface="Arial" pitchFamily="34" charset="0"/>
                <a:cs typeface="Arial" pitchFamily="34" charset="0"/>
              </a:rPr>
              <a:t>ισοζύγιο κινήσεως</a:t>
            </a:r>
            <a:r>
              <a:rPr lang="el-GR" sz="3100" dirty="0">
                <a:solidFill>
                  <a:srgbClr val="7030A0"/>
                </a:solidFill>
                <a:latin typeface="Arial" pitchFamily="34" charset="0"/>
                <a:cs typeface="Arial" pitchFamily="34" charset="0"/>
              </a:rPr>
              <a:t> </a:t>
            </a:r>
            <a:r>
              <a:rPr lang="el-GR" sz="3100" dirty="0">
                <a:latin typeface="Arial" pitchFamily="34" charset="0"/>
                <a:cs typeface="Arial" pitchFamily="34" charset="0"/>
              </a:rPr>
              <a:t>σε αντίθεση με το ισοζύγιο που καταχωρούνται μόνο τα υπόλοιπα των λογαριασμών που ονομάζεται </a:t>
            </a:r>
            <a:r>
              <a:rPr lang="el-GR" sz="3100" b="1" dirty="0">
                <a:solidFill>
                  <a:srgbClr val="FF3300"/>
                </a:solidFill>
                <a:latin typeface="Arial" pitchFamily="34" charset="0"/>
                <a:cs typeface="Arial" pitchFamily="34" charset="0"/>
              </a:rPr>
              <a:t>ισοζύγιο υπολοίπων.</a:t>
            </a:r>
          </a:p>
          <a:p>
            <a:pPr marL="0" indent="0" algn="just">
              <a:lnSpc>
                <a:spcPct val="110000"/>
              </a:lnSpc>
            </a:pPr>
            <a:r>
              <a:rPr lang="el-GR" sz="3100" b="1" dirty="0">
                <a:solidFill>
                  <a:srgbClr val="006600"/>
                </a:solidFill>
                <a:latin typeface="Arial" pitchFamily="34" charset="0"/>
                <a:cs typeface="Arial" pitchFamily="34" charset="0"/>
              </a:rPr>
              <a:t>Ισοζύγιο </a:t>
            </a:r>
            <a:r>
              <a:rPr lang="el-GR" sz="3100" b="1" dirty="0" smtClean="0">
                <a:solidFill>
                  <a:srgbClr val="006600"/>
                </a:solidFill>
                <a:latin typeface="Arial" pitchFamily="34" charset="0"/>
                <a:cs typeface="Arial" pitchFamily="34" charset="0"/>
              </a:rPr>
              <a:t>Γενικού </a:t>
            </a:r>
            <a:r>
              <a:rPr lang="el-GR" sz="3100" b="1" dirty="0">
                <a:solidFill>
                  <a:srgbClr val="006600"/>
                </a:solidFill>
                <a:latin typeface="Arial" pitchFamily="34" charset="0"/>
                <a:cs typeface="Arial" pitchFamily="34" charset="0"/>
              </a:rPr>
              <a:t>Καθολικού </a:t>
            </a:r>
            <a:r>
              <a:rPr lang="el-GR" sz="3100" dirty="0">
                <a:latin typeface="Arial" pitchFamily="34" charset="0"/>
                <a:cs typeface="Arial" pitchFamily="34" charset="0"/>
              </a:rPr>
              <a:t>είναι το ισοζύγιο που περιλαμβάνει μόνο τους λογαριασμούς του γενικού καθολικού</a:t>
            </a:r>
            <a:r>
              <a:rPr lang="el-GR" sz="3100" dirty="0" smtClean="0">
                <a:latin typeface="Arial" pitchFamily="34" charset="0"/>
                <a:cs typeface="Arial" pitchFamily="34" charset="0"/>
              </a:rPr>
              <a:t>. </a:t>
            </a:r>
          </a:p>
          <a:p>
            <a:pPr marL="0" indent="0" algn="just">
              <a:lnSpc>
                <a:spcPct val="110000"/>
              </a:lnSpc>
            </a:pPr>
            <a:r>
              <a:rPr lang="el-GR" sz="3100" b="1" dirty="0" smtClean="0">
                <a:solidFill>
                  <a:srgbClr val="0000FF"/>
                </a:solidFill>
                <a:latin typeface="Arial" pitchFamily="34" charset="0"/>
                <a:cs typeface="Arial" pitchFamily="34" charset="0"/>
              </a:rPr>
              <a:t>Ισοζύγιο </a:t>
            </a:r>
            <a:r>
              <a:rPr lang="el-GR" sz="3100" b="1" dirty="0">
                <a:solidFill>
                  <a:srgbClr val="0000FF"/>
                </a:solidFill>
                <a:latin typeface="Arial" pitchFamily="34" charset="0"/>
                <a:cs typeface="Arial" pitchFamily="34" charset="0"/>
              </a:rPr>
              <a:t>Αναλυτικού Καθολικού </a:t>
            </a:r>
            <a:r>
              <a:rPr lang="el-GR" sz="3100" dirty="0">
                <a:latin typeface="Arial" pitchFamily="34" charset="0"/>
                <a:cs typeface="Arial" pitchFamily="34" charset="0"/>
              </a:rPr>
              <a:t>είναι το ισοζύγιο που περιλαμβάνει τους δευτεροβάθμιους ή τριτοβάθμιους κ.λ.π.  λογαριασμούς ενός πρωτοβάθμιου λογαριασμού του γενικού καθολικού. </a:t>
            </a:r>
          </a:p>
          <a:p>
            <a:pPr marL="0" indent="0">
              <a:lnSpc>
                <a:spcPct val="80000"/>
              </a:lnSpc>
              <a:buFontTx/>
              <a:buNone/>
            </a:pPr>
            <a:r>
              <a:rPr lang="el-GR" sz="2800" dirty="0">
                <a:latin typeface="Arial" pitchFamily="34" charset="0"/>
                <a:cs typeface="Arial" pitchFamily="34" charset="0"/>
              </a:rPr>
              <a:t>   </a:t>
            </a:r>
          </a:p>
          <a:p>
            <a:pPr marL="0" indent="0">
              <a:lnSpc>
                <a:spcPct val="80000"/>
              </a:lnSpc>
              <a:buFontTx/>
              <a:buNone/>
            </a:pPr>
            <a:r>
              <a:rPr lang="el-GR" sz="1600" dirty="0">
                <a:latin typeface="Arial" pitchFamily="34" charset="0"/>
                <a:cs typeface="Arial" pitchFamily="34" charset="0"/>
              </a:rPr>
              <a:t>   </a:t>
            </a:r>
          </a:p>
        </p:txBody>
      </p:sp>
    </p:spTree>
  </p:cSld>
  <p:clrMapOvr>
    <a:masterClrMapping/>
  </p:clrMapOvr>
  <p:transition advClick="0" advTm="500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1520" y="764704"/>
            <a:ext cx="8640960" cy="5832648"/>
          </a:xfrm>
        </p:spPr>
        <p:txBody>
          <a:bodyPr>
            <a:normAutofit fontScale="85000" lnSpcReduction="10000"/>
          </a:bodyPr>
          <a:lstStyle/>
          <a:p>
            <a:pPr marL="0" indent="0" algn="just">
              <a:lnSpc>
                <a:spcPct val="80000"/>
              </a:lnSpc>
              <a:buClr>
                <a:srgbClr val="F151AC"/>
              </a:buClr>
              <a:buFontTx/>
              <a:buNone/>
            </a:pPr>
            <a:r>
              <a:rPr lang="el-GR" sz="2800" b="1" dirty="0" smtClean="0">
                <a:solidFill>
                  <a:srgbClr val="FF3300"/>
                </a:solidFill>
                <a:latin typeface="Arial" pitchFamily="34" charset="0"/>
                <a:cs typeface="Arial" pitchFamily="34" charset="0"/>
              </a:rPr>
              <a:t>α)</a:t>
            </a:r>
            <a:r>
              <a:rPr lang="el-GR" sz="2800" dirty="0" smtClean="0">
                <a:latin typeface="Arial" pitchFamily="34" charset="0"/>
                <a:cs typeface="Arial" pitchFamily="34" charset="0"/>
              </a:rPr>
              <a:t> Το ισοζύγιο είναι ένα όργανο ελέγχου. Με το ισοζύγιο του γενικού καθολικού ελέγχουμε:</a:t>
            </a:r>
          </a:p>
          <a:p>
            <a:pPr marL="0" indent="0" algn="just">
              <a:lnSpc>
                <a:spcPct val="80000"/>
              </a:lnSpc>
              <a:buClr>
                <a:srgbClr val="F151AC"/>
              </a:buClr>
              <a:buFontTx/>
              <a:buNone/>
            </a:pPr>
            <a:r>
              <a:rPr lang="el-GR" sz="2800" dirty="0" smtClean="0">
                <a:solidFill>
                  <a:srgbClr val="C00000"/>
                </a:solidFill>
                <a:latin typeface="Arial" pitchFamily="34" charset="0"/>
                <a:cs typeface="Arial" pitchFamily="34" charset="0"/>
              </a:rPr>
              <a:t>αα)</a:t>
            </a:r>
            <a:r>
              <a:rPr lang="el-GR" sz="2800" dirty="0" smtClean="0">
                <a:latin typeface="Arial" pitchFamily="34" charset="0"/>
                <a:cs typeface="Arial" pitchFamily="34" charset="0"/>
              </a:rPr>
              <a:t> εάν όλες οι λογιστικές εγγραφές του ημερολογίου καταχωρήθηκαν στο γενικό καθολικό.</a:t>
            </a:r>
          </a:p>
          <a:p>
            <a:pPr marL="0" indent="0" algn="just">
              <a:lnSpc>
                <a:spcPct val="80000"/>
              </a:lnSpc>
              <a:buClr>
                <a:srgbClr val="F151AC"/>
              </a:buClr>
              <a:buFontTx/>
              <a:buNone/>
            </a:pPr>
            <a:r>
              <a:rPr lang="el-GR" sz="2800" dirty="0" smtClean="0">
                <a:solidFill>
                  <a:srgbClr val="C00000"/>
                </a:solidFill>
                <a:latin typeface="Arial" pitchFamily="34" charset="0"/>
                <a:cs typeface="Arial" pitchFamily="34" charset="0"/>
              </a:rPr>
              <a:t>αβ)</a:t>
            </a:r>
            <a:r>
              <a:rPr lang="el-GR" sz="2800" dirty="0" smtClean="0">
                <a:latin typeface="Arial" pitchFamily="34" charset="0"/>
                <a:cs typeface="Arial" pitchFamily="34" charset="0"/>
              </a:rPr>
              <a:t> εάν τα σύνολα των αθροισμάτων των ποσών χρεώσεως των λογαριασμών του γενικού           καθολικού συμφωνούν με τα σύνολα των αθροισμάτων των ποσών πιστώσεως των λογαριασμών του γενικού καθολικού.</a:t>
            </a:r>
          </a:p>
          <a:p>
            <a:pPr marL="0" indent="0" algn="just">
              <a:lnSpc>
                <a:spcPct val="80000"/>
              </a:lnSpc>
              <a:buClr>
                <a:srgbClr val="F151AC"/>
              </a:buClr>
              <a:buFontTx/>
              <a:buNone/>
            </a:pPr>
            <a:r>
              <a:rPr lang="el-GR" sz="2800" dirty="0" smtClean="0">
                <a:latin typeface="Arial" pitchFamily="34" charset="0"/>
                <a:cs typeface="Arial" pitchFamily="34" charset="0"/>
              </a:rPr>
              <a:t> </a:t>
            </a:r>
            <a:r>
              <a:rPr lang="el-GR" sz="2800" dirty="0" smtClean="0">
                <a:solidFill>
                  <a:srgbClr val="C00000"/>
                </a:solidFill>
                <a:latin typeface="Arial" pitchFamily="34" charset="0"/>
                <a:cs typeface="Arial" pitchFamily="34" charset="0"/>
              </a:rPr>
              <a:t>αγ)</a:t>
            </a:r>
            <a:r>
              <a:rPr lang="el-GR" sz="2800" dirty="0" smtClean="0">
                <a:latin typeface="Arial" pitchFamily="34" charset="0"/>
                <a:cs typeface="Arial" pitchFamily="34" charset="0"/>
              </a:rPr>
              <a:t> εάν το άθροισμα των «υπολοίπων χρεώσεως», του γενικού καθολικού συμφωνεί με τα άθροισμα των «υπολοίπων πιστώσεως» των λογαριασμών του γενικού καθολικού.</a:t>
            </a:r>
          </a:p>
          <a:p>
            <a:pPr marL="0" indent="0" algn="just">
              <a:lnSpc>
                <a:spcPct val="80000"/>
              </a:lnSpc>
              <a:buClr>
                <a:srgbClr val="F151AC"/>
              </a:buClr>
              <a:buFontTx/>
              <a:buNone/>
            </a:pPr>
            <a:r>
              <a:rPr lang="el-GR" sz="2800" dirty="0" smtClean="0">
                <a:latin typeface="Arial" pitchFamily="34" charset="0"/>
                <a:cs typeface="Arial" pitchFamily="34" charset="0"/>
              </a:rPr>
              <a:t> </a:t>
            </a:r>
            <a:r>
              <a:rPr lang="el-GR" sz="2800" dirty="0" smtClean="0">
                <a:solidFill>
                  <a:srgbClr val="C00000"/>
                </a:solidFill>
                <a:latin typeface="Arial" pitchFamily="34" charset="0"/>
                <a:cs typeface="Arial" pitchFamily="34" charset="0"/>
              </a:rPr>
              <a:t>αδ)</a:t>
            </a:r>
            <a:r>
              <a:rPr lang="el-GR" sz="2800" dirty="0" smtClean="0">
                <a:latin typeface="Arial" pitchFamily="34" charset="0"/>
                <a:cs typeface="Arial" pitchFamily="34" charset="0"/>
              </a:rPr>
              <a:t> εάν τα αθροίσματα των ποσών χρεώσεως και πιστώσεως και των υπολοίπων χρεώσεως και πιστώσεων των λογαριασμών των αναλυτικών καθολικών συμφωνούν με τα αντίστοιχα του λογαριασμού του γενικού καθολικού.</a:t>
            </a:r>
          </a:p>
          <a:p>
            <a:pPr marL="0" indent="0" algn="just">
              <a:lnSpc>
                <a:spcPct val="80000"/>
              </a:lnSpc>
              <a:buClr>
                <a:srgbClr val="F151AC"/>
              </a:buClr>
              <a:buFontTx/>
              <a:buNone/>
            </a:pPr>
            <a:endParaRPr lang="el-GR" sz="2800" dirty="0" smtClean="0">
              <a:latin typeface="Arial" pitchFamily="34" charset="0"/>
              <a:cs typeface="Arial" pitchFamily="34" charset="0"/>
            </a:endParaRPr>
          </a:p>
          <a:p>
            <a:pPr marL="0" indent="0" algn="just">
              <a:lnSpc>
                <a:spcPct val="80000"/>
              </a:lnSpc>
              <a:buClr>
                <a:srgbClr val="F151AC"/>
              </a:buClr>
              <a:buFontTx/>
              <a:buNone/>
            </a:pPr>
            <a:r>
              <a:rPr lang="el-GR" sz="2800" b="1" dirty="0" smtClean="0">
                <a:solidFill>
                  <a:srgbClr val="FF3300"/>
                </a:solidFill>
                <a:latin typeface="Arial" pitchFamily="34" charset="0"/>
                <a:cs typeface="Arial" pitchFamily="34" charset="0"/>
              </a:rPr>
              <a:t>β)</a:t>
            </a:r>
            <a:r>
              <a:rPr lang="el-GR" sz="2800" dirty="0" smtClean="0">
                <a:latin typeface="Arial" pitchFamily="34" charset="0"/>
                <a:cs typeface="Arial" pitchFamily="34" charset="0"/>
              </a:rPr>
              <a:t> το ισοζύγιο είναι όργανο παροχής πληροφοριών. Από το ισοζύγιο του γενικού καθολικού έχουμε πληροφορίες για:</a:t>
            </a:r>
          </a:p>
          <a:p>
            <a:pPr marL="0" indent="0" algn="just">
              <a:lnSpc>
                <a:spcPct val="80000"/>
              </a:lnSpc>
              <a:buClr>
                <a:srgbClr val="F151AC"/>
              </a:buClr>
              <a:buFontTx/>
              <a:buNone/>
            </a:pPr>
            <a:r>
              <a:rPr lang="el-GR" sz="2800" dirty="0" smtClean="0">
                <a:solidFill>
                  <a:srgbClr val="C00000"/>
                </a:solidFill>
                <a:latin typeface="Arial" pitchFamily="34" charset="0"/>
                <a:cs typeface="Arial" pitchFamily="34" charset="0"/>
              </a:rPr>
              <a:t>βα)</a:t>
            </a:r>
            <a:r>
              <a:rPr lang="el-GR" sz="2800" dirty="0" smtClean="0">
                <a:latin typeface="Arial" pitchFamily="34" charset="0"/>
                <a:cs typeface="Arial" pitchFamily="34" charset="0"/>
              </a:rPr>
              <a:t> την οικονομική κατάσταση της εταιρείας</a:t>
            </a:r>
          </a:p>
          <a:p>
            <a:pPr marL="0" indent="0" algn="just">
              <a:lnSpc>
                <a:spcPct val="80000"/>
              </a:lnSpc>
              <a:buClr>
                <a:srgbClr val="F151AC"/>
              </a:buClr>
              <a:buFontTx/>
              <a:buNone/>
            </a:pPr>
            <a:r>
              <a:rPr lang="el-GR" sz="2800" dirty="0" smtClean="0">
                <a:solidFill>
                  <a:srgbClr val="C00000"/>
                </a:solidFill>
                <a:latin typeface="Arial" pitchFamily="34" charset="0"/>
                <a:cs typeface="Arial" pitchFamily="34" charset="0"/>
              </a:rPr>
              <a:t>ββ)</a:t>
            </a:r>
            <a:r>
              <a:rPr lang="el-GR" sz="2800" dirty="0" smtClean="0">
                <a:latin typeface="Arial" pitchFamily="34" charset="0"/>
                <a:cs typeface="Arial" pitchFamily="34" charset="0"/>
              </a:rPr>
              <a:t> το αποτέλεσμα της τρεχούσης περιόδου.</a:t>
            </a:r>
          </a:p>
          <a:p>
            <a:endParaRPr lang="el-GR" dirty="0"/>
          </a:p>
        </p:txBody>
      </p:sp>
      <p:sp>
        <p:nvSpPr>
          <p:cNvPr id="3" name="2 - Τίτλος"/>
          <p:cNvSpPr>
            <a:spLocks noGrp="1"/>
          </p:cNvSpPr>
          <p:nvPr>
            <p:ph type="title"/>
          </p:nvPr>
        </p:nvSpPr>
        <p:spPr>
          <a:xfrm>
            <a:off x="457200" y="152400"/>
            <a:ext cx="8229600" cy="612304"/>
          </a:xfrm>
        </p:spPr>
        <p:txBody>
          <a:bodyPr>
            <a:normAutofit fontScale="90000"/>
          </a:bodyPr>
          <a:lstStyle/>
          <a:p>
            <a:pPr algn="ctr"/>
            <a:r>
              <a:rPr lang="el-GR" b="1" dirty="0" smtClean="0">
                <a:solidFill>
                  <a:srgbClr val="FF3300"/>
                </a:solidFill>
              </a:rPr>
              <a:t>ΣΥΜΠΕΡΑΣΜΑΤΑ ΓΙΑ ΤΑ ΙΣΟΖΥΓΙΑ</a:t>
            </a:r>
            <a:endParaRPr lang="el-GR" b="1" dirty="0">
              <a:solidFill>
                <a:srgbClr val="FF3300"/>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DAA5CBB6-CE52-4125-9CD9-297AF8E726F9}" type="slidenum">
              <a:rPr lang="el-GR"/>
              <a:pPr/>
              <a:t>67</a:t>
            </a:fld>
            <a:endParaRPr lang="el-GR"/>
          </a:p>
        </p:txBody>
      </p:sp>
      <p:sp>
        <p:nvSpPr>
          <p:cNvPr id="358402" name="Rectangle 2"/>
          <p:cNvSpPr>
            <a:spLocks noGrp="1" noChangeArrowheads="1"/>
          </p:cNvSpPr>
          <p:nvPr>
            <p:ph type="title"/>
          </p:nvPr>
        </p:nvSpPr>
        <p:spPr/>
        <p:txBody>
          <a:bodyPr/>
          <a:lstStyle/>
          <a:p>
            <a:pPr algn="ctr"/>
            <a:r>
              <a:rPr lang="el-GR" sz="2500" b="1" dirty="0">
                <a:solidFill>
                  <a:srgbClr val="C00000"/>
                </a:solidFill>
              </a:rPr>
              <a:t>Ιδιότητες των λογαριασμών που πρέπει να εμφανίζονται με τα ισοζύγια</a:t>
            </a:r>
          </a:p>
        </p:txBody>
      </p:sp>
      <p:sp>
        <p:nvSpPr>
          <p:cNvPr id="358403" name="Rectangle 3"/>
          <p:cNvSpPr>
            <a:spLocks noGrp="1" noChangeArrowheads="1"/>
          </p:cNvSpPr>
          <p:nvPr>
            <p:ph type="body" idx="1"/>
          </p:nvPr>
        </p:nvSpPr>
        <p:spPr/>
        <p:txBody>
          <a:bodyPr/>
          <a:lstStyle/>
          <a:p>
            <a:pPr algn="ctr">
              <a:buFont typeface="Wingdings" pitchFamily="2" charset="2"/>
              <a:buNone/>
            </a:pPr>
            <a:r>
              <a:rPr lang="el-GR" dirty="0"/>
              <a:t>	Είναι τα κυριότερα μέσα ελέγχου ενημερώσεως των λογαριασμών από το ημερολόγιο στο γενικό καθολικό</a:t>
            </a:r>
          </a:p>
          <a:p>
            <a:pPr algn="ctr">
              <a:buFont typeface="Wingdings" pitchFamily="2" charset="2"/>
              <a:buNone/>
            </a:pPr>
            <a:endParaRPr lang="el-GR" dirty="0"/>
          </a:p>
          <a:p>
            <a:pPr algn="ctr">
              <a:buFont typeface="Wingdings" pitchFamily="2" charset="2"/>
              <a:buNone/>
            </a:pPr>
            <a:r>
              <a:rPr lang="el-GR" dirty="0"/>
              <a:t>Χ = Π</a:t>
            </a:r>
          </a:p>
          <a:p>
            <a:pPr algn="ctr">
              <a:buFont typeface="Wingdings" pitchFamily="2" charset="2"/>
              <a:buNone/>
            </a:pPr>
            <a:r>
              <a:rPr lang="el-GR" dirty="0"/>
              <a:t>Ε = Π + ΚΠ</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E8D4E5D9-B268-462A-91C3-511455AFB883}" type="slidenum">
              <a:rPr lang="el-GR"/>
              <a:pPr/>
              <a:t>68</a:t>
            </a:fld>
            <a:endParaRPr lang="el-GR"/>
          </a:p>
        </p:txBody>
      </p:sp>
      <p:sp>
        <p:nvSpPr>
          <p:cNvPr id="359426" name="Rectangle 2"/>
          <p:cNvSpPr>
            <a:spLocks noGrp="1" noChangeArrowheads="1"/>
          </p:cNvSpPr>
          <p:nvPr>
            <p:ph type="title"/>
          </p:nvPr>
        </p:nvSpPr>
        <p:spPr>
          <a:xfrm>
            <a:off x="457200" y="704088"/>
            <a:ext cx="8229600" cy="708688"/>
          </a:xfrm>
        </p:spPr>
        <p:txBody>
          <a:bodyPr/>
          <a:lstStyle/>
          <a:p>
            <a:pPr algn="ctr"/>
            <a:r>
              <a:rPr lang="el-GR" sz="2500" b="1" dirty="0">
                <a:solidFill>
                  <a:srgbClr val="C00000"/>
                </a:solidFill>
              </a:rPr>
              <a:t>Όρια </a:t>
            </a:r>
            <a:r>
              <a:rPr lang="el-GR" sz="2500" b="1" dirty="0" smtClean="0">
                <a:solidFill>
                  <a:srgbClr val="C00000"/>
                </a:solidFill>
              </a:rPr>
              <a:t> Ελέγχου  με  το  </a:t>
            </a:r>
            <a:r>
              <a:rPr lang="el-GR" sz="2500" b="1" dirty="0">
                <a:solidFill>
                  <a:srgbClr val="C00000"/>
                </a:solidFill>
              </a:rPr>
              <a:t>Ισοζύγιο</a:t>
            </a:r>
          </a:p>
        </p:txBody>
      </p:sp>
      <p:sp>
        <p:nvSpPr>
          <p:cNvPr id="359427" name="Rectangle 3"/>
          <p:cNvSpPr>
            <a:spLocks noGrp="1" noChangeArrowheads="1"/>
          </p:cNvSpPr>
          <p:nvPr>
            <p:ph type="body" idx="1"/>
          </p:nvPr>
        </p:nvSpPr>
        <p:spPr/>
        <p:txBody>
          <a:bodyPr/>
          <a:lstStyle/>
          <a:p>
            <a:pPr algn="ctr">
              <a:buFont typeface="Wingdings" pitchFamily="2" charset="2"/>
              <a:buNone/>
            </a:pPr>
            <a:r>
              <a:rPr lang="el-GR"/>
              <a:t>	</a:t>
            </a:r>
          </a:p>
        </p:txBody>
      </p:sp>
      <p:sp>
        <p:nvSpPr>
          <p:cNvPr id="359428" name="Line 4"/>
          <p:cNvSpPr>
            <a:spLocks noChangeShapeType="1"/>
          </p:cNvSpPr>
          <p:nvPr/>
        </p:nvSpPr>
        <p:spPr bwMode="auto">
          <a:xfrm flipH="1">
            <a:off x="1619250" y="1412875"/>
            <a:ext cx="1873250" cy="936625"/>
          </a:xfrm>
          <a:prstGeom prst="line">
            <a:avLst/>
          </a:prstGeom>
          <a:noFill/>
          <a:ln w="9525">
            <a:solidFill>
              <a:schemeClr val="tx1"/>
            </a:solidFill>
            <a:round/>
            <a:headEnd/>
            <a:tailEnd type="triangle" w="med" len="med"/>
          </a:ln>
          <a:effectLst/>
        </p:spPr>
        <p:txBody>
          <a:bodyPr/>
          <a:lstStyle/>
          <a:p>
            <a:endParaRPr lang="el-GR"/>
          </a:p>
        </p:txBody>
      </p:sp>
      <p:sp>
        <p:nvSpPr>
          <p:cNvPr id="359429" name="Line 5"/>
          <p:cNvSpPr>
            <a:spLocks noChangeShapeType="1"/>
          </p:cNvSpPr>
          <p:nvPr/>
        </p:nvSpPr>
        <p:spPr bwMode="auto">
          <a:xfrm>
            <a:off x="5795963" y="1412875"/>
            <a:ext cx="1296987" cy="1008063"/>
          </a:xfrm>
          <a:prstGeom prst="line">
            <a:avLst/>
          </a:prstGeom>
          <a:noFill/>
          <a:ln w="9525">
            <a:solidFill>
              <a:schemeClr val="tx1"/>
            </a:solidFill>
            <a:round/>
            <a:headEnd/>
            <a:tailEnd type="triangle" w="med" len="med"/>
          </a:ln>
          <a:effectLst/>
        </p:spPr>
        <p:txBody>
          <a:bodyPr/>
          <a:lstStyle/>
          <a:p>
            <a:endParaRPr lang="el-GR"/>
          </a:p>
        </p:txBody>
      </p:sp>
      <p:sp>
        <p:nvSpPr>
          <p:cNvPr id="359430" name="Rectangle 6"/>
          <p:cNvSpPr>
            <a:spLocks noChangeArrowheads="1"/>
          </p:cNvSpPr>
          <p:nvPr/>
        </p:nvSpPr>
        <p:spPr bwMode="auto">
          <a:xfrm>
            <a:off x="250825" y="2636838"/>
            <a:ext cx="4249738" cy="3384550"/>
          </a:xfrm>
          <a:prstGeom prst="rect">
            <a:avLst/>
          </a:prstGeom>
          <a:solidFill>
            <a:srgbClr val="FFFF99"/>
          </a:solidFill>
          <a:ln w="9525" algn="ctr">
            <a:solidFill>
              <a:schemeClr val="tx1"/>
            </a:solidFill>
            <a:miter lim="800000"/>
            <a:headEnd/>
            <a:tailEnd/>
          </a:ln>
          <a:effectLst/>
        </p:spPr>
        <p:txBody>
          <a:bodyPr wrap="none" anchor="ctr"/>
          <a:lstStyle/>
          <a:p>
            <a:r>
              <a:rPr lang="el-GR" b="1" dirty="0">
                <a:solidFill>
                  <a:srgbClr val="FF0000"/>
                </a:solidFill>
              </a:rPr>
              <a:t>Λάθη που αποκαλύπτονται</a:t>
            </a:r>
          </a:p>
          <a:p>
            <a:r>
              <a:rPr lang="el-GR" b="1" dirty="0">
                <a:solidFill>
                  <a:srgbClr val="FF0000"/>
                </a:solidFill>
              </a:rPr>
              <a:t> με το </a:t>
            </a:r>
            <a:r>
              <a:rPr lang="el-GR" b="1" dirty="0" smtClean="0">
                <a:solidFill>
                  <a:srgbClr val="FF0000"/>
                </a:solidFill>
              </a:rPr>
              <a:t>ισοζύγιο:</a:t>
            </a:r>
            <a:endParaRPr lang="el-GR" b="1" dirty="0">
              <a:solidFill>
                <a:srgbClr val="FF0000"/>
              </a:solidFill>
            </a:endParaRPr>
          </a:p>
          <a:p>
            <a:endParaRPr lang="el-GR" b="1" dirty="0">
              <a:solidFill>
                <a:srgbClr val="7030A0"/>
              </a:solidFill>
            </a:endParaRPr>
          </a:p>
          <a:p>
            <a:r>
              <a:rPr lang="el-GR" b="1" dirty="0" smtClean="0">
                <a:solidFill>
                  <a:srgbClr val="7030A0"/>
                </a:solidFill>
              </a:rPr>
              <a:t>Παράληψη </a:t>
            </a:r>
            <a:r>
              <a:rPr lang="el-GR" b="1" dirty="0">
                <a:solidFill>
                  <a:srgbClr val="7030A0"/>
                </a:solidFill>
              </a:rPr>
              <a:t>ή διπλή καταχώρηση άρθρου</a:t>
            </a:r>
          </a:p>
          <a:p>
            <a:endParaRPr lang="el-GR" b="1" dirty="0">
              <a:solidFill>
                <a:srgbClr val="7030A0"/>
              </a:solidFill>
            </a:endParaRPr>
          </a:p>
          <a:p>
            <a:r>
              <a:rPr lang="el-GR" b="1" dirty="0" smtClean="0">
                <a:solidFill>
                  <a:srgbClr val="7030A0"/>
                </a:solidFill>
              </a:rPr>
              <a:t>Λάθος </a:t>
            </a:r>
            <a:r>
              <a:rPr lang="el-GR" b="1" dirty="0">
                <a:solidFill>
                  <a:srgbClr val="7030A0"/>
                </a:solidFill>
              </a:rPr>
              <a:t>στην κατεύθυνση της εγγραφής</a:t>
            </a:r>
          </a:p>
          <a:p>
            <a:r>
              <a:rPr lang="el-GR" b="1" dirty="0">
                <a:solidFill>
                  <a:srgbClr val="7030A0"/>
                </a:solidFill>
              </a:rPr>
              <a:t>(χρέωση αντί πίστωση και αντίστοιχα)</a:t>
            </a:r>
          </a:p>
          <a:p>
            <a:endParaRPr lang="el-GR" b="1" dirty="0">
              <a:solidFill>
                <a:srgbClr val="7030A0"/>
              </a:solidFill>
            </a:endParaRPr>
          </a:p>
          <a:p>
            <a:r>
              <a:rPr lang="el-GR" b="1" dirty="0" smtClean="0">
                <a:solidFill>
                  <a:srgbClr val="7030A0"/>
                </a:solidFill>
              </a:rPr>
              <a:t>Λάθος </a:t>
            </a:r>
            <a:r>
              <a:rPr lang="el-GR" b="1" dirty="0">
                <a:solidFill>
                  <a:srgbClr val="7030A0"/>
                </a:solidFill>
              </a:rPr>
              <a:t>στο ποσό</a:t>
            </a:r>
          </a:p>
          <a:p>
            <a:endParaRPr lang="el-GR" dirty="0">
              <a:solidFill>
                <a:schemeClr val="bg2"/>
              </a:solidFill>
            </a:endParaRPr>
          </a:p>
        </p:txBody>
      </p:sp>
      <p:sp>
        <p:nvSpPr>
          <p:cNvPr id="359431" name="Rectangle 7"/>
          <p:cNvSpPr>
            <a:spLocks noChangeArrowheads="1"/>
          </p:cNvSpPr>
          <p:nvPr/>
        </p:nvSpPr>
        <p:spPr bwMode="auto">
          <a:xfrm>
            <a:off x="4859338" y="2636838"/>
            <a:ext cx="4032250" cy="3384550"/>
          </a:xfrm>
          <a:prstGeom prst="rect">
            <a:avLst/>
          </a:prstGeom>
          <a:solidFill>
            <a:srgbClr val="FFFF99"/>
          </a:solidFill>
          <a:ln w="9525" algn="ctr">
            <a:solidFill>
              <a:schemeClr val="tx1"/>
            </a:solidFill>
            <a:miter lim="800000"/>
            <a:headEnd/>
            <a:tailEnd/>
          </a:ln>
          <a:effectLst/>
        </p:spPr>
        <p:txBody>
          <a:bodyPr wrap="none" anchor="ctr"/>
          <a:lstStyle/>
          <a:p>
            <a:r>
              <a:rPr lang="el-GR" b="1" dirty="0">
                <a:solidFill>
                  <a:srgbClr val="006600"/>
                </a:solidFill>
              </a:rPr>
              <a:t>Σφάλματα που δεν αποκαλύπτονται</a:t>
            </a:r>
          </a:p>
          <a:p>
            <a:r>
              <a:rPr lang="el-GR" b="1" dirty="0">
                <a:solidFill>
                  <a:srgbClr val="006600"/>
                </a:solidFill>
              </a:rPr>
              <a:t>από το </a:t>
            </a:r>
            <a:r>
              <a:rPr lang="el-GR" b="1" dirty="0" smtClean="0">
                <a:solidFill>
                  <a:srgbClr val="006600"/>
                </a:solidFill>
              </a:rPr>
              <a:t>Ισοζύγιο:</a:t>
            </a:r>
            <a:endParaRPr lang="el-GR" b="1" dirty="0">
              <a:solidFill>
                <a:srgbClr val="006600"/>
              </a:solidFill>
            </a:endParaRPr>
          </a:p>
          <a:p>
            <a:endParaRPr lang="el-GR" b="1" dirty="0">
              <a:solidFill>
                <a:srgbClr val="0000FF"/>
              </a:solidFill>
            </a:endParaRPr>
          </a:p>
          <a:p>
            <a:r>
              <a:rPr lang="el-GR" dirty="0">
                <a:solidFill>
                  <a:srgbClr val="0000FF"/>
                </a:solidFill>
              </a:rPr>
              <a:t>Οποιοδήποτε λάθος στο ημερολόγιο </a:t>
            </a:r>
          </a:p>
          <a:p>
            <a:r>
              <a:rPr lang="el-GR" dirty="0">
                <a:solidFill>
                  <a:srgbClr val="0000FF"/>
                </a:solidFill>
              </a:rPr>
              <a:t>δεν διαταράσσει την ισότητα Χ=Π</a:t>
            </a:r>
          </a:p>
          <a:p>
            <a:endParaRPr lang="el-GR" dirty="0">
              <a:solidFill>
                <a:srgbClr val="0000FF"/>
              </a:solidFill>
            </a:endParaRPr>
          </a:p>
          <a:p>
            <a:r>
              <a:rPr lang="el-GR" dirty="0">
                <a:solidFill>
                  <a:srgbClr val="0000FF"/>
                </a:solidFill>
              </a:rPr>
              <a:t>Χρέωση ή πίστωση άλλου λογαριασμού</a:t>
            </a:r>
          </a:p>
          <a:p>
            <a:r>
              <a:rPr lang="el-GR" dirty="0">
                <a:solidFill>
                  <a:srgbClr val="0000FF"/>
                </a:solidFill>
              </a:rPr>
              <a:t>στο καθολικό</a:t>
            </a:r>
          </a:p>
          <a:p>
            <a:r>
              <a:rPr lang="el-GR" dirty="0">
                <a:solidFill>
                  <a:srgbClr val="0000FF"/>
                </a:solidFill>
              </a:rPr>
              <a:t>από αυτόν που είναι στο ημερολόγιο</a:t>
            </a:r>
          </a:p>
          <a:p>
            <a:endParaRPr lang="el-GR" dirty="0">
              <a:solidFill>
                <a:srgbClr val="0000FF"/>
              </a:solidFill>
            </a:endParaRPr>
          </a:p>
          <a:p>
            <a:r>
              <a:rPr lang="el-GR" dirty="0">
                <a:solidFill>
                  <a:srgbClr val="0000FF"/>
                </a:solidFill>
              </a:rPr>
              <a:t>Σφάλματα που αναιρούν </a:t>
            </a:r>
          </a:p>
          <a:p>
            <a:r>
              <a:rPr lang="el-GR" dirty="0">
                <a:solidFill>
                  <a:srgbClr val="0000FF"/>
                </a:solidFill>
              </a:rPr>
              <a:t>κατά σύμπτωση</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61284378-17B5-420D-87A7-1B82734B0F68}" type="slidenum">
              <a:rPr lang="el-GR"/>
              <a:pPr/>
              <a:t>69</a:t>
            </a:fld>
            <a:endParaRPr lang="el-GR"/>
          </a:p>
        </p:txBody>
      </p:sp>
      <p:sp>
        <p:nvSpPr>
          <p:cNvPr id="361474" name="Rectangle 2"/>
          <p:cNvSpPr>
            <a:spLocks noGrp="1" noChangeArrowheads="1"/>
          </p:cNvSpPr>
          <p:nvPr>
            <p:ph type="title"/>
          </p:nvPr>
        </p:nvSpPr>
        <p:spPr>
          <a:xfrm>
            <a:off x="457200" y="152400"/>
            <a:ext cx="8229600" cy="756320"/>
          </a:xfrm>
        </p:spPr>
        <p:txBody>
          <a:bodyPr/>
          <a:lstStyle/>
          <a:p>
            <a:pPr algn="ctr"/>
            <a:r>
              <a:rPr lang="el-GR" sz="2500" b="1" dirty="0">
                <a:solidFill>
                  <a:srgbClr val="C00000"/>
                </a:solidFill>
              </a:rPr>
              <a:t>Χρησιμότητες των Ισοζυγίων</a:t>
            </a:r>
          </a:p>
        </p:txBody>
      </p:sp>
      <p:sp>
        <p:nvSpPr>
          <p:cNvPr id="361475" name="Rectangle 3"/>
          <p:cNvSpPr>
            <a:spLocks noGrp="1" noChangeArrowheads="1"/>
          </p:cNvSpPr>
          <p:nvPr>
            <p:ph type="body" idx="1"/>
          </p:nvPr>
        </p:nvSpPr>
        <p:spPr/>
        <p:txBody>
          <a:bodyPr/>
          <a:lstStyle/>
          <a:p>
            <a:pPr marL="609600" indent="-609600" algn="ctr">
              <a:buFont typeface="Wingdings" pitchFamily="2" charset="2"/>
              <a:buAutoNum type="arabicPeriod"/>
            </a:pPr>
            <a:r>
              <a:rPr lang="el-GR" dirty="0"/>
              <a:t>	Έλεγχος ορθότητας της μεταφοράς των ποσών από το ημερολόγιο στα καθολικά</a:t>
            </a:r>
          </a:p>
          <a:p>
            <a:pPr marL="609600" indent="-609600" algn="ctr">
              <a:buFont typeface="Wingdings" pitchFamily="2" charset="2"/>
              <a:buAutoNum type="arabicPeriod"/>
            </a:pPr>
            <a:r>
              <a:rPr lang="el-GR" dirty="0"/>
              <a:t>Πληροφορίες στην Διοίκηση για:</a:t>
            </a:r>
          </a:p>
          <a:p>
            <a:pPr marL="1371600" lvl="2" indent="-457200" algn="ctr"/>
            <a:r>
              <a:rPr lang="el-GR" dirty="0"/>
              <a:t>Την θέση των περιουσιακών στοιχείων</a:t>
            </a:r>
          </a:p>
          <a:p>
            <a:pPr marL="1371600" lvl="2" indent="-457200" algn="ctr"/>
            <a:r>
              <a:rPr lang="el-GR" dirty="0"/>
              <a:t>Το αποτέλεσμα</a:t>
            </a:r>
          </a:p>
          <a:p>
            <a:pPr marL="1371600" lvl="2" indent="-457200" algn="ctr"/>
            <a:r>
              <a:rPr lang="el-GR" dirty="0"/>
              <a:t>Κίνηση περιουσιακών στοιχείων από σύγκριση και μελέτη ισοζυγίων διαδοχικών περιόδων</a:t>
            </a:r>
          </a:p>
          <a:p>
            <a:pPr marL="1371600" lvl="2" indent="-457200" algn="ctr"/>
            <a:r>
              <a:rPr lang="el-GR" dirty="0"/>
              <a:t>Σύνταξη προγραμμάτων δράσης</a:t>
            </a:r>
          </a:p>
          <a:p>
            <a:pPr marL="990600" lvl="1" indent="-533400" algn="ctr">
              <a:buFont typeface="Wingdings" pitchFamily="2" charset="2"/>
              <a:buAutoNum type="arabicPeriod"/>
            </a:pPr>
            <a:endParaRPr lang="el-GR" dirty="0"/>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16632"/>
            <a:ext cx="9144000" cy="432048"/>
          </a:xfrm>
        </p:spPr>
        <p:txBody>
          <a:bodyPr/>
          <a:lstStyle/>
          <a:p>
            <a:r>
              <a:rPr lang="el-GR" sz="2400" b="1" dirty="0" smtClean="0"/>
              <a:t>ΤΑ ΜΕΓΑΛΥΤΕΡΑ ΣΕ ΑΞΙΑ» </a:t>
            </a:r>
            <a:r>
              <a:rPr lang="en-US" sz="2400" b="1" dirty="0" smtClean="0"/>
              <a:t>BRAND NAMES</a:t>
            </a:r>
            <a:r>
              <a:rPr lang="el-GR" sz="2400" b="1" dirty="0" smtClean="0"/>
              <a:t> ΣΤΗΝ ΕΥΡΩΠΗ</a:t>
            </a:r>
            <a:endParaRPr lang="el-GR" sz="2400" b="1" dirty="0"/>
          </a:p>
        </p:txBody>
      </p:sp>
      <p:pic>
        <p:nvPicPr>
          <p:cNvPr id="1178626" name="Picture 2"/>
          <p:cNvPicPr>
            <a:picLocks noGrp="1" noChangeAspect="1" noChangeArrowheads="1"/>
          </p:cNvPicPr>
          <p:nvPr>
            <p:ph idx="1"/>
          </p:nvPr>
        </p:nvPicPr>
        <p:blipFill>
          <a:blip r:embed="rId2" cstate="print"/>
          <a:srcRect/>
          <a:stretch>
            <a:fillRect/>
          </a:stretch>
        </p:blipFill>
        <p:spPr bwMode="auto">
          <a:xfrm>
            <a:off x="0" y="548680"/>
            <a:ext cx="9143999" cy="6309320"/>
          </a:xfrm>
          <a:prstGeom prst="rect">
            <a:avLst/>
          </a:prstGeom>
          <a:noFill/>
          <a:ln w="9525">
            <a:noFill/>
            <a:miter lim="800000"/>
            <a:headEnd/>
            <a:tailEnd/>
          </a:ln>
        </p:spPr>
      </p:pic>
    </p:spTree>
    <p:extLst>
      <p:ext uri="{BB962C8B-B14F-4D97-AF65-F5344CB8AC3E}">
        <p14:creationId xmlns:p14="http://schemas.microsoft.com/office/powerpoint/2010/main" xmlns="" val="368258685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FF6F8BF7-BC63-415A-A58F-B0C51FDD324E}" type="slidenum">
              <a:rPr lang="el-GR"/>
              <a:pPr/>
              <a:t>70</a:t>
            </a:fld>
            <a:endParaRPr lang="el-GR"/>
          </a:p>
        </p:txBody>
      </p:sp>
      <p:sp>
        <p:nvSpPr>
          <p:cNvPr id="362498" name="Rectangle 2"/>
          <p:cNvSpPr>
            <a:spLocks noGrp="1" noChangeArrowheads="1"/>
          </p:cNvSpPr>
          <p:nvPr>
            <p:ph type="title"/>
          </p:nvPr>
        </p:nvSpPr>
        <p:spPr>
          <a:xfrm>
            <a:off x="457200" y="152400"/>
            <a:ext cx="8229600" cy="900336"/>
          </a:xfrm>
        </p:spPr>
        <p:txBody>
          <a:bodyPr/>
          <a:lstStyle/>
          <a:p>
            <a:pPr algn="ctr"/>
            <a:r>
              <a:rPr lang="el-GR" sz="2500" b="1" dirty="0">
                <a:solidFill>
                  <a:srgbClr val="C00000"/>
                </a:solidFill>
              </a:rPr>
              <a:t>Είδη Ισοζυγίων (βάση περιεχόμενο χρονική περίοδο κ.τ.λ.)</a:t>
            </a:r>
          </a:p>
        </p:txBody>
      </p:sp>
      <p:sp>
        <p:nvSpPr>
          <p:cNvPr id="362499" name="Rectangle 3"/>
          <p:cNvSpPr>
            <a:spLocks noGrp="1" noChangeArrowheads="1"/>
          </p:cNvSpPr>
          <p:nvPr>
            <p:ph type="body" idx="1"/>
          </p:nvPr>
        </p:nvSpPr>
        <p:spPr/>
        <p:txBody>
          <a:bodyPr/>
          <a:lstStyle/>
          <a:p>
            <a:pPr marL="609600" indent="-609600" algn="ctr"/>
            <a:r>
              <a:rPr lang="el-GR" sz="2800" dirty="0"/>
              <a:t>Τα Ισοζύγια πρωτοβάθμιων λογαριασμών</a:t>
            </a:r>
          </a:p>
          <a:p>
            <a:pPr marL="609600" indent="-609600" algn="ctr">
              <a:buFont typeface="Wingdings" pitchFamily="2" charset="2"/>
              <a:buAutoNum type="arabicPeriod"/>
            </a:pPr>
            <a:r>
              <a:rPr lang="el-GR" sz="2800" dirty="0"/>
              <a:t>Ανακεφαλαιωτικά</a:t>
            </a:r>
          </a:p>
          <a:p>
            <a:pPr marL="609600" indent="-609600" algn="ctr">
              <a:buFont typeface="Wingdings" pitchFamily="2" charset="2"/>
              <a:buAutoNum type="arabicPeriod"/>
            </a:pPr>
            <a:r>
              <a:rPr lang="el-GR" sz="2800" dirty="0"/>
              <a:t>Ισοζύγια κινήσεως ή περιόδου</a:t>
            </a:r>
          </a:p>
          <a:p>
            <a:pPr marL="609600" indent="-609600" algn="ctr">
              <a:buFont typeface="Wingdings" pitchFamily="2" charset="2"/>
              <a:buAutoNum type="arabicPeriod"/>
            </a:pPr>
            <a:r>
              <a:rPr lang="el-GR" sz="2800" dirty="0"/>
              <a:t>Ισοζύγια συγκριτικά</a:t>
            </a:r>
          </a:p>
          <a:p>
            <a:pPr marL="609600" indent="-609600" algn="ctr">
              <a:buFont typeface="Wingdings" pitchFamily="2" charset="2"/>
              <a:buAutoNum type="arabicPeriod"/>
            </a:pPr>
            <a:r>
              <a:rPr lang="el-GR" sz="2800" dirty="0"/>
              <a:t>Ισοζύγια μικτά</a:t>
            </a:r>
          </a:p>
          <a:p>
            <a:pPr marL="609600" indent="-609600" algn="ctr">
              <a:buFont typeface="Wingdings" pitchFamily="2" charset="2"/>
              <a:buAutoNum type="arabicPeriod"/>
            </a:pPr>
            <a:r>
              <a:rPr lang="el-GR" sz="2800" dirty="0"/>
              <a:t>Ισοζύγια ελλιπή ή λογιστικές καταστάσεις</a:t>
            </a:r>
          </a:p>
          <a:p>
            <a:pPr marL="609600" indent="-609600" algn="ctr">
              <a:buFont typeface="Wingdings" pitchFamily="2" charset="2"/>
              <a:buAutoNum type="arabicPeriod"/>
            </a:pPr>
            <a:r>
              <a:rPr lang="el-GR" sz="2800" dirty="0"/>
              <a:t>Ισοζύγια ή καταστάσεις συμφωνίας των αναλυτικών καθολικών</a:t>
            </a:r>
          </a:p>
          <a:p>
            <a:pPr marL="609600" indent="-609600" algn="ctr">
              <a:buFont typeface="Wingdings" pitchFamily="2" charset="2"/>
              <a:buNone/>
            </a:pPr>
            <a:endParaRPr lang="el-GR" sz="2800" dirty="0"/>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3C71BE92-37B9-4BF4-985D-508580FC0018}" type="slidenum">
              <a:rPr lang="el-GR"/>
              <a:pPr/>
              <a:t>71</a:t>
            </a:fld>
            <a:endParaRPr lang="el-GR"/>
          </a:p>
        </p:txBody>
      </p:sp>
      <p:sp>
        <p:nvSpPr>
          <p:cNvPr id="363522" name="Rectangle 2"/>
          <p:cNvSpPr>
            <a:spLocks noGrp="1" noChangeArrowheads="1"/>
          </p:cNvSpPr>
          <p:nvPr>
            <p:ph type="title"/>
          </p:nvPr>
        </p:nvSpPr>
        <p:spPr>
          <a:xfrm>
            <a:off x="457200" y="152400"/>
            <a:ext cx="8229600" cy="612304"/>
          </a:xfrm>
        </p:spPr>
        <p:txBody>
          <a:bodyPr>
            <a:normAutofit fontScale="90000"/>
          </a:bodyPr>
          <a:lstStyle/>
          <a:p>
            <a:pPr algn="ctr"/>
            <a:r>
              <a:rPr lang="el-GR" b="1" dirty="0" smtClean="0">
                <a:solidFill>
                  <a:srgbClr val="C00000"/>
                </a:solidFill>
              </a:rPr>
              <a:t>Κατηγορίες Ισοζυγίων</a:t>
            </a:r>
            <a:endParaRPr lang="el-GR" b="1" dirty="0">
              <a:solidFill>
                <a:srgbClr val="C00000"/>
              </a:solidFill>
            </a:endParaRPr>
          </a:p>
        </p:txBody>
      </p:sp>
      <p:sp>
        <p:nvSpPr>
          <p:cNvPr id="363523" name="Rectangle 3"/>
          <p:cNvSpPr>
            <a:spLocks noGrp="1" noChangeArrowheads="1"/>
          </p:cNvSpPr>
          <p:nvPr>
            <p:ph type="body" idx="1"/>
          </p:nvPr>
        </p:nvSpPr>
        <p:spPr>
          <a:xfrm>
            <a:off x="251520" y="1557338"/>
            <a:ext cx="8712968" cy="4463950"/>
          </a:xfrm>
        </p:spPr>
        <p:txBody>
          <a:bodyPr/>
          <a:lstStyle/>
          <a:p>
            <a:endParaRPr lang="el-GR" dirty="0"/>
          </a:p>
          <a:p>
            <a:endParaRPr lang="el-GR" dirty="0"/>
          </a:p>
          <a:p>
            <a:endParaRPr lang="el-GR" dirty="0"/>
          </a:p>
          <a:p>
            <a:endParaRPr lang="el-GR" dirty="0"/>
          </a:p>
          <a:p>
            <a:endParaRPr lang="el-GR" dirty="0"/>
          </a:p>
          <a:p>
            <a:endParaRPr lang="el-GR" dirty="0"/>
          </a:p>
          <a:p>
            <a:pPr algn="ctr">
              <a:buFont typeface="Wingdings" pitchFamily="2" charset="2"/>
              <a:buNone/>
            </a:pPr>
            <a:r>
              <a:rPr lang="el-GR" sz="2000" dirty="0"/>
              <a:t>	Σύμφωνα με τον νόμο όσοι τηρούν βιβλία </a:t>
            </a:r>
            <a:r>
              <a:rPr lang="el-GR" sz="2000" dirty="0" smtClean="0"/>
              <a:t>Γ΄ </a:t>
            </a:r>
            <a:r>
              <a:rPr lang="el-GR" sz="2000" dirty="0"/>
              <a:t>κατηγορίας υποχρεούνται να υποβάλλουν στην αρμόδια </a:t>
            </a:r>
            <a:r>
              <a:rPr lang="el-GR" sz="2000" dirty="0" smtClean="0"/>
              <a:t>Δ.Ο.Υ. </a:t>
            </a:r>
            <a:r>
              <a:rPr lang="el-GR" sz="2000" dirty="0"/>
              <a:t>ισοζύγιο όλων των βαθμίδων των λογαριασμών μέχρι την 25</a:t>
            </a:r>
            <a:r>
              <a:rPr lang="el-GR" sz="2000" baseline="30000" dirty="0"/>
              <a:t>η</a:t>
            </a:r>
            <a:r>
              <a:rPr lang="el-GR" sz="2000" dirty="0"/>
              <a:t> του 5</a:t>
            </a:r>
            <a:r>
              <a:rPr lang="el-GR" sz="2000" baseline="30000" dirty="0"/>
              <a:t>ου</a:t>
            </a:r>
            <a:r>
              <a:rPr lang="el-GR" sz="2000" dirty="0"/>
              <a:t> μήνα από την λήξη της χρήσεως.</a:t>
            </a:r>
          </a:p>
        </p:txBody>
      </p:sp>
      <p:sp>
        <p:nvSpPr>
          <p:cNvPr id="363524" name="Rectangle 4"/>
          <p:cNvSpPr>
            <a:spLocks noChangeArrowheads="1"/>
          </p:cNvSpPr>
          <p:nvPr/>
        </p:nvSpPr>
        <p:spPr bwMode="auto">
          <a:xfrm>
            <a:off x="395288" y="1628775"/>
            <a:ext cx="3889375" cy="1944241"/>
          </a:xfrm>
          <a:prstGeom prst="rect">
            <a:avLst/>
          </a:prstGeom>
          <a:solidFill>
            <a:srgbClr val="CCFFFF"/>
          </a:solidFill>
          <a:ln w="9525" algn="ctr">
            <a:solidFill>
              <a:schemeClr val="tx1"/>
            </a:solidFill>
            <a:miter lim="800000"/>
            <a:headEnd/>
            <a:tailEnd/>
          </a:ln>
          <a:effectLst/>
        </p:spPr>
        <p:txBody>
          <a:bodyPr wrap="none" anchor="ctr"/>
          <a:lstStyle/>
          <a:p>
            <a:pPr algn="ctr"/>
            <a:r>
              <a:rPr lang="el-GR" sz="2400" b="1" dirty="0">
                <a:solidFill>
                  <a:srgbClr val="7030A0"/>
                </a:solidFill>
              </a:rPr>
              <a:t>Προσωρινά Ισοζύγια</a:t>
            </a:r>
          </a:p>
          <a:p>
            <a:pPr algn="ctr"/>
            <a:r>
              <a:rPr lang="el-GR" sz="2400" dirty="0">
                <a:solidFill>
                  <a:srgbClr val="7030A0"/>
                </a:solidFill>
              </a:rPr>
              <a:t>(τέλος χρήσης και διάρκεια</a:t>
            </a:r>
          </a:p>
          <a:p>
            <a:pPr algn="ctr"/>
            <a:r>
              <a:rPr lang="el-GR" sz="2400" dirty="0">
                <a:solidFill>
                  <a:srgbClr val="7030A0"/>
                </a:solidFill>
              </a:rPr>
              <a:t> εγγραφών τακτοποίησης)</a:t>
            </a:r>
          </a:p>
        </p:txBody>
      </p:sp>
      <p:sp>
        <p:nvSpPr>
          <p:cNvPr id="363525" name="Rectangle 5"/>
          <p:cNvSpPr>
            <a:spLocks noChangeArrowheads="1"/>
          </p:cNvSpPr>
          <p:nvPr/>
        </p:nvSpPr>
        <p:spPr bwMode="auto">
          <a:xfrm>
            <a:off x="4499992" y="1628775"/>
            <a:ext cx="4393183" cy="1944241"/>
          </a:xfrm>
          <a:prstGeom prst="rect">
            <a:avLst/>
          </a:prstGeom>
          <a:solidFill>
            <a:srgbClr val="CCFFFF"/>
          </a:solidFill>
          <a:ln w="9525" algn="ctr">
            <a:solidFill>
              <a:schemeClr val="tx1"/>
            </a:solidFill>
            <a:miter lim="800000"/>
            <a:headEnd/>
            <a:tailEnd/>
          </a:ln>
          <a:effectLst/>
        </p:spPr>
        <p:txBody>
          <a:bodyPr wrap="none" anchor="ctr"/>
          <a:lstStyle/>
          <a:p>
            <a:pPr algn="ctr"/>
            <a:r>
              <a:rPr lang="el-GR" sz="2200" b="1" dirty="0">
                <a:solidFill>
                  <a:srgbClr val="0000CC"/>
                </a:solidFill>
              </a:rPr>
              <a:t>Οριστικό Ισοζύγιο</a:t>
            </a:r>
          </a:p>
          <a:p>
            <a:pPr algn="ctr"/>
            <a:r>
              <a:rPr lang="el-GR" sz="2200" dirty="0">
                <a:solidFill>
                  <a:srgbClr val="0000CC"/>
                </a:solidFill>
              </a:rPr>
              <a:t>(μετά τις αποτελεσματικές εγγραφές</a:t>
            </a:r>
          </a:p>
          <a:p>
            <a:pPr algn="ctr"/>
            <a:r>
              <a:rPr lang="el-GR" sz="2200" dirty="0">
                <a:solidFill>
                  <a:srgbClr val="0000CC"/>
                </a:solidFill>
              </a:rPr>
              <a:t>και τα αποτελέσματα)</a:t>
            </a:r>
          </a:p>
          <a:p>
            <a:pPr algn="ctr"/>
            <a:r>
              <a:rPr lang="el-GR" sz="2200" dirty="0">
                <a:solidFill>
                  <a:srgbClr val="0000CC"/>
                </a:solidFill>
              </a:rPr>
              <a:t>Υπόλοιπα εμφανίζουν μόνο οι </a:t>
            </a:r>
          </a:p>
          <a:p>
            <a:pPr algn="ctr"/>
            <a:r>
              <a:rPr lang="el-GR" sz="2200" dirty="0">
                <a:solidFill>
                  <a:srgbClr val="0000CC"/>
                </a:solidFill>
              </a:rPr>
              <a:t>Λογαριασμοί του Ισολογισμού</a:t>
            </a: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F3D6685A-8BA5-48A4-9217-871686D431A5}" type="slidenum">
              <a:rPr lang="el-GR"/>
              <a:pPr/>
              <a:t>72</a:t>
            </a:fld>
            <a:endParaRPr lang="el-GR"/>
          </a:p>
        </p:txBody>
      </p:sp>
      <p:sp>
        <p:nvSpPr>
          <p:cNvPr id="364546" name="Rectangle 2"/>
          <p:cNvSpPr>
            <a:spLocks noGrp="1" noChangeArrowheads="1"/>
          </p:cNvSpPr>
          <p:nvPr>
            <p:ph type="title"/>
          </p:nvPr>
        </p:nvSpPr>
        <p:spPr>
          <a:xfrm>
            <a:off x="457200" y="152400"/>
            <a:ext cx="8229600" cy="756320"/>
          </a:xfrm>
        </p:spPr>
        <p:txBody>
          <a:bodyPr>
            <a:normAutofit fontScale="90000"/>
          </a:bodyPr>
          <a:lstStyle/>
          <a:p>
            <a:pPr algn="ctr"/>
            <a:r>
              <a:rPr lang="el-GR" b="1" dirty="0">
                <a:solidFill>
                  <a:srgbClr val="C00000"/>
                </a:solidFill>
              </a:rPr>
              <a:t>Ασυμφωνία με το Ισοζύγιο</a:t>
            </a:r>
          </a:p>
        </p:txBody>
      </p:sp>
      <p:sp>
        <p:nvSpPr>
          <p:cNvPr id="364547" name="Rectangle 3"/>
          <p:cNvSpPr>
            <a:spLocks noGrp="1" noChangeArrowheads="1"/>
          </p:cNvSpPr>
          <p:nvPr>
            <p:ph type="body" idx="1"/>
          </p:nvPr>
        </p:nvSpPr>
        <p:spPr>
          <a:xfrm>
            <a:off x="457200" y="980728"/>
            <a:ext cx="8229600" cy="5115272"/>
          </a:xfrm>
        </p:spPr>
        <p:txBody>
          <a:bodyPr/>
          <a:lstStyle/>
          <a:p>
            <a:pPr algn="ctr">
              <a:buFont typeface="Wingdings" pitchFamily="2" charset="2"/>
              <a:buNone/>
            </a:pPr>
            <a:r>
              <a:rPr lang="el-GR" sz="2800" b="1" u="sng" dirty="0">
                <a:solidFill>
                  <a:srgbClr val="006600"/>
                </a:solidFill>
              </a:rPr>
              <a:t>ΕΛΕΓΧΟΙ:</a:t>
            </a:r>
          </a:p>
          <a:p>
            <a:pPr algn="ctr"/>
            <a:r>
              <a:rPr lang="el-GR" sz="2800" dirty="0"/>
              <a:t>Άθροιση ξανά των στηλών των ποσών</a:t>
            </a:r>
          </a:p>
          <a:p>
            <a:pPr algn="ctr"/>
            <a:r>
              <a:rPr lang="el-GR" sz="2800" dirty="0"/>
              <a:t>Έλεγχος να έχουν περιληφθεί όλοι οι λογαριασμοί</a:t>
            </a:r>
          </a:p>
          <a:p>
            <a:pPr algn="ctr"/>
            <a:r>
              <a:rPr lang="el-GR" sz="2800" dirty="0"/>
              <a:t>Έλεγχος αν έχουν παρατεθεί ορθά τα ποσά</a:t>
            </a:r>
          </a:p>
          <a:p>
            <a:pPr algn="ctr"/>
            <a:r>
              <a:rPr lang="el-GR" sz="2800" dirty="0"/>
              <a:t>Ταύτιση ποσών με ημερολόγιο</a:t>
            </a:r>
          </a:p>
          <a:p>
            <a:pPr algn="ctr"/>
            <a:r>
              <a:rPr lang="el-GR" sz="2800" dirty="0"/>
              <a:t>Έλεγχος αν είναι μεγάλο το ποσό στους λογαριασμούς που παρουσιάζουν συνήθως </a:t>
            </a:r>
          </a:p>
          <a:p>
            <a:pPr algn="ctr"/>
            <a:r>
              <a:rPr lang="el-GR" sz="2800" dirty="0"/>
              <a:t>Τσεκάρισμα όλων των ποσών από το ημερολόγιο </a:t>
            </a:r>
          </a:p>
          <a:p>
            <a:pPr algn="ctr"/>
            <a:endParaRPr lang="el-GR" sz="2800" dirty="0"/>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0" y="204788"/>
            <a:ext cx="9144000" cy="1135980"/>
          </a:xfrm>
          <a:noFill/>
        </p:spPr>
        <p:txBody>
          <a:bodyPr anchor="t">
            <a:normAutofit fontScale="90000"/>
          </a:bodyPr>
          <a:lstStyle/>
          <a:p>
            <a:r>
              <a:rPr lang="el-GR" sz="3600" b="1" dirty="0" smtClean="0">
                <a:latin typeface="+mn-lt"/>
              </a:rPr>
              <a:t>Οικονομικές καταστάσεις που δημοσιεύονται</a:t>
            </a:r>
          </a:p>
        </p:txBody>
      </p:sp>
      <p:sp>
        <p:nvSpPr>
          <p:cNvPr id="93187" name="Rectangle 3"/>
          <p:cNvSpPr>
            <a:spLocks noGrp="1" noChangeArrowheads="1"/>
          </p:cNvSpPr>
          <p:nvPr>
            <p:ph type="body" idx="1"/>
          </p:nvPr>
        </p:nvSpPr>
        <p:spPr>
          <a:xfrm>
            <a:off x="251520" y="1557338"/>
            <a:ext cx="8712968" cy="4823990"/>
          </a:xfrm>
        </p:spPr>
        <p:txBody>
          <a:bodyPr/>
          <a:lstStyle/>
          <a:p>
            <a:pPr marL="0" indent="0">
              <a:buFont typeface="Wingdings" pitchFamily="2" charset="2"/>
              <a:buNone/>
            </a:pPr>
            <a:r>
              <a:rPr lang="el-GR" b="1" dirty="0" smtClean="0"/>
              <a:t>Οι σημαντικότερες οικονομικές καταστάσεις που δημοσιεύονται είναι οι εξής:</a:t>
            </a:r>
            <a:endParaRPr lang="en-US" b="1" dirty="0" smtClean="0"/>
          </a:p>
          <a:p>
            <a:pPr marL="0" lvl="1" indent="0" algn="just">
              <a:lnSpc>
                <a:spcPct val="150000"/>
              </a:lnSpc>
              <a:spcBef>
                <a:spcPts val="0"/>
              </a:spcBef>
              <a:buFontTx/>
              <a:buChar char="•"/>
            </a:pPr>
            <a:r>
              <a:rPr lang="el-GR" sz="3200" dirty="0" smtClean="0"/>
              <a:t>Η κατάσταση του ισολογισμού τέλους χρήσης</a:t>
            </a:r>
          </a:p>
          <a:p>
            <a:pPr marL="0" lvl="1" indent="0" algn="just">
              <a:lnSpc>
                <a:spcPct val="150000"/>
              </a:lnSpc>
              <a:spcBef>
                <a:spcPts val="0"/>
              </a:spcBef>
              <a:buFontTx/>
              <a:buChar char="•"/>
            </a:pPr>
            <a:r>
              <a:rPr lang="el-GR" sz="3200" dirty="0" smtClean="0"/>
              <a:t>Η κατάσταση αποτελεσμάτων χρήσης</a:t>
            </a:r>
          </a:p>
          <a:p>
            <a:pPr marL="0" lvl="1" indent="0" algn="just">
              <a:lnSpc>
                <a:spcPct val="150000"/>
              </a:lnSpc>
              <a:spcBef>
                <a:spcPts val="0"/>
              </a:spcBef>
              <a:buFontTx/>
              <a:buChar char="•"/>
            </a:pPr>
            <a:r>
              <a:rPr lang="el-GR" sz="3200" dirty="0" smtClean="0"/>
              <a:t>Ο πίνακας διάθεσης των αποτελεσμάτων</a:t>
            </a:r>
          </a:p>
          <a:p>
            <a:pPr marL="0" lvl="1" indent="0" algn="just">
              <a:lnSpc>
                <a:spcPct val="150000"/>
              </a:lnSpc>
              <a:spcBef>
                <a:spcPts val="0"/>
              </a:spcBef>
              <a:buFontTx/>
              <a:buChar char="•"/>
            </a:pPr>
            <a:r>
              <a:rPr lang="el-GR" sz="3200" dirty="0" smtClean="0"/>
              <a:t>Η κατάσταση ταμειακών ροών.</a:t>
            </a:r>
          </a:p>
          <a:p>
            <a:pPr marL="0" indent="0" algn="just">
              <a:buFont typeface="Wingdings" pitchFamily="2" charset="2"/>
              <a:buNone/>
            </a:pPr>
            <a:endParaRPr lang="el-GR" sz="2800" dirty="0" smtClean="0">
              <a:latin typeface="Times New Roman"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44624"/>
            <a:ext cx="8229600" cy="432049"/>
          </a:xfrm>
        </p:spPr>
        <p:txBody>
          <a:bodyPr>
            <a:normAutofit fontScale="90000"/>
          </a:bodyPr>
          <a:lstStyle/>
          <a:p>
            <a:r>
              <a:rPr lang="el-GR" sz="3600" b="1" dirty="0" smtClean="0"/>
              <a:t>ΙΣΟΛΟΓΙΣΜΟΣ</a:t>
            </a:r>
          </a:p>
        </p:txBody>
      </p:sp>
      <p:sp>
        <p:nvSpPr>
          <p:cNvPr id="16387" name="Rectangle 3"/>
          <p:cNvSpPr>
            <a:spLocks noGrp="1" noChangeArrowheads="1"/>
          </p:cNvSpPr>
          <p:nvPr>
            <p:ph type="body" idx="1"/>
          </p:nvPr>
        </p:nvSpPr>
        <p:spPr>
          <a:xfrm>
            <a:off x="0" y="476672"/>
            <a:ext cx="9144000" cy="6381328"/>
          </a:xfrm>
        </p:spPr>
        <p:txBody>
          <a:bodyPr/>
          <a:lstStyle/>
          <a:p>
            <a:pPr algn="just">
              <a:buFontTx/>
              <a:buNone/>
            </a:pPr>
            <a:r>
              <a:rPr lang="el-GR" dirty="0" smtClean="0"/>
              <a:t>Ο Ισολογισμός είναι μια "</a:t>
            </a:r>
            <a:r>
              <a:rPr lang="el-GR" b="1" dirty="0" smtClean="0"/>
              <a:t>φωτογραφία</a:t>
            </a:r>
            <a:r>
              <a:rPr lang="el-GR" dirty="0" smtClean="0"/>
              <a:t>" της</a:t>
            </a:r>
          </a:p>
          <a:p>
            <a:pPr algn="just">
              <a:buFontTx/>
              <a:buNone/>
            </a:pPr>
            <a:r>
              <a:rPr lang="el-GR" dirty="0" smtClean="0"/>
              <a:t>χρηματοοικονομικής κατάστασης μιας εταιρίας</a:t>
            </a:r>
          </a:p>
          <a:p>
            <a:pPr algn="just">
              <a:buFontTx/>
              <a:buNone/>
            </a:pPr>
            <a:r>
              <a:rPr lang="el-GR" dirty="0" smtClean="0"/>
              <a:t>σε μία δεδομένη χρονική στιγμή. </a:t>
            </a:r>
            <a:r>
              <a:rPr lang="el-GR" b="1" dirty="0" smtClean="0"/>
              <a:t>Απεικονίζει:</a:t>
            </a:r>
          </a:p>
          <a:p>
            <a:pPr algn="just"/>
            <a:r>
              <a:rPr lang="el-GR" b="1" dirty="0" smtClean="0"/>
              <a:t>Το ενεργητικό που περιλαμβάνει:</a:t>
            </a:r>
            <a:r>
              <a:rPr lang="el-GR" dirty="0" smtClean="0"/>
              <a:t> α) Πάγια, και β) το Κυκλοφορούν Ενεργητικό (αποθέματα, απαιτήσεις, χρεόγραφα, διαθέσιμα).</a:t>
            </a:r>
          </a:p>
          <a:p>
            <a:pPr algn="just"/>
            <a:r>
              <a:rPr lang="el-GR" dirty="0" smtClean="0"/>
              <a:t>Ε = Πάγια + Κυκλοφορούν Ενεργητικό </a:t>
            </a:r>
          </a:p>
          <a:p>
            <a:pPr algn="just"/>
            <a:r>
              <a:rPr lang="el-GR" b="1" dirty="0" smtClean="0"/>
              <a:t>Το παθητικό που περιλαμβάνει:</a:t>
            </a:r>
            <a:r>
              <a:rPr lang="el-GR" dirty="0" smtClean="0"/>
              <a:t> α) ίδια κεφάλαια της επιχείρησης β) μακροπρόθεσμες υποχρεώσεις γ) βραχυπρόθεσμες υποχρεώσεις σε προμηθευτές, δάνεια σε τράπεζες, λοιπές υποχρεώσεις. Π=Ι.Κ.+Μ.Υ.+Β.Υ. ή Ε=Π</a:t>
            </a:r>
            <a:br>
              <a:rPr lang="el-GR" dirty="0" smtClean="0"/>
            </a:br>
            <a:endParaRPr lang="el-GR" dirty="0" smtClean="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B36DC429-2E72-45D8-8883-DE8C57E00957}" type="slidenum">
              <a:rPr lang="el-GR"/>
              <a:pPr/>
              <a:t>75</a:t>
            </a:fld>
            <a:endParaRPr lang="el-GR" dirty="0"/>
          </a:p>
        </p:txBody>
      </p:sp>
      <p:sp>
        <p:nvSpPr>
          <p:cNvPr id="285700" name="Rectangle 4"/>
          <p:cNvSpPr>
            <a:spLocks noGrp="1" noChangeArrowheads="1"/>
          </p:cNvSpPr>
          <p:nvPr>
            <p:ph type="title"/>
          </p:nvPr>
        </p:nvSpPr>
        <p:spPr>
          <a:xfrm>
            <a:off x="250825" y="188640"/>
            <a:ext cx="8604250" cy="576064"/>
          </a:xfrm>
          <a:noFill/>
          <a:ln/>
        </p:spPr>
        <p:txBody>
          <a:bodyPr>
            <a:normAutofit/>
          </a:bodyPr>
          <a:lstStyle/>
          <a:p>
            <a:pPr algn="ctr"/>
            <a:r>
              <a:rPr lang="el-GR" sz="3200" b="1" dirty="0">
                <a:solidFill>
                  <a:srgbClr val="C00000"/>
                </a:solidFill>
              </a:rPr>
              <a:t>ΟΜΑΔΟΠΟΙΗΣΗ ΣΤΟΙΧΕΙΩΝ </a:t>
            </a:r>
            <a:r>
              <a:rPr lang="el-GR" sz="3200" b="1" dirty="0" smtClean="0">
                <a:solidFill>
                  <a:srgbClr val="C00000"/>
                </a:solidFill>
              </a:rPr>
              <a:t>ΙΣΟΛΟΓΙΣΜΟΥ</a:t>
            </a:r>
            <a:endParaRPr lang="el-GR" sz="3200" b="1" dirty="0">
              <a:solidFill>
                <a:srgbClr val="C00000"/>
              </a:solidFill>
            </a:endParaRPr>
          </a:p>
        </p:txBody>
      </p:sp>
      <p:sp>
        <p:nvSpPr>
          <p:cNvPr id="285701" name="Rectangle 5"/>
          <p:cNvSpPr>
            <a:spLocks noGrp="1" noChangeArrowheads="1"/>
          </p:cNvSpPr>
          <p:nvPr>
            <p:ph type="body" idx="1"/>
          </p:nvPr>
        </p:nvSpPr>
        <p:spPr>
          <a:xfrm>
            <a:off x="179512" y="836712"/>
            <a:ext cx="8964488" cy="5616624"/>
          </a:xfrm>
          <a:noFill/>
          <a:ln/>
        </p:spPr>
        <p:txBody>
          <a:bodyPr>
            <a:normAutofit/>
          </a:bodyPr>
          <a:lstStyle/>
          <a:p>
            <a:pPr algn="ctr">
              <a:buFont typeface="Wingdings" pitchFamily="2" charset="2"/>
              <a:buNone/>
            </a:pPr>
            <a:r>
              <a:rPr lang="el-GR" dirty="0"/>
              <a:t>	</a:t>
            </a:r>
            <a:r>
              <a:rPr lang="el-GR" sz="2400" dirty="0"/>
              <a:t>Για την ευκολότερη μελέτη και την άντληση περισσότερων πληροφοριών, τα στοιχεία του ισολογισμού ταξινομούνται σε ομάδες. Η ομαδοποίηση αφορά τα στοιχεία του ενεργητικού και του παθητικού.</a:t>
            </a:r>
          </a:p>
          <a:p>
            <a:pPr algn="ctr">
              <a:buFont typeface="Wingdings" pitchFamily="2" charset="2"/>
              <a:buNone/>
            </a:pPr>
            <a:r>
              <a:rPr lang="el-GR" sz="2400" b="1" u="sng" dirty="0"/>
              <a:t>ΟΜΑΔΟΠΟΙΗΣΗ</a:t>
            </a:r>
          </a:p>
          <a:p>
            <a:pPr>
              <a:buFont typeface="Wingdings" pitchFamily="2" charset="2"/>
              <a:buNone/>
            </a:pPr>
            <a:r>
              <a:rPr lang="el-GR" sz="2400" b="1" dirty="0"/>
              <a:t>      Ενεργητικό</a:t>
            </a:r>
            <a:r>
              <a:rPr lang="el-GR" sz="2400" dirty="0"/>
              <a:t>				</a:t>
            </a:r>
            <a:r>
              <a:rPr lang="el-GR" sz="2400" dirty="0" smtClean="0"/>
              <a:t>		</a:t>
            </a:r>
            <a:r>
              <a:rPr lang="el-GR" sz="2400" b="1" dirty="0" smtClean="0"/>
              <a:t>Παθητικό</a:t>
            </a:r>
            <a:endParaRPr lang="el-GR" sz="2400" b="1" dirty="0"/>
          </a:p>
          <a:p>
            <a:pPr>
              <a:buFont typeface="Wingdings" pitchFamily="2" charset="2"/>
              <a:buNone/>
            </a:pPr>
            <a:endParaRPr lang="el-GR" sz="2400" dirty="0"/>
          </a:p>
          <a:p>
            <a:pPr>
              <a:buFont typeface="Wingdings" pitchFamily="2" charset="2"/>
              <a:buNone/>
            </a:pPr>
            <a:endParaRPr lang="el-GR" sz="2400" dirty="0"/>
          </a:p>
          <a:p>
            <a:pPr>
              <a:buFont typeface="Wingdings" pitchFamily="2" charset="2"/>
              <a:buNone/>
            </a:pPr>
            <a:endParaRPr lang="el-GR" sz="2400" dirty="0"/>
          </a:p>
          <a:p>
            <a:pPr>
              <a:buFont typeface="Wingdings" pitchFamily="2" charset="2"/>
              <a:buNone/>
            </a:pPr>
            <a:endParaRPr lang="el-GR" sz="2400" dirty="0"/>
          </a:p>
          <a:p>
            <a:pPr>
              <a:buFont typeface="Wingdings" pitchFamily="2" charset="2"/>
              <a:buNone/>
            </a:pPr>
            <a:r>
              <a:rPr lang="el-GR" sz="1500" b="1" dirty="0"/>
              <a:t>Διαθέσιμο ενεργητικό </a:t>
            </a:r>
            <a:r>
              <a:rPr lang="el-GR" sz="1200" b="1" dirty="0"/>
              <a:t>(ταμείο κ.τ.λ.)</a:t>
            </a:r>
            <a:r>
              <a:rPr lang="el-GR" sz="1500" b="1" dirty="0"/>
              <a:t>			Βραχυπρόθεσμο Παθητικό </a:t>
            </a:r>
            <a:r>
              <a:rPr lang="el-GR" sz="1200" b="1" dirty="0"/>
              <a:t>(προμηθευτές κ.τ.λ.)</a:t>
            </a:r>
          </a:p>
          <a:p>
            <a:pPr>
              <a:buFont typeface="Wingdings" pitchFamily="2" charset="2"/>
              <a:buNone/>
            </a:pPr>
            <a:r>
              <a:rPr lang="el-GR" sz="1500" b="1" dirty="0"/>
              <a:t>Κυκλοφορούν </a:t>
            </a:r>
            <a:r>
              <a:rPr lang="el-GR" sz="1500" b="1" dirty="0" smtClean="0"/>
              <a:t>ενεργητικό </a:t>
            </a:r>
            <a:r>
              <a:rPr lang="el-GR" sz="1200" b="1" dirty="0"/>
              <a:t>(εμπ/τα κ.τ.λ.)</a:t>
            </a:r>
            <a:r>
              <a:rPr lang="el-GR" sz="1500" b="1" dirty="0"/>
              <a:t>	</a:t>
            </a:r>
            <a:r>
              <a:rPr lang="el-GR" sz="1500" b="1" dirty="0" smtClean="0"/>
              <a:t>	Μακροπρόθεσμο </a:t>
            </a:r>
            <a:r>
              <a:rPr lang="el-GR" sz="1500" b="1" dirty="0"/>
              <a:t>Παθητικό </a:t>
            </a:r>
            <a:r>
              <a:rPr lang="el-GR" sz="1200" b="1" dirty="0"/>
              <a:t>(ομολογιακά δάνεια κ.τ.λ.)</a:t>
            </a:r>
          </a:p>
          <a:p>
            <a:pPr>
              <a:buFont typeface="Wingdings" pitchFamily="2" charset="2"/>
              <a:buNone/>
            </a:pPr>
            <a:r>
              <a:rPr lang="el-GR" sz="1500" b="1" dirty="0"/>
              <a:t>Πάγιο ενεργητικό </a:t>
            </a:r>
            <a:r>
              <a:rPr lang="el-GR" sz="1200" b="1" dirty="0"/>
              <a:t>(ακίνητα,  μηχανήματα κ.τ.λ.)</a:t>
            </a:r>
          </a:p>
        </p:txBody>
      </p:sp>
      <p:sp>
        <p:nvSpPr>
          <p:cNvPr id="285702" name="Cloud"/>
          <p:cNvSpPr>
            <a:spLocks noChangeAspect="1" noEditPoints="1" noChangeArrowheads="1"/>
          </p:cNvSpPr>
          <p:nvPr/>
        </p:nvSpPr>
        <p:spPr bwMode="auto">
          <a:xfrm>
            <a:off x="251520" y="3356992"/>
            <a:ext cx="3095625" cy="16557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eaLnBrk="1" hangingPunct="1"/>
            <a:r>
              <a:rPr lang="el-GR" b="1" i="1" dirty="0">
                <a:solidFill>
                  <a:srgbClr val="0000FF"/>
                </a:solidFill>
                <a:effectLst>
                  <a:outerShdw blurRad="38100" dist="38100" dir="2700000" algn="tl">
                    <a:srgbClr val="FFFFFF"/>
                  </a:outerShdw>
                </a:effectLst>
                <a:latin typeface="Times New Roman" pitchFamily="18" charset="0"/>
              </a:rPr>
              <a:t>Ταξινομούνται με βάση το κριτήριο της ρευστότητας της </a:t>
            </a:r>
            <a:endParaRPr lang="el-GR" b="1" i="1" dirty="0">
              <a:solidFill>
                <a:srgbClr val="0000FF"/>
              </a:solidFill>
              <a:effectLst>
                <a:outerShdw blurRad="38100" dist="38100" dir="2700000" algn="tl">
                  <a:srgbClr val="000000"/>
                </a:outerShdw>
              </a:effectLst>
              <a:latin typeface="Times New Roman" pitchFamily="18" charset="0"/>
            </a:endParaRPr>
          </a:p>
        </p:txBody>
      </p:sp>
      <p:sp>
        <p:nvSpPr>
          <p:cNvPr id="285703" name="Cloud"/>
          <p:cNvSpPr>
            <a:spLocks noChangeAspect="1" noEditPoints="1" noChangeArrowheads="1"/>
          </p:cNvSpPr>
          <p:nvPr/>
        </p:nvSpPr>
        <p:spPr bwMode="auto">
          <a:xfrm>
            <a:off x="5580112" y="3284984"/>
            <a:ext cx="3311525" cy="16557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eaLnBrk="1" hangingPunct="1"/>
            <a:r>
              <a:rPr lang="el-GR" b="1" i="1" dirty="0">
                <a:solidFill>
                  <a:srgbClr val="7030A0"/>
                </a:solidFill>
                <a:effectLst>
                  <a:outerShdw blurRad="38100" dist="38100" dir="2700000" algn="tl">
                    <a:srgbClr val="FFFFFF"/>
                  </a:outerShdw>
                </a:effectLst>
                <a:latin typeface="Times New Roman" pitchFamily="18" charset="0"/>
              </a:rPr>
              <a:t>Ταξινομούνται με βάση το κριτήριο της ληκτότητας των υποχρεώσεων</a:t>
            </a:r>
            <a:endParaRPr lang="el-GR" b="1" i="1" dirty="0">
              <a:solidFill>
                <a:srgbClr val="7030A0"/>
              </a:solidFill>
              <a:effectLst>
                <a:outerShdw blurRad="38100" dist="38100" dir="2700000" algn="tl">
                  <a:srgbClr val="000000"/>
                </a:outerShdw>
              </a:effectLst>
              <a:latin typeface="Times New Roman" pitchFamily="18" charset="0"/>
            </a:endParaRPr>
          </a:p>
        </p:txBody>
      </p:sp>
      <p:sp>
        <p:nvSpPr>
          <p:cNvPr id="285704" name="Freeform 8"/>
          <p:cNvSpPr>
            <a:spLocks/>
          </p:cNvSpPr>
          <p:nvPr/>
        </p:nvSpPr>
        <p:spPr bwMode="auto">
          <a:xfrm>
            <a:off x="2483768" y="2924944"/>
            <a:ext cx="792162" cy="215900"/>
          </a:xfrm>
          <a:custGeom>
            <a:avLst/>
            <a:gdLst/>
            <a:ahLst/>
            <a:cxnLst>
              <a:cxn ang="0">
                <a:pos x="730" y="0"/>
              </a:cxn>
              <a:cxn ang="0">
                <a:pos x="0" y="310"/>
              </a:cxn>
            </a:cxnLst>
            <a:rect l="0" t="0" r="r" b="b"/>
            <a:pathLst>
              <a:path w="730" h="310">
                <a:moveTo>
                  <a:pt x="730" y="0"/>
                </a:moveTo>
                <a:lnTo>
                  <a:pt x="0" y="310"/>
                </a:lnTo>
              </a:path>
            </a:pathLst>
          </a:custGeom>
          <a:noFill/>
          <a:ln w="9525">
            <a:solidFill>
              <a:schemeClr val="tx1"/>
            </a:solidFill>
            <a:round/>
            <a:headEnd type="none" w="med" len="med"/>
            <a:tailEnd type="triangle" w="med" len="med"/>
          </a:ln>
          <a:effectLst/>
        </p:spPr>
        <p:txBody>
          <a:bodyPr wrap="none"/>
          <a:lstStyle/>
          <a:p>
            <a:endParaRPr lang="el-GR" dirty="0"/>
          </a:p>
        </p:txBody>
      </p:sp>
      <p:sp>
        <p:nvSpPr>
          <p:cNvPr id="285705" name="Line 9"/>
          <p:cNvSpPr>
            <a:spLocks noChangeShapeType="1"/>
          </p:cNvSpPr>
          <p:nvPr/>
        </p:nvSpPr>
        <p:spPr bwMode="auto">
          <a:xfrm>
            <a:off x="6228184" y="2780928"/>
            <a:ext cx="792163" cy="288925"/>
          </a:xfrm>
          <a:prstGeom prst="line">
            <a:avLst/>
          </a:prstGeom>
          <a:noFill/>
          <a:ln w="9525">
            <a:solidFill>
              <a:schemeClr val="tx1"/>
            </a:solidFill>
            <a:round/>
            <a:headEnd/>
            <a:tailEnd type="triangle" w="med" len="med"/>
          </a:ln>
          <a:effectLst/>
        </p:spPr>
        <p:txBody>
          <a:bodyPr wrap="none"/>
          <a:lstStyle/>
          <a:p>
            <a:endParaRPr lang="el-GR" dirty="0"/>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Θέση αριθμού διαφάνειας 5"/>
          <p:cNvSpPr>
            <a:spLocks noGrp="1"/>
          </p:cNvSpPr>
          <p:nvPr>
            <p:ph type="sldNum" sz="quarter" idx="4294967295"/>
          </p:nvPr>
        </p:nvSpPr>
        <p:spPr>
          <a:xfrm>
            <a:off x="6553200" y="6245225"/>
            <a:ext cx="2133600" cy="476250"/>
          </a:xfrm>
          <a:prstGeom prst="rect">
            <a:avLst/>
          </a:prstGeom>
        </p:spPr>
        <p:txBody>
          <a:bodyPr/>
          <a:lstStyle/>
          <a:p>
            <a:fld id="{C5A03389-9E92-428F-9B76-936685A71748}" type="slidenum">
              <a:rPr lang="el-GR"/>
              <a:pPr/>
              <a:t>76</a:t>
            </a:fld>
            <a:endParaRPr lang="el-GR" dirty="0"/>
          </a:p>
        </p:txBody>
      </p:sp>
      <p:sp>
        <p:nvSpPr>
          <p:cNvPr id="419842" name="Rectangle 2"/>
          <p:cNvSpPr>
            <a:spLocks noGrp="1" noChangeArrowheads="1"/>
          </p:cNvSpPr>
          <p:nvPr>
            <p:ph type="title"/>
          </p:nvPr>
        </p:nvSpPr>
        <p:spPr>
          <a:xfrm>
            <a:off x="457200" y="152400"/>
            <a:ext cx="8229600" cy="900336"/>
          </a:xfrm>
        </p:spPr>
        <p:txBody>
          <a:bodyPr/>
          <a:lstStyle/>
          <a:p>
            <a:pPr algn="ctr"/>
            <a:r>
              <a:rPr lang="el-GR" b="1" dirty="0" smtClean="0">
                <a:solidFill>
                  <a:srgbClr val="002060"/>
                </a:solidFill>
              </a:rPr>
              <a:t>ΕΝΕΡΓΗΤΙΚΟ</a:t>
            </a:r>
            <a:endParaRPr lang="el-GR" b="1" dirty="0">
              <a:solidFill>
                <a:srgbClr val="002060"/>
              </a:solidFill>
            </a:endParaRPr>
          </a:p>
        </p:txBody>
      </p:sp>
      <p:sp>
        <p:nvSpPr>
          <p:cNvPr id="419843" name="Rectangle 3"/>
          <p:cNvSpPr>
            <a:spLocks noChangeArrowheads="1"/>
          </p:cNvSpPr>
          <p:nvPr/>
        </p:nvSpPr>
        <p:spPr bwMode="auto">
          <a:xfrm>
            <a:off x="5364088" y="1676400"/>
            <a:ext cx="3475112" cy="609600"/>
          </a:xfrm>
          <a:prstGeom prst="rect">
            <a:avLst/>
          </a:prstGeom>
          <a:solidFill>
            <a:schemeClr val="accent1"/>
          </a:solidFill>
          <a:ln w="9525">
            <a:solidFill>
              <a:srgbClr val="E5F73B"/>
            </a:solidFill>
            <a:prstDash val="dashDot"/>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l-GR" sz="2400" b="1" dirty="0">
                <a:solidFill>
                  <a:schemeClr val="bg1"/>
                </a:solidFill>
              </a:rPr>
              <a:t>ΕΞΟΔΑ ΕΓΚΑΤΑΣΤΑΣΗΣ</a:t>
            </a:r>
          </a:p>
        </p:txBody>
      </p:sp>
      <p:sp>
        <p:nvSpPr>
          <p:cNvPr id="419844" name="Rectangle 4"/>
          <p:cNvSpPr>
            <a:spLocks noChangeArrowheads="1"/>
          </p:cNvSpPr>
          <p:nvPr/>
        </p:nvSpPr>
        <p:spPr bwMode="auto">
          <a:xfrm>
            <a:off x="5791200" y="2514600"/>
            <a:ext cx="3048000" cy="1447800"/>
          </a:xfrm>
          <a:prstGeom prst="rect">
            <a:avLst/>
          </a:prstGeom>
          <a:solidFill>
            <a:srgbClr val="ACFAF1"/>
          </a:solidFill>
          <a:ln w="9525">
            <a:solidFill>
              <a:srgbClr val="2D64D3"/>
            </a:solidFill>
            <a:prstDash val="dash"/>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l-GR" sz="2600" b="1" dirty="0">
                <a:solidFill>
                  <a:srgbClr val="2D64D3"/>
                </a:solidFill>
              </a:rPr>
              <a:t>ΠΑΓΙΟ </a:t>
            </a:r>
          </a:p>
          <a:p>
            <a:pPr algn="ctr" eaLnBrk="0" hangingPunct="0"/>
            <a:r>
              <a:rPr lang="el-GR" sz="2600" b="1" dirty="0">
                <a:solidFill>
                  <a:srgbClr val="2D64D3"/>
                </a:solidFill>
              </a:rPr>
              <a:t>ΕΝΕΡΓΗΤΙΚΟ</a:t>
            </a:r>
          </a:p>
        </p:txBody>
      </p:sp>
      <p:sp>
        <p:nvSpPr>
          <p:cNvPr id="419845" name="Rectangle 5"/>
          <p:cNvSpPr>
            <a:spLocks noChangeArrowheads="1"/>
          </p:cNvSpPr>
          <p:nvPr/>
        </p:nvSpPr>
        <p:spPr bwMode="auto">
          <a:xfrm>
            <a:off x="5791200" y="4114800"/>
            <a:ext cx="3124200" cy="1371600"/>
          </a:xfrm>
          <a:prstGeom prst="rect">
            <a:avLst/>
          </a:prstGeom>
          <a:solidFill>
            <a:srgbClr val="FF870F"/>
          </a:solidFill>
          <a:ln w="9525">
            <a:solidFill>
              <a:schemeClr val="accent2"/>
            </a:solidFill>
            <a:prstDash val="dashDot"/>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l-GR" sz="2600" b="1" dirty="0">
                <a:solidFill>
                  <a:srgbClr val="7030A0"/>
                </a:solidFill>
              </a:rPr>
              <a:t>ΚΥΚΛΟΦΟΡΟΥΝ</a:t>
            </a:r>
          </a:p>
          <a:p>
            <a:pPr algn="ctr" eaLnBrk="0" hangingPunct="0"/>
            <a:r>
              <a:rPr lang="el-GR" sz="2600" b="1" dirty="0">
                <a:solidFill>
                  <a:srgbClr val="7030A0"/>
                </a:solidFill>
              </a:rPr>
              <a:t>ΕΝΕΡΓΗΤΙΚΟ </a:t>
            </a:r>
          </a:p>
        </p:txBody>
      </p:sp>
      <p:sp>
        <p:nvSpPr>
          <p:cNvPr id="419846" name="Rectangle 6"/>
          <p:cNvSpPr>
            <a:spLocks noChangeArrowheads="1"/>
          </p:cNvSpPr>
          <p:nvPr/>
        </p:nvSpPr>
        <p:spPr bwMode="auto">
          <a:xfrm>
            <a:off x="4644008" y="5867400"/>
            <a:ext cx="4347592" cy="762000"/>
          </a:xfrm>
          <a:prstGeom prst="rect">
            <a:avLst/>
          </a:prstGeom>
          <a:solidFill>
            <a:srgbClr val="95F399"/>
          </a:solidFill>
          <a:ln w="9525">
            <a:solidFill>
              <a:srgbClr val="1D9339"/>
            </a:solidFill>
            <a:prstDash val="dash"/>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l-GR" sz="2200" b="1" dirty="0">
                <a:solidFill>
                  <a:srgbClr val="002060"/>
                </a:solidFill>
              </a:rPr>
              <a:t>ΜΕΤΑΒΑΤΙΚΟΙ  ΛΟΓΑΡΙΑΣΜΟΙ </a:t>
            </a:r>
          </a:p>
          <a:p>
            <a:pPr eaLnBrk="0" hangingPunct="0"/>
            <a:r>
              <a:rPr lang="el-GR" sz="2200" b="1" dirty="0">
                <a:solidFill>
                  <a:srgbClr val="002060"/>
                </a:solidFill>
              </a:rPr>
              <a:t>ΕΝΕΡΓΗΤΙΚΟΥ</a:t>
            </a:r>
          </a:p>
        </p:txBody>
      </p:sp>
      <p:grpSp>
        <p:nvGrpSpPr>
          <p:cNvPr id="2" name="Group 7"/>
          <p:cNvGrpSpPr>
            <a:grpSpLocks/>
          </p:cNvGrpSpPr>
          <p:nvPr/>
        </p:nvGrpSpPr>
        <p:grpSpPr bwMode="auto">
          <a:xfrm>
            <a:off x="467544" y="1660526"/>
            <a:ext cx="4256856" cy="830263"/>
            <a:chOff x="576" y="1046"/>
            <a:chExt cx="2400" cy="523"/>
          </a:xfrm>
        </p:grpSpPr>
        <p:sp>
          <p:nvSpPr>
            <p:cNvPr id="419848" name="Text Box 8"/>
            <p:cNvSpPr txBox="1">
              <a:spLocks noChangeArrowheads="1"/>
            </p:cNvSpPr>
            <p:nvPr/>
          </p:nvSpPr>
          <p:spPr bwMode="auto">
            <a:xfrm>
              <a:off x="576" y="1046"/>
              <a:ext cx="2367" cy="5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l-GR" sz="2400" b="1" i="1" dirty="0">
                  <a:solidFill>
                    <a:srgbClr val="C00000"/>
                  </a:solidFill>
                </a:rPr>
                <a:t>Έξοδα που αποσβένονται σε </a:t>
              </a:r>
            </a:p>
            <a:p>
              <a:pPr eaLnBrk="0" hangingPunct="0"/>
              <a:r>
                <a:rPr lang="el-GR" sz="2400" b="1" i="1" dirty="0">
                  <a:solidFill>
                    <a:srgbClr val="C00000"/>
                  </a:solidFill>
                </a:rPr>
                <a:t>περισσότερες χρήσεις</a:t>
              </a:r>
            </a:p>
          </p:txBody>
        </p:sp>
        <p:sp>
          <p:nvSpPr>
            <p:cNvPr id="419849" name="AutoShape 9"/>
            <p:cNvSpPr>
              <a:spLocks/>
            </p:cNvSpPr>
            <p:nvPr/>
          </p:nvSpPr>
          <p:spPr bwMode="auto">
            <a:xfrm>
              <a:off x="2784" y="1056"/>
              <a:ext cx="192" cy="384"/>
            </a:xfrm>
            <a:prstGeom prst="rightBrace">
              <a:avLst>
                <a:gd name="adj1" fmla="val 16667"/>
                <a:gd name="adj2" fmla="val 50000"/>
              </a:avLst>
            </a:prstGeom>
            <a:noFill/>
            <a:ln w="12700">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grpSp>
      <p:grpSp>
        <p:nvGrpSpPr>
          <p:cNvPr id="3" name="Group 10"/>
          <p:cNvGrpSpPr>
            <a:grpSpLocks/>
          </p:cNvGrpSpPr>
          <p:nvPr/>
        </p:nvGrpSpPr>
        <p:grpSpPr bwMode="auto">
          <a:xfrm>
            <a:off x="252200" y="2564904"/>
            <a:ext cx="5401345" cy="1552575"/>
            <a:chOff x="526" y="1632"/>
            <a:chExt cx="3029" cy="978"/>
          </a:xfrm>
        </p:grpSpPr>
        <p:sp>
          <p:nvSpPr>
            <p:cNvPr id="419851" name="Text Box 11"/>
            <p:cNvSpPr txBox="1">
              <a:spLocks noChangeArrowheads="1"/>
            </p:cNvSpPr>
            <p:nvPr/>
          </p:nvSpPr>
          <p:spPr bwMode="auto">
            <a:xfrm>
              <a:off x="526" y="1660"/>
              <a:ext cx="3029" cy="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l-GR" sz="2200" b="1" i="1" dirty="0">
                  <a:solidFill>
                    <a:schemeClr val="tx2">
                      <a:lumMod val="50000"/>
                    </a:schemeClr>
                  </a:solidFill>
                </a:rPr>
                <a:t>Φυσική ζωή &gt; λογιστική χρήση</a:t>
              </a:r>
              <a:endParaRPr lang="el-GR" sz="2200" b="1" dirty="0">
                <a:solidFill>
                  <a:schemeClr val="tx2">
                    <a:lumMod val="50000"/>
                  </a:schemeClr>
                </a:solidFill>
              </a:endParaRPr>
            </a:p>
            <a:p>
              <a:pPr eaLnBrk="0" hangingPunct="0"/>
              <a:r>
                <a:rPr lang="el-GR" sz="2200" b="1" dirty="0">
                  <a:solidFill>
                    <a:schemeClr val="tx2">
                      <a:lumMod val="50000"/>
                    </a:schemeClr>
                  </a:solidFill>
                </a:rPr>
                <a:t>Χρησιμοποιείται για τη λειτουργία της</a:t>
              </a:r>
            </a:p>
            <a:p>
              <a:pPr eaLnBrk="0" hangingPunct="0"/>
              <a:r>
                <a:rPr lang="el-GR" sz="2200" b="1" dirty="0">
                  <a:solidFill>
                    <a:schemeClr val="tx2">
                      <a:lumMod val="50000"/>
                    </a:schemeClr>
                  </a:solidFill>
                </a:rPr>
                <a:t>λογιστικής μονάδας αργά και σταδιακά</a:t>
              </a:r>
            </a:p>
            <a:p>
              <a:pPr eaLnBrk="0" hangingPunct="0"/>
              <a:endParaRPr lang="el-GR" sz="2600" dirty="0">
                <a:latin typeface="Times New Roman" pitchFamily="18" charset="0"/>
              </a:endParaRPr>
            </a:p>
          </p:txBody>
        </p:sp>
        <p:sp>
          <p:nvSpPr>
            <p:cNvPr id="419852" name="AutoShape 12"/>
            <p:cNvSpPr>
              <a:spLocks/>
            </p:cNvSpPr>
            <p:nvPr/>
          </p:nvSpPr>
          <p:spPr bwMode="auto">
            <a:xfrm>
              <a:off x="3312" y="1632"/>
              <a:ext cx="192" cy="720"/>
            </a:xfrm>
            <a:prstGeom prst="rightBrace">
              <a:avLst>
                <a:gd name="adj1" fmla="val 31250"/>
                <a:gd name="adj2" fmla="val 50000"/>
              </a:avLst>
            </a:prstGeom>
            <a:noFill/>
            <a:ln w="12700">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grpSp>
      <p:grpSp>
        <p:nvGrpSpPr>
          <p:cNvPr id="4" name="Group 13"/>
          <p:cNvGrpSpPr>
            <a:grpSpLocks/>
          </p:cNvGrpSpPr>
          <p:nvPr/>
        </p:nvGrpSpPr>
        <p:grpSpPr bwMode="auto">
          <a:xfrm>
            <a:off x="323528" y="3965575"/>
            <a:ext cx="5467672" cy="1943100"/>
            <a:chOff x="528" y="2498"/>
            <a:chExt cx="3120" cy="1224"/>
          </a:xfrm>
        </p:grpSpPr>
        <p:sp>
          <p:nvSpPr>
            <p:cNvPr id="419854" name="Text Box 14"/>
            <p:cNvSpPr txBox="1">
              <a:spLocks noChangeArrowheads="1"/>
            </p:cNvSpPr>
            <p:nvPr/>
          </p:nvSpPr>
          <p:spPr bwMode="auto">
            <a:xfrm>
              <a:off x="528" y="2498"/>
              <a:ext cx="3012" cy="12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eaLnBrk="0" hangingPunct="0">
                <a:buFontTx/>
                <a:buChar char="•"/>
              </a:pPr>
              <a:r>
                <a:rPr lang="el-GR" sz="2000" b="1" i="1" dirty="0">
                  <a:solidFill>
                    <a:srgbClr val="7030A0"/>
                  </a:solidFill>
                </a:rPr>
                <a:t>Μετατρέπονται άμεσα ή έμμεσα σε χρήμα </a:t>
              </a:r>
            </a:p>
            <a:p>
              <a:pPr eaLnBrk="0" hangingPunct="0"/>
              <a:r>
                <a:rPr lang="el-GR" sz="2000" b="1" i="1" dirty="0">
                  <a:solidFill>
                    <a:srgbClr val="7030A0"/>
                  </a:solidFill>
                </a:rPr>
                <a:t>μέσα στο χρονικό διάστημα μιας </a:t>
              </a:r>
            </a:p>
            <a:p>
              <a:pPr eaLnBrk="0" hangingPunct="0"/>
              <a:r>
                <a:rPr lang="el-GR" sz="2000" b="1" i="1" dirty="0">
                  <a:solidFill>
                    <a:srgbClr val="7030A0"/>
                  </a:solidFill>
                </a:rPr>
                <a:t>λογιστικής χρήσης</a:t>
              </a:r>
              <a:endParaRPr lang="el-GR" sz="2000" b="1" dirty="0">
                <a:solidFill>
                  <a:srgbClr val="7030A0"/>
                </a:solidFill>
              </a:endParaRPr>
            </a:p>
            <a:p>
              <a:pPr eaLnBrk="0" hangingPunct="0">
                <a:lnSpc>
                  <a:spcPct val="80000"/>
                </a:lnSpc>
                <a:spcBef>
                  <a:spcPct val="20000"/>
                </a:spcBef>
                <a:buFontTx/>
                <a:buChar char="•"/>
              </a:pPr>
              <a:r>
                <a:rPr lang="el-GR" sz="2000" b="1" dirty="0">
                  <a:solidFill>
                    <a:srgbClr val="7030A0"/>
                  </a:solidFill>
                </a:rPr>
                <a:t>Διάρκεια  ζωής &gt; λογιστική χρήση με</a:t>
              </a:r>
            </a:p>
            <a:p>
              <a:pPr eaLnBrk="0" hangingPunct="0">
                <a:lnSpc>
                  <a:spcPct val="80000"/>
                </a:lnSpc>
                <a:spcBef>
                  <a:spcPct val="20000"/>
                </a:spcBef>
              </a:pPr>
              <a:r>
                <a:rPr lang="el-GR" sz="2000" b="1" dirty="0">
                  <a:solidFill>
                    <a:srgbClr val="7030A0"/>
                  </a:solidFill>
                </a:rPr>
                <a:t>πρόθεση ρευστοποίησης εντός της χρήσης</a:t>
              </a:r>
            </a:p>
            <a:p>
              <a:pPr eaLnBrk="0" hangingPunct="0">
                <a:lnSpc>
                  <a:spcPct val="80000"/>
                </a:lnSpc>
                <a:spcBef>
                  <a:spcPct val="20000"/>
                </a:spcBef>
                <a:buFontTx/>
                <a:buChar char="•"/>
              </a:pPr>
              <a:r>
                <a:rPr lang="el-GR" sz="2000" b="1" dirty="0">
                  <a:solidFill>
                    <a:srgbClr val="7030A0"/>
                  </a:solidFill>
                </a:rPr>
                <a:t>Διάρκεια ζωής &lt; χρήση</a:t>
              </a:r>
              <a:endParaRPr lang="el-GR" sz="2000" b="1" dirty="0">
                <a:solidFill>
                  <a:srgbClr val="7030A0"/>
                </a:solidFill>
                <a:latin typeface="Times New Roman" pitchFamily="18" charset="0"/>
              </a:endParaRPr>
            </a:p>
          </p:txBody>
        </p:sp>
        <p:sp>
          <p:nvSpPr>
            <p:cNvPr id="419855" name="AutoShape 15"/>
            <p:cNvSpPr>
              <a:spLocks/>
            </p:cNvSpPr>
            <p:nvPr/>
          </p:nvSpPr>
          <p:spPr bwMode="auto">
            <a:xfrm>
              <a:off x="3456" y="2592"/>
              <a:ext cx="192" cy="912"/>
            </a:xfrm>
            <a:prstGeom prst="rightBrace">
              <a:avLst>
                <a:gd name="adj1" fmla="val 39583"/>
                <a:gd name="adj2" fmla="val 50000"/>
              </a:avLst>
            </a:prstGeom>
            <a:noFill/>
            <a:ln w="12700">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grpSp>
      <p:grpSp>
        <p:nvGrpSpPr>
          <p:cNvPr id="5" name="Group 16"/>
          <p:cNvGrpSpPr>
            <a:grpSpLocks/>
          </p:cNvGrpSpPr>
          <p:nvPr/>
        </p:nvGrpSpPr>
        <p:grpSpPr bwMode="auto">
          <a:xfrm>
            <a:off x="251520" y="6021288"/>
            <a:ext cx="4248472" cy="652463"/>
            <a:chOff x="624" y="3792"/>
            <a:chExt cx="2448" cy="411"/>
          </a:xfrm>
        </p:grpSpPr>
        <p:sp>
          <p:nvSpPr>
            <p:cNvPr id="419857" name="Text Box 17"/>
            <p:cNvSpPr txBox="1">
              <a:spLocks noChangeArrowheads="1"/>
            </p:cNvSpPr>
            <p:nvPr/>
          </p:nvSpPr>
          <p:spPr bwMode="auto">
            <a:xfrm>
              <a:off x="624" y="3792"/>
              <a:ext cx="1770" cy="4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80000"/>
                </a:lnSpc>
                <a:spcBef>
                  <a:spcPct val="20000"/>
                </a:spcBef>
                <a:buFontTx/>
                <a:buChar char="•"/>
              </a:pPr>
              <a:r>
                <a:rPr lang="el-GR" sz="2000" b="1" dirty="0">
                  <a:solidFill>
                    <a:schemeClr val="bg1"/>
                  </a:solidFill>
                </a:rPr>
                <a:t>Προπληρωθέντα έξοδα </a:t>
              </a:r>
            </a:p>
            <a:p>
              <a:pPr eaLnBrk="0" hangingPunct="0">
                <a:lnSpc>
                  <a:spcPct val="80000"/>
                </a:lnSpc>
                <a:spcBef>
                  <a:spcPct val="20000"/>
                </a:spcBef>
                <a:buFontTx/>
                <a:buChar char="•"/>
              </a:pPr>
              <a:r>
                <a:rPr lang="el-GR" sz="2000" b="1" dirty="0">
                  <a:solidFill>
                    <a:schemeClr val="bg1"/>
                  </a:solidFill>
                </a:rPr>
                <a:t>Έσοδα χρήσης εισπρακτέα</a:t>
              </a:r>
            </a:p>
          </p:txBody>
        </p:sp>
        <p:sp>
          <p:nvSpPr>
            <p:cNvPr id="419858" name="AutoShape 18"/>
            <p:cNvSpPr>
              <a:spLocks/>
            </p:cNvSpPr>
            <p:nvPr/>
          </p:nvSpPr>
          <p:spPr bwMode="auto">
            <a:xfrm>
              <a:off x="2880" y="3792"/>
              <a:ext cx="192" cy="384"/>
            </a:xfrm>
            <a:prstGeom prst="rightBrace">
              <a:avLst>
                <a:gd name="adj1" fmla="val 16667"/>
                <a:gd name="adj2" fmla="val 50000"/>
              </a:avLst>
            </a:prstGeom>
            <a:noFill/>
            <a:ln w="12700">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grpSp>
    </p:spTree>
    <p:extLst>
      <p:ext uri="{BB962C8B-B14F-4D97-AF65-F5344CB8AC3E}">
        <p14:creationId xmlns="" xmlns:p14="http://schemas.microsoft.com/office/powerpoint/2010/main" val="28664502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Θέση αριθμού διαφάνειας 5"/>
          <p:cNvSpPr>
            <a:spLocks noGrp="1"/>
          </p:cNvSpPr>
          <p:nvPr>
            <p:ph type="sldNum" sz="quarter" idx="4294967295"/>
          </p:nvPr>
        </p:nvSpPr>
        <p:spPr>
          <a:xfrm>
            <a:off x="6553200" y="6245225"/>
            <a:ext cx="2133600" cy="476250"/>
          </a:xfrm>
          <a:prstGeom prst="rect">
            <a:avLst/>
          </a:prstGeom>
        </p:spPr>
        <p:txBody>
          <a:bodyPr/>
          <a:lstStyle/>
          <a:p>
            <a:fld id="{3C2F6308-DE38-433B-9276-5450D44EF52E}" type="slidenum">
              <a:rPr lang="el-GR"/>
              <a:pPr/>
              <a:t>77</a:t>
            </a:fld>
            <a:endParaRPr lang="el-GR" dirty="0"/>
          </a:p>
        </p:txBody>
      </p:sp>
      <p:sp>
        <p:nvSpPr>
          <p:cNvPr id="420866" name="Rectangle 2"/>
          <p:cNvSpPr>
            <a:spLocks noGrp="1" noChangeArrowheads="1"/>
          </p:cNvSpPr>
          <p:nvPr>
            <p:ph type="title"/>
          </p:nvPr>
        </p:nvSpPr>
        <p:spPr>
          <a:xfrm>
            <a:off x="457200" y="152400"/>
            <a:ext cx="8229600" cy="756320"/>
          </a:xfrm>
        </p:spPr>
        <p:txBody>
          <a:bodyPr>
            <a:normAutofit fontScale="90000"/>
          </a:bodyPr>
          <a:lstStyle/>
          <a:p>
            <a:pPr algn="ctr"/>
            <a:r>
              <a:rPr lang="el-GR" b="1" dirty="0" smtClean="0">
                <a:solidFill>
                  <a:srgbClr val="002060"/>
                </a:solidFill>
              </a:rPr>
              <a:t>ΕΝΕΡΓΗΤΙΚΟ</a:t>
            </a:r>
            <a:endParaRPr lang="el-GR" b="1" dirty="0">
              <a:solidFill>
                <a:srgbClr val="002060"/>
              </a:solidFill>
            </a:endParaRPr>
          </a:p>
        </p:txBody>
      </p:sp>
      <p:sp>
        <p:nvSpPr>
          <p:cNvPr id="420867" name="Rectangle 3"/>
          <p:cNvSpPr>
            <a:spLocks noChangeArrowheads="1"/>
          </p:cNvSpPr>
          <p:nvPr/>
        </p:nvSpPr>
        <p:spPr bwMode="auto">
          <a:xfrm>
            <a:off x="323528" y="1676400"/>
            <a:ext cx="3486472" cy="609600"/>
          </a:xfrm>
          <a:prstGeom prst="rect">
            <a:avLst/>
          </a:prstGeom>
          <a:solidFill>
            <a:schemeClr val="accent1"/>
          </a:solidFill>
          <a:ln w="9525">
            <a:solidFill>
              <a:srgbClr val="E5F73B"/>
            </a:solidFill>
            <a:prstDash val="dashDot"/>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l-GR" sz="2400" b="1" dirty="0">
                <a:solidFill>
                  <a:srgbClr val="C00000"/>
                </a:solidFill>
              </a:rPr>
              <a:t>ΕΞΟΔΑ ΕΓΚΑΤΑΣΤΑΣΗΣ</a:t>
            </a:r>
          </a:p>
        </p:txBody>
      </p:sp>
      <p:sp>
        <p:nvSpPr>
          <p:cNvPr id="420868" name="Rectangle 4"/>
          <p:cNvSpPr>
            <a:spLocks noChangeArrowheads="1"/>
          </p:cNvSpPr>
          <p:nvPr/>
        </p:nvSpPr>
        <p:spPr bwMode="auto">
          <a:xfrm>
            <a:off x="251520" y="2514600"/>
            <a:ext cx="3558480" cy="1447800"/>
          </a:xfrm>
          <a:prstGeom prst="rect">
            <a:avLst/>
          </a:prstGeom>
          <a:solidFill>
            <a:srgbClr val="ACFAF1"/>
          </a:solidFill>
          <a:ln w="9525">
            <a:solidFill>
              <a:srgbClr val="2D64D3"/>
            </a:solidFill>
            <a:prstDash val="dash"/>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l-GR" sz="2600" b="1" dirty="0" smtClean="0">
                <a:solidFill>
                  <a:srgbClr val="2D64D3"/>
                </a:solidFill>
              </a:rPr>
              <a:t>ΠΑΓΙΟ </a:t>
            </a:r>
          </a:p>
          <a:p>
            <a:pPr algn="ctr" eaLnBrk="0" hangingPunct="0"/>
            <a:r>
              <a:rPr lang="el-GR" sz="2600" b="1" dirty="0" smtClean="0">
                <a:solidFill>
                  <a:srgbClr val="2D64D3"/>
                </a:solidFill>
              </a:rPr>
              <a:t>ΕΝΕΡΓΗΤΙΚΟ</a:t>
            </a:r>
            <a:endParaRPr lang="el-GR" sz="2600" b="1" dirty="0">
              <a:solidFill>
                <a:srgbClr val="2D64D3"/>
              </a:solidFill>
            </a:endParaRPr>
          </a:p>
        </p:txBody>
      </p:sp>
      <p:sp>
        <p:nvSpPr>
          <p:cNvPr id="420869" name="Rectangle 5"/>
          <p:cNvSpPr>
            <a:spLocks noChangeArrowheads="1"/>
          </p:cNvSpPr>
          <p:nvPr/>
        </p:nvSpPr>
        <p:spPr bwMode="auto">
          <a:xfrm>
            <a:off x="179512" y="4293096"/>
            <a:ext cx="3706688" cy="1371600"/>
          </a:xfrm>
          <a:prstGeom prst="rect">
            <a:avLst/>
          </a:prstGeom>
          <a:solidFill>
            <a:srgbClr val="FF870F"/>
          </a:solidFill>
          <a:ln w="9525">
            <a:solidFill>
              <a:schemeClr val="accent2"/>
            </a:solidFill>
            <a:prstDash val="dashDot"/>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l-GR" sz="2600" b="1" dirty="0">
                <a:solidFill>
                  <a:schemeClr val="bg1"/>
                </a:solidFill>
              </a:rPr>
              <a:t>ΚΥΚΛΟΦΟΡΟΥΝ</a:t>
            </a:r>
          </a:p>
          <a:p>
            <a:pPr algn="ctr" eaLnBrk="0" hangingPunct="0"/>
            <a:r>
              <a:rPr lang="el-GR" sz="2600" b="1" dirty="0">
                <a:solidFill>
                  <a:schemeClr val="bg1"/>
                </a:solidFill>
              </a:rPr>
              <a:t>ΕΝΕΡΓΗΤΙΚΟ </a:t>
            </a:r>
          </a:p>
        </p:txBody>
      </p:sp>
      <p:sp>
        <p:nvSpPr>
          <p:cNvPr id="420870" name="Rectangle 6"/>
          <p:cNvSpPr>
            <a:spLocks noChangeArrowheads="1"/>
          </p:cNvSpPr>
          <p:nvPr/>
        </p:nvSpPr>
        <p:spPr bwMode="auto">
          <a:xfrm>
            <a:off x="251520" y="5867400"/>
            <a:ext cx="4248472" cy="762000"/>
          </a:xfrm>
          <a:prstGeom prst="rect">
            <a:avLst/>
          </a:prstGeom>
          <a:solidFill>
            <a:srgbClr val="95F399"/>
          </a:solidFill>
          <a:ln w="9525">
            <a:solidFill>
              <a:srgbClr val="1D9339"/>
            </a:solidFill>
            <a:prstDash val="dash"/>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l-GR" sz="2200" b="1" dirty="0">
                <a:solidFill>
                  <a:srgbClr val="002060"/>
                </a:solidFill>
              </a:rPr>
              <a:t>ΜΕΤΑΒΑΤΙΚΟΙ  ΛΟΓΑΡΙΑΣΜΟΙ </a:t>
            </a:r>
          </a:p>
          <a:p>
            <a:pPr eaLnBrk="0" hangingPunct="0"/>
            <a:r>
              <a:rPr lang="el-GR" sz="2200" b="1" dirty="0">
                <a:solidFill>
                  <a:srgbClr val="002060"/>
                </a:solidFill>
              </a:rPr>
              <a:t>ΕΝΕΡΓΗΤΙΚΟΥ</a:t>
            </a:r>
          </a:p>
        </p:txBody>
      </p:sp>
      <p:sp>
        <p:nvSpPr>
          <p:cNvPr id="420871" name="AutoShape 7"/>
          <p:cNvSpPr>
            <a:spLocks noChangeArrowheads="1"/>
          </p:cNvSpPr>
          <p:nvPr/>
        </p:nvSpPr>
        <p:spPr bwMode="auto">
          <a:xfrm>
            <a:off x="3851920" y="2780928"/>
            <a:ext cx="381000" cy="533400"/>
          </a:xfrm>
          <a:prstGeom prst="rightArrow">
            <a:avLst>
              <a:gd name="adj1" fmla="val 50000"/>
              <a:gd name="adj2" fmla="val 25000"/>
            </a:avLst>
          </a:prstGeom>
          <a:solidFill>
            <a:srgbClr val="ACFAF1"/>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grpSp>
        <p:nvGrpSpPr>
          <p:cNvPr id="2" name="Group 8"/>
          <p:cNvGrpSpPr>
            <a:grpSpLocks/>
          </p:cNvGrpSpPr>
          <p:nvPr/>
        </p:nvGrpSpPr>
        <p:grpSpPr bwMode="auto">
          <a:xfrm>
            <a:off x="4283968" y="2492896"/>
            <a:ext cx="609600" cy="1447800"/>
            <a:chOff x="2736" y="1536"/>
            <a:chExt cx="384" cy="912"/>
          </a:xfrm>
        </p:grpSpPr>
        <p:sp>
          <p:nvSpPr>
            <p:cNvPr id="420873" name="Line 9"/>
            <p:cNvSpPr>
              <a:spLocks noChangeShapeType="1"/>
            </p:cNvSpPr>
            <p:nvPr/>
          </p:nvSpPr>
          <p:spPr bwMode="auto">
            <a:xfrm>
              <a:off x="2736" y="1536"/>
              <a:ext cx="0" cy="912"/>
            </a:xfrm>
            <a:prstGeom prst="line">
              <a:avLst/>
            </a:prstGeom>
            <a:noFill/>
            <a:ln w="38100">
              <a:solidFill>
                <a:srgbClr val="2D64D3"/>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420874" name="Line 10"/>
            <p:cNvSpPr>
              <a:spLocks noChangeShapeType="1"/>
            </p:cNvSpPr>
            <p:nvPr/>
          </p:nvSpPr>
          <p:spPr bwMode="auto">
            <a:xfrm>
              <a:off x="2736" y="1536"/>
              <a:ext cx="384" cy="0"/>
            </a:xfrm>
            <a:prstGeom prst="line">
              <a:avLst/>
            </a:prstGeom>
            <a:noFill/>
            <a:ln w="57150">
              <a:solidFill>
                <a:srgbClr val="2D64D3"/>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420875" name="Line 11"/>
            <p:cNvSpPr>
              <a:spLocks noChangeShapeType="1"/>
            </p:cNvSpPr>
            <p:nvPr/>
          </p:nvSpPr>
          <p:spPr bwMode="auto">
            <a:xfrm>
              <a:off x="2736" y="1920"/>
              <a:ext cx="384" cy="0"/>
            </a:xfrm>
            <a:prstGeom prst="line">
              <a:avLst/>
            </a:prstGeom>
            <a:noFill/>
            <a:ln w="57150">
              <a:solidFill>
                <a:srgbClr val="2D64D3"/>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420876" name="Line 12"/>
            <p:cNvSpPr>
              <a:spLocks noChangeShapeType="1"/>
            </p:cNvSpPr>
            <p:nvPr/>
          </p:nvSpPr>
          <p:spPr bwMode="auto">
            <a:xfrm>
              <a:off x="2736" y="2448"/>
              <a:ext cx="384" cy="0"/>
            </a:xfrm>
            <a:prstGeom prst="line">
              <a:avLst/>
            </a:prstGeom>
            <a:noFill/>
            <a:ln w="57150">
              <a:solidFill>
                <a:srgbClr val="2D64D3"/>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grpSp>
      <p:sp>
        <p:nvSpPr>
          <p:cNvPr id="420877" name="Text Box 13"/>
          <p:cNvSpPr txBox="1">
            <a:spLocks noChangeArrowheads="1"/>
          </p:cNvSpPr>
          <p:nvPr/>
        </p:nvSpPr>
        <p:spPr bwMode="auto">
          <a:xfrm>
            <a:off x="4860032" y="2133600"/>
            <a:ext cx="3960440" cy="492443"/>
          </a:xfrm>
          <a:prstGeom prst="rect">
            <a:avLst/>
          </a:prstGeom>
          <a:noFill/>
          <a:ln>
            <a:noFill/>
          </a:ln>
          <a:effectLst/>
          <a:extLst>
            <a:ext uri="{909E8E84-426E-40DD-AFC4-6F175D3DCCD1}">
              <a14:hiddenFill xmlns="" xmlns:a14="http://schemas.microsoft.com/office/drawing/2010/main">
                <a:solidFill>
                  <a:srgbClr val="ACFAF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l-GR" sz="2600" b="1" i="1" dirty="0">
                <a:solidFill>
                  <a:srgbClr val="2D64D3"/>
                </a:solidFill>
                <a:latin typeface="Times New Roman" pitchFamily="18" charset="0"/>
              </a:rPr>
              <a:t>Ασώματες ακινητοποιήσεις</a:t>
            </a:r>
          </a:p>
        </p:txBody>
      </p:sp>
      <p:sp>
        <p:nvSpPr>
          <p:cNvPr id="420878" name="Text Box 14"/>
          <p:cNvSpPr txBox="1">
            <a:spLocks noChangeArrowheads="1"/>
          </p:cNvSpPr>
          <p:nvPr/>
        </p:nvSpPr>
        <p:spPr bwMode="auto">
          <a:xfrm>
            <a:off x="4860033" y="2743200"/>
            <a:ext cx="4104456" cy="492443"/>
          </a:xfrm>
          <a:prstGeom prst="rect">
            <a:avLst/>
          </a:prstGeom>
          <a:noFill/>
          <a:ln>
            <a:noFill/>
          </a:ln>
          <a:effectLst/>
          <a:extLst>
            <a:ext uri="{909E8E84-426E-40DD-AFC4-6F175D3DCCD1}">
              <a14:hiddenFill xmlns="" xmlns:a14="http://schemas.microsoft.com/office/drawing/2010/main">
                <a:solidFill>
                  <a:srgbClr val="ACFAF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l-GR" sz="2600" b="1" i="1" dirty="0">
                <a:solidFill>
                  <a:srgbClr val="2D64D3"/>
                </a:solidFill>
                <a:latin typeface="Times New Roman" pitchFamily="18" charset="0"/>
              </a:rPr>
              <a:t>Ενσώματες ακινητοποιήσεις</a:t>
            </a:r>
          </a:p>
        </p:txBody>
      </p:sp>
      <p:sp>
        <p:nvSpPr>
          <p:cNvPr id="420879" name="Text Box 15"/>
          <p:cNvSpPr txBox="1">
            <a:spLocks noChangeArrowheads="1"/>
          </p:cNvSpPr>
          <p:nvPr/>
        </p:nvSpPr>
        <p:spPr bwMode="auto">
          <a:xfrm>
            <a:off x="4860032" y="3244850"/>
            <a:ext cx="4283967" cy="892552"/>
          </a:xfrm>
          <a:prstGeom prst="rect">
            <a:avLst/>
          </a:prstGeom>
          <a:noFill/>
          <a:ln>
            <a:noFill/>
          </a:ln>
          <a:effectLst/>
          <a:extLst>
            <a:ext uri="{909E8E84-426E-40DD-AFC4-6F175D3DCCD1}">
              <a14:hiddenFill xmlns="" xmlns:a14="http://schemas.microsoft.com/office/drawing/2010/main">
                <a:solidFill>
                  <a:srgbClr val="ACFAF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l-GR" sz="2600" b="1" i="1" dirty="0">
                <a:solidFill>
                  <a:srgbClr val="2D64D3"/>
                </a:solidFill>
                <a:latin typeface="Times New Roman" pitchFamily="18" charset="0"/>
              </a:rPr>
              <a:t>Συμμετοχές και </a:t>
            </a:r>
          </a:p>
          <a:p>
            <a:pPr eaLnBrk="0" hangingPunct="0"/>
            <a:r>
              <a:rPr lang="el-GR" sz="2600" b="1" i="1" dirty="0">
                <a:solidFill>
                  <a:srgbClr val="2D64D3"/>
                </a:solidFill>
                <a:latin typeface="Times New Roman" pitchFamily="18" charset="0"/>
              </a:rPr>
              <a:t>μακροπρόθεσμες απαιτήσεις</a:t>
            </a:r>
          </a:p>
        </p:txBody>
      </p:sp>
      <p:sp>
        <p:nvSpPr>
          <p:cNvPr id="420880" name="Line 16"/>
          <p:cNvSpPr>
            <a:spLocks noChangeShapeType="1"/>
          </p:cNvSpPr>
          <p:nvPr/>
        </p:nvSpPr>
        <p:spPr bwMode="auto">
          <a:xfrm>
            <a:off x="4545013" y="4343400"/>
            <a:ext cx="0" cy="1447800"/>
          </a:xfrm>
          <a:prstGeom prst="line">
            <a:avLst/>
          </a:prstGeom>
          <a:noFill/>
          <a:ln w="38100">
            <a:solidFill>
              <a:schemeClr val="accent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420881" name="Line 17"/>
          <p:cNvSpPr>
            <a:spLocks noChangeShapeType="1"/>
          </p:cNvSpPr>
          <p:nvPr/>
        </p:nvSpPr>
        <p:spPr bwMode="auto">
          <a:xfrm>
            <a:off x="4545013" y="4343400"/>
            <a:ext cx="609600" cy="0"/>
          </a:xfrm>
          <a:prstGeom prst="line">
            <a:avLst/>
          </a:prstGeom>
          <a:noFill/>
          <a:ln w="57150">
            <a:solidFill>
              <a:schemeClr val="accent2"/>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420882" name="Line 18"/>
          <p:cNvSpPr>
            <a:spLocks noChangeShapeType="1"/>
          </p:cNvSpPr>
          <p:nvPr/>
        </p:nvSpPr>
        <p:spPr bwMode="auto">
          <a:xfrm>
            <a:off x="4545013" y="4876800"/>
            <a:ext cx="609600" cy="0"/>
          </a:xfrm>
          <a:prstGeom prst="line">
            <a:avLst/>
          </a:prstGeom>
          <a:noFill/>
          <a:ln w="57150">
            <a:solidFill>
              <a:schemeClr val="accent2"/>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420883" name="Line 19"/>
          <p:cNvSpPr>
            <a:spLocks noChangeShapeType="1"/>
          </p:cNvSpPr>
          <p:nvPr/>
        </p:nvSpPr>
        <p:spPr bwMode="auto">
          <a:xfrm>
            <a:off x="4545013" y="5791200"/>
            <a:ext cx="609600" cy="0"/>
          </a:xfrm>
          <a:prstGeom prst="line">
            <a:avLst/>
          </a:prstGeom>
          <a:noFill/>
          <a:ln w="57150">
            <a:solidFill>
              <a:schemeClr val="accent2"/>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420884" name="Text Box 20"/>
          <p:cNvSpPr txBox="1">
            <a:spLocks noChangeArrowheads="1"/>
          </p:cNvSpPr>
          <p:nvPr/>
        </p:nvSpPr>
        <p:spPr bwMode="auto">
          <a:xfrm>
            <a:off x="5210174" y="4083050"/>
            <a:ext cx="2602185" cy="584775"/>
          </a:xfrm>
          <a:prstGeom prst="rect">
            <a:avLst/>
          </a:prstGeom>
          <a:noFill/>
          <a:ln>
            <a:noFill/>
          </a:ln>
          <a:effectLst/>
          <a:extLst>
            <a:ext uri="{909E8E84-426E-40DD-AFC4-6F175D3DCCD1}">
              <a14:hiddenFill xmlns="" xmlns:a14="http://schemas.microsoft.com/office/drawing/2010/main">
                <a:solidFill>
                  <a:srgbClr val="ACFAF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l-GR" sz="3200" b="1" i="1" dirty="0">
                <a:solidFill>
                  <a:schemeClr val="accent2"/>
                </a:solidFill>
                <a:latin typeface="Times New Roman" pitchFamily="18" charset="0"/>
              </a:rPr>
              <a:t>Αποθέματα</a:t>
            </a:r>
            <a:endParaRPr lang="el-GR" sz="3200" b="1" i="1" dirty="0">
              <a:solidFill>
                <a:srgbClr val="2D64D3"/>
              </a:solidFill>
              <a:latin typeface="Times New Roman" pitchFamily="18" charset="0"/>
            </a:endParaRPr>
          </a:p>
        </p:txBody>
      </p:sp>
      <p:sp>
        <p:nvSpPr>
          <p:cNvPr id="420885" name="Text Box 21"/>
          <p:cNvSpPr txBox="1">
            <a:spLocks noChangeArrowheads="1"/>
          </p:cNvSpPr>
          <p:nvPr/>
        </p:nvSpPr>
        <p:spPr bwMode="auto">
          <a:xfrm>
            <a:off x="5230812" y="4556125"/>
            <a:ext cx="2725563" cy="584775"/>
          </a:xfrm>
          <a:prstGeom prst="rect">
            <a:avLst/>
          </a:prstGeom>
          <a:noFill/>
          <a:ln>
            <a:noFill/>
          </a:ln>
          <a:effectLst/>
          <a:extLst>
            <a:ext uri="{909E8E84-426E-40DD-AFC4-6F175D3DCCD1}">
              <a14:hiddenFill xmlns="" xmlns:a14="http://schemas.microsoft.com/office/drawing/2010/main">
                <a:solidFill>
                  <a:srgbClr val="ACFAF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l-GR" sz="3200" b="1" i="1" dirty="0">
                <a:solidFill>
                  <a:schemeClr val="accent2"/>
                </a:solidFill>
                <a:latin typeface="Times New Roman" pitchFamily="18" charset="0"/>
              </a:rPr>
              <a:t>Απαιτήσεις</a:t>
            </a:r>
            <a:endParaRPr lang="el-GR" sz="3200" b="1" i="1" dirty="0">
              <a:solidFill>
                <a:srgbClr val="2D64D3"/>
              </a:solidFill>
              <a:latin typeface="Times New Roman" pitchFamily="18" charset="0"/>
            </a:endParaRPr>
          </a:p>
        </p:txBody>
      </p:sp>
      <p:sp>
        <p:nvSpPr>
          <p:cNvPr id="420886" name="Text Box 22"/>
          <p:cNvSpPr txBox="1">
            <a:spLocks noChangeArrowheads="1"/>
          </p:cNvSpPr>
          <p:nvPr/>
        </p:nvSpPr>
        <p:spPr bwMode="auto">
          <a:xfrm>
            <a:off x="5268913" y="5057775"/>
            <a:ext cx="2543447" cy="584775"/>
          </a:xfrm>
          <a:prstGeom prst="rect">
            <a:avLst/>
          </a:prstGeom>
          <a:noFill/>
          <a:ln>
            <a:noFill/>
          </a:ln>
          <a:effectLst/>
          <a:extLst>
            <a:ext uri="{909E8E84-426E-40DD-AFC4-6F175D3DCCD1}">
              <a14:hiddenFill xmlns="" xmlns:a14="http://schemas.microsoft.com/office/drawing/2010/main">
                <a:solidFill>
                  <a:srgbClr val="ACFAF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l-GR" sz="3200" b="1" i="1" dirty="0">
                <a:solidFill>
                  <a:schemeClr val="accent2"/>
                </a:solidFill>
                <a:latin typeface="Times New Roman" pitchFamily="18" charset="0"/>
              </a:rPr>
              <a:t>Χρεόγραφα</a:t>
            </a:r>
            <a:endParaRPr lang="el-GR" sz="3200" b="1" i="1" dirty="0">
              <a:solidFill>
                <a:srgbClr val="2D64D3"/>
              </a:solidFill>
              <a:latin typeface="Times New Roman" pitchFamily="18" charset="0"/>
            </a:endParaRPr>
          </a:p>
        </p:txBody>
      </p:sp>
      <p:sp>
        <p:nvSpPr>
          <p:cNvPr id="420887" name="AutoShape 23"/>
          <p:cNvSpPr>
            <a:spLocks noChangeArrowheads="1"/>
          </p:cNvSpPr>
          <p:nvPr/>
        </p:nvSpPr>
        <p:spPr bwMode="auto">
          <a:xfrm>
            <a:off x="4087813" y="4724400"/>
            <a:ext cx="381000" cy="533400"/>
          </a:xfrm>
          <a:prstGeom prst="rightArrow">
            <a:avLst>
              <a:gd name="adj1" fmla="val 50000"/>
              <a:gd name="adj2" fmla="val 25000"/>
            </a:avLst>
          </a:prstGeom>
          <a:solidFill>
            <a:srgbClr val="FF870F"/>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420888" name="Line 24"/>
          <p:cNvSpPr>
            <a:spLocks noChangeShapeType="1"/>
          </p:cNvSpPr>
          <p:nvPr/>
        </p:nvSpPr>
        <p:spPr bwMode="auto">
          <a:xfrm>
            <a:off x="4545013" y="5334000"/>
            <a:ext cx="609600" cy="0"/>
          </a:xfrm>
          <a:prstGeom prst="line">
            <a:avLst/>
          </a:prstGeom>
          <a:noFill/>
          <a:ln w="57150">
            <a:solidFill>
              <a:schemeClr val="accent2"/>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420889" name="Text Box 25"/>
          <p:cNvSpPr txBox="1">
            <a:spLocks noChangeArrowheads="1"/>
          </p:cNvSpPr>
          <p:nvPr/>
        </p:nvSpPr>
        <p:spPr bwMode="auto">
          <a:xfrm>
            <a:off x="5249863" y="5486400"/>
            <a:ext cx="2634505" cy="584775"/>
          </a:xfrm>
          <a:prstGeom prst="rect">
            <a:avLst/>
          </a:prstGeom>
          <a:noFill/>
          <a:ln>
            <a:noFill/>
          </a:ln>
          <a:effectLst/>
          <a:extLst>
            <a:ext uri="{909E8E84-426E-40DD-AFC4-6F175D3DCCD1}">
              <a14:hiddenFill xmlns="" xmlns:a14="http://schemas.microsoft.com/office/drawing/2010/main">
                <a:solidFill>
                  <a:srgbClr val="ACFAF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l-GR" sz="3200" b="1" i="1" dirty="0">
                <a:solidFill>
                  <a:schemeClr val="accent2"/>
                </a:solidFill>
                <a:latin typeface="Times New Roman" pitchFamily="18" charset="0"/>
              </a:rPr>
              <a:t>Διαθέσιμα</a:t>
            </a:r>
            <a:endParaRPr lang="el-GR" sz="3200" b="1" i="1" dirty="0">
              <a:solidFill>
                <a:srgbClr val="2D64D3"/>
              </a:solidFill>
              <a:latin typeface="Times New Roman" pitchFamily="18" charset="0"/>
            </a:endParaRPr>
          </a:p>
        </p:txBody>
      </p:sp>
    </p:spTree>
    <p:extLst>
      <p:ext uri="{BB962C8B-B14F-4D97-AF65-F5344CB8AC3E}">
        <p14:creationId xmlns="" xmlns:p14="http://schemas.microsoft.com/office/powerpoint/2010/main" val="39021848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20877"/>
                                        </p:tgtEl>
                                        <p:attrNameLst>
                                          <p:attrName>style.visibility</p:attrName>
                                        </p:attrNameLst>
                                      </p:cBhvr>
                                      <p:to>
                                        <p:strVal val="visible"/>
                                      </p:to>
                                    </p:set>
                                    <p:anim calcmode="lin" valueType="num">
                                      <p:cBhvr additive="base">
                                        <p:cTn id="7" dur="500" fill="hold"/>
                                        <p:tgtEl>
                                          <p:spTgt spid="420877"/>
                                        </p:tgtEl>
                                        <p:attrNameLst>
                                          <p:attrName>ppt_x</p:attrName>
                                        </p:attrNameLst>
                                      </p:cBhvr>
                                      <p:tavLst>
                                        <p:tav tm="0">
                                          <p:val>
                                            <p:strVal val="0-#ppt_w/2"/>
                                          </p:val>
                                        </p:tav>
                                        <p:tav tm="100000">
                                          <p:val>
                                            <p:strVal val="#ppt_x"/>
                                          </p:val>
                                        </p:tav>
                                      </p:tavLst>
                                    </p:anim>
                                    <p:anim calcmode="lin" valueType="num">
                                      <p:cBhvr additive="base">
                                        <p:cTn id="8" dur="500" fill="hold"/>
                                        <p:tgtEl>
                                          <p:spTgt spid="42087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20878"/>
                                        </p:tgtEl>
                                        <p:attrNameLst>
                                          <p:attrName>style.visibility</p:attrName>
                                        </p:attrNameLst>
                                      </p:cBhvr>
                                      <p:to>
                                        <p:strVal val="visible"/>
                                      </p:to>
                                    </p:set>
                                    <p:anim calcmode="lin" valueType="num">
                                      <p:cBhvr additive="base">
                                        <p:cTn id="13" dur="500" fill="hold"/>
                                        <p:tgtEl>
                                          <p:spTgt spid="420878"/>
                                        </p:tgtEl>
                                        <p:attrNameLst>
                                          <p:attrName>ppt_x</p:attrName>
                                        </p:attrNameLst>
                                      </p:cBhvr>
                                      <p:tavLst>
                                        <p:tav tm="0">
                                          <p:val>
                                            <p:strVal val="0-#ppt_w/2"/>
                                          </p:val>
                                        </p:tav>
                                        <p:tav tm="100000">
                                          <p:val>
                                            <p:strVal val="#ppt_x"/>
                                          </p:val>
                                        </p:tav>
                                      </p:tavLst>
                                    </p:anim>
                                    <p:anim calcmode="lin" valueType="num">
                                      <p:cBhvr additive="base">
                                        <p:cTn id="14" dur="500" fill="hold"/>
                                        <p:tgtEl>
                                          <p:spTgt spid="42087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20879"/>
                                        </p:tgtEl>
                                        <p:attrNameLst>
                                          <p:attrName>style.visibility</p:attrName>
                                        </p:attrNameLst>
                                      </p:cBhvr>
                                      <p:to>
                                        <p:strVal val="visible"/>
                                      </p:to>
                                    </p:set>
                                    <p:anim calcmode="lin" valueType="num">
                                      <p:cBhvr additive="base">
                                        <p:cTn id="19" dur="500" fill="hold"/>
                                        <p:tgtEl>
                                          <p:spTgt spid="420879"/>
                                        </p:tgtEl>
                                        <p:attrNameLst>
                                          <p:attrName>ppt_x</p:attrName>
                                        </p:attrNameLst>
                                      </p:cBhvr>
                                      <p:tavLst>
                                        <p:tav tm="0">
                                          <p:val>
                                            <p:strVal val="0-#ppt_w/2"/>
                                          </p:val>
                                        </p:tav>
                                        <p:tav tm="100000">
                                          <p:val>
                                            <p:strVal val="#ppt_x"/>
                                          </p:val>
                                        </p:tav>
                                      </p:tavLst>
                                    </p:anim>
                                    <p:anim calcmode="lin" valueType="num">
                                      <p:cBhvr additive="base">
                                        <p:cTn id="20" dur="500" fill="hold"/>
                                        <p:tgtEl>
                                          <p:spTgt spid="420879"/>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20884"/>
                                        </p:tgtEl>
                                        <p:attrNameLst>
                                          <p:attrName>style.visibility</p:attrName>
                                        </p:attrNameLst>
                                      </p:cBhvr>
                                      <p:to>
                                        <p:strVal val="visible"/>
                                      </p:to>
                                    </p:set>
                                    <p:anim calcmode="lin" valueType="num">
                                      <p:cBhvr additive="base">
                                        <p:cTn id="25" dur="500" fill="hold"/>
                                        <p:tgtEl>
                                          <p:spTgt spid="420884"/>
                                        </p:tgtEl>
                                        <p:attrNameLst>
                                          <p:attrName>ppt_x</p:attrName>
                                        </p:attrNameLst>
                                      </p:cBhvr>
                                      <p:tavLst>
                                        <p:tav tm="0">
                                          <p:val>
                                            <p:strVal val="0-#ppt_w/2"/>
                                          </p:val>
                                        </p:tav>
                                        <p:tav tm="100000">
                                          <p:val>
                                            <p:strVal val="#ppt_x"/>
                                          </p:val>
                                        </p:tav>
                                      </p:tavLst>
                                    </p:anim>
                                    <p:anim calcmode="lin" valueType="num">
                                      <p:cBhvr additive="base">
                                        <p:cTn id="26" dur="500" fill="hold"/>
                                        <p:tgtEl>
                                          <p:spTgt spid="420884"/>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20885"/>
                                        </p:tgtEl>
                                        <p:attrNameLst>
                                          <p:attrName>style.visibility</p:attrName>
                                        </p:attrNameLst>
                                      </p:cBhvr>
                                      <p:to>
                                        <p:strVal val="visible"/>
                                      </p:to>
                                    </p:set>
                                    <p:anim calcmode="lin" valueType="num">
                                      <p:cBhvr additive="base">
                                        <p:cTn id="31" dur="500" fill="hold"/>
                                        <p:tgtEl>
                                          <p:spTgt spid="420885"/>
                                        </p:tgtEl>
                                        <p:attrNameLst>
                                          <p:attrName>ppt_x</p:attrName>
                                        </p:attrNameLst>
                                      </p:cBhvr>
                                      <p:tavLst>
                                        <p:tav tm="0">
                                          <p:val>
                                            <p:strVal val="0-#ppt_w/2"/>
                                          </p:val>
                                        </p:tav>
                                        <p:tav tm="100000">
                                          <p:val>
                                            <p:strVal val="#ppt_x"/>
                                          </p:val>
                                        </p:tav>
                                      </p:tavLst>
                                    </p:anim>
                                    <p:anim calcmode="lin" valueType="num">
                                      <p:cBhvr additive="base">
                                        <p:cTn id="32" dur="500" fill="hold"/>
                                        <p:tgtEl>
                                          <p:spTgt spid="420885"/>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20886"/>
                                        </p:tgtEl>
                                        <p:attrNameLst>
                                          <p:attrName>style.visibility</p:attrName>
                                        </p:attrNameLst>
                                      </p:cBhvr>
                                      <p:to>
                                        <p:strVal val="visible"/>
                                      </p:to>
                                    </p:set>
                                    <p:anim calcmode="lin" valueType="num">
                                      <p:cBhvr additive="base">
                                        <p:cTn id="37" dur="500" fill="hold"/>
                                        <p:tgtEl>
                                          <p:spTgt spid="420886"/>
                                        </p:tgtEl>
                                        <p:attrNameLst>
                                          <p:attrName>ppt_x</p:attrName>
                                        </p:attrNameLst>
                                      </p:cBhvr>
                                      <p:tavLst>
                                        <p:tav tm="0">
                                          <p:val>
                                            <p:strVal val="0-#ppt_w/2"/>
                                          </p:val>
                                        </p:tav>
                                        <p:tav tm="100000">
                                          <p:val>
                                            <p:strVal val="#ppt_x"/>
                                          </p:val>
                                        </p:tav>
                                      </p:tavLst>
                                    </p:anim>
                                    <p:anim calcmode="lin" valueType="num">
                                      <p:cBhvr additive="base">
                                        <p:cTn id="38" dur="500" fill="hold"/>
                                        <p:tgtEl>
                                          <p:spTgt spid="420886"/>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20889"/>
                                        </p:tgtEl>
                                        <p:attrNameLst>
                                          <p:attrName>style.visibility</p:attrName>
                                        </p:attrNameLst>
                                      </p:cBhvr>
                                      <p:to>
                                        <p:strVal val="visible"/>
                                      </p:to>
                                    </p:set>
                                    <p:anim calcmode="lin" valueType="num">
                                      <p:cBhvr additive="base">
                                        <p:cTn id="43" dur="500" fill="hold"/>
                                        <p:tgtEl>
                                          <p:spTgt spid="420889"/>
                                        </p:tgtEl>
                                        <p:attrNameLst>
                                          <p:attrName>ppt_x</p:attrName>
                                        </p:attrNameLst>
                                      </p:cBhvr>
                                      <p:tavLst>
                                        <p:tav tm="0">
                                          <p:val>
                                            <p:strVal val="0-#ppt_w/2"/>
                                          </p:val>
                                        </p:tav>
                                        <p:tav tm="100000">
                                          <p:val>
                                            <p:strVal val="#ppt_x"/>
                                          </p:val>
                                        </p:tav>
                                      </p:tavLst>
                                    </p:anim>
                                    <p:anim calcmode="lin" valueType="num">
                                      <p:cBhvr additive="base">
                                        <p:cTn id="44" dur="500" fill="hold"/>
                                        <p:tgtEl>
                                          <p:spTgt spid="4208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877" grpId="0" autoUpdateAnimBg="0"/>
      <p:bldP spid="420878" grpId="0" autoUpdateAnimBg="0"/>
      <p:bldP spid="420879" grpId="0" autoUpdateAnimBg="0"/>
      <p:bldP spid="420884" grpId="0" autoUpdateAnimBg="0"/>
      <p:bldP spid="420885" grpId="0" autoUpdateAnimBg="0"/>
      <p:bldP spid="420886" grpId="0" autoUpdateAnimBg="0"/>
      <p:bldP spid="420889"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Θέση αριθμού διαφάνειας 5"/>
          <p:cNvSpPr>
            <a:spLocks noGrp="1"/>
          </p:cNvSpPr>
          <p:nvPr>
            <p:ph type="sldNum" sz="quarter" idx="4294967295"/>
          </p:nvPr>
        </p:nvSpPr>
        <p:spPr>
          <a:xfrm>
            <a:off x="6553200" y="6245225"/>
            <a:ext cx="2133600" cy="476250"/>
          </a:xfrm>
          <a:prstGeom prst="rect">
            <a:avLst/>
          </a:prstGeom>
        </p:spPr>
        <p:txBody>
          <a:bodyPr/>
          <a:lstStyle/>
          <a:p>
            <a:fld id="{7EA52250-6051-4381-B02B-9475B5582A5B}" type="slidenum">
              <a:rPr lang="el-GR"/>
              <a:pPr/>
              <a:t>78</a:t>
            </a:fld>
            <a:endParaRPr lang="el-GR" dirty="0"/>
          </a:p>
        </p:txBody>
      </p:sp>
      <p:sp>
        <p:nvSpPr>
          <p:cNvPr id="421890" name="Rectangle 2"/>
          <p:cNvSpPr>
            <a:spLocks noGrp="1" noChangeArrowheads="1"/>
          </p:cNvSpPr>
          <p:nvPr>
            <p:ph type="title"/>
          </p:nvPr>
        </p:nvSpPr>
        <p:spPr>
          <a:xfrm>
            <a:off x="457200" y="152400"/>
            <a:ext cx="8229600" cy="972344"/>
          </a:xfrm>
        </p:spPr>
        <p:txBody>
          <a:bodyPr/>
          <a:lstStyle/>
          <a:p>
            <a:pPr algn="ctr"/>
            <a:r>
              <a:rPr lang="el-GR" b="1" dirty="0">
                <a:solidFill>
                  <a:srgbClr val="C00000"/>
                </a:solidFill>
              </a:rPr>
              <a:t>ΠΑΘΗΤΙΚΟ</a:t>
            </a:r>
          </a:p>
        </p:txBody>
      </p:sp>
      <p:sp>
        <p:nvSpPr>
          <p:cNvPr id="421891" name="Rectangle 3"/>
          <p:cNvSpPr>
            <a:spLocks noChangeArrowheads="1"/>
          </p:cNvSpPr>
          <p:nvPr/>
        </p:nvSpPr>
        <p:spPr bwMode="auto">
          <a:xfrm>
            <a:off x="5715000" y="3200400"/>
            <a:ext cx="3048000" cy="914400"/>
          </a:xfrm>
          <a:prstGeom prst="rect">
            <a:avLst/>
          </a:prstGeom>
          <a:solidFill>
            <a:srgbClr val="ACFAF1"/>
          </a:solidFill>
          <a:ln w="9525">
            <a:solidFill>
              <a:srgbClr val="2D64D3"/>
            </a:solidFill>
            <a:prstDash val="dash"/>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l-GR" sz="2400" b="1" dirty="0">
                <a:solidFill>
                  <a:srgbClr val="2D64D3"/>
                </a:solidFill>
              </a:rPr>
              <a:t>ΜΑΚΡΟΠΡΟΘΕΣΜΕΣ</a:t>
            </a:r>
          </a:p>
          <a:p>
            <a:pPr algn="ctr" eaLnBrk="0" hangingPunct="0"/>
            <a:r>
              <a:rPr lang="el-GR" sz="2400" b="1" dirty="0">
                <a:solidFill>
                  <a:srgbClr val="2D64D3"/>
                </a:solidFill>
              </a:rPr>
              <a:t>ΥΠΟΧΡΕΩΣΕΙΣ</a:t>
            </a:r>
          </a:p>
        </p:txBody>
      </p:sp>
      <p:sp>
        <p:nvSpPr>
          <p:cNvPr id="421892" name="Rectangle 4"/>
          <p:cNvSpPr>
            <a:spLocks noChangeArrowheads="1"/>
          </p:cNvSpPr>
          <p:nvPr/>
        </p:nvSpPr>
        <p:spPr bwMode="auto">
          <a:xfrm>
            <a:off x="5715000" y="4267200"/>
            <a:ext cx="3124200" cy="1371600"/>
          </a:xfrm>
          <a:prstGeom prst="rect">
            <a:avLst/>
          </a:prstGeom>
          <a:solidFill>
            <a:srgbClr val="FF870F"/>
          </a:solidFill>
          <a:ln w="9525">
            <a:solidFill>
              <a:schemeClr val="accent2"/>
            </a:solidFill>
            <a:prstDash val="dashDot"/>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l-GR" sz="2400" b="1" dirty="0">
                <a:solidFill>
                  <a:srgbClr val="FF0000"/>
                </a:solidFill>
              </a:rPr>
              <a:t>ΒΡΑΧΥΠΡΟΘΕΣΜΕΣ</a:t>
            </a:r>
          </a:p>
          <a:p>
            <a:pPr algn="ctr" eaLnBrk="0" hangingPunct="0"/>
            <a:r>
              <a:rPr lang="el-GR" sz="2400" b="1" dirty="0">
                <a:solidFill>
                  <a:srgbClr val="FF0000"/>
                </a:solidFill>
              </a:rPr>
              <a:t>ΥΠΟΧΡΕΩΣΕΙΣ</a:t>
            </a:r>
          </a:p>
        </p:txBody>
      </p:sp>
      <p:sp>
        <p:nvSpPr>
          <p:cNvPr id="421893" name="Rectangle 5"/>
          <p:cNvSpPr>
            <a:spLocks noChangeArrowheads="1"/>
          </p:cNvSpPr>
          <p:nvPr/>
        </p:nvSpPr>
        <p:spPr bwMode="auto">
          <a:xfrm>
            <a:off x="4932040" y="5867400"/>
            <a:ext cx="3983360" cy="762000"/>
          </a:xfrm>
          <a:prstGeom prst="rect">
            <a:avLst/>
          </a:prstGeom>
          <a:solidFill>
            <a:srgbClr val="95F399"/>
          </a:solidFill>
          <a:ln w="9525">
            <a:solidFill>
              <a:srgbClr val="1D9339"/>
            </a:solidFill>
            <a:prstDash val="dash"/>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l-GR" sz="2000" b="1" dirty="0">
                <a:solidFill>
                  <a:schemeClr val="bg2">
                    <a:lumMod val="50000"/>
                  </a:schemeClr>
                </a:solidFill>
              </a:rPr>
              <a:t>ΜΕΤΑΒΑΤΙΚΟΙ  ΛΟΓΑΡΙΑΣΜΟΙ</a:t>
            </a:r>
          </a:p>
          <a:p>
            <a:pPr eaLnBrk="0" hangingPunct="0"/>
            <a:r>
              <a:rPr lang="el-GR" sz="2000" b="1" dirty="0">
                <a:solidFill>
                  <a:schemeClr val="bg2">
                    <a:lumMod val="50000"/>
                  </a:schemeClr>
                </a:solidFill>
              </a:rPr>
              <a:t>ΠΑΘΗΤΙΚΟΥ</a:t>
            </a:r>
          </a:p>
        </p:txBody>
      </p:sp>
      <p:sp>
        <p:nvSpPr>
          <p:cNvPr id="421894" name="Rectangle 6"/>
          <p:cNvSpPr>
            <a:spLocks noChangeArrowheads="1"/>
          </p:cNvSpPr>
          <p:nvPr/>
        </p:nvSpPr>
        <p:spPr bwMode="auto">
          <a:xfrm>
            <a:off x="5715000" y="1676400"/>
            <a:ext cx="3048000" cy="609600"/>
          </a:xfrm>
          <a:prstGeom prst="rect">
            <a:avLst/>
          </a:prstGeom>
          <a:solidFill>
            <a:schemeClr val="accent1"/>
          </a:solidFill>
          <a:ln w="9525">
            <a:solidFill>
              <a:srgbClr val="E5F73B"/>
            </a:solidFill>
            <a:prstDash val="dashDot"/>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l-GR" sz="2400" b="1" dirty="0"/>
              <a:t>ΙΔΙΑ ΚΕΦΑΛΑΙΑ</a:t>
            </a:r>
          </a:p>
        </p:txBody>
      </p:sp>
      <p:sp>
        <p:nvSpPr>
          <p:cNvPr id="421895" name="Rectangle 7"/>
          <p:cNvSpPr>
            <a:spLocks noChangeArrowheads="1"/>
          </p:cNvSpPr>
          <p:nvPr/>
        </p:nvSpPr>
        <p:spPr bwMode="auto">
          <a:xfrm>
            <a:off x="5715000" y="2438400"/>
            <a:ext cx="3048000" cy="609600"/>
          </a:xfrm>
          <a:prstGeom prst="rect">
            <a:avLst/>
          </a:prstGeom>
          <a:solidFill>
            <a:schemeClr val="folHlink"/>
          </a:solidFill>
          <a:ln w="9525">
            <a:solidFill>
              <a:schemeClr val="tx2"/>
            </a:solidFill>
            <a:prstDash val="dashDot"/>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l-GR" sz="2400" b="1" dirty="0">
                <a:solidFill>
                  <a:schemeClr val="tx2"/>
                </a:solidFill>
              </a:rPr>
              <a:t>ΠΡΟΒΛΕΨΕΙΣ</a:t>
            </a:r>
          </a:p>
        </p:txBody>
      </p:sp>
      <p:grpSp>
        <p:nvGrpSpPr>
          <p:cNvPr id="2" name="Group 8"/>
          <p:cNvGrpSpPr>
            <a:grpSpLocks/>
          </p:cNvGrpSpPr>
          <p:nvPr/>
        </p:nvGrpSpPr>
        <p:grpSpPr bwMode="auto">
          <a:xfrm>
            <a:off x="251520" y="4419600"/>
            <a:ext cx="5311080" cy="1143000"/>
            <a:chOff x="593" y="2784"/>
            <a:chExt cx="2911" cy="720"/>
          </a:xfrm>
        </p:grpSpPr>
        <p:sp>
          <p:nvSpPr>
            <p:cNvPr id="421897" name="Text Box 9"/>
            <p:cNvSpPr txBox="1">
              <a:spLocks noChangeArrowheads="1"/>
            </p:cNvSpPr>
            <p:nvPr/>
          </p:nvSpPr>
          <p:spPr bwMode="auto">
            <a:xfrm>
              <a:off x="593" y="3014"/>
              <a:ext cx="2712" cy="2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l-GR" sz="2200" b="1" dirty="0">
                  <a:solidFill>
                    <a:srgbClr val="FF0000"/>
                  </a:solidFill>
                </a:rPr>
                <a:t>Λήγουν μέσα σε μια λογιστική χρήση</a:t>
              </a:r>
            </a:p>
          </p:txBody>
        </p:sp>
        <p:sp>
          <p:nvSpPr>
            <p:cNvPr id="421898" name="AutoShape 10"/>
            <p:cNvSpPr>
              <a:spLocks/>
            </p:cNvSpPr>
            <p:nvPr/>
          </p:nvSpPr>
          <p:spPr bwMode="auto">
            <a:xfrm>
              <a:off x="3120" y="2784"/>
              <a:ext cx="384" cy="720"/>
            </a:xfrm>
            <a:prstGeom prst="rightBrace">
              <a:avLst>
                <a:gd name="adj1" fmla="val 15625"/>
                <a:gd name="adj2" fmla="val 50000"/>
              </a:avLst>
            </a:prstGeom>
            <a:noFill/>
            <a:ln w="12700">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grpSp>
      <p:grpSp>
        <p:nvGrpSpPr>
          <p:cNvPr id="3" name="Group 11"/>
          <p:cNvGrpSpPr>
            <a:grpSpLocks/>
          </p:cNvGrpSpPr>
          <p:nvPr/>
        </p:nvGrpSpPr>
        <p:grpSpPr bwMode="auto">
          <a:xfrm>
            <a:off x="179648" y="3429000"/>
            <a:ext cx="5400464" cy="1019175"/>
            <a:chOff x="112" y="2160"/>
            <a:chExt cx="3440" cy="642"/>
          </a:xfrm>
        </p:grpSpPr>
        <p:sp>
          <p:nvSpPr>
            <p:cNvPr id="421900" name="Text Box 12"/>
            <p:cNvSpPr txBox="1">
              <a:spLocks noChangeArrowheads="1"/>
            </p:cNvSpPr>
            <p:nvPr/>
          </p:nvSpPr>
          <p:spPr bwMode="auto">
            <a:xfrm>
              <a:off x="112" y="2232"/>
              <a:ext cx="2949" cy="5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nchor="t">
              <a:spAutoFit/>
            </a:bodyPr>
            <a:lstStyle/>
            <a:p>
              <a:pPr lvl="2" eaLnBrk="0" hangingPunct="0">
                <a:lnSpc>
                  <a:spcPct val="80000"/>
                </a:lnSpc>
              </a:pPr>
              <a:r>
                <a:rPr lang="el-GR" sz="2200" b="1" dirty="0">
                  <a:solidFill>
                    <a:schemeClr val="accent5">
                      <a:lumMod val="50000"/>
                    </a:schemeClr>
                  </a:solidFill>
                </a:rPr>
                <a:t>Λήγουν σε διάστημα </a:t>
              </a:r>
              <a:r>
                <a:rPr lang="el-GR" sz="2200" b="1" dirty="0" smtClean="0">
                  <a:solidFill>
                    <a:schemeClr val="accent5">
                      <a:lumMod val="50000"/>
                    </a:schemeClr>
                  </a:solidFill>
                </a:rPr>
                <a:t>μεγαλύτερο  </a:t>
              </a:r>
              <a:r>
                <a:rPr lang="el-GR" sz="2200" b="1" dirty="0">
                  <a:solidFill>
                    <a:schemeClr val="accent5">
                      <a:lumMod val="50000"/>
                    </a:schemeClr>
                  </a:solidFill>
                </a:rPr>
                <a:t>από μια λογιστική χρήση</a:t>
              </a:r>
            </a:p>
          </p:txBody>
        </p:sp>
        <p:sp>
          <p:nvSpPr>
            <p:cNvPr id="421901" name="AutoShape 13"/>
            <p:cNvSpPr>
              <a:spLocks/>
            </p:cNvSpPr>
            <p:nvPr/>
          </p:nvSpPr>
          <p:spPr bwMode="auto">
            <a:xfrm>
              <a:off x="3168" y="2160"/>
              <a:ext cx="384" cy="480"/>
            </a:xfrm>
            <a:prstGeom prst="rightBrace">
              <a:avLst>
                <a:gd name="adj1" fmla="val 10417"/>
                <a:gd name="adj2" fmla="val 50000"/>
              </a:avLst>
            </a:prstGeom>
            <a:noFill/>
            <a:ln w="12700">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grpSp>
      <p:grpSp>
        <p:nvGrpSpPr>
          <p:cNvPr id="4" name="Group 14"/>
          <p:cNvGrpSpPr>
            <a:grpSpLocks/>
          </p:cNvGrpSpPr>
          <p:nvPr/>
        </p:nvGrpSpPr>
        <p:grpSpPr bwMode="auto">
          <a:xfrm>
            <a:off x="179512" y="5732463"/>
            <a:ext cx="4862353" cy="990600"/>
            <a:chOff x="384" y="3611"/>
            <a:chExt cx="3447" cy="624"/>
          </a:xfrm>
        </p:grpSpPr>
        <p:sp>
          <p:nvSpPr>
            <p:cNvPr id="421903" name="Rectangle 15"/>
            <p:cNvSpPr>
              <a:spLocks noChangeArrowheads="1"/>
            </p:cNvSpPr>
            <p:nvPr/>
          </p:nvSpPr>
          <p:spPr bwMode="auto">
            <a:xfrm>
              <a:off x="384" y="3612"/>
              <a:ext cx="3369" cy="5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lvl="2" eaLnBrk="0" hangingPunct="0">
                <a:lnSpc>
                  <a:spcPct val="80000"/>
                </a:lnSpc>
              </a:pPr>
              <a:r>
                <a:rPr lang="el-GR" sz="2200" b="1" dirty="0">
                  <a:solidFill>
                    <a:srgbClr val="002060"/>
                  </a:solidFill>
                </a:rPr>
                <a:t>Έσοδα επόμενων χρήσεων</a:t>
              </a:r>
            </a:p>
            <a:p>
              <a:pPr lvl="2" eaLnBrk="0" hangingPunct="0">
                <a:lnSpc>
                  <a:spcPct val="80000"/>
                </a:lnSpc>
              </a:pPr>
              <a:r>
                <a:rPr lang="el-GR" sz="2200" b="1" dirty="0">
                  <a:solidFill>
                    <a:srgbClr val="C00000"/>
                  </a:solidFill>
                </a:rPr>
                <a:t>Έξοδα χρήσης δεδουλευμένα</a:t>
              </a:r>
            </a:p>
          </p:txBody>
        </p:sp>
        <p:sp>
          <p:nvSpPr>
            <p:cNvPr id="421904" name="AutoShape 16"/>
            <p:cNvSpPr>
              <a:spLocks/>
            </p:cNvSpPr>
            <p:nvPr/>
          </p:nvSpPr>
          <p:spPr bwMode="auto">
            <a:xfrm>
              <a:off x="3447" y="3611"/>
              <a:ext cx="384" cy="624"/>
            </a:xfrm>
            <a:prstGeom prst="rightBrace">
              <a:avLst>
                <a:gd name="adj1" fmla="val 13542"/>
                <a:gd name="adj2" fmla="val 50000"/>
              </a:avLst>
            </a:prstGeom>
            <a:noFill/>
            <a:ln w="12700">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grpSp>
      <p:grpSp>
        <p:nvGrpSpPr>
          <p:cNvPr id="5" name="Group 17"/>
          <p:cNvGrpSpPr>
            <a:grpSpLocks/>
          </p:cNvGrpSpPr>
          <p:nvPr/>
        </p:nvGrpSpPr>
        <p:grpSpPr bwMode="auto">
          <a:xfrm>
            <a:off x="323850" y="2346325"/>
            <a:ext cx="5162550" cy="1108075"/>
            <a:chOff x="204" y="1478"/>
            <a:chExt cx="3252" cy="698"/>
          </a:xfrm>
        </p:grpSpPr>
        <p:sp>
          <p:nvSpPr>
            <p:cNvPr id="421906" name="Text Box 18"/>
            <p:cNvSpPr txBox="1">
              <a:spLocks noChangeArrowheads="1"/>
            </p:cNvSpPr>
            <p:nvPr/>
          </p:nvSpPr>
          <p:spPr bwMode="auto">
            <a:xfrm>
              <a:off x="204" y="1478"/>
              <a:ext cx="3012" cy="6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l-GR" sz="2200" b="1" i="1" dirty="0">
                  <a:solidFill>
                    <a:schemeClr val="bg2">
                      <a:lumMod val="50000"/>
                    </a:schemeClr>
                  </a:solidFill>
                </a:rPr>
                <a:t>Πιθανή </a:t>
              </a:r>
              <a:r>
                <a:rPr lang="el-GR" sz="2200" b="1" dirty="0">
                  <a:solidFill>
                    <a:schemeClr val="bg2">
                      <a:lumMod val="50000"/>
                    </a:schemeClr>
                  </a:solidFill>
                </a:rPr>
                <a:t>ζημιά χωρίς να </a:t>
              </a:r>
            </a:p>
            <a:p>
              <a:pPr eaLnBrk="0" hangingPunct="0"/>
              <a:r>
                <a:rPr lang="el-GR" sz="2200" b="1" dirty="0">
                  <a:solidFill>
                    <a:schemeClr val="bg2">
                      <a:lumMod val="50000"/>
                    </a:schemeClr>
                  </a:solidFill>
                </a:rPr>
                <a:t>είναι γνωστό το ποσό ή ο χρόνος ή και τα δύο</a:t>
              </a:r>
            </a:p>
          </p:txBody>
        </p:sp>
        <p:sp>
          <p:nvSpPr>
            <p:cNvPr id="421907" name="AutoShape 19"/>
            <p:cNvSpPr>
              <a:spLocks/>
            </p:cNvSpPr>
            <p:nvPr/>
          </p:nvSpPr>
          <p:spPr bwMode="auto">
            <a:xfrm>
              <a:off x="3072" y="1536"/>
              <a:ext cx="384" cy="480"/>
            </a:xfrm>
            <a:prstGeom prst="rightBrace">
              <a:avLst>
                <a:gd name="adj1" fmla="val 10417"/>
                <a:gd name="adj2" fmla="val 50000"/>
              </a:avLst>
            </a:prstGeom>
            <a:noFill/>
            <a:ln w="12700">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grpSp>
    </p:spTree>
    <p:extLst>
      <p:ext uri="{BB962C8B-B14F-4D97-AF65-F5344CB8AC3E}">
        <p14:creationId xmlns="" xmlns:p14="http://schemas.microsoft.com/office/powerpoint/2010/main" val="7739565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116632"/>
            <a:ext cx="8229600" cy="432049"/>
          </a:xfrm>
        </p:spPr>
        <p:txBody>
          <a:bodyPr>
            <a:normAutofit fontScale="90000"/>
          </a:bodyPr>
          <a:lstStyle/>
          <a:p>
            <a:pPr algn="ctr"/>
            <a:r>
              <a:rPr lang="el-GR" sz="3600" b="1" dirty="0" smtClean="0">
                <a:solidFill>
                  <a:srgbClr val="0000FF"/>
                </a:solidFill>
              </a:rPr>
              <a:t>ΙΔΙΑ ΚΕΦΑΛΑΙΑ</a:t>
            </a:r>
          </a:p>
        </p:txBody>
      </p:sp>
      <p:sp>
        <p:nvSpPr>
          <p:cNvPr id="17411" name="Rectangle 3"/>
          <p:cNvSpPr>
            <a:spLocks noGrp="1" noChangeArrowheads="1"/>
          </p:cNvSpPr>
          <p:nvPr>
            <p:ph type="body" idx="1"/>
          </p:nvPr>
        </p:nvSpPr>
        <p:spPr>
          <a:xfrm>
            <a:off x="0" y="620689"/>
            <a:ext cx="9144000" cy="6237312"/>
          </a:xfrm>
        </p:spPr>
        <p:txBody>
          <a:bodyPr/>
          <a:lstStyle/>
          <a:p>
            <a:pPr>
              <a:lnSpc>
                <a:spcPct val="90000"/>
              </a:lnSpc>
              <a:buFontTx/>
              <a:buNone/>
            </a:pPr>
            <a:r>
              <a:rPr lang="el-GR" sz="2800" b="1" dirty="0" smtClean="0">
                <a:solidFill>
                  <a:srgbClr val="000000"/>
                </a:solidFill>
                <a:latin typeface="Arial Greek" pitchFamily="34" charset="0"/>
              </a:rPr>
              <a:t>Ι.Κ. ή Κ.Θ. = Ε - (ΜΥ+ΒΥ)</a:t>
            </a:r>
            <a:r>
              <a:rPr lang="el-GR" sz="2800" dirty="0" smtClean="0">
                <a:solidFill>
                  <a:srgbClr val="000000"/>
                </a:solidFill>
                <a:latin typeface="Arial Greek" pitchFamily="34" charset="0"/>
                <a:cs typeface="Times New Roman" pitchFamily="18" charset="0"/>
              </a:rPr>
              <a:t> </a:t>
            </a:r>
            <a:endParaRPr lang="el-GR" sz="2800" dirty="0" smtClean="0">
              <a:solidFill>
                <a:srgbClr val="000000"/>
              </a:solidFill>
              <a:latin typeface="Arial Greek" pitchFamily="34" charset="0"/>
            </a:endParaRPr>
          </a:p>
          <a:p>
            <a:pPr algn="just">
              <a:lnSpc>
                <a:spcPct val="90000"/>
              </a:lnSpc>
              <a:buFontTx/>
              <a:buNone/>
            </a:pPr>
            <a:r>
              <a:rPr lang="el-GR" sz="2800" dirty="0" smtClean="0">
                <a:solidFill>
                  <a:srgbClr val="000000"/>
                </a:solidFill>
                <a:latin typeface="Arial Greek" pitchFamily="34" charset="0"/>
              </a:rPr>
              <a:t>Ε</a:t>
            </a:r>
            <a:r>
              <a:rPr lang="el-GR" sz="2800" dirty="0" smtClean="0">
                <a:solidFill>
                  <a:srgbClr val="000000"/>
                </a:solidFill>
                <a:latin typeface="Arial Greek" pitchFamily="34" charset="0"/>
                <a:cs typeface="Times New Roman" pitchFamily="18" charset="0"/>
              </a:rPr>
              <a:t>ίναι η αξία που απομένει μετά την ικανοποίηση όλων</a:t>
            </a:r>
          </a:p>
          <a:p>
            <a:pPr algn="just">
              <a:lnSpc>
                <a:spcPct val="90000"/>
              </a:lnSpc>
              <a:buFontTx/>
              <a:buNone/>
            </a:pPr>
            <a:r>
              <a:rPr lang="el-GR" sz="2800" dirty="0" smtClean="0">
                <a:solidFill>
                  <a:srgbClr val="000000"/>
                </a:solidFill>
                <a:latin typeface="Arial Greek" pitchFamily="34" charset="0"/>
                <a:cs typeface="Times New Roman" pitchFamily="18" charset="0"/>
              </a:rPr>
              <a:t>των διεκδικήσεων των πιστωτών της εταιρίας. </a:t>
            </a:r>
            <a:endParaRPr lang="el-GR" sz="2800" dirty="0" smtClean="0">
              <a:solidFill>
                <a:srgbClr val="000000"/>
              </a:solidFill>
              <a:latin typeface="Arial Greek" pitchFamily="34" charset="0"/>
            </a:endParaRPr>
          </a:p>
          <a:p>
            <a:pPr algn="just">
              <a:lnSpc>
                <a:spcPct val="90000"/>
              </a:lnSpc>
              <a:buFontTx/>
              <a:buNone/>
            </a:pPr>
            <a:r>
              <a:rPr lang="el-GR" sz="2800" b="1" dirty="0" smtClean="0">
                <a:solidFill>
                  <a:srgbClr val="000000"/>
                </a:solidFill>
                <a:latin typeface="Arial Greek" pitchFamily="34" charset="0"/>
                <a:cs typeface="Times New Roman" pitchFamily="18" charset="0"/>
              </a:rPr>
              <a:t>Προέρχεται από δύο πηγές. </a:t>
            </a:r>
          </a:p>
          <a:p>
            <a:pPr algn="just">
              <a:lnSpc>
                <a:spcPct val="90000"/>
              </a:lnSpc>
              <a:buFontTx/>
              <a:buNone/>
            </a:pPr>
            <a:r>
              <a:rPr lang="el-GR" sz="2800" b="1" dirty="0" smtClean="0">
                <a:solidFill>
                  <a:srgbClr val="000000"/>
                </a:solidFill>
                <a:latin typeface="Arial Greek" pitchFamily="34" charset="0"/>
                <a:cs typeface="Times New Roman" pitchFamily="18" charset="0"/>
              </a:rPr>
              <a:t>1)</a:t>
            </a:r>
            <a:r>
              <a:rPr lang="el-GR" sz="2800" dirty="0" smtClean="0">
                <a:solidFill>
                  <a:srgbClr val="000000"/>
                </a:solidFill>
                <a:latin typeface="Arial Greek" pitchFamily="34" charset="0"/>
                <a:cs typeface="Times New Roman" pitchFamily="18" charset="0"/>
              </a:rPr>
              <a:t> Από τα κεφάλαια των ιδιοκτητών/μετόχων που καταχωρούνται στο λογαριασμό Μετοχικό Κεφάλαιο δηλαδή ονομαστική αξία</a:t>
            </a:r>
            <a:r>
              <a:rPr lang="el-GR" sz="2800" dirty="0" smtClean="0">
                <a:solidFill>
                  <a:srgbClr val="000000"/>
                </a:solidFill>
                <a:latin typeface="Arial Greek" pitchFamily="34" charset="0"/>
              </a:rPr>
              <a:t> </a:t>
            </a:r>
            <a:r>
              <a:rPr lang="el-GR" sz="2800" dirty="0" smtClean="0">
                <a:solidFill>
                  <a:srgbClr val="000000"/>
                </a:solidFill>
                <a:latin typeface="Arial Greek" pitchFamily="34" charset="0"/>
                <a:cs typeface="Times New Roman" pitchFamily="18" charset="0"/>
              </a:rPr>
              <a:t>μετοχών επί τον αριθμό αυτών (100 μετοχές Χ 10 € / μετοχή = 1.000 €). </a:t>
            </a:r>
          </a:p>
          <a:p>
            <a:pPr algn="just">
              <a:lnSpc>
                <a:spcPct val="90000"/>
              </a:lnSpc>
              <a:buFontTx/>
              <a:buNone/>
            </a:pPr>
            <a:r>
              <a:rPr lang="el-GR" sz="2800" b="1" dirty="0" smtClean="0">
                <a:solidFill>
                  <a:srgbClr val="000000"/>
                </a:solidFill>
                <a:latin typeface="Arial Greek" pitchFamily="34" charset="0"/>
                <a:cs typeface="Times New Roman" pitchFamily="18" charset="0"/>
              </a:rPr>
              <a:t>2)</a:t>
            </a:r>
            <a:r>
              <a:rPr lang="el-GR" sz="2800" dirty="0" smtClean="0">
                <a:solidFill>
                  <a:srgbClr val="000000"/>
                </a:solidFill>
                <a:latin typeface="Arial Greek" pitchFamily="34" charset="0"/>
                <a:cs typeface="Times New Roman" pitchFamily="18" charset="0"/>
              </a:rPr>
              <a:t> Από τα</a:t>
            </a:r>
            <a:r>
              <a:rPr lang="en-US" sz="2800" dirty="0" smtClean="0">
                <a:solidFill>
                  <a:srgbClr val="000000"/>
                </a:solidFill>
                <a:latin typeface="Arial Greek" pitchFamily="34" charset="0"/>
                <a:cs typeface="Times New Roman" pitchFamily="18" charset="0"/>
              </a:rPr>
              <a:t> </a:t>
            </a:r>
            <a:r>
              <a:rPr lang="el-GR" sz="2800" dirty="0" smtClean="0">
                <a:solidFill>
                  <a:srgbClr val="000000"/>
                </a:solidFill>
                <a:latin typeface="Arial Greek" pitchFamily="34" charset="0"/>
              </a:rPr>
              <a:t>αποθεματικά τακτικά και έκτακτα π.χ.</a:t>
            </a:r>
            <a:r>
              <a:rPr lang="el-GR" sz="2800" dirty="0" smtClean="0">
                <a:solidFill>
                  <a:srgbClr val="000000"/>
                </a:solidFill>
                <a:latin typeface="Arial Greek" pitchFamily="34" charset="0"/>
                <a:cs typeface="Times New Roman" pitchFamily="18" charset="0"/>
              </a:rPr>
              <a:t> </a:t>
            </a:r>
            <a:r>
              <a:rPr lang="el-GR" sz="2800" b="1" dirty="0" smtClean="0">
                <a:solidFill>
                  <a:srgbClr val="000000"/>
                </a:solidFill>
                <a:latin typeface="Arial Greek" pitchFamily="34" charset="0"/>
                <a:cs typeface="Times New Roman" pitchFamily="18" charset="0"/>
              </a:rPr>
              <a:t>α)</a:t>
            </a:r>
            <a:r>
              <a:rPr lang="el-GR" sz="2800" dirty="0" smtClean="0">
                <a:solidFill>
                  <a:srgbClr val="000000"/>
                </a:solidFill>
                <a:latin typeface="Arial Greek" pitchFamily="34" charset="0"/>
                <a:cs typeface="Times New Roman" pitchFamily="18" charset="0"/>
              </a:rPr>
              <a:t> κέρδη που δεν διανεμήθηκαν και παραμένουν στην επιχείρηση με τη μορφή κάποιου αποθεματικού ή ως Κέρδη εις Νέον και </a:t>
            </a:r>
            <a:r>
              <a:rPr lang="el-GR" sz="2800" b="1" dirty="0" smtClean="0">
                <a:solidFill>
                  <a:srgbClr val="000000"/>
                </a:solidFill>
                <a:latin typeface="Arial Greek" pitchFamily="34" charset="0"/>
                <a:cs typeface="Times New Roman" pitchFamily="18" charset="0"/>
              </a:rPr>
              <a:t>β)</a:t>
            </a:r>
            <a:r>
              <a:rPr lang="el-GR" sz="2800" dirty="0" smtClean="0">
                <a:solidFill>
                  <a:srgbClr val="000000"/>
                </a:solidFill>
                <a:latin typeface="Arial Greek" pitchFamily="34" charset="0"/>
                <a:cs typeface="Times New Roman" pitchFamily="18" charset="0"/>
              </a:rPr>
              <a:t> αποθεματικό από την Έκδοση Μετοχών υπέρ το Άρτιο, καταχωρείται το υπέρ την ονομαστική αξία ποσό πώλησης αυτών.</a:t>
            </a:r>
          </a:p>
          <a:p>
            <a:pPr>
              <a:lnSpc>
                <a:spcPct val="90000"/>
              </a:lnSpc>
            </a:pPr>
            <a:endParaRPr lang="el-GR" sz="2800" dirty="0" smtClean="0">
              <a:latin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5746" name="Picture 2"/>
          <p:cNvPicPr>
            <a:picLocks noGrp="1" noChangeAspect="1" noChangeArrowheads="1"/>
          </p:cNvPicPr>
          <p:nvPr>
            <p:ph idx="1"/>
          </p:nvPr>
        </p:nvPicPr>
        <p:blipFill>
          <a:blip r:embed="rId2" cstate="print"/>
          <a:srcRect/>
          <a:stretch>
            <a:fillRect/>
          </a:stretch>
        </p:blipFill>
        <p:spPr bwMode="auto">
          <a:xfrm>
            <a:off x="0" y="548680"/>
            <a:ext cx="9144000" cy="6309320"/>
          </a:xfrm>
          <a:prstGeom prst="rect">
            <a:avLst/>
          </a:prstGeom>
          <a:noFill/>
          <a:ln w="9525">
            <a:noFill/>
            <a:miter lim="800000"/>
            <a:headEnd/>
            <a:tailEnd/>
          </a:ln>
        </p:spPr>
      </p:pic>
      <p:sp>
        <p:nvSpPr>
          <p:cNvPr id="5" name="1 - Τίτλος"/>
          <p:cNvSpPr>
            <a:spLocks noGrp="1"/>
          </p:cNvSpPr>
          <p:nvPr>
            <p:ph type="title"/>
          </p:nvPr>
        </p:nvSpPr>
        <p:spPr>
          <a:xfrm>
            <a:off x="0" y="0"/>
            <a:ext cx="8964488" cy="692696"/>
          </a:xfrm>
        </p:spPr>
        <p:txBody>
          <a:bodyPr>
            <a:normAutofit fontScale="90000"/>
          </a:bodyPr>
          <a:lstStyle/>
          <a:p>
            <a:r>
              <a:rPr lang="el-GR" sz="3600" b="1" dirty="0" smtClean="0"/>
              <a:t/>
            </a:r>
            <a:br>
              <a:rPr lang="el-GR" sz="3600" b="1" dirty="0" smtClean="0"/>
            </a:br>
            <a:r>
              <a:rPr lang="el-GR" sz="3600" b="1" dirty="0" smtClean="0"/>
              <a:t/>
            </a:r>
            <a:br>
              <a:rPr lang="el-GR" sz="3600" b="1" dirty="0" smtClean="0"/>
            </a:br>
            <a:r>
              <a:rPr lang="el-GR" sz="3600" b="1" dirty="0" smtClean="0"/>
              <a:t/>
            </a:r>
            <a:br>
              <a:rPr lang="el-GR" sz="3600" b="1" dirty="0" smtClean="0"/>
            </a:br>
            <a:r>
              <a:rPr lang="el-GR" sz="3600" b="1" dirty="0" smtClean="0"/>
              <a:t/>
            </a:r>
            <a:br>
              <a:rPr lang="el-GR" sz="3600" b="1" dirty="0" smtClean="0"/>
            </a:br>
            <a:r>
              <a:rPr lang="el-GR" sz="3600" b="1" dirty="0" smtClean="0"/>
              <a:t/>
            </a:r>
            <a:br>
              <a:rPr lang="el-GR" sz="3600" b="1" dirty="0" smtClean="0"/>
            </a:br>
            <a:r>
              <a:rPr lang="el-GR" sz="3600" b="1" dirty="0" smtClean="0"/>
              <a:t/>
            </a:r>
            <a:br>
              <a:rPr lang="el-GR" sz="3600" b="1" dirty="0" smtClean="0"/>
            </a:br>
            <a:r>
              <a:rPr lang="el-GR" sz="3600" b="1" dirty="0" smtClean="0"/>
              <a:t/>
            </a:r>
            <a:br>
              <a:rPr lang="el-GR" sz="3600" b="1" dirty="0" smtClean="0"/>
            </a:br>
            <a:r>
              <a:rPr lang="el-GR" sz="3600" b="1" dirty="0" smtClean="0"/>
              <a:t>                                                                                                                                      </a:t>
            </a:r>
            <a:br>
              <a:rPr lang="el-GR" sz="3600" b="1" dirty="0" smtClean="0"/>
            </a:br>
            <a:r>
              <a:rPr lang="el-GR" sz="3600" b="1" dirty="0" smtClean="0"/>
              <a:t/>
            </a:r>
            <a:br>
              <a:rPr lang="el-GR" sz="3600" b="1" dirty="0" smtClean="0"/>
            </a:br>
            <a:r>
              <a:rPr lang="el-GR" sz="3600" b="1" dirty="0" smtClean="0"/>
              <a:t/>
            </a:r>
            <a:br>
              <a:rPr lang="el-GR" sz="3600" b="1" dirty="0" smtClean="0"/>
            </a:br>
            <a:r>
              <a:rPr lang="el-GR" sz="3600" b="1" dirty="0" smtClean="0"/>
              <a:t/>
            </a:r>
            <a:br>
              <a:rPr lang="el-GR" sz="3600" b="1" dirty="0" smtClean="0"/>
            </a:br>
            <a:r>
              <a:rPr lang="el-GR" sz="3600" b="1" dirty="0" smtClean="0"/>
              <a:t/>
            </a:r>
            <a:br>
              <a:rPr lang="el-GR" sz="3600" b="1" dirty="0" smtClean="0"/>
            </a:br>
            <a:r>
              <a:rPr lang="el-GR" sz="3600" b="1" dirty="0" smtClean="0"/>
              <a:t/>
            </a:r>
            <a:br>
              <a:rPr lang="el-GR" sz="3600" b="1" dirty="0" smtClean="0"/>
            </a:br>
            <a:r>
              <a:rPr lang="el-GR" sz="3600" b="1" dirty="0" smtClean="0"/>
              <a:t/>
            </a:r>
            <a:br>
              <a:rPr lang="el-GR" sz="3600" b="1" dirty="0" smtClean="0"/>
            </a:br>
            <a:r>
              <a:rPr lang="el-GR" sz="3600" b="1" dirty="0" smtClean="0"/>
              <a:t/>
            </a:r>
            <a:br>
              <a:rPr lang="el-GR" sz="3600" b="1" dirty="0" smtClean="0"/>
            </a:br>
            <a:r>
              <a:rPr lang="el-GR" sz="3600" b="1" dirty="0" smtClean="0"/>
              <a:t/>
            </a:r>
            <a:br>
              <a:rPr lang="el-GR" sz="3600" b="1" dirty="0" smtClean="0"/>
            </a:br>
            <a:r>
              <a:rPr lang="el-GR" sz="3600" b="1" dirty="0" smtClean="0"/>
              <a:t/>
            </a:r>
            <a:br>
              <a:rPr lang="el-GR" sz="3600" b="1" dirty="0" smtClean="0"/>
            </a:br>
            <a:r>
              <a:rPr lang="el-GR" sz="3600" b="1" dirty="0" smtClean="0"/>
              <a:t/>
            </a:r>
            <a:br>
              <a:rPr lang="el-GR" sz="3600" b="1" dirty="0" smtClean="0"/>
            </a:br>
            <a:r>
              <a:rPr lang="el-GR" sz="3600" b="1" dirty="0" smtClean="0"/>
              <a:t/>
            </a:r>
            <a:br>
              <a:rPr lang="el-GR" sz="3600" b="1" dirty="0" smtClean="0"/>
            </a:br>
            <a:r>
              <a:rPr lang="el-GR" sz="3600" b="1" dirty="0" smtClean="0"/>
              <a:t/>
            </a:r>
            <a:br>
              <a:rPr lang="el-GR" sz="3600" b="1" dirty="0" smtClean="0"/>
            </a:br>
            <a:r>
              <a:rPr lang="el-GR" sz="3600" b="1" dirty="0" smtClean="0"/>
              <a:t/>
            </a:r>
            <a:br>
              <a:rPr lang="el-GR" sz="3600" b="1" dirty="0" smtClean="0"/>
            </a:br>
            <a:r>
              <a:rPr lang="el-GR" sz="3600" b="1" dirty="0" smtClean="0"/>
              <a:t/>
            </a:r>
            <a:br>
              <a:rPr lang="el-GR" sz="3600" b="1" dirty="0" smtClean="0"/>
            </a:br>
            <a:r>
              <a:rPr lang="el-GR" sz="3600" b="1" dirty="0" smtClean="0"/>
              <a:t/>
            </a:r>
            <a:br>
              <a:rPr lang="el-GR" sz="3600" b="1" dirty="0" smtClean="0"/>
            </a:br>
            <a:r>
              <a:rPr lang="en-US" sz="2700" b="1" dirty="0" smtClean="0"/>
              <a:t>What almost every European country is worst at</a:t>
            </a:r>
            <a:br>
              <a:rPr lang="en-US" sz="2700" b="1" dirty="0" smtClean="0"/>
            </a:br>
            <a:endParaRPr lang="el-GR" sz="2700"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457200" y="152400"/>
            <a:ext cx="8229600" cy="900336"/>
          </a:xfrm>
        </p:spPr>
        <p:txBody>
          <a:bodyPr/>
          <a:lstStyle/>
          <a:p>
            <a:pPr algn="ctr"/>
            <a:r>
              <a:rPr lang="el-GR" b="1" dirty="0" smtClean="0">
                <a:solidFill>
                  <a:srgbClr val="FFC000"/>
                </a:solidFill>
              </a:rPr>
              <a:t>ΜΟΡΦΗ ΙΣΟΛΟΓΙΣΜΟΥ</a:t>
            </a:r>
            <a:endParaRPr lang="el-GR" b="1" dirty="0">
              <a:solidFill>
                <a:srgbClr val="FFC000"/>
              </a:solidFill>
            </a:endParaRPr>
          </a:p>
        </p:txBody>
      </p:sp>
      <p:pic>
        <p:nvPicPr>
          <p:cNvPr id="13314" name="Picture 2"/>
          <p:cNvPicPr>
            <a:picLocks noGrp="1" noChangeAspect="1" noChangeArrowheads="1"/>
          </p:cNvPicPr>
          <p:nvPr>
            <p:ph idx="1"/>
          </p:nvPr>
        </p:nvPicPr>
        <p:blipFill>
          <a:blip r:embed="rId2" cstate="print"/>
          <a:srcRect/>
          <a:stretch>
            <a:fillRect/>
          </a:stretch>
        </p:blipFill>
        <p:spPr bwMode="auto">
          <a:xfrm>
            <a:off x="251520" y="980728"/>
            <a:ext cx="8712968" cy="5616624"/>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536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0"/>
            <a:ext cx="9144000" cy="68770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36719454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62074"/>
          </a:xfrm>
        </p:spPr>
        <p:txBody>
          <a:bodyPr>
            <a:normAutofit fontScale="90000"/>
          </a:bodyPr>
          <a:lstStyle/>
          <a:p>
            <a:r>
              <a:rPr lang="el-GR" b="1" dirty="0" smtClean="0"/>
              <a:t>ΙΣΟΛΟΓΙΣΜΟΣ ΕΠΙΧΕΙΡΗΣΗΣ</a:t>
            </a:r>
            <a:endParaRPr lang="el-GR" b="1" dirty="0"/>
          </a:p>
        </p:txBody>
      </p:sp>
      <p:pic>
        <p:nvPicPr>
          <p:cNvPr id="4190210" name="Picture 2"/>
          <p:cNvPicPr>
            <a:picLocks noGrp="1" noChangeAspect="1" noChangeArrowheads="1"/>
          </p:cNvPicPr>
          <p:nvPr>
            <p:ph idx="1"/>
          </p:nvPr>
        </p:nvPicPr>
        <p:blipFill>
          <a:blip r:embed="rId2" cstate="print"/>
          <a:srcRect/>
          <a:stretch>
            <a:fillRect/>
          </a:stretch>
        </p:blipFill>
        <p:spPr bwMode="auto">
          <a:xfrm>
            <a:off x="0" y="908720"/>
            <a:ext cx="9143999" cy="59492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764704"/>
          </a:xfrm>
        </p:spPr>
        <p:txBody>
          <a:bodyPr>
            <a:normAutofit fontScale="90000"/>
          </a:bodyPr>
          <a:lstStyle/>
          <a:p>
            <a:r>
              <a:rPr lang="el-GR" dirty="0" smtClean="0"/>
              <a:t>Κάθετος Ισολογισμός Τράπεζας</a:t>
            </a:r>
            <a:endParaRPr lang="el-GR" dirty="0"/>
          </a:p>
        </p:txBody>
      </p:sp>
      <p:pic>
        <p:nvPicPr>
          <p:cNvPr id="4" name="3 - Θέση περιεχομένου"/>
          <p:cNvPicPr>
            <a:picLocks noGrp="1"/>
          </p:cNvPicPr>
          <p:nvPr>
            <p:ph idx="1"/>
          </p:nvPr>
        </p:nvPicPr>
        <p:blipFill>
          <a:blip r:embed="rId2" cstate="print"/>
          <a:srcRect/>
          <a:stretch>
            <a:fillRect/>
          </a:stretch>
        </p:blipFill>
        <p:spPr bwMode="auto">
          <a:xfrm>
            <a:off x="0" y="836713"/>
            <a:ext cx="9144000" cy="6021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p:cNvSpPr>
            <a:spLocks noGrp="1"/>
          </p:cNvSpPr>
          <p:nvPr>
            <p:ph type="sldNum" sz="quarter" idx="4294967295"/>
          </p:nvPr>
        </p:nvSpPr>
        <p:spPr>
          <a:xfrm>
            <a:off x="6553200" y="6245225"/>
            <a:ext cx="2133600" cy="476250"/>
          </a:xfrm>
          <a:prstGeom prst="rect">
            <a:avLst/>
          </a:prstGeom>
        </p:spPr>
        <p:txBody>
          <a:bodyPr/>
          <a:lstStyle/>
          <a:p>
            <a:fld id="{7BD4493D-84EF-45E1-8614-14AEBF67EAF2}" type="slidenum">
              <a:rPr lang="el-GR"/>
              <a:pPr/>
              <a:t>84</a:t>
            </a:fld>
            <a:endParaRPr lang="el-GR" dirty="0"/>
          </a:p>
        </p:txBody>
      </p:sp>
      <p:sp>
        <p:nvSpPr>
          <p:cNvPr id="423938" name="Rectangle 2"/>
          <p:cNvSpPr>
            <a:spLocks noGrp="1" noChangeArrowheads="1"/>
          </p:cNvSpPr>
          <p:nvPr>
            <p:ph type="title"/>
          </p:nvPr>
        </p:nvSpPr>
        <p:spPr>
          <a:xfrm>
            <a:off x="0" y="0"/>
            <a:ext cx="9144000" cy="980728"/>
          </a:xfrm>
        </p:spPr>
        <p:txBody>
          <a:bodyPr anchor="ctr">
            <a:normAutofit/>
          </a:bodyPr>
          <a:lstStyle/>
          <a:p>
            <a:pPr algn="ctr"/>
            <a:r>
              <a:rPr lang="el-GR" sz="3600" b="1" u="sng" dirty="0" smtClean="0">
                <a:solidFill>
                  <a:srgbClr val="663300"/>
                </a:solidFill>
              </a:rPr>
              <a:t>ΚΑΤΑΣΤΑΣΗ ΑΠΟΤΕΛΕΣΜΑΤΩΝ ΧΡΗΣΗΣ</a:t>
            </a:r>
            <a:endParaRPr lang="en-GB" sz="3600" b="1" u="sng" dirty="0">
              <a:solidFill>
                <a:srgbClr val="663300"/>
              </a:solidFill>
            </a:endParaRPr>
          </a:p>
        </p:txBody>
      </p:sp>
      <p:sp>
        <p:nvSpPr>
          <p:cNvPr id="423939" name="Rectangle 3"/>
          <p:cNvSpPr>
            <a:spLocks noGrp="1" noChangeArrowheads="1"/>
          </p:cNvSpPr>
          <p:nvPr>
            <p:ph type="body" idx="1"/>
          </p:nvPr>
        </p:nvSpPr>
        <p:spPr>
          <a:xfrm>
            <a:off x="251520" y="836712"/>
            <a:ext cx="8712968" cy="5832648"/>
          </a:xfrm>
        </p:spPr>
        <p:txBody>
          <a:bodyPr>
            <a:normAutofit fontScale="92500" lnSpcReduction="20000"/>
          </a:bodyPr>
          <a:lstStyle/>
          <a:p>
            <a:pPr algn="just">
              <a:spcBef>
                <a:spcPts val="600"/>
              </a:spcBef>
              <a:spcAft>
                <a:spcPts val="600"/>
              </a:spcAft>
              <a:buFontTx/>
              <a:buNone/>
            </a:pPr>
            <a:r>
              <a:rPr lang="el-GR" b="1" dirty="0"/>
              <a:t>	</a:t>
            </a:r>
            <a:r>
              <a:rPr lang="el-GR" sz="3200" b="1" dirty="0">
                <a:solidFill>
                  <a:srgbClr val="0000FF"/>
                </a:solidFill>
              </a:rPr>
              <a:t>Κατάσταση Αποτελεσμάτων Χρήσης (ΚΑΧ) ονομάζεται η λογιστική κατάσταση στην οποία συσχετίζονται περιληπτικά, με βάση τις παραδεκτές λογιστικές αρχές, οι </a:t>
            </a:r>
            <a:r>
              <a:rPr lang="el-GR" sz="3200" b="1" dirty="0">
                <a:solidFill>
                  <a:srgbClr val="7030A0"/>
                </a:solidFill>
              </a:rPr>
              <a:t>προσδιοριστικοί παράγοντες του αποτελέσματος</a:t>
            </a:r>
            <a:r>
              <a:rPr lang="el-GR" sz="3200" b="1" dirty="0"/>
              <a:t> </a:t>
            </a:r>
            <a:r>
              <a:rPr lang="el-GR" sz="3200" b="1" dirty="0">
                <a:solidFill>
                  <a:schemeClr val="bg1"/>
                </a:solidFill>
              </a:rPr>
              <a:t>που </a:t>
            </a:r>
            <a:r>
              <a:rPr lang="el-GR" sz="3200" b="1" dirty="0" err="1" smtClean="0">
                <a:solidFill>
                  <a:schemeClr val="bg1"/>
                </a:solidFill>
              </a:rPr>
              <a:t>πραγματοποιτική</a:t>
            </a:r>
            <a:r>
              <a:rPr lang="el-GR" sz="3200" b="1" dirty="0" smtClean="0">
                <a:solidFill>
                  <a:schemeClr val="bg1"/>
                </a:solidFill>
              </a:rPr>
              <a:t> </a:t>
            </a:r>
            <a:r>
              <a:rPr lang="el-GR" sz="3200" b="1" dirty="0">
                <a:solidFill>
                  <a:schemeClr val="bg1"/>
                </a:solidFill>
              </a:rPr>
              <a:t>χρήση. </a:t>
            </a:r>
            <a:endParaRPr lang="el-GR" sz="3200" b="1" dirty="0" smtClean="0">
              <a:solidFill>
                <a:schemeClr val="bg1"/>
              </a:solidFill>
            </a:endParaRPr>
          </a:p>
          <a:p>
            <a:pPr algn="just">
              <a:defRPr/>
            </a:pPr>
            <a:r>
              <a:rPr lang="el-GR" sz="3200" b="1" dirty="0" smtClean="0">
                <a:solidFill>
                  <a:srgbClr val="C00000"/>
                </a:solidFill>
                <a:cs typeface="Arial" pitchFamily="34" charset="0"/>
              </a:rPr>
              <a:t>Τα αποτελέσματα της επιχείρησης εξαρτώνται από το ύψος των εσόδων και των εξόδων, το κόστος των κεφαλαίων και των αγαθών. Ο συνδυασμός αυτών των στοιχείων δείχνει το κέρδος ή τη ζημιά της επιχείρησης για ένα συγκεκριμένο χρονικό διάστημα. </a:t>
            </a:r>
          </a:p>
          <a:p>
            <a:pPr algn="just">
              <a:defRPr/>
            </a:pPr>
            <a:r>
              <a:rPr lang="el-GR" sz="3200" b="1" dirty="0" smtClean="0"/>
              <a:t>Παρουσιάζονται εκτός των άλλων οι πωλήσεις, το κόστος πωληθέντων και το </a:t>
            </a:r>
            <a:r>
              <a:rPr lang="el-GR" sz="3200" b="1" dirty="0" smtClean="0">
                <a:solidFill>
                  <a:srgbClr val="002060"/>
                </a:solidFill>
              </a:rPr>
              <a:t>μικτό κέρδος.</a:t>
            </a:r>
          </a:p>
          <a:p>
            <a:pPr>
              <a:defRPr/>
            </a:pPr>
            <a:endParaRPr lang="el-GR" sz="3200" b="1" dirty="0" smtClean="0">
              <a:solidFill>
                <a:srgbClr val="006600"/>
              </a:solidFill>
              <a:cs typeface="Arial" pitchFamily="34" charset="0"/>
            </a:endParaRPr>
          </a:p>
          <a:p>
            <a:pPr algn="just">
              <a:spcBef>
                <a:spcPts val="600"/>
              </a:spcBef>
              <a:spcAft>
                <a:spcPts val="600"/>
              </a:spcAft>
              <a:buFontTx/>
              <a:buNone/>
            </a:pPr>
            <a:endParaRPr lang="en-GB" sz="3200" b="1" dirty="0"/>
          </a:p>
        </p:txBody>
      </p:sp>
    </p:spTree>
    <p:extLst>
      <p:ext uri="{BB962C8B-B14F-4D97-AF65-F5344CB8AC3E}">
        <p14:creationId xmlns="" xmlns:p14="http://schemas.microsoft.com/office/powerpoint/2010/main" val="1576182373"/>
      </p:ext>
    </p:extLst>
  </p:cSld>
  <p:clrMapOvr>
    <a:masterClrMapping/>
  </p:clrMapOvr>
  <p:transition>
    <p:split orient="vert" dir="in"/>
    <p:sndAc>
      <p:stSnd>
        <p:snd r:embed="rId3" name="Προσπέραση.wav"/>
      </p:stSnd>
    </p:sndAc>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62074"/>
          </a:xfrm>
        </p:spPr>
        <p:txBody>
          <a:bodyPr>
            <a:normAutofit fontScale="90000"/>
          </a:bodyPr>
          <a:lstStyle/>
          <a:p>
            <a:r>
              <a:rPr lang="el-GR" b="1" dirty="0" smtClean="0"/>
              <a:t>ΑΠΟΤΕΛΕΣΜΑΤΑ ΧΡΗΣΗΣ</a:t>
            </a:r>
            <a:endParaRPr lang="el-GR" b="1" dirty="0"/>
          </a:p>
        </p:txBody>
      </p:sp>
      <p:pic>
        <p:nvPicPr>
          <p:cNvPr id="4192258"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E3F588DD-132E-4D09-90CD-6B66DA1F0262}" type="slidenum">
              <a:rPr lang="el-GR"/>
              <a:pPr/>
              <a:t>86</a:t>
            </a:fld>
            <a:endParaRPr lang="el-GR" dirty="0"/>
          </a:p>
        </p:txBody>
      </p:sp>
      <p:sp>
        <p:nvSpPr>
          <p:cNvPr id="138242" name="Rectangle 2"/>
          <p:cNvSpPr>
            <a:spLocks noGrp="1" noChangeArrowheads="1"/>
          </p:cNvSpPr>
          <p:nvPr>
            <p:ph type="title"/>
          </p:nvPr>
        </p:nvSpPr>
        <p:spPr>
          <a:xfrm>
            <a:off x="684213" y="333375"/>
            <a:ext cx="7772400" cy="515938"/>
          </a:xfrm>
        </p:spPr>
        <p:txBody>
          <a:bodyPr>
            <a:normAutofit fontScale="90000"/>
          </a:bodyPr>
          <a:lstStyle/>
          <a:p>
            <a:pPr algn="ctr"/>
            <a:r>
              <a:rPr lang="el-GR" sz="3200" b="1" dirty="0">
                <a:solidFill>
                  <a:srgbClr val="0000FF"/>
                </a:solidFill>
              </a:rPr>
              <a:t>ΕΣΟΔΑ</a:t>
            </a:r>
            <a:r>
              <a:rPr lang="el-GR" sz="3200" b="1" dirty="0"/>
              <a:t> - </a:t>
            </a:r>
            <a:r>
              <a:rPr lang="el-GR" sz="3200" b="1" dirty="0">
                <a:solidFill>
                  <a:srgbClr val="FF0000"/>
                </a:solidFill>
              </a:rPr>
              <a:t>ΕΞΟΔΑ</a:t>
            </a:r>
            <a:r>
              <a:rPr lang="el-GR" sz="4000" dirty="0">
                <a:solidFill>
                  <a:srgbClr val="FF0000"/>
                </a:solidFill>
              </a:rPr>
              <a:t> </a:t>
            </a:r>
            <a:endParaRPr lang="en-US" sz="4000" dirty="0">
              <a:solidFill>
                <a:srgbClr val="FF0000"/>
              </a:solidFill>
            </a:endParaRPr>
          </a:p>
        </p:txBody>
      </p:sp>
      <p:sp>
        <p:nvSpPr>
          <p:cNvPr id="138243" name="Rectangle 3"/>
          <p:cNvSpPr>
            <a:spLocks noGrp="1" noChangeArrowheads="1"/>
          </p:cNvSpPr>
          <p:nvPr>
            <p:ph type="body" idx="1"/>
          </p:nvPr>
        </p:nvSpPr>
        <p:spPr>
          <a:xfrm>
            <a:off x="685800" y="1484313"/>
            <a:ext cx="7772400" cy="4611687"/>
          </a:xfrm>
        </p:spPr>
        <p:txBody>
          <a:bodyPr/>
          <a:lstStyle/>
          <a:p>
            <a:pPr marL="609600" indent="-609600">
              <a:buFont typeface="Wingdings" pitchFamily="2" charset="2"/>
              <a:buAutoNum type="arabicPeriod"/>
            </a:pPr>
            <a:endParaRPr lang="el-GR" dirty="0"/>
          </a:p>
          <a:p>
            <a:pPr marL="609600" indent="-609600">
              <a:buFont typeface="Wingdings" pitchFamily="2" charset="2"/>
              <a:buNone/>
            </a:pPr>
            <a:endParaRPr lang="el-GR" dirty="0"/>
          </a:p>
          <a:p>
            <a:pPr marL="609600" indent="-609600"/>
            <a:endParaRPr lang="en-US" dirty="0"/>
          </a:p>
        </p:txBody>
      </p:sp>
      <p:sp>
        <p:nvSpPr>
          <p:cNvPr id="138244" name="Rectangle 4"/>
          <p:cNvSpPr>
            <a:spLocks noChangeArrowheads="1"/>
          </p:cNvSpPr>
          <p:nvPr/>
        </p:nvSpPr>
        <p:spPr bwMode="auto">
          <a:xfrm>
            <a:off x="1042988" y="1773238"/>
            <a:ext cx="6697662" cy="3668712"/>
          </a:xfrm>
          <a:prstGeom prst="rect">
            <a:avLst/>
          </a:prstGeom>
          <a:noFill/>
          <a:ln w="9525" algn="ctr">
            <a:noFill/>
            <a:miter lim="800000"/>
            <a:headEnd/>
            <a:tailEnd/>
          </a:ln>
          <a:effectLst/>
        </p:spPr>
        <p:txBody>
          <a:bodyPr>
            <a:spAutoFit/>
          </a:bodyPr>
          <a:lstStyle/>
          <a:p>
            <a:pPr algn="l" eaLnBrk="1" hangingPunct="1">
              <a:spcBef>
                <a:spcPct val="20000"/>
              </a:spcBef>
              <a:buClr>
                <a:schemeClr val="accent2"/>
              </a:buClr>
              <a:buSzPct val="80000"/>
              <a:buFont typeface="Wingdings" pitchFamily="2" charset="2"/>
              <a:buChar char="l"/>
            </a:pPr>
            <a:endParaRPr lang="el-GR" dirty="0"/>
          </a:p>
          <a:p>
            <a:pPr algn="l" eaLnBrk="1" hangingPunct="1">
              <a:spcBef>
                <a:spcPct val="20000"/>
              </a:spcBef>
              <a:buClr>
                <a:schemeClr val="accent2"/>
              </a:buClr>
              <a:buSzPct val="80000"/>
              <a:buFont typeface="Wingdings" pitchFamily="2" charset="2"/>
              <a:buChar char="l"/>
            </a:pPr>
            <a:endParaRPr lang="el-GR" dirty="0"/>
          </a:p>
          <a:p>
            <a:pPr algn="l" eaLnBrk="1" hangingPunct="1">
              <a:spcBef>
                <a:spcPct val="20000"/>
              </a:spcBef>
              <a:buClr>
                <a:schemeClr val="accent2"/>
              </a:buClr>
              <a:buSzPct val="80000"/>
              <a:buFont typeface="Wingdings" pitchFamily="2" charset="2"/>
              <a:buChar char="l"/>
            </a:pPr>
            <a:endParaRPr lang="el-GR" dirty="0"/>
          </a:p>
          <a:p>
            <a:pPr algn="l" eaLnBrk="1" hangingPunct="1">
              <a:spcBef>
                <a:spcPct val="20000"/>
              </a:spcBef>
              <a:buClr>
                <a:schemeClr val="accent2"/>
              </a:buClr>
              <a:buSzPct val="80000"/>
              <a:buFont typeface="Wingdings" pitchFamily="2" charset="2"/>
              <a:buChar char="l"/>
            </a:pPr>
            <a:endParaRPr lang="el-GR" dirty="0"/>
          </a:p>
          <a:p>
            <a:pPr algn="l" eaLnBrk="1" hangingPunct="1">
              <a:spcBef>
                <a:spcPct val="20000"/>
              </a:spcBef>
              <a:buClr>
                <a:schemeClr val="accent2"/>
              </a:buClr>
              <a:buSzPct val="80000"/>
              <a:buFont typeface="Wingdings" pitchFamily="2" charset="2"/>
              <a:buChar char="l"/>
            </a:pPr>
            <a:endParaRPr lang="el-GR" dirty="0"/>
          </a:p>
          <a:p>
            <a:pPr algn="l" eaLnBrk="1" hangingPunct="1">
              <a:spcBef>
                <a:spcPct val="20000"/>
              </a:spcBef>
              <a:buClr>
                <a:schemeClr val="accent2"/>
              </a:buClr>
              <a:buSzPct val="80000"/>
              <a:buFont typeface="Wingdings" pitchFamily="2" charset="2"/>
              <a:buChar char="l"/>
            </a:pPr>
            <a:endParaRPr lang="el-GR" dirty="0"/>
          </a:p>
          <a:p>
            <a:pPr algn="l" eaLnBrk="1" hangingPunct="1">
              <a:spcBef>
                <a:spcPct val="20000"/>
              </a:spcBef>
              <a:buClr>
                <a:schemeClr val="accent2"/>
              </a:buClr>
              <a:buSzPct val="80000"/>
              <a:buFont typeface="Wingdings" pitchFamily="2" charset="2"/>
              <a:buChar char="l"/>
            </a:pPr>
            <a:endParaRPr lang="el-GR" dirty="0"/>
          </a:p>
          <a:p>
            <a:pPr algn="l" eaLnBrk="1" hangingPunct="1">
              <a:spcBef>
                <a:spcPct val="20000"/>
              </a:spcBef>
              <a:buClr>
                <a:schemeClr val="accent2"/>
              </a:buClr>
              <a:buSzPct val="80000"/>
              <a:buFont typeface="Wingdings" pitchFamily="2" charset="2"/>
              <a:buChar char="l"/>
            </a:pPr>
            <a:endParaRPr lang="el-GR" dirty="0"/>
          </a:p>
          <a:p>
            <a:pPr algn="l" eaLnBrk="1" hangingPunct="1">
              <a:spcBef>
                <a:spcPct val="20000"/>
              </a:spcBef>
              <a:buClr>
                <a:schemeClr val="accent2"/>
              </a:buClr>
              <a:buSzPct val="80000"/>
              <a:buFont typeface="Wingdings" pitchFamily="2" charset="2"/>
              <a:buChar char="l"/>
            </a:pPr>
            <a:endParaRPr lang="el-GR" dirty="0"/>
          </a:p>
          <a:p>
            <a:pPr algn="l" eaLnBrk="1" hangingPunct="1">
              <a:spcBef>
                <a:spcPct val="20000"/>
              </a:spcBef>
              <a:buClr>
                <a:schemeClr val="accent2"/>
              </a:buClr>
              <a:buSzPct val="80000"/>
              <a:buFont typeface="Wingdings" pitchFamily="2" charset="2"/>
              <a:buChar char="l"/>
            </a:pPr>
            <a:endParaRPr lang="el-GR" dirty="0"/>
          </a:p>
          <a:p>
            <a:pPr algn="l" eaLnBrk="1" hangingPunct="1">
              <a:spcBef>
                <a:spcPct val="20000"/>
              </a:spcBef>
              <a:buClr>
                <a:schemeClr val="accent2"/>
              </a:buClr>
              <a:buSzPct val="80000"/>
              <a:buFont typeface="Wingdings" pitchFamily="2" charset="2"/>
              <a:buChar char="l"/>
            </a:pPr>
            <a:endParaRPr lang="el-GR" dirty="0"/>
          </a:p>
        </p:txBody>
      </p:sp>
      <p:sp>
        <p:nvSpPr>
          <p:cNvPr id="138247" name="Rectangle 7"/>
          <p:cNvSpPr>
            <a:spLocks noChangeArrowheads="1"/>
          </p:cNvSpPr>
          <p:nvPr/>
        </p:nvSpPr>
        <p:spPr bwMode="auto">
          <a:xfrm>
            <a:off x="251520" y="1052513"/>
            <a:ext cx="8640959" cy="5256807"/>
          </a:xfrm>
          <a:prstGeom prst="rect">
            <a:avLst/>
          </a:prstGeom>
          <a:noFill/>
          <a:ln w="9525">
            <a:noFill/>
            <a:miter lim="800000"/>
            <a:headEnd/>
            <a:tailEnd/>
          </a:ln>
          <a:effectLst/>
        </p:spPr>
        <p:txBody>
          <a:bodyPr/>
          <a:lstStyle/>
          <a:p>
            <a:pPr marL="609600" indent="-609600" algn="l" eaLnBrk="1" hangingPunct="1">
              <a:spcBef>
                <a:spcPct val="20000"/>
              </a:spcBef>
              <a:buClr>
                <a:schemeClr val="accent2"/>
              </a:buClr>
              <a:buSzPct val="80000"/>
              <a:buFont typeface="Wingdings" pitchFamily="2" charset="2"/>
              <a:buChar char="l"/>
            </a:pPr>
            <a:r>
              <a:rPr lang="el-GR" sz="2400" b="1" dirty="0">
                <a:latin typeface="Times New Roman" pitchFamily="18" charset="0"/>
              </a:rPr>
              <a:t>Έσοδο</a:t>
            </a:r>
            <a:r>
              <a:rPr lang="el-GR" sz="2400" b="1" i="1" dirty="0">
                <a:effectLst>
                  <a:outerShdw blurRad="38100" dist="38100" dir="2700000" algn="tl">
                    <a:srgbClr val="000000"/>
                  </a:outerShdw>
                </a:effectLst>
                <a:latin typeface="Times New Roman" pitchFamily="18" charset="0"/>
              </a:rPr>
              <a:t> </a:t>
            </a:r>
            <a:r>
              <a:rPr lang="el-GR" sz="2400" i="1" dirty="0">
                <a:latin typeface="Times New Roman" pitchFamily="18" charset="0"/>
              </a:rPr>
              <a:t>είναι κάθε </a:t>
            </a:r>
            <a:r>
              <a:rPr lang="el-GR" sz="2400" b="1" i="1" dirty="0">
                <a:solidFill>
                  <a:srgbClr val="0000CC"/>
                </a:solidFill>
                <a:latin typeface="Times New Roman" pitchFamily="18" charset="0"/>
              </a:rPr>
              <a:t>αύξηση</a:t>
            </a:r>
            <a:r>
              <a:rPr lang="el-GR" sz="2400" i="1" dirty="0">
                <a:latin typeface="Times New Roman" pitchFamily="18" charset="0"/>
              </a:rPr>
              <a:t> της καθαρής θέσης μιας οικονομικής μονάδας η οποία προέρχεται από τις δραστηριότητες της</a:t>
            </a:r>
          </a:p>
          <a:p>
            <a:pPr marL="609600" indent="-609600" algn="l" eaLnBrk="1" hangingPunct="1">
              <a:spcBef>
                <a:spcPct val="20000"/>
              </a:spcBef>
              <a:buClr>
                <a:schemeClr val="accent2"/>
              </a:buClr>
              <a:buSzPct val="80000"/>
              <a:buFont typeface="Wingdings" pitchFamily="2" charset="2"/>
              <a:buNone/>
            </a:pPr>
            <a:r>
              <a:rPr lang="el-GR" sz="2400" dirty="0">
                <a:latin typeface="Times New Roman" pitchFamily="18" charset="0"/>
              </a:rPr>
              <a:t>          </a:t>
            </a:r>
          </a:p>
          <a:p>
            <a:pPr marL="609600" indent="-609600" algn="l" eaLnBrk="1" hangingPunct="1">
              <a:spcBef>
                <a:spcPct val="20000"/>
              </a:spcBef>
              <a:buClr>
                <a:schemeClr val="accent2"/>
              </a:buClr>
              <a:buSzPct val="80000"/>
              <a:buFont typeface="Wingdings" pitchFamily="2" charset="2"/>
              <a:buNone/>
            </a:pPr>
            <a:endParaRPr lang="el-GR" sz="2400" dirty="0" smtClean="0">
              <a:latin typeface="Times New Roman" pitchFamily="18" charset="0"/>
            </a:endParaRPr>
          </a:p>
          <a:p>
            <a:pPr marL="609600" indent="-609600" algn="l" eaLnBrk="1" hangingPunct="1">
              <a:spcBef>
                <a:spcPct val="20000"/>
              </a:spcBef>
              <a:buClr>
                <a:schemeClr val="accent2"/>
              </a:buClr>
              <a:buSzPct val="80000"/>
              <a:buFont typeface="Wingdings" pitchFamily="2" charset="2"/>
              <a:buNone/>
            </a:pPr>
            <a:r>
              <a:rPr lang="el-GR" sz="2400" dirty="0" smtClean="0">
                <a:latin typeface="Times New Roman" pitchFamily="18" charset="0"/>
              </a:rPr>
              <a:t>Λειτουργικά ή Οργανικά              </a:t>
            </a:r>
            <a:r>
              <a:rPr lang="el-GR" sz="2400" dirty="0">
                <a:latin typeface="Times New Roman" pitchFamily="18" charset="0"/>
              </a:rPr>
              <a:t>Μη λειτουργικά </a:t>
            </a:r>
            <a:r>
              <a:rPr lang="el-GR" sz="2400" dirty="0" smtClean="0">
                <a:latin typeface="Times New Roman" pitchFamily="18" charset="0"/>
              </a:rPr>
              <a:t>έσοδα ή Ανόργανα</a:t>
            </a:r>
            <a:endParaRPr lang="el-GR" sz="2400" dirty="0">
              <a:latin typeface="Times New Roman" pitchFamily="18" charset="0"/>
            </a:endParaRPr>
          </a:p>
          <a:p>
            <a:pPr marL="609600" indent="-609600" algn="l" eaLnBrk="1" hangingPunct="1">
              <a:spcBef>
                <a:spcPct val="20000"/>
              </a:spcBef>
              <a:buClr>
                <a:schemeClr val="accent2"/>
              </a:buClr>
              <a:buSzPct val="80000"/>
              <a:buFont typeface="Wingdings" pitchFamily="2" charset="2"/>
              <a:buNone/>
            </a:pPr>
            <a:r>
              <a:rPr lang="el-GR" sz="1000" b="1" dirty="0">
                <a:solidFill>
                  <a:srgbClr val="0000CC"/>
                </a:solidFill>
                <a:latin typeface="Times New Roman" pitchFamily="18" charset="0"/>
              </a:rPr>
              <a:t>(Τα έσοδα προέρχονται από την κύρια δραστηριότητα της οικ. μονάδας)  </a:t>
            </a:r>
            <a:r>
              <a:rPr lang="el-GR" sz="1000" dirty="0" smtClean="0">
                <a:latin typeface="Times New Roman" pitchFamily="18" charset="0"/>
              </a:rPr>
              <a:t> </a:t>
            </a:r>
            <a:r>
              <a:rPr lang="el-GR" sz="1000" dirty="0">
                <a:solidFill>
                  <a:srgbClr val="C00000"/>
                </a:solidFill>
                <a:latin typeface="Times New Roman" pitchFamily="18" charset="0"/>
              </a:rPr>
              <a:t>(Προέρχονται από δευτερεύουσες ή άλλες δραστηριότητες και </a:t>
            </a:r>
            <a:r>
              <a:rPr lang="el-GR" sz="1000" dirty="0" smtClean="0">
                <a:solidFill>
                  <a:srgbClr val="C00000"/>
                </a:solidFill>
                <a:latin typeface="Times New Roman" pitchFamily="18" charset="0"/>
              </a:rPr>
              <a:t>δεν </a:t>
            </a:r>
            <a:r>
              <a:rPr lang="el-GR" sz="1000" dirty="0">
                <a:solidFill>
                  <a:srgbClr val="C00000"/>
                </a:solidFill>
                <a:latin typeface="Times New Roman" pitchFamily="18" charset="0"/>
              </a:rPr>
              <a:t>συνδέονται με την </a:t>
            </a:r>
            <a:endParaRPr lang="el-GR" sz="1000" dirty="0" smtClean="0">
              <a:solidFill>
                <a:srgbClr val="C00000"/>
              </a:solidFill>
              <a:latin typeface="Times New Roman" pitchFamily="18" charset="0"/>
            </a:endParaRPr>
          </a:p>
          <a:p>
            <a:pPr marL="609600" indent="-609600" algn="l" eaLnBrk="1" hangingPunct="1">
              <a:spcBef>
                <a:spcPct val="20000"/>
              </a:spcBef>
              <a:buClr>
                <a:schemeClr val="accent2"/>
              </a:buClr>
              <a:buSzPct val="80000"/>
              <a:buFont typeface="Wingdings" pitchFamily="2" charset="2"/>
              <a:buNone/>
            </a:pPr>
            <a:r>
              <a:rPr lang="el-GR" sz="1000" dirty="0" smtClean="0">
                <a:solidFill>
                  <a:srgbClr val="C00000"/>
                </a:solidFill>
                <a:latin typeface="Times New Roman" pitchFamily="18" charset="0"/>
              </a:rPr>
              <a:t>							κύρια </a:t>
            </a:r>
            <a:r>
              <a:rPr lang="el-GR" sz="1000" dirty="0">
                <a:solidFill>
                  <a:srgbClr val="C00000"/>
                </a:solidFill>
                <a:latin typeface="Times New Roman" pitchFamily="18" charset="0"/>
              </a:rPr>
              <a:t>δραστηριότητα)</a:t>
            </a:r>
          </a:p>
          <a:p>
            <a:pPr marL="609600" indent="-609600" algn="l" eaLnBrk="1" hangingPunct="1">
              <a:spcBef>
                <a:spcPct val="20000"/>
              </a:spcBef>
              <a:buClr>
                <a:schemeClr val="accent2"/>
              </a:buClr>
              <a:buSzPct val="80000"/>
              <a:buFont typeface="Wingdings" pitchFamily="2" charset="2"/>
              <a:buNone/>
            </a:pPr>
            <a:r>
              <a:rPr lang="el-GR" sz="2400" i="1" dirty="0">
                <a:effectLst>
                  <a:outerShdw blurRad="38100" dist="38100" dir="2700000" algn="tl">
                    <a:srgbClr val="000000"/>
                  </a:outerShdw>
                </a:effectLst>
                <a:latin typeface="Times New Roman" pitchFamily="18" charset="0"/>
              </a:rPr>
              <a:t>----------------------------------------------------------------------------</a:t>
            </a:r>
            <a:r>
              <a:rPr lang="el-GR" sz="2400" b="1" dirty="0">
                <a:latin typeface="Times New Roman" pitchFamily="18" charset="0"/>
              </a:rPr>
              <a:t>Έξοδο</a:t>
            </a:r>
            <a:r>
              <a:rPr lang="el-GR" sz="2400" i="1" dirty="0">
                <a:latin typeface="Times New Roman" pitchFamily="18" charset="0"/>
              </a:rPr>
              <a:t> είναι κάθε </a:t>
            </a:r>
            <a:r>
              <a:rPr lang="el-GR" sz="2400" b="1" i="1" dirty="0">
                <a:solidFill>
                  <a:srgbClr val="FF0000"/>
                </a:solidFill>
                <a:latin typeface="Times New Roman" pitchFamily="18" charset="0"/>
              </a:rPr>
              <a:t>μείωση</a:t>
            </a:r>
            <a:r>
              <a:rPr lang="el-GR" sz="2400" i="1" dirty="0">
                <a:latin typeface="Times New Roman" pitchFamily="18" charset="0"/>
              </a:rPr>
              <a:t> της καθαρής θέσης μιας οικονομικής μονάδας η οποία προέρχεται από τις δραστηριότητες της</a:t>
            </a:r>
          </a:p>
          <a:p>
            <a:pPr marL="609600" indent="-609600" algn="l" eaLnBrk="1" hangingPunct="1">
              <a:spcBef>
                <a:spcPct val="20000"/>
              </a:spcBef>
              <a:buClr>
                <a:schemeClr val="accent2"/>
              </a:buClr>
              <a:buSzPct val="80000"/>
              <a:buFont typeface="Wingdings" pitchFamily="2" charset="2"/>
              <a:buChar char="l"/>
            </a:pPr>
            <a:endParaRPr lang="el-GR" sz="2400" i="1" dirty="0">
              <a:effectLst>
                <a:outerShdw blurRad="38100" dist="38100" dir="2700000" algn="tl">
                  <a:srgbClr val="000000"/>
                </a:outerShdw>
              </a:effectLst>
              <a:latin typeface="Times New Roman" pitchFamily="18" charset="0"/>
            </a:endParaRPr>
          </a:p>
          <a:p>
            <a:pPr marL="609600" indent="-609600" algn="l" eaLnBrk="1" hangingPunct="1">
              <a:spcBef>
                <a:spcPct val="20000"/>
              </a:spcBef>
              <a:buClr>
                <a:schemeClr val="accent2"/>
              </a:buClr>
              <a:buSzPct val="80000"/>
              <a:buFont typeface="Wingdings" pitchFamily="2" charset="2"/>
              <a:buNone/>
            </a:pPr>
            <a:r>
              <a:rPr lang="el-GR" sz="2200" b="1" dirty="0" smtClean="0">
                <a:solidFill>
                  <a:srgbClr val="006600"/>
                </a:solidFill>
                <a:latin typeface="Times New Roman" pitchFamily="18" charset="0"/>
              </a:rPr>
              <a:t>Λειτουργικά</a:t>
            </a:r>
            <a:r>
              <a:rPr lang="el-GR" sz="2200" b="1" dirty="0" smtClean="0">
                <a:latin typeface="Times New Roman" pitchFamily="18" charset="0"/>
              </a:rPr>
              <a:t> </a:t>
            </a:r>
            <a:r>
              <a:rPr lang="el-GR" sz="2200" b="1" dirty="0" smtClean="0">
                <a:solidFill>
                  <a:srgbClr val="006600"/>
                </a:solidFill>
                <a:latin typeface="Times New Roman" pitchFamily="18" charset="0"/>
              </a:rPr>
              <a:t>ή Οργανικά Έξοδα      </a:t>
            </a:r>
            <a:r>
              <a:rPr lang="el-GR" sz="2200" b="1" dirty="0" smtClean="0">
                <a:solidFill>
                  <a:schemeClr val="tx2">
                    <a:lumMod val="50000"/>
                  </a:schemeClr>
                </a:solidFill>
                <a:latin typeface="Times New Roman" pitchFamily="18" charset="0"/>
              </a:rPr>
              <a:t>Μη </a:t>
            </a:r>
            <a:r>
              <a:rPr lang="el-GR" sz="2200" b="1" dirty="0">
                <a:solidFill>
                  <a:schemeClr val="tx2">
                    <a:lumMod val="50000"/>
                  </a:schemeClr>
                </a:solidFill>
                <a:latin typeface="Times New Roman" pitchFamily="18" charset="0"/>
              </a:rPr>
              <a:t>λειτουργικά </a:t>
            </a:r>
            <a:r>
              <a:rPr lang="el-GR" sz="2200" b="1" dirty="0" smtClean="0">
                <a:solidFill>
                  <a:schemeClr val="tx2">
                    <a:lumMod val="50000"/>
                  </a:schemeClr>
                </a:solidFill>
                <a:latin typeface="Times New Roman" pitchFamily="18" charset="0"/>
              </a:rPr>
              <a:t>ή Ανόργανα έξοδα</a:t>
            </a:r>
          </a:p>
          <a:p>
            <a:pPr marL="609600" indent="-609600">
              <a:spcBef>
                <a:spcPct val="20000"/>
              </a:spcBef>
              <a:buClr>
                <a:schemeClr val="accent2"/>
              </a:buClr>
              <a:buSzPct val="80000"/>
            </a:pPr>
            <a:r>
              <a:rPr lang="el-GR" sz="1000" b="1" dirty="0" smtClean="0">
                <a:solidFill>
                  <a:srgbClr val="0000CC"/>
                </a:solidFill>
                <a:latin typeface="Times New Roman" pitchFamily="18" charset="0"/>
              </a:rPr>
              <a:t>(προέρχονται από την κύρια δραστηριότητα της οικ. μονάδας)  </a:t>
            </a:r>
            <a:r>
              <a:rPr lang="el-GR" sz="1000" dirty="0" smtClean="0">
                <a:latin typeface="Times New Roman" pitchFamily="18" charset="0"/>
              </a:rPr>
              <a:t> </a:t>
            </a:r>
            <a:r>
              <a:rPr lang="el-GR" sz="1000" dirty="0" smtClean="0">
                <a:solidFill>
                  <a:srgbClr val="C00000"/>
                </a:solidFill>
                <a:latin typeface="Times New Roman" pitchFamily="18" charset="0"/>
              </a:rPr>
              <a:t>(Προέρχονται από δευτερεύουσες ή άλλες δραστηριότητες και δεν συνδέονται με την </a:t>
            </a:r>
          </a:p>
          <a:p>
            <a:pPr marL="609600" indent="-609600">
              <a:spcBef>
                <a:spcPct val="20000"/>
              </a:spcBef>
              <a:buClr>
                <a:schemeClr val="accent2"/>
              </a:buClr>
              <a:buSzPct val="80000"/>
            </a:pPr>
            <a:r>
              <a:rPr lang="el-GR" sz="2400" dirty="0" smtClean="0">
                <a:solidFill>
                  <a:srgbClr val="C00000"/>
                </a:solidFill>
                <a:latin typeface="Times New Roman" pitchFamily="18" charset="0"/>
              </a:rPr>
              <a:t>							</a:t>
            </a:r>
            <a:r>
              <a:rPr lang="el-GR" sz="1000" dirty="0" smtClean="0">
                <a:solidFill>
                  <a:srgbClr val="C00000"/>
                </a:solidFill>
                <a:latin typeface="Times New Roman" pitchFamily="18" charset="0"/>
              </a:rPr>
              <a:t>κύρια δραστηριότητα)</a:t>
            </a:r>
          </a:p>
          <a:p>
            <a:pPr marL="609600" indent="-609600" algn="l" eaLnBrk="1" hangingPunct="1">
              <a:spcBef>
                <a:spcPct val="20000"/>
              </a:spcBef>
              <a:buClr>
                <a:schemeClr val="accent2"/>
              </a:buClr>
              <a:buSzPct val="80000"/>
              <a:buFont typeface="Wingdings" pitchFamily="2" charset="2"/>
              <a:buNone/>
            </a:pPr>
            <a:r>
              <a:rPr lang="el-GR" sz="2200" b="1" dirty="0" smtClean="0">
                <a:solidFill>
                  <a:schemeClr val="tx2">
                    <a:lumMod val="50000"/>
                  </a:schemeClr>
                </a:solidFill>
                <a:latin typeface="Times New Roman" pitchFamily="18" charset="0"/>
              </a:rPr>
              <a:t> </a:t>
            </a:r>
            <a:endParaRPr lang="en-US" sz="2200" b="1" dirty="0">
              <a:solidFill>
                <a:schemeClr val="tx2">
                  <a:lumMod val="50000"/>
                </a:schemeClr>
              </a:solidFill>
              <a:latin typeface="Times New Roman" pitchFamily="18" charset="0"/>
            </a:endParaRPr>
          </a:p>
        </p:txBody>
      </p:sp>
      <p:sp>
        <p:nvSpPr>
          <p:cNvPr id="138250" name="AutoShape 10"/>
          <p:cNvSpPr>
            <a:spLocks noChangeArrowheads="1"/>
          </p:cNvSpPr>
          <p:nvPr/>
        </p:nvSpPr>
        <p:spPr bwMode="auto">
          <a:xfrm>
            <a:off x="1763688" y="2060848"/>
            <a:ext cx="485775" cy="504825"/>
          </a:xfrm>
          <a:prstGeom prst="downArrow">
            <a:avLst>
              <a:gd name="adj1" fmla="val 50000"/>
              <a:gd name="adj2" fmla="val 25980"/>
            </a:avLst>
          </a:prstGeom>
          <a:solidFill>
            <a:schemeClr val="folHlink"/>
          </a:solidFill>
          <a:ln w="9525" algn="ctr">
            <a:solidFill>
              <a:schemeClr val="tx1"/>
            </a:solidFill>
            <a:miter lim="800000"/>
            <a:headEnd/>
            <a:tailEnd/>
          </a:ln>
          <a:effectLst/>
        </p:spPr>
        <p:txBody>
          <a:bodyPr wrap="none" anchor="ctr"/>
          <a:lstStyle/>
          <a:p>
            <a:endParaRPr lang="el-GR" dirty="0"/>
          </a:p>
        </p:txBody>
      </p:sp>
      <p:sp>
        <p:nvSpPr>
          <p:cNvPr id="138252" name="AutoShape 12"/>
          <p:cNvSpPr>
            <a:spLocks noChangeArrowheads="1"/>
          </p:cNvSpPr>
          <p:nvPr/>
        </p:nvSpPr>
        <p:spPr bwMode="auto">
          <a:xfrm>
            <a:off x="6372200" y="1988840"/>
            <a:ext cx="485775" cy="504825"/>
          </a:xfrm>
          <a:prstGeom prst="downArrow">
            <a:avLst>
              <a:gd name="adj1" fmla="val 50000"/>
              <a:gd name="adj2" fmla="val 25980"/>
            </a:avLst>
          </a:prstGeom>
          <a:solidFill>
            <a:schemeClr val="folHlink"/>
          </a:solidFill>
          <a:ln w="9525" algn="ctr">
            <a:solidFill>
              <a:schemeClr val="tx1"/>
            </a:solidFill>
            <a:miter lim="800000"/>
            <a:headEnd/>
            <a:tailEnd/>
          </a:ln>
          <a:effectLst/>
        </p:spPr>
        <p:txBody>
          <a:bodyPr wrap="none" anchor="ctr"/>
          <a:lstStyle/>
          <a:p>
            <a:endParaRPr lang="el-GR" dirty="0"/>
          </a:p>
        </p:txBody>
      </p:sp>
      <p:sp>
        <p:nvSpPr>
          <p:cNvPr id="138253" name="AutoShape 13"/>
          <p:cNvSpPr>
            <a:spLocks noChangeArrowheads="1"/>
          </p:cNvSpPr>
          <p:nvPr/>
        </p:nvSpPr>
        <p:spPr bwMode="auto">
          <a:xfrm>
            <a:off x="1979712" y="4725144"/>
            <a:ext cx="485775" cy="504825"/>
          </a:xfrm>
          <a:prstGeom prst="downArrow">
            <a:avLst>
              <a:gd name="adj1" fmla="val 50000"/>
              <a:gd name="adj2" fmla="val 25980"/>
            </a:avLst>
          </a:prstGeom>
          <a:solidFill>
            <a:schemeClr val="accent1"/>
          </a:solidFill>
          <a:ln w="9525" algn="ctr">
            <a:solidFill>
              <a:schemeClr val="tx1"/>
            </a:solidFill>
            <a:miter lim="800000"/>
            <a:headEnd/>
            <a:tailEnd/>
          </a:ln>
          <a:effectLst/>
        </p:spPr>
        <p:txBody>
          <a:bodyPr wrap="none" anchor="ctr"/>
          <a:lstStyle/>
          <a:p>
            <a:endParaRPr lang="el-GR" dirty="0">
              <a:solidFill>
                <a:srgbClr val="00B050"/>
              </a:solidFill>
            </a:endParaRPr>
          </a:p>
        </p:txBody>
      </p:sp>
      <p:sp>
        <p:nvSpPr>
          <p:cNvPr id="138254" name="AutoShape 14"/>
          <p:cNvSpPr>
            <a:spLocks noChangeArrowheads="1"/>
          </p:cNvSpPr>
          <p:nvPr/>
        </p:nvSpPr>
        <p:spPr bwMode="auto">
          <a:xfrm>
            <a:off x="6300192" y="4725144"/>
            <a:ext cx="485775" cy="504825"/>
          </a:xfrm>
          <a:prstGeom prst="downArrow">
            <a:avLst>
              <a:gd name="adj1" fmla="val 50000"/>
              <a:gd name="adj2" fmla="val 25980"/>
            </a:avLst>
          </a:prstGeom>
          <a:solidFill>
            <a:schemeClr val="accent1"/>
          </a:solidFill>
          <a:ln w="9525" algn="ctr">
            <a:solidFill>
              <a:schemeClr val="tx1"/>
            </a:solidFill>
            <a:miter lim="800000"/>
            <a:headEnd/>
            <a:tailEnd/>
          </a:ln>
          <a:effectLst/>
        </p:spPr>
        <p:txBody>
          <a:bodyPr wrap="none" anchor="ctr"/>
          <a:lstStyle/>
          <a:p>
            <a:endParaRPr lang="el-GR" dirty="0"/>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480AC090-C70B-4649-A2CF-3182CF8646D7}" type="slidenum">
              <a:rPr lang="el-GR"/>
              <a:pPr/>
              <a:t>87</a:t>
            </a:fld>
            <a:endParaRPr lang="el-GR" dirty="0"/>
          </a:p>
        </p:txBody>
      </p:sp>
      <p:sp>
        <p:nvSpPr>
          <p:cNvPr id="148482" name="Rectangle 2"/>
          <p:cNvSpPr>
            <a:spLocks noGrp="1" noChangeArrowheads="1"/>
          </p:cNvSpPr>
          <p:nvPr>
            <p:ph type="title"/>
          </p:nvPr>
        </p:nvSpPr>
        <p:spPr>
          <a:xfrm>
            <a:off x="467544" y="188913"/>
            <a:ext cx="7774756" cy="863600"/>
          </a:xfrm>
        </p:spPr>
        <p:txBody>
          <a:bodyPr/>
          <a:lstStyle/>
          <a:p>
            <a:pPr algn="ctr"/>
            <a:r>
              <a:rPr lang="el-GR" sz="2400" b="1" dirty="0">
                <a:solidFill>
                  <a:srgbClr val="006600"/>
                </a:solidFill>
                <a:cs typeface="Arial" charset="0"/>
              </a:rPr>
              <a:t>ΚΑΝΟΝΕΣ ΛΕΙΤΟΥΡΓΙΑΣ ΤΩΝ ΛΟΓΑΡΙΑΣΜΩΝ</a:t>
            </a:r>
            <a:br>
              <a:rPr lang="el-GR" sz="2400" b="1" dirty="0">
                <a:solidFill>
                  <a:srgbClr val="006600"/>
                </a:solidFill>
                <a:cs typeface="Arial" charset="0"/>
              </a:rPr>
            </a:br>
            <a:r>
              <a:rPr lang="el-GR" sz="2400" b="1" dirty="0">
                <a:solidFill>
                  <a:srgbClr val="006600"/>
                </a:solidFill>
                <a:cs typeface="Arial" charset="0"/>
              </a:rPr>
              <a:t>ΕΣΟΔΩΝ ΚΑΙ ΕΞΟΔΩΝ</a:t>
            </a:r>
          </a:p>
        </p:txBody>
      </p:sp>
      <p:sp>
        <p:nvSpPr>
          <p:cNvPr id="148483" name="Rectangle 3"/>
          <p:cNvSpPr>
            <a:spLocks noGrp="1" noChangeArrowheads="1"/>
          </p:cNvSpPr>
          <p:nvPr>
            <p:ph type="body" idx="1"/>
          </p:nvPr>
        </p:nvSpPr>
        <p:spPr>
          <a:xfrm>
            <a:off x="323528" y="1052512"/>
            <a:ext cx="8568952" cy="5328815"/>
          </a:xfrm>
        </p:spPr>
        <p:txBody>
          <a:bodyPr>
            <a:normAutofit/>
          </a:bodyPr>
          <a:lstStyle/>
          <a:p>
            <a:pPr algn="just">
              <a:lnSpc>
                <a:spcPct val="80000"/>
              </a:lnSpc>
            </a:pPr>
            <a:r>
              <a:rPr lang="el-GR" sz="1800" b="1" dirty="0">
                <a:latin typeface="Arial" charset="0"/>
                <a:cs typeface="Arial" charset="0"/>
              </a:rPr>
              <a:t>Εμφανίζονται στην Κατάσταση Αποτελεσμάτων Χρήσεως</a:t>
            </a:r>
          </a:p>
          <a:p>
            <a:pPr algn="just">
              <a:lnSpc>
                <a:spcPct val="80000"/>
              </a:lnSpc>
            </a:pPr>
            <a:endParaRPr lang="el-GR" sz="1800" b="1" dirty="0">
              <a:latin typeface="Arial" charset="0"/>
              <a:cs typeface="Arial" charset="0"/>
            </a:endParaRPr>
          </a:p>
          <a:p>
            <a:pPr algn="just">
              <a:lnSpc>
                <a:spcPct val="80000"/>
              </a:lnSpc>
            </a:pPr>
            <a:r>
              <a:rPr lang="el-GR" sz="1800" b="1" dirty="0">
                <a:latin typeface="Arial" charset="0"/>
                <a:cs typeface="Arial" charset="0"/>
              </a:rPr>
              <a:t>Οι λογαριασμοί των </a:t>
            </a:r>
            <a:r>
              <a:rPr lang="el-GR" sz="1800" b="1" dirty="0">
                <a:solidFill>
                  <a:srgbClr val="0000CC"/>
                </a:solidFill>
                <a:latin typeface="Arial" charset="0"/>
                <a:cs typeface="Arial" charset="0"/>
              </a:rPr>
              <a:t>ΕΣΟΔΩΝ</a:t>
            </a:r>
            <a:r>
              <a:rPr lang="el-GR" sz="1800" b="1" dirty="0">
                <a:latin typeface="Arial" charset="0"/>
                <a:cs typeface="Arial" charset="0"/>
              </a:rPr>
              <a:t> </a:t>
            </a:r>
            <a:r>
              <a:rPr lang="el-GR" sz="1800" dirty="0">
                <a:latin typeface="Arial" charset="0"/>
                <a:cs typeface="Arial" charset="0"/>
              </a:rPr>
              <a:t>πάντα </a:t>
            </a:r>
            <a:r>
              <a:rPr lang="el-GR" sz="1800" b="1" dirty="0">
                <a:latin typeface="Arial" charset="0"/>
                <a:cs typeface="Arial" charset="0"/>
              </a:rPr>
              <a:t>πιστώνονται</a:t>
            </a:r>
            <a:r>
              <a:rPr lang="el-GR" sz="1800" dirty="0">
                <a:latin typeface="Arial" charset="0"/>
                <a:cs typeface="Arial" charset="0"/>
              </a:rPr>
              <a:t> με αντίστοιχη </a:t>
            </a:r>
            <a:r>
              <a:rPr lang="el-GR" sz="1800" b="1" dirty="0">
                <a:latin typeface="Arial" charset="0"/>
                <a:cs typeface="Arial" charset="0"/>
              </a:rPr>
              <a:t>χρέωση</a:t>
            </a:r>
            <a:r>
              <a:rPr lang="el-GR" sz="1800" dirty="0">
                <a:latin typeface="Arial" charset="0"/>
                <a:cs typeface="Arial" charset="0"/>
              </a:rPr>
              <a:t> Λογαριασμών του Ενεργητικού ή του Παθητικού</a:t>
            </a:r>
            <a:r>
              <a:rPr lang="el-GR" sz="1800" b="1" dirty="0">
                <a:latin typeface="Arial" charset="0"/>
                <a:cs typeface="Arial" charset="0"/>
              </a:rPr>
              <a:t>.</a:t>
            </a:r>
          </a:p>
          <a:p>
            <a:pPr algn="just">
              <a:lnSpc>
                <a:spcPct val="80000"/>
              </a:lnSpc>
            </a:pPr>
            <a:endParaRPr lang="el-GR" sz="1800" dirty="0">
              <a:latin typeface="Arial" charset="0"/>
            </a:endParaRPr>
          </a:p>
          <a:p>
            <a:pPr algn="just">
              <a:lnSpc>
                <a:spcPct val="80000"/>
              </a:lnSpc>
            </a:pPr>
            <a:r>
              <a:rPr lang="el-GR" sz="1800" b="1" dirty="0">
                <a:latin typeface="Arial" charset="0"/>
                <a:cs typeface="Arial" charset="0"/>
              </a:rPr>
              <a:t>Οι λογαριασμοί των </a:t>
            </a:r>
            <a:r>
              <a:rPr lang="el-GR" sz="1800" b="1" dirty="0">
                <a:solidFill>
                  <a:srgbClr val="C00000"/>
                </a:solidFill>
                <a:latin typeface="Arial" charset="0"/>
                <a:cs typeface="Arial" charset="0"/>
              </a:rPr>
              <a:t>ΕΞΟΔΩΝ</a:t>
            </a:r>
            <a:r>
              <a:rPr lang="el-GR" sz="1800" b="1" dirty="0">
                <a:latin typeface="Arial" charset="0"/>
                <a:cs typeface="Arial" charset="0"/>
              </a:rPr>
              <a:t> </a:t>
            </a:r>
            <a:r>
              <a:rPr lang="el-GR" sz="1800" dirty="0">
                <a:latin typeface="Arial" charset="0"/>
                <a:cs typeface="Arial" charset="0"/>
              </a:rPr>
              <a:t>πάντα </a:t>
            </a:r>
            <a:r>
              <a:rPr lang="el-GR" sz="1800" b="1" dirty="0">
                <a:latin typeface="Arial" charset="0"/>
                <a:cs typeface="Arial" charset="0"/>
              </a:rPr>
              <a:t>χρεώνονται </a:t>
            </a:r>
            <a:r>
              <a:rPr lang="el-GR" sz="1800" dirty="0">
                <a:latin typeface="Arial" charset="0"/>
                <a:cs typeface="Arial" charset="0"/>
              </a:rPr>
              <a:t>με αντίστοιχη </a:t>
            </a:r>
            <a:r>
              <a:rPr lang="el-GR" sz="1800" b="1" dirty="0">
                <a:latin typeface="Arial" charset="0"/>
                <a:cs typeface="Arial" charset="0"/>
              </a:rPr>
              <a:t>πίστωση </a:t>
            </a:r>
            <a:r>
              <a:rPr lang="el-GR" sz="1800" dirty="0">
                <a:latin typeface="Arial" charset="0"/>
                <a:cs typeface="Arial" charset="0"/>
              </a:rPr>
              <a:t>Λογαριασμών του Ενεργητικού ή του Παθητικού</a:t>
            </a:r>
            <a:r>
              <a:rPr lang="el-GR" sz="1800" b="1" dirty="0">
                <a:latin typeface="Arial" charset="0"/>
                <a:cs typeface="Arial" charset="0"/>
              </a:rPr>
              <a:t>.</a:t>
            </a:r>
          </a:p>
          <a:p>
            <a:pPr algn="just">
              <a:lnSpc>
                <a:spcPct val="80000"/>
              </a:lnSpc>
              <a:buFont typeface="Wingdings" pitchFamily="2" charset="2"/>
              <a:buNone/>
            </a:pPr>
            <a:endParaRPr lang="el-GR" sz="1800" b="1" dirty="0">
              <a:latin typeface="Arial" charset="0"/>
              <a:cs typeface="Arial" charset="0"/>
            </a:endParaRPr>
          </a:p>
          <a:p>
            <a:pPr algn="just">
              <a:lnSpc>
                <a:spcPct val="80000"/>
              </a:lnSpc>
            </a:pPr>
            <a:r>
              <a:rPr lang="el-GR" sz="1800" b="1" dirty="0">
                <a:latin typeface="Arial" charset="0"/>
                <a:cs typeface="Arial" charset="0"/>
              </a:rPr>
              <a:t>Στο τέλος της χρήσης οι λογαριασμοί των εσόδων και των εξόδων εξισώνονται και τα αντίστοιχα ποσά μεταφέρονται στο Λογαριασμό Εκμετάλλευσης ή Αποτελεσμάτων Χρήσης</a:t>
            </a:r>
            <a:r>
              <a:rPr lang="el-GR" sz="1800" dirty="0">
                <a:latin typeface="Arial" charset="0"/>
              </a:rPr>
              <a:t>.</a:t>
            </a:r>
          </a:p>
          <a:p>
            <a:pPr algn="just">
              <a:lnSpc>
                <a:spcPct val="80000"/>
              </a:lnSpc>
            </a:pPr>
            <a:endParaRPr lang="el-GR" sz="1800" b="1" dirty="0">
              <a:latin typeface="Arial" charset="0"/>
            </a:endParaRPr>
          </a:p>
          <a:p>
            <a:pPr algn="just">
              <a:lnSpc>
                <a:spcPct val="80000"/>
              </a:lnSpc>
            </a:pPr>
            <a:r>
              <a:rPr lang="el-GR" sz="1800" b="1" dirty="0" smtClean="0">
                <a:solidFill>
                  <a:srgbClr val="0000CC"/>
                </a:solidFill>
                <a:latin typeface="Arial" charset="0"/>
              </a:rPr>
              <a:t>ΕΣΟΔΑ:</a:t>
            </a:r>
            <a:r>
              <a:rPr lang="el-GR" sz="1800" b="1" dirty="0" smtClean="0">
                <a:latin typeface="Arial" charset="0"/>
              </a:rPr>
              <a:t> Στο </a:t>
            </a:r>
            <a:r>
              <a:rPr lang="el-GR" sz="1800" b="1" dirty="0">
                <a:latin typeface="Arial" charset="0"/>
              </a:rPr>
              <a:t>τέλος της χρήσεως παρουσιάζουν πάντα </a:t>
            </a:r>
            <a:r>
              <a:rPr lang="el-GR" sz="1800" b="1" dirty="0">
                <a:solidFill>
                  <a:srgbClr val="0000CC"/>
                </a:solidFill>
                <a:latin typeface="Arial" charset="0"/>
              </a:rPr>
              <a:t>ΠΙΣΤΩΤΙΚΟ</a:t>
            </a:r>
            <a:r>
              <a:rPr lang="el-GR" sz="1800" b="1" dirty="0">
                <a:latin typeface="Arial" charset="0"/>
              </a:rPr>
              <a:t> υπόλοιπο. Κατά την εξίσωση τους οι λογαριασμοί των εσόδων χρεώνονται με ισόποση πίστωση του Λογαριασμού «Αποτελέσματα Εκμετάλλευσης»</a:t>
            </a:r>
          </a:p>
          <a:p>
            <a:pPr algn="just">
              <a:lnSpc>
                <a:spcPct val="80000"/>
              </a:lnSpc>
            </a:pPr>
            <a:endParaRPr lang="el-GR" sz="1800" b="1" dirty="0">
              <a:latin typeface="Arial" charset="0"/>
            </a:endParaRPr>
          </a:p>
          <a:p>
            <a:pPr algn="just">
              <a:lnSpc>
                <a:spcPct val="80000"/>
              </a:lnSpc>
            </a:pPr>
            <a:r>
              <a:rPr lang="el-GR" sz="1800" b="1" dirty="0" smtClean="0">
                <a:solidFill>
                  <a:srgbClr val="C00000"/>
                </a:solidFill>
                <a:latin typeface="Arial" charset="0"/>
              </a:rPr>
              <a:t>ΕΞΟΔΑ: </a:t>
            </a:r>
            <a:r>
              <a:rPr lang="el-GR" sz="1800" b="1" dirty="0" smtClean="0">
                <a:latin typeface="Arial" charset="0"/>
              </a:rPr>
              <a:t>Στο </a:t>
            </a:r>
            <a:r>
              <a:rPr lang="el-GR" sz="1800" b="1" dirty="0">
                <a:latin typeface="Arial" charset="0"/>
              </a:rPr>
              <a:t>τέλος της χρήσεως παρουσιάζουν πάντα </a:t>
            </a:r>
            <a:r>
              <a:rPr lang="el-GR" sz="1800" b="1" dirty="0">
                <a:solidFill>
                  <a:srgbClr val="C00000"/>
                </a:solidFill>
                <a:latin typeface="Arial" charset="0"/>
              </a:rPr>
              <a:t>ΧΡΕΩΣΤΙΚΟ</a:t>
            </a:r>
            <a:r>
              <a:rPr lang="el-GR" sz="1800" b="1" dirty="0">
                <a:latin typeface="Arial" charset="0"/>
              </a:rPr>
              <a:t> υπόλοιπο. Κατά την εξίσωση τους οι λογαριασμοί των εξόδων πιστώνονται με ισόποση χρέωση του Λογαριασμού «Αποτελέσματα Εκμετάλλευσης»</a:t>
            </a: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2"/>
          <p:cNvSpPr>
            <a:spLocks noChangeArrowheads="1"/>
          </p:cNvSpPr>
          <p:nvPr/>
        </p:nvSpPr>
        <p:spPr bwMode="auto">
          <a:xfrm>
            <a:off x="611188" y="609600"/>
            <a:ext cx="8139112" cy="1143000"/>
          </a:xfrm>
          <a:prstGeom prst="rect">
            <a:avLst/>
          </a:prstGeom>
          <a:noFill/>
          <a:ln w="9525">
            <a:noFill/>
            <a:miter lim="800000"/>
            <a:headEnd/>
            <a:tailEnd/>
          </a:ln>
          <a:effectLst/>
        </p:spPr>
        <p:txBody>
          <a:bodyPr anchor="ctr"/>
          <a:lstStyle/>
          <a:p>
            <a:pPr algn="ctr"/>
            <a:r>
              <a:rPr lang="el-GR" sz="2500" b="1" dirty="0">
                <a:solidFill>
                  <a:srgbClr val="7030A0"/>
                </a:solidFill>
              </a:rPr>
              <a:t>80 00 ΓΕΝΙΚΗ ΕΚΜΕΤΑΛΛΕΥΣΗ</a:t>
            </a:r>
          </a:p>
        </p:txBody>
      </p:sp>
      <p:sp>
        <p:nvSpPr>
          <p:cNvPr id="403462" name="Text Box 6"/>
          <p:cNvSpPr txBox="1">
            <a:spLocks noChangeArrowheads="1"/>
          </p:cNvSpPr>
          <p:nvPr/>
        </p:nvSpPr>
        <p:spPr bwMode="auto">
          <a:xfrm>
            <a:off x="323528" y="2060848"/>
            <a:ext cx="3456384" cy="369332"/>
          </a:xfrm>
          <a:prstGeom prst="rect">
            <a:avLst/>
          </a:prstGeom>
          <a:noFill/>
          <a:ln w="9525">
            <a:noFill/>
            <a:miter lim="800000"/>
            <a:headEnd/>
            <a:tailEnd/>
          </a:ln>
          <a:effectLst/>
        </p:spPr>
        <p:txBody>
          <a:bodyPr wrap="square">
            <a:spAutoFit/>
          </a:bodyPr>
          <a:lstStyle/>
          <a:p>
            <a:pPr algn="ctr"/>
            <a:r>
              <a:rPr lang="el-GR" b="1" i="1" dirty="0">
                <a:solidFill>
                  <a:schemeClr val="bg1"/>
                </a:solidFill>
              </a:rPr>
              <a:t>ΑΠΟΘΕΜΑΤΑ ΕΝΑΡΞΗΣ</a:t>
            </a:r>
          </a:p>
        </p:txBody>
      </p:sp>
      <p:sp>
        <p:nvSpPr>
          <p:cNvPr id="403465" name="Text Box 9"/>
          <p:cNvSpPr txBox="1">
            <a:spLocks noChangeArrowheads="1"/>
          </p:cNvSpPr>
          <p:nvPr/>
        </p:nvSpPr>
        <p:spPr bwMode="auto">
          <a:xfrm>
            <a:off x="323528" y="2781300"/>
            <a:ext cx="3888432" cy="2862322"/>
          </a:xfrm>
          <a:prstGeom prst="rect">
            <a:avLst/>
          </a:prstGeom>
          <a:noFill/>
          <a:ln w="31750">
            <a:solidFill>
              <a:schemeClr val="accent1"/>
            </a:solidFill>
            <a:miter lim="800000"/>
            <a:headEnd/>
            <a:tailEnd/>
          </a:ln>
          <a:effectLst/>
        </p:spPr>
        <p:txBody>
          <a:bodyPr wrap="square">
            <a:spAutoFit/>
          </a:bodyPr>
          <a:lstStyle/>
          <a:p>
            <a:r>
              <a:rPr lang="el-GR" b="1" dirty="0">
                <a:solidFill>
                  <a:srgbClr val="0000FF"/>
                </a:solidFill>
              </a:rPr>
              <a:t>ΟΡΓΑΝΙΚΑ ΕΞΟΔΑ</a:t>
            </a:r>
          </a:p>
          <a:p>
            <a:endParaRPr lang="el-GR" b="1" dirty="0">
              <a:solidFill>
                <a:srgbClr val="0000FF"/>
              </a:solidFill>
            </a:endParaRPr>
          </a:p>
          <a:p>
            <a:r>
              <a:rPr lang="el-GR" b="1" dirty="0">
                <a:solidFill>
                  <a:srgbClr val="0000FF"/>
                </a:solidFill>
              </a:rPr>
              <a:t>60 Αμοιβές &amp; Έξοδα Προσωπικού</a:t>
            </a:r>
          </a:p>
          <a:p>
            <a:r>
              <a:rPr lang="el-GR" b="1" dirty="0">
                <a:solidFill>
                  <a:srgbClr val="0000FF"/>
                </a:solidFill>
              </a:rPr>
              <a:t>61 Αμοιβές &amp; Έξοδα Τρίτων</a:t>
            </a:r>
          </a:p>
          <a:p>
            <a:r>
              <a:rPr lang="el-GR" b="1" dirty="0">
                <a:solidFill>
                  <a:srgbClr val="0000FF"/>
                </a:solidFill>
              </a:rPr>
              <a:t>62 Αμοιβές Τρίτων</a:t>
            </a:r>
          </a:p>
          <a:p>
            <a:r>
              <a:rPr lang="el-GR" b="1" dirty="0">
                <a:solidFill>
                  <a:srgbClr val="0000FF"/>
                </a:solidFill>
              </a:rPr>
              <a:t>63 Φόροι – Τέλη</a:t>
            </a:r>
          </a:p>
          <a:p>
            <a:r>
              <a:rPr lang="el-GR" b="1" dirty="0">
                <a:solidFill>
                  <a:srgbClr val="0000FF"/>
                </a:solidFill>
              </a:rPr>
              <a:t>64 Διάφορα Έξοδα</a:t>
            </a:r>
          </a:p>
          <a:p>
            <a:r>
              <a:rPr lang="el-GR" b="1" dirty="0">
                <a:solidFill>
                  <a:srgbClr val="0000FF"/>
                </a:solidFill>
              </a:rPr>
              <a:t>65 Τόκοι &amp; Συναφή Έξοδα</a:t>
            </a:r>
          </a:p>
          <a:p>
            <a:r>
              <a:rPr lang="el-GR" b="1" dirty="0">
                <a:solidFill>
                  <a:srgbClr val="0000FF"/>
                </a:solidFill>
              </a:rPr>
              <a:t>66 Αποσβέσεις Παγίων</a:t>
            </a:r>
          </a:p>
          <a:p>
            <a:r>
              <a:rPr lang="el-GR" b="1" dirty="0">
                <a:solidFill>
                  <a:srgbClr val="0000FF"/>
                </a:solidFill>
              </a:rPr>
              <a:t>68 Προβλέψεις Εκμεταλλεύσεως</a:t>
            </a:r>
          </a:p>
        </p:txBody>
      </p:sp>
      <p:cxnSp>
        <p:nvCxnSpPr>
          <p:cNvPr id="403475" name="AutoShape 19"/>
          <p:cNvCxnSpPr>
            <a:cxnSpLocks noChangeShapeType="1"/>
          </p:cNvCxnSpPr>
          <p:nvPr/>
        </p:nvCxnSpPr>
        <p:spPr bwMode="auto">
          <a:xfrm>
            <a:off x="4427538" y="1700213"/>
            <a:ext cx="0" cy="3168650"/>
          </a:xfrm>
          <a:prstGeom prst="straightConnector1">
            <a:avLst/>
          </a:prstGeom>
          <a:noFill/>
          <a:ln w="28575">
            <a:solidFill>
              <a:schemeClr val="hlink"/>
            </a:solidFill>
            <a:round/>
            <a:headEnd/>
            <a:tailEnd/>
          </a:ln>
          <a:effectLst/>
        </p:spPr>
      </p:cxnSp>
      <p:sp>
        <p:nvSpPr>
          <p:cNvPr id="403476" name="Text Box 20"/>
          <p:cNvSpPr txBox="1">
            <a:spLocks noChangeArrowheads="1"/>
          </p:cNvSpPr>
          <p:nvPr/>
        </p:nvSpPr>
        <p:spPr bwMode="auto">
          <a:xfrm>
            <a:off x="611188" y="2417763"/>
            <a:ext cx="2376487" cy="369332"/>
          </a:xfrm>
          <a:prstGeom prst="rect">
            <a:avLst/>
          </a:prstGeom>
          <a:noFill/>
          <a:ln w="9525">
            <a:noFill/>
            <a:miter lim="800000"/>
            <a:headEnd/>
            <a:tailEnd/>
          </a:ln>
          <a:effectLst/>
        </p:spPr>
        <p:txBody>
          <a:bodyPr>
            <a:spAutoFit/>
          </a:bodyPr>
          <a:lstStyle/>
          <a:p>
            <a:pPr algn="ctr"/>
            <a:r>
              <a:rPr lang="el-GR" b="1" i="1" dirty="0">
                <a:solidFill>
                  <a:schemeClr val="bg1"/>
                </a:solidFill>
              </a:rPr>
              <a:t>ΑΓΟΡΕΣ ΧΡΗΣΗΣ</a:t>
            </a:r>
          </a:p>
        </p:txBody>
      </p:sp>
      <p:sp>
        <p:nvSpPr>
          <p:cNvPr id="403477" name="Text Box 21"/>
          <p:cNvSpPr txBox="1">
            <a:spLocks noChangeArrowheads="1"/>
          </p:cNvSpPr>
          <p:nvPr/>
        </p:nvSpPr>
        <p:spPr bwMode="auto">
          <a:xfrm>
            <a:off x="251520" y="5949280"/>
            <a:ext cx="4032448" cy="400110"/>
          </a:xfrm>
          <a:prstGeom prst="rect">
            <a:avLst/>
          </a:prstGeom>
          <a:noFill/>
          <a:ln w="9525">
            <a:noFill/>
            <a:miter lim="800000"/>
            <a:headEnd/>
            <a:tailEnd/>
          </a:ln>
          <a:effectLst/>
        </p:spPr>
        <p:txBody>
          <a:bodyPr wrap="square">
            <a:spAutoFit/>
          </a:bodyPr>
          <a:lstStyle/>
          <a:p>
            <a:r>
              <a:rPr lang="el-GR" sz="2000" b="1" i="1" dirty="0">
                <a:solidFill>
                  <a:srgbClr val="002060"/>
                </a:solidFill>
              </a:rPr>
              <a:t>ΚΕΡΔΗ ΕΚΜΕΤΑΛΛΕΥΣΕΩΣ</a:t>
            </a:r>
          </a:p>
        </p:txBody>
      </p:sp>
      <p:sp>
        <p:nvSpPr>
          <p:cNvPr id="403478" name="Text Box 22"/>
          <p:cNvSpPr txBox="1">
            <a:spLocks noChangeArrowheads="1"/>
          </p:cNvSpPr>
          <p:nvPr/>
        </p:nvSpPr>
        <p:spPr bwMode="auto">
          <a:xfrm>
            <a:off x="4572000" y="2060848"/>
            <a:ext cx="4320480" cy="400110"/>
          </a:xfrm>
          <a:prstGeom prst="rect">
            <a:avLst/>
          </a:prstGeom>
          <a:noFill/>
          <a:ln w="9525">
            <a:noFill/>
            <a:miter lim="800000"/>
            <a:headEnd/>
            <a:tailEnd/>
          </a:ln>
          <a:effectLst/>
        </p:spPr>
        <p:txBody>
          <a:bodyPr wrap="square">
            <a:spAutoFit/>
          </a:bodyPr>
          <a:lstStyle/>
          <a:p>
            <a:pPr algn="ctr"/>
            <a:r>
              <a:rPr lang="el-GR" sz="2000" b="1" i="1" dirty="0">
                <a:solidFill>
                  <a:srgbClr val="C00000"/>
                </a:solidFill>
              </a:rPr>
              <a:t>ΑΠΟΘΕΜΑΤΑ ΤΕΛΟΥΣ ΧΡΗΣΗΣ</a:t>
            </a:r>
          </a:p>
        </p:txBody>
      </p:sp>
      <p:sp>
        <p:nvSpPr>
          <p:cNvPr id="403479" name="Text Box 23"/>
          <p:cNvSpPr txBox="1">
            <a:spLocks noChangeArrowheads="1"/>
          </p:cNvSpPr>
          <p:nvPr/>
        </p:nvSpPr>
        <p:spPr bwMode="auto">
          <a:xfrm>
            <a:off x="4572000" y="2565400"/>
            <a:ext cx="4320479" cy="1754326"/>
          </a:xfrm>
          <a:prstGeom prst="rect">
            <a:avLst/>
          </a:prstGeom>
          <a:noFill/>
          <a:ln w="31750">
            <a:solidFill>
              <a:schemeClr val="accent1"/>
            </a:solidFill>
            <a:miter lim="800000"/>
            <a:headEnd/>
            <a:tailEnd/>
          </a:ln>
          <a:effectLst/>
        </p:spPr>
        <p:txBody>
          <a:bodyPr wrap="square">
            <a:spAutoFit/>
          </a:bodyPr>
          <a:lstStyle/>
          <a:p>
            <a:r>
              <a:rPr lang="el-GR" b="1" dirty="0">
                <a:solidFill>
                  <a:srgbClr val="663300"/>
                </a:solidFill>
              </a:rPr>
              <a:t>ΕΣΟΔΑ ΚΥΡΙΑΣ ΔΡΑΣΤΗΡΙΟΤΗΤΑΣ</a:t>
            </a:r>
          </a:p>
          <a:p>
            <a:endParaRPr lang="el-GR" b="1" dirty="0">
              <a:solidFill>
                <a:srgbClr val="663300"/>
              </a:solidFill>
            </a:endParaRPr>
          </a:p>
          <a:p>
            <a:r>
              <a:rPr lang="el-GR" b="1" dirty="0">
                <a:solidFill>
                  <a:srgbClr val="663300"/>
                </a:solidFill>
              </a:rPr>
              <a:t>70 Πωλήσεις Εμ/των &amp; Λοιπών</a:t>
            </a:r>
          </a:p>
          <a:p>
            <a:r>
              <a:rPr lang="en-US" b="1" dirty="0">
                <a:solidFill>
                  <a:srgbClr val="663300"/>
                </a:solidFill>
              </a:rPr>
              <a:t>      </a:t>
            </a:r>
            <a:r>
              <a:rPr lang="el-GR" b="1" dirty="0">
                <a:solidFill>
                  <a:srgbClr val="663300"/>
                </a:solidFill>
              </a:rPr>
              <a:t>Αποθεμάτων</a:t>
            </a:r>
          </a:p>
          <a:p>
            <a:r>
              <a:rPr lang="el-GR" b="1" dirty="0">
                <a:solidFill>
                  <a:srgbClr val="663300"/>
                </a:solidFill>
              </a:rPr>
              <a:t>73 Έσοδα από Παροχή </a:t>
            </a:r>
          </a:p>
          <a:p>
            <a:r>
              <a:rPr lang="el-GR" b="1" dirty="0">
                <a:solidFill>
                  <a:srgbClr val="663300"/>
                </a:solidFill>
              </a:rPr>
              <a:t>      </a:t>
            </a:r>
            <a:r>
              <a:rPr lang="el-GR" b="1" dirty="0" smtClean="0">
                <a:solidFill>
                  <a:srgbClr val="663300"/>
                </a:solidFill>
              </a:rPr>
              <a:t>Διαφόρων </a:t>
            </a:r>
            <a:r>
              <a:rPr lang="el-GR" b="1" dirty="0">
                <a:solidFill>
                  <a:srgbClr val="663300"/>
                </a:solidFill>
              </a:rPr>
              <a:t>Υπηρεσιών</a:t>
            </a:r>
          </a:p>
        </p:txBody>
      </p:sp>
      <p:sp>
        <p:nvSpPr>
          <p:cNvPr id="403480" name="Text Box 24"/>
          <p:cNvSpPr txBox="1">
            <a:spLocks noChangeArrowheads="1"/>
          </p:cNvSpPr>
          <p:nvPr/>
        </p:nvSpPr>
        <p:spPr bwMode="auto">
          <a:xfrm>
            <a:off x="4499992" y="4437112"/>
            <a:ext cx="4320479" cy="1569660"/>
          </a:xfrm>
          <a:prstGeom prst="rect">
            <a:avLst/>
          </a:prstGeom>
          <a:noFill/>
          <a:ln w="31750">
            <a:solidFill>
              <a:schemeClr val="accent1"/>
            </a:solidFill>
            <a:miter lim="800000"/>
            <a:headEnd/>
            <a:tailEnd/>
          </a:ln>
          <a:effectLst/>
        </p:spPr>
        <p:txBody>
          <a:bodyPr wrap="square">
            <a:spAutoFit/>
          </a:bodyPr>
          <a:lstStyle/>
          <a:p>
            <a:r>
              <a:rPr lang="el-GR" sz="1600" b="1" dirty="0">
                <a:solidFill>
                  <a:srgbClr val="006600"/>
                </a:solidFill>
              </a:rPr>
              <a:t>ΛΟΙΠΑ ΟΡΓΑΝΙΚΑ ΕΣΟΔΑ</a:t>
            </a:r>
          </a:p>
          <a:p>
            <a:endParaRPr lang="el-GR" sz="1600" b="1" dirty="0">
              <a:solidFill>
                <a:srgbClr val="006600"/>
              </a:solidFill>
            </a:endParaRPr>
          </a:p>
          <a:p>
            <a:r>
              <a:rPr lang="el-GR" sz="1600" b="1" dirty="0">
                <a:solidFill>
                  <a:srgbClr val="006600"/>
                </a:solidFill>
              </a:rPr>
              <a:t>74 Επιχορηγήσεις</a:t>
            </a:r>
          </a:p>
          <a:p>
            <a:r>
              <a:rPr lang="el-GR" sz="1600" b="1" dirty="0">
                <a:solidFill>
                  <a:srgbClr val="006600"/>
                </a:solidFill>
              </a:rPr>
              <a:t>75 Έσοδα Παρεπόμενων Ασχολιών</a:t>
            </a:r>
          </a:p>
          <a:p>
            <a:r>
              <a:rPr lang="el-GR" sz="1600" b="1" dirty="0">
                <a:solidFill>
                  <a:srgbClr val="006600"/>
                </a:solidFill>
              </a:rPr>
              <a:t>      &amp; Δωρεές</a:t>
            </a:r>
          </a:p>
          <a:p>
            <a:r>
              <a:rPr lang="el-GR" sz="1600" b="1" dirty="0">
                <a:solidFill>
                  <a:srgbClr val="006600"/>
                </a:solidFill>
              </a:rPr>
              <a:t>76 Έσοδα Κεφαλαίων</a:t>
            </a:r>
          </a:p>
        </p:txBody>
      </p:sp>
      <p:sp>
        <p:nvSpPr>
          <p:cNvPr id="403481" name="Text Box 25"/>
          <p:cNvSpPr txBox="1">
            <a:spLocks noChangeArrowheads="1"/>
          </p:cNvSpPr>
          <p:nvPr/>
        </p:nvSpPr>
        <p:spPr bwMode="auto">
          <a:xfrm>
            <a:off x="4644008" y="6021288"/>
            <a:ext cx="3455988" cy="369332"/>
          </a:xfrm>
          <a:prstGeom prst="rect">
            <a:avLst/>
          </a:prstGeom>
          <a:noFill/>
          <a:ln w="9525">
            <a:noFill/>
            <a:miter lim="800000"/>
            <a:headEnd/>
            <a:tailEnd/>
          </a:ln>
          <a:effectLst/>
        </p:spPr>
        <p:txBody>
          <a:bodyPr>
            <a:spAutoFit/>
          </a:bodyPr>
          <a:lstStyle/>
          <a:p>
            <a:pPr algn="ctr"/>
            <a:r>
              <a:rPr lang="el-GR" b="1" i="1" dirty="0">
                <a:solidFill>
                  <a:srgbClr val="FF0000"/>
                </a:solidFill>
              </a:rPr>
              <a:t>ΖΗΜΙΕΣ ΕΚΜΕΤΑΛΛΕΥΣΕΩΣ</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03458"/>
                                        </p:tgtEl>
                                        <p:attrNameLst>
                                          <p:attrName>style.visibility</p:attrName>
                                        </p:attrNameLst>
                                      </p:cBhvr>
                                      <p:to>
                                        <p:strVal val="visible"/>
                                      </p:to>
                                    </p:set>
                                    <p:animEffect transition="in" filter="diamond(in)">
                                      <p:cBhvr>
                                        <p:cTn id="7" dur="2000"/>
                                        <p:tgtEl>
                                          <p:spTgt spid="40345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03475"/>
                                        </p:tgtEl>
                                        <p:attrNameLst>
                                          <p:attrName>style.visibility</p:attrName>
                                        </p:attrNameLst>
                                      </p:cBhvr>
                                      <p:to>
                                        <p:strVal val="visible"/>
                                      </p:to>
                                    </p:set>
                                    <p:animEffect transition="in" filter="box(in)">
                                      <p:cBhvr>
                                        <p:cTn id="12" dur="500"/>
                                        <p:tgtEl>
                                          <p:spTgt spid="40347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403462"/>
                                        </p:tgtEl>
                                        <p:attrNameLst>
                                          <p:attrName>style.visibility</p:attrName>
                                        </p:attrNameLst>
                                      </p:cBhvr>
                                      <p:to>
                                        <p:strVal val="visible"/>
                                      </p:to>
                                    </p:set>
                                    <p:anim calcmode="lin" valueType="num">
                                      <p:cBhvr additive="base">
                                        <p:cTn id="17" dur="500" fill="hold"/>
                                        <p:tgtEl>
                                          <p:spTgt spid="403462"/>
                                        </p:tgtEl>
                                        <p:attrNameLst>
                                          <p:attrName>ppt_x</p:attrName>
                                        </p:attrNameLst>
                                      </p:cBhvr>
                                      <p:tavLst>
                                        <p:tav tm="0">
                                          <p:val>
                                            <p:strVal val="0-#ppt_w/2"/>
                                          </p:val>
                                        </p:tav>
                                        <p:tav tm="100000">
                                          <p:val>
                                            <p:strVal val="#ppt_x"/>
                                          </p:val>
                                        </p:tav>
                                      </p:tavLst>
                                    </p:anim>
                                    <p:anim calcmode="lin" valueType="num">
                                      <p:cBhvr additive="base">
                                        <p:cTn id="18" dur="500" fill="hold"/>
                                        <p:tgtEl>
                                          <p:spTgt spid="40346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03476"/>
                                        </p:tgtEl>
                                        <p:attrNameLst>
                                          <p:attrName>style.visibility</p:attrName>
                                        </p:attrNameLst>
                                      </p:cBhvr>
                                      <p:to>
                                        <p:strVal val="visible"/>
                                      </p:to>
                                    </p:set>
                                    <p:anim calcmode="lin" valueType="num">
                                      <p:cBhvr additive="base">
                                        <p:cTn id="23" dur="500" fill="hold"/>
                                        <p:tgtEl>
                                          <p:spTgt spid="403476"/>
                                        </p:tgtEl>
                                        <p:attrNameLst>
                                          <p:attrName>ppt_x</p:attrName>
                                        </p:attrNameLst>
                                      </p:cBhvr>
                                      <p:tavLst>
                                        <p:tav tm="0">
                                          <p:val>
                                            <p:strVal val="0-#ppt_w/2"/>
                                          </p:val>
                                        </p:tav>
                                        <p:tav tm="100000">
                                          <p:val>
                                            <p:strVal val="#ppt_x"/>
                                          </p:val>
                                        </p:tav>
                                      </p:tavLst>
                                    </p:anim>
                                    <p:anim calcmode="lin" valueType="num">
                                      <p:cBhvr additive="base">
                                        <p:cTn id="24" dur="500" fill="hold"/>
                                        <p:tgtEl>
                                          <p:spTgt spid="403476"/>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403478"/>
                                        </p:tgtEl>
                                        <p:attrNameLst>
                                          <p:attrName>style.visibility</p:attrName>
                                        </p:attrNameLst>
                                      </p:cBhvr>
                                      <p:to>
                                        <p:strVal val="visible"/>
                                      </p:to>
                                    </p:set>
                                    <p:anim calcmode="lin" valueType="num">
                                      <p:cBhvr additive="base">
                                        <p:cTn id="29" dur="500" fill="hold"/>
                                        <p:tgtEl>
                                          <p:spTgt spid="403478"/>
                                        </p:tgtEl>
                                        <p:attrNameLst>
                                          <p:attrName>ppt_x</p:attrName>
                                        </p:attrNameLst>
                                      </p:cBhvr>
                                      <p:tavLst>
                                        <p:tav tm="0">
                                          <p:val>
                                            <p:strVal val="0-#ppt_w/2"/>
                                          </p:val>
                                        </p:tav>
                                        <p:tav tm="100000">
                                          <p:val>
                                            <p:strVal val="#ppt_x"/>
                                          </p:val>
                                        </p:tav>
                                      </p:tavLst>
                                    </p:anim>
                                    <p:anim calcmode="lin" valueType="num">
                                      <p:cBhvr additive="base">
                                        <p:cTn id="30" dur="500" fill="hold"/>
                                        <p:tgtEl>
                                          <p:spTgt spid="40347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8" presetClass="entr" presetSubtype="16" fill="hold" grpId="0" nodeType="clickEffect">
                                  <p:stCondLst>
                                    <p:cond delay="0"/>
                                  </p:stCondLst>
                                  <p:childTnLst>
                                    <p:set>
                                      <p:cBhvr>
                                        <p:cTn id="34" dur="1" fill="hold">
                                          <p:stCondLst>
                                            <p:cond delay="0"/>
                                          </p:stCondLst>
                                        </p:cTn>
                                        <p:tgtEl>
                                          <p:spTgt spid="403465">
                                            <p:bg/>
                                          </p:spTgt>
                                        </p:tgtEl>
                                        <p:attrNameLst>
                                          <p:attrName>style.visibility</p:attrName>
                                        </p:attrNameLst>
                                      </p:cBhvr>
                                      <p:to>
                                        <p:strVal val="visible"/>
                                      </p:to>
                                    </p:set>
                                    <p:animEffect transition="in" filter="diamond(in)">
                                      <p:cBhvr>
                                        <p:cTn id="35" dur="2000"/>
                                        <p:tgtEl>
                                          <p:spTgt spid="403465">
                                            <p:bg/>
                                          </p:spTgt>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403465">
                                            <p:txEl>
                                              <p:pRg st="0" end="0"/>
                                            </p:txEl>
                                          </p:spTgt>
                                        </p:tgtEl>
                                        <p:attrNameLst>
                                          <p:attrName>style.visibility</p:attrName>
                                        </p:attrNameLst>
                                      </p:cBhvr>
                                      <p:to>
                                        <p:strVal val="visible"/>
                                      </p:to>
                                    </p:set>
                                    <p:anim calcmode="lin" valueType="num">
                                      <p:cBhvr additive="base">
                                        <p:cTn id="40" dur="500" fill="hold"/>
                                        <p:tgtEl>
                                          <p:spTgt spid="403465">
                                            <p:txEl>
                                              <p:pRg st="0" end="0"/>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40346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nodeType="clickEffect">
                                  <p:stCondLst>
                                    <p:cond delay="0"/>
                                  </p:stCondLst>
                                  <p:childTnLst>
                                    <p:set>
                                      <p:cBhvr>
                                        <p:cTn id="45" dur="1" fill="hold">
                                          <p:stCondLst>
                                            <p:cond delay="0"/>
                                          </p:stCondLst>
                                        </p:cTn>
                                        <p:tgtEl>
                                          <p:spTgt spid="403465">
                                            <p:txEl>
                                              <p:pRg st="2" end="2"/>
                                            </p:txEl>
                                          </p:spTgt>
                                        </p:tgtEl>
                                        <p:attrNameLst>
                                          <p:attrName>style.visibility</p:attrName>
                                        </p:attrNameLst>
                                      </p:cBhvr>
                                      <p:to>
                                        <p:strVal val="visible"/>
                                      </p:to>
                                    </p:set>
                                    <p:anim calcmode="lin" valueType="num">
                                      <p:cBhvr additive="base">
                                        <p:cTn id="46" dur="500" fill="hold"/>
                                        <p:tgtEl>
                                          <p:spTgt spid="403465">
                                            <p:txEl>
                                              <p:pRg st="2" end="2"/>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40346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403465">
                                            <p:txEl>
                                              <p:pRg st="3" end="3"/>
                                            </p:txEl>
                                          </p:spTgt>
                                        </p:tgtEl>
                                        <p:attrNameLst>
                                          <p:attrName>style.visibility</p:attrName>
                                        </p:attrNameLst>
                                      </p:cBhvr>
                                      <p:to>
                                        <p:strVal val="visible"/>
                                      </p:to>
                                    </p:set>
                                    <p:anim calcmode="lin" valueType="num">
                                      <p:cBhvr additive="base">
                                        <p:cTn id="52" dur="500" fill="hold"/>
                                        <p:tgtEl>
                                          <p:spTgt spid="403465">
                                            <p:txEl>
                                              <p:pRg st="3" end="3"/>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40346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nodeType="clickEffect">
                                  <p:stCondLst>
                                    <p:cond delay="0"/>
                                  </p:stCondLst>
                                  <p:childTnLst>
                                    <p:set>
                                      <p:cBhvr>
                                        <p:cTn id="57" dur="1" fill="hold">
                                          <p:stCondLst>
                                            <p:cond delay="0"/>
                                          </p:stCondLst>
                                        </p:cTn>
                                        <p:tgtEl>
                                          <p:spTgt spid="403465">
                                            <p:txEl>
                                              <p:pRg st="4" end="4"/>
                                            </p:txEl>
                                          </p:spTgt>
                                        </p:tgtEl>
                                        <p:attrNameLst>
                                          <p:attrName>style.visibility</p:attrName>
                                        </p:attrNameLst>
                                      </p:cBhvr>
                                      <p:to>
                                        <p:strVal val="visible"/>
                                      </p:to>
                                    </p:set>
                                    <p:anim calcmode="lin" valueType="num">
                                      <p:cBhvr additive="base">
                                        <p:cTn id="58" dur="500" fill="hold"/>
                                        <p:tgtEl>
                                          <p:spTgt spid="403465">
                                            <p:txEl>
                                              <p:pRg st="4" end="4"/>
                                            </p:txEl>
                                          </p:spTgt>
                                        </p:tgtEl>
                                        <p:attrNameLst>
                                          <p:attrName>ppt_x</p:attrName>
                                        </p:attrNameLst>
                                      </p:cBhvr>
                                      <p:tavLst>
                                        <p:tav tm="0">
                                          <p:val>
                                            <p:strVal val="0-#ppt_w/2"/>
                                          </p:val>
                                        </p:tav>
                                        <p:tav tm="100000">
                                          <p:val>
                                            <p:strVal val="#ppt_x"/>
                                          </p:val>
                                        </p:tav>
                                      </p:tavLst>
                                    </p:anim>
                                    <p:anim calcmode="lin" valueType="num">
                                      <p:cBhvr additive="base">
                                        <p:cTn id="59" dur="500" fill="hold"/>
                                        <p:tgtEl>
                                          <p:spTgt spid="40346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nodeType="clickEffect">
                                  <p:stCondLst>
                                    <p:cond delay="0"/>
                                  </p:stCondLst>
                                  <p:childTnLst>
                                    <p:set>
                                      <p:cBhvr>
                                        <p:cTn id="63" dur="1" fill="hold">
                                          <p:stCondLst>
                                            <p:cond delay="0"/>
                                          </p:stCondLst>
                                        </p:cTn>
                                        <p:tgtEl>
                                          <p:spTgt spid="403465">
                                            <p:txEl>
                                              <p:pRg st="5" end="5"/>
                                            </p:txEl>
                                          </p:spTgt>
                                        </p:tgtEl>
                                        <p:attrNameLst>
                                          <p:attrName>style.visibility</p:attrName>
                                        </p:attrNameLst>
                                      </p:cBhvr>
                                      <p:to>
                                        <p:strVal val="visible"/>
                                      </p:to>
                                    </p:set>
                                    <p:anim calcmode="lin" valueType="num">
                                      <p:cBhvr additive="base">
                                        <p:cTn id="64" dur="500" fill="hold"/>
                                        <p:tgtEl>
                                          <p:spTgt spid="403465">
                                            <p:txEl>
                                              <p:pRg st="5" end="5"/>
                                            </p:txEl>
                                          </p:spTgt>
                                        </p:tgtEl>
                                        <p:attrNameLst>
                                          <p:attrName>ppt_x</p:attrName>
                                        </p:attrNameLst>
                                      </p:cBhvr>
                                      <p:tavLst>
                                        <p:tav tm="0">
                                          <p:val>
                                            <p:strVal val="0-#ppt_w/2"/>
                                          </p:val>
                                        </p:tav>
                                        <p:tav tm="100000">
                                          <p:val>
                                            <p:strVal val="#ppt_x"/>
                                          </p:val>
                                        </p:tav>
                                      </p:tavLst>
                                    </p:anim>
                                    <p:anim calcmode="lin" valueType="num">
                                      <p:cBhvr additive="base">
                                        <p:cTn id="65" dur="500" fill="hold"/>
                                        <p:tgtEl>
                                          <p:spTgt spid="40346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8" fill="hold" nodeType="clickEffect">
                                  <p:stCondLst>
                                    <p:cond delay="0"/>
                                  </p:stCondLst>
                                  <p:childTnLst>
                                    <p:set>
                                      <p:cBhvr>
                                        <p:cTn id="69" dur="1" fill="hold">
                                          <p:stCondLst>
                                            <p:cond delay="0"/>
                                          </p:stCondLst>
                                        </p:cTn>
                                        <p:tgtEl>
                                          <p:spTgt spid="403465">
                                            <p:txEl>
                                              <p:pRg st="6" end="6"/>
                                            </p:txEl>
                                          </p:spTgt>
                                        </p:tgtEl>
                                        <p:attrNameLst>
                                          <p:attrName>style.visibility</p:attrName>
                                        </p:attrNameLst>
                                      </p:cBhvr>
                                      <p:to>
                                        <p:strVal val="visible"/>
                                      </p:to>
                                    </p:set>
                                    <p:anim calcmode="lin" valueType="num">
                                      <p:cBhvr additive="base">
                                        <p:cTn id="70" dur="500" fill="hold"/>
                                        <p:tgtEl>
                                          <p:spTgt spid="403465">
                                            <p:txEl>
                                              <p:pRg st="6" end="6"/>
                                            </p:txEl>
                                          </p:spTgt>
                                        </p:tgtEl>
                                        <p:attrNameLst>
                                          <p:attrName>ppt_x</p:attrName>
                                        </p:attrNameLst>
                                      </p:cBhvr>
                                      <p:tavLst>
                                        <p:tav tm="0">
                                          <p:val>
                                            <p:strVal val="0-#ppt_w/2"/>
                                          </p:val>
                                        </p:tav>
                                        <p:tav tm="100000">
                                          <p:val>
                                            <p:strVal val="#ppt_x"/>
                                          </p:val>
                                        </p:tav>
                                      </p:tavLst>
                                    </p:anim>
                                    <p:anim calcmode="lin" valueType="num">
                                      <p:cBhvr additive="base">
                                        <p:cTn id="71" dur="500" fill="hold"/>
                                        <p:tgtEl>
                                          <p:spTgt spid="40346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8" fill="hold" nodeType="clickEffect">
                                  <p:stCondLst>
                                    <p:cond delay="0"/>
                                  </p:stCondLst>
                                  <p:childTnLst>
                                    <p:set>
                                      <p:cBhvr>
                                        <p:cTn id="75" dur="1" fill="hold">
                                          <p:stCondLst>
                                            <p:cond delay="0"/>
                                          </p:stCondLst>
                                        </p:cTn>
                                        <p:tgtEl>
                                          <p:spTgt spid="403465">
                                            <p:txEl>
                                              <p:pRg st="7" end="7"/>
                                            </p:txEl>
                                          </p:spTgt>
                                        </p:tgtEl>
                                        <p:attrNameLst>
                                          <p:attrName>style.visibility</p:attrName>
                                        </p:attrNameLst>
                                      </p:cBhvr>
                                      <p:to>
                                        <p:strVal val="visible"/>
                                      </p:to>
                                    </p:set>
                                    <p:anim calcmode="lin" valueType="num">
                                      <p:cBhvr additive="base">
                                        <p:cTn id="76" dur="500" fill="hold"/>
                                        <p:tgtEl>
                                          <p:spTgt spid="403465">
                                            <p:txEl>
                                              <p:pRg st="7" end="7"/>
                                            </p:txEl>
                                          </p:spTgt>
                                        </p:tgtEl>
                                        <p:attrNameLst>
                                          <p:attrName>ppt_x</p:attrName>
                                        </p:attrNameLst>
                                      </p:cBhvr>
                                      <p:tavLst>
                                        <p:tav tm="0">
                                          <p:val>
                                            <p:strVal val="0-#ppt_w/2"/>
                                          </p:val>
                                        </p:tav>
                                        <p:tav tm="100000">
                                          <p:val>
                                            <p:strVal val="#ppt_x"/>
                                          </p:val>
                                        </p:tav>
                                      </p:tavLst>
                                    </p:anim>
                                    <p:anim calcmode="lin" valueType="num">
                                      <p:cBhvr additive="base">
                                        <p:cTn id="77" dur="500" fill="hold"/>
                                        <p:tgtEl>
                                          <p:spTgt spid="403465">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8" fill="hold" nodeType="clickEffect">
                                  <p:stCondLst>
                                    <p:cond delay="0"/>
                                  </p:stCondLst>
                                  <p:childTnLst>
                                    <p:set>
                                      <p:cBhvr>
                                        <p:cTn id="81" dur="1" fill="hold">
                                          <p:stCondLst>
                                            <p:cond delay="0"/>
                                          </p:stCondLst>
                                        </p:cTn>
                                        <p:tgtEl>
                                          <p:spTgt spid="403465">
                                            <p:txEl>
                                              <p:pRg st="8" end="8"/>
                                            </p:txEl>
                                          </p:spTgt>
                                        </p:tgtEl>
                                        <p:attrNameLst>
                                          <p:attrName>style.visibility</p:attrName>
                                        </p:attrNameLst>
                                      </p:cBhvr>
                                      <p:to>
                                        <p:strVal val="visible"/>
                                      </p:to>
                                    </p:set>
                                    <p:anim calcmode="lin" valueType="num">
                                      <p:cBhvr additive="base">
                                        <p:cTn id="82" dur="500" fill="hold"/>
                                        <p:tgtEl>
                                          <p:spTgt spid="403465">
                                            <p:txEl>
                                              <p:pRg st="8" end="8"/>
                                            </p:txEl>
                                          </p:spTgt>
                                        </p:tgtEl>
                                        <p:attrNameLst>
                                          <p:attrName>ppt_x</p:attrName>
                                        </p:attrNameLst>
                                      </p:cBhvr>
                                      <p:tavLst>
                                        <p:tav tm="0">
                                          <p:val>
                                            <p:strVal val="0-#ppt_w/2"/>
                                          </p:val>
                                        </p:tav>
                                        <p:tav tm="100000">
                                          <p:val>
                                            <p:strVal val="#ppt_x"/>
                                          </p:val>
                                        </p:tav>
                                      </p:tavLst>
                                    </p:anim>
                                    <p:anim calcmode="lin" valueType="num">
                                      <p:cBhvr additive="base">
                                        <p:cTn id="83" dur="500" fill="hold"/>
                                        <p:tgtEl>
                                          <p:spTgt spid="403465">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8" fill="hold" nodeType="clickEffect">
                                  <p:stCondLst>
                                    <p:cond delay="0"/>
                                  </p:stCondLst>
                                  <p:childTnLst>
                                    <p:set>
                                      <p:cBhvr>
                                        <p:cTn id="87" dur="1" fill="hold">
                                          <p:stCondLst>
                                            <p:cond delay="0"/>
                                          </p:stCondLst>
                                        </p:cTn>
                                        <p:tgtEl>
                                          <p:spTgt spid="403465">
                                            <p:txEl>
                                              <p:pRg st="9" end="9"/>
                                            </p:txEl>
                                          </p:spTgt>
                                        </p:tgtEl>
                                        <p:attrNameLst>
                                          <p:attrName>style.visibility</p:attrName>
                                        </p:attrNameLst>
                                      </p:cBhvr>
                                      <p:to>
                                        <p:strVal val="visible"/>
                                      </p:to>
                                    </p:set>
                                    <p:anim calcmode="lin" valueType="num">
                                      <p:cBhvr additive="base">
                                        <p:cTn id="88" dur="500" fill="hold"/>
                                        <p:tgtEl>
                                          <p:spTgt spid="403465">
                                            <p:txEl>
                                              <p:pRg st="9" end="9"/>
                                            </p:txEl>
                                          </p:spTgt>
                                        </p:tgtEl>
                                        <p:attrNameLst>
                                          <p:attrName>ppt_x</p:attrName>
                                        </p:attrNameLst>
                                      </p:cBhvr>
                                      <p:tavLst>
                                        <p:tav tm="0">
                                          <p:val>
                                            <p:strVal val="0-#ppt_w/2"/>
                                          </p:val>
                                        </p:tav>
                                        <p:tav tm="100000">
                                          <p:val>
                                            <p:strVal val="#ppt_x"/>
                                          </p:val>
                                        </p:tav>
                                      </p:tavLst>
                                    </p:anim>
                                    <p:anim calcmode="lin" valueType="num">
                                      <p:cBhvr additive="base">
                                        <p:cTn id="89" dur="500" fill="hold"/>
                                        <p:tgtEl>
                                          <p:spTgt spid="403465">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8" presetClass="entr" presetSubtype="16" fill="hold" grpId="0" nodeType="clickEffect">
                                  <p:stCondLst>
                                    <p:cond delay="0"/>
                                  </p:stCondLst>
                                  <p:childTnLst>
                                    <p:set>
                                      <p:cBhvr>
                                        <p:cTn id="93" dur="1" fill="hold">
                                          <p:stCondLst>
                                            <p:cond delay="0"/>
                                          </p:stCondLst>
                                        </p:cTn>
                                        <p:tgtEl>
                                          <p:spTgt spid="403479">
                                            <p:bg/>
                                          </p:spTgt>
                                        </p:tgtEl>
                                        <p:attrNameLst>
                                          <p:attrName>style.visibility</p:attrName>
                                        </p:attrNameLst>
                                      </p:cBhvr>
                                      <p:to>
                                        <p:strVal val="visible"/>
                                      </p:to>
                                    </p:set>
                                    <p:animEffect transition="in" filter="diamond(in)">
                                      <p:cBhvr>
                                        <p:cTn id="94" dur="2000"/>
                                        <p:tgtEl>
                                          <p:spTgt spid="403479">
                                            <p:bg/>
                                          </p:spTgt>
                                        </p:tgtEl>
                                      </p:cBhvr>
                                    </p:animEffect>
                                  </p:childTnLst>
                                </p:cTn>
                              </p:par>
                            </p:childTnLst>
                          </p:cTn>
                        </p:par>
                      </p:childTnLst>
                    </p:cTn>
                  </p:par>
                  <p:par>
                    <p:cTn id="95" fill="hold">
                      <p:stCondLst>
                        <p:cond delay="indefinite"/>
                      </p:stCondLst>
                      <p:childTnLst>
                        <p:par>
                          <p:cTn id="96" fill="hold">
                            <p:stCondLst>
                              <p:cond delay="0"/>
                            </p:stCondLst>
                            <p:childTnLst>
                              <p:par>
                                <p:cTn id="97" presetID="2" presetClass="entr" presetSubtype="8" fill="hold" nodeType="clickEffect">
                                  <p:stCondLst>
                                    <p:cond delay="0"/>
                                  </p:stCondLst>
                                  <p:childTnLst>
                                    <p:set>
                                      <p:cBhvr>
                                        <p:cTn id="98" dur="1" fill="hold">
                                          <p:stCondLst>
                                            <p:cond delay="0"/>
                                          </p:stCondLst>
                                        </p:cTn>
                                        <p:tgtEl>
                                          <p:spTgt spid="403479">
                                            <p:txEl>
                                              <p:pRg st="0" end="0"/>
                                            </p:txEl>
                                          </p:spTgt>
                                        </p:tgtEl>
                                        <p:attrNameLst>
                                          <p:attrName>style.visibility</p:attrName>
                                        </p:attrNameLst>
                                      </p:cBhvr>
                                      <p:to>
                                        <p:strVal val="visible"/>
                                      </p:to>
                                    </p:set>
                                    <p:anim calcmode="lin" valueType="num">
                                      <p:cBhvr additive="base">
                                        <p:cTn id="99" dur="500" fill="hold"/>
                                        <p:tgtEl>
                                          <p:spTgt spid="403479">
                                            <p:txEl>
                                              <p:pRg st="0" end="0"/>
                                            </p:txEl>
                                          </p:spTgt>
                                        </p:tgtEl>
                                        <p:attrNameLst>
                                          <p:attrName>ppt_x</p:attrName>
                                        </p:attrNameLst>
                                      </p:cBhvr>
                                      <p:tavLst>
                                        <p:tav tm="0">
                                          <p:val>
                                            <p:strVal val="0-#ppt_w/2"/>
                                          </p:val>
                                        </p:tav>
                                        <p:tav tm="100000">
                                          <p:val>
                                            <p:strVal val="#ppt_x"/>
                                          </p:val>
                                        </p:tav>
                                      </p:tavLst>
                                    </p:anim>
                                    <p:anim calcmode="lin" valueType="num">
                                      <p:cBhvr additive="base">
                                        <p:cTn id="100" dur="500" fill="hold"/>
                                        <p:tgtEl>
                                          <p:spTgt spid="4034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8" fill="hold" nodeType="clickEffect">
                                  <p:stCondLst>
                                    <p:cond delay="0"/>
                                  </p:stCondLst>
                                  <p:childTnLst>
                                    <p:set>
                                      <p:cBhvr>
                                        <p:cTn id="104" dur="1" fill="hold">
                                          <p:stCondLst>
                                            <p:cond delay="0"/>
                                          </p:stCondLst>
                                        </p:cTn>
                                        <p:tgtEl>
                                          <p:spTgt spid="403479">
                                            <p:txEl>
                                              <p:pRg st="2" end="2"/>
                                            </p:txEl>
                                          </p:spTgt>
                                        </p:tgtEl>
                                        <p:attrNameLst>
                                          <p:attrName>style.visibility</p:attrName>
                                        </p:attrNameLst>
                                      </p:cBhvr>
                                      <p:to>
                                        <p:strVal val="visible"/>
                                      </p:to>
                                    </p:set>
                                    <p:anim calcmode="lin" valueType="num">
                                      <p:cBhvr additive="base">
                                        <p:cTn id="105" dur="500" fill="hold"/>
                                        <p:tgtEl>
                                          <p:spTgt spid="403479">
                                            <p:txEl>
                                              <p:pRg st="2" end="2"/>
                                            </p:txEl>
                                          </p:spTgt>
                                        </p:tgtEl>
                                        <p:attrNameLst>
                                          <p:attrName>ppt_x</p:attrName>
                                        </p:attrNameLst>
                                      </p:cBhvr>
                                      <p:tavLst>
                                        <p:tav tm="0">
                                          <p:val>
                                            <p:strVal val="0-#ppt_w/2"/>
                                          </p:val>
                                        </p:tav>
                                        <p:tav tm="100000">
                                          <p:val>
                                            <p:strVal val="#ppt_x"/>
                                          </p:val>
                                        </p:tav>
                                      </p:tavLst>
                                    </p:anim>
                                    <p:anim calcmode="lin" valueType="num">
                                      <p:cBhvr additive="base">
                                        <p:cTn id="106" dur="500" fill="hold"/>
                                        <p:tgtEl>
                                          <p:spTgt spid="4034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8" fill="hold" nodeType="clickEffect">
                                  <p:stCondLst>
                                    <p:cond delay="0"/>
                                  </p:stCondLst>
                                  <p:childTnLst>
                                    <p:set>
                                      <p:cBhvr>
                                        <p:cTn id="110" dur="1" fill="hold">
                                          <p:stCondLst>
                                            <p:cond delay="0"/>
                                          </p:stCondLst>
                                        </p:cTn>
                                        <p:tgtEl>
                                          <p:spTgt spid="403479">
                                            <p:txEl>
                                              <p:pRg st="3" end="3"/>
                                            </p:txEl>
                                          </p:spTgt>
                                        </p:tgtEl>
                                        <p:attrNameLst>
                                          <p:attrName>style.visibility</p:attrName>
                                        </p:attrNameLst>
                                      </p:cBhvr>
                                      <p:to>
                                        <p:strVal val="visible"/>
                                      </p:to>
                                    </p:set>
                                    <p:anim calcmode="lin" valueType="num">
                                      <p:cBhvr additive="base">
                                        <p:cTn id="111" dur="500" fill="hold"/>
                                        <p:tgtEl>
                                          <p:spTgt spid="403479">
                                            <p:txEl>
                                              <p:pRg st="3" end="3"/>
                                            </p:txEl>
                                          </p:spTgt>
                                        </p:tgtEl>
                                        <p:attrNameLst>
                                          <p:attrName>ppt_x</p:attrName>
                                        </p:attrNameLst>
                                      </p:cBhvr>
                                      <p:tavLst>
                                        <p:tav tm="0">
                                          <p:val>
                                            <p:strVal val="0-#ppt_w/2"/>
                                          </p:val>
                                        </p:tav>
                                        <p:tav tm="100000">
                                          <p:val>
                                            <p:strVal val="#ppt_x"/>
                                          </p:val>
                                        </p:tav>
                                      </p:tavLst>
                                    </p:anim>
                                    <p:anim calcmode="lin" valueType="num">
                                      <p:cBhvr additive="base">
                                        <p:cTn id="112" dur="500" fill="hold"/>
                                        <p:tgtEl>
                                          <p:spTgt spid="40347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8" fill="hold" nodeType="clickEffect">
                                  <p:stCondLst>
                                    <p:cond delay="0"/>
                                  </p:stCondLst>
                                  <p:childTnLst>
                                    <p:set>
                                      <p:cBhvr>
                                        <p:cTn id="116" dur="1" fill="hold">
                                          <p:stCondLst>
                                            <p:cond delay="0"/>
                                          </p:stCondLst>
                                        </p:cTn>
                                        <p:tgtEl>
                                          <p:spTgt spid="403479">
                                            <p:txEl>
                                              <p:pRg st="4" end="4"/>
                                            </p:txEl>
                                          </p:spTgt>
                                        </p:tgtEl>
                                        <p:attrNameLst>
                                          <p:attrName>style.visibility</p:attrName>
                                        </p:attrNameLst>
                                      </p:cBhvr>
                                      <p:to>
                                        <p:strVal val="visible"/>
                                      </p:to>
                                    </p:set>
                                    <p:anim calcmode="lin" valueType="num">
                                      <p:cBhvr additive="base">
                                        <p:cTn id="117" dur="500" fill="hold"/>
                                        <p:tgtEl>
                                          <p:spTgt spid="403479">
                                            <p:txEl>
                                              <p:pRg st="4" end="4"/>
                                            </p:txEl>
                                          </p:spTgt>
                                        </p:tgtEl>
                                        <p:attrNameLst>
                                          <p:attrName>ppt_x</p:attrName>
                                        </p:attrNameLst>
                                      </p:cBhvr>
                                      <p:tavLst>
                                        <p:tav tm="0">
                                          <p:val>
                                            <p:strVal val="0-#ppt_w/2"/>
                                          </p:val>
                                        </p:tav>
                                        <p:tav tm="100000">
                                          <p:val>
                                            <p:strVal val="#ppt_x"/>
                                          </p:val>
                                        </p:tav>
                                      </p:tavLst>
                                    </p:anim>
                                    <p:anim calcmode="lin" valueType="num">
                                      <p:cBhvr additive="base">
                                        <p:cTn id="118" dur="500" fill="hold"/>
                                        <p:tgtEl>
                                          <p:spTgt spid="403479">
                                            <p:txEl>
                                              <p:pRg st="4" end="4"/>
                                            </p:txEl>
                                          </p:spTgt>
                                        </p:tgtEl>
                                        <p:attrNameLst>
                                          <p:attrName>ppt_y</p:attrName>
                                        </p:attrNameLst>
                                      </p:cBhvr>
                                      <p:tavLst>
                                        <p:tav tm="0">
                                          <p:val>
                                            <p:strVal val="#ppt_y"/>
                                          </p:val>
                                        </p:tav>
                                        <p:tav tm="100000">
                                          <p:val>
                                            <p:strVal val="#ppt_y"/>
                                          </p:val>
                                        </p:tav>
                                      </p:tavLst>
                                    </p:anim>
                                  </p:childTnLst>
                                </p:cTn>
                              </p:par>
                              <p:par>
                                <p:cTn id="119" presetID="2" presetClass="entr" presetSubtype="8" fill="hold" nodeType="withEffect">
                                  <p:stCondLst>
                                    <p:cond delay="0"/>
                                  </p:stCondLst>
                                  <p:childTnLst>
                                    <p:set>
                                      <p:cBhvr>
                                        <p:cTn id="120" dur="1" fill="hold">
                                          <p:stCondLst>
                                            <p:cond delay="0"/>
                                          </p:stCondLst>
                                        </p:cTn>
                                        <p:tgtEl>
                                          <p:spTgt spid="403479">
                                            <p:txEl>
                                              <p:pRg st="5" end="5"/>
                                            </p:txEl>
                                          </p:spTgt>
                                        </p:tgtEl>
                                        <p:attrNameLst>
                                          <p:attrName>style.visibility</p:attrName>
                                        </p:attrNameLst>
                                      </p:cBhvr>
                                      <p:to>
                                        <p:strVal val="visible"/>
                                      </p:to>
                                    </p:set>
                                    <p:anim calcmode="lin" valueType="num">
                                      <p:cBhvr additive="base">
                                        <p:cTn id="121" dur="500" fill="hold"/>
                                        <p:tgtEl>
                                          <p:spTgt spid="403479">
                                            <p:txEl>
                                              <p:pRg st="5" end="5"/>
                                            </p:txEl>
                                          </p:spTgt>
                                        </p:tgtEl>
                                        <p:attrNameLst>
                                          <p:attrName>ppt_x</p:attrName>
                                        </p:attrNameLst>
                                      </p:cBhvr>
                                      <p:tavLst>
                                        <p:tav tm="0">
                                          <p:val>
                                            <p:strVal val="0-#ppt_w/2"/>
                                          </p:val>
                                        </p:tav>
                                        <p:tav tm="100000">
                                          <p:val>
                                            <p:strVal val="#ppt_x"/>
                                          </p:val>
                                        </p:tav>
                                      </p:tavLst>
                                    </p:anim>
                                    <p:anim calcmode="lin" valueType="num">
                                      <p:cBhvr additive="base">
                                        <p:cTn id="122" dur="500" fill="hold"/>
                                        <p:tgtEl>
                                          <p:spTgt spid="40347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8" presetClass="entr" presetSubtype="16" fill="hold" grpId="0" nodeType="clickEffect">
                                  <p:stCondLst>
                                    <p:cond delay="0"/>
                                  </p:stCondLst>
                                  <p:childTnLst>
                                    <p:set>
                                      <p:cBhvr>
                                        <p:cTn id="126" dur="1" fill="hold">
                                          <p:stCondLst>
                                            <p:cond delay="0"/>
                                          </p:stCondLst>
                                        </p:cTn>
                                        <p:tgtEl>
                                          <p:spTgt spid="403480">
                                            <p:bg/>
                                          </p:spTgt>
                                        </p:tgtEl>
                                        <p:attrNameLst>
                                          <p:attrName>style.visibility</p:attrName>
                                        </p:attrNameLst>
                                      </p:cBhvr>
                                      <p:to>
                                        <p:strVal val="visible"/>
                                      </p:to>
                                    </p:set>
                                    <p:animEffect transition="in" filter="diamond(in)">
                                      <p:cBhvr>
                                        <p:cTn id="127" dur="2000"/>
                                        <p:tgtEl>
                                          <p:spTgt spid="403480">
                                            <p:bg/>
                                          </p:spTgt>
                                        </p:tgtEl>
                                      </p:cBhvr>
                                    </p:animEffect>
                                  </p:childTnLst>
                                </p:cTn>
                              </p:par>
                            </p:childTnLst>
                          </p:cTn>
                        </p:par>
                      </p:childTnLst>
                    </p:cTn>
                  </p:par>
                  <p:par>
                    <p:cTn id="128" fill="hold">
                      <p:stCondLst>
                        <p:cond delay="indefinite"/>
                      </p:stCondLst>
                      <p:childTnLst>
                        <p:par>
                          <p:cTn id="129" fill="hold">
                            <p:stCondLst>
                              <p:cond delay="0"/>
                            </p:stCondLst>
                            <p:childTnLst>
                              <p:par>
                                <p:cTn id="130" presetID="2" presetClass="entr" presetSubtype="8" fill="hold" nodeType="clickEffect">
                                  <p:stCondLst>
                                    <p:cond delay="0"/>
                                  </p:stCondLst>
                                  <p:childTnLst>
                                    <p:set>
                                      <p:cBhvr>
                                        <p:cTn id="131" dur="1" fill="hold">
                                          <p:stCondLst>
                                            <p:cond delay="0"/>
                                          </p:stCondLst>
                                        </p:cTn>
                                        <p:tgtEl>
                                          <p:spTgt spid="403480">
                                            <p:txEl>
                                              <p:pRg st="0" end="0"/>
                                            </p:txEl>
                                          </p:spTgt>
                                        </p:tgtEl>
                                        <p:attrNameLst>
                                          <p:attrName>style.visibility</p:attrName>
                                        </p:attrNameLst>
                                      </p:cBhvr>
                                      <p:to>
                                        <p:strVal val="visible"/>
                                      </p:to>
                                    </p:set>
                                    <p:anim calcmode="lin" valueType="num">
                                      <p:cBhvr additive="base">
                                        <p:cTn id="132" dur="500" fill="hold"/>
                                        <p:tgtEl>
                                          <p:spTgt spid="403480">
                                            <p:txEl>
                                              <p:pRg st="0" end="0"/>
                                            </p:txEl>
                                          </p:spTgt>
                                        </p:tgtEl>
                                        <p:attrNameLst>
                                          <p:attrName>ppt_x</p:attrName>
                                        </p:attrNameLst>
                                      </p:cBhvr>
                                      <p:tavLst>
                                        <p:tav tm="0">
                                          <p:val>
                                            <p:strVal val="0-#ppt_w/2"/>
                                          </p:val>
                                        </p:tav>
                                        <p:tav tm="100000">
                                          <p:val>
                                            <p:strVal val="#ppt_x"/>
                                          </p:val>
                                        </p:tav>
                                      </p:tavLst>
                                    </p:anim>
                                    <p:anim calcmode="lin" valueType="num">
                                      <p:cBhvr additive="base">
                                        <p:cTn id="133" dur="500" fill="hold"/>
                                        <p:tgtEl>
                                          <p:spTgt spid="40348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2" presetClass="entr" presetSubtype="8" fill="hold" nodeType="clickEffect">
                                  <p:stCondLst>
                                    <p:cond delay="0"/>
                                  </p:stCondLst>
                                  <p:childTnLst>
                                    <p:set>
                                      <p:cBhvr>
                                        <p:cTn id="137" dur="1" fill="hold">
                                          <p:stCondLst>
                                            <p:cond delay="0"/>
                                          </p:stCondLst>
                                        </p:cTn>
                                        <p:tgtEl>
                                          <p:spTgt spid="403480">
                                            <p:txEl>
                                              <p:pRg st="2" end="2"/>
                                            </p:txEl>
                                          </p:spTgt>
                                        </p:tgtEl>
                                        <p:attrNameLst>
                                          <p:attrName>style.visibility</p:attrName>
                                        </p:attrNameLst>
                                      </p:cBhvr>
                                      <p:to>
                                        <p:strVal val="visible"/>
                                      </p:to>
                                    </p:set>
                                    <p:anim calcmode="lin" valueType="num">
                                      <p:cBhvr additive="base">
                                        <p:cTn id="138" dur="500" fill="hold"/>
                                        <p:tgtEl>
                                          <p:spTgt spid="403480">
                                            <p:txEl>
                                              <p:pRg st="2" end="2"/>
                                            </p:txEl>
                                          </p:spTgt>
                                        </p:tgtEl>
                                        <p:attrNameLst>
                                          <p:attrName>ppt_x</p:attrName>
                                        </p:attrNameLst>
                                      </p:cBhvr>
                                      <p:tavLst>
                                        <p:tav tm="0">
                                          <p:val>
                                            <p:strVal val="0-#ppt_w/2"/>
                                          </p:val>
                                        </p:tav>
                                        <p:tav tm="100000">
                                          <p:val>
                                            <p:strVal val="#ppt_x"/>
                                          </p:val>
                                        </p:tav>
                                      </p:tavLst>
                                    </p:anim>
                                    <p:anim calcmode="lin" valueType="num">
                                      <p:cBhvr additive="base">
                                        <p:cTn id="139" dur="500" fill="hold"/>
                                        <p:tgtEl>
                                          <p:spTgt spid="40348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2" presetClass="entr" presetSubtype="8" fill="hold" nodeType="clickEffect">
                                  <p:stCondLst>
                                    <p:cond delay="0"/>
                                  </p:stCondLst>
                                  <p:childTnLst>
                                    <p:set>
                                      <p:cBhvr>
                                        <p:cTn id="143" dur="1" fill="hold">
                                          <p:stCondLst>
                                            <p:cond delay="0"/>
                                          </p:stCondLst>
                                        </p:cTn>
                                        <p:tgtEl>
                                          <p:spTgt spid="403480">
                                            <p:txEl>
                                              <p:pRg st="3" end="3"/>
                                            </p:txEl>
                                          </p:spTgt>
                                        </p:tgtEl>
                                        <p:attrNameLst>
                                          <p:attrName>style.visibility</p:attrName>
                                        </p:attrNameLst>
                                      </p:cBhvr>
                                      <p:to>
                                        <p:strVal val="visible"/>
                                      </p:to>
                                    </p:set>
                                    <p:anim calcmode="lin" valueType="num">
                                      <p:cBhvr additive="base">
                                        <p:cTn id="144" dur="500" fill="hold"/>
                                        <p:tgtEl>
                                          <p:spTgt spid="403480">
                                            <p:txEl>
                                              <p:pRg st="3" end="3"/>
                                            </p:txEl>
                                          </p:spTgt>
                                        </p:tgtEl>
                                        <p:attrNameLst>
                                          <p:attrName>ppt_x</p:attrName>
                                        </p:attrNameLst>
                                      </p:cBhvr>
                                      <p:tavLst>
                                        <p:tav tm="0">
                                          <p:val>
                                            <p:strVal val="0-#ppt_w/2"/>
                                          </p:val>
                                        </p:tav>
                                        <p:tav tm="100000">
                                          <p:val>
                                            <p:strVal val="#ppt_x"/>
                                          </p:val>
                                        </p:tav>
                                      </p:tavLst>
                                    </p:anim>
                                    <p:anim calcmode="lin" valueType="num">
                                      <p:cBhvr additive="base">
                                        <p:cTn id="145" dur="500" fill="hold"/>
                                        <p:tgtEl>
                                          <p:spTgt spid="403480">
                                            <p:txEl>
                                              <p:pRg st="3" end="3"/>
                                            </p:txEl>
                                          </p:spTgt>
                                        </p:tgtEl>
                                        <p:attrNameLst>
                                          <p:attrName>ppt_y</p:attrName>
                                        </p:attrNameLst>
                                      </p:cBhvr>
                                      <p:tavLst>
                                        <p:tav tm="0">
                                          <p:val>
                                            <p:strVal val="#ppt_y"/>
                                          </p:val>
                                        </p:tav>
                                        <p:tav tm="100000">
                                          <p:val>
                                            <p:strVal val="#ppt_y"/>
                                          </p:val>
                                        </p:tav>
                                      </p:tavLst>
                                    </p:anim>
                                  </p:childTnLst>
                                </p:cTn>
                              </p:par>
                              <p:par>
                                <p:cTn id="146" presetID="2" presetClass="entr" presetSubtype="8" fill="hold" nodeType="withEffect">
                                  <p:stCondLst>
                                    <p:cond delay="0"/>
                                  </p:stCondLst>
                                  <p:childTnLst>
                                    <p:set>
                                      <p:cBhvr>
                                        <p:cTn id="147" dur="1" fill="hold">
                                          <p:stCondLst>
                                            <p:cond delay="0"/>
                                          </p:stCondLst>
                                        </p:cTn>
                                        <p:tgtEl>
                                          <p:spTgt spid="403480">
                                            <p:txEl>
                                              <p:pRg st="4" end="4"/>
                                            </p:txEl>
                                          </p:spTgt>
                                        </p:tgtEl>
                                        <p:attrNameLst>
                                          <p:attrName>style.visibility</p:attrName>
                                        </p:attrNameLst>
                                      </p:cBhvr>
                                      <p:to>
                                        <p:strVal val="visible"/>
                                      </p:to>
                                    </p:set>
                                    <p:anim calcmode="lin" valueType="num">
                                      <p:cBhvr additive="base">
                                        <p:cTn id="148" dur="500" fill="hold"/>
                                        <p:tgtEl>
                                          <p:spTgt spid="403480">
                                            <p:txEl>
                                              <p:pRg st="4" end="4"/>
                                            </p:txEl>
                                          </p:spTgt>
                                        </p:tgtEl>
                                        <p:attrNameLst>
                                          <p:attrName>ppt_x</p:attrName>
                                        </p:attrNameLst>
                                      </p:cBhvr>
                                      <p:tavLst>
                                        <p:tav tm="0">
                                          <p:val>
                                            <p:strVal val="0-#ppt_w/2"/>
                                          </p:val>
                                        </p:tav>
                                        <p:tav tm="100000">
                                          <p:val>
                                            <p:strVal val="#ppt_x"/>
                                          </p:val>
                                        </p:tav>
                                      </p:tavLst>
                                    </p:anim>
                                    <p:anim calcmode="lin" valueType="num">
                                      <p:cBhvr additive="base">
                                        <p:cTn id="149" dur="500" fill="hold"/>
                                        <p:tgtEl>
                                          <p:spTgt spid="40348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2" presetClass="entr" presetSubtype="8" fill="hold" nodeType="clickEffect">
                                  <p:stCondLst>
                                    <p:cond delay="0"/>
                                  </p:stCondLst>
                                  <p:childTnLst>
                                    <p:set>
                                      <p:cBhvr>
                                        <p:cTn id="153" dur="1" fill="hold">
                                          <p:stCondLst>
                                            <p:cond delay="0"/>
                                          </p:stCondLst>
                                        </p:cTn>
                                        <p:tgtEl>
                                          <p:spTgt spid="403480">
                                            <p:txEl>
                                              <p:pRg st="5" end="5"/>
                                            </p:txEl>
                                          </p:spTgt>
                                        </p:tgtEl>
                                        <p:attrNameLst>
                                          <p:attrName>style.visibility</p:attrName>
                                        </p:attrNameLst>
                                      </p:cBhvr>
                                      <p:to>
                                        <p:strVal val="visible"/>
                                      </p:to>
                                    </p:set>
                                    <p:anim calcmode="lin" valueType="num">
                                      <p:cBhvr additive="base">
                                        <p:cTn id="154" dur="500" fill="hold"/>
                                        <p:tgtEl>
                                          <p:spTgt spid="403480">
                                            <p:txEl>
                                              <p:pRg st="5" end="5"/>
                                            </p:txEl>
                                          </p:spTgt>
                                        </p:tgtEl>
                                        <p:attrNameLst>
                                          <p:attrName>ppt_x</p:attrName>
                                        </p:attrNameLst>
                                      </p:cBhvr>
                                      <p:tavLst>
                                        <p:tav tm="0">
                                          <p:val>
                                            <p:strVal val="0-#ppt_w/2"/>
                                          </p:val>
                                        </p:tav>
                                        <p:tav tm="100000">
                                          <p:val>
                                            <p:strVal val="#ppt_x"/>
                                          </p:val>
                                        </p:tav>
                                      </p:tavLst>
                                    </p:anim>
                                    <p:anim calcmode="lin" valueType="num">
                                      <p:cBhvr additive="base">
                                        <p:cTn id="155" dur="500" fill="hold"/>
                                        <p:tgtEl>
                                          <p:spTgt spid="40348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156" fill="hold">
                      <p:stCondLst>
                        <p:cond delay="indefinite"/>
                      </p:stCondLst>
                      <p:childTnLst>
                        <p:par>
                          <p:cTn id="157" fill="hold">
                            <p:stCondLst>
                              <p:cond delay="0"/>
                            </p:stCondLst>
                            <p:childTnLst>
                              <p:par>
                                <p:cTn id="158" presetID="2" presetClass="entr" presetSubtype="8" fill="hold" grpId="0" nodeType="clickEffect">
                                  <p:stCondLst>
                                    <p:cond delay="0"/>
                                  </p:stCondLst>
                                  <p:childTnLst>
                                    <p:set>
                                      <p:cBhvr>
                                        <p:cTn id="159" dur="1" fill="hold">
                                          <p:stCondLst>
                                            <p:cond delay="0"/>
                                          </p:stCondLst>
                                        </p:cTn>
                                        <p:tgtEl>
                                          <p:spTgt spid="403477"/>
                                        </p:tgtEl>
                                        <p:attrNameLst>
                                          <p:attrName>style.visibility</p:attrName>
                                        </p:attrNameLst>
                                      </p:cBhvr>
                                      <p:to>
                                        <p:strVal val="visible"/>
                                      </p:to>
                                    </p:set>
                                    <p:anim calcmode="lin" valueType="num">
                                      <p:cBhvr additive="base">
                                        <p:cTn id="160" dur="500" fill="hold"/>
                                        <p:tgtEl>
                                          <p:spTgt spid="403477"/>
                                        </p:tgtEl>
                                        <p:attrNameLst>
                                          <p:attrName>ppt_x</p:attrName>
                                        </p:attrNameLst>
                                      </p:cBhvr>
                                      <p:tavLst>
                                        <p:tav tm="0">
                                          <p:val>
                                            <p:strVal val="0-#ppt_w/2"/>
                                          </p:val>
                                        </p:tav>
                                        <p:tav tm="100000">
                                          <p:val>
                                            <p:strVal val="#ppt_x"/>
                                          </p:val>
                                        </p:tav>
                                      </p:tavLst>
                                    </p:anim>
                                    <p:anim calcmode="lin" valueType="num">
                                      <p:cBhvr additive="base">
                                        <p:cTn id="161" dur="500" fill="hold"/>
                                        <p:tgtEl>
                                          <p:spTgt spid="403477"/>
                                        </p:tgtEl>
                                        <p:attrNameLst>
                                          <p:attrName>ppt_y</p:attrName>
                                        </p:attrNameLst>
                                      </p:cBhvr>
                                      <p:tavLst>
                                        <p:tav tm="0">
                                          <p:val>
                                            <p:strVal val="#ppt_y"/>
                                          </p:val>
                                        </p:tav>
                                        <p:tav tm="100000">
                                          <p:val>
                                            <p:strVal val="#ppt_y"/>
                                          </p:val>
                                        </p:tav>
                                      </p:tavLst>
                                    </p:anim>
                                  </p:childTnLst>
                                </p:cTn>
                              </p:par>
                            </p:childTnLst>
                          </p:cTn>
                        </p:par>
                      </p:childTnLst>
                    </p:cTn>
                  </p:par>
                  <p:par>
                    <p:cTn id="162" fill="hold">
                      <p:stCondLst>
                        <p:cond delay="indefinite"/>
                      </p:stCondLst>
                      <p:childTnLst>
                        <p:par>
                          <p:cTn id="163" fill="hold">
                            <p:stCondLst>
                              <p:cond delay="0"/>
                            </p:stCondLst>
                            <p:childTnLst>
                              <p:par>
                                <p:cTn id="164" presetID="2" presetClass="entr" presetSubtype="8" fill="hold" grpId="0" nodeType="clickEffect">
                                  <p:stCondLst>
                                    <p:cond delay="0"/>
                                  </p:stCondLst>
                                  <p:childTnLst>
                                    <p:set>
                                      <p:cBhvr>
                                        <p:cTn id="165" dur="1" fill="hold">
                                          <p:stCondLst>
                                            <p:cond delay="0"/>
                                          </p:stCondLst>
                                        </p:cTn>
                                        <p:tgtEl>
                                          <p:spTgt spid="403481"/>
                                        </p:tgtEl>
                                        <p:attrNameLst>
                                          <p:attrName>style.visibility</p:attrName>
                                        </p:attrNameLst>
                                      </p:cBhvr>
                                      <p:to>
                                        <p:strVal val="visible"/>
                                      </p:to>
                                    </p:set>
                                    <p:anim calcmode="lin" valueType="num">
                                      <p:cBhvr additive="base">
                                        <p:cTn id="166" dur="500" fill="hold"/>
                                        <p:tgtEl>
                                          <p:spTgt spid="403481"/>
                                        </p:tgtEl>
                                        <p:attrNameLst>
                                          <p:attrName>ppt_x</p:attrName>
                                        </p:attrNameLst>
                                      </p:cBhvr>
                                      <p:tavLst>
                                        <p:tav tm="0">
                                          <p:val>
                                            <p:strVal val="0-#ppt_w/2"/>
                                          </p:val>
                                        </p:tav>
                                        <p:tav tm="100000">
                                          <p:val>
                                            <p:strVal val="#ppt_x"/>
                                          </p:val>
                                        </p:tav>
                                      </p:tavLst>
                                    </p:anim>
                                    <p:anim calcmode="lin" valueType="num">
                                      <p:cBhvr additive="base">
                                        <p:cTn id="167" dur="500" fill="hold"/>
                                        <p:tgtEl>
                                          <p:spTgt spid="4034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458" grpId="0"/>
      <p:bldP spid="403462" grpId="0"/>
      <p:bldP spid="403465" grpId="0" build="allAtOnce" animBg="1"/>
      <p:bldP spid="403476" grpId="0"/>
      <p:bldP spid="403477" grpId="0"/>
      <p:bldP spid="403478" grpId="0"/>
      <p:bldP spid="403479" grpId="0" build="allAtOnce" animBg="1"/>
      <p:bldP spid="403480" grpId="0" build="allAtOnce" animBg="1"/>
      <p:bldP spid="403481"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ChangeArrowheads="1"/>
          </p:cNvSpPr>
          <p:nvPr/>
        </p:nvSpPr>
        <p:spPr bwMode="auto">
          <a:xfrm>
            <a:off x="611188" y="609600"/>
            <a:ext cx="8139112" cy="1143000"/>
          </a:xfrm>
          <a:prstGeom prst="rect">
            <a:avLst/>
          </a:prstGeom>
          <a:noFill/>
          <a:ln w="9525">
            <a:noFill/>
            <a:miter lim="800000"/>
            <a:headEnd/>
            <a:tailEnd/>
          </a:ln>
          <a:effectLst/>
        </p:spPr>
        <p:txBody>
          <a:bodyPr anchor="ctr"/>
          <a:lstStyle/>
          <a:p>
            <a:pPr algn="ctr"/>
            <a:r>
              <a:rPr lang="el-GR" sz="2500" b="1" dirty="0">
                <a:solidFill>
                  <a:srgbClr val="7030A0"/>
                </a:solidFill>
              </a:rPr>
              <a:t>80 0</a:t>
            </a:r>
            <a:r>
              <a:rPr lang="en-US" sz="2500" b="1" dirty="0">
                <a:solidFill>
                  <a:srgbClr val="7030A0"/>
                </a:solidFill>
              </a:rPr>
              <a:t>1</a:t>
            </a:r>
            <a:r>
              <a:rPr lang="el-GR" sz="2500" b="1" dirty="0">
                <a:solidFill>
                  <a:srgbClr val="7030A0"/>
                </a:solidFill>
              </a:rPr>
              <a:t> </a:t>
            </a:r>
            <a:r>
              <a:rPr lang="en-US" sz="2500" b="1" dirty="0">
                <a:solidFill>
                  <a:srgbClr val="7030A0"/>
                </a:solidFill>
              </a:rPr>
              <a:t>MIKTA </a:t>
            </a:r>
            <a:r>
              <a:rPr lang="el-GR" sz="2500" b="1" dirty="0">
                <a:solidFill>
                  <a:srgbClr val="7030A0"/>
                </a:solidFill>
              </a:rPr>
              <a:t>ΑΠΟΤΕΛΕΣΜΑΤΑ</a:t>
            </a:r>
          </a:p>
        </p:txBody>
      </p:sp>
      <p:sp>
        <p:nvSpPr>
          <p:cNvPr id="404483" name="Text Box 3"/>
          <p:cNvSpPr txBox="1">
            <a:spLocks noChangeArrowheads="1"/>
          </p:cNvSpPr>
          <p:nvPr/>
        </p:nvSpPr>
        <p:spPr bwMode="auto">
          <a:xfrm>
            <a:off x="395536" y="1772816"/>
            <a:ext cx="3600400" cy="369332"/>
          </a:xfrm>
          <a:prstGeom prst="rect">
            <a:avLst/>
          </a:prstGeom>
          <a:noFill/>
          <a:ln w="9525">
            <a:noFill/>
            <a:miter lim="800000"/>
            <a:headEnd/>
            <a:tailEnd/>
          </a:ln>
          <a:effectLst/>
        </p:spPr>
        <p:txBody>
          <a:bodyPr wrap="square">
            <a:spAutoFit/>
          </a:bodyPr>
          <a:lstStyle/>
          <a:p>
            <a:r>
              <a:rPr lang="el-GR" b="1" i="1" dirty="0">
                <a:solidFill>
                  <a:schemeClr val="bg1">
                    <a:lumMod val="95000"/>
                    <a:lumOff val="5000"/>
                  </a:schemeClr>
                </a:solidFill>
              </a:rPr>
              <a:t>ΥΠΟΛΟΙΠΟ ΑΠΟ 80 00</a:t>
            </a:r>
          </a:p>
        </p:txBody>
      </p:sp>
      <p:cxnSp>
        <p:nvCxnSpPr>
          <p:cNvPr id="404485" name="AutoShape 5"/>
          <p:cNvCxnSpPr>
            <a:cxnSpLocks noChangeShapeType="1"/>
          </p:cNvCxnSpPr>
          <p:nvPr/>
        </p:nvCxnSpPr>
        <p:spPr bwMode="auto">
          <a:xfrm>
            <a:off x="4427538" y="1700213"/>
            <a:ext cx="0" cy="3168650"/>
          </a:xfrm>
          <a:prstGeom prst="straightConnector1">
            <a:avLst/>
          </a:prstGeom>
          <a:noFill/>
          <a:ln w="28575">
            <a:solidFill>
              <a:schemeClr val="hlink"/>
            </a:solidFill>
            <a:round/>
            <a:headEnd/>
            <a:tailEnd/>
          </a:ln>
          <a:effectLst/>
        </p:spPr>
      </p:cxnSp>
      <p:sp>
        <p:nvSpPr>
          <p:cNvPr id="404492" name="Text Box 12"/>
          <p:cNvSpPr txBox="1">
            <a:spLocks noChangeArrowheads="1"/>
          </p:cNvSpPr>
          <p:nvPr/>
        </p:nvSpPr>
        <p:spPr bwMode="auto">
          <a:xfrm>
            <a:off x="4572000" y="1773238"/>
            <a:ext cx="3744416" cy="369332"/>
          </a:xfrm>
          <a:prstGeom prst="rect">
            <a:avLst/>
          </a:prstGeom>
          <a:noFill/>
          <a:ln w="9525">
            <a:noFill/>
            <a:miter lim="800000"/>
            <a:headEnd/>
            <a:tailEnd/>
          </a:ln>
          <a:effectLst/>
        </p:spPr>
        <p:txBody>
          <a:bodyPr wrap="square">
            <a:spAutoFit/>
          </a:bodyPr>
          <a:lstStyle/>
          <a:p>
            <a:r>
              <a:rPr lang="el-GR" b="1" i="1" dirty="0">
                <a:solidFill>
                  <a:schemeClr val="bg1">
                    <a:lumMod val="95000"/>
                    <a:lumOff val="5000"/>
                  </a:schemeClr>
                </a:solidFill>
              </a:rPr>
              <a:t>ΥΠΟΛΟΙΠΟ ΑΠΟ 80 00</a:t>
            </a:r>
          </a:p>
        </p:txBody>
      </p:sp>
      <p:sp>
        <p:nvSpPr>
          <p:cNvPr id="404494" name="Text Box 14"/>
          <p:cNvSpPr txBox="1">
            <a:spLocks noChangeArrowheads="1"/>
          </p:cNvSpPr>
          <p:nvPr/>
        </p:nvSpPr>
        <p:spPr bwMode="auto">
          <a:xfrm>
            <a:off x="251520" y="2276872"/>
            <a:ext cx="4032448" cy="646331"/>
          </a:xfrm>
          <a:prstGeom prst="rect">
            <a:avLst/>
          </a:prstGeom>
          <a:noFill/>
          <a:ln w="31750">
            <a:solidFill>
              <a:schemeClr val="accent1"/>
            </a:solidFill>
            <a:miter lim="800000"/>
            <a:headEnd/>
            <a:tailEnd/>
          </a:ln>
          <a:effectLst/>
        </p:spPr>
        <p:txBody>
          <a:bodyPr wrap="square">
            <a:spAutoFit/>
          </a:bodyPr>
          <a:lstStyle/>
          <a:p>
            <a:r>
              <a:rPr lang="el-GR" b="1" dirty="0">
                <a:solidFill>
                  <a:srgbClr val="0000FF"/>
                </a:solidFill>
              </a:rPr>
              <a:t>80 03 Έσοδα μη </a:t>
            </a:r>
            <a:r>
              <a:rPr lang="el-GR" b="1" dirty="0" smtClean="0">
                <a:solidFill>
                  <a:srgbClr val="0000FF"/>
                </a:solidFill>
              </a:rPr>
              <a:t>προσδιοριστικά του μικτού αποτελέσματος</a:t>
            </a:r>
            <a:endParaRPr lang="el-GR" b="1" dirty="0">
              <a:solidFill>
                <a:srgbClr val="0000FF"/>
              </a:solidFill>
            </a:endParaRPr>
          </a:p>
        </p:txBody>
      </p:sp>
      <p:sp>
        <p:nvSpPr>
          <p:cNvPr id="404496" name="Text Box 16"/>
          <p:cNvSpPr txBox="1">
            <a:spLocks noChangeArrowheads="1"/>
          </p:cNvSpPr>
          <p:nvPr/>
        </p:nvSpPr>
        <p:spPr bwMode="auto">
          <a:xfrm>
            <a:off x="4508500" y="2133600"/>
            <a:ext cx="4167956" cy="646331"/>
          </a:xfrm>
          <a:prstGeom prst="rect">
            <a:avLst/>
          </a:prstGeom>
          <a:noFill/>
          <a:ln w="31750">
            <a:solidFill>
              <a:schemeClr val="accent1"/>
            </a:solidFill>
            <a:miter lim="800000"/>
            <a:headEnd/>
            <a:tailEnd/>
          </a:ln>
          <a:effectLst/>
        </p:spPr>
        <p:txBody>
          <a:bodyPr wrap="square">
            <a:spAutoFit/>
          </a:bodyPr>
          <a:lstStyle/>
          <a:p>
            <a:r>
              <a:rPr lang="el-GR" b="1" dirty="0">
                <a:solidFill>
                  <a:srgbClr val="C00000"/>
                </a:solidFill>
              </a:rPr>
              <a:t>80 02 Έξοδα μη </a:t>
            </a:r>
            <a:r>
              <a:rPr lang="el-GR" b="1" dirty="0" smtClean="0">
                <a:solidFill>
                  <a:srgbClr val="C00000"/>
                </a:solidFill>
              </a:rPr>
              <a:t>προσδιοριστικά του μικτού αποτελέσματος</a:t>
            </a:r>
            <a:endParaRPr lang="el-GR" b="1" dirty="0">
              <a:solidFill>
                <a:srgbClr val="C00000"/>
              </a:solidFill>
            </a:endParaRPr>
          </a:p>
        </p:txBody>
      </p:sp>
      <p:sp>
        <p:nvSpPr>
          <p:cNvPr id="404498" name="Rectangle 18"/>
          <p:cNvSpPr>
            <a:spLocks noChangeArrowheads="1"/>
          </p:cNvSpPr>
          <p:nvPr/>
        </p:nvSpPr>
        <p:spPr bwMode="auto">
          <a:xfrm>
            <a:off x="107950" y="3212976"/>
            <a:ext cx="4248026" cy="1754326"/>
          </a:xfrm>
          <a:prstGeom prst="rect">
            <a:avLst/>
          </a:prstGeom>
          <a:noFill/>
          <a:ln w="9525">
            <a:noFill/>
            <a:miter lim="800000"/>
            <a:headEnd/>
            <a:tailEnd/>
          </a:ln>
          <a:effectLst/>
        </p:spPr>
        <p:txBody>
          <a:bodyPr wrap="square">
            <a:spAutoFit/>
          </a:bodyPr>
          <a:lstStyle/>
          <a:p>
            <a:r>
              <a:rPr lang="el-GR" b="1" dirty="0">
                <a:solidFill>
                  <a:srgbClr val="0000CC"/>
                </a:solidFill>
              </a:rPr>
              <a:t>80</a:t>
            </a:r>
            <a:r>
              <a:rPr lang="en-US" b="1" dirty="0">
                <a:solidFill>
                  <a:srgbClr val="0000CC"/>
                </a:solidFill>
              </a:rPr>
              <a:t> </a:t>
            </a:r>
            <a:r>
              <a:rPr lang="el-GR" b="1" dirty="0">
                <a:solidFill>
                  <a:srgbClr val="0000CC"/>
                </a:solidFill>
              </a:rPr>
              <a:t>03</a:t>
            </a:r>
            <a:r>
              <a:rPr lang="en-US" b="1" dirty="0">
                <a:solidFill>
                  <a:srgbClr val="0000CC"/>
                </a:solidFill>
              </a:rPr>
              <a:t> </a:t>
            </a:r>
            <a:r>
              <a:rPr lang="el-GR" b="1" dirty="0">
                <a:solidFill>
                  <a:srgbClr val="0000CC"/>
                </a:solidFill>
              </a:rPr>
              <a:t>00 Άλλα </a:t>
            </a:r>
            <a:r>
              <a:rPr lang="el-GR" b="1" dirty="0" smtClean="0">
                <a:solidFill>
                  <a:srgbClr val="0000CC"/>
                </a:solidFill>
              </a:rPr>
              <a:t>έσοδα δραστηριότητας</a:t>
            </a:r>
            <a:endParaRPr lang="el-GR" b="1" dirty="0">
              <a:solidFill>
                <a:srgbClr val="0000CC"/>
              </a:solidFill>
            </a:endParaRPr>
          </a:p>
          <a:p>
            <a:endParaRPr lang="el-GR" b="1" dirty="0" smtClean="0">
              <a:solidFill>
                <a:srgbClr val="0000CC"/>
              </a:solidFill>
            </a:endParaRPr>
          </a:p>
          <a:p>
            <a:r>
              <a:rPr lang="el-GR" b="1" dirty="0" smtClean="0">
                <a:solidFill>
                  <a:srgbClr val="0000CC"/>
                </a:solidFill>
              </a:rPr>
              <a:t>80</a:t>
            </a:r>
            <a:r>
              <a:rPr lang="en-US" b="1" dirty="0" smtClean="0">
                <a:solidFill>
                  <a:srgbClr val="0000CC"/>
                </a:solidFill>
              </a:rPr>
              <a:t> </a:t>
            </a:r>
            <a:r>
              <a:rPr lang="el-GR" b="1" dirty="0">
                <a:solidFill>
                  <a:srgbClr val="0000CC"/>
                </a:solidFill>
              </a:rPr>
              <a:t>03</a:t>
            </a:r>
            <a:r>
              <a:rPr lang="en-US" b="1" dirty="0">
                <a:solidFill>
                  <a:srgbClr val="0000CC"/>
                </a:solidFill>
              </a:rPr>
              <a:t> </a:t>
            </a:r>
            <a:r>
              <a:rPr lang="el-GR" b="1" dirty="0">
                <a:solidFill>
                  <a:srgbClr val="0000CC"/>
                </a:solidFill>
              </a:rPr>
              <a:t>02 Έσοδα </a:t>
            </a:r>
            <a:r>
              <a:rPr lang="el-GR" b="1" dirty="0" smtClean="0">
                <a:solidFill>
                  <a:srgbClr val="0000CC"/>
                </a:solidFill>
              </a:rPr>
              <a:t>χρεογράφων</a:t>
            </a:r>
            <a:endParaRPr lang="el-GR" b="1" dirty="0">
              <a:solidFill>
                <a:srgbClr val="0000CC"/>
              </a:solidFill>
            </a:endParaRPr>
          </a:p>
          <a:p>
            <a:endParaRPr lang="el-GR" b="1" dirty="0" smtClean="0">
              <a:solidFill>
                <a:srgbClr val="0000CC"/>
              </a:solidFill>
            </a:endParaRPr>
          </a:p>
          <a:p>
            <a:r>
              <a:rPr lang="el-GR" b="1" dirty="0" smtClean="0">
                <a:solidFill>
                  <a:srgbClr val="0000CC"/>
                </a:solidFill>
              </a:rPr>
              <a:t>80</a:t>
            </a:r>
            <a:r>
              <a:rPr lang="en-US" b="1" dirty="0" smtClean="0">
                <a:solidFill>
                  <a:srgbClr val="0000CC"/>
                </a:solidFill>
              </a:rPr>
              <a:t> </a:t>
            </a:r>
            <a:r>
              <a:rPr lang="el-GR" b="1" dirty="0">
                <a:solidFill>
                  <a:srgbClr val="0000CC"/>
                </a:solidFill>
              </a:rPr>
              <a:t>03</a:t>
            </a:r>
            <a:r>
              <a:rPr lang="en-US" b="1" dirty="0">
                <a:solidFill>
                  <a:srgbClr val="0000CC"/>
                </a:solidFill>
              </a:rPr>
              <a:t> </a:t>
            </a:r>
            <a:r>
              <a:rPr lang="el-GR" b="1" dirty="0">
                <a:solidFill>
                  <a:srgbClr val="0000CC"/>
                </a:solidFill>
              </a:rPr>
              <a:t>04 Πιστωτικοί </a:t>
            </a:r>
            <a:r>
              <a:rPr lang="el-GR" b="1" dirty="0" smtClean="0">
                <a:solidFill>
                  <a:srgbClr val="0000CC"/>
                </a:solidFill>
              </a:rPr>
              <a:t>τόκοι και </a:t>
            </a:r>
            <a:r>
              <a:rPr lang="el-GR" b="1" dirty="0">
                <a:solidFill>
                  <a:srgbClr val="0000CC"/>
                </a:solidFill>
              </a:rPr>
              <a:t>συναφή έξοδα</a:t>
            </a:r>
          </a:p>
        </p:txBody>
      </p:sp>
      <p:sp>
        <p:nvSpPr>
          <p:cNvPr id="404499" name="Rectangle 19"/>
          <p:cNvSpPr>
            <a:spLocks noChangeArrowheads="1"/>
          </p:cNvSpPr>
          <p:nvPr/>
        </p:nvSpPr>
        <p:spPr bwMode="auto">
          <a:xfrm>
            <a:off x="4499992" y="2780928"/>
            <a:ext cx="4392488" cy="2862322"/>
          </a:xfrm>
          <a:prstGeom prst="rect">
            <a:avLst/>
          </a:prstGeom>
          <a:noFill/>
          <a:ln w="9525">
            <a:noFill/>
            <a:miter lim="800000"/>
            <a:headEnd/>
            <a:tailEnd/>
          </a:ln>
          <a:effectLst/>
        </p:spPr>
        <p:txBody>
          <a:bodyPr wrap="square">
            <a:spAutoFit/>
          </a:bodyPr>
          <a:lstStyle/>
          <a:p>
            <a:r>
              <a:rPr lang="el-GR" b="1" dirty="0">
                <a:solidFill>
                  <a:srgbClr val="663300"/>
                </a:solidFill>
              </a:rPr>
              <a:t>80</a:t>
            </a:r>
            <a:r>
              <a:rPr lang="en-US" b="1" dirty="0">
                <a:solidFill>
                  <a:srgbClr val="663300"/>
                </a:solidFill>
              </a:rPr>
              <a:t> </a:t>
            </a:r>
            <a:r>
              <a:rPr lang="el-GR" b="1" dirty="0">
                <a:solidFill>
                  <a:srgbClr val="663300"/>
                </a:solidFill>
              </a:rPr>
              <a:t>02</a:t>
            </a:r>
            <a:r>
              <a:rPr lang="en-US" b="1" dirty="0">
                <a:solidFill>
                  <a:srgbClr val="663300"/>
                </a:solidFill>
              </a:rPr>
              <a:t> </a:t>
            </a:r>
            <a:r>
              <a:rPr lang="el-GR" b="1" dirty="0">
                <a:solidFill>
                  <a:srgbClr val="663300"/>
                </a:solidFill>
              </a:rPr>
              <a:t>00 Έξοδα </a:t>
            </a:r>
            <a:r>
              <a:rPr lang="el-GR" b="1" dirty="0" smtClean="0">
                <a:solidFill>
                  <a:srgbClr val="663300"/>
                </a:solidFill>
              </a:rPr>
              <a:t>Διοικητικής Λειτουργίας </a:t>
            </a:r>
            <a:endParaRPr lang="el-GR" b="1" dirty="0">
              <a:solidFill>
                <a:srgbClr val="663300"/>
              </a:solidFill>
            </a:endParaRPr>
          </a:p>
          <a:p>
            <a:r>
              <a:rPr lang="el-GR" b="1" dirty="0">
                <a:solidFill>
                  <a:srgbClr val="663300"/>
                </a:solidFill>
              </a:rPr>
              <a:t>80</a:t>
            </a:r>
            <a:r>
              <a:rPr lang="en-US" b="1" dirty="0">
                <a:solidFill>
                  <a:srgbClr val="663300"/>
                </a:solidFill>
              </a:rPr>
              <a:t> </a:t>
            </a:r>
            <a:r>
              <a:rPr lang="el-GR" b="1" dirty="0">
                <a:solidFill>
                  <a:srgbClr val="663300"/>
                </a:solidFill>
              </a:rPr>
              <a:t>02</a:t>
            </a:r>
            <a:r>
              <a:rPr lang="en-US" b="1" dirty="0">
                <a:solidFill>
                  <a:srgbClr val="663300"/>
                </a:solidFill>
              </a:rPr>
              <a:t> </a:t>
            </a:r>
            <a:r>
              <a:rPr lang="el-GR" b="1" dirty="0">
                <a:solidFill>
                  <a:srgbClr val="663300"/>
                </a:solidFill>
              </a:rPr>
              <a:t>01 Έξοδα </a:t>
            </a:r>
            <a:r>
              <a:rPr lang="el-GR" b="1" dirty="0" smtClean="0">
                <a:solidFill>
                  <a:srgbClr val="663300"/>
                </a:solidFill>
              </a:rPr>
              <a:t>λειτουργίας ερευνών </a:t>
            </a:r>
            <a:r>
              <a:rPr lang="el-GR" b="1" dirty="0">
                <a:solidFill>
                  <a:srgbClr val="663300"/>
                </a:solidFill>
              </a:rPr>
              <a:t>&amp; ανάπτυξης</a:t>
            </a:r>
          </a:p>
          <a:p>
            <a:r>
              <a:rPr lang="el-GR" b="1" dirty="0">
                <a:solidFill>
                  <a:srgbClr val="663300"/>
                </a:solidFill>
              </a:rPr>
              <a:t>80</a:t>
            </a:r>
            <a:r>
              <a:rPr lang="en-US" b="1" dirty="0">
                <a:solidFill>
                  <a:srgbClr val="663300"/>
                </a:solidFill>
              </a:rPr>
              <a:t> </a:t>
            </a:r>
            <a:r>
              <a:rPr lang="el-GR" b="1" dirty="0">
                <a:solidFill>
                  <a:srgbClr val="663300"/>
                </a:solidFill>
              </a:rPr>
              <a:t>02</a:t>
            </a:r>
            <a:r>
              <a:rPr lang="en-US" b="1" dirty="0">
                <a:solidFill>
                  <a:srgbClr val="663300"/>
                </a:solidFill>
              </a:rPr>
              <a:t> </a:t>
            </a:r>
            <a:r>
              <a:rPr lang="el-GR" b="1" dirty="0">
                <a:solidFill>
                  <a:srgbClr val="663300"/>
                </a:solidFill>
              </a:rPr>
              <a:t>02 Έξοδα λειτουργίας </a:t>
            </a:r>
            <a:r>
              <a:rPr lang="el-GR" b="1" dirty="0" smtClean="0">
                <a:solidFill>
                  <a:srgbClr val="663300"/>
                </a:solidFill>
              </a:rPr>
              <a:t>Δημόσιων </a:t>
            </a:r>
            <a:r>
              <a:rPr lang="el-GR" b="1" dirty="0">
                <a:solidFill>
                  <a:srgbClr val="663300"/>
                </a:solidFill>
              </a:rPr>
              <a:t>Σχέσεων</a:t>
            </a:r>
          </a:p>
          <a:p>
            <a:r>
              <a:rPr lang="el-GR" b="1" dirty="0">
                <a:solidFill>
                  <a:srgbClr val="663300"/>
                </a:solidFill>
              </a:rPr>
              <a:t>…</a:t>
            </a:r>
          </a:p>
          <a:p>
            <a:r>
              <a:rPr lang="el-GR" b="1" dirty="0">
                <a:solidFill>
                  <a:srgbClr val="663300"/>
                </a:solidFill>
              </a:rPr>
              <a:t>…</a:t>
            </a:r>
          </a:p>
          <a:p>
            <a:r>
              <a:rPr lang="el-GR" b="1" dirty="0">
                <a:solidFill>
                  <a:srgbClr val="663300"/>
                </a:solidFill>
              </a:rPr>
              <a:t>80</a:t>
            </a:r>
            <a:r>
              <a:rPr lang="en-US" b="1" dirty="0">
                <a:solidFill>
                  <a:srgbClr val="663300"/>
                </a:solidFill>
              </a:rPr>
              <a:t> </a:t>
            </a:r>
            <a:r>
              <a:rPr lang="el-GR" b="1" dirty="0">
                <a:solidFill>
                  <a:srgbClr val="663300"/>
                </a:solidFill>
              </a:rPr>
              <a:t>02</a:t>
            </a:r>
            <a:r>
              <a:rPr lang="en-US" b="1" dirty="0">
                <a:solidFill>
                  <a:srgbClr val="663300"/>
                </a:solidFill>
              </a:rPr>
              <a:t> </a:t>
            </a:r>
            <a:r>
              <a:rPr lang="el-GR" b="1" dirty="0">
                <a:solidFill>
                  <a:srgbClr val="663300"/>
                </a:solidFill>
              </a:rPr>
              <a:t>06 Χρεωστικοί </a:t>
            </a:r>
            <a:r>
              <a:rPr lang="el-GR" b="1" dirty="0" smtClean="0">
                <a:solidFill>
                  <a:srgbClr val="663300"/>
                </a:solidFill>
              </a:rPr>
              <a:t>τόκοι και </a:t>
            </a:r>
            <a:r>
              <a:rPr lang="el-GR" b="1" dirty="0">
                <a:solidFill>
                  <a:srgbClr val="663300"/>
                </a:solidFill>
              </a:rPr>
              <a:t>συναφή έξοδα</a:t>
            </a:r>
          </a:p>
        </p:txBody>
      </p:sp>
      <p:sp>
        <p:nvSpPr>
          <p:cNvPr id="404500" name="Text Box 20"/>
          <p:cNvSpPr txBox="1">
            <a:spLocks noChangeArrowheads="1"/>
          </p:cNvSpPr>
          <p:nvPr/>
        </p:nvSpPr>
        <p:spPr bwMode="auto">
          <a:xfrm>
            <a:off x="251520" y="5661248"/>
            <a:ext cx="3887788" cy="830997"/>
          </a:xfrm>
          <a:prstGeom prst="rect">
            <a:avLst/>
          </a:prstGeom>
          <a:noFill/>
          <a:ln w="9525">
            <a:noFill/>
            <a:miter lim="800000"/>
            <a:headEnd/>
            <a:tailEnd/>
          </a:ln>
          <a:effectLst/>
        </p:spPr>
        <p:txBody>
          <a:bodyPr>
            <a:spAutoFit/>
          </a:bodyPr>
          <a:lstStyle/>
          <a:p>
            <a:pPr algn="ctr"/>
            <a:r>
              <a:rPr lang="el-GR" sz="2400" b="1" i="1" dirty="0">
                <a:solidFill>
                  <a:srgbClr val="002060"/>
                </a:solidFill>
              </a:rPr>
              <a:t>ΜΙΚΤΑ ΑΠΟΤΕΛΕΣΜΑΤΑ ΧΡΗΣΗΣ</a:t>
            </a:r>
          </a:p>
        </p:txBody>
      </p:sp>
      <p:sp>
        <p:nvSpPr>
          <p:cNvPr id="404501" name="Text Box 21"/>
          <p:cNvSpPr txBox="1">
            <a:spLocks noChangeArrowheads="1"/>
          </p:cNvSpPr>
          <p:nvPr/>
        </p:nvSpPr>
        <p:spPr bwMode="auto">
          <a:xfrm>
            <a:off x="4283968" y="5733256"/>
            <a:ext cx="3887788" cy="830997"/>
          </a:xfrm>
          <a:prstGeom prst="rect">
            <a:avLst/>
          </a:prstGeom>
          <a:noFill/>
          <a:ln w="9525">
            <a:noFill/>
            <a:miter lim="800000"/>
            <a:headEnd/>
            <a:tailEnd/>
          </a:ln>
          <a:effectLst/>
        </p:spPr>
        <p:txBody>
          <a:bodyPr>
            <a:spAutoFit/>
          </a:bodyPr>
          <a:lstStyle/>
          <a:p>
            <a:pPr algn="ctr"/>
            <a:r>
              <a:rPr lang="el-GR" sz="2400" b="1" i="1" dirty="0">
                <a:solidFill>
                  <a:srgbClr val="C00000"/>
                </a:solidFill>
              </a:rPr>
              <a:t>ΜΙΚΤΑ ΑΠΟΤΕΛΕΣΜΑΤΑ ΧΡΗΣΗΣ</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04482"/>
                                        </p:tgtEl>
                                        <p:attrNameLst>
                                          <p:attrName>style.visibility</p:attrName>
                                        </p:attrNameLst>
                                      </p:cBhvr>
                                      <p:to>
                                        <p:strVal val="visible"/>
                                      </p:to>
                                    </p:set>
                                    <p:animEffect transition="in" filter="diamond(in)">
                                      <p:cBhvr>
                                        <p:cTn id="7" dur="2000"/>
                                        <p:tgtEl>
                                          <p:spTgt spid="40448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04485"/>
                                        </p:tgtEl>
                                        <p:attrNameLst>
                                          <p:attrName>style.visibility</p:attrName>
                                        </p:attrNameLst>
                                      </p:cBhvr>
                                      <p:to>
                                        <p:strVal val="visible"/>
                                      </p:to>
                                    </p:set>
                                    <p:animEffect transition="in" filter="box(in)">
                                      <p:cBhvr>
                                        <p:cTn id="12" dur="500"/>
                                        <p:tgtEl>
                                          <p:spTgt spid="40448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404483"/>
                                        </p:tgtEl>
                                        <p:attrNameLst>
                                          <p:attrName>style.visibility</p:attrName>
                                        </p:attrNameLst>
                                      </p:cBhvr>
                                      <p:to>
                                        <p:strVal val="visible"/>
                                      </p:to>
                                    </p:set>
                                    <p:anim calcmode="lin" valueType="num">
                                      <p:cBhvr additive="base">
                                        <p:cTn id="17" dur="500" fill="hold"/>
                                        <p:tgtEl>
                                          <p:spTgt spid="404483"/>
                                        </p:tgtEl>
                                        <p:attrNameLst>
                                          <p:attrName>ppt_x</p:attrName>
                                        </p:attrNameLst>
                                      </p:cBhvr>
                                      <p:tavLst>
                                        <p:tav tm="0">
                                          <p:val>
                                            <p:strVal val="0-#ppt_w/2"/>
                                          </p:val>
                                        </p:tav>
                                        <p:tav tm="100000">
                                          <p:val>
                                            <p:strVal val="#ppt_x"/>
                                          </p:val>
                                        </p:tav>
                                      </p:tavLst>
                                    </p:anim>
                                    <p:anim calcmode="lin" valueType="num">
                                      <p:cBhvr additive="base">
                                        <p:cTn id="18" dur="500" fill="hold"/>
                                        <p:tgtEl>
                                          <p:spTgt spid="40448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04492"/>
                                        </p:tgtEl>
                                        <p:attrNameLst>
                                          <p:attrName>style.visibility</p:attrName>
                                        </p:attrNameLst>
                                      </p:cBhvr>
                                      <p:to>
                                        <p:strVal val="visible"/>
                                      </p:to>
                                    </p:set>
                                    <p:anim calcmode="lin" valueType="num">
                                      <p:cBhvr additive="base">
                                        <p:cTn id="23" dur="500" fill="hold"/>
                                        <p:tgtEl>
                                          <p:spTgt spid="404492"/>
                                        </p:tgtEl>
                                        <p:attrNameLst>
                                          <p:attrName>ppt_x</p:attrName>
                                        </p:attrNameLst>
                                      </p:cBhvr>
                                      <p:tavLst>
                                        <p:tav tm="0">
                                          <p:val>
                                            <p:strVal val="0-#ppt_w/2"/>
                                          </p:val>
                                        </p:tav>
                                        <p:tav tm="100000">
                                          <p:val>
                                            <p:strVal val="#ppt_x"/>
                                          </p:val>
                                        </p:tav>
                                      </p:tavLst>
                                    </p:anim>
                                    <p:anim calcmode="lin" valueType="num">
                                      <p:cBhvr additive="base">
                                        <p:cTn id="24" dur="500" fill="hold"/>
                                        <p:tgtEl>
                                          <p:spTgt spid="40449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404496"/>
                                        </p:tgtEl>
                                        <p:attrNameLst>
                                          <p:attrName>style.visibility</p:attrName>
                                        </p:attrNameLst>
                                      </p:cBhvr>
                                      <p:to>
                                        <p:strVal val="visible"/>
                                      </p:to>
                                    </p:set>
                                    <p:anim calcmode="lin" valueType="num">
                                      <p:cBhvr additive="base">
                                        <p:cTn id="29" dur="500" fill="hold"/>
                                        <p:tgtEl>
                                          <p:spTgt spid="404496"/>
                                        </p:tgtEl>
                                        <p:attrNameLst>
                                          <p:attrName>ppt_x</p:attrName>
                                        </p:attrNameLst>
                                      </p:cBhvr>
                                      <p:tavLst>
                                        <p:tav tm="0">
                                          <p:val>
                                            <p:strVal val="0-#ppt_w/2"/>
                                          </p:val>
                                        </p:tav>
                                        <p:tav tm="100000">
                                          <p:val>
                                            <p:strVal val="#ppt_x"/>
                                          </p:val>
                                        </p:tav>
                                      </p:tavLst>
                                    </p:anim>
                                    <p:anim calcmode="lin" valueType="num">
                                      <p:cBhvr additive="base">
                                        <p:cTn id="30" dur="500" fill="hold"/>
                                        <p:tgtEl>
                                          <p:spTgt spid="40449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404494"/>
                                        </p:tgtEl>
                                        <p:attrNameLst>
                                          <p:attrName>style.visibility</p:attrName>
                                        </p:attrNameLst>
                                      </p:cBhvr>
                                      <p:to>
                                        <p:strVal val="visible"/>
                                      </p:to>
                                    </p:set>
                                    <p:anim calcmode="lin" valueType="num">
                                      <p:cBhvr additive="base">
                                        <p:cTn id="35" dur="500" fill="hold"/>
                                        <p:tgtEl>
                                          <p:spTgt spid="404494"/>
                                        </p:tgtEl>
                                        <p:attrNameLst>
                                          <p:attrName>ppt_x</p:attrName>
                                        </p:attrNameLst>
                                      </p:cBhvr>
                                      <p:tavLst>
                                        <p:tav tm="0">
                                          <p:val>
                                            <p:strVal val="0-#ppt_w/2"/>
                                          </p:val>
                                        </p:tav>
                                        <p:tav tm="100000">
                                          <p:val>
                                            <p:strVal val="#ppt_x"/>
                                          </p:val>
                                        </p:tav>
                                      </p:tavLst>
                                    </p:anim>
                                    <p:anim calcmode="lin" valueType="num">
                                      <p:cBhvr additive="base">
                                        <p:cTn id="36" dur="500" fill="hold"/>
                                        <p:tgtEl>
                                          <p:spTgt spid="404494"/>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xit" presetSubtype="4" fill="hold" grpId="1" nodeType="clickEffect">
                                  <p:stCondLst>
                                    <p:cond delay="0"/>
                                  </p:stCondLst>
                                  <p:childTnLst>
                                    <p:anim calcmode="lin" valueType="num">
                                      <p:cBhvr additive="base">
                                        <p:cTn id="40" dur="500"/>
                                        <p:tgtEl>
                                          <p:spTgt spid="404496"/>
                                        </p:tgtEl>
                                        <p:attrNameLst>
                                          <p:attrName>ppt_x</p:attrName>
                                        </p:attrNameLst>
                                      </p:cBhvr>
                                      <p:tavLst>
                                        <p:tav tm="0">
                                          <p:val>
                                            <p:strVal val="ppt_x"/>
                                          </p:val>
                                        </p:tav>
                                        <p:tav tm="100000">
                                          <p:val>
                                            <p:strVal val="ppt_x"/>
                                          </p:val>
                                        </p:tav>
                                      </p:tavLst>
                                    </p:anim>
                                    <p:anim calcmode="lin" valueType="num">
                                      <p:cBhvr additive="base">
                                        <p:cTn id="41" dur="500"/>
                                        <p:tgtEl>
                                          <p:spTgt spid="404496"/>
                                        </p:tgtEl>
                                        <p:attrNameLst>
                                          <p:attrName>ppt_y</p:attrName>
                                        </p:attrNameLst>
                                      </p:cBhvr>
                                      <p:tavLst>
                                        <p:tav tm="0">
                                          <p:val>
                                            <p:strVal val="ppt_y"/>
                                          </p:val>
                                        </p:tav>
                                        <p:tav tm="100000">
                                          <p:val>
                                            <p:strVal val="1+ppt_h/2"/>
                                          </p:val>
                                        </p:tav>
                                      </p:tavLst>
                                    </p:anim>
                                    <p:set>
                                      <p:cBhvr>
                                        <p:cTn id="42" dur="1" fill="hold">
                                          <p:stCondLst>
                                            <p:cond delay="499"/>
                                          </p:stCondLst>
                                        </p:cTn>
                                        <p:tgtEl>
                                          <p:spTgt spid="40449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404494"/>
                                        </p:tgtEl>
                                        <p:attrNameLst>
                                          <p:attrName>ppt_x</p:attrName>
                                        </p:attrNameLst>
                                      </p:cBhvr>
                                      <p:tavLst>
                                        <p:tav tm="0">
                                          <p:val>
                                            <p:strVal val="ppt_x"/>
                                          </p:val>
                                        </p:tav>
                                        <p:tav tm="100000">
                                          <p:val>
                                            <p:strVal val="ppt_x"/>
                                          </p:val>
                                        </p:tav>
                                      </p:tavLst>
                                    </p:anim>
                                    <p:anim calcmode="lin" valueType="num">
                                      <p:cBhvr additive="base">
                                        <p:cTn id="47" dur="500"/>
                                        <p:tgtEl>
                                          <p:spTgt spid="404494"/>
                                        </p:tgtEl>
                                        <p:attrNameLst>
                                          <p:attrName>ppt_y</p:attrName>
                                        </p:attrNameLst>
                                      </p:cBhvr>
                                      <p:tavLst>
                                        <p:tav tm="0">
                                          <p:val>
                                            <p:strVal val="ppt_y"/>
                                          </p:val>
                                        </p:tav>
                                        <p:tav tm="100000">
                                          <p:val>
                                            <p:strVal val="1+ppt_h/2"/>
                                          </p:val>
                                        </p:tav>
                                      </p:tavLst>
                                    </p:anim>
                                    <p:set>
                                      <p:cBhvr>
                                        <p:cTn id="48" dur="1" fill="hold">
                                          <p:stCondLst>
                                            <p:cond delay="499"/>
                                          </p:stCondLst>
                                        </p:cTn>
                                        <p:tgtEl>
                                          <p:spTgt spid="40449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404499">
                                            <p:txEl>
                                              <p:pRg st="0" end="0"/>
                                            </p:txEl>
                                          </p:spTgt>
                                        </p:tgtEl>
                                        <p:attrNameLst>
                                          <p:attrName>style.visibility</p:attrName>
                                        </p:attrNameLst>
                                      </p:cBhvr>
                                      <p:to>
                                        <p:strVal val="visible"/>
                                      </p:to>
                                    </p:set>
                                    <p:anim calcmode="lin" valueType="num">
                                      <p:cBhvr additive="base">
                                        <p:cTn id="53" dur="500" fill="hold"/>
                                        <p:tgtEl>
                                          <p:spTgt spid="404499">
                                            <p:txEl>
                                              <p:pRg st="0" end="0"/>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4044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nodeType="clickEffect">
                                  <p:stCondLst>
                                    <p:cond delay="0"/>
                                  </p:stCondLst>
                                  <p:childTnLst>
                                    <p:set>
                                      <p:cBhvr>
                                        <p:cTn id="58" dur="1" fill="hold">
                                          <p:stCondLst>
                                            <p:cond delay="0"/>
                                          </p:stCondLst>
                                        </p:cTn>
                                        <p:tgtEl>
                                          <p:spTgt spid="404499">
                                            <p:txEl>
                                              <p:pRg st="1" end="1"/>
                                            </p:txEl>
                                          </p:spTgt>
                                        </p:tgtEl>
                                        <p:attrNameLst>
                                          <p:attrName>style.visibility</p:attrName>
                                        </p:attrNameLst>
                                      </p:cBhvr>
                                      <p:to>
                                        <p:strVal val="visible"/>
                                      </p:to>
                                    </p:set>
                                    <p:anim calcmode="lin" valueType="num">
                                      <p:cBhvr additive="base">
                                        <p:cTn id="59" dur="500" fill="hold"/>
                                        <p:tgtEl>
                                          <p:spTgt spid="404499">
                                            <p:txEl>
                                              <p:pRg st="1" end="1"/>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4044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nodeType="clickEffect">
                                  <p:stCondLst>
                                    <p:cond delay="0"/>
                                  </p:stCondLst>
                                  <p:childTnLst>
                                    <p:set>
                                      <p:cBhvr>
                                        <p:cTn id="64" dur="1" fill="hold">
                                          <p:stCondLst>
                                            <p:cond delay="0"/>
                                          </p:stCondLst>
                                        </p:cTn>
                                        <p:tgtEl>
                                          <p:spTgt spid="404499">
                                            <p:txEl>
                                              <p:pRg st="2" end="2"/>
                                            </p:txEl>
                                          </p:spTgt>
                                        </p:tgtEl>
                                        <p:attrNameLst>
                                          <p:attrName>style.visibility</p:attrName>
                                        </p:attrNameLst>
                                      </p:cBhvr>
                                      <p:to>
                                        <p:strVal val="visible"/>
                                      </p:to>
                                    </p:set>
                                    <p:anim calcmode="lin" valueType="num">
                                      <p:cBhvr additive="base">
                                        <p:cTn id="65" dur="500" fill="hold"/>
                                        <p:tgtEl>
                                          <p:spTgt spid="404499">
                                            <p:txEl>
                                              <p:pRg st="2" end="2"/>
                                            </p:tx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40449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8" fill="hold" nodeType="clickEffect">
                                  <p:stCondLst>
                                    <p:cond delay="0"/>
                                  </p:stCondLst>
                                  <p:childTnLst>
                                    <p:set>
                                      <p:cBhvr>
                                        <p:cTn id="70" dur="1" fill="hold">
                                          <p:stCondLst>
                                            <p:cond delay="0"/>
                                          </p:stCondLst>
                                        </p:cTn>
                                        <p:tgtEl>
                                          <p:spTgt spid="404499">
                                            <p:txEl>
                                              <p:pRg st="3" end="3"/>
                                            </p:txEl>
                                          </p:spTgt>
                                        </p:tgtEl>
                                        <p:attrNameLst>
                                          <p:attrName>style.visibility</p:attrName>
                                        </p:attrNameLst>
                                      </p:cBhvr>
                                      <p:to>
                                        <p:strVal val="visible"/>
                                      </p:to>
                                    </p:set>
                                    <p:anim calcmode="lin" valueType="num">
                                      <p:cBhvr additive="base">
                                        <p:cTn id="71" dur="500" fill="hold"/>
                                        <p:tgtEl>
                                          <p:spTgt spid="404499">
                                            <p:txEl>
                                              <p:pRg st="3" end="3"/>
                                            </p:txEl>
                                          </p:spTgt>
                                        </p:tgtEl>
                                        <p:attrNameLst>
                                          <p:attrName>ppt_x</p:attrName>
                                        </p:attrNameLst>
                                      </p:cBhvr>
                                      <p:tavLst>
                                        <p:tav tm="0">
                                          <p:val>
                                            <p:strVal val="0-#ppt_w/2"/>
                                          </p:val>
                                        </p:tav>
                                        <p:tav tm="100000">
                                          <p:val>
                                            <p:strVal val="#ppt_x"/>
                                          </p:val>
                                        </p:tav>
                                      </p:tavLst>
                                    </p:anim>
                                    <p:anim calcmode="lin" valueType="num">
                                      <p:cBhvr additive="base">
                                        <p:cTn id="72" dur="500" fill="hold"/>
                                        <p:tgtEl>
                                          <p:spTgt spid="404499">
                                            <p:txEl>
                                              <p:pRg st="3" end="3"/>
                                            </p:txEl>
                                          </p:spTgt>
                                        </p:tgtEl>
                                        <p:attrNameLst>
                                          <p:attrName>ppt_y</p:attrName>
                                        </p:attrNameLst>
                                      </p:cBhvr>
                                      <p:tavLst>
                                        <p:tav tm="0">
                                          <p:val>
                                            <p:strVal val="#ppt_y"/>
                                          </p:val>
                                        </p:tav>
                                        <p:tav tm="100000">
                                          <p:val>
                                            <p:strVal val="#ppt_y"/>
                                          </p:val>
                                        </p:tav>
                                      </p:tavLst>
                                    </p:anim>
                                  </p:childTnLst>
                                </p:cTn>
                              </p:par>
                              <p:par>
                                <p:cTn id="73" presetID="2" presetClass="entr" presetSubtype="8" fill="hold" nodeType="withEffect">
                                  <p:stCondLst>
                                    <p:cond delay="0"/>
                                  </p:stCondLst>
                                  <p:childTnLst>
                                    <p:set>
                                      <p:cBhvr>
                                        <p:cTn id="74" dur="1" fill="hold">
                                          <p:stCondLst>
                                            <p:cond delay="0"/>
                                          </p:stCondLst>
                                        </p:cTn>
                                        <p:tgtEl>
                                          <p:spTgt spid="404499">
                                            <p:txEl>
                                              <p:pRg st="4" end="4"/>
                                            </p:txEl>
                                          </p:spTgt>
                                        </p:tgtEl>
                                        <p:attrNameLst>
                                          <p:attrName>style.visibility</p:attrName>
                                        </p:attrNameLst>
                                      </p:cBhvr>
                                      <p:to>
                                        <p:strVal val="visible"/>
                                      </p:to>
                                    </p:set>
                                    <p:anim calcmode="lin" valueType="num">
                                      <p:cBhvr additive="base">
                                        <p:cTn id="75" dur="500" fill="hold"/>
                                        <p:tgtEl>
                                          <p:spTgt spid="404499">
                                            <p:txEl>
                                              <p:pRg st="4" end="4"/>
                                            </p:txEl>
                                          </p:spTgt>
                                        </p:tgtEl>
                                        <p:attrNameLst>
                                          <p:attrName>ppt_x</p:attrName>
                                        </p:attrNameLst>
                                      </p:cBhvr>
                                      <p:tavLst>
                                        <p:tav tm="0">
                                          <p:val>
                                            <p:strVal val="0-#ppt_w/2"/>
                                          </p:val>
                                        </p:tav>
                                        <p:tav tm="100000">
                                          <p:val>
                                            <p:strVal val="#ppt_x"/>
                                          </p:val>
                                        </p:tav>
                                      </p:tavLst>
                                    </p:anim>
                                    <p:anim calcmode="lin" valueType="num">
                                      <p:cBhvr additive="base">
                                        <p:cTn id="76" dur="500" fill="hold"/>
                                        <p:tgtEl>
                                          <p:spTgt spid="404499">
                                            <p:txEl>
                                              <p:pRg st="4" end="4"/>
                                            </p:txEl>
                                          </p:spTgt>
                                        </p:tgtEl>
                                        <p:attrNameLst>
                                          <p:attrName>ppt_y</p:attrName>
                                        </p:attrNameLst>
                                      </p:cBhvr>
                                      <p:tavLst>
                                        <p:tav tm="0">
                                          <p:val>
                                            <p:strVal val="#ppt_y"/>
                                          </p:val>
                                        </p:tav>
                                        <p:tav tm="100000">
                                          <p:val>
                                            <p:strVal val="#ppt_y"/>
                                          </p:val>
                                        </p:tav>
                                      </p:tavLst>
                                    </p:anim>
                                  </p:childTnLst>
                                </p:cTn>
                              </p:par>
                              <p:par>
                                <p:cTn id="77" presetID="2" presetClass="entr" presetSubtype="8" fill="hold" nodeType="withEffect">
                                  <p:stCondLst>
                                    <p:cond delay="0"/>
                                  </p:stCondLst>
                                  <p:childTnLst>
                                    <p:set>
                                      <p:cBhvr>
                                        <p:cTn id="78" dur="1" fill="hold">
                                          <p:stCondLst>
                                            <p:cond delay="0"/>
                                          </p:stCondLst>
                                        </p:cTn>
                                        <p:tgtEl>
                                          <p:spTgt spid="404499">
                                            <p:txEl>
                                              <p:pRg st="5" end="5"/>
                                            </p:txEl>
                                          </p:spTgt>
                                        </p:tgtEl>
                                        <p:attrNameLst>
                                          <p:attrName>style.visibility</p:attrName>
                                        </p:attrNameLst>
                                      </p:cBhvr>
                                      <p:to>
                                        <p:strVal val="visible"/>
                                      </p:to>
                                    </p:set>
                                    <p:anim calcmode="lin" valueType="num">
                                      <p:cBhvr additive="base">
                                        <p:cTn id="79" dur="500" fill="hold"/>
                                        <p:tgtEl>
                                          <p:spTgt spid="404499">
                                            <p:txEl>
                                              <p:pRg st="5" end="5"/>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40449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nodeType="clickEffect">
                                  <p:stCondLst>
                                    <p:cond delay="0"/>
                                  </p:stCondLst>
                                  <p:childTnLst>
                                    <p:set>
                                      <p:cBhvr>
                                        <p:cTn id="84" dur="1" fill="hold">
                                          <p:stCondLst>
                                            <p:cond delay="0"/>
                                          </p:stCondLst>
                                        </p:cTn>
                                        <p:tgtEl>
                                          <p:spTgt spid="404498">
                                            <p:txEl>
                                              <p:pRg st="0" end="0"/>
                                            </p:txEl>
                                          </p:spTgt>
                                        </p:tgtEl>
                                        <p:attrNameLst>
                                          <p:attrName>style.visibility</p:attrName>
                                        </p:attrNameLst>
                                      </p:cBhvr>
                                      <p:to>
                                        <p:strVal val="visible"/>
                                      </p:to>
                                    </p:set>
                                    <p:anim calcmode="lin" valueType="num">
                                      <p:cBhvr additive="base">
                                        <p:cTn id="85" dur="500" fill="hold"/>
                                        <p:tgtEl>
                                          <p:spTgt spid="404498">
                                            <p:txEl>
                                              <p:pRg st="0" end="0"/>
                                            </p:txEl>
                                          </p:spTgt>
                                        </p:tgtEl>
                                        <p:attrNameLst>
                                          <p:attrName>ppt_x</p:attrName>
                                        </p:attrNameLst>
                                      </p:cBhvr>
                                      <p:tavLst>
                                        <p:tav tm="0">
                                          <p:val>
                                            <p:strVal val="0-#ppt_w/2"/>
                                          </p:val>
                                        </p:tav>
                                        <p:tav tm="100000">
                                          <p:val>
                                            <p:strVal val="#ppt_x"/>
                                          </p:val>
                                        </p:tav>
                                      </p:tavLst>
                                    </p:anim>
                                    <p:anim calcmode="lin" valueType="num">
                                      <p:cBhvr additive="base">
                                        <p:cTn id="86" dur="500" fill="hold"/>
                                        <p:tgtEl>
                                          <p:spTgt spid="40449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nodeType="clickEffect">
                                  <p:stCondLst>
                                    <p:cond delay="0"/>
                                  </p:stCondLst>
                                  <p:childTnLst>
                                    <p:set>
                                      <p:cBhvr>
                                        <p:cTn id="90" dur="1" fill="hold">
                                          <p:stCondLst>
                                            <p:cond delay="0"/>
                                          </p:stCondLst>
                                        </p:cTn>
                                        <p:tgtEl>
                                          <p:spTgt spid="404498">
                                            <p:txEl>
                                              <p:pRg st="2" end="2"/>
                                            </p:txEl>
                                          </p:spTgt>
                                        </p:tgtEl>
                                        <p:attrNameLst>
                                          <p:attrName>style.visibility</p:attrName>
                                        </p:attrNameLst>
                                      </p:cBhvr>
                                      <p:to>
                                        <p:strVal val="visible"/>
                                      </p:to>
                                    </p:set>
                                    <p:anim calcmode="lin" valueType="num">
                                      <p:cBhvr additive="base">
                                        <p:cTn id="91" dur="500" fill="hold"/>
                                        <p:tgtEl>
                                          <p:spTgt spid="404498">
                                            <p:txEl>
                                              <p:pRg st="2" end="2"/>
                                            </p:txEl>
                                          </p:spTgt>
                                        </p:tgtEl>
                                        <p:attrNameLst>
                                          <p:attrName>ppt_x</p:attrName>
                                        </p:attrNameLst>
                                      </p:cBhvr>
                                      <p:tavLst>
                                        <p:tav tm="0">
                                          <p:val>
                                            <p:strVal val="0-#ppt_w/2"/>
                                          </p:val>
                                        </p:tav>
                                        <p:tav tm="100000">
                                          <p:val>
                                            <p:strVal val="#ppt_x"/>
                                          </p:val>
                                        </p:tav>
                                      </p:tavLst>
                                    </p:anim>
                                    <p:anim calcmode="lin" valueType="num">
                                      <p:cBhvr additive="base">
                                        <p:cTn id="92" dur="500" fill="hold"/>
                                        <p:tgtEl>
                                          <p:spTgt spid="40449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8" fill="hold" nodeType="clickEffect">
                                  <p:stCondLst>
                                    <p:cond delay="0"/>
                                  </p:stCondLst>
                                  <p:childTnLst>
                                    <p:set>
                                      <p:cBhvr>
                                        <p:cTn id="96" dur="1" fill="hold">
                                          <p:stCondLst>
                                            <p:cond delay="0"/>
                                          </p:stCondLst>
                                        </p:cTn>
                                        <p:tgtEl>
                                          <p:spTgt spid="404498">
                                            <p:txEl>
                                              <p:pRg st="4" end="4"/>
                                            </p:txEl>
                                          </p:spTgt>
                                        </p:tgtEl>
                                        <p:attrNameLst>
                                          <p:attrName>style.visibility</p:attrName>
                                        </p:attrNameLst>
                                      </p:cBhvr>
                                      <p:to>
                                        <p:strVal val="visible"/>
                                      </p:to>
                                    </p:set>
                                    <p:anim calcmode="lin" valueType="num">
                                      <p:cBhvr additive="base">
                                        <p:cTn id="97" dur="500" fill="hold"/>
                                        <p:tgtEl>
                                          <p:spTgt spid="404498">
                                            <p:txEl>
                                              <p:pRg st="4" end="4"/>
                                            </p:txEl>
                                          </p:spTgt>
                                        </p:tgtEl>
                                        <p:attrNameLst>
                                          <p:attrName>ppt_x</p:attrName>
                                        </p:attrNameLst>
                                      </p:cBhvr>
                                      <p:tavLst>
                                        <p:tav tm="0">
                                          <p:val>
                                            <p:strVal val="0-#ppt_w/2"/>
                                          </p:val>
                                        </p:tav>
                                        <p:tav tm="100000">
                                          <p:val>
                                            <p:strVal val="#ppt_x"/>
                                          </p:val>
                                        </p:tav>
                                      </p:tavLst>
                                    </p:anim>
                                    <p:anim calcmode="lin" valueType="num">
                                      <p:cBhvr additive="base">
                                        <p:cTn id="98" dur="500" fill="hold"/>
                                        <p:tgtEl>
                                          <p:spTgt spid="40449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404500"/>
                                        </p:tgtEl>
                                        <p:attrNameLst>
                                          <p:attrName>style.visibility</p:attrName>
                                        </p:attrNameLst>
                                      </p:cBhvr>
                                      <p:to>
                                        <p:strVal val="visible"/>
                                      </p:to>
                                    </p:set>
                                    <p:anim calcmode="lin" valueType="num">
                                      <p:cBhvr additive="base">
                                        <p:cTn id="103" dur="500" fill="hold"/>
                                        <p:tgtEl>
                                          <p:spTgt spid="404500"/>
                                        </p:tgtEl>
                                        <p:attrNameLst>
                                          <p:attrName>ppt_x</p:attrName>
                                        </p:attrNameLst>
                                      </p:cBhvr>
                                      <p:tavLst>
                                        <p:tav tm="0">
                                          <p:val>
                                            <p:strVal val="0-#ppt_w/2"/>
                                          </p:val>
                                        </p:tav>
                                        <p:tav tm="100000">
                                          <p:val>
                                            <p:strVal val="#ppt_x"/>
                                          </p:val>
                                        </p:tav>
                                      </p:tavLst>
                                    </p:anim>
                                    <p:anim calcmode="lin" valueType="num">
                                      <p:cBhvr additive="base">
                                        <p:cTn id="104" dur="500" fill="hold"/>
                                        <p:tgtEl>
                                          <p:spTgt spid="404500"/>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404501"/>
                                        </p:tgtEl>
                                        <p:attrNameLst>
                                          <p:attrName>style.visibility</p:attrName>
                                        </p:attrNameLst>
                                      </p:cBhvr>
                                      <p:to>
                                        <p:strVal val="visible"/>
                                      </p:to>
                                    </p:set>
                                    <p:anim calcmode="lin" valueType="num">
                                      <p:cBhvr additive="base">
                                        <p:cTn id="109" dur="500" fill="hold"/>
                                        <p:tgtEl>
                                          <p:spTgt spid="404501"/>
                                        </p:tgtEl>
                                        <p:attrNameLst>
                                          <p:attrName>ppt_x</p:attrName>
                                        </p:attrNameLst>
                                      </p:cBhvr>
                                      <p:tavLst>
                                        <p:tav tm="0">
                                          <p:val>
                                            <p:strVal val="0-#ppt_w/2"/>
                                          </p:val>
                                        </p:tav>
                                        <p:tav tm="100000">
                                          <p:val>
                                            <p:strVal val="#ppt_x"/>
                                          </p:val>
                                        </p:tav>
                                      </p:tavLst>
                                    </p:anim>
                                    <p:anim calcmode="lin" valueType="num">
                                      <p:cBhvr additive="base">
                                        <p:cTn id="110" dur="500" fill="hold"/>
                                        <p:tgtEl>
                                          <p:spTgt spid="4045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2" grpId="0"/>
      <p:bldP spid="404483" grpId="0"/>
      <p:bldP spid="404492" grpId="0"/>
      <p:bldP spid="404494" grpId="0" animBg="1"/>
      <p:bldP spid="404494" grpId="1" animBg="1"/>
      <p:bldP spid="404496" grpId="0" animBg="1"/>
      <p:bldP spid="404496" grpId="1" animBg="1"/>
      <p:bldP spid="404500" grpId="0"/>
      <p:bldP spid="40450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4191234"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p:cNvSpPr>
            <a:spLocks noChangeArrowheads="1"/>
          </p:cNvSpPr>
          <p:nvPr/>
        </p:nvSpPr>
        <p:spPr bwMode="auto">
          <a:xfrm>
            <a:off x="611188" y="609600"/>
            <a:ext cx="8139112" cy="1143000"/>
          </a:xfrm>
          <a:prstGeom prst="rect">
            <a:avLst/>
          </a:prstGeom>
          <a:noFill/>
          <a:ln w="9525">
            <a:noFill/>
            <a:miter lim="800000"/>
            <a:headEnd/>
            <a:tailEnd/>
          </a:ln>
          <a:effectLst/>
        </p:spPr>
        <p:txBody>
          <a:bodyPr anchor="ctr"/>
          <a:lstStyle/>
          <a:p>
            <a:pPr algn="ctr"/>
            <a:r>
              <a:rPr lang="el-GR" sz="2500" b="1" dirty="0">
                <a:solidFill>
                  <a:srgbClr val="7030A0"/>
                </a:solidFill>
              </a:rPr>
              <a:t>86</a:t>
            </a:r>
            <a:r>
              <a:rPr lang="en-US" sz="2500" b="1" dirty="0">
                <a:solidFill>
                  <a:srgbClr val="7030A0"/>
                </a:solidFill>
              </a:rPr>
              <a:t> </a:t>
            </a:r>
            <a:r>
              <a:rPr lang="el-GR" sz="2500" b="1" dirty="0">
                <a:solidFill>
                  <a:srgbClr val="7030A0"/>
                </a:solidFill>
              </a:rPr>
              <a:t>ΑΠΟΤΕΛΕΣΜΑΤΑ ΧΡΗΣΗΣ</a:t>
            </a:r>
          </a:p>
        </p:txBody>
      </p:sp>
      <p:sp>
        <p:nvSpPr>
          <p:cNvPr id="406531" name="Text Box 3"/>
          <p:cNvSpPr txBox="1">
            <a:spLocks noChangeArrowheads="1"/>
          </p:cNvSpPr>
          <p:nvPr/>
        </p:nvSpPr>
        <p:spPr bwMode="auto">
          <a:xfrm>
            <a:off x="251520" y="1772816"/>
            <a:ext cx="4032448" cy="400110"/>
          </a:xfrm>
          <a:prstGeom prst="rect">
            <a:avLst/>
          </a:prstGeom>
          <a:noFill/>
          <a:ln w="9525">
            <a:noFill/>
            <a:miter lim="800000"/>
            <a:headEnd/>
            <a:tailEnd/>
          </a:ln>
          <a:effectLst/>
        </p:spPr>
        <p:txBody>
          <a:bodyPr wrap="square">
            <a:spAutoFit/>
          </a:bodyPr>
          <a:lstStyle/>
          <a:p>
            <a:pPr algn="ctr"/>
            <a:r>
              <a:rPr lang="el-GR" sz="2000" b="1" i="1" dirty="0">
                <a:solidFill>
                  <a:schemeClr val="bg1"/>
                </a:solidFill>
              </a:rPr>
              <a:t>ΥΠΟΛΟΙΠΟ ΑΠΟ 80 01</a:t>
            </a:r>
          </a:p>
        </p:txBody>
      </p:sp>
      <p:cxnSp>
        <p:nvCxnSpPr>
          <p:cNvPr id="406532" name="AutoShape 4"/>
          <p:cNvCxnSpPr>
            <a:cxnSpLocks noChangeShapeType="1"/>
          </p:cNvCxnSpPr>
          <p:nvPr/>
        </p:nvCxnSpPr>
        <p:spPr bwMode="auto">
          <a:xfrm>
            <a:off x="4427538" y="1700213"/>
            <a:ext cx="0" cy="3744912"/>
          </a:xfrm>
          <a:prstGeom prst="straightConnector1">
            <a:avLst/>
          </a:prstGeom>
          <a:noFill/>
          <a:ln w="28575">
            <a:solidFill>
              <a:schemeClr val="hlink"/>
            </a:solidFill>
            <a:round/>
            <a:headEnd/>
            <a:tailEnd/>
          </a:ln>
          <a:effectLst/>
        </p:spPr>
      </p:cxnSp>
      <p:sp>
        <p:nvSpPr>
          <p:cNvPr id="406533" name="Text Box 5"/>
          <p:cNvSpPr txBox="1">
            <a:spLocks noChangeArrowheads="1"/>
          </p:cNvSpPr>
          <p:nvPr/>
        </p:nvSpPr>
        <p:spPr bwMode="auto">
          <a:xfrm>
            <a:off x="4572000" y="1772816"/>
            <a:ext cx="4032448" cy="400110"/>
          </a:xfrm>
          <a:prstGeom prst="rect">
            <a:avLst/>
          </a:prstGeom>
          <a:noFill/>
          <a:ln w="9525">
            <a:noFill/>
            <a:miter lim="800000"/>
            <a:headEnd/>
            <a:tailEnd/>
          </a:ln>
          <a:effectLst/>
        </p:spPr>
        <p:txBody>
          <a:bodyPr wrap="square">
            <a:spAutoFit/>
          </a:bodyPr>
          <a:lstStyle/>
          <a:p>
            <a:pPr algn="ctr"/>
            <a:r>
              <a:rPr lang="el-GR" sz="2000" b="1" i="1" dirty="0">
                <a:solidFill>
                  <a:schemeClr val="bg2">
                    <a:lumMod val="50000"/>
                  </a:schemeClr>
                </a:solidFill>
              </a:rPr>
              <a:t>ΥΠΟΛΟΙΠΟ ΑΠΟ 80 01</a:t>
            </a:r>
          </a:p>
        </p:txBody>
      </p:sp>
      <p:sp>
        <p:nvSpPr>
          <p:cNvPr id="406534" name="Text Box 6"/>
          <p:cNvSpPr txBox="1">
            <a:spLocks noChangeArrowheads="1"/>
          </p:cNvSpPr>
          <p:nvPr/>
        </p:nvSpPr>
        <p:spPr bwMode="auto">
          <a:xfrm>
            <a:off x="323850" y="2133600"/>
            <a:ext cx="4032250" cy="2800767"/>
          </a:xfrm>
          <a:prstGeom prst="rect">
            <a:avLst/>
          </a:prstGeom>
          <a:noFill/>
          <a:ln w="31750">
            <a:solidFill>
              <a:schemeClr val="accent1"/>
            </a:solidFill>
            <a:miter lim="800000"/>
            <a:headEnd/>
            <a:tailEnd/>
          </a:ln>
          <a:effectLst/>
        </p:spPr>
        <p:txBody>
          <a:bodyPr wrap="square">
            <a:spAutoFit/>
          </a:bodyPr>
          <a:lstStyle/>
          <a:p>
            <a:r>
              <a:rPr lang="el-GR" sz="1600" b="1" dirty="0">
                <a:solidFill>
                  <a:srgbClr val="C00000"/>
                </a:solidFill>
              </a:rPr>
              <a:t>80 02 00 Έξοδα Διοικητικής Λειτουργίας</a:t>
            </a:r>
          </a:p>
          <a:p>
            <a:r>
              <a:rPr lang="el-GR" sz="1600" b="1" dirty="0">
                <a:solidFill>
                  <a:srgbClr val="C00000"/>
                </a:solidFill>
              </a:rPr>
              <a:t>80 02 01 Έξοδα λειτουργίας Ερευνών &amp; </a:t>
            </a:r>
          </a:p>
          <a:p>
            <a:r>
              <a:rPr lang="el-GR" sz="1600" b="1" dirty="0">
                <a:solidFill>
                  <a:srgbClr val="C00000"/>
                </a:solidFill>
              </a:rPr>
              <a:t>                Ανάπτυξης</a:t>
            </a:r>
          </a:p>
          <a:p>
            <a:r>
              <a:rPr lang="el-GR" sz="1600" b="1" dirty="0">
                <a:solidFill>
                  <a:srgbClr val="C00000"/>
                </a:solidFill>
              </a:rPr>
              <a:t>80 02 02 Έξοδα λειτουργίας &amp; δημοσίων </a:t>
            </a:r>
          </a:p>
          <a:p>
            <a:r>
              <a:rPr lang="el-GR" sz="1600" b="1" dirty="0">
                <a:solidFill>
                  <a:srgbClr val="C00000"/>
                </a:solidFill>
              </a:rPr>
              <a:t>                σχέσεων</a:t>
            </a:r>
          </a:p>
          <a:p>
            <a:r>
              <a:rPr lang="el-GR" sz="1600" b="1" dirty="0">
                <a:solidFill>
                  <a:srgbClr val="C00000"/>
                </a:solidFill>
              </a:rPr>
              <a:t>80 02 06 Χρεωστικοί τόκοι και συναφή</a:t>
            </a:r>
          </a:p>
          <a:p>
            <a:r>
              <a:rPr lang="el-GR" sz="1600" b="1" dirty="0">
                <a:solidFill>
                  <a:srgbClr val="C00000"/>
                </a:solidFill>
              </a:rPr>
              <a:t>               έξοδα</a:t>
            </a:r>
          </a:p>
          <a:p>
            <a:endParaRPr lang="el-GR" sz="1600" b="1" dirty="0">
              <a:solidFill>
                <a:srgbClr val="C00000"/>
              </a:solidFill>
            </a:endParaRPr>
          </a:p>
          <a:p>
            <a:r>
              <a:rPr lang="el-GR" sz="1600" b="1" dirty="0">
                <a:solidFill>
                  <a:srgbClr val="C00000"/>
                </a:solidFill>
              </a:rPr>
              <a:t>81 00 Έκτακτα και ανόργανα έξοδα</a:t>
            </a:r>
          </a:p>
          <a:p>
            <a:r>
              <a:rPr lang="el-GR" sz="1600" b="1" dirty="0">
                <a:solidFill>
                  <a:srgbClr val="C00000"/>
                </a:solidFill>
              </a:rPr>
              <a:t>82 00 Έξοδα προηγούμενων χρήσεων</a:t>
            </a:r>
          </a:p>
          <a:p>
            <a:r>
              <a:rPr lang="el-GR" sz="1600" b="1" dirty="0">
                <a:solidFill>
                  <a:srgbClr val="C00000"/>
                </a:solidFill>
              </a:rPr>
              <a:t>83 Προβλέψεις για έκτακτους κινδύνους</a:t>
            </a:r>
          </a:p>
        </p:txBody>
      </p:sp>
      <p:sp>
        <p:nvSpPr>
          <p:cNvPr id="406538" name="Text Box 10"/>
          <p:cNvSpPr txBox="1">
            <a:spLocks noChangeArrowheads="1"/>
          </p:cNvSpPr>
          <p:nvPr/>
        </p:nvSpPr>
        <p:spPr bwMode="auto">
          <a:xfrm>
            <a:off x="323528" y="5949280"/>
            <a:ext cx="3887788" cy="707886"/>
          </a:xfrm>
          <a:prstGeom prst="rect">
            <a:avLst/>
          </a:prstGeom>
          <a:noFill/>
          <a:ln w="9525">
            <a:noFill/>
            <a:miter lim="800000"/>
            <a:headEnd/>
            <a:tailEnd/>
          </a:ln>
          <a:effectLst/>
        </p:spPr>
        <p:txBody>
          <a:bodyPr>
            <a:spAutoFit/>
          </a:bodyPr>
          <a:lstStyle/>
          <a:p>
            <a:pPr algn="ctr"/>
            <a:r>
              <a:rPr lang="el-GR" sz="2000" b="1" i="1" dirty="0">
                <a:solidFill>
                  <a:srgbClr val="663300"/>
                </a:solidFill>
              </a:rPr>
              <a:t>ΚΑΘΑΡΑ ΑΠΟΤΕΛΕΣΜΑΤΑ ΧΡΗΣΗΣ</a:t>
            </a:r>
          </a:p>
        </p:txBody>
      </p:sp>
      <p:sp>
        <p:nvSpPr>
          <p:cNvPr id="406539" name="Text Box 11"/>
          <p:cNvSpPr txBox="1">
            <a:spLocks noChangeArrowheads="1"/>
          </p:cNvSpPr>
          <p:nvPr/>
        </p:nvSpPr>
        <p:spPr bwMode="auto">
          <a:xfrm>
            <a:off x="4500562" y="2133600"/>
            <a:ext cx="4391917" cy="2308324"/>
          </a:xfrm>
          <a:prstGeom prst="rect">
            <a:avLst/>
          </a:prstGeom>
          <a:noFill/>
          <a:ln w="31750">
            <a:solidFill>
              <a:schemeClr val="accent1"/>
            </a:solidFill>
            <a:miter lim="800000"/>
            <a:headEnd/>
            <a:tailEnd/>
          </a:ln>
          <a:effectLst/>
        </p:spPr>
        <p:txBody>
          <a:bodyPr wrap="square">
            <a:spAutoFit/>
          </a:bodyPr>
          <a:lstStyle/>
          <a:p>
            <a:r>
              <a:rPr lang="el-GR" sz="1600" b="1" dirty="0">
                <a:solidFill>
                  <a:srgbClr val="0000FF"/>
                </a:solidFill>
              </a:rPr>
              <a:t>80 03 00 Άλλα έσοδα δραστηριότητας</a:t>
            </a:r>
          </a:p>
          <a:p>
            <a:r>
              <a:rPr lang="el-GR" sz="1600" b="1" dirty="0">
                <a:solidFill>
                  <a:srgbClr val="0000FF"/>
                </a:solidFill>
              </a:rPr>
              <a:t>80 03 02 Έσοδα χρεογράφων</a:t>
            </a:r>
          </a:p>
          <a:p>
            <a:r>
              <a:rPr lang="el-GR" sz="1600" b="1" dirty="0">
                <a:solidFill>
                  <a:srgbClr val="0000FF"/>
                </a:solidFill>
              </a:rPr>
              <a:t>80 03 04 Πιστωτικοί τόκοι και συναφή </a:t>
            </a:r>
          </a:p>
          <a:p>
            <a:r>
              <a:rPr lang="el-GR" sz="1600" b="1" dirty="0">
                <a:solidFill>
                  <a:srgbClr val="0000FF"/>
                </a:solidFill>
              </a:rPr>
              <a:t>               έσοδα</a:t>
            </a:r>
          </a:p>
          <a:p>
            <a:endParaRPr lang="el-GR" sz="1600" b="1" dirty="0">
              <a:solidFill>
                <a:srgbClr val="0000FF"/>
              </a:solidFill>
            </a:endParaRPr>
          </a:p>
          <a:p>
            <a:r>
              <a:rPr lang="el-GR" sz="1600" b="1" dirty="0">
                <a:solidFill>
                  <a:srgbClr val="0000FF"/>
                </a:solidFill>
              </a:rPr>
              <a:t>81 01 Έκτακτα και ανόργανα έσοδα</a:t>
            </a:r>
          </a:p>
          <a:p>
            <a:r>
              <a:rPr lang="el-GR" sz="1600" b="1" dirty="0">
                <a:solidFill>
                  <a:srgbClr val="0000FF"/>
                </a:solidFill>
              </a:rPr>
              <a:t>82 01 Έσοδα προηγούμενων χρήσεων</a:t>
            </a:r>
          </a:p>
          <a:p>
            <a:r>
              <a:rPr lang="el-GR" sz="1600" b="1" dirty="0">
                <a:solidFill>
                  <a:srgbClr val="0000FF"/>
                </a:solidFill>
              </a:rPr>
              <a:t>84 Έσοδα από προβλέψεις</a:t>
            </a:r>
          </a:p>
          <a:p>
            <a:r>
              <a:rPr lang="el-GR" sz="1600" b="1" dirty="0">
                <a:solidFill>
                  <a:srgbClr val="0000FF"/>
                </a:solidFill>
              </a:rPr>
              <a:t>      προηγούμενων χρήσεων</a:t>
            </a:r>
          </a:p>
        </p:txBody>
      </p:sp>
      <p:sp>
        <p:nvSpPr>
          <p:cNvPr id="406540" name="Text Box 12"/>
          <p:cNvSpPr txBox="1">
            <a:spLocks noChangeArrowheads="1"/>
          </p:cNvSpPr>
          <p:nvPr/>
        </p:nvSpPr>
        <p:spPr bwMode="auto">
          <a:xfrm>
            <a:off x="4644008" y="5949280"/>
            <a:ext cx="3887788" cy="707886"/>
          </a:xfrm>
          <a:prstGeom prst="rect">
            <a:avLst/>
          </a:prstGeom>
          <a:noFill/>
          <a:ln w="9525">
            <a:noFill/>
            <a:miter lim="800000"/>
            <a:headEnd/>
            <a:tailEnd/>
          </a:ln>
          <a:effectLst/>
        </p:spPr>
        <p:txBody>
          <a:bodyPr>
            <a:spAutoFit/>
          </a:bodyPr>
          <a:lstStyle/>
          <a:p>
            <a:pPr algn="ctr"/>
            <a:r>
              <a:rPr lang="el-GR" sz="2000" b="1" i="1" dirty="0">
                <a:solidFill>
                  <a:srgbClr val="0070C0"/>
                </a:solidFill>
              </a:rPr>
              <a:t>ΚΑΘΑΡΑ ΑΠΟΤΕΛΕΣΜΑΤΑ ΧΡΗΣΗΣ</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06530"/>
                                        </p:tgtEl>
                                        <p:attrNameLst>
                                          <p:attrName>style.visibility</p:attrName>
                                        </p:attrNameLst>
                                      </p:cBhvr>
                                      <p:to>
                                        <p:strVal val="visible"/>
                                      </p:to>
                                    </p:set>
                                    <p:animEffect transition="in" filter="diamond(in)">
                                      <p:cBhvr>
                                        <p:cTn id="7" dur="2000"/>
                                        <p:tgtEl>
                                          <p:spTgt spid="40653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06532"/>
                                        </p:tgtEl>
                                        <p:attrNameLst>
                                          <p:attrName>style.visibility</p:attrName>
                                        </p:attrNameLst>
                                      </p:cBhvr>
                                      <p:to>
                                        <p:strVal val="visible"/>
                                      </p:to>
                                    </p:set>
                                    <p:animEffect transition="in" filter="box(in)">
                                      <p:cBhvr>
                                        <p:cTn id="12" dur="500"/>
                                        <p:tgtEl>
                                          <p:spTgt spid="40653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406531"/>
                                        </p:tgtEl>
                                        <p:attrNameLst>
                                          <p:attrName>style.visibility</p:attrName>
                                        </p:attrNameLst>
                                      </p:cBhvr>
                                      <p:to>
                                        <p:strVal val="visible"/>
                                      </p:to>
                                    </p:set>
                                    <p:anim calcmode="lin" valueType="num">
                                      <p:cBhvr additive="base">
                                        <p:cTn id="17" dur="500" fill="hold"/>
                                        <p:tgtEl>
                                          <p:spTgt spid="406531"/>
                                        </p:tgtEl>
                                        <p:attrNameLst>
                                          <p:attrName>ppt_x</p:attrName>
                                        </p:attrNameLst>
                                      </p:cBhvr>
                                      <p:tavLst>
                                        <p:tav tm="0">
                                          <p:val>
                                            <p:strVal val="0-#ppt_w/2"/>
                                          </p:val>
                                        </p:tav>
                                        <p:tav tm="100000">
                                          <p:val>
                                            <p:strVal val="#ppt_x"/>
                                          </p:val>
                                        </p:tav>
                                      </p:tavLst>
                                    </p:anim>
                                    <p:anim calcmode="lin" valueType="num">
                                      <p:cBhvr additive="base">
                                        <p:cTn id="18" dur="500" fill="hold"/>
                                        <p:tgtEl>
                                          <p:spTgt spid="40653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06533"/>
                                        </p:tgtEl>
                                        <p:attrNameLst>
                                          <p:attrName>style.visibility</p:attrName>
                                        </p:attrNameLst>
                                      </p:cBhvr>
                                      <p:to>
                                        <p:strVal val="visible"/>
                                      </p:to>
                                    </p:set>
                                    <p:anim calcmode="lin" valueType="num">
                                      <p:cBhvr additive="base">
                                        <p:cTn id="23" dur="500" fill="hold"/>
                                        <p:tgtEl>
                                          <p:spTgt spid="406533"/>
                                        </p:tgtEl>
                                        <p:attrNameLst>
                                          <p:attrName>ppt_x</p:attrName>
                                        </p:attrNameLst>
                                      </p:cBhvr>
                                      <p:tavLst>
                                        <p:tav tm="0">
                                          <p:val>
                                            <p:strVal val="0-#ppt_w/2"/>
                                          </p:val>
                                        </p:tav>
                                        <p:tav tm="100000">
                                          <p:val>
                                            <p:strVal val="#ppt_x"/>
                                          </p:val>
                                        </p:tav>
                                      </p:tavLst>
                                    </p:anim>
                                    <p:anim calcmode="lin" valueType="num">
                                      <p:cBhvr additive="base">
                                        <p:cTn id="24" dur="500" fill="hold"/>
                                        <p:tgtEl>
                                          <p:spTgt spid="40653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grpId="0" nodeType="clickEffect">
                                  <p:stCondLst>
                                    <p:cond delay="0"/>
                                  </p:stCondLst>
                                  <p:childTnLst>
                                    <p:set>
                                      <p:cBhvr>
                                        <p:cTn id="28" dur="1" fill="hold">
                                          <p:stCondLst>
                                            <p:cond delay="0"/>
                                          </p:stCondLst>
                                        </p:cTn>
                                        <p:tgtEl>
                                          <p:spTgt spid="406534">
                                            <p:bg/>
                                          </p:spTgt>
                                        </p:tgtEl>
                                        <p:attrNameLst>
                                          <p:attrName>style.visibility</p:attrName>
                                        </p:attrNameLst>
                                      </p:cBhvr>
                                      <p:to>
                                        <p:strVal val="visible"/>
                                      </p:to>
                                    </p:set>
                                    <p:animEffect transition="in" filter="diamond(in)">
                                      <p:cBhvr>
                                        <p:cTn id="29" dur="2000"/>
                                        <p:tgtEl>
                                          <p:spTgt spid="406534">
                                            <p:bg/>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406534">
                                            <p:txEl>
                                              <p:pRg st="0" end="0"/>
                                            </p:txEl>
                                          </p:spTgt>
                                        </p:tgtEl>
                                        <p:attrNameLst>
                                          <p:attrName>style.visibility</p:attrName>
                                        </p:attrNameLst>
                                      </p:cBhvr>
                                      <p:to>
                                        <p:strVal val="visible"/>
                                      </p:to>
                                    </p:set>
                                    <p:anim calcmode="lin" valueType="num">
                                      <p:cBhvr additive="base">
                                        <p:cTn id="34" dur="500" fill="hold"/>
                                        <p:tgtEl>
                                          <p:spTgt spid="406534">
                                            <p:txEl>
                                              <p:pRg st="0" end="0"/>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40653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406534">
                                            <p:txEl>
                                              <p:pRg st="1" end="1"/>
                                            </p:txEl>
                                          </p:spTgt>
                                        </p:tgtEl>
                                        <p:attrNameLst>
                                          <p:attrName>style.visibility</p:attrName>
                                        </p:attrNameLst>
                                      </p:cBhvr>
                                      <p:to>
                                        <p:strVal val="visible"/>
                                      </p:to>
                                    </p:set>
                                    <p:anim calcmode="lin" valueType="num">
                                      <p:cBhvr additive="base">
                                        <p:cTn id="40" dur="500" fill="hold"/>
                                        <p:tgtEl>
                                          <p:spTgt spid="406534">
                                            <p:txEl>
                                              <p:pRg st="1" end="1"/>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406534">
                                            <p:txEl>
                                              <p:pRg st="1" end="1"/>
                                            </p:txEl>
                                          </p:spTgt>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stCondLst>
                                    <p:cond delay="0"/>
                                  </p:stCondLst>
                                  <p:childTnLst>
                                    <p:set>
                                      <p:cBhvr>
                                        <p:cTn id="43" dur="1" fill="hold">
                                          <p:stCondLst>
                                            <p:cond delay="0"/>
                                          </p:stCondLst>
                                        </p:cTn>
                                        <p:tgtEl>
                                          <p:spTgt spid="406534">
                                            <p:txEl>
                                              <p:pRg st="2" end="2"/>
                                            </p:txEl>
                                          </p:spTgt>
                                        </p:tgtEl>
                                        <p:attrNameLst>
                                          <p:attrName>style.visibility</p:attrName>
                                        </p:attrNameLst>
                                      </p:cBhvr>
                                      <p:to>
                                        <p:strVal val="visible"/>
                                      </p:to>
                                    </p:set>
                                    <p:anim calcmode="lin" valueType="num">
                                      <p:cBhvr additive="base">
                                        <p:cTn id="44" dur="500" fill="hold"/>
                                        <p:tgtEl>
                                          <p:spTgt spid="406534">
                                            <p:txEl>
                                              <p:pRg st="2" end="2"/>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40653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nodeType="clickEffect">
                                  <p:stCondLst>
                                    <p:cond delay="0"/>
                                  </p:stCondLst>
                                  <p:childTnLst>
                                    <p:set>
                                      <p:cBhvr>
                                        <p:cTn id="49" dur="1" fill="hold">
                                          <p:stCondLst>
                                            <p:cond delay="0"/>
                                          </p:stCondLst>
                                        </p:cTn>
                                        <p:tgtEl>
                                          <p:spTgt spid="406534">
                                            <p:txEl>
                                              <p:pRg st="3" end="3"/>
                                            </p:txEl>
                                          </p:spTgt>
                                        </p:tgtEl>
                                        <p:attrNameLst>
                                          <p:attrName>style.visibility</p:attrName>
                                        </p:attrNameLst>
                                      </p:cBhvr>
                                      <p:to>
                                        <p:strVal val="visible"/>
                                      </p:to>
                                    </p:set>
                                    <p:anim calcmode="lin" valueType="num">
                                      <p:cBhvr additive="base">
                                        <p:cTn id="50" dur="500" fill="hold"/>
                                        <p:tgtEl>
                                          <p:spTgt spid="406534">
                                            <p:txEl>
                                              <p:pRg st="3" end="3"/>
                                            </p:txEl>
                                          </p:spTgt>
                                        </p:tgtEl>
                                        <p:attrNameLst>
                                          <p:attrName>ppt_x</p:attrName>
                                        </p:attrNameLst>
                                      </p:cBhvr>
                                      <p:tavLst>
                                        <p:tav tm="0">
                                          <p:val>
                                            <p:strVal val="0-#ppt_w/2"/>
                                          </p:val>
                                        </p:tav>
                                        <p:tav tm="100000">
                                          <p:val>
                                            <p:strVal val="#ppt_x"/>
                                          </p:val>
                                        </p:tav>
                                      </p:tavLst>
                                    </p:anim>
                                    <p:anim calcmode="lin" valueType="num">
                                      <p:cBhvr additive="base">
                                        <p:cTn id="51" dur="500" fill="hold"/>
                                        <p:tgtEl>
                                          <p:spTgt spid="406534">
                                            <p:txEl>
                                              <p:pRg st="3" end="3"/>
                                            </p:txEl>
                                          </p:spTgt>
                                        </p:tgtEl>
                                        <p:attrNameLst>
                                          <p:attrName>ppt_y</p:attrName>
                                        </p:attrNameLst>
                                      </p:cBhvr>
                                      <p:tavLst>
                                        <p:tav tm="0">
                                          <p:val>
                                            <p:strVal val="#ppt_y"/>
                                          </p:val>
                                        </p:tav>
                                        <p:tav tm="100000">
                                          <p:val>
                                            <p:strVal val="#ppt_y"/>
                                          </p:val>
                                        </p:tav>
                                      </p:tavLst>
                                    </p:anim>
                                  </p:childTnLst>
                                </p:cTn>
                              </p:par>
                              <p:par>
                                <p:cTn id="52" presetID="2" presetClass="entr" presetSubtype="8" fill="hold" nodeType="withEffect">
                                  <p:stCondLst>
                                    <p:cond delay="0"/>
                                  </p:stCondLst>
                                  <p:childTnLst>
                                    <p:set>
                                      <p:cBhvr>
                                        <p:cTn id="53" dur="1" fill="hold">
                                          <p:stCondLst>
                                            <p:cond delay="0"/>
                                          </p:stCondLst>
                                        </p:cTn>
                                        <p:tgtEl>
                                          <p:spTgt spid="406534">
                                            <p:txEl>
                                              <p:pRg st="4" end="4"/>
                                            </p:txEl>
                                          </p:spTgt>
                                        </p:tgtEl>
                                        <p:attrNameLst>
                                          <p:attrName>style.visibility</p:attrName>
                                        </p:attrNameLst>
                                      </p:cBhvr>
                                      <p:to>
                                        <p:strVal val="visible"/>
                                      </p:to>
                                    </p:set>
                                    <p:anim calcmode="lin" valueType="num">
                                      <p:cBhvr additive="base">
                                        <p:cTn id="54" dur="500" fill="hold"/>
                                        <p:tgtEl>
                                          <p:spTgt spid="406534">
                                            <p:txEl>
                                              <p:pRg st="4" end="4"/>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40653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nodeType="clickEffect">
                                  <p:stCondLst>
                                    <p:cond delay="0"/>
                                  </p:stCondLst>
                                  <p:childTnLst>
                                    <p:set>
                                      <p:cBhvr>
                                        <p:cTn id="59" dur="1" fill="hold">
                                          <p:stCondLst>
                                            <p:cond delay="0"/>
                                          </p:stCondLst>
                                        </p:cTn>
                                        <p:tgtEl>
                                          <p:spTgt spid="406534">
                                            <p:txEl>
                                              <p:pRg st="5" end="5"/>
                                            </p:txEl>
                                          </p:spTgt>
                                        </p:tgtEl>
                                        <p:attrNameLst>
                                          <p:attrName>style.visibility</p:attrName>
                                        </p:attrNameLst>
                                      </p:cBhvr>
                                      <p:to>
                                        <p:strVal val="visible"/>
                                      </p:to>
                                    </p:set>
                                    <p:anim calcmode="lin" valueType="num">
                                      <p:cBhvr additive="base">
                                        <p:cTn id="60" dur="500" fill="hold"/>
                                        <p:tgtEl>
                                          <p:spTgt spid="406534">
                                            <p:txEl>
                                              <p:pRg st="5" end="5"/>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406534">
                                            <p:txEl>
                                              <p:pRg st="5" end="5"/>
                                            </p:txEl>
                                          </p:spTgt>
                                        </p:tgtEl>
                                        <p:attrNameLst>
                                          <p:attrName>ppt_y</p:attrName>
                                        </p:attrNameLst>
                                      </p:cBhvr>
                                      <p:tavLst>
                                        <p:tav tm="0">
                                          <p:val>
                                            <p:strVal val="#ppt_y"/>
                                          </p:val>
                                        </p:tav>
                                        <p:tav tm="100000">
                                          <p:val>
                                            <p:strVal val="#ppt_y"/>
                                          </p:val>
                                        </p:tav>
                                      </p:tavLst>
                                    </p:anim>
                                  </p:childTnLst>
                                </p:cTn>
                              </p:par>
                              <p:par>
                                <p:cTn id="62" presetID="2" presetClass="entr" presetSubtype="8" fill="hold" nodeType="withEffect">
                                  <p:stCondLst>
                                    <p:cond delay="0"/>
                                  </p:stCondLst>
                                  <p:childTnLst>
                                    <p:set>
                                      <p:cBhvr>
                                        <p:cTn id="63" dur="1" fill="hold">
                                          <p:stCondLst>
                                            <p:cond delay="0"/>
                                          </p:stCondLst>
                                        </p:cTn>
                                        <p:tgtEl>
                                          <p:spTgt spid="406534">
                                            <p:txEl>
                                              <p:pRg st="6" end="6"/>
                                            </p:txEl>
                                          </p:spTgt>
                                        </p:tgtEl>
                                        <p:attrNameLst>
                                          <p:attrName>style.visibility</p:attrName>
                                        </p:attrNameLst>
                                      </p:cBhvr>
                                      <p:to>
                                        <p:strVal val="visible"/>
                                      </p:to>
                                    </p:set>
                                    <p:anim calcmode="lin" valueType="num">
                                      <p:cBhvr additive="base">
                                        <p:cTn id="64" dur="500" fill="hold"/>
                                        <p:tgtEl>
                                          <p:spTgt spid="406534">
                                            <p:txEl>
                                              <p:pRg st="6" end="6"/>
                                            </p:txEl>
                                          </p:spTgt>
                                        </p:tgtEl>
                                        <p:attrNameLst>
                                          <p:attrName>ppt_x</p:attrName>
                                        </p:attrNameLst>
                                      </p:cBhvr>
                                      <p:tavLst>
                                        <p:tav tm="0">
                                          <p:val>
                                            <p:strVal val="0-#ppt_w/2"/>
                                          </p:val>
                                        </p:tav>
                                        <p:tav tm="100000">
                                          <p:val>
                                            <p:strVal val="#ppt_x"/>
                                          </p:val>
                                        </p:tav>
                                      </p:tavLst>
                                    </p:anim>
                                    <p:anim calcmode="lin" valueType="num">
                                      <p:cBhvr additive="base">
                                        <p:cTn id="65" dur="500" fill="hold"/>
                                        <p:tgtEl>
                                          <p:spTgt spid="40653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8" fill="hold" nodeType="clickEffect">
                                  <p:stCondLst>
                                    <p:cond delay="0"/>
                                  </p:stCondLst>
                                  <p:childTnLst>
                                    <p:set>
                                      <p:cBhvr>
                                        <p:cTn id="69" dur="1" fill="hold">
                                          <p:stCondLst>
                                            <p:cond delay="0"/>
                                          </p:stCondLst>
                                        </p:cTn>
                                        <p:tgtEl>
                                          <p:spTgt spid="406534">
                                            <p:txEl>
                                              <p:pRg st="8" end="8"/>
                                            </p:txEl>
                                          </p:spTgt>
                                        </p:tgtEl>
                                        <p:attrNameLst>
                                          <p:attrName>style.visibility</p:attrName>
                                        </p:attrNameLst>
                                      </p:cBhvr>
                                      <p:to>
                                        <p:strVal val="visible"/>
                                      </p:to>
                                    </p:set>
                                    <p:anim calcmode="lin" valueType="num">
                                      <p:cBhvr additive="base">
                                        <p:cTn id="70" dur="500" fill="hold"/>
                                        <p:tgtEl>
                                          <p:spTgt spid="406534">
                                            <p:txEl>
                                              <p:pRg st="8" end="8"/>
                                            </p:txEl>
                                          </p:spTgt>
                                        </p:tgtEl>
                                        <p:attrNameLst>
                                          <p:attrName>ppt_x</p:attrName>
                                        </p:attrNameLst>
                                      </p:cBhvr>
                                      <p:tavLst>
                                        <p:tav tm="0">
                                          <p:val>
                                            <p:strVal val="0-#ppt_w/2"/>
                                          </p:val>
                                        </p:tav>
                                        <p:tav tm="100000">
                                          <p:val>
                                            <p:strVal val="#ppt_x"/>
                                          </p:val>
                                        </p:tav>
                                      </p:tavLst>
                                    </p:anim>
                                    <p:anim calcmode="lin" valueType="num">
                                      <p:cBhvr additive="base">
                                        <p:cTn id="71" dur="500" fill="hold"/>
                                        <p:tgtEl>
                                          <p:spTgt spid="406534">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8" fill="hold" nodeType="clickEffect">
                                  <p:stCondLst>
                                    <p:cond delay="0"/>
                                  </p:stCondLst>
                                  <p:childTnLst>
                                    <p:set>
                                      <p:cBhvr>
                                        <p:cTn id="75" dur="1" fill="hold">
                                          <p:stCondLst>
                                            <p:cond delay="0"/>
                                          </p:stCondLst>
                                        </p:cTn>
                                        <p:tgtEl>
                                          <p:spTgt spid="406534">
                                            <p:txEl>
                                              <p:pRg st="9" end="9"/>
                                            </p:txEl>
                                          </p:spTgt>
                                        </p:tgtEl>
                                        <p:attrNameLst>
                                          <p:attrName>style.visibility</p:attrName>
                                        </p:attrNameLst>
                                      </p:cBhvr>
                                      <p:to>
                                        <p:strVal val="visible"/>
                                      </p:to>
                                    </p:set>
                                    <p:anim calcmode="lin" valueType="num">
                                      <p:cBhvr additive="base">
                                        <p:cTn id="76" dur="500" fill="hold"/>
                                        <p:tgtEl>
                                          <p:spTgt spid="406534">
                                            <p:txEl>
                                              <p:pRg st="9" end="9"/>
                                            </p:txEl>
                                          </p:spTgt>
                                        </p:tgtEl>
                                        <p:attrNameLst>
                                          <p:attrName>ppt_x</p:attrName>
                                        </p:attrNameLst>
                                      </p:cBhvr>
                                      <p:tavLst>
                                        <p:tav tm="0">
                                          <p:val>
                                            <p:strVal val="0-#ppt_w/2"/>
                                          </p:val>
                                        </p:tav>
                                        <p:tav tm="100000">
                                          <p:val>
                                            <p:strVal val="#ppt_x"/>
                                          </p:val>
                                        </p:tav>
                                      </p:tavLst>
                                    </p:anim>
                                    <p:anim calcmode="lin" valueType="num">
                                      <p:cBhvr additive="base">
                                        <p:cTn id="77" dur="500" fill="hold"/>
                                        <p:tgtEl>
                                          <p:spTgt spid="406534">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8" fill="hold" nodeType="clickEffect">
                                  <p:stCondLst>
                                    <p:cond delay="0"/>
                                  </p:stCondLst>
                                  <p:childTnLst>
                                    <p:set>
                                      <p:cBhvr>
                                        <p:cTn id="81" dur="1" fill="hold">
                                          <p:stCondLst>
                                            <p:cond delay="0"/>
                                          </p:stCondLst>
                                        </p:cTn>
                                        <p:tgtEl>
                                          <p:spTgt spid="406534">
                                            <p:txEl>
                                              <p:pRg st="10" end="10"/>
                                            </p:txEl>
                                          </p:spTgt>
                                        </p:tgtEl>
                                        <p:attrNameLst>
                                          <p:attrName>style.visibility</p:attrName>
                                        </p:attrNameLst>
                                      </p:cBhvr>
                                      <p:to>
                                        <p:strVal val="visible"/>
                                      </p:to>
                                    </p:set>
                                    <p:anim calcmode="lin" valueType="num">
                                      <p:cBhvr additive="base">
                                        <p:cTn id="82" dur="500" fill="hold"/>
                                        <p:tgtEl>
                                          <p:spTgt spid="406534">
                                            <p:txEl>
                                              <p:pRg st="10" end="10"/>
                                            </p:txEl>
                                          </p:spTgt>
                                        </p:tgtEl>
                                        <p:attrNameLst>
                                          <p:attrName>ppt_x</p:attrName>
                                        </p:attrNameLst>
                                      </p:cBhvr>
                                      <p:tavLst>
                                        <p:tav tm="0">
                                          <p:val>
                                            <p:strVal val="0-#ppt_w/2"/>
                                          </p:val>
                                        </p:tav>
                                        <p:tav tm="100000">
                                          <p:val>
                                            <p:strVal val="#ppt_x"/>
                                          </p:val>
                                        </p:tav>
                                      </p:tavLst>
                                    </p:anim>
                                    <p:anim calcmode="lin" valueType="num">
                                      <p:cBhvr additive="base">
                                        <p:cTn id="83" dur="500" fill="hold"/>
                                        <p:tgtEl>
                                          <p:spTgt spid="406534">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8" presetClass="entr" presetSubtype="16" fill="hold" grpId="0" nodeType="clickEffect">
                                  <p:stCondLst>
                                    <p:cond delay="0"/>
                                  </p:stCondLst>
                                  <p:childTnLst>
                                    <p:set>
                                      <p:cBhvr>
                                        <p:cTn id="87" dur="1" fill="hold">
                                          <p:stCondLst>
                                            <p:cond delay="0"/>
                                          </p:stCondLst>
                                        </p:cTn>
                                        <p:tgtEl>
                                          <p:spTgt spid="406539">
                                            <p:bg/>
                                          </p:spTgt>
                                        </p:tgtEl>
                                        <p:attrNameLst>
                                          <p:attrName>style.visibility</p:attrName>
                                        </p:attrNameLst>
                                      </p:cBhvr>
                                      <p:to>
                                        <p:strVal val="visible"/>
                                      </p:to>
                                    </p:set>
                                    <p:animEffect transition="in" filter="diamond(in)">
                                      <p:cBhvr>
                                        <p:cTn id="88" dur="2000"/>
                                        <p:tgtEl>
                                          <p:spTgt spid="406539">
                                            <p:bg/>
                                          </p:spTgt>
                                        </p:tgtEl>
                                      </p:cBhvr>
                                    </p:animEffect>
                                  </p:childTnLst>
                                </p:cTn>
                              </p:par>
                            </p:childTnLst>
                          </p:cTn>
                        </p:par>
                      </p:childTnLst>
                    </p:cTn>
                  </p:par>
                  <p:par>
                    <p:cTn id="89" fill="hold">
                      <p:stCondLst>
                        <p:cond delay="indefinite"/>
                      </p:stCondLst>
                      <p:childTnLst>
                        <p:par>
                          <p:cTn id="90" fill="hold">
                            <p:stCondLst>
                              <p:cond delay="0"/>
                            </p:stCondLst>
                            <p:childTnLst>
                              <p:par>
                                <p:cTn id="91" presetID="2" presetClass="entr" presetSubtype="8" fill="hold" nodeType="clickEffect">
                                  <p:stCondLst>
                                    <p:cond delay="0"/>
                                  </p:stCondLst>
                                  <p:childTnLst>
                                    <p:set>
                                      <p:cBhvr>
                                        <p:cTn id="92" dur="1" fill="hold">
                                          <p:stCondLst>
                                            <p:cond delay="0"/>
                                          </p:stCondLst>
                                        </p:cTn>
                                        <p:tgtEl>
                                          <p:spTgt spid="406539">
                                            <p:txEl>
                                              <p:pRg st="0" end="0"/>
                                            </p:txEl>
                                          </p:spTgt>
                                        </p:tgtEl>
                                        <p:attrNameLst>
                                          <p:attrName>style.visibility</p:attrName>
                                        </p:attrNameLst>
                                      </p:cBhvr>
                                      <p:to>
                                        <p:strVal val="visible"/>
                                      </p:to>
                                    </p:set>
                                    <p:anim calcmode="lin" valueType="num">
                                      <p:cBhvr additive="base">
                                        <p:cTn id="93" dur="500" fill="hold"/>
                                        <p:tgtEl>
                                          <p:spTgt spid="406539">
                                            <p:txEl>
                                              <p:pRg st="0" end="0"/>
                                            </p:txEl>
                                          </p:spTgt>
                                        </p:tgtEl>
                                        <p:attrNameLst>
                                          <p:attrName>ppt_x</p:attrName>
                                        </p:attrNameLst>
                                      </p:cBhvr>
                                      <p:tavLst>
                                        <p:tav tm="0">
                                          <p:val>
                                            <p:strVal val="0-#ppt_w/2"/>
                                          </p:val>
                                        </p:tav>
                                        <p:tav tm="100000">
                                          <p:val>
                                            <p:strVal val="#ppt_x"/>
                                          </p:val>
                                        </p:tav>
                                      </p:tavLst>
                                    </p:anim>
                                    <p:anim calcmode="lin" valueType="num">
                                      <p:cBhvr additive="base">
                                        <p:cTn id="94" dur="500" fill="hold"/>
                                        <p:tgtEl>
                                          <p:spTgt spid="4065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8" fill="hold" nodeType="clickEffect">
                                  <p:stCondLst>
                                    <p:cond delay="0"/>
                                  </p:stCondLst>
                                  <p:childTnLst>
                                    <p:set>
                                      <p:cBhvr>
                                        <p:cTn id="98" dur="1" fill="hold">
                                          <p:stCondLst>
                                            <p:cond delay="0"/>
                                          </p:stCondLst>
                                        </p:cTn>
                                        <p:tgtEl>
                                          <p:spTgt spid="406539">
                                            <p:txEl>
                                              <p:pRg st="1" end="1"/>
                                            </p:txEl>
                                          </p:spTgt>
                                        </p:tgtEl>
                                        <p:attrNameLst>
                                          <p:attrName>style.visibility</p:attrName>
                                        </p:attrNameLst>
                                      </p:cBhvr>
                                      <p:to>
                                        <p:strVal val="visible"/>
                                      </p:to>
                                    </p:set>
                                    <p:anim calcmode="lin" valueType="num">
                                      <p:cBhvr additive="base">
                                        <p:cTn id="99" dur="500" fill="hold"/>
                                        <p:tgtEl>
                                          <p:spTgt spid="406539">
                                            <p:txEl>
                                              <p:pRg st="1" end="1"/>
                                            </p:txEl>
                                          </p:spTgt>
                                        </p:tgtEl>
                                        <p:attrNameLst>
                                          <p:attrName>ppt_x</p:attrName>
                                        </p:attrNameLst>
                                      </p:cBhvr>
                                      <p:tavLst>
                                        <p:tav tm="0">
                                          <p:val>
                                            <p:strVal val="0-#ppt_w/2"/>
                                          </p:val>
                                        </p:tav>
                                        <p:tav tm="100000">
                                          <p:val>
                                            <p:strVal val="#ppt_x"/>
                                          </p:val>
                                        </p:tav>
                                      </p:tavLst>
                                    </p:anim>
                                    <p:anim calcmode="lin" valueType="num">
                                      <p:cBhvr additive="base">
                                        <p:cTn id="100" dur="500" fill="hold"/>
                                        <p:tgtEl>
                                          <p:spTgt spid="4065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8" fill="hold" nodeType="clickEffect">
                                  <p:stCondLst>
                                    <p:cond delay="0"/>
                                  </p:stCondLst>
                                  <p:childTnLst>
                                    <p:set>
                                      <p:cBhvr>
                                        <p:cTn id="104" dur="1" fill="hold">
                                          <p:stCondLst>
                                            <p:cond delay="0"/>
                                          </p:stCondLst>
                                        </p:cTn>
                                        <p:tgtEl>
                                          <p:spTgt spid="406539">
                                            <p:txEl>
                                              <p:pRg st="2" end="2"/>
                                            </p:txEl>
                                          </p:spTgt>
                                        </p:tgtEl>
                                        <p:attrNameLst>
                                          <p:attrName>style.visibility</p:attrName>
                                        </p:attrNameLst>
                                      </p:cBhvr>
                                      <p:to>
                                        <p:strVal val="visible"/>
                                      </p:to>
                                    </p:set>
                                    <p:anim calcmode="lin" valueType="num">
                                      <p:cBhvr additive="base">
                                        <p:cTn id="105" dur="500" fill="hold"/>
                                        <p:tgtEl>
                                          <p:spTgt spid="406539">
                                            <p:txEl>
                                              <p:pRg st="2" end="2"/>
                                            </p:txEl>
                                          </p:spTgt>
                                        </p:tgtEl>
                                        <p:attrNameLst>
                                          <p:attrName>ppt_x</p:attrName>
                                        </p:attrNameLst>
                                      </p:cBhvr>
                                      <p:tavLst>
                                        <p:tav tm="0">
                                          <p:val>
                                            <p:strVal val="0-#ppt_w/2"/>
                                          </p:val>
                                        </p:tav>
                                        <p:tav tm="100000">
                                          <p:val>
                                            <p:strVal val="#ppt_x"/>
                                          </p:val>
                                        </p:tav>
                                      </p:tavLst>
                                    </p:anim>
                                    <p:anim calcmode="lin" valueType="num">
                                      <p:cBhvr additive="base">
                                        <p:cTn id="106" dur="500" fill="hold"/>
                                        <p:tgtEl>
                                          <p:spTgt spid="406539">
                                            <p:txEl>
                                              <p:pRg st="2" end="2"/>
                                            </p:txEl>
                                          </p:spTgt>
                                        </p:tgtEl>
                                        <p:attrNameLst>
                                          <p:attrName>ppt_y</p:attrName>
                                        </p:attrNameLst>
                                      </p:cBhvr>
                                      <p:tavLst>
                                        <p:tav tm="0">
                                          <p:val>
                                            <p:strVal val="#ppt_y"/>
                                          </p:val>
                                        </p:tav>
                                        <p:tav tm="100000">
                                          <p:val>
                                            <p:strVal val="#ppt_y"/>
                                          </p:val>
                                        </p:tav>
                                      </p:tavLst>
                                    </p:anim>
                                  </p:childTnLst>
                                </p:cTn>
                              </p:par>
                              <p:par>
                                <p:cTn id="107" presetID="2" presetClass="entr" presetSubtype="8" fill="hold" nodeType="withEffect">
                                  <p:stCondLst>
                                    <p:cond delay="0"/>
                                  </p:stCondLst>
                                  <p:childTnLst>
                                    <p:set>
                                      <p:cBhvr>
                                        <p:cTn id="108" dur="1" fill="hold">
                                          <p:stCondLst>
                                            <p:cond delay="0"/>
                                          </p:stCondLst>
                                        </p:cTn>
                                        <p:tgtEl>
                                          <p:spTgt spid="406539">
                                            <p:txEl>
                                              <p:pRg st="3" end="3"/>
                                            </p:txEl>
                                          </p:spTgt>
                                        </p:tgtEl>
                                        <p:attrNameLst>
                                          <p:attrName>style.visibility</p:attrName>
                                        </p:attrNameLst>
                                      </p:cBhvr>
                                      <p:to>
                                        <p:strVal val="visible"/>
                                      </p:to>
                                    </p:set>
                                    <p:anim calcmode="lin" valueType="num">
                                      <p:cBhvr additive="base">
                                        <p:cTn id="109" dur="500" fill="hold"/>
                                        <p:tgtEl>
                                          <p:spTgt spid="406539">
                                            <p:txEl>
                                              <p:pRg st="3" end="3"/>
                                            </p:txEl>
                                          </p:spTgt>
                                        </p:tgtEl>
                                        <p:attrNameLst>
                                          <p:attrName>ppt_x</p:attrName>
                                        </p:attrNameLst>
                                      </p:cBhvr>
                                      <p:tavLst>
                                        <p:tav tm="0">
                                          <p:val>
                                            <p:strVal val="0-#ppt_w/2"/>
                                          </p:val>
                                        </p:tav>
                                        <p:tav tm="100000">
                                          <p:val>
                                            <p:strVal val="#ppt_x"/>
                                          </p:val>
                                        </p:tav>
                                      </p:tavLst>
                                    </p:anim>
                                    <p:anim calcmode="lin" valueType="num">
                                      <p:cBhvr additive="base">
                                        <p:cTn id="110" dur="500" fill="hold"/>
                                        <p:tgtEl>
                                          <p:spTgt spid="40653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8" fill="hold" nodeType="clickEffect">
                                  <p:stCondLst>
                                    <p:cond delay="0"/>
                                  </p:stCondLst>
                                  <p:childTnLst>
                                    <p:set>
                                      <p:cBhvr>
                                        <p:cTn id="114" dur="1" fill="hold">
                                          <p:stCondLst>
                                            <p:cond delay="0"/>
                                          </p:stCondLst>
                                        </p:cTn>
                                        <p:tgtEl>
                                          <p:spTgt spid="406539">
                                            <p:txEl>
                                              <p:pRg st="5" end="5"/>
                                            </p:txEl>
                                          </p:spTgt>
                                        </p:tgtEl>
                                        <p:attrNameLst>
                                          <p:attrName>style.visibility</p:attrName>
                                        </p:attrNameLst>
                                      </p:cBhvr>
                                      <p:to>
                                        <p:strVal val="visible"/>
                                      </p:to>
                                    </p:set>
                                    <p:anim calcmode="lin" valueType="num">
                                      <p:cBhvr additive="base">
                                        <p:cTn id="115" dur="500" fill="hold"/>
                                        <p:tgtEl>
                                          <p:spTgt spid="406539">
                                            <p:txEl>
                                              <p:pRg st="5" end="5"/>
                                            </p:txEl>
                                          </p:spTgt>
                                        </p:tgtEl>
                                        <p:attrNameLst>
                                          <p:attrName>ppt_x</p:attrName>
                                        </p:attrNameLst>
                                      </p:cBhvr>
                                      <p:tavLst>
                                        <p:tav tm="0">
                                          <p:val>
                                            <p:strVal val="0-#ppt_w/2"/>
                                          </p:val>
                                        </p:tav>
                                        <p:tav tm="100000">
                                          <p:val>
                                            <p:strVal val="#ppt_x"/>
                                          </p:val>
                                        </p:tav>
                                      </p:tavLst>
                                    </p:anim>
                                    <p:anim calcmode="lin" valueType="num">
                                      <p:cBhvr additive="base">
                                        <p:cTn id="116" dur="500" fill="hold"/>
                                        <p:tgtEl>
                                          <p:spTgt spid="40653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8" fill="hold" nodeType="clickEffect">
                                  <p:stCondLst>
                                    <p:cond delay="0"/>
                                  </p:stCondLst>
                                  <p:childTnLst>
                                    <p:set>
                                      <p:cBhvr>
                                        <p:cTn id="120" dur="1" fill="hold">
                                          <p:stCondLst>
                                            <p:cond delay="0"/>
                                          </p:stCondLst>
                                        </p:cTn>
                                        <p:tgtEl>
                                          <p:spTgt spid="406539">
                                            <p:txEl>
                                              <p:pRg st="6" end="6"/>
                                            </p:txEl>
                                          </p:spTgt>
                                        </p:tgtEl>
                                        <p:attrNameLst>
                                          <p:attrName>style.visibility</p:attrName>
                                        </p:attrNameLst>
                                      </p:cBhvr>
                                      <p:to>
                                        <p:strVal val="visible"/>
                                      </p:to>
                                    </p:set>
                                    <p:anim calcmode="lin" valueType="num">
                                      <p:cBhvr additive="base">
                                        <p:cTn id="121" dur="500" fill="hold"/>
                                        <p:tgtEl>
                                          <p:spTgt spid="406539">
                                            <p:txEl>
                                              <p:pRg st="6" end="6"/>
                                            </p:txEl>
                                          </p:spTgt>
                                        </p:tgtEl>
                                        <p:attrNameLst>
                                          <p:attrName>ppt_x</p:attrName>
                                        </p:attrNameLst>
                                      </p:cBhvr>
                                      <p:tavLst>
                                        <p:tav tm="0">
                                          <p:val>
                                            <p:strVal val="0-#ppt_w/2"/>
                                          </p:val>
                                        </p:tav>
                                        <p:tav tm="100000">
                                          <p:val>
                                            <p:strVal val="#ppt_x"/>
                                          </p:val>
                                        </p:tav>
                                      </p:tavLst>
                                    </p:anim>
                                    <p:anim calcmode="lin" valueType="num">
                                      <p:cBhvr additive="base">
                                        <p:cTn id="122" dur="500" fill="hold"/>
                                        <p:tgtEl>
                                          <p:spTgt spid="40653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8" fill="hold" nodeType="clickEffect">
                                  <p:stCondLst>
                                    <p:cond delay="0"/>
                                  </p:stCondLst>
                                  <p:childTnLst>
                                    <p:set>
                                      <p:cBhvr>
                                        <p:cTn id="126" dur="1" fill="hold">
                                          <p:stCondLst>
                                            <p:cond delay="0"/>
                                          </p:stCondLst>
                                        </p:cTn>
                                        <p:tgtEl>
                                          <p:spTgt spid="406539">
                                            <p:txEl>
                                              <p:pRg st="7" end="7"/>
                                            </p:txEl>
                                          </p:spTgt>
                                        </p:tgtEl>
                                        <p:attrNameLst>
                                          <p:attrName>style.visibility</p:attrName>
                                        </p:attrNameLst>
                                      </p:cBhvr>
                                      <p:to>
                                        <p:strVal val="visible"/>
                                      </p:to>
                                    </p:set>
                                    <p:anim calcmode="lin" valueType="num">
                                      <p:cBhvr additive="base">
                                        <p:cTn id="127" dur="500" fill="hold"/>
                                        <p:tgtEl>
                                          <p:spTgt spid="406539">
                                            <p:txEl>
                                              <p:pRg st="7" end="7"/>
                                            </p:txEl>
                                          </p:spTgt>
                                        </p:tgtEl>
                                        <p:attrNameLst>
                                          <p:attrName>ppt_x</p:attrName>
                                        </p:attrNameLst>
                                      </p:cBhvr>
                                      <p:tavLst>
                                        <p:tav tm="0">
                                          <p:val>
                                            <p:strVal val="0-#ppt_w/2"/>
                                          </p:val>
                                        </p:tav>
                                        <p:tav tm="100000">
                                          <p:val>
                                            <p:strVal val="#ppt_x"/>
                                          </p:val>
                                        </p:tav>
                                      </p:tavLst>
                                    </p:anim>
                                    <p:anim calcmode="lin" valueType="num">
                                      <p:cBhvr additive="base">
                                        <p:cTn id="128" dur="500" fill="hold"/>
                                        <p:tgtEl>
                                          <p:spTgt spid="406539">
                                            <p:txEl>
                                              <p:pRg st="7" end="7"/>
                                            </p:txEl>
                                          </p:spTgt>
                                        </p:tgtEl>
                                        <p:attrNameLst>
                                          <p:attrName>ppt_y</p:attrName>
                                        </p:attrNameLst>
                                      </p:cBhvr>
                                      <p:tavLst>
                                        <p:tav tm="0">
                                          <p:val>
                                            <p:strVal val="#ppt_y"/>
                                          </p:val>
                                        </p:tav>
                                        <p:tav tm="100000">
                                          <p:val>
                                            <p:strVal val="#ppt_y"/>
                                          </p:val>
                                        </p:tav>
                                      </p:tavLst>
                                    </p:anim>
                                  </p:childTnLst>
                                </p:cTn>
                              </p:par>
                              <p:par>
                                <p:cTn id="129" presetID="2" presetClass="entr" presetSubtype="8" fill="hold" nodeType="withEffect">
                                  <p:stCondLst>
                                    <p:cond delay="0"/>
                                  </p:stCondLst>
                                  <p:childTnLst>
                                    <p:set>
                                      <p:cBhvr>
                                        <p:cTn id="130" dur="1" fill="hold">
                                          <p:stCondLst>
                                            <p:cond delay="0"/>
                                          </p:stCondLst>
                                        </p:cTn>
                                        <p:tgtEl>
                                          <p:spTgt spid="406539">
                                            <p:txEl>
                                              <p:pRg st="8" end="8"/>
                                            </p:txEl>
                                          </p:spTgt>
                                        </p:tgtEl>
                                        <p:attrNameLst>
                                          <p:attrName>style.visibility</p:attrName>
                                        </p:attrNameLst>
                                      </p:cBhvr>
                                      <p:to>
                                        <p:strVal val="visible"/>
                                      </p:to>
                                    </p:set>
                                    <p:anim calcmode="lin" valueType="num">
                                      <p:cBhvr additive="base">
                                        <p:cTn id="131" dur="500" fill="hold"/>
                                        <p:tgtEl>
                                          <p:spTgt spid="406539">
                                            <p:txEl>
                                              <p:pRg st="8" end="8"/>
                                            </p:txEl>
                                          </p:spTgt>
                                        </p:tgtEl>
                                        <p:attrNameLst>
                                          <p:attrName>ppt_x</p:attrName>
                                        </p:attrNameLst>
                                      </p:cBhvr>
                                      <p:tavLst>
                                        <p:tav tm="0">
                                          <p:val>
                                            <p:strVal val="0-#ppt_w/2"/>
                                          </p:val>
                                        </p:tav>
                                        <p:tav tm="100000">
                                          <p:val>
                                            <p:strVal val="#ppt_x"/>
                                          </p:val>
                                        </p:tav>
                                      </p:tavLst>
                                    </p:anim>
                                    <p:anim calcmode="lin" valueType="num">
                                      <p:cBhvr additive="base">
                                        <p:cTn id="132" dur="500" fill="hold"/>
                                        <p:tgtEl>
                                          <p:spTgt spid="406539">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 presetClass="entr" presetSubtype="8" fill="hold" grpId="0" nodeType="clickEffect">
                                  <p:stCondLst>
                                    <p:cond delay="0"/>
                                  </p:stCondLst>
                                  <p:childTnLst>
                                    <p:set>
                                      <p:cBhvr>
                                        <p:cTn id="136" dur="1" fill="hold">
                                          <p:stCondLst>
                                            <p:cond delay="0"/>
                                          </p:stCondLst>
                                        </p:cTn>
                                        <p:tgtEl>
                                          <p:spTgt spid="406538"/>
                                        </p:tgtEl>
                                        <p:attrNameLst>
                                          <p:attrName>style.visibility</p:attrName>
                                        </p:attrNameLst>
                                      </p:cBhvr>
                                      <p:to>
                                        <p:strVal val="visible"/>
                                      </p:to>
                                    </p:set>
                                    <p:anim calcmode="lin" valueType="num">
                                      <p:cBhvr additive="base">
                                        <p:cTn id="137" dur="500" fill="hold"/>
                                        <p:tgtEl>
                                          <p:spTgt spid="406538"/>
                                        </p:tgtEl>
                                        <p:attrNameLst>
                                          <p:attrName>ppt_x</p:attrName>
                                        </p:attrNameLst>
                                      </p:cBhvr>
                                      <p:tavLst>
                                        <p:tav tm="0">
                                          <p:val>
                                            <p:strVal val="0-#ppt_w/2"/>
                                          </p:val>
                                        </p:tav>
                                        <p:tav tm="100000">
                                          <p:val>
                                            <p:strVal val="#ppt_x"/>
                                          </p:val>
                                        </p:tav>
                                      </p:tavLst>
                                    </p:anim>
                                    <p:anim calcmode="lin" valueType="num">
                                      <p:cBhvr additive="base">
                                        <p:cTn id="138" dur="500" fill="hold"/>
                                        <p:tgtEl>
                                          <p:spTgt spid="406538"/>
                                        </p:tgtEl>
                                        <p:attrNameLst>
                                          <p:attrName>ppt_y</p:attrName>
                                        </p:attrNameLst>
                                      </p:cBhvr>
                                      <p:tavLst>
                                        <p:tav tm="0">
                                          <p:val>
                                            <p:strVal val="#ppt_y"/>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2" presetClass="entr" presetSubtype="8" fill="hold" grpId="0" nodeType="clickEffect">
                                  <p:stCondLst>
                                    <p:cond delay="0"/>
                                  </p:stCondLst>
                                  <p:childTnLst>
                                    <p:set>
                                      <p:cBhvr>
                                        <p:cTn id="142" dur="1" fill="hold">
                                          <p:stCondLst>
                                            <p:cond delay="0"/>
                                          </p:stCondLst>
                                        </p:cTn>
                                        <p:tgtEl>
                                          <p:spTgt spid="406540"/>
                                        </p:tgtEl>
                                        <p:attrNameLst>
                                          <p:attrName>style.visibility</p:attrName>
                                        </p:attrNameLst>
                                      </p:cBhvr>
                                      <p:to>
                                        <p:strVal val="visible"/>
                                      </p:to>
                                    </p:set>
                                    <p:anim calcmode="lin" valueType="num">
                                      <p:cBhvr additive="base">
                                        <p:cTn id="143" dur="500" fill="hold"/>
                                        <p:tgtEl>
                                          <p:spTgt spid="406540"/>
                                        </p:tgtEl>
                                        <p:attrNameLst>
                                          <p:attrName>ppt_x</p:attrName>
                                        </p:attrNameLst>
                                      </p:cBhvr>
                                      <p:tavLst>
                                        <p:tav tm="0">
                                          <p:val>
                                            <p:strVal val="0-#ppt_w/2"/>
                                          </p:val>
                                        </p:tav>
                                        <p:tav tm="100000">
                                          <p:val>
                                            <p:strVal val="#ppt_x"/>
                                          </p:val>
                                        </p:tav>
                                      </p:tavLst>
                                    </p:anim>
                                    <p:anim calcmode="lin" valueType="num">
                                      <p:cBhvr additive="base">
                                        <p:cTn id="144" dur="500" fill="hold"/>
                                        <p:tgtEl>
                                          <p:spTgt spid="4065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0" grpId="0"/>
      <p:bldP spid="406531" grpId="0"/>
      <p:bldP spid="406533" grpId="0"/>
      <p:bldP spid="406534" grpId="0" build="allAtOnce" animBg="1"/>
      <p:bldP spid="406538" grpId="0"/>
      <p:bldP spid="406539" grpId="0" build="allAtOnce" animBg="1"/>
      <p:bldP spid="406540"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431" name="Text Box 879"/>
          <p:cNvSpPr txBox="1">
            <a:spLocks noChangeArrowheads="1"/>
          </p:cNvSpPr>
          <p:nvPr/>
        </p:nvSpPr>
        <p:spPr bwMode="auto">
          <a:xfrm>
            <a:off x="1166813" y="2508250"/>
            <a:ext cx="184150" cy="366713"/>
          </a:xfrm>
          <a:prstGeom prst="rect">
            <a:avLst/>
          </a:prstGeom>
          <a:noFill/>
          <a:ln w="9525">
            <a:noFill/>
            <a:miter lim="800000"/>
            <a:headEnd/>
            <a:tailEnd/>
          </a:ln>
          <a:effectLst/>
        </p:spPr>
        <p:txBody>
          <a:bodyPr wrap="none">
            <a:spAutoFit/>
          </a:bodyPr>
          <a:lstStyle/>
          <a:p>
            <a:endParaRPr lang="el-GR" dirty="0"/>
          </a:p>
        </p:txBody>
      </p:sp>
      <p:sp>
        <p:nvSpPr>
          <p:cNvPr id="408486" name="Rectangle 934"/>
          <p:cNvSpPr>
            <a:spLocks noChangeArrowheads="1"/>
          </p:cNvSpPr>
          <p:nvPr/>
        </p:nvSpPr>
        <p:spPr bwMode="auto">
          <a:xfrm>
            <a:off x="755650" y="476250"/>
            <a:ext cx="8139113" cy="1143000"/>
          </a:xfrm>
          <a:prstGeom prst="rect">
            <a:avLst/>
          </a:prstGeom>
          <a:noFill/>
          <a:ln w="9525">
            <a:noFill/>
            <a:miter lim="800000"/>
            <a:headEnd/>
            <a:tailEnd/>
          </a:ln>
          <a:effectLst/>
        </p:spPr>
        <p:txBody>
          <a:bodyPr anchor="ctr"/>
          <a:lstStyle/>
          <a:p>
            <a:pPr algn="ctr"/>
            <a:r>
              <a:rPr lang="el-GR" sz="2500" b="1" dirty="0">
                <a:solidFill>
                  <a:srgbClr val="7030A0"/>
                </a:solidFill>
              </a:rPr>
              <a:t>88</a:t>
            </a:r>
            <a:r>
              <a:rPr lang="en-US" sz="2500" b="1" dirty="0">
                <a:solidFill>
                  <a:srgbClr val="7030A0"/>
                </a:solidFill>
              </a:rPr>
              <a:t> </a:t>
            </a:r>
            <a:r>
              <a:rPr lang="el-GR" sz="2500" b="1" dirty="0">
                <a:solidFill>
                  <a:srgbClr val="7030A0"/>
                </a:solidFill>
              </a:rPr>
              <a:t>ΑΠΟΤΕΛΕΣΜΑΤΑ ΠΡΟΣ ΔΙΑΘΕΣΗ</a:t>
            </a:r>
          </a:p>
        </p:txBody>
      </p:sp>
      <p:cxnSp>
        <p:nvCxnSpPr>
          <p:cNvPr id="408487" name="AutoShape 935"/>
          <p:cNvCxnSpPr>
            <a:cxnSpLocks noChangeShapeType="1"/>
          </p:cNvCxnSpPr>
          <p:nvPr/>
        </p:nvCxnSpPr>
        <p:spPr bwMode="auto">
          <a:xfrm>
            <a:off x="4427538" y="1700213"/>
            <a:ext cx="0" cy="3744912"/>
          </a:xfrm>
          <a:prstGeom prst="straightConnector1">
            <a:avLst/>
          </a:prstGeom>
          <a:noFill/>
          <a:ln w="28575">
            <a:solidFill>
              <a:schemeClr val="hlink"/>
            </a:solidFill>
            <a:round/>
            <a:headEnd/>
            <a:tailEnd/>
          </a:ln>
          <a:effectLst/>
        </p:spPr>
      </p:cxnSp>
      <p:sp>
        <p:nvSpPr>
          <p:cNvPr id="408488" name="Text Box 936"/>
          <p:cNvSpPr txBox="1">
            <a:spLocks noChangeArrowheads="1"/>
          </p:cNvSpPr>
          <p:nvPr/>
        </p:nvSpPr>
        <p:spPr bwMode="auto">
          <a:xfrm>
            <a:off x="0" y="2420938"/>
            <a:ext cx="4427538" cy="830997"/>
          </a:xfrm>
          <a:prstGeom prst="rect">
            <a:avLst/>
          </a:prstGeom>
          <a:noFill/>
          <a:ln w="9525">
            <a:noFill/>
            <a:miter lim="800000"/>
            <a:headEnd/>
            <a:tailEnd/>
          </a:ln>
          <a:effectLst/>
        </p:spPr>
        <p:txBody>
          <a:bodyPr wrap="square">
            <a:spAutoFit/>
          </a:bodyPr>
          <a:lstStyle/>
          <a:p>
            <a:pPr algn="ctr"/>
            <a:r>
              <a:rPr lang="el-GR" sz="2400" b="1" i="1" dirty="0">
                <a:solidFill>
                  <a:srgbClr val="C00000"/>
                </a:solidFill>
              </a:rPr>
              <a:t>ΚΑΘΑΡΑ ΑΠΟΤΕΛΕΣΜΑΤΑ ΑΠΟ 86</a:t>
            </a:r>
          </a:p>
        </p:txBody>
      </p:sp>
      <p:sp>
        <p:nvSpPr>
          <p:cNvPr id="408489" name="Text Box 937"/>
          <p:cNvSpPr txBox="1">
            <a:spLocks noChangeArrowheads="1"/>
          </p:cNvSpPr>
          <p:nvPr/>
        </p:nvSpPr>
        <p:spPr bwMode="auto">
          <a:xfrm>
            <a:off x="4644008" y="2492896"/>
            <a:ext cx="4248472" cy="830997"/>
          </a:xfrm>
          <a:prstGeom prst="rect">
            <a:avLst/>
          </a:prstGeom>
          <a:noFill/>
          <a:ln w="9525">
            <a:noFill/>
            <a:miter lim="800000"/>
            <a:headEnd/>
            <a:tailEnd/>
          </a:ln>
          <a:effectLst/>
        </p:spPr>
        <p:txBody>
          <a:bodyPr wrap="square">
            <a:spAutoFit/>
          </a:bodyPr>
          <a:lstStyle/>
          <a:p>
            <a:pPr algn="ctr"/>
            <a:r>
              <a:rPr lang="el-GR" sz="2400" b="1" i="1" dirty="0">
                <a:solidFill>
                  <a:srgbClr val="0000FF"/>
                </a:solidFill>
              </a:rPr>
              <a:t>ΚΑΘΑΡΑ ΑΠΟΤΕΛΕΣΜΑΤΑ ΑΠΟ 86</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08486"/>
                                        </p:tgtEl>
                                        <p:attrNameLst>
                                          <p:attrName>style.visibility</p:attrName>
                                        </p:attrNameLst>
                                      </p:cBhvr>
                                      <p:to>
                                        <p:strVal val="visible"/>
                                      </p:to>
                                    </p:set>
                                    <p:animEffect transition="in" filter="diamond(in)">
                                      <p:cBhvr>
                                        <p:cTn id="7" dur="2000"/>
                                        <p:tgtEl>
                                          <p:spTgt spid="40848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08487"/>
                                        </p:tgtEl>
                                        <p:attrNameLst>
                                          <p:attrName>style.visibility</p:attrName>
                                        </p:attrNameLst>
                                      </p:cBhvr>
                                      <p:to>
                                        <p:strVal val="visible"/>
                                      </p:to>
                                    </p:set>
                                    <p:animEffect transition="in" filter="box(in)">
                                      <p:cBhvr>
                                        <p:cTn id="12" dur="500"/>
                                        <p:tgtEl>
                                          <p:spTgt spid="40848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408488"/>
                                        </p:tgtEl>
                                        <p:attrNameLst>
                                          <p:attrName>style.visibility</p:attrName>
                                        </p:attrNameLst>
                                      </p:cBhvr>
                                      <p:to>
                                        <p:strVal val="visible"/>
                                      </p:to>
                                    </p:set>
                                    <p:anim calcmode="lin" valueType="num">
                                      <p:cBhvr additive="base">
                                        <p:cTn id="17" dur="500" fill="hold"/>
                                        <p:tgtEl>
                                          <p:spTgt spid="408488"/>
                                        </p:tgtEl>
                                        <p:attrNameLst>
                                          <p:attrName>ppt_x</p:attrName>
                                        </p:attrNameLst>
                                      </p:cBhvr>
                                      <p:tavLst>
                                        <p:tav tm="0">
                                          <p:val>
                                            <p:strVal val="0-#ppt_w/2"/>
                                          </p:val>
                                        </p:tav>
                                        <p:tav tm="100000">
                                          <p:val>
                                            <p:strVal val="#ppt_x"/>
                                          </p:val>
                                        </p:tav>
                                      </p:tavLst>
                                    </p:anim>
                                    <p:anim calcmode="lin" valueType="num">
                                      <p:cBhvr additive="base">
                                        <p:cTn id="18" dur="500" fill="hold"/>
                                        <p:tgtEl>
                                          <p:spTgt spid="40848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08489"/>
                                        </p:tgtEl>
                                        <p:attrNameLst>
                                          <p:attrName>style.visibility</p:attrName>
                                        </p:attrNameLst>
                                      </p:cBhvr>
                                      <p:to>
                                        <p:strVal val="visible"/>
                                      </p:to>
                                    </p:set>
                                    <p:anim calcmode="lin" valueType="num">
                                      <p:cBhvr additive="base">
                                        <p:cTn id="23" dur="500" fill="hold"/>
                                        <p:tgtEl>
                                          <p:spTgt spid="408489"/>
                                        </p:tgtEl>
                                        <p:attrNameLst>
                                          <p:attrName>ppt_x</p:attrName>
                                        </p:attrNameLst>
                                      </p:cBhvr>
                                      <p:tavLst>
                                        <p:tav tm="0">
                                          <p:val>
                                            <p:strVal val="0-#ppt_w/2"/>
                                          </p:val>
                                        </p:tav>
                                        <p:tav tm="100000">
                                          <p:val>
                                            <p:strVal val="#ppt_x"/>
                                          </p:val>
                                        </p:tav>
                                      </p:tavLst>
                                    </p:anim>
                                    <p:anim calcmode="lin" valueType="num">
                                      <p:cBhvr additive="base">
                                        <p:cTn id="24" dur="500" fill="hold"/>
                                        <p:tgtEl>
                                          <p:spTgt spid="4084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486" grpId="0"/>
      <p:bldP spid="408488" grpId="0"/>
      <p:bldP spid="408489"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Text Box 2"/>
          <p:cNvSpPr txBox="1">
            <a:spLocks noChangeArrowheads="1"/>
          </p:cNvSpPr>
          <p:nvPr/>
        </p:nvSpPr>
        <p:spPr bwMode="auto">
          <a:xfrm>
            <a:off x="1166813" y="2508250"/>
            <a:ext cx="184150" cy="366713"/>
          </a:xfrm>
          <a:prstGeom prst="rect">
            <a:avLst/>
          </a:prstGeom>
          <a:noFill/>
          <a:ln w="9525">
            <a:noFill/>
            <a:miter lim="800000"/>
            <a:headEnd/>
            <a:tailEnd/>
          </a:ln>
          <a:effectLst/>
        </p:spPr>
        <p:txBody>
          <a:bodyPr wrap="none">
            <a:spAutoFit/>
          </a:bodyPr>
          <a:lstStyle/>
          <a:p>
            <a:endParaRPr lang="el-GR" dirty="0"/>
          </a:p>
        </p:txBody>
      </p:sp>
      <p:sp>
        <p:nvSpPr>
          <p:cNvPr id="408579" name="Rectangle 3"/>
          <p:cNvSpPr>
            <a:spLocks noChangeArrowheads="1"/>
          </p:cNvSpPr>
          <p:nvPr/>
        </p:nvSpPr>
        <p:spPr bwMode="auto">
          <a:xfrm>
            <a:off x="755650" y="476250"/>
            <a:ext cx="8139113" cy="1143000"/>
          </a:xfrm>
          <a:prstGeom prst="rect">
            <a:avLst/>
          </a:prstGeom>
          <a:noFill/>
          <a:ln w="9525">
            <a:noFill/>
            <a:miter lim="800000"/>
            <a:headEnd/>
            <a:tailEnd/>
          </a:ln>
          <a:effectLst/>
        </p:spPr>
        <p:txBody>
          <a:bodyPr anchor="ctr"/>
          <a:lstStyle/>
          <a:p>
            <a:pPr algn="ctr"/>
            <a:r>
              <a:rPr lang="el-GR" sz="2500" b="1" dirty="0">
                <a:solidFill>
                  <a:srgbClr val="7030A0"/>
                </a:solidFill>
              </a:rPr>
              <a:t>42</a:t>
            </a:r>
            <a:r>
              <a:rPr lang="en-US" sz="2500" b="1" dirty="0">
                <a:solidFill>
                  <a:srgbClr val="7030A0"/>
                </a:solidFill>
              </a:rPr>
              <a:t> </a:t>
            </a:r>
            <a:r>
              <a:rPr lang="el-GR" sz="2500" b="1" dirty="0">
                <a:solidFill>
                  <a:srgbClr val="7030A0"/>
                </a:solidFill>
              </a:rPr>
              <a:t>ΑΠΟΤΕΛΕΣΜΑΤΑ ΕΙΣ ΝΕΟΝ</a:t>
            </a:r>
          </a:p>
        </p:txBody>
      </p:sp>
      <p:cxnSp>
        <p:nvCxnSpPr>
          <p:cNvPr id="408580" name="AutoShape 4"/>
          <p:cNvCxnSpPr>
            <a:cxnSpLocks noChangeShapeType="1"/>
          </p:cNvCxnSpPr>
          <p:nvPr/>
        </p:nvCxnSpPr>
        <p:spPr bwMode="auto">
          <a:xfrm>
            <a:off x="4427538" y="1700213"/>
            <a:ext cx="0" cy="3744912"/>
          </a:xfrm>
          <a:prstGeom prst="straightConnector1">
            <a:avLst/>
          </a:prstGeom>
          <a:noFill/>
          <a:ln w="28575">
            <a:solidFill>
              <a:schemeClr val="hlink"/>
            </a:solidFill>
            <a:round/>
            <a:headEnd/>
            <a:tailEnd/>
          </a:ln>
          <a:effectLst/>
        </p:spPr>
      </p:cxnSp>
      <p:sp>
        <p:nvSpPr>
          <p:cNvPr id="408581" name="Text Box 5"/>
          <p:cNvSpPr txBox="1">
            <a:spLocks noChangeArrowheads="1"/>
          </p:cNvSpPr>
          <p:nvPr/>
        </p:nvSpPr>
        <p:spPr bwMode="auto">
          <a:xfrm>
            <a:off x="539750" y="2420938"/>
            <a:ext cx="3887788" cy="461665"/>
          </a:xfrm>
          <a:prstGeom prst="rect">
            <a:avLst/>
          </a:prstGeom>
          <a:noFill/>
          <a:ln w="9525">
            <a:noFill/>
            <a:miter lim="800000"/>
            <a:headEnd/>
            <a:tailEnd/>
          </a:ln>
          <a:effectLst/>
        </p:spPr>
        <p:txBody>
          <a:bodyPr>
            <a:spAutoFit/>
          </a:bodyPr>
          <a:lstStyle/>
          <a:p>
            <a:pPr algn="ctr"/>
            <a:r>
              <a:rPr lang="el-GR" sz="2400" b="1" i="1" dirty="0">
                <a:solidFill>
                  <a:srgbClr val="C00000"/>
                </a:solidFill>
              </a:rPr>
              <a:t>ΥΠΟΛΟΙΠΟ ΑΠΟ 88</a:t>
            </a:r>
          </a:p>
        </p:txBody>
      </p:sp>
      <p:sp>
        <p:nvSpPr>
          <p:cNvPr id="408582" name="Text Box 6"/>
          <p:cNvSpPr txBox="1">
            <a:spLocks noChangeArrowheads="1"/>
          </p:cNvSpPr>
          <p:nvPr/>
        </p:nvSpPr>
        <p:spPr bwMode="auto">
          <a:xfrm>
            <a:off x="4572000" y="2492896"/>
            <a:ext cx="3887787" cy="461665"/>
          </a:xfrm>
          <a:prstGeom prst="rect">
            <a:avLst/>
          </a:prstGeom>
          <a:noFill/>
          <a:ln w="9525">
            <a:noFill/>
            <a:miter lim="800000"/>
            <a:headEnd/>
            <a:tailEnd/>
          </a:ln>
          <a:effectLst/>
        </p:spPr>
        <p:txBody>
          <a:bodyPr>
            <a:spAutoFit/>
          </a:bodyPr>
          <a:lstStyle/>
          <a:p>
            <a:pPr algn="ctr"/>
            <a:r>
              <a:rPr lang="el-GR" sz="2400" b="1" i="1" dirty="0">
                <a:solidFill>
                  <a:srgbClr val="0000FF"/>
                </a:solidFill>
              </a:rPr>
              <a:t>ΥΠΟΛΟΙΠΟ ΑΠΟ 88</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08579"/>
                                        </p:tgtEl>
                                        <p:attrNameLst>
                                          <p:attrName>style.visibility</p:attrName>
                                        </p:attrNameLst>
                                      </p:cBhvr>
                                      <p:to>
                                        <p:strVal val="visible"/>
                                      </p:to>
                                    </p:set>
                                    <p:animEffect transition="in" filter="diamond(in)">
                                      <p:cBhvr>
                                        <p:cTn id="7" dur="2000"/>
                                        <p:tgtEl>
                                          <p:spTgt spid="40857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08580"/>
                                        </p:tgtEl>
                                        <p:attrNameLst>
                                          <p:attrName>style.visibility</p:attrName>
                                        </p:attrNameLst>
                                      </p:cBhvr>
                                      <p:to>
                                        <p:strVal val="visible"/>
                                      </p:to>
                                    </p:set>
                                    <p:animEffect transition="in" filter="box(in)">
                                      <p:cBhvr>
                                        <p:cTn id="12" dur="500"/>
                                        <p:tgtEl>
                                          <p:spTgt spid="40858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408581"/>
                                        </p:tgtEl>
                                        <p:attrNameLst>
                                          <p:attrName>style.visibility</p:attrName>
                                        </p:attrNameLst>
                                      </p:cBhvr>
                                      <p:to>
                                        <p:strVal val="visible"/>
                                      </p:to>
                                    </p:set>
                                    <p:anim calcmode="lin" valueType="num">
                                      <p:cBhvr additive="base">
                                        <p:cTn id="17" dur="500" fill="hold"/>
                                        <p:tgtEl>
                                          <p:spTgt spid="408581"/>
                                        </p:tgtEl>
                                        <p:attrNameLst>
                                          <p:attrName>ppt_x</p:attrName>
                                        </p:attrNameLst>
                                      </p:cBhvr>
                                      <p:tavLst>
                                        <p:tav tm="0">
                                          <p:val>
                                            <p:strVal val="0-#ppt_w/2"/>
                                          </p:val>
                                        </p:tav>
                                        <p:tav tm="100000">
                                          <p:val>
                                            <p:strVal val="#ppt_x"/>
                                          </p:val>
                                        </p:tav>
                                      </p:tavLst>
                                    </p:anim>
                                    <p:anim calcmode="lin" valueType="num">
                                      <p:cBhvr additive="base">
                                        <p:cTn id="18" dur="500" fill="hold"/>
                                        <p:tgtEl>
                                          <p:spTgt spid="40858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08582"/>
                                        </p:tgtEl>
                                        <p:attrNameLst>
                                          <p:attrName>style.visibility</p:attrName>
                                        </p:attrNameLst>
                                      </p:cBhvr>
                                      <p:to>
                                        <p:strVal val="visible"/>
                                      </p:to>
                                    </p:set>
                                    <p:anim calcmode="lin" valueType="num">
                                      <p:cBhvr additive="base">
                                        <p:cTn id="23" dur="500" fill="hold"/>
                                        <p:tgtEl>
                                          <p:spTgt spid="408582"/>
                                        </p:tgtEl>
                                        <p:attrNameLst>
                                          <p:attrName>ppt_x</p:attrName>
                                        </p:attrNameLst>
                                      </p:cBhvr>
                                      <p:tavLst>
                                        <p:tav tm="0">
                                          <p:val>
                                            <p:strVal val="0-#ppt_w/2"/>
                                          </p:val>
                                        </p:tav>
                                        <p:tav tm="100000">
                                          <p:val>
                                            <p:strVal val="#ppt_x"/>
                                          </p:val>
                                        </p:tav>
                                      </p:tavLst>
                                    </p:anim>
                                    <p:anim calcmode="lin" valueType="num">
                                      <p:cBhvr additive="base">
                                        <p:cTn id="24" dur="500" fill="hold"/>
                                        <p:tgtEl>
                                          <p:spTgt spid="4085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579" grpId="0"/>
      <p:bldP spid="408581" grpId="0"/>
      <p:bldP spid="40858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Text Box 2"/>
          <p:cNvSpPr txBox="1">
            <a:spLocks noChangeArrowheads="1"/>
          </p:cNvSpPr>
          <p:nvPr/>
        </p:nvSpPr>
        <p:spPr bwMode="auto">
          <a:xfrm>
            <a:off x="1166813" y="2508250"/>
            <a:ext cx="184150" cy="366713"/>
          </a:xfrm>
          <a:prstGeom prst="rect">
            <a:avLst/>
          </a:prstGeom>
          <a:noFill/>
          <a:ln w="9525">
            <a:noFill/>
            <a:miter lim="800000"/>
            <a:headEnd/>
            <a:tailEnd/>
          </a:ln>
          <a:effectLst/>
        </p:spPr>
        <p:txBody>
          <a:bodyPr wrap="none">
            <a:spAutoFit/>
          </a:bodyPr>
          <a:lstStyle/>
          <a:p>
            <a:endParaRPr lang="el-GR" dirty="0"/>
          </a:p>
        </p:txBody>
      </p:sp>
      <p:sp>
        <p:nvSpPr>
          <p:cNvPr id="409603" name="Rectangle 3"/>
          <p:cNvSpPr>
            <a:spLocks noChangeArrowheads="1"/>
          </p:cNvSpPr>
          <p:nvPr/>
        </p:nvSpPr>
        <p:spPr bwMode="auto">
          <a:xfrm>
            <a:off x="755650" y="476250"/>
            <a:ext cx="8139113" cy="1143000"/>
          </a:xfrm>
          <a:prstGeom prst="rect">
            <a:avLst/>
          </a:prstGeom>
          <a:noFill/>
          <a:ln w="9525">
            <a:noFill/>
            <a:miter lim="800000"/>
            <a:headEnd/>
            <a:tailEnd/>
          </a:ln>
          <a:effectLst/>
        </p:spPr>
        <p:txBody>
          <a:bodyPr anchor="ctr"/>
          <a:lstStyle/>
          <a:p>
            <a:pPr algn="ctr"/>
            <a:r>
              <a:rPr lang="el-GR" sz="2500" b="1" dirty="0">
                <a:solidFill>
                  <a:srgbClr val="7030A0"/>
                </a:solidFill>
              </a:rPr>
              <a:t>89 01 ΙΣΟΛΟΓΙΣΜΟΣ ΚΛΕΙΣΙΜΑΤΟΣ</a:t>
            </a:r>
          </a:p>
        </p:txBody>
      </p:sp>
      <p:cxnSp>
        <p:nvCxnSpPr>
          <p:cNvPr id="409604" name="AutoShape 4"/>
          <p:cNvCxnSpPr>
            <a:cxnSpLocks noChangeShapeType="1"/>
          </p:cNvCxnSpPr>
          <p:nvPr/>
        </p:nvCxnSpPr>
        <p:spPr bwMode="auto">
          <a:xfrm>
            <a:off x="4427538" y="1700213"/>
            <a:ext cx="0" cy="3744912"/>
          </a:xfrm>
          <a:prstGeom prst="straightConnector1">
            <a:avLst/>
          </a:prstGeom>
          <a:noFill/>
          <a:ln w="28575">
            <a:solidFill>
              <a:schemeClr val="hlink"/>
            </a:solidFill>
            <a:round/>
            <a:headEnd/>
            <a:tailEnd/>
          </a:ln>
          <a:effectLst/>
        </p:spPr>
      </p:cxnSp>
      <p:sp>
        <p:nvSpPr>
          <p:cNvPr id="409607" name="Text Box 7"/>
          <p:cNvSpPr txBox="1">
            <a:spLocks noChangeArrowheads="1"/>
          </p:cNvSpPr>
          <p:nvPr/>
        </p:nvSpPr>
        <p:spPr bwMode="auto">
          <a:xfrm>
            <a:off x="180763" y="1989138"/>
            <a:ext cx="1186287" cy="369332"/>
          </a:xfrm>
          <a:prstGeom prst="rect">
            <a:avLst/>
          </a:prstGeom>
          <a:noFill/>
          <a:ln w="31750">
            <a:solidFill>
              <a:schemeClr val="accent1"/>
            </a:solidFill>
            <a:miter lim="800000"/>
            <a:headEnd/>
            <a:tailEnd/>
          </a:ln>
          <a:effectLst/>
        </p:spPr>
        <p:txBody>
          <a:bodyPr wrap="none">
            <a:spAutoFit/>
          </a:bodyPr>
          <a:lstStyle/>
          <a:p>
            <a:pPr algn="ctr"/>
            <a:r>
              <a:rPr lang="el-GR" b="1" dirty="0">
                <a:solidFill>
                  <a:srgbClr val="7030A0"/>
                </a:solidFill>
              </a:rPr>
              <a:t>ΟΜΑΔΑ 1</a:t>
            </a:r>
          </a:p>
        </p:txBody>
      </p:sp>
      <p:sp>
        <p:nvSpPr>
          <p:cNvPr id="409608" name="Text Box 8"/>
          <p:cNvSpPr txBox="1">
            <a:spLocks noChangeArrowheads="1"/>
          </p:cNvSpPr>
          <p:nvPr/>
        </p:nvSpPr>
        <p:spPr bwMode="auto">
          <a:xfrm>
            <a:off x="167138" y="3462338"/>
            <a:ext cx="1213537" cy="369332"/>
          </a:xfrm>
          <a:prstGeom prst="rect">
            <a:avLst/>
          </a:prstGeom>
          <a:noFill/>
          <a:ln w="31750">
            <a:solidFill>
              <a:schemeClr val="accent1"/>
            </a:solidFill>
            <a:miter lim="800000"/>
            <a:headEnd/>
            <a:tailEnd/>
          </a:ln>
          <a:effectLst/>
        </p:spPr>
        <p:txBody>
          <a:bodyPr wrap="none">
            <a:spAutoFit/>
          </a:bodyPr>
          <a:lstStyle/>
          <a:p>
            <a:pPr algn="ctr"/>
            <a:r>
              <a:rPr lang="el-GR" b="1" dirty="0">
                <a:solidFill>
                  <a:srgbClr val="7030A0"/>
                </a:solidFill>
              </a:rPr>
              <a:t>ΟΜΑΔΑ 2</a:t>
            </a:r>
          </a:p>
        </p:txBody>
      </p:sp>
      <p:sp>
        <p:nvSpPr>
          <p:cNvPr id="409609" name="Text Box 9"/>
          <p:cNvSpPr txBox="1">
            <a:spLocks noChangeArrowheads="1"/>
          </p:cNvSpPr>
          <p:nvPr/>
        </p:nvSpPr>
        <p:spPr bwMode="auto">
          <a:xfrm>
            <a:off x="170344" y="4975225"/>
            <a:ext cx="1207125" cy="369332"/>
          </a:xfrm>
          <a:prstGeom prst="rect">
            <a:avLst/>
          </a:prstGeom>
          <a:noFill/>
          <a:ln w="31750">
            <a:solidFill>
              <a:schemeClr val="accent1"/>
            </a:solidFill>
            <a:miter lim="800000"/>
            <a:headEnd/>
            <a:tailEnd/>
          </a:ln>
          <a:effectLst/>
        </p:spPr>
        <p:txBody>
          <a:bodyPr wrap="none">
            <a:spAutoFit/>
          </a:bodyPr>
          <a:lstStyle/>
          <a:p>
            <a:pPr algn="ctr"/>
            <a:r>
              <a:rPr lang="el-GR" b="1" dirty="0">
                <a:solidFill>
                  <a:srgbClr val="7030A0"/>
                </a:solidFill>
              </a:rPr>
              <a:t>ΟΜΑΔΑ 3</a:t>
            </a:r>
          </a:p>
        </p:txBody>
      </p:sp>
      <p:sp>
        <p:nvSpPr>
          <p:cNvPr id="409610" name="Text Box 10"/>
          <p:cNvSpPr txBox="1">
            <a:spLocks noChangeArrowheads="1"/>
          </p:cNvSpPr>
          <p:nvPr/>
        </p:nvSpPr>
        <p:spPr bwMode="auto">
          <a:xfrm>
            <a:off x="7759318" y="1989138"/>
            <a:ext cx="1221552" cy="369332"/>
          </a:xfrm>
          <a:prstGeom prst="rect">
            <a:avLst/>
          </a:prstGeom>
          <a:noFill/>
          <a:ln w="31750">
            <a:solidFill>
              <a:schemeClr val="accent1"/>
            </a:solidFill>
            <a:miter lim="800000"/>
            <a:headEnd/>
            <a:tailEnd/>
          </a:ln>
          <a:effectLst/>
        </p:spPr>
        <p:txBody>
          <a:bodyPr wrap="none">
            <a:spAutoFit/>
          </a:bodyPr>
          <a:lstStyle/>
          <a:p>
            <a:pPr algn="ctr"/>
            <a:r>
              <a:rPr lang="el-GR" b="1" dirty="0">
                <a:solidFill>
                  <a:srgbClr val="7030A0"/>
                </a:solidFill>
              </a:rPr>
              <a:t>ΟΜΑΔΑ 4</a:t>
            </a:r>
          </a:p>
        </p:txBody>
      </p:sp>
      <p:sp>
        <p:nvSpPr>
          <p:cNvPr id="409611" name="Text Box 11"/>
          <p:cNvSpPr txBox="1">
            <a:spLocks noChangeArrowheads="1"/>
          </p:cNvSpPr>
          <p:nvPr/>
        </p:nvSpPr>
        <p:spPr bwMode="auto">
          <a:xfrm>
            <a:off x="7765730" y="3535363"/>
            <a:ext cx="1208728" cy="369332"/>
          </a:xfrm>
          <a:prstGeom prst="rect">
            <a:avLst/>
          </a:prstGeom>
          <a:noFill/>
          <a:ln w="31750">
            <a:solidFill>
              <a:schemeClr val="accent1"/>
            </a:solidFill>
            <a:miter lim="800000"/>
            <a:headEnd/>
            <a:tailEnd/>
          </a:ln>
          <a:effectLst/>
        </p:spPr>
        <p:txBody>
          <a:bodyPr wrap="none">
            <a:spAutoFit/>
          </a:bodyPr>
          <a:lstStyle/>
          <a:p>
            <a:pPr algn="ctr"/>
            <a:r>
              <a:rPr lang="el-GR" b="1" dirty="0">
                <a:solidFill>
                  <a:srgbClr val="7030A0"/>
                </a:solidFill>
              </a:rPr>
              <a:t>ΟΜΑΔΑ 5</a:t>
            </a:r>
          </a:p>
        </p:txBody>
      </p:sp>
      <p:cxnSp>
        <p:nvCxnSpPr>
          <p:cNvPr id="409612" name="AutoShape 12"/>
          <p:cNvCxnSpPr>
            <a:cxnSpLocks noChangeShapeType="1"/>
          </p:cNvCxnSpPr>
          <p:nvPr/>
        </p:nvCxnSpPr>
        <p:spPr bwMode="auto">
          <a:xfrm flipH="1">
            <a:off x="1692275" y="2205038"/>
            <a:ext cx="1509713" cy="0"/>
          </a:xfrm>
          <a:prstGeom prst="straightConnector1">
            <a:avLst/>
          </a:prstGeom>
          <a:noFill/>
          <a:ln w="28575">
            <a:solidFill>
              <a:schemeClr val="hlink"/>
            </a:solidFill>
            <a:round/>
            <a:headEnd type="triangle" w="med" len="med"/>
            <a:tailEnd type="oval" w="med" len="med"/>
          </a:ln>
          <a:effectLst/>
        </p:spPr>
      </p:cxnSp>
      <p:cxnSp>
        <p:nvCxnSpPr>
          <p:cNvPr id="409614" name="AutoShape 14"/>
          <p:cNvCxnSpPr>
            <a:cxnSpLocks noChangeShapeType="1"/>
          </p:cNvCxnSpPr>
          <p:nvPr/>
        </p:nvCxnSpPr>
        <p:spPr bwMode="auto">
          <a:xfrm>
            <a:off x="6011863" y="2205038"/>
            <a:ext cx="1439862" cy="1587"/>
          </a:xfrm>
          <a:prstGeom prst="straightConnector1">
            <a:avLst/>
          </a:prstGeom>
          <a:noFill/>
          <a:ln w="28575">
            <a:solidFill>
              <a:schemeClr val="hlink"/>
            </a:solidFill>
            <a:round/>
            <a:headEnd type="triangle" w="med" len="med"/>
            <a:tailEnd type="oval" w="med" len="med"/>
          </a:ln>
          <a:effectLst/>
        </p:spPr>
      </p:cxnSp>
      <p:cxnSp>
        <p:nvCxnSpPr>
          <p:cNvPr id="409615" name="AutoShape 15"/>
          <p:cNvCxnSpPr>
            <a:cxnSpLocks noChangeShapeType="1"/>
          </p:cNvCxnSpPr>
          <p:nvPr/>
        </p:nvCxnSpPr>
        <p:spPr bwMode="auto">
          <a:xfrm flipH="1">
            <a:off x="1692275" y="3644900"/>
            <a:ext cx="719138" cy="1588"/>
          </a:xfrm>
          <a:prstGeom prst="straightConnector1">
            <a:avLst/>
          </a:prstGeom>
          <a:noFill/>
          <a:ln w="28575">
            <a:solidFill>
              <a:schemeClr val="hlink"/>
            </a:solidFill>
            <a:round/>
            <a:headEnd/>
            <a:tailEnd type="oval" w="med" len="med"/>
          </a:ln>
          <a:effectLst/>
        </p:spPr>
      </p:cxnSp>
      <p:cxnSp>
        <p:nvCxnSpPr>
          <p:cNvPr id="409616" name="AutoShape 16"/>
          <p:cNvCxnSpPr>
            <a:cxnSpLocks noChangeShapeType="1"/>
          </p:cNvCxnSpPr>
          <p:nvPr/>
        </p:nvCxnSpPr>
        <p:spPr bwMode="auto">
          <a:xfrm>
            <a:off x="2411413" y="3284538"/>
            <a:ext cx="0" cy="361950"/>
          </a:xfrm>
          <a:prstGeom prst="straightConnector1">
            <a:avLst/>
          </a:prstGeom>
          <a:noFill/>
          <a:ln w="28575">
            <a:solidFill>
              <a:schemeClr val="hlink"/>
            </a:solidFill>
            <a:round/>
            <a:headEnd/>
            <a:tailEnd/>
          </a:ln>
          <a:effectLst/>
        </p:spPr>
      </p:cxnSp>
      <p:cxnSp>
        <p:nvCxnSpPr>
          <p:cNvPr id="409617" name="AutoShape 17"/>
          <p:cNvCxnSpPr>
            <a:cxnSpLocks noChangeShapeType="1"/>
          </p:cNvCxnSpPr>
          <p:nvPr/>
        </p:nvCxnSpPr>
        <p:spPr bwMode="auto">
          <a:xfrm flipH="1">
            <a:off x="2411413" y="3284538"/>
            <a:ext cx="792162" cy="1587"/>
          </a:xfrm>
          <a:prstGeom prst="straightConnector1">
            <a:avLst/>
          </a:prstGeom>
          <a:noFill/>
          <a:ln w="28575">
            <a:solidFill>
              <a:schemeClr val="hlink"/>
            </a:solidFill>
            <a:round/>
            <a:headEnd type="triangle" w="med" len="med"/>
            <a:tailEnd/>
          </a:ln>
          <a:effectLst/>
        </p:spPr>
      </p:cxnSp>
      <p:cxnSp>
        <p:nvCxnSpPr>
          <p:cNvPr id="409618" name="AutoShape 18"/>
          <p:cNvCxnSpPr>
            <a:cxnSpLocks noChangeShapeType="1"/>
          </p:cNvCxnSpPr>
          <p:nvPr/>
        </p:nvCxnSpPr>
        <p:spPr bwMode="auto">
          <a:xfrm flipH="1">
            <a:off x="1692275" y="5156200"/>
            <a:ext cx="719138" cy="1588"/>
          </a:xfrm>
          <a:prstGeom prst="straightConnector1">
            <a:avLst/>
          </a:prstGeom>
          <a:noFill/>
          <a:ln w="28575">
            <a:solidFill>
              <a:schemeClr val="hlink"/>
            </a:solidFill>
            <a:round/>
            <a:headEnd/>
            <a:tailEnd type="oval" w="med" len="med"/>
          </a:ln>
          <a:effectLst/>
        </p:spPr>
      </p:cxnSp>
      <p:cxnSp>
        <p:nvCxnSpPr>
          <p:cNvPr id="409619" name="AutoShape 19"/>
          <p:cNvCxnSpPr>
            <a:cxnSpLocks noChangeShapeType="1"/>
          </p:cNvCxnSpPr>
          <p:nvPr/>
        </p:nvCxnSpPr>
        <p:spPr bwMode="auto">
          <a:xfrm>
            <a:off x="2411413" y="4795838"/>
            <a:ext cx="0" cy="361950"/>
          </a:xfrm>
          <a:prstGeom prst="straightConnector1">
            <a:avLst/>
          </a:prstGeom>
          <a:noFill/>
          <a:ln w="28575">
            <a:solidFill>
              <a:schemeClr val="hlink"/>
            </a:solidFill>
            <a:round/>
            <a:headEnd/>
            <a:tailEnd/>
          </a:ln>
          <a:effectLst/>
        </p:spPr>
      </p:cxnSp>
      <p:cxnSp>
        <p:nvCxnSpPr>
          <p:cNvPr id="409620" name="AutoShape 20"/>
          <p:cNvCxnSpPr>
            <a:cxnSpLocks noChangeShapeType="1"/>
          </p:cNvCxnSpPr>
          <p:nvPr/>
        </p:nvCxnSpPr>
        <p:spPr bwMode="auto">
          <a:xfrm flipH="1">
            <a:off x="2411413" y="4795838"/>
            <a:ext cx="792162" cy="1587"/>
          </a:xfrm>
          <a:prstGeom prst="straightConnector1">
            <a:avLst/>
          </a:prstGeom>
          <a:noFill/>
          <a:ln w="28575">
            <a:solidFill>
              <a:schemeClr val="hlink"/>
            </a:solidFill>
            <a:round/>
            <a:headEnd type="triangle" w="med" len="med"/>
            <a:tailEnd/>
          </a:ln>
          <a:effectLst/>
        </p:spPr>
      </p:cxnSp>
      <p:cxnSp>
        <p:nvCxnSpPr>
          <p:cNvPr id="409621" name="AutoShape 21"/>
          <p:cNvCxnSpPr>
            <a:cxnSpLocks noChangeShapeType="1"/>
          </p:cNvCxnSpPr>
          <p:nvPr/>
        </p:nvCxnSpPr>
        <p:spPr bwMode="auto">
          <a:xfrm>
            <a:off x="6732588" y="3716338"/>
            <a:ext cx="719137" cy="0"/>
          </a:xfrm>
          <a:prstGeom prst="straightConnector1">
            <a:avLst/>
          </a:prstGeom>
          <a:noFill/>
          <a:ln w="28575">
            <a:solidFill>
              <a:schemeClr val="hlink"/>
            </a:solidFill>
            <a:round/>
            <a:headEnd/>
            <a:tailEnd type="oval" w="med" len="med"/>
          </a:ln>
          <a:effectLst/>
        </p:spPr>
      </p:cxnSp>
      <p:cxnSp>
        <p:nvCxnSpPr>
          <p:cNvPr id="409622" name="AutoShape 22"/>
          <p:cNvCxnSpPr>
            <a:cxnSpLocks noChangeShapeType="1"/>
          </p:cNvCxnSpPr>
          <p:nvPr/>
        </p:nvCxnSpPr>
        <p:spPr bwMode="auto">
          <a:xfrm>
            <a:off x="6732588" y="3357563"/>
            <a:ext cx="0" cy="361950"/>
          </a:xfrm>
          <a:prstGeom prst="straightConnector1">
            <a:avLst/>
          </a:prstGeom>
          <a:noFill/>
          <a:ln w="28575">
            <a:solidFill>
              <a:schemeClr val="hlink"/>
            </a:solidFill>
            <a:round/>
            <a:headEnd/>
            <a:tailEnd/>
          </a:ln>
          <a:effectLst/>
        </p:spPr>
      </p:cxnSp>
      <p:cxnSp>
        <p:nvCxnSpPr>
          <p:cNvPr id="409623" name="AutoShape 23"/>
          <p:cNvCxnSpPr>
            <a:cxnSpLocks noChangeShapeType="1"/>
          </p:cNvCxnSpPr>
          <p:nvPr/>
        </p:nvCxnSpPr>
        <p:spPr bwMode="auto">
          <a:xfrm>
            <a:off x="6011863" y="3357563"/>
            <a:ext cx="720725" cy="1587"/>
          </a:xfrm>
          <a:prstGeom prst="straightConnector1">
            <a:avLst/>
          </a:prstGeom>
          <a:noFill/>
          <a:ln w="28575">
            <a:solidFill>
              <a:schemeClr val="hlink"/>
            </a:solidFill>
            <a:round/>
            <a:headEnd type="triangle" w="med" len="med"/>
            <a:tailEnd/>
          </a:ln>
          <a:effec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09603"/>
                                        </p:tgtEl>
                                        <p:attrNameLst>
                                          <p:attrName>style.visibility</p:attrName>
                                        </p:attrNameLst>
                                      </p:cBhvr>
                                      <p:to>
                                        <p:strVal val="visible"/>
                                      </p:to>
                                    </p:set>
                                    <p:animEffect transition="in" filter="diamond(in)">
                                      <p:cBhvr>
                                        <p:cTn id="7" dur="2000"/>
                                        <p:tgtEl>
                                          <p:spTgt spid="40960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09604"/>
                                        </p:tgtEl>
                                        <p:attrNameLst>
                                          <p:attrName>style.visibility</p:attrName>
                                        </p:attrNameLst>
                                      </p:cBhvr>
                                      <p:to>
                                        <p:strVal val="visible"/>
                                      </p:to>
                                    </p:set>
                                    <p:animEffect transition="in" filter="box(in)">
                                      <p:cBhvr>
                                        <p:cTn id="12" dur="500"/>
                                        <p:tgtEl>
                                          <p:spTgt spid="40960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409607"/>
                                        </p:tgtEl>
                                        <p:attrNameLst>
                                          <p:attrName>style.visibility</p:attrName>
                                        </p:attrNameLst>
                                      </p:cBhvr>
                                      <p:to>
                                        <p:strVal val="visible"/>
                                      </p:to>
                                    </p:set>
                                    <p:anim calcmode="lin" valueType="num">
                                      <p:cBhvr additive="base">
                                        <p:cTn id="17" dur="500" fill="hold"/>
                                        <p:tgtEl>
                                          <p:spTgt spid="409607"/>
                                        </p:tgtEl>
                                        <p:attrNameLst>
                                          <p:attrName>ppt_x</p:attrName>
                                        </p:attrNameLst>
                                      </p:cBhvr>
                                      <p:tavLst>
                                        <p:tav tm="0">
                                          <p:val>
                                            <p:strVal val="0-#ppt_w/2"/>
                                          </p:val>
                                        </p:tav>
                                        <p:tav tm="100000">
                                          <p:val>
                                            <p:strVal val="#ppt_x"/>
                                          </p:val>
                                        </p:tav>
                                      </p:tavLst>
                                    </p:anim>
                                    <p:anim calcmode="lin" valueType="num">
                                      <p:cBhvr additive="base">
                                        <p:cTn id="18" dur="500" fill="hold"/>
                                        <p:tgtEl>
                                          <p:spTgt spid="40960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409612"/>
                                        </p:tgtEl>
                                        <p:attrNameLst>
                                          <p:attrName>style.visibility</p:attrName>
                                        </p:attrNameLst>
                                      </p:cBhvr>
                                      <p:to>
                                        <p:strVal val="visible"/>
                                      </p:to>
                                    </p:set>
                                    <p:animEffect transition="in" filter="dissolve">
                                      <p:cBhvr>
                                        <p:cTn id="23" dur="500"/>
                                        <p:tgtEl>
                                          <p:spTgt spid="40961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409608"/>
                                        </p:tgtEl>
                                        <p:attrNameLst>
                                          <p:attrName>style.visibility</p:attrName>
                                        </p:attrNameLst>
                                      </p:cBhvr>
                                      <p:to>
                                        <p:strVal val="visible"/>
                                      </p:to>
                                    </p:set>
                                    <p:anim calcmode="lin" valueType="num">
                                      <p:cBhvr additive="base">
                                        <p:cTn id="28" dur="500" fill="hold"/>
                                        <p:tgtEl>
                                          <p:spTgt spid="409608"/>
                                        </p:tgtEl>
                                        <p:attrNameLst>
                                          <p:attrName>ppt_x</p:attrName>
                                        </p:attrNameLst>
                                      </p:cBhvr>
                                      <p:tavLst>
                                        <p:tav tm="0">
                                          <p:val>
                                            <p:strVal val="0-#ppt_w/2"/>
                                          </p:val>
                                        </p:tav>
                                        <p:tav tm="100000">
                                          <p:val>
                                            <p:strVal val="#ppt_x"/>
                                          </p:val>
                                        </p:tav>
                                      </p:tavLst>
                                    </p:anim>
                                    <p:anim calcmode="lin" valueType="num">
                                      <p:cBhvr additive="base">
                                        <p:cTn id="29" dur="500" fill="hold"/>
                                        <p:tgtEl>
                                          <p:spTgt spid="409608"/>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409615"/>
                                        </p:tgtEl>
                                        <p:attrNameLst>
                                          <p:attrName>style.visibility</p:attrName>
                                        </p:attrNameLst>
                                      </p:cBhvr>
                                      <p:to>
                                        <p:strVal val="visible"/>
                                      </p:to>
                                    </p:set>
                                    <p:animEffect transition="in" filter="dissolve">
                                      <p:cBhvr>
                                        <p:cTn id="34" dur="500"/>
                                        <p:tgtEl>
                                          <p:spTgt spid="409615"/>
                                        </p:tgtEl>
                                      </p:cBhvr>
                                    </p:animEffect>
                                  </p:childTnLst>
                                </p:cTn>
                              </p:par>
                              <p:par>
                                <p:cTn id="35" presetID="9" presetClass="entr" presetSubtype="0" fill="hold" nodeType="withEffect">
                                  <p:stCondLst>
                                    <p:cond delay="0"/>
                                  </p:stCondLst>
                                  <p:childTnLst>
                                    <p:set>
                                      <p:cBhvr>
                                        <p:cTn id="36" dur="1" fill="hold">
                                          <p:stCondLst>
                                            <p:cond delay="0"/>
                                          </p:stCondLst>
                                        </p:cTn>
                                        <p:tgtEl>
                                          <p:spTgt spid="409616"/>
                                        </p:tgtEl>
                                        <p:attrNameLst>
                                          <p:attrName>style.visibility</p:attrName>
                                        </p:attrNameLst>
                                      </p:cBhvr>
                                      <p:to>
                                        <p:strVal val="visible"/>
                                      </p:to>
                                    </p:set>
                                    <p:animEffect transition="in" filter="dissolve">
                                      <p:cBhvr>
                                        <p:cTn id="37" dur="500"/>
                                        <p:tgtEl>
                                          <p:spTgt spid="409616"/>
                                        </p:tgtEl>
                                      </p:cBhvr>
                                    </p:animEffect>
                                  </p:childTnLst>
                                </p:cTn>
                              </p:par>
                              <p:par>
                                <p:cTn id="38" presetID="9" presetClass="entr" presetSubtype="0" fill="hold" nodeType="withEffect">
                                  <p:stCondLst>
                                    <p:cond delay="0"/>
                                  </p:stCondLst>
                                  <p:childTnLst>
                                    <p:set>
                                      <p:cBhvr>
                                        <p:cTn id="39" dur="1" fill="hold">
                                          <p:stCondLst>
                                            <p:cond delay="0"/>
                                          </p:stCondLst>
                                        </p:cTn>
                                        <p:tgtEl>
                                          <p:spTgt spid="409617"/>
                                        </p:tgtEl>
                                        <p:attrNameLst>
                                          <p:attrName>style.visibility</p:attrName>
                                        </p:attrNameLst>
                                      </p:cBhvr>
                                      <p:to>
                                        <p:strVal val="visible"/>
                                      </p:to>
                                    </p:set>
                                    <p:animEffect transition="in" filter="dissolve">
                                      <p:cBhvr>
                                        <p:cTn id="40" dur="500"/>
                                        <p:tgtEl>
                                          <p:spTgt spid="409617"/>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409609"/>
                                        </p:tgtEl>
                                        <p:attrNameLst>
                                          <p:attrName>style.visibility</p:attrName>
                                        </p:attrNameLst>
                                      </p:cBhvr>
                                      <p:to>
                                        <p:strVal val="visible"/>
                                      </p:to>
                                    </p:set>
                                    <p:anim calcmode="lin" valueType="num">
                                      <p:cBhvr additive="base">
                                        <p:cTn id="45" dur="500" fill="hold"/>
                                        <p:tgtEl>
                                          <p:spTgt spid="409609"/>
                                        </p:tgtEl>
                                        <p:attrNameLst>
                                          <p:attrName>ppt_x</p:attrName>
                                        </p:attrNameLst>
                                      </p:cBhvr>
                                      <p:tavLst>
                                        <p:tav tm="0">
                                          <p:val>
                                            <p:strVal val="0-#ppt_w/2"/>
                                          </p:val>
                                        </p:tav>
                                        <p:tav tm="100000">
                                          <p:val>
                                            <p:strVal val="#ppt_x"/>
                                          </p:val>
                                        </p:tav>
                                      </p:tavLst>
                                    </p:anim>
                                    <p:anim calcmode="lin" valueType="num">
                                      <p:cBhvr additive="base">
                                        <p:cTn id="46" dur="500" fill="hold"/>
                                        <p:tgtEl>
                                          <p:spTgt spid="409609"/>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409618"/>
                                        </p:tgtEl>
                                        <p:attrNameLst>
                                          <p:attrName>style.visibility</p:attrName>
                                        </p:attrNameLst>
                                      </p:cBhvr>
                                      <p:to>
                                        <p:strVal val="visible"/>
                                      </p:to>
                                    </p:set>
                                    <p:animEffect transition="in" filter="dissolve">
                                      <p:cBhvr>
                                        <p:cTn id="51" dur="500"/>
                                        <p:tgtEl>
                                          <p:spTgt spid="409618"/>
                                        </p:tgtEl>
                                      </p:cBhvr>
                                    </p:animEffect>
                                  </p:childTnLst>
                                </p:cTn>
                              </p:par>
                              <p:par>
                                <p:cTn id="52" presetID="9" presetClass="entr" presetSubtype="0" fill="hold" nodeType="withEffect">
                                  <p:stCondLst>
                                    <p:cond delay="0"/>
                                  </p:stCondLst>
                                  <p:childTnLst>
                                    <p:set>
                                      <p:cBhvr>
                                        <p:cTn id="53" dur="1" fill="hold">
                                          <p:stCondLst>
                                            <p:cond delay="0"/>
                                          </p:stCondLst>
                                        </p:cTn>
                                        <p:tgtEl>
                                          <p:spTgt spid="409619"/>
                                        </p:tgtEl>
                                        <p:attrNameLst>
                                          <p:attrName>style.visibility</p:attrName>
                                        </p:attrNameLst>
                                      </p:cBhvr>
                                      <p:to>
                                        <p:strVal val="visible"/>
                                      </p:to>
                                    </p:set>
                                    <p:animEffect transition="in" filter="dissolve">
                                      <p:cBhvr>
                                        <p:cTn id="54" dur="500"/>
                                        <p:tgtEl>
                                          <p:spTgt spid="409619"/>
                                        </p:tgtEl>
                                      </p:cBhvr>
                                    </p:animEffect>
                                  </p:childTnLst>
                                </p:cTn>
                              </p:par>
                              <p:par>
                                <p:cTn id="55" presetID="9" presetClass="entr" presetSubtype="0" fill="hold" nodeType="withEffect">
                                  <p:stCondLst>
                                    <p:cond delay="0"/>
                                  </p:stCondLst>
                                  <p:childTnLst>
                                    <p:set>
                                      <p:cBhvr>
                                        <p:cTn id="56" dur="1" fill="hold">
                                          <p:stCondLst>
                                            <p:cond delay="0"/>
                                          </p:stCondLst>
                                        </p:cTn>
                                        <p:tgtEl>
                                          <p:spTgt spid="409620"/>
                                        </p:tgtEl>
                                        <p:attrNameLst>
                                          <p:attrName>style.visibility</p:attrName>
                                        </p:attrNameLst>
                                      </p:cBhvr>
                                      <p:to>
                                        <p:strVal val="visible"/>
                                      </p:to>
                                    </p:set>
                                    <p:animEffect transition="in" filter="dissolve">
                                      <p:cBhvr>
                                        <p:cTn id="57" dur="500"/>
                                        <p:tgtEl>
                                          <p:spTgt spid="409620"/>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409610"/>
                                        </p:tgtEl>
                                        <p:attrNameLst>
                                          <p:attrName>style.visibility</p:attrName>
                                        </p:attrNameLst>
                                      </p:cBhvr>
                                      <p:to>
                                        <p:strVal val="visible"/>
                                      </p:to>
                                    </p:set>
                                    <p:anim calcmode="lin" valueType="num">
                                      <p:cBhvr additive="base">
                                        <p:cTn id="62" dur="500" fill="hold"/>
                                        <p:tgtEl>
                                          <p:spTgt spid="409610"/>
                                        </p:tgtEl>
                                        <p:attrNameLst>
                                          <p:attrName>ppt_x</p:attrName>
                                        </p:attrNameLst>
                                      </p:cBhvr>
                                      <p:tavLst>
                                        <p:tav tm="0">
                                          <p:val>
                                            <p:strVal val="0-#ppt_w/2"/>
                                          </p:val>
                                        </p:tav>
                                        <p:tav tm="100000">
                                          <p:val>
                                            <p:strVal val="#ppt_x"/>
                                          </p:val>
                                        </p:tav>
                                      </p:tavLst>
                                    </p:anim>
                                    <p:anim calcmode="lin" valueType="num">
                                      <p:cBhvr additive="base">
                                        <p:cTn id="63" dur="500" fill="hold"/>
                                        <p:tgtEl>
                                          <p:spTgt spid="409610"/>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nodeType="clickEffect">
                                  <p:stCondLst>
                                    <p:cond delay="0"/>
                                  </p:stCondLst>
                                  <p:childTnLst>
                                    <p:set>
                                      <p:cBhvr>
                                        <p:cTn id="67" dur="1" fill="hold">
                                          <p:stCondLst>
                                            <p:cond delay="0"/>
                                          </p:stCondLst>
                                        </p:cTn>
                                        <p:tgtEl>
                                          <p:spTgt spid="409614"/>
                                        </p:tgtEl>
                                        <p:attrNameLst>
                                          <p:attrName>style.visibility</p:attrName>
                                        </p:attrNameLst>
                                      </p:cBhvr>
                                      <p:to>
                                        <p:strVal val="visible"/>
                                      </p:to>
                                    </p:set>
                                    <p:animEffect transition="in" filter="dissolve">
                                      <p:cBhvr>
                                        <p:cTn id="68" dur="500"/>
                                        <p:tgtEl>
                                          <p:spTgt spid="409614"/>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409611"/>
                                        </p:tgtEl>
                                        <p:attrNameLst>
                                          <p:attrName>style.visibility</p:attrName>
                                        </p:attrNameLst>
                                      </p:cBhvr>
                                      <p:to>
                                        <p:strVal val="visible"/>
                                      </p:to>
                                    </p:set>
                                    <p:anim calcmode="lin" valueType="num">
                                      <p:cBhvr additive="base">
                                        <p:cTn id="73" dur="500" fill="hold"/>
                                        <p:tgtEl>
                                          <p:spTgt spid="409611"/>
                                        </p:tgtEl>
                                        <p:attrNameLst>
                                          <p:attrName>ppt_x</p:attrName>
                                        </p:attrNameLst>
                                      </p:cBhvr>
                                      <p:tavLst>
                                        <p:tav tm="0">
                                          <p:val>
                                            <p:strVal val="0-#ppt_w/2"/>
                                          </p:val>
                                        </p:tav>
                                        <p:tav tm="100000">
                                          <p:val>
                                            <p:strVal val="#ppt_x"/>
                                          </p:val>
                                        </p:tav>
                                      </p:tavLst>
                                    </p:anim>
                                    <p:anim calcmode="lin" valueType="num">
                                      <p:cBhvr additive="base">
                                        <p:cTn id="74" dur="500" fill="hold"/>
                                        <p:tgtEl>
                                          <p:spTgt spid="409611"/>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nodeType="clickEffect">
                                  <p:stCondLst>
                                    <p:cond delay="0"/>
                                  </p:stCondLst>
                                  <p:childTnLst>
                                    <p:set>
                                      <p:cBhvr>
                                        <p:cTn id="78" dur="1" fill="hold">
                                          <p:stCondLst>
                                            <p:cond delay="0"/>
                                          </p:stCondLst>
                                        </p:cTn>
                                        <p:tgtEl>
                                          <p:spTgt spid="409621"/>
                                        </p:tgtEl>
                                        <p:attrNameLst>
                                          <p:attrName>style.visibility</p:attrName>
                                        </p:attrNameLst>
                                      </p:cBhvr>
                                      <p:to>
                                        <p:strVal val="visible"/>
                                      </p:to>
                                    </p:set>
                                    <p:animEffect transition="in" filter="dissolve">
                                      <p:cBhvr>
                                        <p:cTn id="79" dur="500"/>
                                        <p:tgtEl>
                                          <p:spTgt spid="409621"/>
                                        </p:tgtEl>
                                      </p:cBhvr>
                                    </p:animEffect>
                                  </p:childTnLst>
                                </p:cTn>
                              </p:par>
                              <p:par>
                                <p:cTn id="80" presetID="9" presetClass="entr" presetSubtype="0" fill="hold" nodeType="withEffect">
                                  <p:stCondLst>
                                    <p:cond delay="0"/>
                                  </p:stCondLst>
                                  <p:childTnLst>
                                    <p:set>
                                      <p:cBhvr>
                                        <p:cTn id="81" dur="1" fill="hold">
                                          <p:stCondLst>
                                            <p:cond delay="0"/>
                                          </p:stCondLst>
                                        </p:cTn>
                                        <p:tgtEl>
                                          <p:spTgt spid="409622"/>
                                        </p:tgtEl>
                                        <p:attrNameLst>
                                          <p:attrName>style.visibility</p:attrName>
                                        </p:attrNameLst>
                                      </p:cBhvr>
                                      <p:to>
                                        <p:strVal val="visible"/>
                                      </p:to>
                                    </p:set>
                                    <p:animEffect transition="in" filter="dissolve">
                                      <p:cBhvr>
                                        <p:cTn id="82" dur="500"/>
                                        <p:tgtEl>
                                          <p:spTgt spid="409622"/>
                                        </p:tgtEl>
                                      </p:cBhvr>
                                    </p:animEffect>
                                  </p:childTnLst>
                                </p:cTn>
                              </p:par>
                              <p:par>
                                <p:cTn id="83" presetID="9" presetClass="entr" presetSubtype="0" fill="hold" nodeType="withEffect">
                                  <p:stCondLst>
                                    <p:cond delay="0"/>
                                  </p:stCondLst>
                                  <p:childTnLst>
                                    <p:set>
                                      <p:cBhvr>
                                        <p:cTn id="84" dur="1" fill="hold">
                                          <p:stCondLst>
                                            <p:cond delay="0"/>
                                          </p:stCondLst>
                                        </p:cTn>
                                        <p:tgtEl>
                                          <p:spTgt spid="409623"/>
                                        </p:tgtEl>
                                        <p:attrNameLst>
                                          <p:attrName>style.visibility</p:attrName>
                                        </p:attrNameLst>
                                      </p:cBhvr>
                                      <p:to>
                                        <p:strVal val="visible"/>
                                      </p:to>
                                    </p:set>
                                    <p:animEffect transition="in" filter="dissolve">
                                      <p:cBhvr>
                                        <p:cTn id="85" dur="500"/>
                                        <p:tgtEl>
                                          <p:spTgt spid="4096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03" grpId="0"/>
      <p:bldP spid="409607" grpId="0" animBg="1"/>
      <p:bldP spid="409608" grpId="0" animBg="1"/>
      <p:bldP spid="409609" grpId="0" animBg="1"/>
      <p:bldP spid="409610" grpId="0" animBg="1"/>
      <p:bldP spid="409611"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457200" y="260648"/>
            <a:ext cx="8229600" cy="1224136"/>
          </a:xfrm>
        </p:spPr>
        <p:txBody>
          <a:bodyPr>
            <a:normAutofit fontScale="90000"/>
          </a:bodyPr>
          <a:lstStyle/>
          <a:p>
            <a:pPr algn="ctr"/>
            <a:r>
              <a:rPr lang="el-GR" sz="4400" b="1" u="sng" dirty="0" smtClean="0">
                <a:solidFill>
                  <a:srgbClr val="663300"/>
                </a:solidFill>
              </a:rPr>
              <a:t>ΜΟΡΦΗ ΚΑΤΑΣΤΑΣΗΣ ΑΠΟΤΕΛΕΣΜΑΤΩΝ ΧΡΗΣΗΣ</a:t>
            </a:r>
            <a:endParaRPr lang="el-GR" dirty="0">
              <a:solidFill>
                <a:srgbClr val="663300"/>
              </a:solidFill>
            </a:endParaRPr>
          </a:p>
        </p:txBody>
      </p:sp>
      <p:pic>
        <p:nvPicPr>
          <p:cNvPr id="14338" name="Picture 2"/>
          <p:cNvPicPr>
            <a:picLocks noGrp="1" noChangeAspect="1" noChangeArrowheads="1"/>
          </p:cNvPicPr>
          <p:nvPr>
            <p:ph idx="1"/>
          </p:nvPr>
        </p:nvPicPr>
        <p:blipFill>
          <a:blip r:embed="rId2" cstate="print"/>
          <a:srcRect/>
          <a:stretch>
            <a:fillRect/>
          </a:stretch>
        </p:blipFill>
        <p:spPr bwMode="auto">
          <a:xfrm>
            <a:off x="251520" y="1484784"/>
            <a:ext cx="8640960" cy="5112568"/>
          </a:xfrm>
          <a:prstGeom prst="rect">
            <a:avLst/>
          </a:prstGeom>
          <a:noFill/>
          <a:ln w="9525">
            <a:no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Θέση αριθμού διαφάνειας 5"/>
          <p:cNvSpPr>
            <a:spLocks noGrp="1"/>
          </p:cNvSpPr>
          <p:nvPr>
            <p:ph type="sldNum" sz="quarter" idx="4294967295"/>
          </p:nvPr>
        </p:nvSpPr>
        <p:spPr>
          <a:xfrm>
            <a:off x="6553200" y="6245225"/>
            <a:ext cx="2133600" cy="476250"/>
          </a:xfrm>
          <a:prstGeom prst="rect">
            <a:avLst/>
          </a:prstGeom>
        </p:spPr>
        <p:txBody>
          <a:bodyPr/>
          <a:lstStyle/>
          <a:p>
            <a:fld id="{D3559840-0360-4715-A329-AA5FF2285F9E}" type="slidenum">
              <a:rPr lang="el-GR"/>
              <a:pPr/>
              <a:t>95</a:t>
            </a:fld>
            <a:endParaRPr lang="el-GR" dirty="0"/>
          </a:p>
        </p:txBody>
      </p:sp>
      <p:sp>
        <p:nvSpPr>
          <p:cNvPr id="450562" name="Rectangle 2"/>
          <p:cNvSpPr>
            <a:spLocks noGrp="1" noChangeArrowheads="1"/>
          </p:cNvSpPr>
          <p:nvPr>
            <p:ph type="title"/>
          </p:nvPr>
        </p:nvSpPr>
        <p:spPr>
          <a:xfrm>
            <a:off x="0" y="0"/>
            <a:ext cx="9144000" cy="981075"/>
          </a:xfrm>
        </p:spPr>
        <p:txBody>
          <a:bodyPr/>
          <a:lstStyle/>
          <a:p>
            <a:pPr algn="ctr"/>
            <a:r>
              <a:rPr lang="el-GR" b="1" u="sng" dirty="0"/>
              <a:t>ΑΠΟΤΕΛΕΣΜΑΤΑ </a:t>
            </a:r>
            <a:r>
              <a:rPr lang="el-GR" b="1" u="sng" dirty="0" smtClean="0"/>
              <a:t> ΧΡΗΣΗΣ</a:t>
            </a:r>
            <a:endParaRPr lang="en-US" b="1" u="sng" dirty="0"/>
          </a:p>
        </p:txBody>
      </p:sp>
      <p:sp>
        <p:nvSpPr>
          <p:cNvPr id="450563" name="Rectangle 3"/>
          <p:cNvSpPr>
            <a:spLocks noGrp="1" noChangeArrowheads="1"/>
          </p:cNvSpPr>
          <p:nvPr>
            <p:ph type="body" idx="1"/>
          </p:nvPr>
        </p:nvSpPr>
        <p:spPr>
          <a:xfrm>
            <a:off x="0" y="1268760"/>
            <a:ext cx="9144000" cy="5589240"/>
          </a:xfrm>
        </p:spPr>
        <p:txBody>
          <a:bodyPr/>
          <a:lstStyle/>
          <a:p>
            <a:pPr>
              <a:buFontTx/>
              <a:buNone/>
            </a:pPr>
            <a:r>
              <a:rPr lang="en-US" b="1" dirty="0">
                <a:solidFill>
                  <a:srgbClr val="002060"/>
                </a:solidFill>
              </a:rPr>
              <a:t>Πωλήσεις</a:t>
            </a:r>
          </a:p>
          <a:p>
            <a:pPr>
              <a:buFontTx/>
              <a:buNone/>
            </a:pPr>
            <a:r>
              <a:rPr lang="en-US" b="1" dirty="0">
                <a:solidFill>
                  <a:srgbClr val="C00000"/>
                </a:solidFill>
              </a:rPr>
              <a:t>- Κόστος πωληθέντων</a:t>
            </a:r>
          </a:p>
          <a:p>
            <a:pPr>
              <a:buFontTx/>
              <a:buNone/>
            </a:pPr>
            <a:endParaRPr lang="el-GR" dirty="0" smtClean="0"/>
          </a:p>
          <a:p>
            <a:pPr>
              <a:buFontTx/>
              <a:buNone/>
            </a:pPr>
            <a:r>
              <a:rPr lang="en-US" b="1" dirty="0" smtClean="0">
                <a:solidFill>
                  <a:srgbClr val="0000CC"/>
                </a:solidFill>
              </a:rPr>
              <a:t>=</a:t>
            </a:r>
            <a:r>
              <a:rPr lang="en-US" b="1" dirty="0">
                <a:solidFill>
                  <a:srgbClr val="0000CC"/>
                </a:solidFill>
              </a:rPr>
              <a:t>Μικτό </a:t>
            </a:r>
            <a:r>
              <a:rPr lang="en-US" b="1" dirty="0" smtClean="0">
                <a:solidFill>
                  <a:srgbClr val="0000CC"/>
                </a:solidFill>
              </a:rPr>
              <a:t>κέρδος</a:t>
            </a:r>
            <a:endParaRPr lang="el-GR" b="1" dirty="0" smtClean="0">
              <a:solidFill>
                <a:srgbClr val="0000CC"/>
              </a:solidFill>
            </a:endParaRPr>
          </a:p>
          <a:p>
            <a:pPr>
              <a:buFontTx/>
              <a:buNone/>
            </a:pPr>
            <a:endParaRPr lang="en-US" dirty="0"/>
          </a:p>
          <a:p>
            <a:pPr>
              <a:buFontTx/>
              <a:buNone/>
            </a:pPr>
            <a:r>
              <a:rPr lang="en-US" b="1" dirty="0" smtClean="0">
                <a:solidFill>
                  <a:srgbClr val="FF0000"/>
                </a:solidFill>
              </a:rPr>
              <a:t>-</a:t>
            </a:r>
            <a:r>
              <a:rPr lang="el-GR" b="1" dirty="0" smtClean="0">
                <a:solidFill>
                  <a:srgbClr val="FF0000"/>
                </a:solidFill>
              </a:rPr>
              <a:t> </a:t>
            </a:r>
            <a:r>
              <a:rPr lang="en-US" b="1" dirty="0" smtClean="0">
                <a:solidFill>
                  <a:srgbClr val="FF0000"/>
                </a:solidFill>
              </a:rPr>
              <a:t>Έξοδα διοίκησης</a:t>
            </a:r>
            <a:r>
              <a:rPr lang="el-GR" b="1" dirty="0" smtClean="0">
                <a:solidFill>
                  <a:srgbClr val="FF0000"/>
                </a:solidFill>
              </a:rPr>
              <a:t> </a:t>
            </a:r>
            <a:r>
              <a:rPr lang="en-US" b="1" dirty="0" smtClean="0">
                <a:solidFill>
                  <a:srgbClr val="FF0000"/>
                </a:solidFill>
              </a:rPr>
              <a:t>και διάθεσης</a:t>
            </a:r>
            <a:endParaRPr lang="el-GR" b="1" dirty="0" smtClean="0">
              <a:solidFill>
                <a:srgbClr val="FF0000"/>
              </a:solidFill>
            </a:endParaRPr>
          </a:p>
          <a:p>
            <a:pPr>
              <a:buFontTx/>
              <a:buNone/>
            </a:pPr>
            <a:endParaRPr lang="en-US" dirty="0"/>
          </a:p>
          <a:p>
            <a:pPr>
              <a:buFontTx/>
              <a:buNone/>
            </a:pPr>
            <a:r>
              <a:rPr lang="en-US" b="1" dirty="0">
                <a:solidFill>
                  <a:srgbClr val="FFFF00"/>
                </a:solidFill>
              </a:rPr>
              <a:t>-</a:t>
            </a:r>
            <a:r>
              <a:rPr lang="en-US" b="1" dirty="0">
                <a:solidFill>
                  <a:srgbClr val="663300"/>
                </a:solidFill>
              </a:rPr>
              <a:t>Χρηματοοικονομικά </a:t>
            </a:r>
            <a:r>
              <a:rPr lang="el-GR" b="1" dirty="0" smtClean="0">
                <a:solidFill>
                  <a:srgbClr val="663300"/>
                </a:solidFill>
              </a:rPr>
              <a:t> </a:t>
            </a:r>
            <a:r>
              <a:rPr lang="en-US" b="1" dirty="0" smtClean="0">
                <a:solidFill>
                  <a:srgbClr val="663300"/>
                </a:solidFill>
              </a:rPr>
              <a:t>έξοδα </a:t>
            </a:r>
            <a:endParaRPr lang="el-GR" b="1" dirty="0" smtClean="0">
              <a:solidFill>
                <a:srgbClr val="663300"/>
              </a:solidFill>
            </a:endParaRPr>
          </a:p>
          <a:p>
            <a:pPr>
              <a:buFontTx/>
              <a:buNone/>
            </a:pPr>
            <a:endParaRPr lang="el-GR" b="1" dirty="0" smtClean="0">
              <a:solidFill>
                <a:schemeClr val="accent5">
                  <a:lumMod val="50000"/>
                </a:schemeClr>
              </a:solidFill>
            </a:endParaRPr>
          </a:p>
          <a:p>
            <a:pPr>
              <a:buFontTx/>
              <a:buNone/>
            </a:pPr>
            <a:r>
              <a:rPr lang="el-GR" b="1" dirty="0" smtClean="0">
                <a:solidFill>
                  <a:schemeClr val="accent4">
                    <a:lumMod val="50000"/>
                  </a:schemeClr>
                </a:solidFill>
              </a:rPr>
              <a:t>- Αποσβέσεις </a:t>
            </a:r>
            <a:endParaRPr lang="en-US" b="1" dirty="0">
              <a:solidFill>
                <a:schemeClr val="accent4">
                  <a:lumMod val="50000"/>
                </a:schemeClr>
              </a:solidFill>
            </a:endParaRPr>
          </a:p>
          <a:p>
            <a:pPr>
              <a:buFontTx/>
              <a:buNone/>
            </a:pPr>
            <a:r>
              <a:rPr lang="en-US" b="1" dirty="0" smtClean="0">
                <a:solidFill>
                  <a:srgbClr val="0000FF"/>
                </a:solidFill>
              </a:rPr>
              <a:t>=</a:t>
            </a:r>
            <a:r>
              <a:rPr lang="el-GR" b="1" dirty="0" smtClean="0">
                <a:solidFill>
                  <a:srgbClr val="0000FF"/>
                </a:solidFill>
              </a:rPr>
              <a:t> </a:t>
            </a:r>
            <a:r>
              <a:rPr lang="en-US" b="1" dirty="0" smtClean="0">
                <a:solidFill>
                  <a:srgbClr val="0000FF"/>
                </a:solidFill>
              </a:rPr>
              <a:t>Κέρδος Χρήσης</a:t>
            </a:r>
            <a:r>
              <a:rPr lang="el-GR" b="1" dirty="0" smtClean="0">
                <a:solidFill>
                  <a:srgbClr val="0000FF"/>
                </a:solidFill>
              </a:rPr>
              <a:t> προ Φόρων</a:t>
            </a:r>
            <a:r>
              <a:rPr lang="el-GR" dirty="0" smtClean="0">
                <a:solidFill>
                  <a:srgbClr val="0000FF"/>
                </a:solidFill>
              </a:rPr>
              <a:t>		    </a:t>
            </a:r>
            <a:r>
              <a:rPr lang="el-GR" b="1" dirty="0" smtClean="0">
                <a:solidFill>
                  <a:srgbClr val="0000FF"/>
                </a:solidFill>
              </a:rPr>
              <a:t>5.000</a:t>
            </a:r>
            <a:endParaRPr lang="en-US" b="1" dirty="0">
              <a:solidFill>
                <a:srgbClr val="0000FF"/>
              </a:solidFill>
            </a:endParaRPr>
          </a:p>
        </p:txBody>
      </p:sp>
      <p:sp>
        <p:nvSpPr>
          <p:cNvPr id="450564" name="Text Box 4"/>
          <p:cNvSpPr txBox="1">
            <a:spLocks noChangeArrowheads="1"/>
          </p:cNvSpPr>
          <p:nvPr/>
        </p:nvSpPr>
        <p:spPr bwMode="auto">
          <a:xfrm>
            <a:off x="5462588" y="1447800"/>
            <a:ext cx="161614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3200" b="1" dirty="0" smtClean="0">
                <a:solidFill>
                  <a:schemeClr val="accent2"/>
                </a:solidFill>
              </a:rPr>
              <a:t>140.000</a:t>
            </a:r>
            <a:endParaRPr lang="en-US" sz="3200" b="1" dirty="0">
              <a:solidFill>
                <a:schemeClr val="accent2"/>
              </a:solidFill>
            </a:endParaRPr>
          </a:p>
        </p:txBody>
      </p:sp>
      <p:sp>
        <p:nvSpPr>
          <p:cNvPr id="450565" name="Text Box 5"/>
          <p:cNvSpPr txBox="1">
            <a:spLocks noChangeArrowheads="1"/>
          </p:cNvSpPr>
          <p:nvPr/>
        </p:nvSpPr>
        <p:spPr bwMode="auto">
          <a:xfrm>
            <a:off x="5292080" y="2011363"/>
            <a:ext cx="2350145" cy="579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l-GR" sz="3200" b="1" u="sng" dirty="0" smtClean="0">
                <a:solidFill>
                  <a:schemeClr val="accent2"/>
                </a:solidFill>
              </a:rPr>
              <a:t>-</a:t>
            </a:r>
            <a:r>
              <a:rPr lang="en-US" sz="3200" b="1" u="sng" dirty="0" smtClean="0">
                <a:solidFill>
                  <a:schemeClr val="accent2"/>
                </a:solidFill>
              </a:rPr>
              <a:t>1</a:t>
            </a:r>
            <a:r>
              <a:rPr lang="el-GR" sz="3200" b="1" u="sng" dirty="0" smtClean="0">
                <a:solidFill>
                  <a:schemeClr val="accent2"/>
                </a:solidFill>
              </a:rPr>
              <a:t>10.000</a:t>
            </a:r>
            <a:endParaRPr lang="en-US" sz="3200" b="1" dirty="0">
              <a:solidFill>
                <a:schemeClr val="accent2"/>
              </a:solidFill>
            </a:endParaRPr>
          </a:p>
        </p:txBody>
      </p:sp>
      <p:sp>
        <p:nvSpPr>
          <p:cNvPr id="450566" name="Text Box 6"/>
          <p:cNvSpPr txBox="1">
            <a:spLocks noChangeArrowheads="1"/>
          </p:cNvSpPr>
          <p:nvPr/>
        </p:nvSpPr>
        <p:spPr bwMode="auto">
          <a:xfrm>
            <a:off x="5630863" y="2590800"/>
            <a:ext cx="143821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3200" b="1" dirty="0" smtClean="0">
                <a:solidFill>
                  <a:schemeClr val="accent2"/>
                </a:solidFill>
              </a:rPr>
              <a:t>30.</a:t>
            </a:r>
            <a:r>
              <a:rPr lang="el-GR" sz="3200" b="1" dirty="0" smtClean="0">
                <a:solidFill>
                  <a:schemeClr val="accent2"/>
                </a:solidFill>
              </a:rPr>
              <a:t>00</a:t>
            </a:r>
            <a:r>
              <a:rPr lang="en-US" sz="3200" b="1" dirty="0" smtClean="0">
                <a:solidFill>
                  <a:schemeClr val="accent2"/>
                </a:solidFill>
              </a:rPr>
              <a:t>0</a:t>
            </a:r>
            <a:endParaRPr lang="en-US" sz="3200" b="1" dirty="0">
              <a:solidFill>
                <a:schemeClr val="accent2"/>
              </a:solidFill>
            </a:endParaRPr>
          </a:p>
        </p:txBody>
      </p:sp>
      <p:sp>
        <p:nvSpPr>
          <p:cNvPr id="450567" name="Text Box 7"/>
          <p:cNvSpPr txBox="1">
            <a:spLocks noChangeArrowheads="1"/>
          </p:cNvSpPr>
          <p:nvPr/>
        </p:nvSpPr>
        <p:spPr bwMode="auto">
          <a:xfrm>
            <a:off x="5580112" y="3429000"/>
            <a:ext cx="2055812" cy="579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3200" b="1" dirty="0" smtClean="0">
                <a:solidFill>
                  <a:schemeClr val="accent2"/>
                </a:solidFill>
              </a:rPr>
              <a:t>20.000</a:t>
            </a:r>
            <a:endParaRPr lang="en-US" sz="3200" b="1" dirty="0">
              <a:solidFill>
                <a:schemeClr val="accent2"/>
              </a:solidFill>
            </a:endParaRPr>
          </a:p>
        </p:txBody>
      </p:sp>
      <p:sp>
        <p:nvSpPr>
          <p:cNvPr id="450568" name="Text Box 8"/>
          <p:cNvSpPr txBox="1">
            <a:spLocks noChangeArrowheads="1"/>
          </p:cNvSpPr>
          <p:nvPr/>
        </p:nvSpPr>
        <p:spPr bwMode="auto">
          <a:xfrm>
            <a:off x="5508104" y="4437112"/>
            <a:ext cx="153574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l-GR" sz="3200" b="1" dirty="0" smtClean="0">
                <a:solidFill>
                  <a:schemeClr val="accent2"/>
                </a:solidFill>
              </a:rPr>
              <a:t>-</a:t>
            </a:r>
            <a:r>
              <a:rPr lang="en-US" sz="3200" b="1" dirty="0" smtClean="0">
                <a:solidFill>
                  <a:schemeClr val="accent2"/>
                </a:solidFill>
              </a:rPr>
              <a:t> </a:t>
            </a:r>
            <a:r>
              <a:rPr lang="el-GR" sz="3200" b="1" dirty="0" smtClean="0">
                <a:solidFill>
                  <a:schemeClr val="accent2"/>
                </a:solidFill>
              </a:rPr>
              <a:t>3</a:t>
            </a:r>
            <a:r>
              <a:rPr lang="en-US" sz="3200" b="1" dirty="0" smtClean="0">
                <a:solidFill>
                  <a:schemeClr val="accent2"/>
                </a:solidFill>
              </a:rPr>
              <a:t>.000</a:t>
            </a:r>
            <a:endParaRPr lang="en-US" sz="3200" b="1" dirty="0">
              <a:solidFill>
                <a:schemeClr val="accent2"/>
              </a:solidFill>
            </a:endParaRPr>
          </a:p>
        </p:txBody>
      </p:sp>
      <p:sp>
        <p:nvSpPr>
          <p:cNvPr id="450569" name="Text Box 9"/>
          <p:cNvSpPr txBox="1">
            <a:spLocks noChangeArrowheads="1"/>
          </p:cNvSpPr>
          <p:nvPr/>
        </p:nvSpPr>
        <p:spPr bwMode="auto">
          <a:xfrm>
            <a:off x="5508104" y="5373216"/>
            <a:ext cx="150554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3200" b="1" u="sng" dirty="0">
                <a:solidFill>
                  <a:schemeClr val="accent2"/>
                </a:solidFill>
              </a:rPr>
              <a:t>   </a:t>
            </a:r>
            <a:r>
              <a:rPr lang="el-GR" sz="3200" b="1" u="sng" dirty="0" smtClean="0">
                <a:solidFill>
                  <a:schemeClr val="accent2"/>
                </a:solidFill>
              </a:rPr>
              <a:t>2</a:t>
            </a:r>
            <a:r>
              <a:rPr lang="en-US" sz="3200" b="1" u="sng" dirty="0" smtClean="0">
                <a:solidFill>
                  <a:schemeClr val="accent2"/>
                </a:solidFill>
              </a:rPr>
              <a:t>.0</a:t>
            </a:r>
            <a:r>
              <a:rPr lang="el-GR" sz="3200" b="1" u="sng" dirty="0" smtClean="0">
                <a:solidFill>
                  <a:schemeClr val="accent2"/>
                </a:solidFill>
              </a:rPr>
              <a:t>0</a:t>
            </a:r>
            <a:r>
              <a:rPr lang="en-US" sz="3200" b="1" u="sng" dirty="0" smtClean="0">
                <a:solidFill>
                  <a:schemeClr val="accent2"/>
                </a:solidFill>
              </a:rPr>
              <a:t>0</a:t>
            </a:r>
            <a:endParaRPr lang="en-US" sz="3200" b="1" u="sng" dirty="0">
              <a:solidFill>
                <a:schemeClr val="accent2"/>
              </a:solidFill>
            </a:endParaRPr>
          </a:p>
        </p:txBody>
      </p:sp>
    </p:spTree>
    <p:extLst>
      <p:ext uri="{BB962C8B-B14F-4D97-AF65-F5344CB8AC3E}">
        <p14:creationId xmlns="" xmlns:p14="http://schemas.microsoft.com/office/powerpoint/2010/main" val="162206628"/>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endParaRPr lang="el-GR" dirty="0"/>
          </a:p>
        </p:txBody>
      </p:sp>
      <p:pic>
        <p:nvPicPr>
          <p:cNvPr id="15362" name="Picture 2"/>
          <p:cNvPicPr>
            <a:picLocks noGrp="1" noChangeAspect="1" noChangeArrowheads="1"/>
          </p:cNvPicPr>
          <p:nvPr>
            <p:ph idx="1"/>
          </p:nvPr>
        </p:nvPicPr>
        <p:blipFill>
          <a:blip r:embed="rId2" cstate="print"/>
          <a:srcRect/>
          <a:stretch>
            <a:fillRect/>
          </a:stretch>
        </p:blipFill>
        <p:spPr bwMode="auto">
          <a:xfrm>
            <a:off x="323528" y="188640"/>
            <a:ext cx="8496944" cy="6408712"/>
          </a:xfrm>
          <a:prstGeom prst="rect">
            <a:avLst/>
          </a:prstGeom>
          <a:noFill/>
          <a:ln w="9525">
            <a:no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Θέση αριθμού διαφάνειας 5"/>
          <p:cNvSpPr>
            <a:spLocks noGrp="1"/>
          </p:cNvSpPr>
          <p:nvPr>
            <p:ph type="sldNum" sz="quarter" idx="12"/>
          </p:nvPr>
        </p:nvSpPr>
        <p:spPr/>
        <p:txBody>
          <a:bodyPr/>
          <a:lstStyle/>
          <a:p>
            <a:fld id="{7696A7C8-DD78-4FD0-A64E-742912419DAC}" type="slidenum">
              <a:rPr lang="el-GR"/>
              <a:pPr/>
              <a:t>97</a:t>
            </a:fld>
            <a:endParaRPr lang="el-GR" dirty="0"/>
          </a:p>
        </p:txBody>
      </p:sp>
      <p:sp>
        <p:nvSpPr>
          <p:cNvPr id="488550" name="Rectangle 102"/>
          <p:cNvSpPr>
            <a:spLocks noGrp="1" noChangeArrowheads="1"/>
          </p:cNvSpPr>
          <p:nvPr>
            <p:ph type="title"/>
          </p:nvPr>
        </p:nvSpPr>
        <p:spPr>
          <a:xfrm>
            <a:off x="457200" y="274638"/>
            <a:ext cx="8229600" cy="778098"/>
          </a:xfrm>
        </p:spPr>
        <p:txBody>
          <a:bodyPr>
            <a:normAutofit fontScale="90000"/>
          </a:bodyPr>
          <a:lstStyle/>
          <a:p>
            <a:pPr algn="ctr"/>
            <a:r>
              <a:rPr lang="el-GR" b="1" dirty="0" smtClean="0">
                <a:solidFill>
                  <a:srgbClr val="C00000"/>
                </a:solidFill>
              </a:rPr>
              <a:t>ΚΟΣΤΟΣ ΠΩΛΗΘΕΝΤΩΝ</a:t>
            </a:r>
            <a:endParaRPr lang="el-GR" b="1" dirty="0">
              <a:solidFill>
                <a:srgbClr val="C00000"/>
              </a:solidFill>
            </a:endParaRPr>
          </a:p>
        </p:txBody>
      </p:sp>
      <p:pic>
        <p:nvPicPr>
          <p:cNvPr id="17410" name="Picture 2"/>
          <p:cNvPicPr>
            <a:picLocks noGrp="1" noChangeAspect="1" noChangeArrowheads="1"/>
          </p:cNvPicPr>
          <p:nvPr>
            <p:ph type="tbl" idx="1"/>
          </p:nvPr>
        </p:nvPicPr>
        <p:blipFill>
          <a:blip r:embed="rId3" cstate="print"/>
          <a:srcRect/>
          <a:stretch>
            <a:fillRect/>
          </a:stretch>
        </p:blipFill>
        <p:spPr bwMode="auto">
          <a:xfrm>
            <a:off x="251520" y="1052736"/>
            <a:ext cx="8712968" cy="5616624"/>
          </a:xfrm>
          <a:prstGeom prst="rect">
            <a:avLst/>
          </a:prstGeom>
          <a:noFill/>
          <a:ln w="9525">
            <a:noFill/>
            <a:miter lim="800000"/>
            <a:headEnd/>
            <a:tailEnd/>
          </a:ln>
        </p:spPr>
      </p:pic>
    </p:spTree>
    <p:extLst>
      <p:ext uri="{BB962C8B-B14F-4D97-AF65-F5344CB8AC3E}">
        <p14:creationId xmlns="" xmlns:p14="http://schemas.microsoft.com/office/powerpoint/2010/main" val="124663894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686082" name="Picture 2"/>
          <p:cNvPicPr>
            <a:picLocks noGrp="1" noChangeAspect="1" noChangeArrowheads="1"/>
          </p:cNvPicPr>
          <p:nvPr>
            <p:ph idx="1"/>
          </p:nvPr>
        </p:nvPicPr>
        <p:blipFill>
          <a:blip r:embed="rId2" cstate="print"/>
          <a:srcRect/>
          <a:stretch>
            <a:fillRect/>
          </a:stretch>
        </p:blipFill>
        <p:spPr bwMode="auto">
          <a:xfrm>
            <a:off x="467544" y="1052736"/>
            <a:ext cx="7632848" cy="51125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3638"/>
            <a:ext cx="2133600" cy="457200"/>
          </a:xfrm>
          <a:prstGeom prst="rect">
            <a:avLst/>
          </a:prstGeom>
        </p:spPr>
        <p:txBody>
          <a:bodyPr/>
          <a:lstStyle/>
          <a:p>
            <a:pPr>
              <a:defRPr/>
            </a:pPr>
            <a:fld id="{9C7CC859-1F77-40B8-944B-6C3AC561FB99}" type="slidenum">
              <a:rPr lang="el-GR" altLang="en-US"/>
              <a:pPr>
                <a:defRPr/>
              </a:pPr>
              <a:t>99</a:t>
            </a:fld>
            <a:endParaRPr lang="el-GR" altLang="en-US" dirty="0"/>
          </a:p>
        </p:txBody>
      </p:sp>
      <p:sp>
        <p:nvSpPr>
          <p:cNvPr id="3076" name="Rectangle 3"/>
          <p:cNvSpPr>
            <a:spLocks noGrp="1" noChangeArrowheads="1"/>
          </p:cNvSpPr>
          <p:nvPr>
            <p:ph type="body" idx="1"/>
          </p:nvPr>
        </p:nvSpPr>
        <p:spPr>
          <a:xfrm>
            <a:off x="395288" y="1125538"/>
            <a:ext cx="8302625" cy="4962525"/>
          </a:xfrm>
        </p:spPr>
        <p:txBody>
          <a:bodyPr/>
          <a:lstStyle/>
          <a:p>
            <a:pPr eaLnBrk="1" hangingPunct="1">
              <a:buFont typeface="Wingdings" pitchFamily="2" charset="2"/>
              <a:buNone/>
            </a:pPr>
            <a:endParaRPr lang="el-GR" sz="2400" b="1" dirty="0" smtClean="0">
              <a:solidFill>
                <a:schemeClr val="tx2"/>
              </a:solidFill>
            </a:endParaRPr>
          </a:p>
          <a:p>
            <a:pPr eaLnBrk="1" hangingPunct="1">
              <a:buFont typeface="Wingdings" pitchFamily="2" charset="2"/>
              <a:buNone/>
            </a:pPr>
            <a:endParaRPr lang="el-GR" sz="2400" b="1" dirty="0" smtClean="0">
              <a:solidFill>
                <a:schemeClr val="tx2"/>
              </a:solidFill>
            </a:endParaRPr>
          </a:p>
          <a:p>
            <a:pPr eaLnBrk="1" hangingPunct="1">
              <a:buFont typeface="Wingdings" pitchFamily="2" charset="2"/>
              <a:buChar char="q"/>
            </a:pPr>
            <a:r>
              <a:rPr lang="el-GR" sz="2400" b="1" dirty="0" smtClean="0">
                <a:solidFill>
                  <a:schemeClr val="tx2"/>
                </a:solidFill>
              </a:rPr>
              <a:t>     </a:t>
            </a:r>
            <a:r>
              <a:rPr lang="el-GR" sz="2000" b="1" dirty="0" smtClean="0"/>
              <a:t>ΚΑΤΑΣΤΑΣΗ ΑΠΟΤΕΛΕΣΜΑΤΩΝ ΧΡΗΣΗΣ</a:t>
            </a:r>
          </a:p>
          <a:p>
            <a:pPr eaLnBrk="1" hangingPunct="1">
              <a:buFont typeface="Wingdings" pitchFamily="2" charset="2"/>
              <a:buNone/>
            </a:pPr>
            <a:r>
              <a:rPr lang="el-GR" sz="2000" b="1" dirty="0" smtClean="0"/>
              <a:t>     </a:t>
            </a:r>
          </a:p>
          <a:p>
            <a:pPr eaLnBrk="1" hangingPunct="1">
              <a:buFont typeface="Wingdings" pitchFamily="2" charset="2"/>
              <a:buNone/>
            </a:pPr>
            <a:endParaRPr lang="el-GR" sz="2000" b="1" dirty="0" smtClean="0"/>
          </a:p>
          <a:p>
            <a:pPr algn="just" eaLnBrk="1" hangingPunct="1">
              <a:buFont typeface="Wingdings" pitchFamily="2" charset="2"/>
              <a:buNone/>
            </a:pPr>
            <a:r>
              <a:rPr lang="el-GR" sz="2000" b="1" dirty="0" smtClean="0"/>
              <a:t>     </a:t>
            </a:r>
            <a:r>
              <a:rPr lang="el-GR" sz="2400" i="1" dirty="0" smtClean="0"/>
              <a:t>Η χρηματοοικονομική κατάσταση που εμφανίζει δυναμικά  και  περιληπτικά το λογιστικό αποτέλεσμα που πραγματοποίησε η  επιχείρηση κατά την διάρκεια μια περιόδου καθώς και τους  προσδιοριστικούς παράγοντες αυτού.</a:t>
            </a:r>
          </a:p>
        </p:txBody>
      </p:sp>
      <p:sp>
        <p:nvSpPr>
          <p:cNvPr id="3077" name="Rectangle 4"/>
          <p:cNvSpPr>
            <a:spLocks noChangeArrowheads="1"/>
          </p:cNvSpPr>
          <p:nvPr/>
        </p:nvSpPr>
        <p:spPr bwMode="auto">
          <a:xfrm>
            <a:off x="468313" y="284163"/>
            <a:ext cx="6997700" cy="762000"/>
          </a:xfrm>
          <a:prstGeom prst="rect">
            <a:avLst/>
          </a:prstGeom>
          <a:noFill/>
          <a:ln w="9525">
            <a:noFill/>
            <a:miter lim="800000"/>
            <a:headEnd/>
            <a:tailEnd/>
          </a:ln>
        </p:spPr>
        <p:txBody>
          <a:bodyPr wrap="none">
            <a:spAutoFit/>
          </a:bodyPr>
          <a:lstStyle/>
          <a:p>
            <a:r>
              <a:rPr lang="el-GR" sz="2200" b="1" dirty="0">
                <a:solidFill>
                  <a:schemeClr val="tx2"/>
                </a:solidFill>
              </a:rPr>
              <a:t>ΑΠΟΤΕΛΕΣΜΑΤΑ ΧΡΗΣΗΣ –ΠΙΝΑΚΑΣ ΔΙΑΘΕΣΗΣ    </a:t>
            </a:r>
            <a:br>
              <a:rPr lang="el-GR" sz="2200" b="1" dirty="0">
                <a:solidFill>
                  <a:schemeClr val="tx2"/>
                </a:solidFill>
              </a:rPr>
            </a:br>
            <a:r>
              <a:rPr lang="el-GR" sz="2200" b="1" dirty="0">
                <a:solidFill>
                  <a:schemeClr val="tx2"/>
                </a:solidFill>
              </a:rPr>
              <a:t>                                ΑΠΟΤΕΛΕΣΜΑΤΩΝ</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Ροή">
  <a:themeElements>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Ροή">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Ροή">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459</TotalTime>
  <Words>20030</Words>
  <Application>Microsoft Office PowerPoint</Application>
  <PresentationFormat>Προβολή στην οθόνη (4:3)</PresentationFormat>
  <Paragraphs>2826</Paragraphs>
  <Slides>406</Slides>
  <Notes>67</Notes>
  <HiddenSlides>4</HiddenSlides>
  <MMClips>0</MMClips>
  <ScaleCrop>false</ScaleCrop>
  <HeadingPairs>
    <vt:vector size="6" baseType="variant">
      <vt:variant>
        <vt:lpstr>Θέμα</vt:lpstr>
      </vt:variant>
      <vt:variant>
        <vt:i4>1</vt:i4>
      </vt:variant>
      <vt:variant>
        <vt:lpstr>Ενσωματωμένοι διακομιστές OLE</vt:lpstr>
      </vt:variant>
      <vt:variant>
        <vt:i4>2</vt:i4>
      </vt:variant>
      <vt:variant>
        <vt:lpstr>Τίτλοι διαφανειών</vt:lpstr>
      </vt:variant>
      <vt:variant>
        <vt:i4>406</vt:i4>
      </vt:variant>
    </vt:vector>
  </HeadingPairs>
  <TitlesOfParts>
    <vt:vector size="409" baseType="lpstr">
      <vt:lpstr>Ροή</vt:lpstr>
      <vt:lpstr>Worksheet</vt:lpstr>
      <vt:lpstr>Equation</vt:lpstr>
      <vt:lpstr>ΜΕΤΑΠΤΥΧΙΑΚΟ ΣΤΗΝ ΦΟΡΟΤΕΧΝΙΚΗ ΚΑΙ ΝΟΜΟΘΕΣΙΑ ΕΠΙΧΕΙΡΗΣΕΩΝ</vt:lpstr>
      <vt:lpstr>ΜΕΤΑΠΤΥΧΙΑΚΟ ΣΤΗΝ ΦΟΡΟΤΕΧΝΙΚΗ ΚΑΙ ΝΟΜΟΘΕΣΙΑ</vt:lpstr>
      <vt:lpstr>ΟΙ ΚΑΛΥΤΕΡΕΣ ΕΠΙΧΕΙΡΗΣΕΙΣ ΤΗΣ ΕΥΡΩΠΗΣ ΑΝΑ ΧΩΡΑ</vt:lpstr>
      <vt:lpstr>ΟΙ ΜΕΓΑΛΥΤΕΡΕΣ ΕΠΙΧΕΙΡΗΣΕΙΣ ΤΟΥ ΚΟΣΜΟΥ</vt:lpstr>
      <vt:lpstr>Διαφάνεια 5</vt:lpstr>
      <vt:lpstr>ΤΑ 10 ΠΙΟ ΔΥΝΑΤΑ BRANDS</vt:lpstr>
      <vt:lpstr>ΤΑ ΜΕΓΑΛΥΤΕΡΑ ΣΕ ΑΞΙΑ» BRAND NAMES ΣΤΗΝ ΕΥΡΩΠΗ</vt:lpstr>
      <vt:lpstr>                                                                                                                                                             What almost every European country is worst at </vt:lpstr>
      <vt:lpstr>Διαφάνεια 9</vt:lpstr>
      <vt:lpstr>Διαφάνεια 10</vt:lpstr>
      <vt:lpstr>                                                                                                                                     Countries with a GDP lower than Bill Gates’ wealth </vt:lpstr>
      <vt:lpstr>ΠΑΓΚΟΣΜΙΟ ΧΡΕΟΣ $ 59,7 Trillion</vt:lpstr>
      <vt:lpstr>ΤΟ ΕΘΝΙΚΟ ΧΡΕΟΣ ΤΩΝ ΧΩΡΩΝ</vt:lpstr>
      <vt:lpstr>ΟΙ ΜΕΓΑΛΥΤΕΡΟΙ ΕΡΓΟΔΟΤΕΣ ΠΑΓΚΟΣΜΙΩΣ</vt:lpstr>
      <vt:lpstr>Διαφάνεια 15</vt:lpstr>
      <vt:lpstr>ΧΩΡΕΣ ΜΕ ΤΙΣ ΠΕΡΙΣΣΟΤΕΡΕΣ ΕΤΗΣΙΕΣ ΩΡΕΣ ΕΡΓΑΣΙΑΣ</vt:lpstr>
      <vt:lpstr>Η ΑΝΕΡΓΙΑ ΣΤΟΥΣ ΝΕΟΥΣ</vt:lpstr>
      <vt:lpstr>ΕΞΑΡΤΗΣΗ ΤΗΣ ΕΥΡΩΠΗΣ ΑΠΟ ΤΟ ΡΩΣΣΙΚΟ ΦΥΣΙΚΟ ΑΕΡΙΟ</vt:lpstr>
      <vt:lpstr>    ΦΟΡΟΛΟΓΙΑ: ΕΠΙΧΕΙΡΗΜΑΤΙΚΗ ΕΙΣΟΔΗΜΑΤΙΚΗ ΦΠΑ</vt:lpstr>
      <vt:lpstr> CORRUPTION ARROUND THE WORLD</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ΤΑ ΜΕΓΑΛΥΤΕΡΑ ΕΙΔΗΣΙΟΓΡΑΦΙΚΑ ΚΑΝΑΛΙΑ ΣΤΗΝ ΕΥΡΩΠΗ</vt:lpstr>
      <vt:lpstr>Διαφάνεια 32</vt:lpstr>
      <vt:lpstr>Διαφάνεια 33</vt:lpstr>
      <vt:lpstr>ΚΛΙΜΑΚΑ ΕΥΤΥΧΙΑΣ</vt:lpstr>
      <vt:lpstr>Διαφάνεια 35</vt:lpstr>
      <vt:lpstr>Κρατικές Δαπάνες και Έσοδα</vt:lpstr>
      <vt:lpstr>Οι ελάχιστοι μικτοί μισθοί στην Ευρώπη και την Αμερική</vt:lpstr>
      <vt:lpstr> Εμπορικός Στόλος</vt:lpstr>
      <vt:lpstr>F.D.I.</vt:lpstr>
      <vt:lpstr>ΕΠΙΤΟΚΙΑ 10ΕΤΩΝ ΟΜΟΛΟΓΩΝ</vt:lpstr>
      <vt:lpstr>S.W.O.T. ANALYSIS</vt:lpstr>
      <vt:lpstr>Προτάσεις με βάση την SWOT Analysis</vt:lpstr>
      <vt:lpstr>Διαφάνεια 43</vt:lpstr>
      <vt:lpstr>Διαφάνεια 44</vt:lpstr>
      <vt:lpstr>Διαφάνεια 45</vt:lpstr>
      <vt:lpstr>Διαφάνεια 46</vt:lpstr>
      <vt:lpstr>Σχηματική Παράσταση Λειτουργίας της Επιχείρησης  </vt:lpstr>
      <vt:lpstr>Διαφάνεια 48</vt:lpstr>
      <vt:lpstr>Βασικές Λογιστικές Καταστάσεις</vt:lpstr>
      <vt:lpstr>Διαφάνεια 50</vt:lpstr>
      <vt:lpstr>Διαφάνεια 51</vt:lpstr>
      <vt:lpstr>Ημερολόγιο και ημερολογιακή εγγραφή (1 από 3)</vt:lpstr>
      <vt:lpstr>Ημερολόγιο και ημερολογιακή εγγραφή (2 από 3)</vt:lpstr>
      <vt:lpstr>Ημερολόγιο και ημερολογιακή εγγραφή (3 από 3)</vt:lpstr>
      <vt:lpstr>Καθολικά (1 από 2)</vt:lpstr>
      <vt:lpstr>Καθολικά (2 από 2)</vt:lpstr>
      <vt:lpstr>Ημερολόγιο και καθολικά (1 από 4)</vt:lpstr>
      <vt:lpstr>Ημερολόγιο και καθολικά (2 από 4)</vt:lpstr>
      <vt:lpstr>Ημερολόγιο και καθολικά (3 από 4)</vt:lpstr>
      <vt:lpstr>Ημερολόγιο και καθολικά (4 από 4)</vt:lpstr>
      <vt:lpstr>Ισοζύγιο (1 από 4)</vt:lpstr>
      <vt:lpstr>Ισοζύγιο (2 από 4)</vt:lpstr>
      <vt:lpstr>Ισοζύγιο (3 από 4)</vt:lpstr>
      <vt:lpstr>Ισοζύγιο (4 από 4)</vt:lpstr>
      <vt:lpstr>Διαφάνεια 65</vt:lpstr>
      <vt:lpstr>ΣΥΜΠΕΡΑΣΜΑΤΑ ΓΙΑ ΤΑ ΙΣΟΖΥΓΙΑ</vt:lpstr>
      <vt:lpstr>Ιδιότητες των λογαριασμών που πρέπει να εμφανίζονται με τα ισοζύγια</vt:lpstr>
      <vt:lpstr>Όρια  Ελέγχου  με  το  Ισοζύγιο</vt:lpstr>
      <vt:lpstr>Χρησιμότητες των Ισοζυγίων</vt:lpstr>
      <vt:lpstr>Είδη Ισοζυγίων (βάση περιεχόμενο χρονική περίοδο κ.τ.λ.)</vt:lpstr>
      <vt:lpstr>Κατηγορίες Ισοζυγίων</vt:lpstr>
      <vt:lpstr>Ασυμφωνία με το Ισοζύγιο</vt:lpstr>
      <vt:lpstr>Οικονομικές καταστάσεις που δημοσιεύονται</vt:lpstr>
      <vt:lpstr>ΙΣΟΛΟΓΙΣΜΟΣ</vt:lpstr>
      <vt:lpstr>ΟΜΑΔΟΠΟΙΗΣΗ ΣΤΟΙΧΕΙΩΝ ΙΣΟΛΟΓΙΣΜΟΥ</vt:lpstr>
      <vt:lpstr>ΕΝΕΡΓΗΤΙΚΟ</vt:lpstr>
      <vt:lpstr>ΕΝΕΡΓΗΤΙΚΟ</vt:lpstr>
      <vt:lpstr>ΠΑΘΗΤΙΚΟ</vt:lpstr>
      <vt:lpstr>ΙΔΙΑ ΚΕΦΑΛΑΙΑ</vt:lpstr>
      <vt:lpstr>ΜΟΡΦΗ ΙΣΟΛΟΓΙΣΜΟΥ</vt:lpstr>
      <vt:lpstr>Διαφάνεια 81</vt:lpstr>
      <vt:lpstr>ΙΣΟΛΟΓΙΣΜΟΣ ΕΠΙΧΕΙΡΗΣΗΣ</vt:lpstr>
      <vt:lpstr>Κάθετος Ισολογισμός Τράπεζας</vt:lpstr>
      <vt:lpstr>ΚΑΤΑΣΤΑΣΗ ΑΠΟΤΕΛΕΣΜΑΤΩΝ ΧΡΗΣΗΣ</vt:lpstr>
      <vt:lpstr>ΑΠΟΤΕΛΕΣΜΑΤΑ ΧΡΗΣΗΣ</vt:lpstr>
      <vt:lpstr>ΕΣΟΔΑ - ΕΞΟΔΑ </vt:lpstr>
      <vt:lpstr>ΚΑΝΟΝΕΣ ΛΕΙΤΟΥΡΓΙΑΣ ΤΩΝ ΛΟΓΑΡΙΑΣΜΩΝ ΕΣΟΔΩΝ ΚΑΙ ΕΞΟΔΩΝ</vt:lpstr>
      <vt:lpstr>Διαφάνεια 88</vt:lpstr>
      <vt:lpstr>Διαφάνεια 89</vt:lpstr>
      <vt:lpstr>Διαφάνεια 90</vt:lpstr>
      <vt:lpstr>Διαφάνεια 91</vt:lpstr>
      <vt:lpstr>Διαφάνεια 92</vt:lpstr>
      <vt:lpstr>Διαφάνεια 93</vt:lpstr>
      <vt:lpstr>ΜΟΡΦΗ ΚΑΤΑΣΤΑΣΗΣ ΑΠΟΤΕΛΕΣΜΑΤΩΝ ΧΡΗΣΗΣ</vt:lpstr>
      <vt:lpstr>ΑΠΟΤΕΛΕΣΜΑΤΑ  ΧΡΗΣΗΣ</vt:lpstr>
      <vt:lpstr>Διαφάνεια 96</vt:lpstr>
      <vt:lpstr>ΚΟΣΤΟΣ ΠΩΛΗΘΕΝΤΩΝ</vt:lpstr>
      <vt:lpstr>Διαφάνεια 98</vt:lpstr>
      <vt:lpstr>Διαφάνεια 99</vt:lpstr>
      <vt:lpstr>Διαφάνεια 100</vt:lpstr>
      <vt:lpstr>Διαφάνεια 101</vt:lpstr>
      <vt:lpstr>Διαφάνεια 102</vt:lpstr>
      <vt:lpstr>Διαφάνεια 103</vt:lpstr>
      <vt:lpstr>Διαφάνεια 104</vt:lpstr>
      <vt:lpstr>Διαφάνεια 105</vt:lpstr>
      <vt:lpstr>ΔΙΑΘΕΣΗ ΚΕΡΔΩΝ (Α)</vt:lpstr>
      <vt:lpstr>ΔΙΑΘΕΣΗ ΚΕΡΔΩΝ (Β)</vt:lpstr>
      <vt:lpstr>Πίνακας Διάθεσης Αποτελεσμάτων</vt:lpstr>
      <vt:lpstr>ΑΠΟΘΕΜΑΤΙΚΑ</vt:lpstr>
      <vt:lpstr>ΚΕΡΔΗ ΑΝΑ ΜΕΤΟΧΗ</vt:lpstr>
      <vt:lpstr>Διαφάνεια 111</vt:lpstr>
      <vt:lpstr>Σχέση Πίνακα Διάθεσης, Κ.Α.Χ., και Ισολογισμού</vt:lpstr>
      <vt:lpstr>ΕΛΛΗΝΙΚΑ  ΛΟΓΙΣΤΙΚΑ  ΠΡΟΤΥΠΑ – ΛΟΓΙΣΤΙΚΑ ΑΡΧΕΙΑ</vt:lpstr>
      <vt:lpstr>ΕΛΛΗΝΙΚΑ  ΛΟΓΙΣΤΙΚΑ  ΠΡΟΤΥΠΑ – ΛΟΓΙΣΤΙΚΑ ΑΡΧΕΙΑ</vt:lpstr>
      <vt:lpstr>ΕΛΛΗΝΙΚΑ  ΛΟΓΙΣΤΙΚΑ  ΠΡΟΤΥΠΑ – ΛΟΓΙΣΤΙΚΑ ΑΡΧΕΙΑ</vt:lpstr>
      <vt:lpstr>Διαφάνεια 116</vt:lpstr>
      <vt:lpstr>ΚΑΤΑΣΤΑΣΗ  ΠΗΓΩΝ  ΚΑΙ  ΧΡΗΣΕΩΝ ΚΕΦΑΛΑΙΟΥ </vt:lpstr>
      <vt:lpstr>ΚΑΤΑΣΤΑΣΗ  ΠΗΓΩΝ  ΚΑΙ  ΧΡΗΣΕΩΝ ΚΕΦΑΛΑΙΟΥ </vt:lpstr>
      <vt:lpstr>ΠΗΓΕΣ ΚΕΦΑΛΑΙΩΝ</vt:lpstr>
      <vt:lpstr>ΧΡΗΣΕΙΣ ΚΕΦΑΛΑΙΩΝ</vt:lpstr>
      <vt:lpstr>Διαφάνεια 121</vt:lpstr>
      <vt:lpstr>Πηγές και Χρήσεις Κεφαλαίων</vt:lpstr>
      <vt:lpstr> ΑΣΚΗΣΗ 1</vt:lpstr>
      <vt:lpstr>ΚΑΤΑΣΤΑΣΗ ΠΗΓΩΝ &amp; ΧΡΗΣΕΩΝ</vt:lpstr>
      <vt:lpstr>ΣΥΜΠΕΡΑΣΜΑ</vt:lpstr>
      <vt:lpstr>ΧΡΗΜΑΤΟΟΙΚΟΝΟΜΙΚΟΣ ΠΡΟΓΡΑΜΜΑΤΙΣΜΟΣ</vt:lpstr>
      <vt:lpstr>ΣΤΟΧΟΙ ΧΡΗΜΑΤΟΟΙΚΟΝΟΜΙΚΟΥ ΣΧΕΔΙΑΣΜΟΥ</vt:lpstr>
      <vt:lpstr>ΤΑΜΕΙΑΚΟΣ ΠΡΟΓΡΑΜΜΑΤΙΣΜΟΣ</vt:lpstr>
      <vt:lpstr>1) ΚΑΤΑΣΤΑΣΗ  ΤΑΜΕΙΑΚΩΝ ΡΟΩΝ</vt:lpstr>
      <vt:lpstr>2) ΚΑΤΑΣΤΑΣΗ  ΤΑΜΕΙΑΚΩΝ ΡΟΩΝ (ΕΙΣΡΟΕΣ-ΕΚΡΟΕΣ)</vt:lpstr>
      <vt:lpstr>3) ΚΑΤΑΣΤΑΣΗ  ΤΑΜΕΙΑΚΩΝ ΡΟΩΝ (ΕΙΣΡΟΕΣ-ΕΚΡΟΕΣ)</vt:lpstr>
      <vt:lpstr>4) ΚΑΤΑΣΤΑΣΗ  ΤΑΜΕΙΑΚΩΝ ΡΟΩΝ (ΕΙΣΡΟΕΣ-ΕΚΡΟΕΣ)</vt:lpstr>
      <vt:lpstr>5) ΚΑΤΑΣΤΑΣΗ  ΤΑΜΕΙΑΚΩΝ ΡΟΩΝ (ΕΙΣΡΟΕΣ-ΕΚΡΟΕΣ)</vt:lpstr>
      <vt:lpstr>6) ΚΑΤΑΣΤΑΣΗ  ΤΑΜΕΙΑΚΩΝ ΡΟΩΝ (ΕΙΣΡΟΕΣ-ΕΚΡΟΕΣ)</vt:lpstr>
      <vt:lpstr>Ταμειακές Ροές από Λειτουργικές Δραστηριότητες</vt:lpstr>
      <vt:lpstr>Άμεση Μέθοδος</vt:lpstr>
      <vt:lpstr>Άμεση Μορφή Παρουσίασης Κατάστασης Λειτουργικών Ταμειακών Ροών </vt:lpstr>
      <vt:lpstr>Άμεση Μέθοδος Ταμειακών Ροών</vt:lpstr>
      <vt:lpstr>Έμμεση Μέθοδος</vt:lpstr>
      <vt:lpstr>Έμμεση Μορφή Παρουσίασης Κατάστασης Λειτουργικών Ταμειακών Ροών </vt:lpstr>
      <vt:lpstr>Έμμεση Μέθοδος</vt:lpstr>
      <vt:lpstr>Ταμειακές Ροές από επενδυτικές και χρηματοοικονομικές δραστηριότητες</vt:lpstr>
      <vt:lpstr>Διαφάνεια 143</vt:lpstr>
      <vt:lpstr>Διαφάνεια 144</vt:lpstr>
      <vt:lpstr>Διαφάνεια 145</vt:lpstr>
      <vt:lpstr>Διαφάνεια 146</vt:lpstr>
      <vt:lpstr>Διαφάνεια 147</vt:lpstr>
      <vt:lpstr>Διαφάνεια 148</vt:lpstr>
      <vt:lpstr>ΚΑΝΟΝΕΣ  ΛΕΙΤΟΥΡΓΙΑΣ  ΛΟΓΑΡΙΑΣΜΩΝ</vt:lpstr>
      <vt:lpstr>Χρέωση         Πίστωση</vt:lpstr>
      <vt:lpstr>Διαγραμματική Απεικόνιση Λογαριασμών</vt:lpstr>
      <vt:lpstr>Κατηγορίες Λογιστικών Γεγονότων</vt:lpstr>
      <vt:lpstr>ΜΕΤΑΣΧΗΜΑΤΙΣΜΟΙ</vt:lpstr>
      <vt:lpstr>                ΚΥΚΛΟΣ  ΒΙΟΜΗΧΑΝΙΚΗΣ  ΕΠΙΧΕΙΡΗΣΗΣ</vt:lpstr>
      <vt:lpstr>ΛΟΓΙΣΤΙΚΗ ΙΣΟΤΗΤΑ ΕΓΓΡΑΦΩΝ</vt:lpstr>
      <vt:lpstr>ΕΝΟΤΗΤΑ Β΄ </vt:lpstr>
      <vt:lpstr>ΛΟΓΙΣΤΙΚΗ ΙΣΟΤΗΤΑ</vt:lpstr>
      <vt:lpstr>Η ΛΟΓΙΣΤΙΚΗ ΙΣΟΤΗΤΑ</vt:lpstr>
      <vt:lpstr>ΒΑΣΙΚΟΣ ΣΚΟΠΟΣ  ΛΕΙΤΟΥΡΓΙΑΣ ΜΙΑΣ ΕΠΙΧΕΙΡΗΣΗΣ </vt:lpstr>
      <vt:lpstr>ΚΕΡΔΗ</vt:lpstr>
      <vt:lpstr>ΑΠΛΩΝΟΝΤΑΣ ΤΗΝ ΛΟΓΙΣΤΙΚΗ ΙΣΟΤΗΤΑ</vt:lpstr>
      <vt:lpstr>Διαφάνεια 162</vt:lpstr>
      <vt:lpstr>Διαφάνεια 163</vt:lpstr>
      <vt:lpstr>ΟΙ ΤΑΜΕΙΑΚΕΣ ΡΟΕΣ </vt:lpstr>
      <vt:lpstr>Διαφάνεια 165</vt:lpstr>
      <vt:lpstr>Διαφάνεια 166</vt:lpstr>
      <vt:lpstr>Διαφάνεια 167</vt:lpstr>
      <vt:lpstr>ΠΑΡΑΔΕΙΓΜΑ:</vt:lpstr>
      <vt:lpstr>Καφέ Μαρία ΑΠΟΤΕΛΕΣΜΑΤΑ ΧΡΗΣΗΣ  31/3/06</vt:lpstr>
      <vt:lpstr>Καφέ Μαρία  ΚΑΤΑΣΤΑΣΗ ΑΛΛΑΓΩΝ ΚΑΘΑΡΑΣ ΘΕΣΗΣ 31/3/06</vt:lpstr>
      <vt:lpstr>Καφέ Μαρία  ΙΣΟΛΟΓΙΣΜΟΣ στις 31/3/06</vt:lpstr>
      <vt:lpstr>Καφέ Μαρία  ΚΑΤΑΣΤΑΣΗ ΤΑΜΕΙΑΚΩΝ ΡΟΩΝ 31/3/06</vt:lpstr>
      <vt:lpstr>ΛΗΨΗ ΑΠΟΦΑΣΕΩΝ</vt:lpstr>
      <vt:lpstr>ΣΤΑΔΙΑ ΑΝΑΛΥΣΗΣ ΧΡΗΜΑΤΟΟΙΚΟΝΟΜΙΚΩΝ ΚΑΤΑΣΤΑΣΕΩΝ</vt:lpstr>
      <vt:lpstr>Τυποποίηση των Χρηματοοικονομικών Καταστάσεων </vt:lpstr>
      <vt:lpstr>Οριζόντια και Κάθετη Ανάλυση</vt:lpstr>
      <vt:lpstr>Συγκριτική Ανάλυση</vt:lpstr>
      <vt:lpstr>Διαχρονική Ανάλυση </vt:lpstr>
      <vt:lpstr>ΚΑΤΗΓΟΡΙΕΣ ΚΙΝΔΥΝΩΝ</vt:lpstr>
      <vt:lpstr>ΚΑΤΗΓΟΡΙΕΣ ΚΙΝΔΥΝΩΝ</vt:lpstr>
      <vt:lpstr>Λειτουργίες Χρηματοοικονομικού Διευθυντή</vt:lpstr>
      <vt:lpstr>ΤΙ ΕΠΗΡΕΑΖΕΙ ΜΙΑ ΑΠΟΦΑΣΗ</vt:lpstr>
      <vt:lpstr>Οι 5 βασικές εξισώσεις της λογιστικής</vt:lpstr>
      <vt:lpstr>Εξίσωση ισολογισμού (χρηματοοικονομική κατάσταση ισολογισμού)</vt:lpstr>
      <vt:lpstr>Εξίσωση κερδών (εσόδων - εξόδων), αποθήκης (χρηματοοικονομική κατάσταση αποτελεσμάτων)</vt:lpstr>
      <vt:lpstr>Εξίσωση κόστους πωληθέντων και αποθήκης για εμπορικές επιχειρήσεις</vt:lpstr>
      <vt:lpstr>Εξίσωση μερισμάτων (χρηματοοικονομική κατάσταση διάθεσης αποτελεσμάτων)</vt:lpstr>
      <vt:lpstr>Εξίσωση ιδίων κεφαλαίων (χρηματοοικονομική κατάσταση ιδίων κεφαλαίων ευρωπαϊκής ένωσης)</vt:lpstr>
      <vt:lpstr>Χρηματοοικονομική Ανάλυση (1) </vt:lpstr>
      <vt:lpstr>Χρηματοοικονομική Ανάλυση (2)</vt:lpstr>
      <vt:lpstr>Χρηματοοικονομική Ανάλυση (3)</vt:lpstr>
      <vt:lpstr>ΣΤΑΔΙΑ ΑΝΑΛΥΣΗΣ ΧΡΗΜΑΤΟΟΙΚΟΝΟΜΙΚΩΝ ΚΑΤΑΣΤΑΣΕΩΝ</vt:lpstr>
      <vt:lpstr>Τυποποίηση των Χρηματοοικονομικών Καταστάσεων </vt:lpstr>
      <vt:lpstr>Οριζόντια και Κάθετη Ανάλυση</vt:lpstr>
      <vt:lpstr> Διαχρονική Ανάλυση</vt:lpstr>
      <vt:lpstr>Διαχρονική και Διαστρωματική ανάλυση</vt:lpstr>
      <vt:lpstr>ΚΑΤΗΓΟΡΙΕΣ ΑΡΙΘΜΟΔΕΙΚΤΩΝ</vt:lpstr>
      <vt:lpstr>ΑΡΙΘΜΟΔΕΙΚΤΗΣ</vt:lpstr>
      <vt:lpstr>Ανάλυση Χρηματοοικονομικών Δεικτών</vt:lpstr>
      <vt:lpstr>ΑΝΑΛΥΣΗ ΑΡΙΘΜΟΔΕΙΚΤΩΝ</vt:lpstr>
      <vt:lpstr>ΠΡΟΤΥΠΑ ΣΥΓΚΡΙΣΕΩΝ ΑΡΙΘΜΟΔΕΙΚΤΩΝ</vt:lpstr>
      <vt:lpstr>ΒΑΣΙΚΟΙ ΣΤΟΧΟΙ, ΠΟΥ ΔΙΕΠΟΥΝ ΤΗΝ ΚΑΤΑΡΤΙΣΗ ΤΩΝ ΑΡΙΘΜΟΔΕΙΚΤΩΝ</vt:lpstr>
      <vt:lpstr>ΚΑΝΟΝΕΣ ΚΑΤΑΡΤΙΣΗΣ ΑΡΙΘΜΟΔΕΙΚΤΩΝ (1)</vt:lpstr>
      <vt:lpstr>ΚΑΝΟΝΕΣ ΚΑΤΑΡΤΙΣΗΣ ΑΡΙΘΜΟΔΕΙΚΤΩΝ (2)</vt:lpstr>
      <vt:lpstr>ΚΑΝΟΝΕΣ ΚΑΤΑΡΤΙΣΗΣ ΑΡΙΘΜΟΔΕΙΚΤΩΝ (3)</vt:lpstr>
      <vt:lpstr>ΚΑΝΟΝΕΣ ΚΑΤΑΡΤΙΣΗΣ ΑΡΙΘΜΟΔΕΙΚΤΩΝ (4)</vt:lpstr>
      <vt:lpstr>ΠΟΤΕ ΕΧΟΥΝ ΧΡΗΣΙΜΟΤΗΤΑ ΟΙ ΑΡΙΘΜΟΔΕΙΚΤΕΣ</vt:lpstr>
      <vt:lpstr>ΙΔΙΑ ΚΕΦΑΛΑΙΑ</vt:lpstr>
      <vt:lpstr>Βασικά χαρακτηριστικά Ιδίων Κεφαλαίων</vt:lpstr>
      <vt:lpstr>Διαφάνεια 210</vt:lpstr>
      <vt:lpstr>Βασικά Χαρακτηριστικά Δανειακών Κεφαλαίων</vt:lpstr>
      <vt:lpstr>Λόγοι χρησιμοποίησης του Ξένου Κεφαλαίου1</vt:lpstr>
      <vt:lpstr>Λόγοι χρησιμοποίησης του Ξένου Κεφαλαίου2</vt:lpstr>
      <vt:lpstr>Διαφάνεια 214</vt:lpstr>
      <vt:lpstr>Τα δυο μέρη του ΚΚΚ</vt:lpstr>
      <vt:lpstr>ΚΑΘΑΡΟ ΚΕΦΑΛΑΙΟ ΚΙΝΗΣΗΣ</vt:lpstr>
      <vt:lpstr>ΑΛΛΕΣ ΠΕΡΙΠΤΩΣΕΙΣ</vt:lpstr>
      <vt:lpstr>Πολιτικές Επένδυσης σε Κυκλοφορούν Ενεργητικό (1) </vt:lpstr>
      <vt:lpstr>Χαλαρή ή επιθετική πολιτική</vt:lpstr>
      <vt:lpstr>Μετριοπαθής πολιτική</vt:lpstr>
      <vt:lpstr>Πολιτική Αντιστάθμισης κινδύνου ή Αυτόματης εξυπηρέτησης του χρέους</vt:lpstr>
      <vt:lpstr>Περιοριστική ή συντηρητική πολιτική</vt:lpstr>
      <vt:lpstr>Πολιτικές Επένδυσης σε Κυκλοφορούν Ενεργητικό (2) </vt:lpstr>
      <vt:lpstr>ΣΤΟΧΟΣ ΕΠΙΧΕΙΡΗΣΗΣ</vt:lpstr>
      <vt:lpstr>Υπολογισμός Αναγκών σε ΚΚ</vt:lpstr>
      <vt:lpstr>Υπολογισμός Ανάγκης σε Βραχυπρόθεσμο Δανεισμό</vt:lpstr>
      <vt:lpstr>ΑΣΚΗΣΗ</vt:lpstr>
      <vt:lpstr>ΤΑΜΕΙΑΚΟ ΑΠΟΤΕΛΕΣΜΑ</vt:lpstr>
      <vt:lpstr>ΠΑΡΑΔΕΙΓΜΑ</vt:lpstr>
      <vt:lpstr>ΠΑΡΑΤΗΡΗΣΕΙΣ</vt:lpstr>
      <vt:lpstr>ΒΑΣΙΚΟΙ ΚΑΝΟΝΕΣ ΧΡΗΜΑΤΟΔΟΤΗΣΗΣ ΓΙΑ ΤΗΝ ΥΓΕΙΗ ΧΡΗΜΑΤΟΟΙΚΟΝΟΜΙΚΗ ΔΙΑΡΘΡΩΣΗ ΤΗΣ ΕΠΙΧΕΙΡΗΣΗΣ ΚΑΙ ΤΗΝ ΕΞΑΣΦΑΛΙΣΗ ΜΑΚΡΟΧΡΟΝΙΑΣ ΚΑΙ ΒΡΑΧΥΧΡΟΝΙΑΣ ΙΣΟΡΡΟΠΙΑΣ</vt:lpstr>
      <vt:lpstr>ΟΡΘΟΛΟΓΙΚΗ ΠΟΛΙΤΙΚΗ ΧΡΗΜΑΤΟΔΟΤΗΣΗΣ</vt:lpstr>
      <vt:lpstr>ΑΣΚΗΣΗ ΧΡΗΜΑΤΟΔΟΤΗΣΗΣ ΠΑΓΙΟΥ ΚΑΙ ΚΥΚΛΟΦΟΡΟΥΝΤΟΣ ΕΝΕΡΓΗΤΙΚΟΥ</vt:lpstr>
      <vt:lpstr>ΛΥΣΗ</vt:lpstr>
      <vt:lpstr>Κύκλος Κεφαλαίου Κίνησης Ταμειακός Κύκλος της Επιχείρησης</vt:lpstr>
      <vt:lpstr>Ταμειακός Κύκλος σε Ημέρες</vt:lpstr>
      <vt:lpstr>Κύκλος εκμετάλλευσης ταμείου μιας εμπορικής επιχείρησης</vt:lpstr>
      <vt:lpstr>Βιομηχανικές επιχειρήσεις</vt:lpstr>
      <vt:lpstr>Κύκλος εκμετάλλευσης ταμείου μιας βιομηχανικής επιχείρησης</vt:lpstr>
      <vt:lpstr>Μηδενική ανάγκη χρηματοδότησης της εκμετάλλευσης</vt:lpstr>
      <vt:lpstr>Αρνητική ανάγκη χρηματοδότησης της εκμετάλλευσης (2)</vt:lpstr>
      <vt:lpstr>Πρόβλεψη χρηματοδοτικών αναγκών</vt:lpstr>
      <vt:lpstr>Α. Μέθοδος ποσοστού των πωλήσεων</vt:lpstr>
      <vt:lpstr>ΠΑΡΑΔΕΙΓΜΑ 1</vt:lpstr>
      <vt:lpstr>ΙΣΟΛΟΓΙΣΜΟΣ ΠΑΡΑΔΕΙΓΜΑΤΟΣ</vt:lpstr>
      <vt:lpstr>ΠΑΡΑΔΕΙΓΜΑ 1α</vt:lpstr>
      <vt:lpstr>ΕΚΦΡΑΣΜΕΝΑ ΣΤΟΙΧΕΙΑ ΙΣΟΛΟΓΙΣΜΟΥ ΩΣ ΠΡΟΣ ΤΙΣ ΠΩΛΗΣΕΙΣ</vt:lpstr>
      <vt:lpstr>ΠΑΡΑΔΕΙΓΜΑ 1β </vt:lpstr>
      <vt:lpstr>Β. Πρόβλεψη χρηματοδότησης Μέθοδος Ποσοστού επί των Πωλήσεων</vt:lpstr>
      <vt:lpstr>ΠΑΡΑΔΕΙΓΜΑ (2)</vt:lpstr>
      <vt:lpstr>ΠΑΡΑΔΕΙΓΜΑ (3)</vt:lpstr>
      <vt:lpstr>ΠΡΟΣΔΙΟΡΙΣΜΟΣ ΤΩΝ ΑΝΑΓΚΩΝ ΣΕ Κ.Κ.Κ. ή ΜΚΚ ΒΙΟΜΗΧΑΝΙΚΗΣ ΕΠΙΧΕΙΡΗΣΗΣ ΠΑΡΑΓΩΓΗΣ ΒΙΟΜΗΧΑΝΙΚΟΥ ΥΛΙΚΟΥ</vt:lpstr>
      <vt:lpstr>ΛΥΣΗ</vt:lpstr>
      <vt:lpstr>ΚΑΤΗΓΟΡΙΕΣ ΑΡΙΘΜΟΔΕΙΚΤΩΝ ΕΠΑΝΑΛΗΨΗ</vt:lpstr>
      <vt:lpstr>ΑΡΙΘΜΟΔΕΙΚΤΕΣ ΡΕΥΣΤΟΤΗΤΑΣ</vt:lpstr>
      <vt:lpstr>  1. Δείκτης γενικής ρευστότητας  </vt:lpstr>
      <vt:lpstr>2. Δείκτης Ειδικής Ρευστότητας</vt:lpstr>
      <vt:lpstr>3. Δείκτης Ταμειακής Ρευστότητας</vt:lpstr>
      <vt:lpstr>ΑΡΙΘΜΟΔΕΙΚΤΕΣ ΔΡΑΣΤΗΡΙΟΤΗΤΗΤΑΣ</vt:lpstr>
      <vt:lpstr>1. Δείκτης ταχύτητας κυκλοφορίας ενεργητικού</vt:lpstr>
      <vt:lpstr>2. Δείκτης ταχύτητας κυκλοφορίας αποθεμάτων </vt:lpstr>
      <vt:lpstr>3. Δείκτης ταχύτητας είσπραξης απαιτήσεων </vt:lpstr>
      <vt:lpstr>4. Δείκτης ταχύτητας πληρωμής βραχυπρόθεσμων υποχρεώσεων</vt:lpstr>
      <vt:lpstr>ΔΕΙΚΤΕΣ ΑΠΟΔΟΤΙΚΟΤΗΤΑΣ</vt:lpstr>
      <vt:lpstr>The DuPont Analysis (1)</vt:lpstr>
      <vt:lpstr>The DuPont Analysis (2)</vt:lpstr>
      <vt:lpstr>The DuPont Analysis (3)</vt:lpstr>
      <vt:lpstr>The DuPont Analysis (5)</vt:lpstr>
      <vt:lpstr>Διαφάνεια 269</vt:lpstr>
      <vt:lpstr>DuPont Analysis</vt:lpstr>
      <vt:lpstr>ΕΞΗΓΗΣΗ ΤΗΣ DUPONT ANALYSIS (1)</vt:lpstr>
      <vt:lpstr>Εξηγηση τησ DuPont Analysis (2)</vt:lpstr>
      <vt:lpstr>Εξηγηση τησ DuPont Analysis (3)</vt:lpstr>
      <vt:lpstr>ROE (1)</vt:lpstr>
      <vt:lpstr>ROE (2)</vt:lpstr>
      <vt:lpstr>ROE (3)</vt:lpstr>
      <vt:lpstr>ROE (4)</vt:lpstr>
      <vt:lpstr>ROE (5)</vt:lpstr>
      <vt:lpstr>ROA (1)</vt:lpstr>
      <vt:lpstr>ROA (2)</vt:lpstr>
      <vt:lpstr>ROA (3)</vt:lpstr>
      <vt:lpstr>Η εξίσωση για την εύρεση του ROA</vt:lpstr>
      <vt:lpstr>1. Δείκτης Χρηματοοικονομικής Μόχλευσης </vt:lpstr>
      <vt:lpstr>ΧΡΗΜΑΤΟΟΙΚΟΝΟΜΙΚΗ ΜΟΧΛΕΥΣΗ 2</vt:lpstr>
      <vt:lpstr>    ΧΡΗΜΑΤΟΟΙΚΟΝΟΜΙΚΗ ΜΟΧΛΕΥΣΗ 2</vt:lpstr>
      <vt:lpstr>ΧΡΗΜΑΤΟΟΙΚΟΝΟΜΙΚΗ ΜΟΧΛΕΥΣΗ 3</vt:lpstr>
      <vt:lpstr>ΧΡΗΜΑΤΟΟΙΚΟΝΟΜΙΚΗ ΜΟΧΛΕΥΣΗ 4</vt:lpstr>
      <vt:lpstr> ΛΕΙΤΟΥΡΓΙΚΗ ΜΟΧΛΕΥΣΗ</vt:lpstr>
      <vt:lpstr>Διαφάνεια 289</vt:lpstr>
      <vt:lpstr>Διαφάνεια 290</vt:lpstr>
      <vt:lpstr>Διαφάνεια 291</vt:lpstr>
      <vt:lpstr>ΛΕΙΤΟΥΡΓΙΚΟΣ ΚΑΙ ΧΡΗΜΑΤΟΟΙΚΟΝΟΜΙΚΟΣ ΚΙΝΔΥΝΟΣ</vt:lpstr>
      <vt:lpstr>Επιχειρηματικός Κίνδυνος</vt:lpstr>
      <vt:lpstr>2. Δείκτης αποδοτικότητας ιδίων κεφαλαίων </vt:lpstr>
      <vt:lpstr>3. Δείκτης αποδοτικότητας ενεργητικού </vt:lpstr>
      <vt:lpstr>4. Δείκτης μικτού περιθωρίου κέρδους </vt:lpstr>
      <vt:lpstr>5. Δείκτης καθαρού περιθωρίου κέρδους </vt:lpstr>
      <vt:lpstr>ΑΡΙΘΜΟΔΕΙΚΤΕΣ ΔΙΑΡΘΡΩΣΗΣ ΚΕΦΑΛΑΙΩΝ ΚΑΙ ΒΙΩΣΙΜΟΤΗΤΑΣ</vt:lpstr>
      <vt:lpstr>1. Δείκτης σχέσης Ιδίων προς Συνολικά Κεφάλαια</vt:lpstr>
      <vt:lpstr>2. Δείκτης Ιδίων προς Ξένα Κεφάλαια ή δανειακής επιβάρυνσης</vt:lpstr>
      <vt:lpstr>3. Δείκτης Ιδίων Κεφαλαίων προς Καθαρά Πάγια</vt:lpstr>
      <vt:lpstr>4. Δείκτης Ορθολογικού Βαθμού Χρηματοδότησης Παγίων  </vt:lpstr>
      <vt:lpstr>Επεξήγηση Δείκτη Ορθολογικού Βαθμού Χρηματοδότησης Παγίων </vt:lpstr>
      <vt:lpstr> 5. Δείκτης κάλυψης τόκων </vt:lpstr>
      <vt:lpstr>6. Δείκτης κυκλοφοριακών στοιχείων</vt:lpstr>
      <vt:lpstr>7. Δείκτης Δανειακής Επιβάρυνσης ή Δείκτης Χρέους</vt:lpstr>
      <vt:lpstr>ΑΡΙΘΜΟΔΕΙΚΤΕΣ ΑΝΑΠΤΥΞΗΣ</vt:lpstr>
      <vt:lpstr>1. Δείκτης Ανάπτυξης Πωλήσεων</vt:lpstr>
      <vt:lpstr>2. Δείκτης Ανάπτυξης Ενεργητικού</vt:lpstr>
      <vt:lpstr>3. Δείκτης Ανάπτυξης Καθαρών Κερδών</vt:lpstr>
      <vt:lpstr>ΕΠΕΝΔΥΤΙΚΟΙ ΑΡΙΘΜΟΔΕΙΚΤΕΣ</vt:lpstr>
      <vt:lpstr>ΧΡΗΣΗ ΕΠΕΝΔΥΤΙΚΩΝ ΔΕΙΚΤΩΝ</vt:lpstr>
      <vt:lpstr>1. Price per earnings ratio</vt:lpstr>
      <vt:lpstr>2. Price to book value ratio (1)</vt:lpstr>
      <vt:lpstr>3. Price to Βook Value Ratio (2)</vt:lpstr>
      <vt:lpstr>3. Price to Βook Value Ratio (3)</vt:lpstr>
      <vt:lpstr>Ταυτόχρονη Ανάλυση P/E και P/BV</vt:lpstr>
      <vt:lpstr>Ταυτόχρονη Ανάλυση P/E και P/BV</vt:lpstr>
      <vt:lpstr>Ταυτόχρονη Ανάλυση P/E και P/BV</vt:lpstr>
      <vt:lpstr>Ταυτόχρονη Ανάλυση P/E και P/BV</vt:lpstr>
      <vt:lpstr>4. Δείκτης Μερισματικής Απόδοσης Μετοχής ή Δείκτης Μερίσματος (1)</vt:lpstr>
      <vt:lpstr>4. Δείκτης Μερισματικής Απόδοσης (2)</vt:lpstr>
      <vt:lpstr> 5. Δείκτης Μερισματικής Πολιτικής ή  Δείκτης Λόγου Διανομής Μερίσματος</vt:lpstr>
      <vt:lpstr>6. Δείκτης Μερισματικής Απόδοσης Ιδίων Κεφαλαίων</vt:lpstr>
      <vt:lpstr>7. Δείκτης Ποσοστού Διανεμομένων Κερδών</vt:lpstr>
      <vt:lpstr>8. Ο Δείκτης Κεφαλαιοποίησης προς Πωλήσεις</vt:lpstr>
      <vt:lpstr>9. Δείκτης Χρηματιστηριακής Αξίας Μετοχής προς Πωλήσεις</vt:lpstr>
      <vt:lpstr>10. Χρηματιστηριακή Αξία Ιδίων Κεφαλαίων</vt:lpstr>
      <vt:lpstr>11. Σχετικός ΄Ογκος Μετοχής</vt:lpstr>
      <vt:lpstr>12. Πραγματική Απόδοση Μετοχής</vt:lpstr>
      <vt:lpstr>13. Δείκτης Εμπορευσιμότητας Μετοχής</vt:lpstr>
      <vt:lpstr>ΜΕΙΟΝΕΚΤΗΜΑΤΑ ΑΡΙΘΜΟΔΕΙΚΤΩΝ</vt:lpstr>
      <vt:lpstr>BREAK EVEN POINT  Ή  ΝΕΚΡΟ ΣΗΜΕΙΟ ΕΠΙΧΕΙΡΗΣΕΩΝ (1)</vt:lpstr>
      <vt:lpstr>BREAK EVEN POINT Ή  ΝΕΚΡΟ ΣΗΜΕΙΟ ΕΠΙΧΕΙΡΗΣΕΩΝ (2)</vt:lpstr>
      <vt:lpstr>BREAK EVEN POINT Ή  ΝΕΚΡΟ ΣΗΜΕΙΟ ΕΠΙΧΕΙΡΗΣΕΩΝ (2)</vt:lpstr>
      <vt:lpstr>ΝΕΚΡΟ ΣΗΜΕΙΟ (3)</vt:lpstr>
      <vt:lpstr>ΛΕΙΤΟΥΡΓΙΑ Ν.Σ. (1)</vt:lpstr>
      <vt:lpstr>ΛΕΙΤΟΥΡΓΙΑ Ν.Σ. (2)</vt:lpstr>
      <vt:lpstr>Εκφράσεις του Ν.Σ.</vt:lpstr>
      <vt:lpstr>Συνιστώσες Ν.Σ.</vt:lpstr>
      <vt:lpstr>Συνολικά Έσοδα</vt:lpstr>
      <vt:lpstr>Σταθερά Έξοδα</vt:lpstr>
      <vt:lpstr>Μεταβλητά Έξοδα</vt:lpstr>
      <vt:lpstr>Συνολικά Έξοδα</vt:lpstr>
      <vt:lpstr>Μεταβολές Εσόδων Εξόδων</vt:lpstr>
      <vt:lpstr>Μαθηματικός Προσδιορισμός Ν.Σ.</vt:lpstr>
      <vt:lpstr>Περιορισμοί Ν.Σ. (1)</vt:lpstr>
      <vt:lpstr>Περιορισμοί Ν.Σ. (2)</vt:lpstr>
      <vt:lpstr>ΝΕΚΡΟ ΣΗΜΕΙΟ</vt:lpstr>
      <vt:lpstr>ΝΕΚΡΟ ΣΗΜΕΙΟ</vt:lpstr>
      <vt:lpstr>ΓΡΑΜΜΙΚΗ ΜΕΘΟΔΟΣ ΕΚΤΙΜΗΣΗΣ ΝΕΚΡΟΥ ΣΗΜΕΙΟΥ</vt:lpstr>
      <vt:lpstr>1. Δείκτης Περιθωρίου Ασφαλείας Πωλήσεων</vt:lpstr>
      <vt:lpstr>Ανάλυση Νεκρού Σημείου (1)</vt:lpstr>
      <vt:lpstr>Ανάλυση Νεκρού Σημείου (2)</vt:lpstr>
      <vt:lpstr>Διαφάνεια 355</vt:lpstr>
      <vt:lpstr>Διαφάνεια 356</vt:lpstr>
      <vt:lpstr>Διαφάνεια 357</vt:lpstr>
      <vt:lpstr>Διαφάνεια 358</vt:lpstr>
      <vt:lpstr>Διαφάνεια 359</vt:lpstr>
      <vt:lpstr>Διαφάνεια 360</vt:lpstr>
      <vt:lpstr>ΜΕΘΟΔΟΙ ΥΠΟΛΟΓΙΣΜΟΥ ΤΟΥ ΝΕΚΡΟΥ ΣΗΜΕΙΟΥ </vt:lpstr>
      <vt:lpstr>Η ΜΕΘΟΔΟΣ ΤΗΣ ΜΑΘΗΜΑΤΙΚΗΣ ΙΣΟΤΗΤΑΣ (1)</vt:lpstr>
      <vt:lpstr>Η ΜΕΘΟΔΟΣ ΤΗΣ ΜΑΘΗΜΑΤΙΚΗΣ ΙΣΟΤΗΤΑΣ (2)</vt:lpstr>
      <vt:lpstr>Η ΜΕΘΟΔΟΣ ΤΗΣ ΜΑΘΗΜΑΤΙΚΗΣ ΙΣΟΤΗΤΑΣ (3)</vt:lpstr>
      <vt:lpstr>Η ΜΕΘΟΔΟΣ ΤΗΣ ΜΑΘΗΜΑΤΙΚΗΣ ΙΣΟΤΗΤΑΣ (4)</vt:lpstr>
      <vt:lpstr>ΕΦΑΡΜΟΓΗ</vt:lpstr>
      <vt:lpstr>ΑΠΑΝΤΗΣΗ 1/7</vt:lpstr>
      <vt:lpstr>ΑΠΑΝΤΗΣΗ 2/7</vt:lpstr>
      <vt:lpstr>ΑΠΑΝΤΗΣΗ 3/7</vt:lpstr>
      <vt:lpstr>ΑΠΑΝΤΗΣΗ 4/7</vt:lpstr>
      <vt:lpstr>ΑΠΑΝΤΗΣΗ 5/7</vt:lpstr>
      <vt:lpstr>ΜΕΘΟΔΟΣ ΤΟΥ ΜΙΚΤΟΥ ΚΕΡΔΟΥΣ (1)  </vt:lpstr>
      <vt:lpstr>ΜΕΘΟΔΟΣ ΤΟΥ ΜΙΚΤΟΥ ΚΕΡΔΟΥΣ (2) </vt:lpstr>
      <vt:lpstr>ΕΦΑΡΜΟΓΗ 2/2</vt:lpstr>
      <vt:lpstr>ΑΠΑΝΤΗΣΗ 6/7</vt:lpstr>
      <vt:lpstr>ΑΠΑΝΤΗΣΗ 7/7</vt:lpstr>
      <vt:lpstr>ΠΑΡΑΔΕΙΓΜΑ ΓΡΑΦΙΚΗΣ ΠΑΡΑΣΤΑΣΗΣ ΝΕΚΡΟΥ ΣΗΜΕΙΟΥ</vt:lpstr>
      <vt:lpstr>Διαφάνεια 378</vt:lpstr>
      <vt:lpstr>Τρόποι ανάπτυξης υποδειγμάτων (1)</vt:lpstr>
      <vt:lpstr>Τρόποι ανάπτυξης υποδειγμάτων (2)</vt:lpstr>
      <vt:lpstr>Μοντέλα βαθμολόγησης φερεγγυότητας (1)</vt:lpstr>
      <vt:lpstr>Μοντέλα βαθμολόγησης φερεγγυότητας (2)</vt:lpstr>
      <vt:lpstr>Γραμμικά μοντέλα πιθανοτήτων</vt:lpstr>
      <vt:lpstr>Παράδειγμα</vt:lpstr>
      <vt:lpstr>Γραμμικά μοντέλα διαχωρισμού</vt:lpstr>
      <vt:lpstr>Logit μοντέλα</vt:lpstr>
      <vt:lpstr>Προβλήματα με τα γραμμικά μοντέλα διαχωρισμού</vt:lpstr>
      <vt:lpstr>How Firms Make Credit Decisions</vt:lpstr>
      <vt:lpstr>The Credit Decision</vt:lpstr>
      <vt:lpstr>The Credit Decision (1)</vt:lpstr>
      <vt:lpstr>ΤΟ ΜΟΝΤΕΛΟ ΤΟΥ ALTMAN</vt:lpstr>
      <vt:lpstr>ΤΟ ΜΟΝΤΕΛΟ ΤΟΥ E. ALTMAN</vt:lpstr>
      <vt:lpstr>ΤΟ ΜΟΝΤΕΛΟ ΤΟΥ E. ALTMAN</vt:lpstr>
      <vt:lpstr> ΑΥΣΤΗΡΟ ΜΟΝΤΕΛΟ ΠΡΟΒΛΕΨΗΣ ΧΡΕΟΚΟΠΙΑΣ  ALTMAN’S Z-SCORE MODEL</vt:lpstr>
      <vt:lpstr> ΑΥΣΤΗΡΟ ΜΟΝΤΕΛΟ ΠΡΟΒΛΕΨΗΣ ΧΡΕΟΚΟΠΙΑΣ  ALTMAN’S Z-SCORE MODEL</vt:lpstr>
      <vt:lpstr>ΑΥΣΤΗΡΟ ΜΟΝΤΕΛΟ ΠΡΟΒΛΕΨΗΣ ΧΡΕΟΚΟΠΙΑΣ  ALTMAN’S Z-SCORE MODEL</vt:lpstr>
      <vt:lpstr>ΑΥΣΤΗΡΟ ΜΟΝΤΕΛΟ ΠΡΟΒΛΕΨΗΣ ΧΡΕΟΚΟΠΙΑΣ  ALTMAN’S Z-SCORE MODEL</vt:lpstr>
      <vt:lpstr>ΜΟΝΤΕΛΟ ΠΡΟΒΛΕΨΗΣ ΧΡΕΟΚΟΠΙΑΣ  ALTMAN’S Z-SCORE MODEL</vt:lpstr>
      <vt:lpstr>ΜΟΝΤΕΛΟ ΠΡΟΒΛΕΨΗΣ ΧΡΕΟΚΟΠΙΑΣ  ALTMAN’S Z-SCORE MODEL</vt:lpstr>
      <vt:lpstr> ΑΥΣΤΗΡΟ ΜΟΝΤΕΛΟ ΠΡΟΒΛΕΨΗΣ ΧΡΕΟΚΟΠΙΑΣ  ALTMAN’S Z-SCORE MODEL</vt:lpstr>
      <vt:lpstr>ΠΛΕΟΝΕΚΤΗΜΑΤΑ</vt:lpstr>
      <vt:lpstr>ΜΕΙΟΝΕΚΤΗΜΑΤΑ</vt:lpstr>
      <vt:lpstr>ΒΙΒΛΙΟΓΡΑΦΙΑ (1)</vt:lpstr>
      <vt:lpstr>ΒΙΒΛΙΟΓΡΑΦΙΑ (2)</vt:lpstr>
      <vt:lpstr>ΒΙΒΛΙΟΓΡΑΦΙΑ (3)</vt:lpstr>
      <vt:lpstr>Τέλος Ενότητας</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user</dc:creator>
  <cp:lastModifiedBy>user</cp:lastModifiedBy>
  <cp:revision>148</cp:revision>
  <dcterms:created xsi:type="dcterms:W3CDTF">2018-11-23T16:41:44Z</dcterms:created>
  <dcterms:modified xsi:type="dcterms:W3CDTF">2018-12-11T19:22:18Z</dcterms:modified>
</cp:coreProperties>
</file>