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handoutMasterIdLst>
    <p:handoutMasterId r:id="rId33"/>
  </p:handout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1" r:id="rId15"/>
    <p:sldId id="270" r:id="rId16"/>
    <p:sldId id="267" r:id="rId17"/>
    <p:sldId id="272" r:id="rId18"/>
    <p:sldId id="273" r:id="rId19"/>
    <p:sldId id="274" r:id="rId20"/>
    <p:sldId id="275" r:id="rId21"/>
    <p:sldId id="276" r:id="rId22"/>
    <p:sldId id="277" r:id="rId23"/>
    <p:sldId id="278" r:id="rId24"/>
    <p:sldId id="279" r:id="rId25"/>
    <p:sldId id="282" r:id="rId26"/>
    <p:sldId id="280" r:id="rId27"/>
    <p:sldId id="281" r:id="rId28"/>
    <p:sldId id="283" r:id="rId29"/>
    <p:sldId id="284" r:id="rId30"/>
    <p:sldId id="285" r:id="rId31"/>
    <p:sldId id="286" r:id="rId32"/>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91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6041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3DC37256-BEF8-4FED-A42E-D924159D1E8A}" type="datetimeFigureOut">
              <a:rPr lang="el-GR"/>
              <a:pPr>
                <a:defRPr/>
              </a:pPr>
              <a:t>12/10/2015</a:t>
            </a:fld>
            <a:endParaRPr lang="el-GR"/>
          </a:p>
        </p:txBody>
      </p:sp>
      <p:sp>
        <p:nvSpPr>
          <p:cNvPr id="6042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604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EC163AA-09BA-474A-A703-487E126DF03F}" type="slidenum">
              <a:rPr lang="el-GR"/>
              <a:pPr>
                <a:defRPr/>
              </a:pPr>
              <a:t>‹#›</a:t>
            </a:fld>
            <a:endParaRPr lang="el-GR"/>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l-GR"/>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pPr>
                <a:defRPr/>
              </a:pPr>
              <a:endParaRPr lang="el-GR"/>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pPr>
                <a:defRPr/>
              </a:pPr>
              <a:endParaRPr lang="el-GR"/>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pPr>
                <a:defRPr/>
              </a:pPr>
              <a:endParaRPr lang="el-GR"/>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pPr>
                <a:defRPr/>
              </a:pPr>
              <a:endParaRPr lang="el-GR"/>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pPr>
                <a:defRPr/>
              </a:pPr>
              <a:endParaRPr lang="el-GR"/>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pPr>
                <a:defRPr/>
              </a:pPr>
              <a:endParaRPr lang="el-GR"/>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pPr>
                <a:defRPr/>
              </a:pPr>
              <a:endParaRPr lang="el-GR"/>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pPr>
                <a:defRPr/>
              </a:pPr>
              <a:endParaRPr lang="el-GR"/>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pPr>
                <a:defRPr/>
              </a:pPr>
              <a:endParaRPr lang="el-GR"/>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pPr>
                <a:defRPr/>
              </a:pPr>
              <a:endParaRPr lang="el-GR"/>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pPr>
                <a:defRPr/>
              </a:pPr>
              <a:endParaRPr lang="el-GR"/>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pPr>
                <a:defRPr/>
              </a:pPr>
              <a:endParaRPr lang="el-GR"/>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pPr>
                <a:defRPr/>
              </a:pPr>
              <a:endParaRPr lang="el-GR"/>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pPr>
                <a:defRPr/>
              </a:pPr>
              <a:endParaRPr lang="el-GR"/>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pPr>
                <a:defRPr/>
              </a:pPr>
              <a:endParaRPr lang="el-GR"/>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pPr>
                <a:defRPr/>
              </a:pPr>
              <a:endParaRPr lang="el-GR"/>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pPr>
                <a:defRPr/>
              </a:pPr>
              <a:endParaRPr lang="el-GR"/>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pPr>
                <a:defRPr/>
              </a:pPr>
              <a:endParaRPr lang="el-GR"/>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pPr>
                <a:defRPr/>
              </a:pPr>
              <a:endParaRPr lang="el-GR"/>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pPr>
                <a:defRPr/>
              </a:pPr>
              <a:endParaRPr lang="el-GR"/>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pPr>
                <a:defRPr/>
              </a:pPr>
              <a:endParaRPr lang="el-GR"/>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pPr>
                <a:defRPr/>
              </a:pPr>
              <a:endParaRPr lang="el-GR"/>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pPr>
                <a:defRPr/>
              </a:pPr>
              <a:endParaRPr lang="el-GR"/>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pPr>
                <a:defRPr/>
              </a:pPr>
              <a:endParaRPr lang="el-GR"/>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pPr>
                <a:defRPr/>
              </a:pPr>
              <a:endParaRPr lang="el-GR"/>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pPr>
                <a:defRPr/>
              </a:pPr>
              <a:endParaRPr lang="el-GR"/>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pPr>
                <a:defRPr/>
              </a:pPr>
              <a:endParaRPr lang="el-GR"/>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pPr>
                <a:defRPr/>
              </a:pPr>
              <a:endParaRPr lang="el-GR"/>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pPr>
                <a:defRPr/>
              </a:pPr>
              <a:endParaRPr lang="el-GR"/>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pPr>
                <a:defRPr/>
              </a:pPr>
              <a:endParaRPr lang="el-GR"/>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pPr>
                <a:defRPr/>
              </a:pPr>
              <a:endParaRPr lang="el-G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l-GR"/>
          </a:p>
        </p:txBody>
      </p:sp>
      <p:sp>
        <p:nvSpPr>
          <p:cNvPr id="58371" name="Rectangle 3"/>
          <p:cNvSpPr>
            <a:spLocks noGrp="1" noChangeArrowheads="1"/>
          </p:cNvSpPr>
          <p:nvPr>
            <p:ph type="ctrTitle"/>
          </p:nvPr>
        </p:nvSpPr>
        <p:spPr>
          <a:xfrm>
            <a:off x="315913" y="466725"/>
            <a:ext cx="6781800" cy="2133600"/>
          </a:xfrm>
        </p:spPr>
        <p:txBody>
          <a:bodyPr/>
          <a:lstStyle>
            <a:lvl1pPr algn="r">
              <a:defRPr sz="4800"/>
            </a:lvl1pPr>
          </a:lstStyle>
          <a:p>
            <a:r>
              <a:rPr lang="el-GR" altLang="en-US"/>
              <a:t>Κάντε κλικ για επεξεργασία του τίτλου</a:t>
            </a:r>
          </a:p>
        </p:txBody>
      </p:sp>
      <p:sp>
        <p:nvSpPr>
          <p:cNvPr id="58372"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l-GR" altLang="en-US"/>
              <a:t>Κάντε κλικ για να επεξεργαστείτε τον υπότιτλο του υποδείγματος</a:t>
            </a:r>
          </a:p>
        </p:txBody>
      </p:sp>
      <p:sp>
        <p:nvSpPr>
          <p:cNvPr id="38" name="Rectangle 5"/>
          <p:cNvSpPr>
            <a:spLocks noGrp="1" noChangeArrowheads="1"/>
          </p:cNvSpPr>
          <p:nvPr>
            <p:ph type="dt" sz="half" idx="10"/>
          </p:nvPr>
        </p:nvSpPr>
        <p:spPr/>
        <p:txBody>
          <a:bodyPr/>
          <a:lstStyle>
            <a:lvl1pPr>
              <a:defRPr/>
            </a:lvl1pPr>
          </a:lstStyle>
          <a:p>
            <a:pPr>
              <a:defRPr/>
            </a:pPr>
            <a:fld id="{E2498A68-B0E4-4491-AAB5-668F0AE7C9FE}" type="datetimeFigureOut">
              <a:rPr lang="el-GR"/>
              <a:pPr>
                <a:defRPr/>
              </a:pPr>
              <a:t>12/10/2015</a:t>
            </a:fld>
            <a:endParaRPr lang="el-GR" altLang="en-US"/>
          </a:p>
        </p:txBody>
      </p:sp>
      <p:sp>
        <p:nvSpPr>
          <p:cNvPr id="39" name="Rectangle 6"/>
          <p:cNvSpPr>
            <a:spLocks noGrp="1" noChangeArrowheads="1"/>
          </p:cNvSpPr>
          <p:nvPr>
            <p:ph type="ftr" sz="quarter" idx="11"/>
          </p:nvPr>
        </p:nvSpPr>
        <p:spPr/>
        <p:txBody>
          <a:bodyPr/>
          <a:lstStyle>
            <a:lvl1pPr>
              <a:defRPr/>
            </a:lvl1pPr>
          </a:lstStyle>
          <a:p>
            <a:pPr>
              <a:defRPr/>
            </a:pPr>
            <a:endParaRPr lang="el-GR" altLang="en-US"/>
          </a:p>
        </p:txBody>
      </p:sp>
      <p:sp>
        <p:nvSpPr>
          <p:cNvPr id="40" name="Rectangle 7"/>
          <p:cNvSpPr>
            <a:spLocks noGrp="1" noChangeArrowheads="1"/>
          </p:cNvSpPr>
          <p:nvPr>
            <p:ph type="sldNum" sz="quarter" idx="12"/>
          </p:nvPr>
        </p:nvSpPr>
        <p:spPr/>
        <p:txBody>
          <a:bodyPr/>
          <a:lstStyle>
            <a:lvl1pPr>
              <a:defRPr/>
            </a:lvl1pPr>
          </a:lstStyle>
          <a:p>
            <a:pPr>
              <a:defRPr/>
            </a:pPr>
            <a:fld id="{621EA9B9-D550-4483-8A02-B5CF9E409DF5}" type="slidenum">
              <a:rPr lang="el-GR" altLang="en-US"/>
              <a:pPr>
                <a:defRPr/>
              </a:pPr>
              <a:t>‹#›</a:t>
            </a:fld>
            <a:endParaRPr lang="el-G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Rectangle 5"/>
          <p:cNvSpPr>
            <a:spLocks noGrp="1" noChangeArrowheads="1"/>
          </p:cNvSpPr>
          <p:nvPr>
            <p:ph type="dt" sz="half" idx="10"/>
          </p:nvPr>
        </p:nvSpPr>
        <p:spPr>
          <a:ln/>
        </p:spPr>
        <p:txBody>
          <a:bodyPr/>
          <a:lstStyle>
            <a:lvl1pPr>
              <a:defRPr/>
            </a:lvl1pPr>
          </a:lstStyle>
          <a:p>
            <a:pPr>
              <a:defRPr/>
            </a:pPr>
            <a:fld id="{292A33E5-7BF9-41EF-B788-92190F5EB258}" type="datetimeFigureOut">
              <a:rPr lang="el-GR"/>
              <a:pPr>
                <a:defRPr/>
              </a:pPr>
              <a:t>12/10/2015</a:t>
            </a:fld>
            <a:endParaRPr lang="el-GR"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l-GR" altLang="en-US"/>
          </a:p>
        </p:txBody>
      </p:sp>
      <p:sp>
        <p:nvSpPr>
          <p:cNvPr id="6" name="Rectangle 7"/>
          <p:cNvSpPr>
            <a:spLocks noGrp="1" noChangeArrowheads="1"/>
          </p:cNvSpPr>
          <p:nvPr>
            <p:ph type="sldNum" sz="quarter" idx="12"/>
          </p:nvPr>
        </p:nvSpPr>
        <p:spPr>
          <a:ln/>
        </p:spPr>
        <p:txBody>
          <a:bodyPr/>
          <a:lstStyle>
            <a:lvl1pPr>
              <a:defRPr/>
            </a:lvl1pPr>
          </a:lstStyle>
          <a:p>
            <a:pPr>
              <a:defRPr/>
            </a:pPr>
            <a:fld id="{CA1040C2-91FD-421B-88B5-BF1699711679}" type="slidenum">
              <a:rPr lang="el-GR" altLang="en-US"/>
              <a:pPr>
                <a:defRPr/>
              </a:pPr>
              <a:t>‹#›</a:t>
            </a:fld>
            <a:endParaRPr lang="el-G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Rectangle 5"/>
          <p:cNvSpPr>
            <a:spLocks noGrp="1" noChangeArrowheads="1"/>
          </p:cNvSpPr>
          <p:nvPr>
            <p:ph type="dt" sz="half" idx="10"/>
          </p:nvPr>
        </p:nvSpPr>
        <p:spPr>
          <a:ln/>
        </p:spPr>
        <p:txBody>
          <a:bodyPr/>
          <a:lstStyle>
            <a:lvl1pPr>
              <a:defRPr/>
            </a:lvl1pPr>
          </a:lstStyle>
          <a:p>
            <a:pPr>
              <a:defRPr/>
            </a:pPr>
            <a:fld id="{20833D1D-C3C7-410D-9C56-04FA48B9169A}" type="datetimeFigureOut">
              <a:rPr lang="el-GR"/>
              <a:pPr>
                <a:defRPr/>
              </a:pPr>
              <a:t>12/10/2015</a:t>
            </a:fld>
            <a:endParaRPr lang="el-GR"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l-GR" altLang="en-US"/>
          </a:p>
        </p:txBody>
      </p:sp>
      <p:sp>
        <p:nvSpPr>
          <p:cNvPr id="6" name="Rectangle 7"/>
          <p:cNvSpPr>
            <a:spLocks noGrp="1" noChangeArrowheads="1"/>
          </p:cNvSpPr>
          <p:nvPr>
            <p:ph type="sldNum" sz="quarter" idx="12"/>
          </p:nvPr>
        </p:nvSpPr>
        <p:spPr>
          <a:ln/>
        </p:spPr>
        <p:txBody>
          <a:bodyPr/>
          <a:lstStyle>
            <a:lvl1pPr>
              <a:defRPr/>
            </a:lvl1pPr>
          </a:lstStyle>
          <a:p>
            <a:pPr>
              <a:defRPr/>
            </a:pPr>
            <a:fld id="{FB626449-0282-40EE-8475-D2B39975B283}" type="slidenum">
              <a:rPr lang="el-GR" altLang="en-US"/>
              <a:pPr>
                <a:defRPr/>
              </a:pPr>
              <a:t>‹#›</a:t>
            </a:fld>
            <a:endParaRPr lang="el-G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Rectangle 5"/>
          <p:cNvSpPr>
            <a:spLocks noGrp="1" noChangeArrowheads="1"/>
          </p:cNvSpPr>
          <p:nvPr>
            <p:ph type="dt" sz="half" idx="10"/>
          </p:nvPr>
        </p:nvSpPr>
        <p:spPr>
          <a:ln/>
        </p:spPr>
        <p:txBody>
          <a:bodyPr/>
          <a:lstStyle>
            <a:lvl1pPr>
              <a:defRPr/>
            </a:lvl1pPr>
          </a:lstStyle>
          <a:p>
            <a:pPr>
              <a:defRPr/>
            </a:pPr>
            <a:fld id="{66B9C51F-F630-4757-8762-79B4DAAFEC3A}" type="datetimeFigureOut">
              <a:rPr lang="el-GR"/>
              <a:pPr>
                <a:defRPr/>
              </a:pPr>
              <a:t>12/10/2015</a:t>
            </a:fld>
            <a:endParaRPr lang="el-GR"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l-GR" altLang="en-US"/>
          </a:p>
        </p:txBody>
      </p:sp>
      <p:sp>
        <p:nvSpPr>
          <p:cNvPr id="6" name="Rectangle 7"/>
          <p:cNvSpPr>
            <a:spLocks noGrp="1" noChangeArrowheads="1"/>
          </p:cNvSpPr>
          <p:nvPr>
            <p:ph type="sldNum" sz="quarter" idx="12"/>
          </p:nvPr>
        </p:nvSpPr>
        <p:spPr>
          <a:ln/>
        </p:spPr>
        <p:txBody>
          <a:bodyPr/>
          <a:lstStyle>
            <a:lvl1pPr>
              <a:defRPr/>
            </a:lvl1pPr>
          </a:lstStyle>
          <a:p>
            <a:pPr>
              <a:defRPr/>
            </a:pPr>
            <a:fld id="{18477570-ABA2-47F1-BFDB-B077EE6B121F}" type="slidenum">
              <a:rPr lang="el-GR" altLang="en-US"/>
              <a:pPr>
                <a:defRPr/>
              </a:pPr>
              <a:t>‹#›</a:t>
            </a:fld>
            <a:endParaRPr lang="el-G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295139C4-FD22-47A8-936D-0410F0B0C954}" type="datetimeFigureOut">
              <a:rPr lang="el-GR"/>
              <a:pPr>
                <a:defRPr/>
              </a:pPr>
              <a:t>12/10/2015</a:t>
            </a:fld>
            <a:endParaRPr lang="el-GR"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l-GR" altLang="en-US"/>
          </a:p>
        </p:txBody>
      </p:sp>
      <p:sp>
        <p:nvSpPr>
          <p:cNvPr id="6" name="Rectangle 7"/>
          <p:cNvSpPr>
            <a:spLocks noGrp="1" noChangeArrowheads="1"/>
          </p:cNvSpPr>
          <p:nvPr>
            <p:ph type="sldNum" sz="quarter" idx="12"/>
          </p:nvPr>
        </p:nvSpPr>
        <p:spPr>
          <a:ln/>
        </p:spPr>
        <p:txBody>
          <a:bodyPr/>
          <a:lstStyle>
            <a:lvl1pPr>
              <a:defRPr/>
            </a:lvl1pPr>
          </a:lstStyle>
          <a:p>
            <a:pPr>
              <a:defRPr/>
            </a:pPr>
            <a:fld id="{69353291-C8AC-4883-9E5D-6C36D8432057}" type="slidenum">
              <a:rPr lang="el-GR" altLang="en-US"/>
              <a:pPr>
                <a:defRPr/>
              </a:pPr>
              <a:t>‹#›</a:t>
            </a:fld>
            <a:endParaRPr lang="el-G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Rectangle 5"/>
          <p:cNvSpPr>
            <a:spLocks noGrp="1" noChangeArrowheads="1"/>
          </p:cNvSpPr>
          <p:nvPr>
            <p:ph type="dt" sz="half" idx="10"/>
          </p:nvPr>
        </p:nvSpPr>
        <p:spPr>
          <a:ln/>
        </p:spPr>
        <p:txBody>
          <a:bodyPr/>
          <a:lstStyle>
            <a:lvl1pPr>
              <a:defRPr/>
            </a:lvl1pPr>
          </a:lstStyle>
          <a:p>
            <a:pPr>
              <a:defRPr/>
            </a:pPr>
            <a:fld id="{43C40E9A-2AB5-49E6-933B-EF3F001E3E91}" type="datetimeFigureOut">
              <a:rPr lang="el-GR"/>
              <a:pPr>
                <a:defRPr/>
              </a:pPr>
              <a:t>12/10/2015</a:t>
            </a:fld>
            <a:endParaRPr lang="el-GR"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l-GR" altLang="en-US"/>
          </a:p>
        </p:txBody>
      </p:sp>
      <p:sp>
        <p:nvSpPr>
          <p:cNvPr id="7" name="Rectangle 7"/>
          <p:cNvSpPr>
            <a:spLocks noGrp="1" noChangeArrowheads="1"/>
          </p:cNvSpPr>
          <p:nvPr>
            <p:ph type="sldNum" sz="quarter" idx="12"/>
          </p:nvPr>
        </p:nvSpPr>
        <p:spPr>
          <a:ln/>
        </p:spPr>
        <p:txBody>
          <a:bodyPr/>
          <a:lstStyle>
            <a:lvl1pPr>
              <a:defRPr/>
            </a:lvl1pPr>
          </a:lstStyle>
          <a:p>
            <a:pPr>
              <a:defRPr/>
            </a:pPr>
            <a:fld id="{F8CD928D-1326-4A4B-B8AD-D98B7F64B111}" type="slidenum">
              <a:rPr lang="el-GR" altLang="en-US"/>
              <a:pPr>
                <a:defRPr/>
              </a:pPr>
              <a:t>‹#›</a:t>
            </a:fld>
            <a:endParaRPr lang="el-G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Rectangle 5"/>
          <p:cNvSpPr>
            <a:spLocks noGrp="1" noChangeArrowheads="1"/>
          </p:cNvSpPr>
          <p:nvPr>
            <p:ph type="dt" sz="half" idx="10"/>
          </p:nvPr>
        </p:nvSpPr>
        <p:spPr>
          <a:ln/>
        </p:spPr>
        <p:txBody>
          <a:bodyPr/>
          <a:lstStyle>
            <a:lvl1pPr>
              <a:defRPr/>
            </a:lvl1pPr>
          </a:lstStyle>
          <a:p>
            <a:pPr>
              <a:defRPr/>
            </a:pPr>
            <a:fld id="{A66C189E-43AF-40EC-9A73-51AE17BC98AB}" type="datetimeFigureOut">
              <a:rPr lang="el-GR"/>
              <a:pPr>
                <a:defRPr/>
              </a:pPr>
              <a:t>12/10/2015</a:t>
            </a:fld>
            <a:endParaRPr lang="el-GR"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l-GR" altLang="en-US"/>
          </a:p>
        </p:txBody>
      </p:sp>
      <p:sp>
        <p:nvSpPr>
          <p:cNvPr id="9" name="Rectangle 7"/>
          <p:cNvSpPr>
            <a:spLocks noGrp="1" noChangeArrowheads="1"/>
          </p:cNvSpPr>
          <p:nvPr>
            <p:ph type="sldNum" sz="quarter" idx="12"/>
          </p:nvPr>
        </p:nvSpPr>
        <p:spPr>
          <a:ln/>
        </p:spPr>
        <p:txBody>
          <a:bodyPr/>
          <a:lstStyle>
            <a:lvl1pPr>
              <a:defRPr/>
            </a:lvl1pPr>
          </a:lstStyle>
          <a:p>
            <a:pPr>
              <a:defRPr/>
            </a:pPr>
            <a:fld id="{33437B89-0AC7-4943-915F-86297FD18312}" type="slidenum">
              <a:rPr lang="el-GR" altLang="en-US"/>
              <a:pPr>
                <a:defRPr/>
              </a:pPr>
              <a:t>‹#›</a:t>
            </a:fld>
            <a:endParaRPr lang="el-G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Rectangle 5"/>
          <p:cNvSpPr>
            <a:spLocks noGrp="1" noChangeArrowheads="1"/>
          </p:cNvSpPr>
          <p:nvPr>
            <p:ph type="dt" sz="half" idx="10"/>
          </p:nvPr>
        </p:nvSpPr>
        <p:spPr>
          <a:ln/>
        </p:spPr>
        <p:txBody>
          <a:bodyPr/>
          <a:lstStyle>
            <a:lvl1pPr>
              <a:defRPr/>
            </a:lvl1pPr>
          </a:lstStyle>
          <a:p>
            <a:pPr>
              <a:defRPr/>
            </a:pPr>
            <a:fld id="{2BB5D978-6E60-467B-AD47-7FF470E87051}" type="datetimeFigureOut">
              <a:rPr lang="el-GR"/>
              <a:pPr>
                <a:defRPr/>
              </a:pPr>
              <a:t>12/10/2015</a:t>
            </a:fld>
            <a:endParaRPr lang="el-GR"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l-GR" altLang="en-US"/>
          </a:p>
        </p:txBody>
      </p:sp>
      <p:sp>
        <p:nvSpPr>
          <p:cNvPr id="5" name="Rectangle 7"/>
          <p:cNvSpPr>
            <a:spLocks noGrp="1" noChangeArrowheads="1"/>
          </p:cNvSpPr>
          <p:nvPr>
            <p:ph type="sldNum" sz="quarter" idx="12"/>
          </p:nvPr>
        </p:nvSpPr>
        <p:spPr>
          <a:ln/>
        </p:spPr>
        <p:txBody>
          <a:bodyPr/>
          <a:lstStyle>
            <a:lvl1pPr>
              <a:defRPr/>
            </a:lvl1pPr>
          </a:lstStyle>
          <a:p>
            <a:pPr>
              <a:defRPr/>
            </a:pPr>
            <a:fld id="{C152A9C6-9D42-4FB2-A431-BA837AB8A705}" type="slidenum">
              <a:rPr lang="el-GR" altLang="en-US"/>
              <a:pPr>
                <a:defRPr/>
              </a:pPr>
              <a:t>‹#›</a:t>
            </a:fld>
            <a:endParaRPr lang="el-G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EB824C4-1317-4A48-8F5D-C02EF1CA9163}" type="datetimeFigureOut">
              <a:rPr lang="el-GR"/>
              <a:pPr>
                <a:defRPr/>
              </a:pPr>
              <a:t>12/10/2015</a:t>
            </a:fld>
            <a:endParaRPr lang="el-GR"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l-GR" altLang="en-US"/>
          </a:p>
        </p:txBody>
      </p:sp>
      <p:sp>
        <p:nvSpPr>
          <p:cNvPr id="4" name="Rectangle 7"/>
          <p:cNvSpPr>
            <a:spLocks noGrp="1" noChangeArrowheads="1"/>
          </p:cNvSpPr>
          <p:nvPr>
            <p:ph type="sldNum" sz="quarter" idx="12"/>
          </p:nvPr>
        </p:nvSpPr>
        <p:spPr>
          <a:ln/>
        </p:spPr>
        <p:txBody>
          <a:bodyPr/>
          <a:lstStyle>
            <a:lvl1pPr>
              <a:defRPr/>
            </a:lvl1pPr>
          </a:lstStyle>
          <a:p>
            <a:pPr>
              <a:defRPr/>
            </a:pPr>
            <a:fld id="{9B66B27F-4CC7-4AF5-B4FB-8F2E32E80AA4}" type="slidenum">
              <a:rPr lang="el-GR" altLang="en-US"/>
              <a:pPr>
                <a:defRPr/>
              </a:pPr>
              <a:t>‹#›</a:t>
            </a:fld>
            <a:endParaRPr lang="el-G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4D68191-6A6E-4D6A-A937-0CDFE070C584}" type="datetimeFigureOut">
              <a:rPr lang="el-GR"/>
              <a:pPr>
                <a:defRPr/>
              </a:pPr>
              <a:t>12/10/2015</a:t>
            </a:fld>
            <a:endParaRPr lang="el-GR"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l-GR" altLang="en-US"/>
          </a:p>
        </p:txBody>
      </p:sp>
      <p:sp>
        <p:nvSpPr>
          <p:cNvPr id="7" name="Rectangle 7"/>
          <p:cNvSpPr>
            <a:spLocks noGrp="1" noChangeArrowheads="1"/>
          </p:cNvSpPr>
          <p:nvPr>
            <p:ph type="sldNum" sz="quarter" idx="12"/>
          </p:nvPr>
        </p:nvSpPr>
        <p:spPr>
          <a:ln/>
        </p:spPr>
        <p:txBody>
          <a:bodyPr/>
          <a:lstStyle>
            <a:lvl1pPr>
              <a:defRPr/>
            </a:lvl1pPr>
          </a:lstStyle>
          <a:p>
            <a:pPr>
              <a:defRPr/>
            </a:pPr>
            <a:fld id="{D832DD98-DA63-4474-9168-9B804BF8E51B}" type="slidenum">
              <a:rPr lang="el-GR" altLang="en-US"/>
              <a:pPr>
                <a:defRPr/>
              </a:pPr>
              <a:t>‹#›</a:t>
            </a:fld>
            <a:endParaRPr lang="el-G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15CCB212-7442-461B-A5BF-0032BB83ACD6}" type="datetimeFigureOut">
              <a:rPr lang="el-GR"/>
              <a:pPr>
                <a:defRPr/>
              </a:pPr>
              <a:t>12/10/2015</a:t>
            </a:fld>
            <a:endParaRPr lang="el-GR"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l-GR" altLang="en-US"/>
          </a:p>
        </p:txBody>
      </p:sp>
      <p:sp>
        <p:nvSpPr>
          <p:cNvPr id="7" name="Rectangle 7"/>
          <p:cNvSpPr>
            <a:spLocks noGrp="1" noChangeArrowheads="1"/>
          </p:cNvSpPr>
          <p:nvPr>
            <p:ph type="sldNum" sz="quarter" idx="12"/>
          </p:nvPr>
        </p:nvSpPr>
        <p:spPr>
          <a:ln/>
        </p:spPr>
        <p:txBody>
          <a:bodyPr/>
          <a:lstStyle>
            <a:lvl1pPr>
              <a:defRPr/>
            </a:lvl1pPr>
          </a:lstStyle>
          <a:p>
            <a:pPr>
              <a:defRPr/>
            </a:pPr>
            <a:fld id="{8A1374C5-488D-4268-A8CE-F68E4375374B}" type="slidenum">
              <a:rPr lang="el-GR" altLang="en-US"/>
              <a:pPr>
                <a:defRPr/>
              </a:pPr>
              <a:t>‹#›</a:t>
            </a:fld>
            <a:endParaRPr lang="el-G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el-GR"/>
          </a:p>
        </p:txBody>
      </p:sp>
      <p:sp>
        <p:nvSpPr>
          <p:cNvPr id="1027"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l-GR" altLang="en-US" smtClean="0"/>
              <a:t>Κάντε κλικ για επεξεργασία του τίτλου</a:t>
            </a:r>
          </a:p>
        </p:txBody>
      </p:sp>
      <p:sp>
        <p:nvSpPr>
          <p:cNvPr id="1028"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altLang="en-US" smtClean="0"/>
              <a:t>Κάντε κλικ για να επεξεργαστείτε τα στυλ κειμένου του υποδείγματος</a:t>
            </a:r>
          </a:p>
          <a:p>
            <a:pPr lvl="1"/>
            <a:r>
              <a:rPr lang="el-GR" altLang="en-US" smtClean="0"/>
              <a:t>Δεύτερου επιπέδου</a:t>
            </a:r>
          </a:p>
          <a:p>
            <a:pPr lvl="2"/>
            <a:r>
              <a:rPr lang="el-GR" altLang="en-US" smtClean="0"/>
              <a:t>Τρίτου επιπέδου</a:t>
            </a:r>
          </a:p>
          <a:p>
            <a:pPr lvl="3"/>
            <a:r>
              <a:rPr lang="el-GR" altLang="en-US" smtClean="0"/>
              <a:t>Τέταρτου επιπέδου</a:t>
            </a:r>
          </a:p>
          <a:p>
            <a:pPr lvl="4"/>
            <a:r>
              <a:rPr lang="el-GR" altLang="en-US" smtClean="0"/>
              <a:t>Πέμπτου επιπέδου</a:t>
            </a:r>
          </a:p>
        </p:txBody>
      </p:sp>
      <p:sp>
        <p:nvSpPr>
          <p:cNvPr id="57349"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fld id="{320AF948-60A7-4D54-AFC7-716405ADEFDC}" type="datetimeFigureOut">
              <a:rPr lang="el-GR"/>
              <a:pPr>
                <a:defRPr/>
              </a:pPr>
              <a:t>12/10/2015</a:t>
            </a:fld>
            <a:endParaRPr lang="el-GR" altLang="en-US"/>
          </a:p>
        </p:txBody>
      </p:sp>
      <p:sp>
        <p:nvSpPr>
          <p:cNvPr id="57350"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l-GR" altLang="en-US"/>
          </a:p>
        </p:txBody>
      </p:sp>
      <p:sp>
        <p:nvSpPr>
          <p:cNvPr id="57351"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fld id="{5E8E106A-921C-4B7D-9162-1FA6C26EE8E1}" type="slidenum">
              <a:rPr lang="el-GR" altLang="en-US"/>
              <a:pPr>
                <a:defRPr/>
              </a:pPr>
              <a:t>‹#›</a:t>
            </a:fld>
            <a:endParaRPr lang="el-GR" altLang="en-US"/>
          </a:p>
        </p:txBody>
      </p:sp>
      <p:grpSp>
        <p:nvGrpSpPr>
          <p:cNvPr id="1032" name="Group 8"/>
          <p:cNvGrpSpPr>
            <a:grpSpLocks/>
          </p:cNvGrpSpPr>
          <p:nvPr/>
        </p:nvGrpSpPr>
        <p:grpSpPr bwMode="auto">
          <a:xfrm>
            <a:off x="8153400" y="152400"/>
            <a:ext cx="792163" cy="1295400"/>
            <a:chOff x="5136" y="960"/>
            <a:chExt cx="528" cy="864"/>
          </a:xfrm>
        </p:grpSpPr>
        <p:sp>
          <p:nvSpPr>
            <p:cNvPr id="57353"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pPr>
                <a:defRPr/>
              </a:pPr>
              <a:endParaRPr lang="el-GR"/>
            </a:p>
          </p:txBody>
        </p:sp>
        <p:sp>
          <p:nvSpPr>
            <p:cNvPr id="57354" name="Oval 10"/>
            <p:cNvSpPr>
              <a:spLocks noChangeArrowheads="1"/>
            </p:cNvSpPr>
            <p:nvPr/>
          </p:nvSpPr>
          <p:spPr bwMode="auto">
            <a:xfrm>
              <a:off x="5248" y="960"/>
              <a:ext cx="79" cy="80"/>
            </a:xfrm>
            <a:prstGeom prst="ellipse">
              <a:avLst/>
            </a:prstGeom>
            <a:solidFill>
              <a:schemeClr val="tx2"/>
            </a:solidFill>
            <a:ln w="9525">
              <a:noFill/>
              <a:round/>
              <a:headEnd/>
              <a:tailEnd/>
            </a:ln>
            <a:effectLst/>
          </p:spPr>
          <p:txBody>
            <a:bodyPr wrap="none" anchor="ctr"/>
            <a:lstStyle/>
            <a:p>
              <a:pPr>
                <a:defRPr/>
              </a:pPr>
              <a:endParaRPr lang="el-GR"/>
            </a:p>
          </p:txBody>
        </p:sp>
        <p:sp>
          <p:nvSpPr>
            <p:cNvPr id="57355" name="Oval 11"/>
            <p:cNvSpPr>
              <a:spLocks noChangeArrowheads="1"/>
            </p:cNvSpPr>
            <p:nvPr/>
          </p:nvSpPr>
          <p:spPr bwMode="auto">
            <a:xfrm>
              <a:off x="5360" y="960"/>
              <a:ext cx="79" cy="80"/>
            </a:xfrm>
            <a:prstGeom prst="ellipse">
              <a:avLst/>
            </a:prstGeom>
            <a:solidFill>
              <a:schemeClr val="tx2"/>
            </a:solidFill>
            <a:ln w="9525">
              <a:noFill/>
              <a:round/>
              <a:headEnd/>
              <a:tailEnd/>
            </a:ln>
            <a:effectLst/>
          </p:spPr>
          <p:txBody>
            <a:bodyPr wrap="none" anchor="ctr"/>
            <a:lstStyle/>
            <a:p>
              <a:pPr>
                <a:defRPr/>
              </a:pPr>
              <a:endParaRPr lang="el-GR"/>
            </a:p>
          </p:txBody>
        </p:sp>
        <p:sp>
          <p:nvSpPr>
            <p:cNvPr id="57356" name="Oval 12"/>
            <p:cNvSpPr>
              <a:spLocks noChangeArrowheads="1"/>
            </p:cNvSpPr>
            <p:nvPr/>
          </p:nvSpPr>
          <p:spPr bwMode="auto">
            <a:xfrm>
              <a:off x="5136" y="1072"/>
              <a:ext cx="80" cy="79"/>
            </a:xfrm>
            <a:prstGeom prst="ellipse">
              <a:avLst/>
            </a:prstGeom>
            <a:solidFill>
              <a:schemeClr val="tx2"/>
            </a:solidFill>
            <a:ln w="9525">
              <a:noFill/>
              <a:round/>
              <a:headEnd/>
              <a:tailEnd/>
            </a:ln>
            <a:effectLst/>
          </p:spPr>
          <p:txBody>
            <a:bodyPr wrap="none" anchor="ctr"/>
            <a:lstStyle/>
            <a:p>
              <a:pPr>
                <a:defRPr/>
              </a:pPr>
              <a:endParaRPr lang="el-GR"/>
            </a:p>
          </p:txBody>
        </p:sp>
        <p:sp>
          <p:nvSpPr>
            <p:cNvPr id="57357" name="Oval 13"/>
            <p:cNvSpPr>
              <a:spLocks noChangeArrowheads="1"/>
            </p:cNvSpPr>
            <p:nvPr/>
          </p:nvSpPr>
          <p:spPr bwMode="auto">
            <a:xfrm>
              <a:off x="5248" y="1072"/>
              <a:ext cx="79" cy="79"/>
            </a:xfrm>
            <a:prstGeom prst="ellipse">
              <a:avLst/>
            </a:prstGeom>
            <a:solidFill>
              <a:schemeClr val="tx2"/>
            </a:solidFill>
            <a:ln w="9525">
              <a:noFill/>
              <a:round/>
              <a:headEnd/>
              <a:tailEnd/>
            </a:ln>
            <a:effectLst/>
          </p:spPr>
          <p:txBody>
            <a:bodyPr wrap="none" anchor="ctr"/>
            <a:lstStyle/>
            <a:p>
              <a:pPr>
                <a:defRPr/>
              </a:pPr>
              <a:endParaRPr lang="el-GR"/>
            </a:p>
          </p:txBody>
        </p:sp>
        <p:sp>
          <p:nvSpPr>
            <p:cNvPr id="57358" name="Oval 14"/>
            <p:cNvSpPr>
              <a:spLocks noChangeArrowheads="1"/>
            </p:cNvSpPr>
            <p:nvPr/>
          </p:nvSpPr>
          <p:spPr bwMode="auto">
            <a:xfrm>
              <a:off x="5360" y="1072"/>
              <a:ext cx="79" cy="79"/>
            </a:xfrm>
            <a:prstGeom prst="ellipse">
              <a:avLst/>
            </a:prstGeom>
            <a:solidFill>
              <a:schemeClr val="tx2"/>
            </a:solidFill>
            <a:ln w="9525">
              <a:noFill/>
              <a:round/>
              <a:headEnd/>
              <a:tailEnd/>
            </a:ln>
            <a:effectLst/>
          </p:spPr>
          <p:txBody>
            <a:bodyPr wrap="none" anchor="ctr"/>
            <a:lstStyle/>
            <a:p>
              <a:pPr>
                <a:defRPr/>
              </a:pPr>
              <a:endParaRPr lang="el-GR"/>
            </a:p>
          </p:txBody>
        </p:sp>
        <p:sp>
          <p:nvSpPr>
            <p:cNvPr id="57359" name="Oval 15"/>
            <p:cNvSpPr>
              <a:spLocks noChangeArrowheads="1"/>
            </p:cNvSpPr>
            <p:nvPr/>
          </p:nvSpPr>
          <p:spPr bwMode="auto">
            <a:xfrm>
              <a:off x="5472" y="1072"/>
              <a:ext cx="79" cy="79"/>
            </a:xfrm>
            <a:prstGeom prst="ellipse">
              <a:avLst/>
            </a:prstGeom>
            <a:solidFill>
              <a:schemeClr val="accent2"/>
            </a:solidFill>
            <a:ln w="9525">
              <a:noFill/>
              <a:round/>
              <a:headEnd/>
              <a:tailEnd/>
            </a:ln>
            <a:effectLst/>
          </p:spPr>
          <p:txBody>
            <a:bodyPr wrap="none" anchor="ctr"/>
            <a:lstStyle/>
            <a:p>
              <a:pPr>
                <a:defRPr/>
              </a:pPr>
              <a:endParaRPr lang="el-GR"/>
            </a:p>
          </p:txBody>
        </p:sp>
        <p:sp>
          <p:nvSpPr>
            <p:cNvPr id="57360" name="Oval 16"/>
            <p:cNvSpPr>
              <a:spLocks noChangeArrowheads="1"/>
            </p:cNvSpPr>
            <p:nvPr/>
          </p:nvSpPr>
          <p:spPr bwMode="auto">
            <a:xfrm>
              <a:off x="5136" y="1184"/>
              <a:ext cx="80" cy="79"/>
            </a:xfrm>
            <a:prstGeom prst="ellipse">
              <a:avLst/>
            </a:prstGeom>
            <a:solidFill>
              <a:schemeClr val="tx2"/>
            </a:solidFill>
            <a:ln w="9525">
              <a:noFill/>
              <a:round/>
              <a:headEnd/>
              <a:tailEnd/>
            </a:ln>
            <a:effectLst/>
          </p:spPr>
          <p:txBody>
            <a:bodyPr wrap="none" anchor="ctr"/>
            <a:lstStyle/>
            <a:p>
              <a:pPr>
                <a:defRPr/>
              </a:pPr>
              <a:endParaRPr lang="el-GR"/>
            </a:p>
          </p:txBody>
        </p:sp>
        <p:sp>
          <p:nvSpPr>
            <p:cNvPr id="57361" name="Oval 17"/>
            <p:cNvSpPr>
              <a:spLocks noChangeArrowheads="1"/>
            </p:cNvSpPr>
            <p:nvPr/>
          </p:nvSpPr>
          <p:spPr bwMode="auto">
            <a:xfrm>
              <a:off x="5248" y="1184"/>
              <a:ext cx="79" cy="79"/>
            </a:xfrm>
            <a:prstGeom prst="ellipse">
              <a:avLst/>
            </a:prstGeom>
            <a:solidFill>
              <a:schemeClr val="tx2"/>
            </a:solidFill>
            <a:ln w="9525">
              <a:noFill/>
              <a:round/>
              <a:headEnd/>
              <a:tailEnd/>
            </a:ln>
            <a:effectLst/>
          </p:spPr>
          <p:txBody>
            <a:bodyPr wrap="none" anchor="ctr"/>
            <a:lstStyle/>
            <a:p>
              <a:pPr>
                <a:defRPr/>
              </a:pPr>
              <a:endParaRPr lang="el-GR"/>
            </a:p>
          </p:txBody>
        </p:sp>
        <p:sp>
          <p:nvSpPr>
            <p:cNvPr id="57362" name="Oval 18"/>
            <p:cNvSpPr>
              <a:spLocks noChangeArrowheads="1"/>
            </p:cNvSpPr>
            <p:nvPr/>
          </p:nvSpPr>
          <p:spPr bwMode="auto">
            <a:xfrm>
              <a:off x="5360" y="1184"/>
              <a:ext cx="79" cy="79"/>
            </a:xfrm>
            <a:prstGeom prst="ellipse">
              <a:avLst/>
            </a:prstGeom>
            <a:solidFill>
              <a:schemeClr val="accent2"/>
            </a:solidFill>
            <a:ln w="9525">
              <a:noFill/>
              <a:round/>
              <a:headEnd/>
              <a:tailEnd/>
            </a:ln>
            <a:effectLst/>
          </p:spPr>
          <p:txBody>
            <a:bodyPr wrap="none" anchor="ctr"/>
            <a:lstStyle/>
            <a:p>
              <a:pPr>
                <a:defRPr/>
              </a:pPr>
              <a:endParaRPr lang="el-GR"/>
            </a:p>
          </p:txBody>
        </p:sp>
        <p:sp>
          <p:nvSpPr>
            <p:cNvPr id="57363" name="Oval 19"/>
            <p:cNvSpPr>
              <a:spLocks noChangeArrowheads="1"/>
            </p:cNvSpPr>
            <p:nvPr/>
          </p:nvSpPr>
          <p:spPr bwMode="auto">
            <a:xfrm>
              <a:off x="5472" y="1184"/>
              <a:ext cx="79" cy="79"/>
            </a:xfrm>
            <a:prstGeom prst="ellipse">
              <a:avLst/>
            </a:prstGeom>
            <a:solidFill>
              <a:schemeClr val="accent2"/>
            </a:solidFill>
            <a:ln w="9525">
              <a:noFill/>
              <a:round/>
              <a:headEnd/>
              <a:tailEnd/>
            </a:ln>
            <a:effectLst/>
          </p:spPr>
          <p:txBody>
            <a:bodyPr wrap="none" anchor="ctr"/>
            <a:lstStyle/>
            <a:p>
              <a:pPr>
                <a:defRPr/>
              </a:pPr>
              <a:endParaRPr lang="el-GR"/>
            </a:p>
          </p:txBody>
        </p:sp>
        <p:sp>
          <p:nvSpPr>
            <p:cNvPr id="57364" name="Oval 20"/>
            <p:cNvSpPr>
              <a:spLocks noChangeArrowheads="1"/>
            </p:cNvSpPr>
            <p:nvPr/>
          </p:nvSpPr>
          <p:spPr bwMode="auto">
            <a:xfrm>
              <a:off x="5584" y="1184"/>
              <a:ext cx="80" cy="79"/>
            </a:xfrm>
            <a:prstGeom prst="ellipse">
              <a:avLst/>
            </a:prstGeom>
            <a:solidFill>
              <a:schemeClr val="accent1"/>
            </a:solidFill>
            <a:ln w="9525">
              <a:noFill/>
              <a:round/>
              <a:headEnd/>
              <a:tailEnd/>
            </a:ln>
            <a:effectLst/>
          </p:spPr>
          <p:txBody>
            <a:bodyPr wrap="none" anchor="ctr"/>
            <a:lstStyle/>
            <a:p>
              <a:pPr>
                <a:defRPr/>
              </a:pPr>
              <a:endParaRPr lang="el-GR"/>
            </a:p>
          </p:txBody>
        </p:sp>
        <p:sp>
          <p:nvSpPr>
            <p:cNvPr id="57365"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pPr>
                <a:defRPr/>
              </a:pPr>
              <a:endParaRPr lang="el-GR"/>
            </a:p>
          </p:txBody>
        </p:sp>
        <p:sp>
          <p:nvSpPr>
            <p:cNvPr id="57366" name="Oval 22"/>
            <p:cNvSpPr>
              <a:spLocks noChangeArrowheads="1"/>
            </p:cNvSpPr>
            <p:nvPr/>
          </p:nvSpPr>
          <p:spPr bwMode="auto">
            <a:xfrm>
              <a:off x="5248" y="1296"/>
              <a:ext cx="79" cy="80"/>
            </a:xfrm>
            <a:prstGeom prst="ellipse">
              <a:avLst/>
            </a:prstGeom>
            <a:solidFill>
              <a:schemeClr val="accent2"/>
            </a:solidFill>
            <a:ln w="9525">
              <a:noFill/>
              <a:round/>
              <a:headEnd/>
              <a:tailEnd/>
            </a:ln>
            <a:effectLst/>
          </p:spPr>
          <p:txBody>
            <a:bodyPr wrap="none" anchor="ctr"/>
            <a:lstStyle/>
            <a:p>
              <a:pPr>
                <a:defRPr/>
              </a:pPr>
              <a:endParaRPr lang="el-GR"/>
            </a:p>
          </p:txBody>
        </p:sp>
        <p:sp>
          <p:nvSpPr>
            <p:cNvPr id="57367" name="Oval 23"/>
            <p:cNvSpPr>
              <a:spLocks noChangeArrowheads="1"/>
            </p:cNvSpPr>
            <p:nvPr/>
          </p:nvSpPr>
          <p:spPr bwMode="auto">
            <a:xfrm>
              <a:off x="5360" y="1296"/>
              <a:ext cx="79" cy="80"/>
            </a:xfrm>
            <a:prstGeom prst="ellipse">
              <a:avLst/>
            </a:prstGeom>
            <a:solidFill>
              <a:schemeClr val="accent2"/>
            </a:solidFill>
            <a:ln w="9525">
              <a:noFill/>
              <a:round/>
              <a:headEnd/>
              <a:tailEnd/>
            </a:ln>
            <a:effectLst/>
          </p:spPr>
          <p:txBody>
            <a:bodyPr wrap="none" anchor="ctr"/>
            <a:lstStyle/>
            <a:p>
              <a:pPr>
                <a:defRPr/>
              </a:pPr>
              <a:endParaRPr lang="el-GR"/>
            </a:p>
          </p:txBody>
        </p:sp>
        <p:sp>
          <p:nvSpPr>
            <p:cNvPr id="57368" name="Oval 24"/>
            <p:cNvSpPr>
              <a:spLocks noChangeArrowheads="1"/>
            </p:cNvSpPr>
            <p:nvPr/>
          </p:nvSpPr>
          <p:spPr bwMode="auto">
            <a:xfrm>
              <a:off x="5472" y="1296"/>
              <a:ext cx="79" cy="80"/>
            </a:xfrm>
            <a:prstGeom prst="ellipse">
              <a:avLst/>
            </a:prstGeom>
            <a:solidFill>
              <a:schemeClr val="accent1"/>
            </a:solidFill>
            <a:ln w="9525">
              <a:noFill/>
              <a:round/>
              <a:headEnd/>
              <a:tailEnd/>
            </a:ln>
            <a:effectLst/>
          </p:spPr>
          <p:txBody>
            <a:bodyPr wrap="none" anchor="ctr"/>
            <a:lstStyle/>
            <a:p>
              <a:pPr>
                <a:defRPr/>
              </a:pPr>
              <a:endParaRPr lang="el-GR"/>
            </a:p>
          </p:txBody>
        </p:sp>
        <p:sp>
          <p:nvSpPr>
            <p:cNvPr id="57369"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pPr>
                <a:defRPr/>
              </a:pPr>
              <a:endParaRPr lang="el-GR"/>
            </a:p>
          </p:txBody>
        </p:sp>
        <p:sp>
          <p:nvSpPr>
            <p:cNvPr id="57370" name="Oval 26"/>
            <p:cNvSpPr>
              <a:spLocks noChangeArrowheads="1"/>
            </p:cNvSpPr>
            <p:nvPr/>
          </p:nvSpPr>
          <p:spPr bwMode="auto">
            <a:xfrm>
              <a:off x="5248" y="1408"/>
              <a:ext cx="79" cy="80"/>
            </a:xfrm>
            <a:prstGeom prst="ellipse">
              <a:avLst/>
            </a:prstGeom>
            <a:solidFill>
              <a:schemeClr val="accent2"/>
            </a:solidFill>
            <a:ln w="9525">
              <a:noFill/>
              <a:round/>
              <a:headEnd/>
              <a:tailEnd/>
            </a:ln>
            <a:effectLst/>
          </p:spPr>
          <p:txBody>
            <a:bodyPr wrap="none" anchor="ctr"/>
            <a:lstStyle/>
            <a:p>
              <a:pPr>
                <a:defRPr/>
              </a:pPr>
              <a:endParaRPr lang="el-GR"/>
            </a:p>
          </p:txBody>
        </p:sp>
        <p:sp>
          <p:nvSpPr>
            <p:cNvPr id="57371" name="Oval 27"/>
            <p:cNvSpPr>
              <a:spLocks noChangeArrowheads="1"/>
            </p:cNvSpPr>
            <p:nvPr/>
          </p:nvSpPr>
          <p:spPr bwMode="auto">
            <a:xfrm>
              <a:off x="5360" y="1408"/>
              <a:ext cx="79" cy="80"/>
            </a:xfrm>
            <a:prstGeom prst="ellipse">
              <a:avLst/>
            </a:prstGeom>
            <a:solidFill>
              <a:schemeClr val="accent1"/>
            </a:solidFill>
            <a:ln w="9525">
              <a:noFill/>
              <a:round/>
              <a:headEnd/>
              <a:tailEnd/>
            </a:ln>
            <a:effectLst/>
          </p:spPr>
          <p:txBody>
            <a:bodyPr wrap="none" anchor="ctr"/>
            <a:lstStyle/>
            <a:p>
              <a:pPr>
                <a:defRPr/>
              </a:pPr>
              <a:endParaRPr lang="el-GR"/>
            </a:p>
          </p:txBody>
        </p:sp>
        <p:sp>
          <p:nvSpPr>
            <p:cNvPr id="57372" name="Oval 28"/>
            <p:cNvSpPr>
              <a:spLocks noChangeArrowheads="1"/>
            </p:cNvSpPr>
            <p:nvPr/>
          </p:nvSpPr>
          <p:spPr bwMode="auto">
            <a:xfrm>
              <a:off x="5472" y="1408"/>
              <a:ext cx="79" cy="80"/>
            </a:xfrm>
            <a:prstGeom prst="ellipse">
              <a:avLst/>
            </a:prstGeom>
            <a:solidFill>
              <a:schemeClr val="accent1"/>
            </a:solidFill>
            <a:ln w="9525">
              <a:noFill/>
              <a:round/>
              <a:headEnd/>
              <a:tailEnd/>
            </a:ln>
            <a:effectLst/>
          </p:spPr>
          <p:txBody>
            <a:bodyPr wrap="none" anchor="ctr"/>
            <a:lstStyle/>
            <a:p>
              <a:pPr>
                <a:defRPr/>
              </a:pPr>
              <a:endParaRPr lang="el-GR"/>
            </a:p>
          </p:txBody>
        </p:sp>
        <p:sp>
          <p:nvSpPr>
            <p:cNvPr id="57373"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pPr>
                <a:defRPr/>
              </a:pPr>
              <a:endParaRPr lang="el-GR"/>
            </a:p>
          </p:txBody>
        </p:sp>
        <p:sp>
          <p:nvSpPr>
            <p:cNvPr id="57374" name="Oval 30"/>
            <p:cNvSpPr>
              <a:spLocks noChangeArrowheads="1"/>
            </p:cNvSpPr>
            <p:nvPr/>
          </p:nvSpPr>
          <p:spPr bwMode="auto">
            <a:xfrm>
              <a:off x="5136" y="1520"/>
              <a:ext cx="80" cy="79"/>
            </a:xfrm>
            <a:prstGeom prst="ellipse">
              <a:avLst/>
            </a:prstGeom>
            <a:solidFill>
              <a:schemeClr val="accent2"/>
            </a:solidFill>
            <a:ln w="9525">
              <a:noFill/>
              <a:round/>
              <a:headEnd/>
              <a:tailEnd/>
            </a:ln>
            <a:effectLst/>
          </p:spPr>
          <p:txBody>
            <a:bodyPr wrap="none" anchor="ctr"/>
            <a:lstStyle/>
            <a:p>
              <a:pPr>
                <a:defRPr/>
              </a:pPr>
              <a:endParaRPr lang="el-GR"/>
            </a:p>
          </p:txBody>
        </p:sp>
        <p:sp>
          <p:nvSpPr>
            <p:cNvPr id="57375" name="Oval 31"/>
            <p:cNvSpPr>
              <a:spLocks noChangeArrowheads="1"/>
            </p:cNvSpPr>
            <p:nvPr/>
          </p:nvSpPr>
          <p:spPr bwMode="auto">
            <a:xfrm>
              <a:off x="5248" y="1520"/>
              <a:ext cx="79" cy="79"/>
            </a:xfrm>
            <a:prstGeom prst="ellipse">
              <a:avLst/>
            </a:prstGeom>
            <a:solidFill>
              <a:schemeClr val="accent1"/>
            </a:solidFill>
            <a:ln w="9525">
              <a:noFill/>
              <a:round/>
              <a:headEnd/>
              <a:tailEnd/>
            </a:ln>
            <a:effectLst/>
          </p:spPr>
          <p:txBody>
            <a:bodyPr wrap="none" anchor="ctr"/>
            <a:lstStyle/>
            <a:p>
              <a:pPr>
                <a:defRPr/>
              </a:pPr>
              <a:endParaRPr lang="el-GR"/>
            </a:p>
          </p:txBody>
        </p:sp>
        <p:sp>
          <p:nvSpPr>
            <p:cNvPr id="57376" name="Oval 32"/>
            <p:cNvSpPr>
              <a:spLocks noChangeArrowheads="1"/>
            </p:cNvSpPr>
            <p:nvPr/>
          </p:nvSpPr>
          <p:spPr bwMode="auto">
            <a:xfrm>
              <a:off x="5360" y="1520"/>
              <a:ext cx="79" cy="79"/>
            </a:xfrm>
            <a:prstGeom prst="ellipse">
              <a:avLst/>
            </a:prstGeom>
            <a:solidFill>
              <a:schemeClr val="accent1"/>
            </a:solidFill>
            <a:ln w="9525">
              <a:noFill/>
              <a:round/>
              <a:headEnd/>
              <a:tailEnd/>
            </a:ln>
            <a:effectLst/>
          </p:spPr>
          <p:txBody>
            <a:bodyPr wrap="none" anchor="ctr"/>
            <a:lstStyle/>
            <a:p>
              <a:pPr>
                <a:defRPr/>
              </a:pPr>
              <a:endParaRPr lang="el-GR"/>
            </a:p>
          </p:txBody>
        </p:sp>
        <p:sp>
          <p:nvSpPr>
            <p:cNvPr id="57377" name="Oval 33"/>
            <p:cNvSpPr>
              <a:spLocks noChangeArrowheads="1"/>
            </p:cNvSpPr>
            <p:nvPr/>
          </p:nvSpPr>
          <p:spPr bwMode="auto">
            <a:xfrm>
              <a:off x="5472" y="1520"/>
              <a:ext cx="79" cy="79"/>
            </a:xfrm>
            <a:prstGeom prst="ellipse">
              <a:avLst/>
            </a:prstGeom>
            <a:solidFill>
              <a:schemeClr val="folHlink"/>
            </a:solidFill>
            <a:ln w="9525">
              <a:noFill/>
              <a:round/>
              <a:headEnd/>
              <a:tailEnd/>
            </a:ln>
            <a:effectLst/>
          </p:spPr>
          <p:txBody>
            <a:bodyPr wrap="none" anchor="ctr"/>
            <a:lstStyle/>
            <a:p>
              <a:pPr>
                <a:defRPr/>
              </a:pPr>
              <a:endParaRPr lang="el-GR"/>
            </a:p>
          </p:txBody>
        </p:sp>
        <p:sp>
          <p:nvSpPr>
            <p:cNvPr id="57378" name="Oval 34"/>
            <p:cNvSpPr>
              <a:spLocks noChangeArrowheads="1"/>
            </p:cNvSpPr>
            <p:nvPr/>
          </p:nvSpPr>
          <p:spPr bwMode="auto">
            <a:xfrm>
              <a:off x="5136" y="1632"/>
              <a:ext cx="80" cy="79"/>
            </a:xfrm>
            <a:prstGeom prst="ellipse">
              <a:avLst/>
            </a:prstGeom>
            <a:solidFill>
              <a:schemeClr val="accent1"/>
            </a:solidFill>
            <a:ln w="9525">
              <a:noFill/>
              <a:round/>
              <a:headEnd/>
              <a:tailEnd/>
            </a:ln>
            <a:effectLst/>
          </p:spPr>
          <p:txBody>
            <a:bodyPr wrap="none" anchor="ctr"/>
            <a:lstStyle/>
            <a:p>
              <a:pPr>
                <a:defRPr/>
              </a:pPr>
              <a:endParaRPr lang="el-GR"/>
            </a:p>
          </p:txBody>
        </p:sp>
        <p:sp>
          <p:nvSpPr>
            <p:cNvPr id="57379" name="Oval 35"/>
            <p:cNvSpPr>
              <a:spLocks noChangeArrowheads="1"/>
            </p:cNvSpPr>
            <p:nvPr/>
          </p:nvSpPr>
          <p:spPr bwMode="auto">
            <a:xfrm>
              <a:off x="5248" y="1632"/>
              <a:ext cx="79" cy="79"/>
            </a:xfrm>
            <a:prstGeom prst="ellipse">
              <a:avLst/>
            </a:prstGeom>
            <a:solidFill>
              <a:schemeClr val="accent1"/>
            </a:solidFill>
            <a:ln w="9525">
              <a:noFill/>
              <a:round/>
              <a:headEnd/>
              <a:tailEnd/>
            </a:ln>
            <a:effectLst/>
          </p:spPr>
          <p:txBody>
            <a:bodyPr wrap="none" anchor="ctr"/>
            <a:lstStyle/>
            <a:p>
              <a:pPr>
                <a:defRPr/>
              </a:pPr>
              <a:endParaRPr lang="el-GR"/>
            </a:p>
          </p:txBody>
        </p:sp>
        <p:sp>
          <p:nvSpPr>
            <p:cNvPr id="57380" name="Oval 36"/>
            <p:cNvSpPr>
              <a:spLocks noChangeArrowheads="1"/>
            </p:cNvSpPr>
            <p:nvPr/>
          </p:nvSpPr>
          <p:spPr bwMode="auto">
            <a:xfrm>
              <a:off x="5360" y="1632"/>
              <a:ext cx="79" cy="79"/>
            </a:xfrm>
            <a:prstGeom prst="ellipse">
              <a:avLst/>
            </a:prstGeom>
            <a:solidFill>
              <a:schemeClr val="folHlink"/>
            </a:solidFill>
            <a:ln w="9525">
              <a:noFill/>
              <a:round/>
              <a:headEnd/>
              <a:tailEnd/>
            </a:ln>
            <a:effectLst/>
          </p:spPr>
          <p:txBody>
            <a:bodyPr wrap="none" anchor="ctr"/>
            <a:lstStyle/>
            <a:p>
              <a:pPr>
                <a:defRPr/>
              </a:pPr>
              <a:endParaRPr lang="el-GR"/>
            </a:p>
          </p:txBody>
        </p:sp>
        <p:sp>
          <p:nvSpPr>
            <p:cNvPr id="57381" name="Oval 37"/>
            <p:cNvSpPr>
              <a:spLocks noChangeArrowheads="1"/>
            </p:cNvSpPr>
            <p:nvPr/>
          </p:nvSpPr>
          <p:spPr bwMode="auto">
            <a:xfrm>
              <a:off x="5472" y="1632"/>
              <a:ext cx="79" cy="79"/>
            </a:xfrm>
            <a:prstGeom prst="ellipse">
              <a:avLst/>
            </a:prstGeom>
            <a:solidFill>
              <a:schemeClr val="folHlink"/>
            </a:solidFill>
            <a:ln w="9525">
              <a:noFill/>
              <a:round/>
              <a:headEnd/>
              <a:tailEnd/>
            </a:ln>
            <a:effectLst/>
          </p:spPr>
          <p:txBody>
            <a:bodyPr wrap="none" anchor="ctr"/>
            <a:lstStyle/>
            <a:p>
              <a:pPr>
                <a:defRPr/>
              </a:pPr>
              <a:endParaRPr lang="el-GR"/>
            </a:p>
          </p:txBody>
        </p:sp>
        <p:sp>
          <p:nvSpPr>
            <p:cNvPr id="57382" name="Oval 38"/>
            <p:cNvSpPr>
              <a:spLocks noChangeArrowheads="1"/>
            </p:cNvSpPr>
            <p:nvPr/>
          </p:nvSpPr>
          <p:spPr bwMode="auto">
            <a:xfrm>
              <a:off x="5248" y="1744"/>
              <a:ext cx="79" cy="80"/>
            </a:xfrm>
            <a:prstGeom prst="ellipse">
              <a:avLst/>
            </a:prstGeom>
            <a:solidFill>
              <a:schemeClr val="folHlink"/>
            </a:solidFill>
            <a:ln w="9525">
              <a:noFill/>
              <a:round/>
              <a:headEnd/>
              <a:tailEnd/>
            </a:ln>
            <a:effectLst/>
          </p:spPr>
          <p:txBody>
            <a:bodyPr wrap="none" anchor="ctr"/>
            <a:lstStyle/>
            <a:p>
              <a:pPr>
                <a:defRPr/>
              </a:pPr>
              <a:endParaRPr lang="el-GR"/>
            </a:p>
          </p:txBody>
        </p:sp>
        <p:sp>
          <p:nvSpPr>
            <p:cNvPr id="57383" name="Oval 39"/>
            <p:cNvSpPr>
              <a:spLocks noChangeArrowheads="1"/>
            </p:cNvSpPr>
            <p:nvPr/>
          </p:nvSpPr>
          <p:spPr bwMode="auto">
            <a:xfrm>
              <a:off x="5472" y="1744"/>
              <a:ext cx="79" cy="80"/>
            </a:xfrm>
            <a:prstGeom prst="ellipse">
              <a:avLst/>
            </a:prstGeom>
            <a:solidFill>
              <a:schemeClr val="folHlink"/>
            </a:solidFill>
            <a:ln w="9525">
              <a:noFill/>
              <a:round/>
              <a:headEnd/>
              <a:tailEnd/>
            </a:ln>
            <a:effectLst/>
          </p:spPr>
          <p:txBody>
            <a:bodyPr wrap="none" anchor="ctr"/>
            <a:lstStyle/>
            <a:p>
              <a:pPr>
                <a:defRPr/>
              </a:pPr>
              <a:endParaRPr lang="el-GR"/>
            </a:p>
          </p:txBody>
        </p:sp>
      </p:grpSp>
    </p:spTree>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hyperlink" Target="http://www.idimon.gr/site/xPage.asp?sid=6576&amp;LangId=1"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www.stamoulis.gr/%CE%9A%CE%95%CE%9B%CE%95%CE%A4%CE%96%CE%97%CE%A3-%CE%A3%CE%A5%CE%9C%CE%95%CE%A9%CE%9D_au-765115.aspx" TargetMode="External"/><Relationship Id="rId2" Type="http://schemas.openxmlformats.org/officeDocument/2006/relationships/hyperlink" Target="http://www.stamoulis.gr/%CE%94%CE%99%CE%91%CE%9A%CE%9F%CE%9C%CE%99%CE%A7%CE%91%CE%9B%CE%97%CE%A3-%CE%9C%CE%99%CE%A7%CE%91%CE%97%CE%9B_au-756323.aspx" TargetMode="External"/><Relationship Id="rId1" Type="http://schemas.openxmlformats.org/officeDocument/2006/relationships/slideLayout" Target="../slideLayouts/slideLayout7.xml"/><Relationship Id="rId6" Type="http://schemas.openxmlformats.org/officeDocument/2006/relationships/hyperlink" Target="http://www.stamoulis.gr/%CE%A3%CE%91%CE%A1%CE%91%CE%9A%CE%9F%CE%A3%CE%A4%CE%99%CE%94%CE%97%CE%A3-%CE%A0-%CE%A3%CE%A4%CE%95%CE%A6%CE%91%CE%9D%CE%9F%CE%A3_au-742911.aspx" TargetMode="External"/><Relationship Id="rId5" Type="http://schemas.openxmlformats.org/officeDocument/2006/relationships/hyperlink" Target="http://www.stamoulis.gr/%CE%A0%CE%A1%CE%A9%CE%A4%CE%9F%CE%A8%CE%91%CE%9B%CE%A4%CE%97%CE%A3-%CE%9D%CE%99%CE%9A%CE%9F%CE%9B%CE%91%CE%9F%CE%A3_au-740040.aspx" TargetMode="External"/><Relationship Id="rId4" Type="http://schemas.openxmlformats.org/officeDocument/2006/relationships/hyperlink" Target="http://www.stamoulis.gr/%CE%9C%CE%91%CE%9D%CE%94%CE%97%CE%9B%CE%91%CE%A3-%CE%91%CE%98%CE%91%CE%9D%CE%91%CE%A3%CE%99%CE%9F%CE%A3_au-764635.aspx"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Rot="1" noChangeArrowheads="1"/>
          </p:cNvSpPr>
          <p:nvPr>
            <p:ph type="ctrTitle" idx="4294967295"/>
          </p:nvPr>
        </p:nvSpPr>
        <p:spPr>
          <a:xfrm>
            <a:off x="685800" y="1981200"/>
            <a:ext cx="7772400" cy="1600200"/>
          </a:xfrm>
        </p:spPr>
        <p:txBody>
          <a:bodyPr anchor="ctr"/>
          <a:lstStyle/>
          <a:p>
            <a:pPr algn="r" eaLnBrk="1" hangingPunct="1">
              <a:defRPr/>
            </a:pPr>
            <a:r>
              <a:rPr lang="en-US" sz="4800">
                <a:effectLst>
                  <a:outerShdw blurRad="38100" dist="38100" dir="2700000" algn="tl">
                    <a:srgbClr val="C0C0C0"/>
                  </a:outerShdw>
                </a:effectLst>
              </a:rPr>
              <a:t>M.Sc in Accounting and Auditing</a:t>
            </a:r>
            <a:endParaRPr lang="el-GR" sz="4800">
              <a:effectLst>
                <a:outerShdw blurRad="38100" dist="38100" dir="2700000" algn="tl">
                  <a:srgbClr val="C0C0C0"/>
                </a:outerShdw>
              </a:effectLst>
            </a:endParaRPr>
          </a:p>
        </p:txBody>
      </p:sp>
      <p:sp>
        <p:nvSpPr>
          <p:cNvPr id="2051" name="Rectangle 3"/>
          <p:cNvSpPr>
            <a:spLocks noGrp="1" noRot="1" noChangeArrowheads="1"/>
          </p:cNvSpPr>
          <p:nvPr>
            <p:ph type="subTitle" idx="4294967295"/>
          </p:nvPr>
        </p:nvSpPr>
        <p:spPr>
          <a:xfrm>
            <a:off x="1487488" y="3925888"/>
            <a:ext cx="6169025" cy="1746250"/>
          </a:xfrm>
        </p:spPr>
        <p:txBody>
          <a:bodyPr/>
          <a:lstStyle/>
          <a:p>
            <a:pPr marL="0" indent="0" algn="r" eaLnBrk="1" hangingPunct="1">
              <a:buFont typeface="Wingdings" pitchFamily="2" charset="2"/>
              <a:buNone/>
              <a:defRPr/>
            </a:pPr>
            <a:r>
              <a:rPr lang="el-GR" sz="3200">
                <a:effectLst>
                  <a:outerShdw blurRad="38100" dist="38100" dir="2700000" algn="tl">
                    <a:srgbClr val="C0C0C0"/>
                  </a:outerShdw>
                </a:effectLst>
              </a:rPr>
              <a:t>Δρ ΚΑΡΤΑΛΗΣ ΝΙΚΟΛΑΟΣ</a:t>
            </a:r>
          </a:p>
          <a:p>
            <a:pPr marL="0" indent="0" algn="r" eaLnBrk="1" hangingPunct="1">
              <a:buFont typeface="Wingdings" pitchFamily="2" charset="2"/>
              <a:buNone/>
              <a:defRPr/>
            </a:pPr>
            <a:r>
              <a:rPr lang="el-GR" sz="3200">
                <a:effectLst>
                  <a:outerShdw blurRad="38100" dist="38100" dir="2700000" algn="tl">
                    <a:srgbClr val="C0C0C0"/>
                  </a:outerShdw>
                </a:effectLst>
              </a:rPr>
              <a:t>ΑΝΑΠΛΗΡΩΤΗΣ ΚΑΘΗΓΗΤΗΣ</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idx="4294967295"/>
          </p:nvPr>
        </p:nvSpPr>
        <p:spPr/>
        <p:txBody>
          <a:bodyPr anchor="ctr"/>
          <a:lstStyle/>
          <a:p>
            <a:pPr eaLnBrk="1" hangingPunct="1">
              <a:defRPr/>
            </a:pPr>
            <a:endParaRPr lang="el-GR">
              <a:effectLst>
                <a:outerShdw blurRad="38100" dist="38100" dir="2700000" algn="tl">
                  <a:srgbClr val="C0C0C0"/>
                </a:outerShdw>
              </a:effectLst>
            </a:endParaRPr>
          </a:p>
        </p:txBody>
      </p:sp>
      <p:sp>
        <p:nvSpPr>
          <p:cNvPr id="11267" name="Rectangle 3"/>
          <p:cNvSpPr>
            <a:spLocks noGrp="1" noRot="1" noChangeArrowheads="1"/>
          </p:cNvSpPr>
          <p:nvPr>
            <p:ph type="body" idx="4294967295"/>
          </p:nvPr>
        </p:nvSpPr>
        <p:spPr/>
        <p:txBody>
          <a:bodyPr/>
          <a:lstStyle/>
          <a:p>
            <a:pPr eaLnBrk="1" hangingPunct="1">
              <a:lnSpc>
                <a:spcPct val="80000"/>
              </a:lnSpc>
              <a:defRPr/>
            </a:pPr>
            <a:r>
              <a:rPr lang="el-GR" sz="1900">
                <a:effectLst>
                  <a:outerShdw blurRad="38100" dist="38100" dir="2700000" algn="tl">
                    <a:srgbClr val="C0C0C0"/>
                  </a:outerShdw>
                </a:effectLst>
              </a:rPr>
              <a:t>Για τη σύσταση ή συμμετοχή δήμου (ή κοινότητας) σε επιχείρηση Ο.Τ.Α. απαιτείται:</a:t>
            </a:r>
          </a:p>
          <a:p>
            <a:pPr eaLnBrk="1" hangingPunct="1">
              <a:lnSpc>
                <a:spcPct val="80000"/>
              </a:lnSpc>
              <a:defRPr/>
            </a:pPr>
            <a:r>
              <a:rPr lang="el-GR" sz="1900">
                <a:effectLst>
                  <a:outerShdw blurRad="38100" dist="38100" dir="2700000" algn="tl">
                    <a:srgbClr val="C0C0C0"/>
                  </a:outerShdw>
                </a:effectLst>
              </a:rPr>
              <a:t>            α) Εκπόνηση οικονομοτεχνικής μελέτης βιωσιμότητας. Μελέτη απαιτείται και όταν αυξάνεται το κεφάλαιο ή η εισφορά του δήμου (ή κοινότητας) στην επιχείρηση.</a:t>
            </a:r>
          </a:p>
          <a:p>
            <a:pPr eaLnBrk="1" hangingPunct="1">
              <a:lnSpc>
                <a:spcPct val="80000"/>
              </a:lnSpc>
              <a:defRPr/>
            </a:pPr>
            <a:r>
              <a:rPr lang="el-GR" sz="1900">
                <a:effectLst>
                  <a:outerShdw blurRad="38100" dist="38100" dir="2700000" algn="tl">
                    <a:srgbClr val="C0C0C0"/>
                  </a:outerShdw>
                </a:effectLst>
              </a:rPr>
              <a:t>            β) Απόφαση του δημοτικού (ή κοινοτικού) συμβουλίου με διευρυμένη πλειοψηφία (50%+1 ψήφο του συνόλου των μελών του).</a:t>
            </a:r>
          </a:p>
          <a:p>
            <a:pPr eaLnBrk="1" hangingPunct="1">
              <a:lnSpc>
                <a:spcPct val="80000"/>
              </a:lnSpc>
              <a:defRPr/>
            </a:pPr>
            <a:r>
              <a:rPr lang="el-GR" sz="1900">
                <a:effectLst>
                  <a:outerShdw blurRad="38100" dist="38100" dir="2700000" algn="tl">
                    <a:srgbClr val="C0C0C0"/>
                  </a:outerShdw>
                </a:effectLst>
              </a:rPr>
              <a:t> </a:t>
            </a:r>
          </a:p>
          <a:p>
            <a:pPr eaLnBrk="1" hangingPunct="1">
              <a:lnSpc>
                <a:spcPct val="80000"/>
              </a:lnSpc>
              <a:defRPr/>
            </a:pPr>
            <a:r>
              <a:rPr lang="el-GR" sz="1900">
                <a:effectLst>
                  <a:outerShdw blurRad="38100" dist="38100" dir="2700000" algn="tl">
                    <a:srgbClr val="C0C0C0"/>
                  </a:outerShdw>
                </a:effectLst>
              </a:rPr>
              <a:t>            Τα αναγκαία στοιχεία που πρέπει να περιέχει η απόφαση του συμβουλίου, η οικονομοτεχνική μελέτη, καθώς και κάθε άλλο σχετικό θέμα μπορεί να ρυθμίζονται με απόφαση του Υπουργού Εσωτερικών, Δημόσιας Διοίκησης και Αποκέντρωσης (ΥΠ.ΕΣ.Δ.Δ.Α.).</a:t>
            </a:r>
          </a:p>
          <a:p>
            <a:pPr eaLnBrk="1" hangingPunct="1">
              <a:lnSpc>
                <a:spcPct val="80000"/>
              </a:lnSpc>
              <a:defRPr/>
            </a:pPr>
            <a:endParaRPr lang="el-GR" sz="1900">
              <a:effectLst>
                <a:outerShdw blurRad="38100" dist="38100" dir="2700000" algn="tl">
                  <a:srgbClr val="C0C0C0"/>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idx="4294967295"/>
          </p:nvPr>
        </p:nvSpPr>
        <p:spPr/>
        <p:txBody>
          <a:bodyPr anchor="ctr"/>
          <a:lstStyle/>
          <a:p>
            <a:pPr eaLnBrk="1" hangingPunct="1">
              <a:defRPr/>
            </a:pPr>
            <a:r>
              <a:rPr lang="el-GR" sz="2200" b="0" u="sng">
                <a:effectLst>
                  <a:outerShdw blurRad="38100" dist="38100" dir="2700000" algn="tl">
                    <a:srgbClr val="C0C0C0"/>
                  </a:outerShdw>
                </a:effectLst>
              </a:rPr>
              <a:t>ΔΗΜΟΤΙΚΕΣ (΄Η ΚΟΙΝΟΤΙΚΕΣ) ΚΟΙΝΩΦΕΛΕΙΣ ΕΠΙΧΕΙΡΗΣΕΙΣ</a:t>
            </a:r>
          </a:p>
        </p:txBody>
      </p:sp>
      <p:sp>
        <p:nvSpPr>
          <p:cNvPr id="12291" name="Rectangle 3"/>
          <p:cNvSpPr>
            <a:spLocks noGrp="1" noRot="1" noChangeArrowheads="1"/>
          </p:cNvSpPr>
          <p:nvPr>
            <p:ph type="body" idx="4294967295"/>
          </p:nvPr>
        </p:nvSpPr>
        <p:spPr/>
        <p:txBody>
          <a:bodyPr/>
          <a:lstStyle/>
          <a:p>
            <a:pPr eaLnBrk="1" hangingPunct="1">
              <a:lnSpc>
                <a:spcPct val="90000"/>
              </a:lnSpc>
              <a:defRPr/>
            </a:pPr>
            <a:endParaRPr lang="el-GR" sz="2100">
              <a:effectLst>
                <a:outerShdw blurRad="38100" dist="38100" dir="2700000" algn="tl">
                  <a:srgbClr val="C0C0C0"/>
                </a:outerShdw>
              </a:effectLst>
            </a:endParaRPr>
          </a:p>
          <a:p>
            <a:pPr eaLnBrk="1" hangingPunct="1">
              <a:lnSpc>
                <a:spcPct val="90000"/>
              </a:lnSpc>
              <a:defRPr/>
            </a:pPr>
            <a:r>
              <a:rPr lang="el-GR" sz="2100">
                <a:effectLst>
                  <a:outerShdw blurRad="38100" dist="38100" dir="2700000" algn="tl">
                    <a:srgbClr val="C0C0C0"/>
                  </a:outerShdw>
                </a:effectLst>
              </a:rPr>
              <a:t>Οι κοινωφελείς επιχειρήσεις δραστηριοποιούνται σε τομείς που ανάγονται στις αρμοδιότητες των Ο.Τ.Α., όπως αυτές περιγράφονται στις διατάξεις της παραγράφου </a:t>
            </a:r>
            <a:r>
              <a:rPr lang="en-US" sz="2100">
                <a:effectLst>
                  <a:outerShdw blurRad="38100" dist="38100" dir="2700000" algn="tl">
                    <a:srgbClr val="C0C0C0"/>
                  </a:outerShdw>
                </a:effectLst>
              </a:rPr>
              <a:t>I</a:t>
            </a:r>
            <a:r>
              <a:rPr lang="el-GR" sz="2100">
                <a:effectLst>
                  <a:outerShdw blurRad="38100" dist="38100" dir="2700000" algn="tl">
                    <a:srgbClr val="C0C0C0"/>
                  </a:outerShdw>
                </a:effectLst>
              </a:rPr>
              <a:t> του άρθρου 75 του Ν. 3463/2006. Γι’ αυτό συνάγεται ότι οι κοινωφελείς δεν επιδιώκουν την επίτευξη κερδών (δεν είναι κερδοσκοπικές επιχειρήσεις), αλλά την καλύτερη και αποτελεσματικότερη άσκηση συγκεκριμένων αρμοδιοτήτων κοινωφελούς χαρακτήρα.</a:t>
            </a:r>
          </a:p>
          <a:p>
            <a:pPr eaLnBrk="1" hangingPunct="1">
              <a:lnSpc>
                <a:spcPct val="90000"/>
              </a:lnSpc>
              <a:defRPr/>
            </a:pPr>
            <a:r>
              <a:rPr lang="el-GR" sz="2100">
                <a:effectLst>
                  <a:outerShdw blurRad="38100" dist="38100" dir="2700000" algn="tl">
                    <a:srgbClr val="C0C0C0"/>
                  </a:outerShdw>
                </a:effectLst>
              </a:rPr>
              <a:t>Είναι επιτρεπτή η σύσταση δημοτικής (ή κοινοτικής) κοινωφελούς επιχείρησης με αντικείμενο δραστηριότητας τους τομείς:</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idx="4294967295"/>
          </p:nvPr>
        </p:nvSpPr>
        <p:spPr/>
        <p:txBody>
          <a:bodyPr anchor="ctr"/>
          <a:lstStyle/>
          <a:p>
            <a:pPr eaLnBrk="1" hangingPunct="1">
              <a:defRPr/>
            </a:pPr>
            <a:endParaRPr lang="el-GR">
              <a:effectLst>
                <a:outerShdw blurRad="38100" dist="38100" dir="2700000" algn="tl">
                  <a:srgbClr val="C0C0C0"/>
                </a:outerShdw>
              </a:effectLst>
            </a:endParaRPr>
          </a:p>
        </p:txBody>
      </p:sp>
      <p:sp>
        <p:nvSpPr>
          <p:cNvPr id="14339" name="Rectangle 3"/>
          <p:cNvSpPr>
            <a:spLocks noGrp="1" noRot="1" noChangeArrowheads="1"/>
          </p:cNvSpPr>
          <p:nvPr>
            <p:ph type="body" idx="4294967295"/>
          </p:nvPr>
        </p:nvSpPr>
        <p:spPr/>
        <p:txBody>
          <a:bodyPr/>
          <a:lstStyle/>
          <a:p>
            <a:pPr eaLnBrk="1" hangingPunct="1">
              <a:lnSpc>
                <a:spcPct val="80000"/>
              </a:lnSpc>
              <a:defRPr/>
            </a:pPr>
            <a:r>
              <a:rPr lang="el-GR" sz="2000" u="sng">
                <a:effectLst>
                  <a:outerShdw blurRad="38100" dist="38100" dir="2700000" algn="tl">
                    <a:srgbClr val="C0C0C0"/>
                  </a:outerShdw>
                </a:effectLst>
              </a:rPr>
              <a:t>Α. Της κοινωνικής προστασίας και αλληλεγγύης και συγκεκριμένα:</a:t>
            </a:r>
            <a:endParaRPr lang="el-GR" sz="2000">
              <a:effectLst>
                <a:outerShdw blurRad="38100" dist="38100" dir="2700000" algn="tl">
                  <a:srgbClr val="C0C0C0"/>
                </a:outerShdw>
              </a:effectLst>
            </a:endParaRPr>
          </a:p>
          <a:p>
            <a:pPr eaLnBrk="1" hangingPunct="1">
              <a:lnSpc>
                <a:spcPct val="80000"/>
              </a:lnSpc>
              <a:defRPr/>
            </a:pPr>
            <a:r>
              <a:rPr lang="el-GR" sz="2000">
                <a:effectLst>
                  <a:outerShdw blurRad="38100" dist="38100" dir="2700000" algn="tl">
                    <a:srgbClr val="C0C0C0"/>
                  </a:outerShdw>
                </a:effectLst>
              </a:rPr>
              <a:t>α) Η εφαρμογή πολιτικών ή συμμετοχή σε δράσεις που αποσκοπούν στην υποστήριξη και κοινωνική φροντίδα της βρεφικής και παιδικής ηλικίας, της τρίτης ηλικίας και λοιπών ευπαθών πληθυσμιακών ομάδων και η μελέτη και εφαρμογή σχετικών κοινωνικών προγραμμάτων.</a:t>
            </a:r>
          </a:p>
          <a:p>
            <a:pPr eaLnBrk="1" hangingPunct="1">
              <a:lnSpc>
                <a:spcPct val="80000"/>
              </a:lnSpc>
              <a:defRPr/>
            </a:pPr>
            <a:r>
              <a:rPr lang="el-GR" sz="2000">
                <a:effectLst>
                  <a:outerShdw blurRad="38100" dist="38100" dir="2700000" algn="tl">
                    <a:srgbClr val="C0C0C0"/>
                  </a:outerShdw>
                </a:effectLst>
              </a:rPr>
              <a:t>β) Η σχεδίαση, η οργάνωση, ο συντονισμός και η εφαρμογή προγραμμάτων και πρωτοβουλιών για την πρόληψη της παραβατικότητας.</a:t>
            </a:r>
          </a:p>
          <a:p>
            <a:pPr eaLnBrk="1" hangingPunct="1">
              <a:lnSpc>
                <a:spcPct val="80000"/>
              </a:lnSpc>
              <a:defRPr/>
            </a:pPr>
            <a:r>
              <a:rPr lang="el-GR" sz="2000">
                <a:effectLst>
                  <a:outerShdw blurRad="38100" dist="38100" dir="2700000" algn="tl">
                    <a:srgbClr val="C0C0C0"/>
                  </a:outerShdw>
                </a:effectLst>
              </a:rPr>
              <a:t>γ) Ο σχεδιασμός και εφαρμογή προγραμμάτων ή συμμετοχή σε προγράμματα και δράσεις για την ένταξη αθίγγανων, παλιννοστούντων ομογενών, μεταναστών και προσφύγων στην κοινωνική, οικονομική και πολιτιστική ζωή της τοπικής κοινωνίας.</a:t>
            </a:r>
          </a:p>
          <a:p>
            <a:pPr eaLnBrk="1" hangingPunct="1">
              <a:lnSpc>
                <a:spcPct val="80000"/>
              </a:lnSpc>
              <a:defRPr/>
            </a:pPr>
            <a:r>
              <a:rPr lang="el-GR" sz="2000">
                <a:effectLst>
                  <a:outerShdw blurRad="38100" dist="38100" dir="2700000" algn="tl">
                    <a:srgbClr val="C0C0C0"/>
                  </a:outerShdw>
                </a:effectLst>
              </a:rPr>
              <a:t>δ) Η προώθηση και ανάπτυξη του εθελοντισμού και της κοινωνικής αλληλεγγύης.</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idx="4294967295"/>
          </p:nvPr>
        </p:nvSpPr>
        <p:spPr/>
        <p:txBody>
          <a:bodyPr anchor="ctr"/>
          <a:lstStyle/>
          <a:p>
            <a:pPr eaLnBrk="1" hangingPunct="1">
              <a:defRPr/>
            </a:pPr>
            <a:endParaRPr lang="el-GR">
              <a:effectLst>
                <a:outerShdw blurRad="38100" dist="38100" dir="2700000" algn="tl">
                  <a:srgbClr val="C0C0C0"/>
                </a:outerShdw>
              </a:effectLst>
            </a:endParaRPr>
          </a:p>
        </p:txBody>
      </p:sp>
      <p:sp>
        <p:nvSpPr>
          <p:cNvPr id="15363" name="Rectangle 3"/>
          <p:cNvSpPr>
            <a:spLocks noGrp="1" noRot="1" noChangeArrowheads="1"/>
          </p:cNvSpPr>
          <p:nvPr>
            <p:ph type="body" idx="4294967295"/>
          </p:nvPr>
        </p:nvSpPr>
        <p:spPr/>
        <p:txBody>
          <a:bodyPr/>
          <a:lstStyle/>
          <a:p>
            <a:pPr eaLnBrk="1" hangingPunct="1">
              <a:lnSpc>
                <a:spcPct val="80000"/>
              </a:lnSpc>
              <a:defRPr/>
            </a:pPr>
            <a:r>
              <a:rPr lang="el-GR" sz="1500" u="sng">
                <a:effectLst>
                  <a:outerShdw blurRad="38100" dist="38100" dir="2700000" algn="tl">
                    <a:srgbClr val="C0C0C0"/>
                  </a:outerShdw>
                </a:effectLst>
              </a:rPr>
              <a:t>Β. Παιδείας, πολιτισμού και αθλητισμού και συγκεκριμένα:</a:t>
            </a:r>
            <a:endParaRPr lang="el-GR" sz="1500">
              <a:effectLst>
                <a:outerShdw blurRad="38100" dist="38100" dir="2700000" algn="tl">
                  <a:srgbClr val="C0C0C0"/>
                </a:outerShdw>
              </a:effectLst>
            </a:endParaRPr>
          </a:p>
          <a:p>
            <a:pPr eaLnBrk="1" hangingPunct="1">
              <a:lnSpc>
                <a:spcPct val="80000"/>
              </a:lnSpc>
              <a:defRPr/>
            </a:pPr>
            <a:r>
              <a:rPr lang="el-GR" sz="1500">
                <a:effectLst>
                  <a:outerShdw blurRad="38100" dist="38100" dir="2700000" algn="tl">
                    <a:srgbClr val="C0C0C0"/>
                  </a:outerShdw>
                </a:effectLst>
              </a:rPr>
              <a:t>α) Η ίδρυση και λειτουργία βιβλιοθηκών, κέντρων δημιουργικής απασχόλησης παιδιών και πάρκων κυκλοφοριακής αγωγής.</a:t>
            </a:r>
          </a:p>
          <a:p>
            <a:pPr eaLnBrk="1" hangingPunct="1">
              <a:lnSpc>
                <a:spcPct val="80000"/>
              </a:lnSpc>
              <a:defRPr/>
            </a:pPr>
            <a:r>
              <a:rPr lang="el-GR" sz="1500">
                <a:effectLst>
                  <a:outerShdw blurRad="38100" dist="38100" dir="2700000" algn="tl">
                    <a:srgbClr val="C0C0C0"/>
                  </a:outerShdw>
                </a:effectLst>
              </a:rPr>
              <a:t>β) Η εφαρμογή πολιτικών για την ανάδειξη και προστασία του τοπικού πολιτισμού, η προβολή των πολιτιστικών αγαθών και των σύγχρονων πολιτιστικών έργων που παράγονται σε τοπικό επίπεδο (με τη δημιουργία π.χ. κινηματογράφων, θεάτρων, φιλαρμονικών, σχολών διδασκαλίας μουσικής, χορού, ζωγραφικής, γλυπτικής κλπ), καθώς και η μελέτη και εφαρμογή πολιτιστικών προγραμμάτων.</a:t>
            </a:r>
          </a:p>
          <a:p>
            <a:pPr eaLnBrk="1" hangingPunct="1">
              <a:lnSpc>
                <a:spcPct val="80000"/>
              </a:lnSpc>
              <a:defRPr/>
            </a:pPr>
            <a:r>
              <a:rPr lang="el-GR" sz="1500">
                <a:effectLst>
                  <a:outerShdw blurRad="38100" dist="38100" dir="2700000" algn="tl">
                    <a:srgbClr val="C0C0C0"/>
                  </a:outerShdw>
                </a:effectLst>
              </a:rPr>
              <a:t>γ) Η προστασία μουσείων, μνημείων, σπηλαίων, καθώς και αρχαιολογικών και ιστορικών χώρων της περιοχής και των εγκαταστάσεων τους.</a:t>
            </a:r>
          </a:p>
          <a:p>
            <a:pPr eaLnBrk="1" hangingPunct="1">
              <a:lnSpc>
                <a:spcPct val="80000"/>
              </a:lnSpc>
              <a:defRPr/>
            </a:pPr>
            <a:r>
              <a:rPr lang="el-GR" sz="1500">
                <a:effectLst>
                  <a:outerShdw blurRad="38100" dist="38100" dir="2700000" algn="tl">
                    <a:srgbClr val="C0C0C0"/>
                  </a:outerShdw>
                </a:effectLst>
              </a:rPr>
              <a:t>δ) Η αξιοποίηση παραδοσιακών και ιστορικών σχολικών κτιρίων και κτιρίων που παραχωρούνται από διάφορους φορείς.</a:t>
            </a:r>
          </a:p>
          <a:p>
            <a:pPr eaLnBrk="1" hangingPunct="1">
              <a:lnSpc>
                <a:spcPct val="80000"/>
              </a:lnSpc>
              <a:defRPr/>
            </a:pPr>
            <a:r>
              <a:rPr lang="el-GR" sz="1500">
                <a:effectLst>
                  <a:outerShdw blurRad="38100" dist="38100" dir="2700000" algn="tl">
                    <a:srgbClr val="C0C0C0"/>
                  </a:outerShdw>
                </a:effectLst>
              </a:rPr>
              <a:t>ε) Η διοργάνωση συναυλιών, θεατρικών παραστάσεων και άλλων πολιτιστικών εκδηλώσεων.</a:t>
            </a:r>
          </a:p>
          <a:p>
            <a:pPr eaLnBrk="1" hangingPunct="1">
              <a:lnSpc>
                <a:spcPct val="80000"/>
              </a:lnSpc>
              <a:defRPr/>
            </a:pPr>
            <a:r>
              <a:rPr lang="el-GR" sz="1500">
                <a:effectLst>
                  <a:outerShdw blurRad="38100" dist="38100" dir="2700000" algn="tl">
                    <a:srgbClr val="C0C0C0"/>
                  </a:outerShdw>
                </a:effectLst>
              </a:rPr>
              <a:t>στ) Η ανάπτυξη του πολιτιστικού τουρισμού.</a:t>
            </a:r>
          </a:p>
          <a:p>
            <a:pPr eaLnBrk="1" hangingPunct="1">
              <a:lnSpc>
                <a:spcPct val="80000"/>
              </a:lnSpc>
              <a:defRPr/>
            </a:pPr>
            <a:r>
              <a:rPr lang="el-GR" sz="1500">
                <a:effectLst>
                  <a:outerShdw blurRad="38100" dist="38100" dir="2700000" algn="tl">
                    <a:srgbClr val="C0C0C0"/>
                  </a:outerShdw>
                </a:effectLst>
              </a:rPr>
              <a:t>ζ) Η διαχείριση αθλητικών εγκαταστάσεων, η προώθηση και εφαρμογή προγραμμάτων μαζικού αθλητισμού και η διοργάνωση αθλητικών εκδηλώσεων.</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rrowheads="1"/>
          </p:cNvSpPr>
          <p:nvPr>
            <p:ph type="title" idx="4294967295"/>
          </p:nvPr>
        </p:nvSpPr>
        <p:spPr/>
        <p:txBody>
          <a:bodyPr anchor="ctr"/>
          <a:lstStyle/>
          <a:p>
            <a:pPr eaLnBrk="1" hangingPunct="1">
              <a:defRPr/>
            </a:pPr>
            <a:endParaRPr lang="el-GR">
              <a:effectLst>
                <a:outerShdw blurRad="38100" dist="38100" dir="2700000" algn="tl">
                  <a:srgbClr val="C0C0C0"/>
                </a:outerShdw>
              </a:effectLst>
            </a:endParaRPr>
          </a:p>
        </p:txBody>
      </p:sp>
      <p:sp>
        <p:nvSpPr>
          <p:cNvPr id="17411" name="Rectangle 3"/>
          <p:cNvSpPr>
            <a:spLocks noGrp="1" noRot="1" noChangeArrowheads="1"/>
          </p:cNvSpPr>
          <p:nvPr>
            <p:ph type="body" idx="4294967295"/>
          </p:nvPr>
        </p:nvSpPr>
        <p:spPr/>
        <p:txBody>
          <a:bodyPr/>
          <a:lstStyle/>
          <a:p>
            <a:pPr eaLnBrk="1" hangingPunct="1">
              <a:lnSpc>
                <a:spcPct val="80000"/>
              </a:lnSpc>
              <a:defRPr/>
            </a:pPr>
            <a:r>
              <a:rPr lang="el-GR" sz="1900">
                <a:effectLst>
                  <a:outerShdw blurRad="38100" dist="38100" dir="2700000" algn="tl">
                    <a:srgbClr val="C0C0C0"/>
                  </a:outerShdw>
                </a:effectLst>
              </a:rPr>
              <a:t>   </a:t>
            </a:r>
            <a:r>
              <a:rPr lang="el-GR" sz="1900" u="sng">
                <a:effectLst>
                  <a:outerShdw blurRad="38100" dist="38100" dir="2700000" algn="tl">
                    <a:srgbClr val="C0C0C0"/>
                  </a:outerShdw>
                </a:effectLst>
              </a:rPr>
              <a:t>Γ. Περιβάλλοντος και συγκεκριμένα:</a:t>
            </a:r>
            <a:endParaRPr lang="el-GR" sz="1900">
              <a:effectLst>
                <a:outerShdw blurRad="38100" dist="38100" dir="2700000" algn="tl">
                  <a:srgbClr val="C0C0C0"/>
                </a:outerShdw>
              </a:effectLst>
            </a:endParaRPr>
          </a:p>
          <a:p>
            <a:pPr eaLnBrk="1" hangingPunct="1">
              <a:lnSpc>
                <a:spcPct val="80000"/>
              </a:lnSpc>
              <a:defRPr/>
            </a:pPr>
            <a:r>
              <a:rPr lang="el-GR" sz="1900">
                <a:effectLst>
                  <a:outerShdw blurRad="38100" dist="38100" dir="2700000" algn="tl">
                    <a:srgbClr val="C0C0C0"/>
                  </a:outerShdw>
                </a:effectLst>
              </a:rPr>
              <a:t>α) Η εκπόνηση τοπικών προγραμμάτων για την προστασία και αναβάθμιση του φυσικού, αρχιτεκτονικού και πολιτιστικού περιβάλλοντος.</a:t>
            </a:r>
          </a:p>
          <a:p>
            <a:pPr eaLnBrk="1" hangingPunct="1">
              <a:lnSpc>
                <a:spcPct val="80000"/>
              </a:lnSpc>
              <a:defRPr/>
            </a:pPr>
            <a:r>
              <a:rPr lang="el-GR" sz="1900">
                <a:effectLst>
                  <a:outerShdw blurRad="38100" dist="38100" dir="2700000" algn="tl">
                    <a:srgbClr val="C0C0C0"/>
                  </a:outerShdw>
                </a:effectLst>
              </a:rPr>
              <a:t>β) Η προστασία και διαχείριση των υδάτινων πόρων, η προστασία του εδάφους και των εσωτερικών υδάτων από την αλιεία και η καταπολέμηση της ρύπανσης.</a:t>
            </a:r>
          </a:p>
          <a:p>
            <a:pPr eaLnBrk="1" hangingPunct="1">
              <a:lnSpc>
                <a:spcPct val="80000"/>
              </a:lnSpc>
              <a:defRPr/>
            </a:pPr>
            <a:r>
              <a:rPr lang="el-GR" sz="1900">
                <a:effectLst>
                  <a:outerShdw blurRad="38100" dist="38100" dir="2700000" algn="tl">
                    <a:srgbClr val="C0C0C0"/>
                  </a:outerShdw>
                </a:effectLst>
              </a:rPr>
              <a:t>γ) Η ίδρυση και λειτουργία εργαστηρίων και σφαγείων.</a:t>
            </a:r>
          </a:p>
          <a:p>
            <a:pPr eaLnBrk="1" hangingPunct="1">
              <a:lnSpc>
                <a:spcPct val="80000"/>
              </a:lnSpc>
              <a:defRPr/>
            </a:pPr>
            <a:r>
              <a:rPr lang="el-GR" sz="1900">
                <a:effectLst>
                  <a:outerShdw blurRad="38100" dist="38100" dir="2700000" algn="tl">
                    <a:srgbClr val="C0C0C0"/>
                  </a:outerShdw>
                </a:effectLst>
              </a:rPr>
              <a:t>δ) Η μελέτη, διαχείριση και εκτέλεση προγραμμάτων οικιστικής και πολεοδομικής ανάπτυξης.</a:t>
            </a:r>
          </a:p>
          <a:p>
            <a:pPr eaLnBrk="1" hangingPunct="1">
              <a:lnSpc>
                <a:spcPct val="80000"/>
              </a:lnSpc>
              <a:defRPr/>
            </a:pPr>
            <a:r>
              <a:rPr lang="el-GR" sz="1900">
                <a:effectLst>
                  <a:outerShdw blurRad="38100" dist="38100" dir="2700000" algn="tl">
                    <a:srgbClr val="C0C0C0"/>
                  </a:outerShdw>
                </a:effectLst>
              </a:rPr>
              <a:t>ε) Η ανάπλαση περιοχών όπου αναπτύσσεται εκμετάλλευση ορυκτού πλούτου και εγκαθίστανται μονάδες επεξεργασίας αποβλήτων.</a:t>
            </a:r>
          </a:p>
          <a:p>
            <a:pPr eaLnBrk="1" hangingPunct="1">
              <a:lnSpc>
                <a:spcPct val="80000"/>
              </a:lnSpc>
              <a:defRPr/>
            </a:pPr>
            <a:r>
              <a:rPr lang="el-GR" sz="1900">
                <a:effectLst>
                  <a:outerShdw blurRad="38100" dist="38100" dir="2700000" algn="tl">
                    <a:srgbClr val="C0C0C0"/>
                  </a:outerShdw>
                </a:effectLst>
              </a:rPr>
              <a:t>στ) Η συμμετοχή σε θέματα πολεοδομίας, χωροταξίας και χρήσεων γης, σύμφωνα με την κείμενη νομοθεσία.</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idx="4294967295"/>
          </p:nvPr>
        </p:nvSpPr>
        <p:spPr/>
        <p:txBody>
          <a:bodyPr anchor="ctr"/>
          <a:lstStyle/>
          <a:p>
            <a:pPr eaLnBrk="1" hangingPunct="1">
              <a:defRPr/>
            </a:pPr>
            <a:endParaRPr lang="el-GR">
              <a:effectLst>
                <a:outerShdw blurRad="38100" dist="38100" dir="2700000" algn="tl">
                  <a:srgbClr val="C0C0C0"/>
                </a:outerShdw>
              </a:effectLst>
            </a:endParaRPr>
          </a:p>
        </p:txBody>
      </p:sp>
      <p:sp>
        <p:nvSpPr>
          <p:cNvPr id="16387" name="Rectangle 3"/>
          <p:cNvSpPr>
            <a:spLocks noGrp="1" noRot="1" noChangeArrowheads="1"/>
          </p:cNvSpPr>
          <p:nvPr>
            <p:ph type="body" idx="4294967295"/>
          </p:nvPr>
        </p:nvSpPr>
        <p:spPr/>
        <p:txBody>
          <a:bodyPr/>
          <a:lstStyle/>
          <a:p>
            <a:pPr eaLnBrk="1" hangingPunct="1">
              <a:lnSpc>
                <a:spcPct val="80000"/>
              </a:lnSpc>
              <a:defRPr/>
            </a:pPr>
            <a:r>
              <a:rPr lang="el-GR" sz="1300">
                <a:effectLst>
                  <a:outerShdw blurRad="38100" dist="38100" dir="2700000" algn="tl">
                    <a:srgbClr val="C0C0C0"/>
                  </a:outerShdw>
                </a:effectLst>
              </a:rPr>
              <a:t> </a:t>
            </a:r>
            <a:r>
              <a:rPr lang="el-GR" sz="1300" u="sng">
                <a:effectLst>
                  <a:outerShdw blurRad="38100" dist="38100" dir="2700000" algn="tl">
                    <a:srgbClr val="C0C0C0"/>
                  </a:outerShdw>
                </a:effectLst>
              </a:rPr>
              <a:t>Δ. Ανάπτυξης και συγκεκριμένα:</a:t>
            </a:r>
            <a:endParaRPr lang="el-GR" sz="1300">
              <a:effectLst>
                <a:outerShdw blurRad="38100" dist="38100" dir="2700000" algn="tl">
                  <a:srgbClr val="C0C0C0"/>
                </a:outerShdw>
              </a:effectLst>
            </a:endParaRPr>
          </a:p>
          <a:p>
            <a:pPr eaLnBrk="1" hangingPunct="1">
              <a:lnSpc>
                <a:spcPct val="80000"/>
              </a:lnSpc>
              <a:defRPr/>
            </a:pPr>
            <a:r>
              <a:rPr lang="el-GR" sz="1300">
                <a:effectLst>
                  <a:outerShdw blurRad="38100" dist="38100" dir="2700000" algn="tl">
                    <a:srgbClr val="C0C0C0"/>
                  </a:outerShdw>
                </a:effectLst>
              </a:rPr>
              <a:t>            Η εκπόνηση και εφαρμογή προγραμμάτων έρευνας και τεχνολογίας για την ανάπτυξη της περιοχής τους.</a:t>
            </a:r>
          </a:p>
          <a:p>
            <a:pPr eaLnBrk="1" hangingPunct="1">
              <a:lnSpc>
                <a:spcPct val="80000"/>
              </a:lnSpc>
              <a:defRPr/>
            </a:pPr>
            <a:r>
              <a:rPr lang="el-GR" sz="1300">
                <a:effectLst>
                  <a:outerShdw blurRad="38100" dist="38100" dir="2700000" algn="tl">
                    <a:srgbClr val="C0C0C0"/>
                  </a:outerShdw>
                </a:effectLst>
              </a:rPr>
              <a:t> </a:t>
            </a:r>
            <a:endParaRPr lang="el-GR" sz="1300" u="sng">
              <a:effectLst>
                <a:outerShdw blurRad="38100" dist="38100" dir="2700000" algn="tl">
                  <a:srgbClr val="C0C0C0"/>
                </a:outerShdw>
              </a:effectLst>
            </a:endParaRPr>
          </a:p>
          <a:p>
            <a:pPr eaLnBrk="1" hangingPunct="1">
              <a:lnSpc>
                <a:spcPct val="80000"/>
              </a:lnSpc>
              <a:defRPr/>
            </a:pPr>
            <a:r>
              <a:rPr lang="el-GR" sz="1300" u="sng">
                <a:effectLst>
                  <a:outerShdw blurRad="38100" dist="38100" dir="2700000" algn="tl">
                    <a:srgbClr val="C0C0C0"/>
                  </a:outerShdw>
                </a:effectLst>
              </a:rPr>
              <a:t>Ε) Ποιότητας Ζωής και Εύρυθμης Λειτουργίας των Πόλεων και των Οικισμών και συγκεκριμένα:</a:t>
            </a:r>
            <a:endParaRPr lang="el-GR" sz="1300">
              <a:effectLst>
                <a:outerShdw blurRad="38100" dist="38100" dir="2700000" algn="tl">
                  <a:srgbClr val="C0C0C0"/>
                </a:outerShdw>
              </a:effectLst>
            </a:endParaRPr>
          </a:p>
          <a:p>
            <a:pPr eaLnBrk="1" hangingPunct="1">
              <a:lnSpc>
                <a:spcPct val="80000"/>
              </a:lnSpc>
              <a:defRPr/>
            </a:pPr>
            <a:r>
              <a:rPr lang="el-GR" sz="1300">
                <a:effectLst>
                  <a:outerShdw blurRad="38100" dist="38100" dir="2700000" algn="tl">
                    <a:srgbClr val="C0C0C0"/>
                  </a:outerShdw>
                </a:effectLst>
              </a:rPr>
              <a:t>            Οργάνωση της δημοτικής συγκοινωνίας.</a:t>
            </a:r>
          </a:p>
          <a:p>
            <a:pPr eaLnBrk="1" hangingPunct="1">
              <a:lnSpc>
                <a:spcPct val="80000"/>
              </a:lnSpc>
              <a:defRPr/>
            </a:pPr>
            <a:r>
              <a:rPr lang="el-GR" sz="1300">
                <a:effectLst>
                  <a:outerShdw blurRad="38100" dist="38100" dir="2700000" algn="tl">
                    <a:srgbClr val="C0C0C0"/>
                  </a:outerShdw>
                </a:effectLst>
              </a:rPr>
              <a:t> </a:t>
            </a:r>
          </a:p>
          <a:p>
            <a:pPr eaLnBrk="1" hangingPunct="1">
              <a:lnSpc>
                <a:spcPct val="80000"/>
              </a:lnSpc>
              <a:defRPr/>
            </a:pPr>
            <a:r>
              <a:rPr lang="el-GR" sz="1300">
                <a:effectLst>
                  <a:outerShdw blurRad="38100" dist="38100" dir="2700000" algn="tl">
                    <a:srgbClr val="C0C0C0"/>
                  </a:outerShdw>
                </a:effectLst>
              </a:rPr>
              <a:t>Δεν είναι επιτρεπτή η σύσταση κοινωφελών επιχειρήσεων με σκοπό:</a:t>
            </a:r>
          </a:p>
          <a:p>
            <a:pPr eaLnBrk="1" hangingPunct="1">
              <a:lnSpc>
                <a:spcPct val="80000"/>
              </a:lnSpc>
              <a:defRPr/>
            </a:pPr>
            <a:r>
              <a:rPr lang="el-GR" sz="1300">
                <a:effectLst>
                  <a:outerShdw blurRad="38100" dist="38100" dir="2700000" algn="tl">
                    <a:srgbClr val="C0C0C0"/>
                  </a:outerShdw>
                </a:effectLst>
              </a:rPr>
              <a:t>α) την καθαριότητα κοινοχρήστων χώρων και την αποκομιδή των απορριμμάτων,</a:t>
            </a:r>
          </a:p>
          <a:p>
            <a:pPr eaLnBrk="1" hangingPunct="1">
              <a:lnSpc>
                <a:spcPct val="80000"/>
              </a:lnSpc>
              <a:defRPr/>
            </a:pPr>
            <a:r>
              <a:rPr lang="el-GR" sz="1300">
                <a:effectLst>
                  <a:outerShdw blurRad="38100" dist="38100" dir="2700000" algn="tl">
                    <a:srgbClr val="C0C0C0"/>
                  </a:outerShdw>
                </a:effectLst>
              </a:rPr>
              <a:t>β) τη δημιουργία και συντήρηση πρασίνου,</a:t>
            </a:r>
          </a:p>
          <a:p>
            <a:pPr eaLnBrk="1" hangingPunct="1">
              <a:lnSpc>
                <a:spcPct val="80000"/>
              </a:lnSpc>
              <a:defRPr/>
            </a:pPr>
            <a:r>
              <a:rPr lang="el-GR" sz="1300">
                <a:effectLst>
                  <a:outerShdw blurRad="38100" dist="38100" dir="2700000" algn="tl">
                    <a:srgbClr val="C0C0C0"/>
                  </a:outerShdw>
                </a:effectLst>
              </a:rPr>
              <a:t>γ) τη λειτουργία Κοιμητηρίων και κέντρων αποτέφρωσης νεκρών,</a:t>
            </a:r>
          </a:p>
          <a:p>
            <a:pPr eaLnBrk="1" hangingPunct="1">
              <a:lnSpc>
                <a:spcPct val="80000"/>
              </a:lnSpc>
              <a:defRPr/>
            </a:pPr>
            <a:r>
              <a:rPr lang="el-GR" sz="1300">
                <a:effectLst>
                  <a:outerShdw blurRad="38100" dist="38100" dir="2700000" algn="tl">
                    <a:srgbClr val="C0C0C0"/>
                  </a:outerShdw>
                </a:effectLst>
              </a:rPr>
              <a:t>δ) την άσκηση των κρατικών αρμοδιοτήτων που μεταβιβάσθηκαν στους Ο.Τ.Α., όπως αναφέρονται στην παρ. II του άρθρου 75 του Ν. 3463/2006 (δημοτολόγια, ληξιαρχεία, αρχεία, θέματα ιθαγένειας, αλλοδαπών και μετανάστευσης, άδεια και τέλεση πολιτικών γάμων, τήρηση διατάξεων για ζώα συντροφιάς, τήρηση διατάξεων του Γενικού Οικοδομικού Κανονισμού, ο έλεγχος τήρησης της τουριστικής νομοθεσίας, η χορήγηση άδειας λειτουργίας καταστημάτων εκμίσθωσης μοτοποδηλάτων, η τήρηση των διατάξεων για το ωράριο λειτουργίας των καταστημάτων, η χορήγηση, ανάκληση και αφαίρεση των αδειών εγκατάστασης και λειτουργίας κινηματογράφων, θεάτρων, παιδότοπων και λοιπών ψυχαγωγικών δραστηριοτήτων, όπως π.χ. συναυλιών και άλλων παρεμφερών εκδηλώσεων, ψυχαγωγικών παιχνιδιών, υπηρεσιών διαδικτύου, μουσικών οργάνων, υπαίθριου εμπορίου, υπαίθριας διαφήμισης, εμποροπανηγύρεων, κλπ).</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rrowheads="1"/>
          </p:cNvSpPr>
          <p:nvPr>
            <p:ph type="title" idx="4294967295"/>
          </p:nvPr>
        </p:nvSpPr>
        <p:spPr/>
        <p:txBody>
          <a:bodyPr anchor="ctr"/>
          <a:lstStyle/>
          <a:p>
            <a:pPr eaLnBrk="1" hangingPunct="1">
              <a:defRPr/>
            </a:pPr>
            <a:endParaRPr lang="el-GR">
              <a:effectLst>
                <a:outerShdw blurRad="38100" dist="38100" dir="2700000" algn="tl">
                  <a:srgbClr val="C0C0C0"/>
                </a:outerShdw>
              </a:effectLst>
            </a:endParaRPr>
          </a:p>
        </p:txBody>
      </p:sp>
      <p:sp>
        <p:nvSpPr>
          <p:cNvPr id="13315" name="Rectangle 3"/>
          <p:cNvSpPr>
            <a:spLocks noGrp="1" noRot="1" noChangeArrowheads="1"/>
          </p:cNvSpPr>
          <p:nvPr>
            <p:ph type="body" idx="4294967295"/>
          </p:nvPr>
        </p:nvSpPr>
        <p:spPr/>
        <p:txBody>
          <a:bodyPr/>
          <a:lstStyle/>
          <a:p>
            <a:pPr eaLnBrk="1" hangingPunct="1">
              <a:lnSpc>
                <a:spcPct val="80000"/>
              </a:lnSpc>
              <a:defRPr/>
            </a:pPr>
            <a:r>
              <a:rPr lang="el-GR" sz="1900">
                <a:effectLst>
                  <a:outerShdw blurRad="38100" dist="38100" dir="2700000" algn="tl">
                    <a:srgbClr val="C0C0C0"/>
                  </a:outerShdw>
                </a:effectLst>
              </a:rPr>
              <a:t>Οι αποφάσεις του διοικητικού συμβουλίου της κοινωφελούς επιχείρησης που πρέπει να αποστέλλονται για να εγκριθούν από το δημοτικό (ή κοινοτικό) συμβούλιο αφορούν:</a:t>
            </a:r>
          </a:p>
          <a:p>
            <a:pPr eaLnBrk="1" hangingPunct="1">
              <a:lnSpc>
                <a:spcPct val="80000"/>
              </a:lnSpc>
              <a:defRPr/>
            </a:pPr>
            <a:r>
              <a:rPr lang="el-GR" sz="1900">
                <a:effectLst>
                  <a:outerShdw blurRad="38100" dist="38100" dir="2700000" algn="tl">
                    <a:srgbClr val="C0C0C0"/>
                  </a:outerShdw>
                </a:effectLst>
              </a:rPr>
              <a:t>α) Την ψήφιση του προϋπολογισμού, του ισολογισμού και της έκθεσης πεπραγμένων.</a:t>
            </a:r>
          </a:p>
          <a:p>
            <a:pPr eaLnBrk="1" hangingPunct="1">
              <a:lnSpc>
                <a:spcPct val="80000"/>
              </a:lnSpc>
              <a:defRPr/>
            </a:pPr>
            <a:r>
              <a:rPr lang="el-GR" sz="1900">
                <a:effectLst>
                  <a:outerShdw blurRad="38100" dist="38100" dir="2700000" algn="tl">
                    <a:srgbClr val="C0C0C0"/>
                  </a:outerShdw>
                </a:effectLst>
              </a:rPr>
              <a:t>β) Την αγορά ή εκποίηση ακινήτων.</a:t>
            </a:r>
          </a:p>
          <a:p>
            <a:pPr eaLnBrk="1" hangingPunct="1">
              <a:lnSpc>
                <a:spcPct val="80000"/>
              </a:lnSpc>
              <a:defRPr/>
            </a:pPr>
            <a:r>
              <a:rPr lang="el-GR" sz="1900">
                <a:effectLst>
                  <a:outerShdw blurRad="38100" dist="38100" dir="2700000" algn="tl">
                    <a:srgbClr val="C0C0C0"/>
                  </a:outerShdw>
                </a:effectLst>
              </a:rPr>
              <a:t>γ) Τη διάθεση των καθαρών κερδών ή τη διενέργεια επενδύσεων.</a:t>
            </a:r>
          </a:p>
          <a:p>
            <a:pPr eaLnBrk="1" hangingPunct="1">
              <a:lnSpc>
                <a:spcPct val="80000"/>
              </a:lnSpc>
              <a:defRPr/>
            </a:pPr>
            <a:r>
              <a:rPr lang="el-GR" sz="1900">
                <a:effectLst>
                  <a:outerShdw blurRad="38100" dist="38100" dir="2700000" algn="tl">
                    <a:srgbClr val="C0C0C0"/>
                  </a:outerShdw>
                </a:effectLst>
              </a:rPr>
              <a:t>δ) Την αύξηση του κεφαλαίου της επιχείρησης.</a:t>
            </a:r>
          </a:p>
          <a:p>
            <a:pPr eaLnBrk="1" hangingPunct="1">
              <a:lnSpc>
                <a:spcPct val="80000"/>
              </a:lnSpc>
              <a:defRPr/>
            </a:pPr>
            <a:r>
              <a:rPr lang="el-GR" sz="1900">
                <a:effectLst>
                  <a:outerShdw blurRad="38100" dist="38100" dir="2700000" algn="tl">
                    <a:srgbClr val="C0C0C0"/>
                  </a:outerShdw>
                </a:effectLst>
              </a:rPr>
              <a:t>ε) Τη συγχώνευση ή τη λύση της επιχείρησης,</a:t>
            </a:r>
          </a:p>
          <a:p>
            <a:pPr eaLnBrk="1" hangingPunct="1">
              <a:lnSpc>
                <a:spcPct val="80000"/>
              </a:lnSpc>
              <a:defRPr/>
            </a:pPr>
            <a:r>
              <a:rPr lang="el-GR" sz="1900">
                <a:effectLst>
                  <a:outerShdw blurRad="38100" dist="38100" dir="2700000" algn="tl">
                    <a:srgbClr val="C0C0C0"/>
                  </a:outerShdw>
                </a:effectLst>
              </a:rPr>
              <a:t>στ) Τη σύναψη δανείων και</a:t>
            </a:r>
          </a:p>
          <a:p>
            <a:pPr eaLnBrk="1" hangingPunct="1">
              <a:lnSpc>
                <a:spcPct val="80000"/>
              </a:lnSpc>
              <a:defRPr/>
            </a:pPr>
            <a:r>
              <a:rPr lang="el-GR" sz="1900">
                <a:effectLst>
                  <a:outerShdw blurRad="38100" dist="38100" dir="2700000" algn="tl">
                    <a:srgbClr val="C0C0C0"/>
                  </a:outerShdw>
                </a:effectLst>
              </a:rPr>
              <a:t>ζ) Την έγκριση των κανονισμών λειτουργίας της επιχείρησης.</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idx="4294967295"/>
          </p:nvPr>
        </p:nvSpPr>
        <p:spPr/>
        <p:txBody>
          <a:bodyPr anchor="ctr"/>
          <a:lstStyle/>
          <a:p>
            <a:pPr eaLnBrk="1" hangingPunct="1">
              <a:defRPr/>
            </a:pPr>
            <a:endParaRPr lang="el-GR">
              <a:effectLst>
                <a:outerShdw blurRad="38100" dist="38100" dir="2700000" algn="tl">
                  <a:srgbClr val="C0C0C0"/>
                </a:outerShdw>
              </a:effectLst>
            </a:endParaRPr>
          </a:p>
        </p:txBody>
      </p:sp>
      <p:sp>
        <p:nvSpPr>
          <p:cNvPr id="18435" name="Rectangle 3"/>
          <p:cNvSpPr>
            <a:spLocks noGrp="1" noRot="1" noChangeArrowheads="1"/>
          </p:cNvSpPr>
          <p:nvPr>
            <p:ph type="body" idx="4294967295"/>
          </p:nvPr>
        </p:nvSpPr>
        <p:spPr/>
        <p:txBody>
          <a:bodyPr/>
          <a:lstStyle/>
          <a:p>
            <a:pPr eaLnBrk="1" hangingPunct="1">
              <a:lnSpc>
                <a:spcPct val="80000"/>
              </a:lnSpc>
              <a:defRPr/>
            </a:pPr>
            <a:r>
              <a:rPr lang="el-GR" sz="2600">
                <a:effectLst>
                  <a:outerShdw blurRad="38100" dist="38100" dir="2700000" algn="tl">
                    <a:srgbClr val="C0C0C0"/>
                  </a:outerShdw>
                </a:effectLst>
              </a:rPr>
              <a:t>Το διοικητικό συμβούλιο της επιχείρησης συντάσσει </a:t>
            </a:r>
            <a:r>
              <a:rPr lang="el-GR" sz="2600" u="sng">
                <a:effectLst>
                  <a:outerShdw blurRad="38100" dist="38100" dir="2700000" algn="tl">
                    <a:srgbClr val="C0C0C0"/>
                  </a:outerShdw>
                </a:effectLst>
              </a:rPr>
              <a:t>υποχρεωτικά</a:t>
            </a:r>
            <a:r>
              <a:rPr lang="el-GR" sz="2600">
                <a:effectLst>
                  <a:outerShdw blurRad="38100" dist="38100" dir="2700000" algn="tl">
                    <a:srgbClr val="C0C0C0"/>
                  </a:outerShdw>
                </a:effectLst>
              </a:rPr>
              <a:t> τους εξής κανονισμούς:</a:t>
            </a:r>
          </a:p>
          <a:p>
            <a:pPr eaLnBrk="1" hangingPunct="1">
              <a:lnSpc>
                <a:spcPct val="80000"/>
              </a:lnSpc>
              <a:defRPr/>
            </a:pPr>
            <a:r>
              <a:rPr lang="el-GR" sz="2600">
                <a:effectLst>
                  <a:outerShdw blurRad="38100" dist="38100" dir="2700000" algn="tl">
                    <a:srgbClr val="C0C0C0"/>
                  </a:outerShdw>
                </a:effectLst>
              </a:rPr>
              <a:t>α) </a:t>
            </a:r>
            <a:r>
              <a:rPr lang="el-GR" sz="2600" u="sng">
                <a:effectLst>
                  <a:outerShdw blurRad="38100" dist="38100" dir="2700000" algn="tl">
                    <a:srgbClr val="C0C0C0"/>
                  </a:outerShdw>
                </a:effectLst>
              </a:rPr>
              <a:t>Εσωτερικό κανονισμό υπηρεσιών</a:t>
            </a:r>
            <a:r>
              <a:rPr lang="el-GR" sz="2600">
                <a:effectLst>
                  <a:outerShdw blurRad="38100" dist="38100" dir="2700000" algn="tl">
                    <a:srgbClr val="C0C0C0"/>
                  </a:outerShdw>
                </a:effectLst>
              </a:rPr>
              <a:t> (οργάνωση, διάρθρωση και αρμοδιότητες των υπηρεσιών της επιχείρησης, οι θέσεις του προσωπικού κατά ειδικότητα και το ανώτατο όριο αυτού).</a:t>
            </a:r>
          </a:p>
          <a:p>
            <a:pPr eaLnBrk="1" hangingPunct="1">
              <a:lnSpc>
                <a:spcPct val="80000"/>
              </a:lnSpc>
              <a:defRPr/>
            </a:pPr>
            <a:r>
              <a:rPr lang="el-GR" sz="2600">
                <a:effectLst>
                  <a:outerShdw blurRad="38100" dist="38100" dir="2700000" algn="tl">
                    <a:srgbClr val="C0C0C0"/>
                  </a:outerShdw>
                </a:effectLst>
              </a:rPr>
              <a:t>β</a:t>
            </a:r>
            <a:r>
              <a:rPr lang="el-GR" sz="2600" u="sng">
                <a:effectLst>
                  <a:outerShdw blurRad="38100" dist="38100" dir="2700000" algn="tl">
                    <a:srgbClr val="C0C0C0"/>
                  </a:outerShdw>
                </a:effectLst>
              </a:rPr>
              <a:t>) Κανονισμό προσωπικού</a:t>
            </a:r>
            <a:r>
              <a:rPr lang="el-GR" sz="2600">
                <a:effectLst>
                  <a:outerShdw blurRad="38100" dist="38100" dir="2700000" algn="tl">
                    <a:srgbClr val="C0C0C0"/>
                  </a:outerShdw>
                </a:effectLst>
              </a:rPr>
              <a:t>, (υπηρεσιακή κατάσταση προσωπικού, προσόντα πρόσληψης, δικαιώματα και υποχρεώσεις και πειθαρχικές ευθύνες).</a:t>
            </a:r>
          </a:p>
          <a:p>
            <a:pPr eaLnBrk="1" hangingPunct="1">
              <a:lnSpc>
                <a:spcPct val="80000"/>
              </a:lnSpc>
              <a:defRPr/>
            </a:pPr>
            <a:r>
              <a:rPr lang="el-GR" sz="2600">
                <a:effectLst>
                  <a:outerShdw blurRad="38100" dist="38100" dir="2700000" algn="tl">
                    <a:srgbClr val="C0C0C0"/>
                  </a:outerShdw>
                </a:effectLst>
              </a:rPr>
              <a:t>γ) </a:t>
            </a:r>
            <a:r>
              <a:rPr lang="el-GR" sz="2600" u="sng">
                <a:effectLst>
                  <a:outerShdw blurRad="38100" dist="38100" dir="2700000" algn="tl">
                    <a:srgbClr val="C0C0C0"/>
                  </a:outerShdw>
                </a:effectLst>
              </a:rPr>
              <a:t>Κανονισμό οικονομικής διαχείρισης</a:t>
            </a:r>
            <a:r>
              <a:rPr lang="el-GR" sz="2600">
                <a:effectLst>
                  <a:outerShdw blurRad="38100" dist="38100" dir="2700000" algn="tl">
                    <a:srgbClr val="C0C0C0"/>
                  </a:outerShdw>
                </a:effectLst>
              </a:rPr>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idx="4294967295"/>
          </p:nvPr>
        </p:nvSpPr>
        <p:spPr/>
        <p:txBody>
          <a:bodyPr anchor="ctr"/>
          <a:lstStyle/>
          <a:p>
            <a:pPr eaLnBrk="1" hangingPunct="1">
              <a:defRPr/>
            </a:pPr>
            <a:endParaRPr lang="el-GR">
              <a:effectLst>
                <a:outerShdw blurRad="38100" dist="38100" dir="2700000" algn="tl">
                  <a:srgbClr val="C0C0C0"/>
                </a:outerShdw>
              </a:effectLst>
            </a:endParaRPr>
          </a:p>
        </p:txBody>
      </p:sp>
      <p:sp>
        <p:nvSpPr>
          <p:cNvPr id="19459" name="Rectangle 3"/>
          <p:cNvSpPr>
            <a:spLocks noGrp="1" noRot="1" noChangeArrowheads="1"/>
          </p:cNvSpPr>
          <p:nvPr>
            <p:ph type="body" idx="4294967295"/>
          </p:nvPr>
        </p:nvSpPr>
        <p:spPr/>
        <p:txBody>
          <a:bodyPr/>
          <a:lstStyle/>
          <a:p>
            <a:pPr eaLnBrk="1" hangingPunct="1">
              <a:lnSpc>
                <a:spcPct val="80000"/>
              </a:lnSpc>
              <a:defRPr/>
            </a:pPr>
            <a:r>
              <a:rPr lang="el-GR" sz="2600">
                <a:effectLst>
                  <a:outerShdw blurRad="38100" dist="38100" dir="2700000" algn="tl">
                    <a:srgbClr val="C0C0C0"/>
                  </a:outerShdw>
                </a:effectLst>
              </a:rPr>
              <a:t> </a:t>
            </a:r>
            <a:r>
              <a:rPr lang="el-GR" sz="2600" u="sng">
                <a:effectLst>
                  <a:outerShdw blurRad="38100" dist="38100" dir="2700000" algn="tl">
                    <a:srgbClr val="C0C0C0"/>
                  </a:outerShdw>
                </a:effectLst>
              </a:rPr>
              <a:t>Η κοινωφελής επιχείρηση μπορεί να χρηματοδοτείται από το δήμο</a:t>
            </a:r>
            <a:r>
              <a:rPr lang="el-GR" sz="2600">
                <a:effectLst>
                  <a:outerShdw blurRad="38100" dist="38100" dir="2700000" algn="tl">
                    <a:srgbClr val="C0C0C0"/>
                  </a:outerShdw>
                </a:effectLst>
              </a:rPr>
              <a:t> (ή την κοινότητα), εφόσον:</a:t>
            </a:r>
          </a:p>
          <a:p>
            <a:pPr eaLnBrk="1" hangingPunct="1">
              <a:lnSpc>
                <a:spcPct val="80000"/>
              </a:lnSpc>
              <a:defRPr/>
            </a:pPr>
            <a:r>
              <a:rPr lang="el-GR" sz="2600">
                <a:effectLst>
                  <a:outerShdw blurRad="38100" dist="38100" dir="2700000" algn="tl">
                    <a:srgbClr val="C0C0C0"/>
                  </a:outerShdw>
                </a:effectLst>
              </a:rPr>
              <a:t>1)       παρέχει τις υπηρεσίες για τις οποίες έχει συσταθεί,</a:t>
            </a:r>
          </a:p>
          <a:p>
            <a:pPr eaLnBrk="1" hangingPunct="1">
              <a:lnSpc>
                <a:spcPct val="80000"/>
              </a:lnSpc>
              <a:defRPr/>
            </a:pPr>
            <a:r>
              <a:rPr lang="el-GR" sz="2600">
                <a:effectLst>
                  <a:outerShdw blurRad="38100" dist="38100" dir="2700000" algn="tl">
                    <a:srgbClr val="C0C0C0"/>
                  </a:outerShdw>
                </a:effectLst>
              </a:rPr>
              <a:t>2)       έχει ληφθεί σχετική απόφαση του δημοτικού (ή κοινοτικού) συμβουλίου με απόλυτη πλειοψηφία του συνόλου των μελών του,</a:t>
            </a:r>
          </a:p>
          <a:p>
            <a:pPr eaLnBrk="1" hangingPunct="1">
              <a:lnSpc>
                <a:spcPct val="80000"/>
              </a:lnSpc>
              <a:defRPr/>
            </a:pPr>
            <a:r>
              <a:rPr lang="el-GR" sz="2600">
                <a:effectLst>
                  <a:outerShdw blurRad="38100" dist="38100" dir="2700000" algn="tl">
                    <a:srgbClr val="C0C0C0"/>
                  </a:outerShdw>
                </a:effectLst>
              </a:rPr>
              <a:t>3)       η επιχείρηση έχει εκπονήσει διετές πρόγραμμα δράσης (παρεχόμενες υπηρεσίες, δαπάνη αυτών, ειδικότεροι όροι, κλπ).</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idx="4294967295"/>
          </p:nvPr>
        </p:nvSpPr>
        <p:spPr/>
        <p:txBody>
          <a:bodyPr anchor="ctr"/>
          <a:lstStyle/>
          <a:p>
            <a:pPr eaLnBrk="1" hangingPunct="1">
              <a:defRPr/>
            </a:pPr>
            <a:r>
              <a:rPr lang="el-GR" b="0" u="sng">
                <a:effectLst>
                  <a:outerShdw blurRad="38100" dist="38100" dir="2700000" algn="tl">
                    <a:srgbClr val="C0C0C0"/>
                  </a:outerShdw>
                </a:effectLst>
              </a:rPr>
              <a:t>ΑΝΩΝΥΜΕΣ ΕΤΑΙΡΕΙΕΣ Ο.Τ.Α.</a:t>
            </a:r>
            <a:r>
              <a:rPr lang="el-GR">
                <a:effectLst>
                  <a:outerShdw blurRad="38100" dist="38100" dir="2700000" algn="tl">
                    <a:srgbClr val="C0C0C0"/>
                  </a:outerShdw>
                </a:effectLst>
              </a:rPr>
              <a:t> </a:t>
            </a:r>
          </a:p>
        </p:txBody>
      </p:sp>
      <p:sp>
        <p:nvSpPr>
          <p:cNvPr id="20483" name="Rectangle 3"/>
          <p:cNvSpPr>
            <a:spLocks noGrp="1" noRot="1" noChangeArrowheads="1"/>
          </p:cNvSpPr>
          <p:nvPr>
            <p:ph type="body" idx="4294967295"/>
          </p:nvPr>
        </p:nvSpPr>
        <p:spPr/>
        <p:txBody>
          <a:bodyPr/>
          <a:lstStyle/>
          <a:p>
            <a:pPr eaLnBrk="1" hangingPunct="1">
              <a:lnSpc>
                <a:spcPct val="80000"/>
              </a:lnSpc>
              <a:defRPr/>
            </a:pPr>
            <a:r>
              <a:rPr lang="el-GR" sz="1900">
                <a:effectLst>
                  <a:outerShdw blurRad="38100" dist="38100" dir="2700000" algn="tl">
                    <a:srgbClr val="C0C0C0"/>
                  </a:outerShdw>
                </a:effectLst>
              </a:rPr>
              <a:t>Οι ανώνυμες εταιρείες Ο.Τ.Α. λειτουργούν σύμφωνα με τις διατάξεις του Ν. 2190/1920 και διακρίνονται σε:</a:t>
            </a:r>
          </a:p>
          <a:p>
            <a:pPr eaLnBrk="1" hangingPunct="1">
              <a:lnSpc>
                <a:spcPct val="80000"/>
              </a:lnSpc>
              <a:defRPr/>
            </a:pPr>
            <a:r>
              <a:rPr lang="el-GR" sz="1900">
                <a:effectLst>
                  <a:outerShdw blurRad="38100" dist="38100" dir="2700000" algn="tl">
                    <a:srgbClr val="C0C0C0"/>
                  </a:outerShdw>
                </a:effectLst>
              </a:rPr>
              <a:t>            </a:t>
            </a:r>
            <a:r>
              <a:rPr lang="el-GR" sz="1900" u="sng">
                <a:effectLst>
                  <a:outerShdw blurRad="38100" dist="38100" dir="2700000" algn="tl">
                    <a:srgbClr val="C0C0C0"/>
                  </a:outerShdw>
                </a:effectLst>
              </a:rPr>
              <a:t>Α) Αναπτυξιακές ανώνυμες εταιρείες Ο.Τ.Α.</a:t>
            </a:r>
            <a:r>
              <a:rPr lang="el-GR" sz="1900">
                <a:effectLst>
                  <a:outerShdw blurRad="38100" dist="38100" dir="2700000" algn="tl">
                    <a:srgbClr val="C0C0C0"/>
                  </a:outerShdw>
                </a:effectLst>
              </a:rPr>
              <a:t>, των οποίων η πλειοψηφία του εταιρικού κεφαλαίου κατέχεται από Ο.Τ.Α. α΄ και β΄ βαθμού ή από άλλους φορείς της Τ.Α. και μπορούν να συμμετέχουν φορείς του δημοσίου, συνεταιρισμοί, επιστημονικοί φορείς, επιμελητήρια, τράπεζες και πιστωτικά ιδρύματα. </a:t>
            </a:r>
            <a:endParaRPr lang="en-US" sz="1900">
              <a:effectLst>
                <a:outerShdw blurRad="38100" dist="38100" dir="2700000" algn="tl">
                  <a:srgbClr val="C0C0C0"/>
                </a:outerShdw>
              </a:effectLst>
            </a:endParaRPr>
          </a:p>
          <a:p>
            <a:pPr eaLnBrk="1" hangingPunct="1">
              <a:lnSpc>
                <a:spcPct val="80000"/>
              </a:lnSpc>
              <a:defRPr/>
            </a:pPr>
            <a:r>
              <a:rPr lang="el-GR" sz="1900">
                <a:effectLst>
                  <a:outerShdw blurRad="38100" dist="38100" dir="2700000" algn="tl">
                    <a:srgbClr val="C0C0C0"/>
                  </a:outerShdw>
                </a:effectLst>
              </a:rPr>
              <a:t>Οι εταιρείες αυτές έχουν ως αποκλειστικό αντικείμενο την επιστημονική και τεχνική υποστήριξη των Ο.Τ.Α. και των ενώσεών τους, την προώθηση της ανάπτυξης, την ανάπτυξη δραστηριοτήτων προστασίας του περιβάλλοντος, τη συμμετοχή τους σε αντίστοιχα προγράμματα ή την εφαρμογή σχετικών πολιτικών σε ευρύτερο γεωγραφικό χώρο.</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Rot="1" noChangeArrowheads="1"/>
          </p:cNvSpPr>
          <p:nvPr>
            <p:ph type="title" idx="4294967295"/>
          </p:nvPr>
        </p:nvSpPr>
        <p:spPr/>
        <p:txBody>
          <a:bodyPr anchor="ctr"/>
          <a:lstStyle/>
          <a:p>
            <a:pPr eaLnBrk="1" hangingPunct="1">
              <a:defRPr/>
            </a:pPr>
            <a:r>
              <a:rPr lang="el-GR" b="0">
                <a:effectLst>
                  <a:outerShdw blurRad="38100" dist="38100" dir="2700000" algn="tl">
                    <a:srgbClr val="C0C0C0"/>
                  </a:outerShdw>
                </a:effectLst>
              </a:rPr>
              <a:t>Α) Περιγραφή</a:t>
            </a:r>
          </a:p>
        </p:txBody>
      </p:sp>
      <p:sp>
        <p:nvSpPr>
          <p:cNvPr id="3075" name="Rectangle 3"/>
          <p:cNvSpPr>
            <a:spLocks noGrp="1" noRot="1" noChangeArrowheads="1"/>
          </p:cNvSpPr>
          <p:nvPr>
            <p:ph type="body" idx="4294967295"/>
          </p:nvPr>
        </p:nvSpPr>
        <p:spPr/>
        <p:txBody>
          <a:bodyPr/>
          <a:lstStyle/>
          <a:p>
            <a:pPr eaLnBrk="1" hangingPunct="1">
              <a:lnSpc>
                <a:spcPct val="90000"/>
              </a:lnSpc>
              <a:defRPr/>
            </a:pPr>
            <a:endParaRPr lang="el-GR" sz="2600">
              <a:effectLst>
                <a:outerShdw blurRad="38100" dist="38100" dir="2700000" algn="tl">
                  <a:srgbClr val="C0C0C0"/>
                </a:outerShdw>
              </a:effectLst>
            </a:endParaRPr>
          </a:p>
          <a:p>
            <a:pPr algn="just" eaLnBrk="1" hangingPunct="1">
              <a:lnSpc>
                <a:spcPct val="90000"/>
              </a:lnSpc>
              <a:defRPr/>
            </a:pPr>
            <a:r>
              <a:rPr lang="el-GR" sz="2600">
                <a:effectLst>
                  <a:outerShdw blurRad="38100" dist="38100" dir="2700000" algn="tl">
                    <a:srgbClr val="C0C0C0"/>
                  </a:outerShdw>
                </a:effectLst>
              </a:rPr>
              <a:t>Το μάθημα Λογιστική και Ελεγκτική Δημοσιών οργανισμών και Ειδικών κλάδων επιχειρήσεων αφορά την εκμάθηση της ειδικής λογιστικής που διέπει τις επιχειρήσεις των δημοσιών οργανισμών όπως και των επιχειρήσεων Ναυτιλίας, Τραπεζών, Ασφαλιστικών και Ξενοδοχειακών.  Αναλύονται επίσης τόσο σε θεωρητικό όσο και σε πρακτικό επίπεδο με την μορφή </a:t>
            </a:r>
            <a:r>
              <a:rPr lang="en-US" sz="2600">
                <a:effectLst>
                  <a:outerShdw blurRad="38100" dist="38100" dir="2700000" algn="tl">
                    <a:srgbClr val="C0C0C0"/>
                  </a:outerShdw>
                </a:effectLst>
              </a:rPr>
              <a:t>case study</a:t>
            </a:r>
            <a:r>
              <a:rPr lang="el-GR" sz="2600">
                <a:effectLst>
                  <a:outerShdw blurRad="38100" dist="38100" dir="2700000" algn="tl">
                    <a:srgbClr val="C0C0C0"/>
                  </a:outerShdw>
                </a:effectLst>
              </a:rPr>
              <a:t> σύγχρονα παραδείγματα λογιστικής και ελεγκτικής των ειδικών επιχειρήσεων.</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idx="4294967295"/>
          </p:nvPr>
        </p:nvSpPr>
        <p:spPr/>
        <p:txBody>
          <a:bodyPr anchor="ctr"/>
          <a:lstStyle/>
          <a:p>
            <a:pPr eaLnBrk="1" hangingPunct="1">
              <a:defRPr/>
            </a:pPr>
            <a:endParaRPr lang="el-GR">
              <a:effectLst>
                <a:outerShdw blurRad="38100" dist="38100" dir="2700000" algn="tl">
                  <a:srgbClr val="C0C0C0"/>
                </a:outerShdw>
              </a:effectLst>
            </a:endParaRPr>
          </a:p>
        </p:txBody>
      </p:sp>
      <p:sp>
        <p:nvSpPr>
          <p:cNvPr id="21507" name="Rectangle 3"/>
          <p:cNvSpPr>
            <a:spLocks noGrp="1" noRot="1" noChangeArrowheads="1"/>
          </p:cNvSpPr>
          <p:nvPr>
            <p:ph type="body" idx="4294967295"/>
          </p:nvPr>
        </p:nvSpPr>
        <p:spPr/>
        <p:txBody>
          <a:bodyPr/>
          <a:lstStyle/>
          <a:p>
            <a:pPr eaLnBrk="1" hangingPunct="1">
              <a:lnSpc>
                <a:spcPct val="80000"/>
              </a:lnSpc>
              <a:defRPr/>
            </a:pPr>
            <a:r>
              <a:rPr lang="el-GR" sz="2000" u="sng">
                <a:effectLst>
                  <a:outerShdw blurRad="38100" dist="38100" dir="2700000" algn="tl">
                    <a:srgbClr val="C0C0C0"/>
                  </a:outerShdw>
                </a:effectLst>
              </a:rPr>
              <a:t>Β) Δημοτικές (ή κοινοτικές) ανώνυμες εταιρείες</a:t>
            </a:r>
            <a:r>
              <a:rPr lang="el-GR" sz="2000">
                <a:effectLst>
                  <a:outerShdw blurRad="38100" dist="38100" dir="2700000" algn="tl">
                    <a:srgbClr val="C0C0C0"/>
                  </a:outerShdw>
                </a:effectLst>
              </a:rPr>
              <a:t> είναι αυτές που συστήνονται από ένα δήμο (ή μια κοινότητα), με σκοπό την αξιοποίηση της δημοτικής (ή κοινοτικής) περιουσίας ή την εκμετάλλευση κοινοχρήστων χώρων. Επιτρέπεται η μειοψηφική συμμετοχή του δημοσίου ή άλλων φυσικών ή νομικών προσώπων.</a:t>
            </a:r>
          </a:p>
          <a:p>
            <a:pPr eaLnBrk="1" hangingPunct="1">
              <a:lnSpc>
                <a:spcPct val="80000"/>
              </a:lnSpc>
              <a:defRPr/>
            </a:pPr>
            <a:r>
              <a:rPr lang="el-GR" sz="2000">
                <a:effectLst>
                  <a:outerShdw blurRad="38100" dist="38100" dir="2700000" algn="tl">
                    <a:srgbClr val="C0C0C0"/>
                  </a:outerShdw>
                </a:effectLst>
              </a:rPr>
              <a:t>Για την πρόσληψη προσωπικού (Ν. 2190/1994, όπως ισχύει), τη σύναψη συμβάσεων μίσθωσης έργου (Ν. 2527/1997, όπως ισχύει), μελετών (Π.Δ. 410/1995, Ν. 3463/2006 και Ν. 3316/2005), έργων (Ν. 1418/1984, Π.Δ. 609/1985, Π.Δ. 171/1987 και Ν. 3263/2004, όπως ισχύουν), προμηθειών (Ν. 2286/1995 και Ε.Κ.Π.Ο.Τ.Α.) και υπηρεσιών (Π.Δ. 28/1980, Ν. 2539/1997 και Π.Δ. 346/1998) εφαρμόζονται οι αντίστοιχες διατάξεις των Ο.Τ.Α.. Για ποσά που υπερβαίνουν τα εκάστοτε οριζόμενα, ισχύουν οι διατάξεις του κοινοτικού δικαίου</a:t>
            </a:r>
            <a:r>
              <a:rPr lang="el-GR" sz="2000">
                <a:effectLst>
                  <a:outerShdw blurRad="38100" dist="38100" dir="2700000" algn="tl">
                    <a:srgbClr val="C0C0C0"/>
                  </a:outerShdw>
                </a:effectLst>
                <a:hlinkClick r:id="rId2"/>
              </a:rPr>
              <a:t>[4]</a:t>
            </a:r>
            <a:r>
              <a:rPr lang="el-GR" sz="2000">
                <a:effectLst>
                  <a:outerShdw blurRad="38100" dist="38100" dir="2700000" algn="tl">
                    <a:srgbClr val="C0C0C0"/>
                  </a:outerShdw>
                </a:effectLst>
              </a:rPr>
              <a:t>. Κατά τα λοιπά ισχύουν οι διατάξεις που διέπουν τις ανώνυμες εταιρείες Ο.Τ.Α. και του Ν. 2190/1920.</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idx="4294967295"/>
          </p:nvPr>
        </p:nvSpPr>
        <p:spPr/>
        <p:txBody>
          <a:bodyPr anchor="ctr"/>
          <a:lstStyle/>
          <a:p>
            <a:pPr eaLnBrk="1" hangingPunct="1">
              <a:defRPr/>
            </a:pPr>
            <a:endParaRPr lang="el-GR">
              <a:effectLst>
                <a:outerShdw blurRad="38100" dist="38100" dir="2700000" algn="tl">
                  <a:srgbClr val="C0C0C0"/>
                </a:outerShdw>
              </a:effectLst>
            </a:endParaRPr>
          </a:p>
        </p:txBody>
      </p:sp>
      <p:sp>
        <p:nvSpPr>
          <p:cNvPr id="22531" name="Rectangle 3"/>
          <p:cNvSpPr>
            <a:spLocks noGrp="1" noRot="1" noChangeArrowheads="1"/>
          </p:cNvSpPr>
          <p:nvPr>
            <p:ph type="body" idx="4294967295"/>
          </p:nvPr>
        </p:nvSpPr>
        <p:spPr/>
        <p:txBody>
          <a:bodyPr/>
          <a:lstStyle/>
          <a:p>
            <a:pPr eaLnBrk="1" hangingPunct="1">
              <a:defRPr/>
            </a:pPr>
            <a:r>
              <a:rPr lang="el-GR" u="sng">
                <a:effectLst>
                  <a:outerShdw blurRad="38100" dist="38100" dir="2700000" algn="tl">
                    <a:srgbClr val="C0C0C0"/>
                  </a:outerShdw>
                </a:effectLst>
              </a:rPr>
              <a:t>Γ) Επιχειρήσεις Ο.Τ.Α. ειδικού σκοπού</a:t>
            </a:r>
            <a:r>
              <a:rPr lang="el-GR">
                <a:effectLst>
                  <a:outerShdw blurRad="38100" dist="38100" dir="2700000" algn="tl">
                    <a:srgbClr val="C0C0C0"/>
                  </a:outerShdw>
                </a:effectLst>
              </a:rPr>
              <a:t> θεωρούνται όσες συνιστώνται με βάσει ειδικές διατάξεις νόμου.</a:t>
            </a:r>
          </a:p>
          <a:p>
            <a:pPr eaLnBrk="1" hangingPunct="1">
              <a:defRPr/>
            </a:pPr>
            <a:r>
              <a:rPr lang="el-GR">
                <a:effectLst>
                  <a:outerShdw blurRad="38100" dist="38100" dir="2700000" algn="tl">
                    <a:srgbClr val="C0C0C0"/>
                  </a:outerShdw>
                </a:effectLst>
              </a:rPr>
              <a:t>Οι δήμοι και οι κοινότητες μπορούν να συμμετέχουν και σε άλλες ανώνυμες εταιρείες με εξαίρεση τις ποδοσφαιρικές, τραπεζικές και ασφαλιστικές.</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idx="4294967295"/>
          </p:nvPr>
        </p:nvSpPr>
        <p:spPr/>
        <p:txBody>
          <a:bodyPr anchor="ctr"/>
          <a:lstStyle/>
          <a:p>
            <a:pPr eaLnBrk="1" hangingPunct="1">
              <a:defRPr/>
            </a:pPr>
            <a:r>
              <a:rPr lang="el-GR" sz="3500">
                <a:effectLst>
                  <a:outerShdw blurRad="38100" dist="38100" dir="2700000" algn="tl">
                    <a:srgbClr val="C0C0C0"/>
                  </a:outerShdw>
                </a:effectLst>
              </a:rPr>
              <a:t>Οι αλλαγές στα Νοµικά Πρόσωπα των ∆ήµων</a:t>
            </a:r>
          </a:p>
        </p:txBody>
      </p:sp>
      <p:sp>
        <p:nvSpPr>
          <p:cNvPr id="23555" name="Rectangle 3"/>
          <p:cNvSpPr>
            <a:spLocks noGrp="1" noRot="1" noChangeArrowheads="1"/>
          </p:cNvSpPr>
          <p:nvPr>
            <p:ph type="body" idx="4294967295"/>
          </p:nvPr>
        </p:nvSpPr>
        <p:spPr/>
        <p:txBody>
          <a:bodyPr/>
          <a:lstStyle/>
          <a:p>
            <a:pPr algn="just" eaLnBrk="1" hangingPunct="1">
              <a:lnSpc>
                <a:spcPct val="90000"/>
              </a:lnSpc>
              <a:defRPr/>
            </a:pPr>
            <a:r>
              <a:rPr lang="el-GR" sz="2100">
                <a:effectLst>
                  <a:outerShdw blurRad="38100" dist="38100" dir="2700000" algn="tl">
                    <a:srgbClr val="C0C0C0"/>
                  </a:outerShdw>
                </a:effectLst>
              </a:rPr>
              <a:t>Ο Ν. 3852/10 επέφερε σηµαντικές αλλαγές στους σκοπούς των νοµικών προσώπων δη µοσίου δικαίου και στην επιχειρηµατική δραστηριότητα των ΟΤΑ. Ταυτόχρονα η νέα αρχιτεκτονική της πρωτοβάθµιας τοπικής αυτοδιοίκησης µε την συνένωση των δήµων και κοινοτήτων σε νέους µεγάλους ∆ήµους, συνοδεύεται από ανακατατάξεις και µετα- σχηµατισµούς σε όλα τα νοµικά τους πρόσωπα. </a:t>
            </a:r>
            <a:endParaRPr lang="en-US" sz="2100">
              <a:effectLst>
                <a:outerShdw blurRad="38100" dist="38100" dir="2700000" algn="tl">
                  <a:srgbClr val="C0C0C0"/>
                </a:outerShdw>
              </a:effectLst>
            </a:endParaRPr>
          </a:p>
          <a:p>
            <a:pPr algn="just" eaLnBrk="1" hangingPunct="1">
              <a:lnSpc>
                <a:spcPct val="90000"/>
              </a:lnSpc>
              <a:defRPr/>
            </a:pPr>
            <a:r>
              <a:rPr lang="el-GR" sz="2100">
                <a:effectLst>
                  <a:outerShdw blurRad="38100" dist="38100" dir="2700000" algn="tl">
                    <a:srgbClr val="C0C0C0"/>
                  </a:outerShdw>
                </a:effectLst>
              </a:rPr>
              <a:t>Αυτές οι θεσµικές αλλαγές συνεπάγονται πρώτον ποσοτικές µεταβολές στον αριθµό των νοµικών προσώπων και δεύτερον θεσµικές µετατροπές στα χαρακτηριστικά και στις δράσεις τους. Συνοπτικά έχουν ως εξής: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rrowheads="1"/>
          </p:cNvSpPr>
          <p:nvPr>
            <p:ph type="title" idx="4294967295"/>
          </p:nvPr>
        </p:nvSpPr>
        <p:spPr/>
        <p:txBody>
          <a:bodyPr anchor="ctr"/>
          <a:lstStyle/>
          <a:p>
            <a:pPr eaLnBrk="1" hangingPunct="1">
              <a:defRPr/>
            </a:pPr>
            <a:r>
              <a:rPr lang="el-GR" sz="3500">
                <a:effectLst>
                  <a:outerShdw blurRad="38100" dist="38100" dir="2700000" algn="tl">
                    <a:srgbClr val="C0C0C0"/>
                  </a:outerShdw>
                </a:effectLst>
              </a:rPr>
              <a:t>Οι νέοι ∆ήµοι µπορούν να συστήνουν ή να µετέχουν σε:</a:t>
            </a:r>
          </a:p>
        </p:txBody>
      </p:sp>
      <p:sp>
        <p:nvSpPr>
          <p:cNvPr id="24579" name="Rectangle 3"/>
          <p:cNvSpPr>
            <a:spLocks noGrp="1" noRot="1" noChangeArrowheads="1"/>
          </p:cNvSpPr>
          <p:nvPr>
            <p:ph type="body" idx="4294967295"/>
          </p:nvPr>
        </p:nvSpPr>
        <p:spPr/>
        <p:txBody>
          <a:bodyPr/>
          <a:lstStyle/>
          <a:p>
            <a:pPr eaLnBrk="1" hangingPunct="1">
              <a:lnSpc>
                <a:spcPct val="80000"/>
              </a:lnSpc>
              <a:defRPr/>
            </a:pPr>
            <a:r>
              <a:rPr lang="el-GR" sz="1900">
                <a:effectLst>
                  <a:outerShdw blurRad="38100" dist="38100" dir="2700000" algn="tl">
                    <a:srgbClr val="C0C0C0"/>
                  </a:outerShdw>
                </a:effectLst>
              </a:rPr>
              <a:t>∆ύο νοµικά πρόσωπα δηµοσίου δικαίου (Ν.Π.∆.∆.) ή </a:t>
            </a:r>
            <a:endParaRPr lang="en-US" sz="1900">
              <a:effectLst>
                <a:outerShdw blurRad="38100" dist="38100" dir="2700000" algn="tl">
                  <a:srgbClr val="C0C0C0"/>
                </a:outerShdw>
              </a:effectLst>
            </a:endParaRPr>
          </a:p>
          <a:p>
            <a:pPr eaLnBrk="1" hangingPunct="1">
              <a:lnSpc>
                <a:spcPct val="80000"/>
              </a:lnSpc>
              <a:defRPr/>
            </a:pPr>
            <a:r>
              <a:rPr lang="el-GR" sz="1900">
                <a:effectLst>
                  <a:outerShdw blurRad="38100" dist="38100" dir="2700000" algn="tl">
                    <a:srgbClr val="C0C0C0"/>
                  </a:outerShdw>
                </a:effectLst>
              </a:rPr>
              <a:t>2. Ένα Ν.Π.∆.∆. και µία κοινωφελή δηµοτική επιχείρηση.</a:t>
            </a:r>
            <a:endParaRPr lang="en-US" sz="1900">
              <a:effectLst>
                <a:outerShdw blurRad="38100" dist="38100" dir="2700000" algn="tl">
                  <a:srgbClr val="C0C0C0"/>
                </a:outerShdw>
              </a:effectLst>
            </a:endParaRPr>
          </a:p>
          <a:p>
            <a:pPr eaLnBrk="1" hangingPunct="1">
              <a:lnSpc>
                <a:spcPct val="80000"/>
              </a:lnSpc>
              <a:defRPr/>
            </a:pPr>
            <a:r>
              <a:rPr lang="el-GR" sz="1900">
                <a:effectLst>
                  <a:outerShdw blurRad="38100" dist="38100" dir="2700000" algn="tl">
                    <a:srgbClr val="C0C0C0"/>
                  </a:outerShdw>
                </a:effectLst>
              </a:rPr>
              <a:t> 3. ∆ύο σχολικές επιτροπές µε τη µορφή του Ν.Π.∆.∆., µία για τα σχολεία της πρωτοβάθµιας και µία για τα σχολεία της δευτεροβάθµιας εκπαίδευσης.</a:t>
            </a:r>
            <a:endParaRPr lang="en-US" sz="1900">
              <a:effectLst>
                <a:outerShdw blurRad="38100" dist="38100" dir="2700000" algn="tl">
                  <a:srgbClr val="C0C0C0"/>
                </a:outerShdw>
              </a:effectLst>
            </a:endParaRPr>
          </a:p>
          <a:p>
            <a:pPr eaLnBrk="1" hangingPunct="1">
              <a:lnSpc>
                <a:spcPct val="80000"/>
              </a:lnSpc>
              <a:defRPr/>
            </a:pPr>
            <a:r>
              <a:rPr lang="el-GR" sz="1900">
                <a:effectLst>
                  <a:outerShdw blurRad="38100" dist="38100" dir="2700000" algn="tl">
                    <a:srgbClr val="C0C0C0"/>
                  </a:outerShdw>
                </a:effectLst>
              </a:rPr>
              <a:t> 4. Ιδρύµατα, µε βάση τις σχετικές διατάξεις του Κ.∆.Κ. </a:t>
            </a:r>
            <a:endParaRPr lang="en-US" sz="1900">
              <a:effectLst>
                <a:outerShdw blurRad="38100" dist="38100" dir="2700000" algn="tl">
                  <a:srgbClr val="C0C0C0"/>
                </a:outerShdw>
              </a:effectLst>
            </a:endParaRPr>
          </a:p>
          <a:p>
            <a:pPr eaLnBrk="1" hangingPunct="1">
              <a:lnSpc>
                <a:spcPct val="80000"/>
              </a:lnSpc>
              <a:defRPr/>
            </a:pPr>
            <a:r>
              <a:rPr lang="el-GR" sz="1900">
                <a:effectLst>
                  <a:outerShdw blurRad="38100" dist="38100" dir="2700000" algn="tl">
                    <a:srgbClr val="C0C0C0"/>
                  </a:outerShdw>
                </a:effectLst>
              </a:rPr>
              <a:t>5. Μία δηµοτική επιχείρηση ύδρευσης - αποχέτευσης (∆.Ε.Υ.Α.) ή να συµµετέχουν σε διαδηµοτική ∆.Ε.Υ.Α.</a:t>
            </a:r>
            <a:endParaRPr lang="en-US" sz="1900">
              <a:effectLst>
                <a:outerShdw blurRad="38100" dist="38100" dir="2700000" algn="tl">
                  <a:srgbClr val="C0C0C0"/>
                </a:outerShdw>
              </a:effectLst>
            </a:endParaRPr>
          </a:p>
          <a:p>
            <a:pPr eaLnBrk="1" hangingPunct="1">
              <a:lnSpc>
                <a:spcPct val="80000"/>
              </a:lnSpc>
              <a:defRPr/>
            </a:pPr>
            <a:r>
              <a:rPr lang="el-GR" sz="1900">
                <a:effectLst>
                  <a:outerShdw blurRad="38100" dist="38100" dir="2700000" algn="tl">
                    <a:srgbClr val="C0C0C0"/>
                  </a:outerShdw>
                </a:effectLst>
              </a:rPr>
              <a:t> 6. Ένα δηµοτικό λιµενικό ταµείο µε τη µορφή του Ν.Π.∆.∆.</a:t>
            </a:r>
            <a:endParaRPr lang="en-US" sz="1900">
              <a:effectLst>
                <a:outerShdw blurRad="38100" dist="38100" dir="2700000" algn="tl">
                  <a:srgbClr val="C0C0C0"/>
                </a:outerShdw>
              </a:effectLst>
            </a:endParaRPr>
          </a:p>
          <a:p>
            <a:pPr eaLnBrk="1" hangingPunct="1">
              <a:lnSpc>
                <a:spcPct val="80000"/>
              </a:lnSpc>
              <a:defRPr/>
            </a:pPr>
            <a:r>
              <a:rPr lang="el-GR" sz="1900">
                <a:effectLst>
                  <a:outerShdw blurRad="38100" dist="38100" dir="2700000" algn="tl">
                    <a:srgbClr val="C0C0C0"/>
                  </a:outerShdw>
                </a:effectLst>
              </a:rPr>
              <a:t> 7. Συνδέσµους ΟΤΑ. </a:t>
            </a:r>
            <a:endParaRPr lang="en-US" sz="1900">
              <a:effectLst>
                <a:outerShdw blurRad="38100" dist="38100" dir="2700000" algn="tl">
                  <a:srgbClr val="C0C0C0"/>
                </a:outerShdw>
              </a:effectLst>
            </a:endParaRPr>
          </a:p>
          <a:p>
            <a:pPr eaLnBrk="1" hangingPunct="1">
              <a:lnSpc>
                <a:spcPct val="80000"/>
              </a:lnSpc>
              <a:defRPr/>
            </a:pPr>
            <a:r>
              <a:rPr lang="el-GR" sz="1900">
                <a:effectLst>
                  <a:outerShdw blurRad="38100" dist="38100" dir="2700000" algn="tl">
                    <a:srgbClr val="C0C0C0"/>
                  </a:outerShdw>
                </a:effectLst>
              </a:rPr>
              <a:t>8. Ένα δηµοτικό περιφερειακό θέατρο (∆Η.ΠΕ.ΘΕ.) µε τη µορφή της κοινωφελούς επιχείρησης ή της ανώνυµης εται- ρείας ΟΤΑ του άρθρου 265 του Κ.∆.Κ.</a:t>
            </a:r>
            <a:endParaRPr lang="en-US" sz="1900">
              <a:effectLst>
                <a:outerShdw blurRad="38100" dist="38100" dir="2700000" algn="tl">
                  <a:srgbClr val="C0C0C0"/>
                </a:outerShdw>
              </a:effectLst>
            </a:endParaRPr>
          </a:p>
          <a:p>
            <a:pPr eaLnBrk="1" hangingPunct="1">
              <a:lnSpc>
                <a:spcPct val="80000"/>
              </a:lnSpc>
              <a:defRPr/>
            </a:pPr>
            <a:r>
              <a:rPr lang="el-GR" sz="1900">
                <a:effectLst>
                  <a:outerShdw blurRad="38100" dist="38100" dir="2700000" algn="tl">
                    <a:srgbClr val="C0C0C0"/>
                  </a:outerShdw>
                </a:effectLst>
              </a:rPr>
              <a:t> 9. Μία ανώνυµη αναπτυξιακή εταιρεία που έχει συσταθεί από την αντίστοιχη περιφέρεια (άρθρο 194 του Ν.3852/10)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rrowheads="1"/>
          </p:cNvSpPr>
          <p:nvPr>
            <p:ph type="title" idx="4294967295"/>
          </p:nvPr>
        </p:nvSpPr>
        <p:spPr/>
        <p:txBody>
          <a:bodyPr anchor="ctr"/>
          <a:lstStyle/>
          <a:p>
            <a:pPr eaLnBrk="1" hangingPunct="1">
              <a:defRPr/>
            </a:pPr>
            <a:r>
              <a:rPr lang="el-GR">
                <a:effectLst>
                  <a:outerShdw blurRad="38100" dist="38100" dir="2700000" algn="tl">
                    <a:srgbClr val="C0C0C0"/>
                  </a:outerShdw>
                </a:effectLst>
              </a:rPr>
              <a:t>Ανώνυµες εταιρείες ΟΤΑ </a:t>
            </a:r>
          </a:p>
        </p:txBody>
      </p:sp>
      <p:sp>
        <p:nvSpPr>
          <p:cNvPr id="25603" name="Rectangle 3"/>
          <p:cNvSpPr>
            <a:spLocks noGrp="1" noRot="1" noChangeArrowheads="1"/>
          </p:cNvSpPr>
          <p:nvPr>
            <p:ph type="body" idx="4294967295"/>
          </p:nvPr>
        </p:nvSpPr>
        <p:spPr/>
        <p:txBody>
          <a:bodyPr/>
          <a:lstStyle/>
          <a:p>
            <a:pPr algn="just" eaLnBrk="1" hangingPunct="1">
              <a:lnSpc>
                <a:spcPct val="90000"/>
              </a:lnSpc>
              <a:defRPr/>
            </a:pPr>
            <a:r>
              <a:rPr lang="el-GR">
                <a:effectLst>
                  <a:outerShdw blurRad="38100" dist="38100" dir="2700000" algn="tl">
                    <a:srgbClr val="C0C0C0"/>
                  </a:outerShdw>
                </a:effectLst>
              </a:rPr>
              <a:t>Αν σε ένα νέο ∆ήµο λειτουργούν περισσότερες από µία ανώνυµες εταιρίες της ίδιας κατηγορίας και το σύνολο των µετοχών τους ανήκει στο ∆ήµο και σε νοµικά του πρόσωπα, τότε συγχωνεύονται υποχρεωτικά σε µία ανώνυµη εταιρία. </a:t>
            </a:r>
            <a:endParaRPr lang="en-US">
              <a:effectLst>
                <a:outerShdw blurRad="38100" dist="38100" dir="2700000" algn="tl">
                  <a:srgbClr val="C0C0C0"/>
                </a:outerShdw>
              </a:effectLst>
            </a:endParaRPr>
          </a:p>
          <a:p>
            <a:pPr algn="just" eaLnBrk="1" hangingPunct="1">
              <a:lnSpc>
                <a:spcPct val="90000"/>
              </a:lnSpc>
              <a:defRPr/>
            </a:pPr>
            <a:r>
              <a:rPr lang="el-GR">
                <a:effectLst>
                  <a:outerShdw blurRad="38100" dist="38100" dir="2700000" algn="tl">
                    <a:srgbClr val="C0C0C0"/>
                  </a:outerShdw>
                </a:effectLst>
              </a:rPr>
              <a:t>Οι κατηγορίες των ανωνύµων εταιρειών είναι τρεις, όπως περιγράφονται στον Κ.∆.Κ.: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rrowheads="1"/>
          </p:cNvSpPr>
          <p:nvPr>
            <p:ph type="title" idx="4294967295"/>
          </p:nvPr>
        </p:nvSpPr>
        <p:spPr/>
        <p:txBody>
          <a:bodyPr anchor="ctr"/>
          <a:lstStyle/>
          <a:p>
            <a:pPr eaLnBrk="1" hangingPunct="1">
              <a:defRPr/>
            </a:pPr>
            <a:endParaRPr lang="el-GR">
              <a:effectLst>
                <a:outerShdw blurRad="38100" dist="38100" dir="2700000" algn="tl">
                  <a:srgbClr val="C0C0C0"/>
                </a:outerShdw>
              </a:effectLst>
            </a:endParaRPr>
          </a:p>
        </p:txBody>
      </p:sp>
      <p:sp>
        <p:nvSpPr>
          <p:cNvPr id="28675" name="Rectangle 3"/>
          <p:cNvSpPr>
            <a:spLocks noGrp="1" noRot="1" noChangeArrowheads="1"/>
          </p:cNvSpPr>
          <p:nvPr>
            <p:ph type="body" idx="4294967295"/>
          </p:nvPr>
        </p:nvSpPr>
        <p:spPr/>
        <p:txBody>
          <a:bodyPr/>
          <a:lstStyle/>
          <a:p>
            <a:pPr eaLnBrk="1" hangingPunct="1">
              <a:defRPr/>
            </a:pPr>
            <a:r>
              <a:rPr lang="el-GR">
                <a:effectLst>
                  <a:outerShdw blurRad="38100" dist="38100" dir="2700000" algn="tl">
                    <a:srgbClr val="C0C0C0"/>
                  </a:outerShdw>
                </a:effectLst>
              </a:rPr>
              <a:t>1. Οι µονοµετοχικές ανώνυµες εταιρείες µε αντικείµενο την αξιοποίηση της δηµοτικής ακίνητης περιουσίας ή και την εκµετάλλευση κοινόχρηστων χώρων. </a:t>
            </a:r>
            <a:endParaRPr lang="en-US">
              <a:effectLst>
                <a:outerShdw blurRad="38100" dist="38100" dir="2700000" algn="tl">
                  <a:srgbClr val="C0C0C0"/>
                </a:outerShdw>
              </a:effectLst>
            </a:endParaRPr>
          </a:p>
          <a:p>
            <a:pPr eaLnBrk="1" hangingPunct="1">
              <a:defRPr/>
            </a:pPr>
            <a:r>
              <a:rPr lang="el-GR">
                <a:effectLst>
                  <a:outerShdw blurRad="38100" dist="38100" dir="2700000" algn="tl">
                    <a:srgbClr val="C0C0C0"/>
                  </a:outerShdw>
                </a:effectLst>
              </a:rPr>
              <a:t>Οι εταιρείες αυτές υπάγονται πλέον στον προληπτικό και κατασταλτικό έλεγχο του Ελεγκτικού Συνεδρίου (άρθρα 275 και 276 του ν. 3852/10).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rrowheads="1"/>
          </p:cNvSpPr>
          <p:nvPr>
            <p:ph type="title" idx="4294967295"/>
          </p:nvPr>
        </p:nvSpPr>
        <p:spPr/>
        <p:txBody>
          <a:bodyPr anchor="ctr"/>
          <a:lstStyle/>
          <a:p>
            <a:pPr eaLnBrk="1" hangingPunct="1">
              <a:defRPr/>
            </a:pPr>
            <a:endParaRPr lang="el-GR">
              <a:effectLst>
                <a:outerShdw blurRad="38100" dist="38100" dir="2700000" algn="tl">
                  <a:srgbClr val="C0C0C0"/>
                </a:outerShdw>
              </a:effectLst>
            </a:endParaRPr>
          </a:p>
        </p:txBody>
      </p:sp>
      <p:sp>
        <p:nvSpPr>
          <p:cNvPr id="26627" name="Rectangle 3"/>
          <p:cNvSpPr>
            <a:spLocks noGrp="1" noRot="1" noChangeArrowheads="1"/>
          </p:cNvSpPr>
          <p:nvPr>
            <p:ph type="body" idx="4294967295"/>
          </p:nvPr>
        </p:nvSpPr>
        <p:spPr/>
        <p:txBody>
          <a:bodyPr/>
          <a:lstStyle/>
          <a:p>
            <a:pPr algn="just" eaLnBrk="1" hangingPunct="1">
              <a:defRPr/>
            </a:pPr>
            <a:r>
              <a:rPr lang="el-GR" sz="2600">
                <a:effectLst>
                  <a:outerShdw blurRad="38100" dist="38100" dir="2700000" algn="tl">
                    <a:srgbClr val="C0C0C0"/>
                  </a:outerShdw>
                </a:effectLst>
              </a:rPr>
              <a:t>2. Οι αναπτυξιακές ανώνυµες εταιρείες µε αντικείµενο την επιστηµονική και τεχνική υποστήριξη των ΟΤΑ και των ενώσεων τους, ή και της αποκεντρωµένης κρατικής διοίκησης, την προώθηση της επιχειρηµατικής, οικονοµικής και γενικότερα βιώσι- µης ανάπτυξης του ∆ήµου, καθώς και την ανάπτυξη δραστηριοτήτων προστασίας του περιβάλλοντος, τη συµµετοχή τους σε αντίστοιχα προγράµµατα κ.λπ.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rrowheads="1"/>
          </p:cNvSpPr>
          <p:nvPr>
            <p:ph type="title" idx="4294967295"/>
          </p:nvPr>
        </p:nvSpPr>
        <p:spPr/>
        <p:txBody>
          <a:bodyPr anchor="ctr"/>
          <a:lstStyle/>
          <a:p>
            <a:pPr eaLnBrk="1" hangingPunct="1">
              <a:defRPr/>
            </a:pPr>
            <a:endParaRPr lang="el-GR">
              <a:effectLst>
                <a:outerShdw blurRad="38100" dist="38100" dir="2700000" algn="tl">
                  <a:srgbClr val="C0C0C0"/>
                </a:outerShdw>
              </a:effectLst>
            </a:endParaRPr>
          </a:p>
        </p:txBody>
      </p:sp>
      <p:sp>
        <p:nvSpPr>
          <p:cNvPr id="27651" name="Rectangle 3"/>
          <p:cNvSpPr>
            <a:spLocks noGrp="1" noRot="1" noChangeArrowheads="1"/>
          </p:cNvSpPr>
          <p:nvPr>
            <p:ph type="body" idx="4294967295"/>
          </p:nvPr>
        </p:nvSpPr>
        <p:spPr/>
        <p:txBody>
          <a:bodyPr/>
          <a:lstStyle/>
          <a:p>
            <a:pPr eaLnBrk="1" hangingPunct="1">
              <a:defRPr/>
            </a:pPr>
            <a:r>
              <a:rPr lang="el-GR">
                <a:effectLst>
                  <a:outerShdw blurRad="38100" dist="38100" dir="2700000" algn="tl">
                    <a:srgbClr val="C0C0C0"/>
                  </a:outerShdw>
                </a:effectLst>
              </a:rPr>
              <a:t>3. Οι κοινές ανώνυµες εταιρείες µε αντικείµενο την άσκηση εµπορικών ή βιοµηχανι κών δραστηριοτήτων (εξαιρούνται οι ποδοσφαιρικές, τραπεζικές και ασφαλιστικές ανώνυµες εταιρίες).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rrowheads="1"/>
          </p:cNvSpPr>
          <p:nvPr>
            <p:ph type="title" idx="4294967295"/>
          </p:nvPr>
        </p:nvSpPr>
        <p:spPr/>
        <p:txBody>
          <a:bodyPr anchor="ctr"/>
          <a:lstStyle/>
          <a:p>
            <a:pPr eaLnBrk="1" hangingPunct="1">
              <a:defRPr/>
            </a:pPr>
            <a:r>
              <a:rPr lang="el-GR" sz="3500">
                <a:effectLst>
                  <a:outerShdw blurRad="38100" dist="38100" dir="2700000" algn="tl">
                    <a:srgbClr val="C0C0C0"/>
                  </a:outerShdw>
                </a:effectLst>
              </a:rPr>
              <a:t>Συγχωνεύσεις ανωνύµων εταιρειών</a:t>
            </a:r>
          </a:p>
        </p:txBody>
      </p:sp>
      <p:sp>
        <p:nvSpPr>
          <p:cNvPr id="29699" name="Rectangle 3"/>
          <p:cNvSpPr>
            <a:spLocks noGrp="1" noRot="1" noChangeArrowheads="1"/>
          </p:cNvSpPr>
          <p:nvPr>
            <p:ph type="body" idx="4294967295"/>
          </p:nvPr>
        </p:nvSpPr>
        <p:spPr/>
        <p:txBody>
          <a:bodyPr/>
          <a:lstStyle/>
          <a:p>
            <a:pPr eaLnBrk="1" hangingPunct="1">
              <a:defRPr/>
            </a:pPr>
            <a:r>
              <a:rPr lang="el-GR" sz="2600">
                <a:effectLst>
                  <a:outerShdw blurRad="38100" dist="38100" dir="2700000" algn="tl">
                    <a:srgbClr val="C0C0C0"/>
                  </a:outerShdw>
                </a:effectLst>
              </a:rPr>
              <a:t>Συγχώνευση είναι η οικονοµική και νοµική πράξη µε την οποία δύο ή περισσότερες επιχειρήσεις λύνονται µε σκοπό τον σχηµατισµό µιας, κατά κανόνα µεγαλύτερης και ισχυρότερης, οικονοµικής µονάδας. </a:t>
            </a:r>
            <a:endParaRPr lang="en-US" sz="2600">
              <a:effectLst>
                <a:outerShdw blurRad="38100" dist="38100" dir="2700000" algn="tl">
                  <a:srgbClr val="C0C0C0"/>
                </a:outerShdw>
              </a:effectLst>
            </a:endParaRPr>
          </a:p>
          <a:p>
            <a:pPr eaLnBrk="1" hangingPunct="1">
              <a:defRPr/>
            </a:pPr>
            <a:r>
              <a:rPr lang="el-GR" sz="2600">
                <a:effectLst>
                  <a:outerShdw blurRad="38100" dist="38100" dir="2700000" algn="tl">
                    <a:srgbClr val="C0C0C0"/>
                  </a:outerShdw>
                </a:effectLst>
              </a:rPr>
              <a:t>Οι λυόµενες επιχειρήσεις δεν τίθενται σε εκκαθά ριση, επειδή η περιουσία τους δεν διανέµεται, αλλά µεταβιβάζεται στη νέα επιχείρηση που προκύπτει από την συγχώνευση.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rrowheads="1"/>
          </p:cNvSpPr>
          <p:nvPr>
            <p:ph type="title" idx="4294967295"/>
          </p:nvPr>
        </p:nvSpPr>
        <p:spPr/>
        <p:txBody>
          <a:bodyPr anchor="ctr"/>
          <a:lstStyle/>
          <a:p>
            <a:pPr eaLnBrk="1" hangingPunct="1">
              <a:defRPr/>
            </a:pPr>
            <a:endParaRPr lang="el-GR">
              <a:effectLst>
                <a:outerShdw blurRad="38100" dist="38100" dir="2700000" algn="tl">
                  <a:srgbClr val="C0C0C0"/>
                </a:outerShdw>
              </a:effectLst>
            </a:endParaRPr>
          </a:p>
        </p:txBody>
      </p:sp>
      <p:sp>
        <p:nvSpPr>
          <p:cNvPr id="30723" name="Rectangle 3"/>
          <p:cNvSpPr>
            <a:spLocks noGrp="1" noRot="1" noChangeArrowheads="1"/>
          </p:cNvSpPr>
          <p:nvPr>
            <p:ph type="body" idx="4294967295"/>
          </p:nvPr>
        </p:nvSpPr>
        <p:spPr/>
        <p:txBody>
          <a:bodyPr/>
          <a:lstStyle/>
          <a:p>
            <a:pPr algn="just" eaLnBrk="1" hangingPunct="1">
              <a:defRPr/>
            </a:pPr>
            <a:r>
              <a:rPr lang="el-GR">
                <a:effectLst>
                  <a:outerShdw blurRad="38100" dist="38100" dir="2700000" algn="tl">
                    <a:srgbClr val="C0C0C0"/>
                  </a:outerShdw>
                </a:effectLst>
              </a:rPr>
              <a:t>α) Με σύσταση νέας εταιρείας, το κεφάλαιο της οποίας θα αποτελείται από το άθροι- σµα των καθαρών θέσεων των συγχωνευοµένων επιχειρήσεων και των τυχόν συµπληρωµατικών εισφορών. Οι συγχωνευόµενες επιχειρήσεις λύονται, χωρίς να ακολουθεί το στάδιο της εκκαθάρισης.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Rot="1" noChangeArrowheads="1"/>
          </p:cNvSpPr>
          <p:nvPr>
            <p:ph type="title" idx="4294967295"/>
          </p:nvPr>
        </p:nvSpPr>
        <p:spPr/>
        <p:txBody>
          <a:bodyPr anchor="ctr"/>
          <a:lstStyle/>
          <a:p>
            <a:pPr eaLnBrk="1" hangingPunct="1">
              <a:defRPr/>
            </a:pPr>
            <a:r>
              <a:rPr lang="el-GR" b="0">
                <a:effectLst>
                  <a:outerShdw blurRad="38100" dist="38100" dir="2700000" algn="tl">
                    <a:srgbClr val="C0C0C0"/>
                  </a:outerShdw>
                </a:effectLst>
              </a:rPr>
              <a:t>Β) Στόχοι του μαθήματος</a:t>
            </a:r>
          </a:p>
        </p:txBody>
      </p:sp>
      <p:sp>
        <p:nvSpPr>
          <p:cNvPr id="4099" name="Rectangle 3"/>
          <p:cNvSpPr>
            <a:spLocks noGrp="1" noRot="1" noChangeArrowheads="1"/>
          </p:cNvSpPr>
          <p:nvPr>
            <p:ph type="body" idx="4294967295"/>
          </p:nvPr>
        </p:nvSpPr>
        <p:spPr/>
        <p:txBody>
          <a:bodyPr/>
          <a:lstStyle/>
          <a:p>
            <a:pPr eaLnBrk="1" hangingPunct="1">
              <a:defRPr/>
            </a:pPr>
            <a:endParaRPr lang="el-GR" sz="2600">
              <a:effectLst>
                <a:outerShdw blurRad="38100" dist="38100" dir="2700000" algn="tl">
                  <a:srgbClr val="C0C0C0"/>
                </a:outerShdw>
              </a:effectLst>
            </a:endParaRPr>
          </a:p>
          <a:p>
            <a:pPr algn="just" eaLnBrk="1" hangingPunct="1">
              <a:defRPr/>
            </a:pPr>
            <a:r>
              <a:rPr lang="el-GR" sz="2600">
                <a:effectLst>
                  <a:outerShdw blurRad="38100" dist="38100" dir="2700000" algn="tl">
                    <a:srgbClr val="C0C0C0"/>
                  </a:outerShdw>
                </a:effectLst>
              </a:rPr>
              <a:t>Με την ολοκλήρωση των διαλέξεων ο φοιτητής είναι σε θέση να αναλύει και να παρουσιάζει το λογιστικό κύκλωμα των ειδικών επιχειρήσεων αλλά και να παρουσιάζει ελεγκτικές διαδικασίες με βάση την ισχύουσα νομοθεσία. Επίσης είναι σε θέση να λύνει πρακτικά παραδείγματα αλλά και να συντάσσει φύλλα έλεγχου των ειδικών κλάδων των επιχειρήσεων.</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rrowheads="1"/>
          </p:cNvSpPr>
          <p:nvPr>
            <p:ph type="title" idx="4294967295"/>
          </p:nvPr>
        </p:nvSpPr>
        <p:spPr/>
        <p:txBody>
          <a:bodyPr anchor="ctr"/>
          <a:lstStyle/>
          <a:p>
            <a:pPr eaLnBrk="1" hangingPunct="1">
              <a:defRPr/>
            </a:pPr>
            <a:endParaRPr lang="el-GR">
              <a:effectLst>
                <a:outerShdw blurRad="38100" dist="38100" dir="2700000" algn="tl">
                  <a:srgbClr val="C0C0C0"/>
                </a:outerShdw>
              </a:effectLst>
            </a:endParaRPr>
          </a:p>
        </p:txBody>
      </p:sp>
      <p:sp>
        <p:nvSpPr>
          <p:cNvPr id="31747" name="Rectangle 3"/>
          <p:cNvSpPr>
            <a:spLocks noGrp="1" noRot="1" noChangeArrowheads="1"/>
          </p:cNvSpPr>
          <p:nvPr>
            <p:ph type="body" idx="4294967295"/>
          </p:nvPr>
        </p:nvSpPr>
        <p:spPr/>
        <p:txBody>
          <a:bodyPr/>
          <a:lstStyle/>
          <a:p>
            <a:pPr eaLnBrk="1" hangingPunct="1">
              <a:defRPr/>
            </a:pPr>
            <a:r>
              <a:rPr lang="el-GR">
                <a:effectLst>
                  <a:outerShdw blurRad="38100" dist="38100" dir="2700000" algn="tl">
                    <a:srgbClr val="C0C0C0"/>
                  </a:outerShdw>
                </a:effectLst>
              </a:rPr>
              <a:t>β) Με απορρόφηση µιας ή περισσοτέρων επιχειρήσεων από άλλη επιχείρηση, που συνεχίζει τη λειτουργία της. Και σε αυτή την περίπτωση η λύση των απορροφούµενων επιχειρήσεων δεν ακολουθείται από εκκαθάριση .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rrowheads="1"/>
          </p:cNvSpPr>
          <p:nvPr>
            <p:ph type="title" idx="4294967295"/>
          </p:nvPr>
        </p:nvSpPr>
        <p:spPr/>
        <p:txBody>
          <a:bodyPr anchor="ctr"/>
          <a:lstStyle/>
          <a:p>
            <a:pPr eaLnBrk="1" hangingPunct="1">
              <a:defRPr/>
            </a:pPr>
            <a:endParaRPr lang="el-GR">
              <a:effectLst>
                <a:outerShdw blurRad="38100" dist="38100" dir="2700000" algn="tl">
                  <a:srgbClr val="C0C0C0"/>
                </a:outerShdw>
              </a:effectLst>
            </a:endParaRPr>
          </a:p>
        </p:txBody>
      </p:sp>
      <p:sp>
        <p:nvSpPr>
          <p:cNvPr id="32771" name="Rectangle 3"/>
          <p:cNvSpPr>
            <a:spLocks noGrp="1" noRot="1" noChangeArrowheads="1"/>
          </p:cNvSpPr>
          <p:nvPr>
            <p:ph type="body" idx="4294967295"/>
          </p:nvPr>
        </p:nvSpPr>
        <p:spPr/>
        <p:txBody>
          <a:bodyPr/>
          <a:lstStyle/>
          <a:p>
            <a:pPr eaLnBrk="1" hangingPunct="1">
              <a:defRPr/>
            </a:pPr>
            <a:endParaRPr lang="el-GR">
              <a:effectLst>
                <a:outerShdw blurRad="38100" dist="38100" dir="2700000" algn="tl">
                  <a:srgbClr val="C0C0C0"/>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rrowheads="1"/>
          </p:cNvSpPr>
          <p:nvPr>
            <p:ph type="title" idx="4294967295"/>
          </p:nvPr>
        </p:nvSpPr>
        <p:spPr/>
        <p:txBody>
          <a:bodyPr anchor="ctr"/>
          <a:lstStyle/>
          <a:p>
            <a:pPr eaLnBrk="1" hangingPunct="1">
              <a:defRPr/>
            </a:pPr>
            <a:r>
              <a:rPr lang="el-GR">
                <a:effectLst>
                  <a:outerShdw blurRad="38100" dist="38100" dir="2700000" algn="tl">
                    <a:srgbClr val="C0C0C0"/>
                  </a:outerShdw>
                </a:effectLst>
              </a:rPr>
              <a:t> </a:t>
            </a:r>
            <a:r>
              <a:rPr lang="el-GR" b="0">
                <a:effectLst>
                  <a:outerShdw blurRad="38100" dist="38100" dir="2700000" algn="tl">
                    <a:srgbClr val="C0C0C0"/>
                  </a:outerShdw>
                </a:effectLst>
              </a:rPr>
              <a:t>Γ) Περίγραμμα Μαθήματος</a:t>
            </a:r>
          </a:p>
        </p:txBody>
      </p:sp>
      <p:sp>
        <p:nvSpPr>
          <p:cNvPr id="5123" name="Rectangle 3"/>
          <p:cNvSpPr>
            <a:spLocks noGrp="1" noRot="1" noChangeArrowheads="1"/>
          </p:cNvSpPr>
          <p:nvPr>
            <p:ph type="body" idx="4294967295"/>
          </p:nvPr>
        </p:nvSpPr>
        <p:spPr/>
        <p:txBody>
          <a:bodyPr/>
          <a:lstStyle/>
          <a:p>
            <a:pPr eaLnBrk="1" hangingPunct="1">
              <a:lnSpc>
                <a:spcPct val="80000"/>
              </a:lnSpc>
            </a:pPr>
            <a:r>
              <a:rPr lang="el-GR" sz="1800" smtClean="0">
                <a:effectLst>
                  <a:outerShdw blurRad="38100" dist="38100" dir="2700000" algn="tl">
                    <a:srgbClr val="C0C0C0"/>
                  </a:outerShdw>
                </a:effectLst>
              </a:rPr>
              <a:t>1η Εβδομάδα:Εισαγωγή στην Λογιστική και στον  Έλεγχο</a:t>
            </a:r>
            <a:br>
              <a:rPr lang="el-GR" sz="1800" smtClean="0">
                <a:effectLst>
                  <a:outerShdw blurRad="38100" dist="38100" dir="2700000" algn="tl">
                    <a:srgbClr val="C0C0C0"/>
                  </a:outerShdw>
                </a:effectLst>
              </a:rPr>
            </a:br>
            <a:endParaRPr lang="el-GR" sz="1800" smtClean="0">
              <a:effectLst>
                <a:outerShdw blurRad="38100" dist="38100" dir="2700000" algn="tl">
                  <a:srgbClr val="C0C0C0"/>
                </a:outerShdw>
              </a:effectLst>
            </a:endParaRPr>
          </a:p>
          <a:p>
            <a:pPr eaLnBrk="1" hangingPunct="1">
              <a:lnSpc>
                <a:spcPct val="80000"/>
              </a:lnSpc>
            </a:pPr>
            <a:r>
              <a:rPr lang="el-GR" sz="1800" smtClean="0">
                <a:effectLst>
                  <a:outerShdw blurRad="38100" dist="38100" dir="2700000" algn="tl">
                    <a:srgbClr val="C0C0C0"/>
                  </a:outerShdw>
                </a:effectLst>
              </a:rPr>
              <a:t>2η Εβδομάδα:Λογιστικης και Ελεγκτική Δημοτικων Επιχειρησεων</a:t>
            </a:r>
            <a:br>
              <a:rPr lang="el-GR" sz="1800" smtClean="0">
                <a:effectLst>
                  <a:outerShdw blurRad="38100" dist="38100" dir="2700000" algn="tl">
                    <a:srgbClr val="C0C0C0"/>
                  </a:outerShdw>
                </a:effectLst>
              </a:rPr>
            </a:br>
            <a:r>
              <a:rPr lang="el-GR" sz="1800" smtClean="0">
                <a:effectLst>
                  <a:outerShdw blurRad="38100" dist="38100" dir="2700000" algn="tl">
                    <a:srgbClr val="C0C0C0"/>
                  </a:outerShdw>
                </a:effectLst>
              </a:rPr>
              <a:t/>
            </a:r>
            <a:br>
              <a:rPr lang="el-GR" sz="1800" smtClean="0">
                <a:effectLst>
                  <a:outerShdw blurRad="38100" dist="38100" dir="2700000" algn="tl">
                    <a:srgbClr val="C0C0C0"/>
                  </a:outerShdw>
                </a:effectLst>
              </a:rPr>
            </a:br>
            <a:r>
              <a:rPr lang="el-GR" sz="1800" smtClean="0">
                <a:effectLst>
                  <a:outerShdw blurRad="38100" dist="38100" dir="2700000" algn="tl">
                    <a:srgbClr val="C0C0C0"/>
                  </a:outerShdw>
                </a:effectLst>
              </a:rPr>
              <a:t>3η Εβδομάδα:Λογιστική </a:t>
            </a:r>
            <a:r>
              <a:rPr lang="en-US" sz="1800" smtClean="0">
                <a:effectLst>
                  <a:outerShdw blurRad="38100" dist="38100" dir="2700000" algn="tl">
                    <a:srgbClr val="C0C0C0"/>
                  </a:outerShdw>
                </a:effectLst>
              </a:rPr>
              <a:t>&amp;</a:t>
            </a:r>
            <a:r>
              <a:rPr lang="el-GR" sz="1800" smtClean="0">
                <a:effectLst>
                  <a:outerShdw blurRad="38100" dist="38100" dir="2700000" algn="tl">
                    <a:srgbClr val="C0C0C0"/>
                  </a:outerShdw>
                </a:effectLst>
              </a:rPr>
              <a:t>Εσωτερικός Έλεγχος σε Ναυτιλιακή Επιχείρηση</a:t>
            </a:r>
          </a:p>
          <a:p>
            <a:pPr eaLnBrk="1" hangingPunct="1">
              <a:lnSpc>
                <a:spcPct val="80000"/>
              </a:lnSpc>
            </a:pPr>
            <a:r>
              <a:rPr lang="el-GR" sz="1800" smtClean="0">
                <a:effectLst>
                  <a:outerShdw blurRad="38100" dist="38100" dir="2700000" algn="tl">
                    <a:srgbClr val="C0C0C0"/>
                  </a:outerShdw>
                </a:effectLst>
              </a:rPr>
              <a:t>4η Εβδομάδα:Λογιστική Τραπεζών</a:t>
            </a:r>
          </a:p>
          <a:p>
            <a:pPr eaLnBrk="1" hangingPunct="1">
              <a:lnSpc>
                <a:spcPct val="80000"/>
              </a:lnSpc>
            </a:pPr>
            <a:r>
              <a:rPr lang="el-GR" sz="1800" smtClean="0">
                <a:effectLst>
                  <a:outerShdw blurRad="38100" dist="38100" dir="2700000" algn="tl">
                    <a:srgbClr val="C0C0C0"/>
                  </a:outerShdw>
                </a:effectLst>
              </a:rPr>
              <a:t>5η Εβδομάδα:Εσωτερικό έλεγχος και Τράπεζες</a:t>
            </a:r>
          </a:p>
          <a:p>
            <a:pPr eaLnBrk="1" hangingPunct="1">
              <a:lnSpc>
                <a:spcPct val="80000"/>
              </a:lnSpc>
            </a:pPr>
            <a:r>
              <a:rPr lang="el-GR" sz="1800" smtClean="0">
                <a:effectLst>
                  <a:outerShdw blurRad="38100" dist="38100" dir="2700000" algn="tl">
                    <a:srgbClr val="C0C0C0"/>
                  </a:outerShdw>
                </a:effectLst>
              </a:rPr>
              <a:t>6η Εβδομάδα:Λογιστική Ασφαλιστικών Οργανισμών</a:t>
            </a:r>
          </a:p>
          <a:p>
            <a:pPr eaLnBrk="1" hangingPunct="1">
              <a:lnSpc>
                <a:spcPct val="80000"/>
              </a:lnSpc>
            </a:pPr>
            <a:r>
              <a:rPr lang="el-GR" sz="1800" smtClean="0">
                <a:effectLst>
                  <a:outerShdw blurRad="38100" dist="38100" dir="2700000" algn="tl">
                    <a:srgbClr val="C0C0C0"/>
                  </a:outerShdw>
                </a:effectLst>
              </a:rPr>
              <a:t>7η Εβδομάδα:Εσωτερικός Έλεγχος Ασφαλιστικών Οργανισμών</a:t>
            </a:r>
          </a:p>
          <a:p>
            <a:pPr eaLnBrk="1" hangingPunct="1">
              <a:lnSpc>
                <a:spcPct val="80000"/>
              </a:lnSpc>
            </a:pPr>
            <a:r>
              <a:rPr lang="el-GR" sz="1800" smtClean="0">
                <a:effectLst>
                  <a:outerShdw blurRad="38100" dist="38100" dir="2700000" algn="tl">
                    <a:srgbClr val="C0C0C0"/>
                  </a:outerShdw>
                </a:effectLst>
              </a:rPr>
              <a:t>8η Εβδομάδα:Λογιστική Ξενοδοχειακών Επιχειρήσεων</a:t>
            </a:r>
          </a:p>
          <a:p>
            <a:pPr eaLnBrk="1" hangingPunct="1">
              <a:lnSpc>
                <a:spcPct val="80000"/>
              </a:lnSpc>
            </a:pPr>
            <a:r>
              <a:rPr lang="el-GR" sz="1800" smtClean="0">
                <a:effectLst>
                  <a:outerShdw blurRad="38100" dist="38100" dir="2700000" algn="tl">
                    <a:srgbClr val="C0C0C0"/>
                  </a:outerShdw>
                </a:effectLst>
              </a:rPr>
              <a:t>9η Εβδομάδα:Εσωτερικός Έλεγχος Ξενοδοχείων</a:t>
            </a:r>
          </a:p>
          <a:p>
            <a:pPr eaLnBrk="1" hangingPunct="1">
              <a:lnSpc>
                <a:spcPct val="80000"/>
              </a:lnSpc>
            </a:pPr>
            <a:r>
              <a:rPr lang="el-GR" sz="1800" smtClean="0">
                <a:effectLst>
                  <a:outerShdw blurRad="38100" dist="38100" dir="2700000" algn="tl">
                    <a:srgbClr val="C0C0C0"/>
                  </a:outerShdw>
                </a:effectLst>
              </a:rPr>
              <a:t>10η Εβδομάδα:Λογιστική Δημοσιών Οργανισμών</a:t>
            </a:r>
          </a:p>
          <a:p>
            <a:pPr eaLnBrk="1" hangingPunct="1">
              <a:lnSpc>
                <a:spcPct val="80000"/>
              </a:lnSpc>
            </a:pPr>
            <a:r>
              <a:rPr lang="el-GR" sz="1800" smtClean="0">
                <a:effectLst>
                  <a:outerShdw blurRad="38100" dist="38100" dir="2700000" algn="tl">
                    <a:srgbClr val="C0C0C0"/>
                  </a:outerShdw>
                </a:effectLst>
              </a:rPr>
              <a:t>11η Εβδομάδα:Εσωτερικός Έλεγχος Δημοσιών Οργανισμών</a:t>
            </a:r>
            <a:br>
              <a:rPr lang="el-GR" sz="1800" smtClean="0">
                <a:effectLst>
                  <a:outerShdw blurRad="38100" dist="38100" dir="2700000" algn="tl">
                    <a:srgbClr val="C0C0C0"/>
                  </a:outerShdw>
                </a:effectLst>
              </a:rPr>
            </a:br>
            <a:endParaRPr lang="el-GR" sz="1800" smtClean="0">
              <a:effectLst>
                <a:outerShdw blurRad="38100" dist="38100" dir="2700000" algn="tl">
                  <a:srgbClr val="C0C0C0"/>
                </a:outerShdw>
              </a:effectLst>
            </a:endParaRPr>
          </a:p>
          <a:p>
            <a:pPr eaLnBrk="1" hangingPunct="1">
              <a:lnSpc>
                <a:spcPct val="80000"/>
              </a:lnSpc>
            </a:pPr>
            <a:r>
              <a:rPr lang="el-GR" sz="1800" smtClean="0">
                <a:effectLst>
                  <a:outerShdw blurRad="38100" dist="38100" dir="2700000" algn="tl">
                    <a:srgbClr val="C0C0C0"/>
                  </a:outerShdw>
                </a:effectLst>
              </a:rPr>
              <a:t>12η Εβδομάδα:Εξωτερικός Έλεγχος Δημοσιών Οργανισμών</a:t>
            </a:r>
          </a:p>
          <a:p>
            <a:pPr eaLnBrk="1" hangingPunct="1">
              <a:lnSpc>
                <a:spcPct val="80000"/>
              </a:lnSpc>
            </a:pPr>
            <a:r>
              <a:rPr lang="el-GR" sz="1800" smtClean="0">
                <a:effectLst>
                  <a:outerShdw blurRad="38100" dist="38100" dir="2700000" algn="tl">
                    <a:srgbClr val="C0C0C0"/>
                  </a:outerShdw>
                </a:effectLst>
              </a:rPr>
              <a:t>13η Εβδομάδα-Επανάληψη</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rrowheads="1"/>
          </p:cNvSpPr>
          <p:nvPr>
            <p:ph type="title" idx="4294967295"/>
          </p:nvPr>
        </p:nvSpPr>
        <p:spPr/>
        <p:txBody>
          <a:bodyPr anchor="ctr"/>
          <a:lstStyle/>
          <a:p>
            <a:pPr eaLnBrk="1" hangingPunct="1">
              <a:defRPr/>
            </a:pPr>
            <a:r>
              <a:rPr lang="el-GR" b="0">
                <a:effectLst>
                  <a:outerShdw blurRad="38100" dist="38100" dir="2700000" algn="tl">
                    <a:srgbClr val="C0C0C0"/>
                  </a:outerShdw>
                </a:effectLst>
              </a:rPr>
              <a:t>Δ) Ενδεικτική Βιβλιογραφία</a:t>
            </a:r>
            <a:r>
              <a:rPr lang="el-GR">
                <a:effectLst>
                  <a:outerShdw blurRad="38100" dist="38100" dir="2700000" algn="tl">
                    <a:srgbClr val="C0C0C0"/>
                  </a:outerShdw>
                </a:effectLst>
              </a:rPr>
              <a:t> </a:t>
            </a:r>
          </a:p>
        </p:txBody>
      </p:sp>
      <p:sp>
        <p:nvSpPr>
          <p:cNvPr id="6147" name="Rectangle 3"/>
          <p:cNvSpPr>
            <a:spLocks noGrp="1" noRot="1" noChangeArrowheads="1"/>
          </p:cNvSpPr>
          <p:nvPr>
            <p:ph type="body" idx="4294967295"/>
          </p:nvPr>
        </p:nvSpPr>
        <p:spPr/>
        <p:txBody>
          <a:bodyPr/>
          <a:lstStyle/>
          <a:p>
            <a:pPr eaLnBrk="1" hangingPunct="1">
              <a:lnSpc>
                <a:spcPct val="80000"/>
              </a:lnSpc>
              <a:defRPr/>
            </a:pPr>
            <a:r>
              <a:rPr lang="el-GR" sz="2600">
                <a:effectLst>
                  <a:outerShdw blurRad="38100" dist="38100" dir="2700000" algn="tl">
                    <a:srgbClr val="C0C0C0"/>
                  </a:outerShdw>
                </a:effectLst>
              </a:rPr>
              <a:t>1. </a:t>
            </a:r>
            <a:r>
              <a:rPr lang="el-GR" sz="2600">
                <a:effectLst>
                  <a:outerShdw blurRad="38100" dist="38100" dir="2700000" algn="tl">
                    <a:srgbClr val="C0C0C0"/>
                  </a:outerShdw>
                </a:effectLst>
                <a:hlinkClick r:id="rId2"/>
              </a:rPr>
              <a:t>Διακομιχαλης Μ.,</a:t>
            </a:r>
            <a:r>
              <a:rPr lang="el-GR" sz="2600">
                <a:effectLst>
                  <a:outerShdw blurRad="38100" dist="38100" dir="2700000" algn="tl">
                    <a:srgbClr val="C0C0C0"/>
                  </a:outerShdw>
                </a:effectLst>
              </a:rPr>
              <a:t> </a:t>
            </a:r>
            <a:r>
              <a:rPr lang="el-GR" sz="2600">
                <a:effectLst>
                  <a:outerShdw blurRad="38100" dist="38100" dir="2700000" algn="tl">
                    <a:srgbClr val="C0C0C0"/>
                  </a:outerShdw>
                </a:effectLst>
                <a:hlinkClick r:id="rId3"/>
              </a:rPr>
              <a:t>Κελετζης Σ</a:t>
            </a:r>
            <a:r>
              <a:rPr lang="el-GR" sz="2600">
                <a:effectLst>
                  <a:outerShdw blurRad="38100" dist="38100" dir="2700000" algn="tl">
                    <a:srgbClr val="C0C0C0"/>
                  </a:outerShdw>
                </a:effectLst>
              </a:rPr>
              <a:t>., </a:t>
            </a:r>
            <a:r>
              <a:rPr lang="el-GR" sz="2600">
                <a:effectLst>
                  <a:outerShdw blurRad="38100" dist="38100" dir="2700000" algn="tl">
                    <a:srgbClr val="C0C0C0"/>
                  </a:outerShdw>
                </a:effectLst>
                <a:hlinkClick r:id="rId4"/>
              </a:rPr>
              <a:t>Μανδηλας Α</a:t>
            </a:r>
            <a:r>
              <a:rPr lang="el-GR" sz="2600">
                <a:effectLst>
                  <a:outerShdw blurRad="38100" dist="38100" dir="2700000" algn="tl">
                    <a:srgbClr val="C0C0C0"/>
                  </a:outerShdw>
                </a:effectLst>
              </a:rPr>
              <a:t>., (2013) Ειδικές - Κλαδικές Λογιστικές, Εκδόσεις Σταμούλης, Αθήνα.</a:t>
            </a:r>
            <a:endParaRPr lang="el-GR" sz="2600" b="1">
              <a:effectLst>
                <a:outerShdw blurRad="38100" dist="38100" dir="2700000" algn="tl">
                  <a:srgbClr val="C0C0C0"/>
                </a:outerShdw>
              </a:effectLst>
            </a:endParaRPr>
          </a:p>
          <a:p>
            <a:pPr eaLnBrk="1" hangingPunct="1">
              <a:lnSpc>
                <a:spcPct val="80000"/>
              </a:lnSpc>
              <a:defRPr/>
            </a:pPr>
            <a:r>
              <a:rPr lang="el-GR" sz="2600">
                <a:effectLst>
                  <a:outerShdw blurRad="38100" dist="38100" dir="2700000" algn="tl">
                    <a:srgbClr val="C0C0C0"/>
                  </a:outerShdw>
                </a:effectLst>
              </a:rPr>
              <a:t>2. </a:t>
            </a:r>
            <a:r>
              <a:rPr lang="el-GR" sz="2600">
                <a:effectLst>
                  <a:outerShdw blurRad="38100" dist="38100" dir="2700000" algn="tl">
                    <a:srgbClr val="C0C0C0"/>
                  </a:outerShdw>
                </a:effectLst>
                <a:hlinkClick r:id="rId5"/>
              </a:rPr>
              <a:t>Πρωτοψαλτης Ν.,</a:t>
            </a:r>
            <a:r>
              <a:rPr lang="el-GR" sz="2600">
                <a:effectLst>
                  <a:outerShdw blurRad="38100" dist="38100" dir="2700000" algn="tl">
                    <a:srgbClr val="C0C0C0"/>
                  </a:outerShdw>
                </a:effectLst>
              </a:rPr>
              <a:t>., και </a:t>
            </a:r>
            <a:r>
              <a:rPr lang="el-GR" sz="2600">
                <a:effectLst>
                  <a:outerShdw blurRad="38100" dist="38100" dir="2700000" algn="tl">
                    <a:srgbClr val="C0C0C0"/>
                  </a:outerShdw>
                </a:effectLst>
                <a:hlinkClick r:id="rId6"/>
              </a:rPr>
              <a:t>Σαρακοστιδης Στ</a:t>
            </a:r>
            <a:r>
              <a:rPr lang="el-GR" sz="2600">
                <a:effectLst>
                  <a:outerShdw blurRad="38100" dist="38100" dir="2700000" algn="tl">
                    <a:srgbClr val="C0C0C0"/>
                  </a:outerShdw>
                </a:effectLst>
              </a:rPr>
              <a:t>., (2003) «Ελεγκτική Ναυτιλιακών Επιχειρήσεων», Εκδοσεις Σταμουλης, Αθηνα</a:t>
            </a:r>
          </a:p>
          <a:p>
            <a:pPr eaLnBrk="1" hangingPunct="1">
              <a:lnSpc>
                <a:spcPct val="80000"/>
              </a:lnSpc>
              <a:defRPr/>
            </a:pPr>
            <a:r>
              <a:rPr lang="el-GR" sz="2600">
                <a:effectLst>
                  <a:outerShdw blurRad="38100" dist="38100" dir="2700000" algn="tl">
                    <a:srgbClr val="C0C0C0"/>
                  </a:outerShdw>
                </a:effectLst>
              </a:rPr>
              <a:t>3.  Καραχοτζιδης Δ.,και Σαρλης Κ.,   (1989) «ΞΕΝΟ∆ΟΧΕΙΑΚΗ ΛΟΓΙΣΤΙΚΗ», Εκδόσεις Interbooks, Aθηνα </a:t>
            </a:r>
          </a:p>
          <a:p>
            <a:pPr eaLnBrk="1" hangingPunct="1">
              <a:lnSpc>
                <a:spcPct val="80000"/>
              </a:lnSpc>
              <a:defRPr/>
            </a:pPr>
            <a:r>
              <a:rPr lang="el-GR" sz="2600">
                <a:effectLst>
                  <a:outerShdw blurRad="38100" dist="38100" dir="2700000" algn="tl">
                    <a:srgbClr val="C0C0C0"/>
                  </a:outerShdw>
                </a:effectLst>
              </a:rPr>
              <a:t>4. Κεχράς Ι., (2010) « Κοστολόγηση Κατά Κλάδο Επιχειρήσεων», Εκδόσεις Σταμουλης, Αθήνα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rrowheads="1"/>
          </p:cNvSpPr>
          <p:nvPr>
            <p:ph type="title" idx="4294967295"/>
          </p:nvPr>
        </p:nvSpPr>
        <p:spPr/>
        <p:txBody>
          <a:bodyPr anchor="ctr"/>
          <a:lstStyle/>
          <a:p>
            <a:pPr eaLnBrk="1" hangingPunct="1">
              <a:defRPr/>
            </a:pPr>
            <a:r>
              <a:rPr lang="el-GR" sz="2200" b="0" u="sng">
                <a:effectLst>
                  <a:outerShdw blurRad="38100" dist="38100" dir="2700000" algn="tl">
                    <a:srgbClr val="C0C0C0"/>
                  </a:outerShdw>
                </a:effectLst>
              </a:rPr>
              <a:t>ΝΟΜΙΚΗ ΜΟΡΦΗ – ΣΥΣΤΑΣΗ</a:t>
            </a:r>
            <a:r>
              <a:rPr lang="en-US" sz="2200" b="0" u="sng">
                <a:effectLst>
                  <a:outerShdw blurRad="38100" dist="38100" dir="2700000" algn="tl">
                    <a:srgbClr val="C0C0C0"/>
                  </a:outerShdw>
                </a:effectLst>
              </a:rPr>
              <a:t> AE-OTA</a:t>
            </a:r>
            <a:endParaRPr lang="el-GR" sz="2200" b="0" u="sng">
              <a:effectLst>
                <a:outerShdw blurRad="38100" dist="38100" dir="2700000" algn="tl">
                  <a:srgbClr val="C0C0C0"/>
                </a:outerShdw>
              </a:effectLst>
            </a:endParaRPr>
          </a:p>
        </p:txBody>
      </p:sp>
      <p:sp>
        <p:nvSpPr>
          <p:cNvPr id="7171" name="Rectangle 3"/>
          <p:cNvSpPr>
            <a:spLocks noGrp="1" noRot="1" noChangeArrowheads="1"/>
          </p:cNvSpPr>
          <p:nvPr>
            <p:ph type="body" idx="4294967295"/>
          </p:nvPr>
        </p:nvSpPr>
        <p:spPr/>
        <p:txBody>
          <a:bodyPr/>
          <a:lstStyle/>
          <a:p>
            <a:pPr eaLnBrk="1" hangingPunct="1">
              <a:defRPr/>
            </a:pPr>
            <a:endParaRPr lang="el-GR" b="1" u="sng">
              <a:effectLst>
                <a:outerShdw blurRad="38100" dist="38100" dir="2700000" algn="tl">
                  <a:srgbClr val="C0C0C0"/>
                </a:outerShdw>
              </a:effectLst>
            </a:endParaRPr>
          </a:p>
          <a:p>
            <a:pPr eaLnBrk="1" hangingPunct="1">
              <a:buFont typeface="Wingdings" pitchFamily="2" charset="2"/>
              <a:buNone/>
              <a:defRPr/>
            </a:pPr>
            <a:r>
              <a:rPr lang="en-US">
                <a:effectLst>
                  <a:outerShdw blurRad="38100" dist="38100" dir="2700000" algn="tl">
                    <a:srgbClr val="C0C0C0"/>
                  </a:outerShdw>
                </a:effectLst>
              </a:rPr>
              <a:t>	</a:t>
            </a:r>
            <a:r>
              <a:rPr lang="el-GR">
                <a:effectLst>
                  <a:outerShdw blurRad="38100" dist="38100" dir="2700000" algn="tl">
                    <a:srgbClr val="C0C0C0"/>
                  </a:outerShdw>
                </a:effectLst>
              </a:rPr>
              <a:t>Επιχειρήσεις των Οργανισμών Τοπικής Αυτοδιοίκησης (Ο.Τ.Α.) θεωρούνται αυτές τις οποίες συνιστούν ή συμμετέχουν οι δήμοι ή οι κοινότητες και διακρίνονται σε:</a:t>
            </a:r>
            <a:endParaRPr lang="el-GR" b="1">
              <a:effectLst>
                <a:outerShdw blurRad="38100" dist="38100" dir="2700000" algn="tl">
                  <a:srgbClr val="C0C0C0"/>
                </a:outerShdw>
              </a:effectLst>
            </a:endParaRPr>
          </a:p>
          <a:p>
            <a:pPr eaLnBrk="1" hangingPunct="1">
              <a:defRPr/>
            </a:pPr>
            <a:r>
              <a:rPr lang="el-GR" b="1">
                <a:effectLst>
                  <a:outerShdw blurRad="38100" dist="38100" dir="2700000" algn="tl">
                    <a:srgbClr val="C0C0C0"/>
                  </a:outerShdw>
                </a:effectLst>
              </a:rPr>
              <a:t>α)</a:t>
            </a:r>
            <a:r>
              <a:rPr lang="el-GR">
                <a:effectLst>
                  <a:outerShdw blurRad="38100" dist="38100" dir="2700000" algn="tl">
                    <a:srgbClr val="C0C0C0"/>
                  </a:outerShdw>
                </a:effectLst>
              </a:rPr>
              <a:t> Δημοτικές (ή κοινοτικές) κοινωφελείς επιχειρήσεις.</a:t>
            </a:r>
            <a:endParaRPr lang="el-GR" b="1">
              <a:effectLst>
                <a:outerShdw blurRad="38100" dist="38100" dir="2700000" algn="tl">
                  <a:srgbClr val="C0C0C0"/>
                </a:outerShdw>
              </a:effectLst>
            </a:endParaRPr>
          </a:p>
          <a:p>
            <a:pPr eaLnBrk="1" hangingPunct="1">
              <a:defRPr/>
            </a:pPr>
            <a:r>
              <a:rPr lang="el-GR" b="1">
                <a:effectLst>
                  <a:outerShdw blurRad="38100" dist="38100" dir="2700000" algn="tl">
                    <a:srgbClr val="C0C0C0"/>
                  </a:outerShdw>
                </a:effectLst>
              </a:rPr>
              <a:t>β)</a:t>
            </a:r>
            <a:r>
              <a:rPr lang="el-GR">
                <a:effectLst>
                  <a:outerShdw blurRad="38100" dist="38100" dir="2700000" algn="tl">
                    <a:srgbClr val="C0C0C0"/>
                  </a:outerShdw>
                </a:effectLst>
              </a:rPr>
              <a:t> Ανώνυμες εταιρείες Ο.Τ.Α.</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rrowheads="1"/>
          </p:cNvSpPr>
          <p:nvPr>
            <p:ph type="title" idx="4294967295"/>
          </p:nvPr>
        </p:nvSpPr>
        <p:spPr/>
        <p:txBody>
          <a:bodyPr anchor="ctr"/>
          <a:lstStyle/>
          <a:p>
            <a:pPr eaLnBrk="1" hangingPunct="1">
              <a:defRPr/>
            </a:pPr>
            <a:endParaRPr lang="el-GR">
              <a:effectLst>
                <a:outerShdw blurRad="38100" dist="38100" dir="2700000" algn="tl">
                  <a:srgbClr val="C0C0C0"/>
                </a:outerShdw>
              </a:effectLst>
            </a:endParaRPr>
          </a:p>
        </p:txBody>
      </p:sp>
      <p:sp>
        <p:nvSpPr>
          <p:cNvPr id="8195" name="Rectangle 3"/>
          <p:cNvSpPr>
            <a:spLocks noGrp="1" noRot="1" noChangeArrowheads="1"/>
          </p:cNvSpPr>
          <p:nvPr>
            <p:ph type="body" idx="4294967295"/>
          </p:nvPr>
        </p:nvSpPr>
        <p:spPr/>
        <p:txBody>
          <a:bodyPr/>
          <a:lstStyle/>
          <a:p>
            <a:pPr eaLnBrk="1" hangingPunct="1">
              <a:lnSpc>
                <a:spcPct val="90000"/>
              </a:lnSpc>
              <a:defRPr/>
            </a:pPr>
            <a:r>
              <a:rPr lang="el-GR" b="1">
                <a:effectLst>
                  <a:outerShdw blurRad="38100" dist="38100" dir="2700000" algn="tl">
                    <a:srgbClr val="C0C0C0"/>
                  </a:outerShdw>
                </a:effectLst>
              </a:rPr>
              <a:t>Οι κοινωφελείς δημοτικές (ή κοινοτικές) επιχειρήσεις</a:t>
            </a:r>
            <a:r>
              <a:rPr lang="el-GR">
                <a:effectLst>
                  <a:outerShdw blurRad="38100" dist="38100" dir="2700000" algn="tl">
                    <a:srgbClr val="C0C0C0"/>
                  </a:outerShdw>
                </a:effectLst>
              </a:rPr>
              <a:t> ασκούν δραστηριότητες συναφείς με τις αρμοδιότητες των Ο.Τ.Α. και παρέχουν υπηρεσίες στους τομείς της κοινωνικής προστασίας και αλληλεγγύης, της παιδείας, του πολιτισμού, του αθλητισμού, του περιβάλλοντος, της τοπικής συγκοινωνίας, της έρευνας και τεχνολογίας για την ανάπτυξη της περιοχής τους.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idx="4294967295"/>
          </p:nvPr>
        </p:nvSpPr>
        <p:spPr/>
        <p:txBody>
          <a:bodyPr anchor="ctr"/>
          <a:lstStyle/>
          <a:p>
            <a:pPr eaLnBrk="1" hangingPunct="1">
              <a:defRPr/>
            </a:pPr>
            <a:endParaRPr lang="el-GR">
              <a:effectLst>
                <a:outerShdw blurRad="38100" dist="38100" dir="2700000" algn="tl">
                  <a:srgbClr val="C0C0C0"/>
                </a:outerShdw>
              </a:effectLst>
            </a:endParaRPr>
          </a:p>
        </p:txBody>
      </p:sp>
      <p:sp>
        <p:nvSpPr>
          <p:cNvPr id="9219" name="Rectangle 3"/>
          <p:cNvSpPr>
            <a:spLocks noGrp="1" noRot="1" noChangeArrowheads="1"/>
          </p:cNvSpPr>
          <p:nvPr>
            <p:ph type="body" idx="4294967295"/>
          </p:nvPr>
        </p:nvSpPr>
        <p:spPr/>
        <p:txBody>
          <a:bodyPr/>
          <a:lstStyle/>
          <a:p>
            <a:pPr algn="just" eaLnBrk="1" hangingPunct="1">
              <a:defRPr/>
            </a:pPr>
            <a:r>
              <a:rPr lang="el-GR" sz="2600" b="1">
                <a:effectLst>
                  <a:outerShdw blurRad="38100" dist="38100" dir="2700000" algn="tl">
                    <a:srgbClr val="C0C0C0"/>
                  </a:outerShdw>
                </a:effectLst>
              </a:rPr>
              <a:t>Οι ανώνυμες εταιρείες Ο.Τ.Α.</a:t>
            </a:r>
            <a:r>
              <a:rPr lang="el-GR" sz="2600">
                <a:effectLst>
                  <a:outerShdw blurRad="38100" dist="38100" dir="2700000" algn="tl">
                    <a:srgbClr val="C0C0C0"/>
                  </a:outerShdw>
                </a:effectLst>
              </a:rPr>
              <a:t> συνιστώνται από ένα ή περισσότερους Δήμους ή Κοινότητες ή και άλλους φορείς της Τοπικής Αυτοδιοίκησης ή τρίτους, όμως πάντα οι φορείς της Τ.Α. πρέπει να διαθέτουν την πλειοψηφία του εταιρικού κεφαλαίου. Το υπόλοιπο εταιρικό κεφάλαιο μπορεί να κατέχεται από φυσικά ή νομικά πρόσωπα, το δημόσιο ή Ν.Π.Δ.Δ.. Οι επιχειρήσεις αυτές λειτουργούν σύμφωνα με τις διατάξεις του Ν. 2190/1920.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rrowheads="1"/>
          </p:cNvSpPr>
          <p:nvPr>
            <p:ph type="title" idx="4294967295"/>
          </p:nvPr>
        </p:nvSpPr>
        <p:spPr/>
        <p:txBody>
          <a:bodyPr anchor="ctr"/>
          <a:lstStyle/>
          <a:p>
            <a:pPr eaLnBrk="1" hangingPunct="1">
              <a:defRPr/>
            </a:pPr>
            <a:endParaRPr lang="el-GR">
              <a:effectLst>
                <a:outerShdw blurRad="38100" dist="38100" dir="2700000" algn="tl">
                  <a:srgbClr val="C0C0C0"/>
                </a:outerShdw>
              </a:effectLst>
            </a:endParaRPr>
          </a:p>
        </p:txBody>
      </p:sp>
      <p:sp>
        <p:nvSpPr>
          <p:cNvPr id="10243" name="Rectangle 3"/>
          <p:cNvSpPr>
            <a:spLocks noGrp="1" noRot="1" noChangeArrowheads="1"/>
          </p:cNvSpPr>
          <p:nvPr>
            <p:ph type="body" idx="4294967295"/>
          </p:nvPr>
        </p:nvSpPr>
        <p:spPr/>
        <p:txBody>
          <a:bodyPr/>
          <a:lstStyle/>
          <a:p>
            <a:pPr eaLnBrk="1" hangingPunct="1">
              <a:lnSpc>
                <a:spcPct val="80000"/>
              </a:lnSpc>
              <a:defRPr/>
            </a:pPr>
            <a:r>
              <a:rPr lang="el-GR" sz="1600">
                <a:effectLst>
                  <a:outerShdw blurRad="38100" dist="38100" dir="2700000" algn="tl">
                    <a:srgbClr val="C0C0C0"/>
                  </a:outerShdw>
                </a:effectLst>
              </a:rPr>
              <a:t>Φορείς της Τοπικής Αυτοδιοίκησης λογίζονται οι Σύνδεσμοι, οι Ανώνυμες Εταιρείες Ο.Τ.Α., οι Τ.Ε.Δ.Κ., η Κ.Ε.Δ.Κ.Ε. και η Ε.Ν.Α.Ε.</a:t>
            </a:r>
          </a:p>
          <a:p>
            <a:pPr eaLnBrk="1" hangingPunct="1">
              <a:lnSpc>
                <a:spcPct val="80000"/>
              </a:lnSpc>
              <a:defRPr/>
            </a:pPr>
            <a:r>
              <a:rPr lang="el-GR" sz="1600">
                <a:effectLst>
                  <a:outerShdw blurRad="38100" dist="38100" dir="2700000" algn="tl">
                    <a:srgbClr val="C0C0C0"/>
                  </a:outerShdw>
                </a:effectLst>
              </a:rPr>
              <a:t>            Οι επιχειρήσεις των Ο.Τ.Α. αποτελούν νομικά πρόσωπα ιδιωτικού δικαίου. Επισημαίνεται ότι τα δημοτικά (ή κοινοτικά) νομικά πρόσωπα δημοσίου δικαίου και ιδρύματα δεν επιτρέπεται να συνιστούν ή να συμμετέχουν σε δημοτικές επιχειρήσεις.</a:t>
            </a:r>
          </a:p>
          <a:p>
            <a:pPr eaLnBrk="1" hangingPunct="1">
              <a:lnSpc>
                <a:spcPct val="80000"/>
              </a:lnSpc>
              <a:defRPr/>
            </a:pPr>
            <a:r>
              <a:rPr lang="el-GR" sz="1600">
                <a:effectLst>
                  <a:outerShdw blurRad="38100" dist="38100" dir="2700000" algn="tl">
                    <a:srgbClr val="C0C0C0"/>
                  </a:outerShdw>
                </a:effectLst>
              </a:rPr>
              <a:t>Η ευθύνη του κάθε Ο.Τ.Α. που συμμετέχει σε δημοτική επιχείρηση περιορίζεται στο κεφάλαιο που έχει εισφέρει σ’ αυτήν και δεν επεκτείνεται σε οφειλές ή υποχρεώσεις της επιχείρησης έναντι τρίτων.</a:t>
            </a:r>
          </a:p>
          <a:p>
            <a:pPr eaLnBrk="1" hangingPunct="1">
              <a:lnSpc>
                <a:spcPct val="80000"/>
              </a:lnSpc>
              <a:defRPr/>
            </a:pPr>
            <a:r>
              <a:rPr lang="el-GR" sz="1600">
                <a:effectLst>
                  <a:outerShdw blurRad="38100" dist="38100" dir="2700000" algn="tl">
                    <a:srgbClr val="C0C0C0"/>
                  </a:outerShdw>
                </a:effectLst>
              </a:rPr>
              <a:t>            Για τη σύσταση ή συμμετοχή δήμου (ή κοινότητας) σε επιχείρηση Ο.Τ.Α. απαιτείται:</a:t>
            </a:r>
          </a:p>
          <a:p>
            <a:pPr eaLnBrk="1" hangingPunct="1">
              <a:lnSpc>
                <a:spcPct val="80000"/>
              </a:lnSpc>
              <a:defRPr/>
            </a:pPr>
            <a:r>
              <a:rPr lang="el-GR" sz="1600">
                <a:effectLst>
                  <a:outerShdw blurRad="38100" dist="38100" dir="2700000" algn="tl">
                    <a:srgbClr val="C0C0C0"/>
                  </a:outerShdw>
                </a:effectLst>
              </a:rPr>
              <a:t>            α) Εκπόνηση οικονομοτεχνικής μελέτης βιωσιμότητας. Μελέτη απαιτείται και όταν αυξάνεται το κεφάλαιο ή η εισφορά του δήμου (ή κοινότητας) στην επιχείρηση.</a:t>
            </a:r>
          </a:p>
          <a:p>
            <a:pPr eaLnBrk="1" hangingPunct="1">
              <a:lnSpc>
                <a:spcPct val="80000"/>
              </a:lnSpc>
              <a:defRPr/>
            </a:pPr>
            <a:r>
              <a:rPr lang="el-GR" sz="1600">
                <a:effectLst>
                  <a:outerShdw blurRad="38100" dist="38100" dir="2700000" algn="tl">
                    <a:srgbClr val="C0C0C0"/>
                  </a:outerShdw>
                </a:effectLst>
              </a:rPr>
              <a:t>            β) Απόφαση του δημοτικού (ή κοινοτικού) συμβουλίου με διευρυμένη πλειοψηφία (50%+1 ψήφο του συνόλου των μελών του).</a:t>
            </a:r>
          </a:p>
          <a:p>
            <a:pPr eaLnBrk="1" hangingPunct="1">
              <a:lnSpc>
                <a:spcPct val="80000"/>
              </a:lnSpc>
              <a:defRPr/>
            </a:pPr>
            <a:r>
              <a:rPr lang="el-GR" sz="1600">
                <a:effectLst>
                  <a:outerShdw blurRad="38100" dist="38100" dir="2700000" algn="tl">
                    <a:srgbClr val="C0C0C0"/>
                  </a:outerShdw>
                </a:effectLst>
              </a:rPr>
              <a:t> </a:t>
            </a:r>
          </a:p>
          <a:p>
            <a:pPr eaLnBrk="1" hangingPunct="1">
              <a:lnSpc>
                <a:spcPct val="80000"/>
              </a:lnSpc>
              <a:defRPr/>
            </a:pPr>
            <a:r>
              <a:rPr lang="el-GR" sz="1600">
                <a:effectLst>
                  <a:outerShdw blurRad="38100" dist="38100" dir="2700000" algn="tl">
                    <a:srgbClr val="C0C0C0"/>
                  </a:outerShdw>
                </a:effectLst>
              </a:rPr>
              <a:t>            Τα αναγκαία στοιχεία που πρέπει να περιέχει η απόφαση του συμβουλίου, η οικονομοτεχνική μελέτη, καθώς και κάθε άλλο σχετικό θέμα μπορεί να ρυθμίζονται με απόφαση του Υπουργού Εσωτερικών, Δημόσιας Διοίκησης και Αποκέντρωσης (ΥΠ.ΕΣ.Δ.Δ.Α.).</a:t>
            </a:r>
          </a:p>
        </p:txBody>
      </p:sp>
    </p:spTree>
  </p:cSld>
  <p:clrMapOvr>
    <a:masterClrMapping/>
  </p:clrMapOvr>
</p:sld>
</file>

<file path=ppt/theme/theme1.xml><?xml version="1.0" encoding="utf-8"?>
<a:theme xmlns:a="http://schemas.openxmlformats.org/drawingml/2006/main" name="Δίκτυο">
  <a:themeElements>
    <a:clrScheme name="Δίκτυο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Δίκτυο">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Δίκτυο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Δίκτυο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Δίκτυο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Δίκτυο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Δίκτυο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Δίκτυο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Δίκτυο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Δίκτυο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Δίκτυο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Δίκτυο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Network</Template>
  <TotalTime>21</TotalTime>
  <Words>2138</Words>
  <Application>Microsoft Office PowerPoint</Application>
  <PresentationFormat>On-screen Show (4:3)</PresentationFormat>
  <Paragraphs>131</Paragraphs>
  <Slides>31</Slides>
  <Notes>0</Notes>
  <HiddenSlides>0</HiddenSlides>
  <MMClips>0</MMClips>
  <ScaleCrop>false</ScaleCrop>
  <HeadingPairs>
    <vt:vector size="6" baseType="variant">
      <vt:variant>
        <vt:lpstr>Γραμματοσειρές που χρησιμοποιούνται</vt:lpstr>
      </vt:variant>
      <vt:variant>
        <vt:i4>3</vt:i4>
      </vt:variant>
      <vt:variant>
        <vt:lpstr>Πρότυπο σχεδίασης</vt:lpstr>
      </vt:variant>
      <vt:variant>
        <vt:i4>2</vt:i4>
      </vt:variant>
      <vt:variant>
        <vt:lpstr>Τίτλοι διαφανειών</vt:lpstr>
      </vt:variant>
      <vt:variant>
        <vt:i4>31</vt:i4>
      </vt:variant>
    </vt:vector>
  </HeadingPairs>
  <TitlesOfParts>
    <vt:vector size="36" baseType="lpstr">
      <vt:lpstr>Arial</vt:lpstr>
      <vt:lpstr>Wingdings</vt:lpstr>
      <vt:lpstr>Calibri</vt:lpstr>
      <vt:lpstr>Δίκτυο</vt:lpstr>
      <vt:lpstr>Δίκτυο</vt:lpstr>
      <vt:lpstr>M.Sc in Accounting and Auditing</vt:lpstr>
      <vt:lpstr>Α) Περιγραφή</vt:lpstr>
      <vt:lpstr>Β) Στόχοι του μαθήματος</vt:lpstr>
      <vt:lpstr> Γ) Περίγραμμα Μαθήματος</vt:lpstr>
      <vt:lpstr>Δ) Ενδεικτική Βιβλιογραφία </vt:lpstr>
      <vt:lpstr>ΝΟΜΙΚΗ ΜΟΡΦΗ – ΣΥΣΤΑΣΗ AE-OTA</vt:lpstr>
      <vt:lpstr>Διαφάνεια 7</vt:lpstr>
      <vt:lpstr>Διαφάνεια 8</vt:lpstr>
      <vt:lpstr>Διαφάνεια 9</vt:lpstr>
      <vt:lpstr>Διαφάνεια 10</vt:lpstr>
      <vt:lpstr>ΔΗΜΟΤΙΚΕΣ (΄Η ΚΟΙΝΟΤΙΚΕΣ) ΚΟΙΝΩΦΕΛΕΙΣ ΕΠΙΧΕΙΡΗΣΕΙΣ</vt:lpstr>
      <vt:lpstr>Διαφάνεια 12</vt:lpstr>
      <vt:lpstr>Διαφάνεια 13</vt:lpstr>
      <vt:lpstr>Διαφάνεια 14</vt:lpstr>
      <vt:lpstr>Διαφάνεια 15</vt:lpstr>
      <vt:lpstr>Διαφάνεια 16</vt:lpstr>
      <vt:lpstr>Διαφάνεια 17</vt:lpstr>
      <vt:lpstr>Διαφάνεια 18</vt:lpstr>
      <vt:lpstr>ΑΝΩΝΥΜΕΣ ΕΤΑΙΡΕΙΕΣ Ο.Τ.Α. </vt:lpstr>
      <vt:lpstr>Διαφάνεια 20</vt:lpstr>
      <vt:lpstr>Διαφάνεια 21</vt:lpstr>
      <vt:lpstr>Οι αλλαγές στα Νοµικά Πρόσωπα των ∆ήµων</vt:lpstr>
      <vt:lpstr>Οι νέοι ∆ήµοι µπορούν να συστήνουν ή να µετέχουν σε:</vt:lpstr>
      <vt:lpstr>Ανώνυµες εταιρείες ΟΤΑ </vt:lpstr>
      <vt:lpstr>Διαφάνεια 25</vt:lpstr>
      <vt:lpstr>Διαφάνεια 26</vt:lpstr>
      <vt:lpstr>Διαφάνεια 27</vt:lpstr>
      <vt:lpstr>Συγχωνεύσεις ανωνύµων εταιρειών</vt:lpstr>
      <vt:lpstr>Διαφάνεια 29</vt:lpstr>
      <vt:lpstr>Διαφάνεια 30</vt:lpstr>
      <vt:lpstr>Διαφάνεια 31</vt:lpstr>
    </vt:vector>
  </TitlesOfParts>
  <Company>XP Users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M.Sc in Accounting and Auditing</dc:title>
  <dc:creator>onpc</dc:creator>
  <cp:lastModifiedBy>onpc</cp:lastModifiedBy>
  <cp:revision>6</cp:revision>
  <dcterms:created xsi:type="dcterms:W3CDTF">2015-04-23T13:45:17Z</dcterms:created>
  <dcterms:modified xsi:type="dcterms:W3CDTF">2015-10-12T14:28:31Z</dcterms:modified>
</cp:coreProperties>
</file>