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sldIdLst>
    <p:sldId id="601" r:id="rId2"/>
    <p:sldId id="567" r:id="rId3"/>
    <p:sldId id="602" r:id="rId4"/>
    <p:sldId id="568" r:id="rId5"/>
    <p:sldId id="569" r:id="rId6"/>
    <p:sldId id="600" r:id="rId7"/>
    <p:sldId id="570" r:id="rId8"/>
    <p:sldId id="571" r:id="rId9"/>
    <p:sldId id="572" r:id="rId10"/>
    <p:sldId id="573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2" r:id="rId27"/>
    <p:sldId id="593" r:id="rId28"/>
    <p:sldId id="591" r:id="rId29"/>
    <p:sldId id="595" r:id="rId30"/>
    <p:sldId id="594" r:id="rId31"/>
    <p:sldId id="596" r:id="rId32"/>
    <p:sldId id="597" r:id="rId33"/>
    <p:sldId id="598" r:id="rId34"/>
    <p:sldId id="599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F"/>
    <a:srgbClr val="FFEFFF"/>
    <a:srgbClr val="FFF3F3"/>
    <a:srgbClr val="CCFFFF"/>
    <a:srgbClr val="CCECFF"/>
    <a:srgbClr val="33CC33"/>
    <a:srgbClr val="FFFF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97" autoAdjust="0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F430C-BF7E-4B06-A27F-F35FA886B063}" type="datetimeFigureOut">
              <a:rPr lang="el-GR" smtClean="0"/>
              <a:pPr/>
              <a:t>20/12/2016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E97F-7C6C-489F-8E7A-7027F865AE8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318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5DD-CB4D-4FD2-AAE1-11AD84706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CF96-697B-4164-AECC-0E60F277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86E1-EB09-4F4E-BEF9-952D8398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06400" y="0"/>
            <a:ext cx="8356600" cy="6057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3F5323-70E4-4AE0-B82B-3F6566C44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661-3E7B-4125-98F6-00F4BFFC8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A951-C96E-4762-AF41-BF9FDB15D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3668-EC6E-49B9-AC0B-020259DCB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E38B-4061-4FBC-AFA6-9B4796B15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D472-B6E3-440B-B46E-EC85DB035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A081-FE39-409A-B0BC-AE51708EF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8449-4605-4D12-A567-2CDE6C1C2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410-5C34-4851-AF70-13FEFEA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FB64-71B1-4DAC-8799-386A3177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ransition spd="med">
    <p:random/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_________Microsoft_Office_Excel_97-2003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_________Microsoft_Office_Excel_97-2003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__________Microsoft_Office_Excel_97-20033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_________Microsoft_Office_Excel_97-2003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__________Microsoft_Office_Excel_97-20035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/>
          </p:nvPr>
        </p:nvSpPr>
        <p:spPr>
          <a:xfrm>
            <a:off x="0" y="2060848"/>
            <a:ext cx="9144000" cy="4797152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/>
            <a:r>
              <a:rPr lang="el-GR" dirty="0" smtClean="0">
                <a:cs typeface="Times New Roman" pitchFamily="18" charset="0"/>
              </a:rPr>
              <a:t>Η </a:t>
            </a:r>
            <a:r>
              <a:rPr lang="el-GR" dirty="0">
                <a:cs typeface="Times New Roman" pitchFamily="18" charset="0"/>
              </a:rPr>
              <a:t>διακύμανση </a:t>
            </a:r>
            <a:r>
              <a:rPr lang="el-GR" dirty="0" smtClean="0">
                <a:cs typeface="Times New Roman" pitchFamily="18" charset="0"/>
              </a:rPr>
              <a:t>ενός</a:t>
            </a:r>
            <a:r>
              <a:rPr lang="el-GR" dirty="0" smtClean="0"/>
              <a:t> </a:t>
            </a:r>
            <a:r>
              <a:rPr lang="el-GR" dirty="0">
                <a:cs typeface="Times New Roman" pitchFamily="18" charset="0"/>
              </a:rPr>
              <a:t>χαρτοφυλακίου </a:t>
            </a:r>
            <a:r>
              <a:rPr lang="el-GR" dirty="0" smtClean="0">
                <a:cs typeface="Times New Roman" pitchFamily="18" charset="0"/>
              </a:rPr>
              <a:t>ισούται με:</a:t>
            </a:r>
            <a:endParaRPr lang="el-GR" dirty="0">
              <a:cs typeface="Times New Roman" pitchFamily="18" charset="0"/>
            </a:endParaRPr>
          </a:p>
          <a:p>
            <a:pPr algn="just"/>
            <a:r>
              <a:rPr lang="en-US" dirty="0" err="1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(Χαρτοφυλάκιο) = 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 + 2 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Χ</a:t>
            </a:r>
            <a:r>
              <a:rPr lang="el-GR" baseline="-30000" dirty="0">
                <a:cs typeface="Times New Roman" pitchFamily="18" charset="0"/>
              </a:rPr>
              <a:t>Β </a:t>
            </a:r>
            <a:r>
              <a:rPr lang="el-GR" dirty="0" err="1">
                <a:cs typeface="Times New Roman" pitchFamily="18" charset="0"/>
              </a:rPr>
              <a:t>σ</a:t>
            </a:r>
            <a:r>
              <a:rPr lang="el-GR" baseline="-30000" dirty="0" err="1">
                <a:cs typeface="Times New Roman" pitchFamily="18" charset="0"/>
              </a:rPr>
              <a:t>ΑΒ</a:t>
            </a:r>
            <a:r>
              <a:rPr lang="el-GR" dirty="0">
                <a:cs typeface="Times New Roman" pitchFamily="18" charset="0"/>
              </a:rPr>
              <a:t> + 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 </a:t>
            </a:r>
          </a:p>
          <a:p>
            <a:pPr algn="just"/>
            <a:r>
              <a:rPr lang="en-US" dirty="0" err="1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(Χαρτοφυλάκιο) =0,36 * 0,066875 + 2 * [0,6 *0,4 * (-0,004875)] + 0,16 * 0,013225</a:t>
            </a:r>
          </a:p>
          <a:p>
            <a:pPr algn="just"/>
            <a:r>
              <a:rPr lang="el-GR" dirty="0"/>
              <a:t> =</a:t>
            </a:r>
            <a:r>
              <a:rPr lang="el-GR" dirty="0">
                <a:cs typeface="Times New Roman" pitchFamily="18" charset="0"/>
              </a:rPr>
              <a:t> διακύμανση του Α</a:t>
            </a:r>
            <a:r>
              <a:rPr lang="el-GR" dirty="0"/>
              <a:t> + </a:t>
            </a:r>
            <a:r>
              <a:rPr lang="el-GR" dirty="0" err="1">
                <a:cs typeface="Times New Roman" pitchFamily="18" charset="0"/>
              </a:rPr>
              <a:t>συνδιακύμανση</a:t>
            </a:r>
            <a:r>
              <a:rPr lang="el-GR" dirty="0">
                <a:cs typeface="Times New Roman" pitchFamily="18" charset="0"/>
              </a:rPr>
              <a:t> του Α και Β </a:t>
            </a:r>
            <a:r>
              <a:rPr lang="el-GR" dirty="0"/>
              <a:t>+ </a:t>
            </a:r>
            <a:r>
              <a:rPr lang="el-GR" dirty="0">
                <a:cs typeface="Times New Roman" pitchFamily="18" charset="0"/>
              </a:rPr>
              <a:t>διακύμανση του Β.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4450483"/>
                  </p:ext>
                </p:extLst>
              </p:nvPr>
            </p:nvGraphicFramePr>
            <p:xfrm>
              <a:off x="-17520" y="12952"/>
              <a:ext cx="9161520" cy="197588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90380"/>
                    <a:gridCol w="2290380"/>
                    <a:gridCol w="2290380"/>
                    <a:gridCol w="2290380"/>
                  </a:tblGrid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u="none" strike="noStrike" dirty="0">
                              <a:effectLst/>
                            </a:rPr>
                            <a:t>R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sz="2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u="none" strike="noStrike">
                              <a:effectLst/>
                            </a:rPr>
                            <a:t>W</a:t>
                          </a:r>
                          <a:endParaRPr lang="en-US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>
                              <a:effectLst/>
                            </a:rPr>
                            <a:t>Μετοχή Α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0.175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0.066875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0.6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>
                              <a:effectLst/>
                            </a:rPr>
                            <a:t>Μετοχή Β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0.055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0.013225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0.4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14450483"/>
                  </p:ext>
                </p:extLst>
              </p:nvPr>
            </p:nvGraphicFramePr>
            <p:xfrm>
              <a:off x="-17520" y="12952"/>
              <a:ext cx="9161520" cy="197588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90380"/>
                    <a:gridCol w="2290380"/>
                    <a:gridCol w="2290380"/>
                    <a:gridCol w="2290380"/>
                  </a:tblGrid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u="none" strike="noStrike" dirty="0">
                              <a:effectLst/>
                            </a:rPr>
                            <a:t>R</a:t>
                          </a:r>
                          <a:endParaRPr lang="en-US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1">
                          <a:blip r:embed="rId3"/>
                          <a:stretch>
                            <a:fillRect l="-200533" r="-100267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800" u="none" strike="noStrike">
                              <a:effectLst/>
                            </a:rPr>
                            <a:t>W</a:t>
                          </a:r>
                          <a:endParaRPr lang="en-US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>
                              <a:effectLst/>
                            </a:rPr>
                            <a:t>Μετοχή Α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0.175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0.066875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0.6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  <a:tr h="65862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>
                              <a:effectLst/>
                            </a:rPr>
                            <a:t>Μετοχή Β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>
                              <a:effectLst/>
                            </a:rPr>
                            <a:t>0.055</a:t>
                          </a:r>
                          <a:endParaRPr lang="el-GR" sz="2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0.013225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0.4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78992872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098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Στο παρακάτω σχήμα η κάθε κουκίδα αντιστοιχεί στην αναμενόμενη τιμή και τυπική απόκλιση  της κάθε μετοχής. </a:t>
            </a:r>
            <a:endParaRPr lang="el-GR" sz="2800"/>
          </a:p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Παρατηρούμε ότι η 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 έχει μεγαλύτερη αναμενόμενη απόδοση αλλά και μεγαλύτερο κίνδυνο (τυπική απόκλιση).</a:t>
            </a:r>
            <a:r>
              <a:rPr lang="el-GR">
                <a:cs typeface="Times New Roman" pitchFamily="18" charset="0"/>
              </a:rPr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661-3E7B-4125-98F6-00F4BFFC8A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829" name="Picture 5" descr="C:\My Documents\ΤΕΙ\ΧΡΗΜΑΤΙΣΤΗΡΙΟ\ΜΑΘΗΜΑΤΑ ΟΚΤ 2002\capm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8915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09800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Ο </a:t>
            </a:r>
            <a:r>
              <a:rPr lang="el-GR" sz="2800" dirty="0" smtClean="0">
                <a:cs typeface="Times New Roman" pitchFamily="18" charset="0"/>
              </a:rPr>
              <a:t>κύβος </a:t>
            </a:r>
            <a:r>
              <a:rPr lang="ar-SA" sz="2800" dirty="0" smtClean="0">
                <a:cs typeface="Times New Roman" pitchFamily="18" charset="0"/>
              </a:rPr>
              <a:t>ڤ</a:t>
            </a:r>
            <a:r>
              <a:rPr lang="el-GR" sz="2800" dirty="0" smtClean="0">
                <a:cs typeface="Times New Roman" pitchFamily="18" charset="0"/>
              </a:rPr>
              <a:t> </a:t>
            </a:r>
            <a:r>
              <a:rPr lang="el-GR" sz="2800" dirty="0">
                <a:cs typeface="Times New Roman" pitchFamily="18" charset="0"/>
              </a:rPr>
              <a:t>στο σχήμα αναπαριστά χαρτοφυλάκιο με 60 % σε μετοχές </a:t>
            </a:r>
            <a:r>
              <a:rPr lang="en-US" sz="2800" dirty="0" err="1">
                <a:cs typeface="Times New Roman" pitchFamily="18" charset="0"/>
              </a:rPr>
              <a:t>Supertech</a:t>
            </a:r>
            <a:r>
              <a:rPr lang="el-GR" sz="2800" dirty="0">
                <a:cs typeface="Times New Roman" pitchFamily="18" charset="0"/>
              </a:rPr>
              <a:t> και 40 % σε μετοχές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.</a:t>
            </a:r>
            <a:endParaRPr lang="el-GR" sz="2800" dirty="0"/>
          </a:p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Η επιλογή 60 % </a:t>
            </a:r>
            <a:r>
              <a:rPr lang="en-US" sz="2800" dirty="0" err="1">
                <a:cs typeface="Times New Roman" pitchFamily="18" charset="0"/>
              </a:rPr>
              <a:t>Supertech</a:t>
            </a:r>
            <a:r>
              <a:rPr lang="el-GR" sz="2800" dirty="0">
                <a:cs typeface="Times New Roman" pitchFamily="18" charset="0"/>
              </a:rPr>
              <a:t> και 40 % 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  είναι ένα από τα άπειρα χαρτοφυλάκια που μπορούν να σχηματιστούν διαλέγοντας κάθε φορά διαφορετικά ποσοστά για τις δυο μετοχές</a:t>
            </a:r>
            <a:r>
              <a:rPr lang="el-GR" sz="2800" dirty="0"/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661-3E7B-4125-98F6-00F4BFFC8A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20899" name="Picture 3" descr="C:\My Documents\ΤΕΙ\ΧΡΗΜΑΤΙΣΤΗΡΙΟ\ΜΑΘΗΜΑΤΑ ΟΚΤ 2002\capm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15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0574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Το χαρτοφυλάκιο 1 αποτελείται από 90 % 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 και 10 % </a:t>
            </a:r>
            <a:r>
              <a:rPr lang="en-US" sz="2800" dirty="0" err="1">
                <a:cs typeface="Times New Roman" pitchFamily="18" charset="0"/>
              </a:rPr>
              <a:t>Supertech</a:t>
            </a:r>
            <a:r>
              <a:rPr lang="el-GR" sz="2800" dirty="0">
                <a:cs typeface="Times New Roman" pitchFamily="18" charset="0"/>
              </a:rPr>
              <a:t>. </a:t>
            </a:r>
            <a:endParaRPr lang="el-GR" sz="2800" dirty="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Επειδή σταθμίζεται με μεγαλύτερο βάρος </a:t>
            </a:r>
            <a:r>
              <a:rPr lang="el-GR" sz="2800" dirty="0" smtClean="0">
                <a:cs typeface="Times New Roman" pitchFamily="18" charset="0"/>
              </a:rPr>
              <a:t>(90 </a:t>
            </a:r>
            <a:r>
              <a:rPr lang="el-GR" sz="2800" dirty="0">
                <a:cs typeface="Times New Roman" pitchFamily="18" charset="0"/>
              </a:rPr>
              <a:t>%) 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 εμφανίζεται κοντά στην κουκίδα που αντιπροσωπεύει την μετοχή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. </a:t>
            </a:r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21923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12954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Αντίθετα το χαρτοφυλάκιο 3 εμφανίζεται δίπλα στην μετοχή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 αφού αποτελείται από 90 %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 και 10 % </a:t>
            </a:r>
            <a:r>
              <a:rPr lang="en-US" sz="2800">
                <a:cs typeface="Times New Roman" pitchFamily="18" charset="0"/>
              </a:rPr>
              <a:t>Slowpoke</a:t>
            </a:r>
            <a:r>
              <a:rPr lang="el-GR" sz="2800">
                <a:cs typeface="Times New Roman" pitchFamily="18" charset="0"/>
              </a:rPr>
              <a:t>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22947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31242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Το φαινόμενο της διαφοροποίηση εμφανίζεται όταν η συσχέτιση των μετοχών είναι μικρότερη της μονάδας. </a:t>
            </a:r>
            <a:endParaRPr lang="el-GR" sz="280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Διαπιστώσαμε ότι η συσχέτιση μεταξύ </a:t>
            </a:r>
            <a:r>
              <a:rPr lang="en-US" sz="2800">
                <a:cs typeface="Times New Roman" pitchFamily="18" charset="0"/>
              </a:rPr>
              <a:t>Slowpoke</a:t>
            </a:r>
            <a:r>
              <a:rPr lang="el-GR" sz="2800">
                <a:cs typeface="Times New Roman" pitchFamily="18" charset="0"/>
              </a:rPr>
              <a:t> και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 είναι –0,1639. </a:t>
            </a:r>
            <a:endParaRPr lang="el-GR" sz="280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23971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2098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Η επίδραση της διαφοροποίησης  παριστάνεται στο σχήμα με τη σύγκριση της καμπύλης με την ευθεία γραμμή που συνδέει τις δυο μετοχές.  </a:t>
            </a:r>
            <a:endParaRPr lang="el-GR" sz="280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Το ευθύγραμμο τμήμα έχει δημιουργηθεί από τα δυνατά χαρτοφυλάκια   </a:t>
            </a:r>
            <a:r>
              <a:rPr lang="en-US" sz="2800">
                <a:cs typeface="Times New Roman" pitchFamily="18" charset="0"/>
              </a:rPr>
              <a:t>Slowpoke</a:t>
            </a:r>
            <a:r>
              <a:rPr lang="el-GR" sz="2800">
                <a:cs typeface="Times New Roman" pitchFamily="18" charset="0"/>
              </a:rPr>
              <a:t> και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 με συσχέτιση 1. </a:t>
            </a:r>
            <a:endParaRPr lang="el-GR" sz="280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24995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31242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/>
              <a:t>Η</a:t>
            </a:r>
            <a:r>
              <a:rPr lang="el-GR" sz="2800">
                <a:cs typeface="Times New Roman" pitchFamily="18" charset="0"/>
              </a:rPr>
              <a:t> κουκίδα 1΄ αντιπροσωπεύει χαρτοφυλάκιο  συσχέτισης μονάδας  αποτελούμενο από 90 % </a:t>
            </a:r>
            <a:r>
              <a:rPr lang="en-US" sz="2800">
                <a:cs typeface="Times New Roman" pitchFamily="18" charset="0"/>
              </a:rPr>
              <a:t>Slowpoke</a:t>
            </a:r>
            <a:r>
              <a:rPr lang="el-GR" sz="2800">
                <a:cs typeface="Times New Roman" pitchFamily="18" charset="0"/>
              </a:rPr>
              <a:t> και 10 % </a:t>
            </a:r>
            <a:r>
              <a:rPr lang="en-US" sz="2800">
                <a:cs typeface="Times New Roman" pitchFamily="18" charset="0"/>
              </a:rPr>
              <a:t>Supertech</a:t>
            </a:r>
            <a:r>
              <a:rPr lang="el-GR" sz="2800">
                <a:cs typeface="Times New Roman" pitchFamily="18" charset="0"/>
              </a:rPr>
              <a:t>. </a:t>
            </a:r>
            <a:endParaRPr lang="el-GR" sz="280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>
                <a:cs typeface="Times New Roman" pitchFamily="18" charset="0"/>
              </a:rPr>
              <a:t>Παρατηρούμε ότι η κουκίδα 1 και 1΄ έχουν την ίδια αναμενόμενη απόδοση όμως η κουκίδα 1 έχει μικρότερη τυπική απόκλιση. </a:t>
            </a: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endParaRPr lang="el-GR" sz="280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26019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133600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Το σημείο </a:t>
            </a:r>
            <a:r>
              <a:rPr lang="en-US" sz="2800" dirty="0">
                <a:cs typeface="Times New Roman" pitchFamily="18" charset="0"/>
              </a:rPr>
              <a:t>MV</a:t>
            </a:r>
            <a:r>
              <a:rPr lang="el-GR" sz="2800" dirty="0">
                <a:cs typeface="Times New Roman" pitchFamily="18" charset="0"/>
              </a:rPr>
              <a:t> παριστάνει το χαρτοφυλάκιο με την μικρότερη τυπική </a:t>
            </a:r>
            <a:r>
              <a:rPr lang="el-GR" sz="2800" dirty="0" smtClean="0">
                <a:cs typeface="Times New Roman" pitchFamily="18" charset="0"/>
              </a:rPr>
              <a:t>απόκλιση και ονομάζεται </a:t>
            </a:r>
            <a:r>
              <a:rPr lang="el-GR" sz="2800" b="1" dirty="0" smtClean="0">
                <a:solidFill>
                  <a:srgbClr val="FF0000"/>
                </a:solidFill>
                <a:cs typeface="Times New Roman" pitchFamily="18" charset="0"/>
              </a:rPr>
              <a:t>χαρτοφυλάκιο καθολικής ελάχιστης διακύμανσης</a:t>
            </a:r>
            <a:r>
              <a:rPr lang="el-GR" sz="2800" dirty="0" smtClean="0">
                <a:cs typeface="Times New Roman" pitchFamily="18" charset="0"/>
              </a:rPr>
              <a:t>. </a:t>
            </a:r>
            <a:endParaRPr lang="el-GR" sz="2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dirty="0">
                <a:cs typeface="Times New Roman" pitchFamily="18" charset="0"/>
              </a:rPr>
              <a:t>Η καμπύλη γραμμή μεταξύ   </a:t>
            </a:r>
            <a:r>
              <a:rPr lang="en-US" sz="2800" dirty="0">
                <a:cs typeface="Times New Roman" pitchFamily="18" charset="0"/>
              </a:rPr>
              <a:t>Slowpoke</a:t>
            </a:r>
            <a:r>
              <a:rPr lang="el-GR" sz="2800" dirty="0">
                <a:cs typeface="Times New Roman" pitchFamily="18" charset="0"/>
              </a:rPr>
              <a:t> και </a:t>
            </a:r>
            <a:r>
              <a:rPr lang="en-US" sz="2800" dirty="0" err="1">
                <a:cs typeface="Times New Roman" pitchFamily="18" charset="0"/>
              </a:rPr>
              <a:t>Supertech</a:t>
            </a:r>
            <a:r>
              <a:rPr lang="el-GR" sz="2800" dirty="0">
                <a:cs typeface="Times New Roman" pitchFamily="18" charset="0"/>
              </a:rPr>
              <a:t> αντιπροσωπεύει όλα τα δυνατά χαρτοφυλάκια που μπορούν να σχηματιστούν από τις δυο μετοχές. </a:t>
            </a:r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27043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4384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/>
              <a:t>Έ</a:t>
            </a:r>
            <a:r>
              <a:rPr lang="el-GR" sz="2800">
                <a:cs typeface="Times New Roman" pitchFamily="18" charset="0"/>
              </a:rPr>
              <a:t>νας επενδυτής </a:t>
            </a:r>
            <a:endParaRPr lang="el-GR" sz="2800"/>
          </a:p>
          <a:p>
            <a:pPr lvl="1" algn="just">
              <a:lnSpc>
                <a:spcPct val="90000"/>
              </a:lnSpc>
              <a:spcBef>
                <a:spcPct val="5000"/>
              </a:spcBef>
            </a:pPr>
            <a:r>
              <a:rPr lang="el-GR" b="1">
                <a:cs typeface="Times New Roman" pitchFamily="18" charset="0"/>
              </a:rPr>
              <a:t>Εάν επιθυμεί να αναλάβει επιπλέον κίνδυνο τότε μπορεί να επιλέξει χαρτοφυλάκια πάνω από το </a:t>
            </a:r>
            <a:r>
              <a:rPr lang="en-US" b="1">
                <a:cs typeface="Times New Roman" pitchFamily="18" charset="0"/>
              </a:rPr>
              <a:t>MV</a:t>
            </a:r>
            <a:r>
              <a:rPr lang="el-GR" b="1">
                <a:cs typeface="Times New Roman" pitchFamily="18" charset="0"/>
              </a:rPr>
              <a:t>, όπως αυτό της κουκίδας 3, </a:t>
            </a:r>
          </a:p>
          <a:p>
            <a:pPr lvl="1" algn="just">
              <a:lnSpc>
                <a:spcPct val="90000"/>
              </a:lnSpc>
              <a:spcBef>
                <a:spcPct val="5000"/>
              </a:spcBef>
            </a:pPr>
            <a:r>
              <a:rPr lang="el-GR" b="1"/>
              <a:t>Ε</a:t>
            </a:r>
            <a:r>
              <a:rPr lang="el-GR" b="1">
                <a:cs typeface="Times New Roman" pitchFamily="18" charset="0"/>
              </a:rPr>
              <a:t>άν επιθυμεί τον μικρότερο δυνατό κίνδυνο τότε πρέπει να επιλέξει το χαρτοφυλάκιο </a:t>
            </a:r>
            <a:r>
              <a:rPr lang="en-US" b="1">
                <a:cs typeface="Times New Roman" pitchFamily="18" charset="0"/>
              </a:rPr>
              <a:t>MV</a:t>
            </a:r>
            <a:r>
              <a:rPr lang="el-GR" b="1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endParaRPr lang="el-GR" sz="2800" b="1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endParaRPr lang="el-GR" sz="280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28067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438400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>
                <a:cs typeface="Times New Roman" pitchFamily="18" charset="0"/>
              </a:rPr>
              <a:t>Εκπληκτικό είναι το συμπέρασμα που βγαίνει για τα σημεία κάτω του </a:t>
            </a:r>
            <a:r>
              <a:rPr lang="en-US" sz="2800" b="1">
                <a:cs typeface="Times New Roman" pitchFamily="18" charset="0"/>
              </a:rPr>
              <a:t>MV</a:t>
            </a:r>
            <a:r>
              <a:rPr lang="el-GR" sz="2800" b="1">
                <a:cs typeface="Times New Roman" pitchFamily="18" charset="0"/>
              </a:rPr>
              <a:t>. </a:t>
            </a:r>
            <a:endParaRPr lang="el-GR" sz="2800" b="1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>
                <a:cs typeface="Times New Roman" pitchFamily="18" charset="0"/>
              </a:rPr>
              <a:t>Ενώ έχουν μεγαλύτερη τυπική απόκλιση (κίνδυνο) από το σημείο </a:t>
            </a:r>
            <a:r>
              <a:rPr lang="en-US" sz="2800" b="1">
                <a:cs typeface="Times New Roman" pitchFamily="18" charset="0"/>
              </a:rPr>
              <a:t>MV</a:t>
            </a:r>
            <a:r>
              <a:rPr lang="el-GR" sz="2800" b="1">
                <a:cs typeface="Times New Roman" pitchFamily="18" charset="0"/>
              </a:rPr>
              <a:t>, η αναμενόμενη απόδοσή τους είναι μικρότερη. </a:t>
            </a:r>
            <a:endParaRPr lang="el-GR" sz="2800" b="1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>
                <a:cs typeface="Times New Roman" pitchFamily="18" charset="0"/>
              </a:rPr>
              <a:t>Αυτό συμβαίνει λόγο της αντιστάθμισής που προσφέρει η μια μετοχή στην άλλη (</a:t>
            </a:r>
            <a:r>
              <a:rPr lang="en-US" sz="2800" b="1">
                <a:cs typeface="Times New Roman" pitchFamily="18" charset="0"/>
              </a:rPr>
              <a:t>r</a:t>
            </a:r>
            <a:r>
              <a:rPr lang="el-GR" sz="2800" b="1">
                <a:cs typeface="Times New Roman" pitchFamily="18" charset="0"/>
              </a:rPr>
              <a:t> = -0,16). </a:t>
            </a:r>
            <a:endParaRPr lang="el-GR" sz="2800" b="1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29091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dirty="0">
                <a:cs typeface="Times New Roman" pitchFamily="18" charset="0"/>
              </a:rPr>
              <a:t>Η τυπική απόκλιση του χαρτοφυλακίου είναι ίση με </a:t>
            </a:r>
          </a:p>
          <a:p>
            <a:pPr algn="just"/>
            <a:endParaRPr lang="el-GR" dirty="0" smtClean="0">
              <a:cs typeface="Times New Roman" pitchFamily="18" charset="0"/>
            </a:endParaRPr>
          </a:p>
          <a:p>
            <a:pPr algn="just"/>
            <a:endParaRPr lang="el-GR" dirty="0">
              <a:cs typeface="Times New Roman" pitchFamily="18" charset="0"/>
            </a:endParaRPr>
          </a:p>
          <a:p>
            <a:pPr algn="just"/>
            <a:r>
              <a:rPr lang="el-GR" dirty="0" smtClean="0">
                <a:cs typeface="Times New Roman" pitchFamily="18" charset="0"/>
              </a:rPr>
              <a:t>Η </a:t>
            </a:r>
            <a:r>
              <a:rPr lang="el-GR" dirty="0">
                <a:cs typeface="Times New Roman" pitchFamily="18" charset="0"/>
              </a:rPr>
              <a:t>εξήγηση της παραπάνω τυπικής απόκλισης είναι ότι  η αναμενόμενη απόδοση του χαρτοφυλακίου θα κυμαίνεται κατά μέσο όρο 15,44 %. </a:t>
            </a:r>
            <a:endParaRPr lang="el-GR" dirty="0"/>
          </a:p>
          <a:p>
            <a:pPr algn="just"/>
            <a:r>
              <a:rPr lang="el-GR" dirty="0">
                <a:cs typeface="Times New Roman" pitchFamily="18" charset="0"/>
              </a:rPr>
              <a:t>Αν η απόδοση του χαρτοφυλακίου ακολουθεί την κανονική κατανομή τότε η αναμενόμενη απόδοση του χαρτοφυλακίου θα βρίσκεται στο διάστημα </a:t>
            </a:r>
            <a:r>
              <a:rPr lang="en-US" dirty="0">
                <a:cs typeface="Times New Roman" pitchFamily="18" charset="0"/>
              </a:rPr>
              <a:t>   </a:t>
            </a:r>
            <a:r>
              <a:rPr lang="el-GR" dirty="0" smtClean="0">
                <a:cs typeface="Times New Roman" pitchFamily="18" charset="0"/>
              </a:rPr>
              <a:t>   (-</a:t>
            </a:r>
            <a:r>
              <a:rPr lang="el-GR" dirty="0">
                <a:cs typeface="Times New Roman" pitchFamily="18" charset="0"/>
              </a:rPr>
              <a:t>2,74    18,14) στο 68 % των περιπτώσεων.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50592" name="Object 1024"/>
          <p:cNvGraphicFramePr>
            <a:graphicFrameLocks noChangeAspect="1"/>
          </p:cNvGraphicFramePr>
          <p:nvPr/>
        </p:nvGraphicFramePr>
        <p:xfrm>
          <a:off x="0" y="928670"/>
          <a:ext cx="9144000" cy="642942"/>
        </p:xfrm>
        <a:graphic>
          <a:graphicData uri="http://schemas.openxmlformats.org/presentationml/2006/ole">
            <p:oleObj spid="_x0000_s750615" name="Εξίσωση" r:id="rId4" imgW="3771900" imgH="26670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2438400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>
                <a:cs typeface="Times New Roman" pitchFamily="18" charset="0"/>
              </a:rPr>
              <a:t>Από το σημείο    </a:t>
            </a:r>
            <a:r>
              <a:rPr lang="en-US" sz="2800" b="1" dirty="0">
                <a:cs typeface="Times New Roman" pitchFamily="18" charset="0"/>
              </a:rPr>
              <a:t>Slowpoke</a:t>
            </a:r>
            <a:r>
              <a:rPr lang="el-GR" sz="2800" b="1" dirty="0">
                <a:cs typeface="Times New Roman" pitchFamily="18" charset="0"/>
              </a:rPr>
              <a:t> έως το </a:t>
            </a:r>
            <a:r>
              <a:rPr lang="en-US" sz="2800" b="1" dirty="0">
                <a:cs typeface="Times New Roman" pitchFamily="18" charset="0"/>
              </a:rPr>
              <a:t>MV</a:t>
            </a:r>
            <a:r>
              <a:rPr lang="el-GR" sz="2800" b="1" dirty="0">
                <a:cs typeface="Times New Roman" pitchFamily="18" charset="0"/>
              </a:rPr>
              <a:t> η αναμενόμενη απόδοση αυξάνεται όσο η τυπική απόκλιση βαίνει μειούμενη και αυτό επειδή οι επιπλέον μετοχές </a:t>
            </a:r>
            <a:r>
              <a:rPr lang="en-US" sz="2800" b="1" dirty="0" err="1">
                <a:cs typeface="Times New Roman" pitchFamily="18" charset="0"/>
              </a:rPr>
              <a:t>Supertech</a:t>
            </a:r>
            <a:r>
              <a:rPr lang="el-GR" sz="2800" b="1" dirty="0">
                <a:cs typeface="Times New Roman" pitchFamily="18" charset="0"/>
              </a:rPr>
              <a:t> που προστίθενται στο χαρτοφυλάκιο αντισταθμίζουν τις μετοχές </a:t>
            </a:r>
            <a:r>
              <a:rPr lang="en-US" sz="2800" b="1" dirty="0">
                <a:cs typeface="Times New Roman" pitchFamily="18" charset="0"/>
              </a:rPr>
              <a:t>Slowpoke</a:t>
            </a:r>
            <a:r>
              <a:rPr lang="el-GR" sz="2800" b="1" dirty="0">
                <a:cs typeface="Times New Roman" pitchFamily="18" charset="0"/>
              </a:rPr>
              <a:t>. </a:t>
            </a:r>
            <a:endParaRPr lang="el-GR" sz="2800" b="1" dirty="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>
                <a:cs typeface="Times New Roman" pitchFamily="18" charset="0"/>
              </a:rPr>
              <a:t>Αρνητική συσχέτιση σημαίνει ότι όταν η μια μετοχή </a:t>
            </a:r>
            <a:r>
              <a:rPr lang="el-GR" sz="2800" b="1" dirty="0" smtClean="0">
                <a:cs typeface="Times New Roman" pitchFamily="18" charset="0"/>
              </a:rPr>
              <a:t>αυξάνεται , τότε </a:t>
            </a:r>
            <a:r>
              <a:rPr lang="el-GR" sz="2800" b="1" dirty="0">
                <a:cs typeface="Times New Roman" pitchFamily="18" charset="0"/>
              </a:rPr>
              <a:t>η άλλη </a:t>
            </a:r>
            <a:r>
              <a:rPr lang="el-GR" sz="2800" b="1" dirty="0" smtClean="0">
                <a:cs typeface="Times New Roman" pitchFamily="18" charset="0"/>
              </a:rPr>
              <a:t>μειώνεται. </a:t>
            </a:r>
            <a:endParaRPr lang="el-G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endParaRPr lang="el-GR" sz="2800" dirty="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30115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32766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>
                <a:cs typeface="Times New Roman" pitchFamily="18" charset="0"/>
              </a:rPr>
              <a:t>Σε μια αποτελεσματική αγορά κανένας επενδυτής δεν θα κρατούσε χαρτοφυλάκια κάτω του </a:t>
            </a:r>
            <a:r>
              <a:rPr lang="en-US" sz="2800" b="1" dirty="0">
                <a:cs typeface="Times New Roman" pitchFamily="18" charset="0"/>
              </a:rPr>
              <a:t>M</a:t>
            </a:r>
            <a:r>
              <a:rPr lang="el-GR" sz="2800" b="1" dirty="0">
                <a:cs typeface="Times New Roman" pitchFamily="18" charset="0"/>
              </a:rPr>
              <a:t>V. </a:t>
            </a:r>
            <a:endParaRPr lang="el-GR" sz="2800" b="1" dirty="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>
                <a:cs typeface="Times New Roman" pitchFamily="18" charset="0"/>
              </a:rPr>
              <a:t>Όλη η καμπύλη αντιπροσωπεύει τα </a:t>
            </a:r>
            <a:r>
              <a:rPr lang="el-GR" sz="2800" b="1" dirty="0">
                <a:solidFill>
                  <a:schemeClr val="tx2"/>
                </a:solidFill>
                <a:cs typeface="Times New Roman" pitchFamily="18" charset="0"/>
              </a:rPr>
              <a:t>δυνατά χαρτοφυλάκια  </a:t>
            </a:r>
            <a:r>
              <a:rPr lang="el-GR" sz="2800" b="1" dirty="0">
                <a:cs typeface="Times New Roman" pitchFamily="18" charset="0"/>
              </a:rPr>
              <a:t>από μετοχές </a:t>
            </a:r>
            <a:r>
              <a:rPr lang="en-US" sz="2800" b="1" dirty="0">
                <a:cs typeface="Times New Roman" pitchFamily="18" charset="0"/>
              </a:rPr>
              <a:t>Slowpoke</a:t>
            </a:r>
            <a:r>
              <a:rPr lang="el-GR" sz="2800" b="1" dirty="0">
                <a:cs typeface="Times New Roman" pitchFamily="18" charset="0"/>
              </a:rPr>
              <a:t> και </a:t>
            </a:r>
            <a:r>
              <a:rPr lang="en-US" sz="2800" b="1" dirty="0" err="1">
                <a:cs typeface="Times New Roman" pitchFamily="18" charset="0"/>
              </a:rPr>
              <a:t>Supertech</a:t>
            </a:r>
            <a:r>
              <a:rPr lang="el-GR" sz="2800" b="1" dirty="0">
                <a:cs typeface="Times New Roman" pitchFamily="18" charset="0"/>
              </a:rPr>
              <a:t>. </a:t>
            </a:r>
            <a:endParaRPr lang="el-GR" sz="2800" b="1" dirty="0"/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>
                <a:cs typeface="Times New Roman" pitchFamily="18" charset="0"/>
              </a:rPr>
              <a:t>Τα σημεία από το </a:t>
            </a:r>
            <a:r>
              <a:rPr lang="en-US" sz="2800" b="1" dirty="0">
                <a:cs typeface="Times New Roman" pitchFamily="18" charset="0"/>
              </a:rPr>
              <a:t>MV</a:t>
            </a:r>
            <a:r>
              <a:rPr lang="el-GR" sz="2800" b="1" dirty="0">
                <a:cs typeface="Times New Roman" pitchFamily="18" charset="0"/>
              </a:rPr>
              <a:t> ως </a:t>
            </a:r>
            <a:r>
              <a:rPr lang="en-US" sz="2800" b="1" dirty="0" err="1">
                <a:cs typeface="Times New Roman" pitchFamily="18" charset="0"/>
              </a:rPr>
              <a:t>Supertech</a:t>
            </a:r>
            <a:r>
              <a:rPr lang="el-GR" sz="2800" b="1" dirty="0">
                <a:cs typeface="Times New Roman" pitchFamily="18" charset="0"/>
              </a:rPr>
              <a:t> ονομάζονται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αποτελεσματικά χαρτοφυλάκια </a:t>
            </a:r>
            <a:r>
              <a:rPr lang="el-GR" sz="2800" b="1" dirty="0">
                <a:cs typeface="Times New Roman" pitchFamily="18" charset="0"/>
              </a:rPr>
              <a:t>και κυριαρχούν στα χαρτοφυλάκια κάτω του </a:t>
            </a:r>
            <a:r>
              <a:rPr lang="en-US" sz="2800" b="1" dirty="0">
                <a:cs typeface="Times New Roman" pitchFamily="18" charset="0"/>
              </a:rPr>
              <a:t>MV</a:t>
            </a:r>
            <a:r>
              <a:rPr lang="el-GR" sz="2800" b="1" dirty="0">
                <a:cs typeface="Times New Roman" pitchFamily="18" charset="0"/>
              </a:rPr>
              <a:t>. </a:t>
            </a:r>
            <a:endParaRPr lang="el-GR" sz="2800" b="1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r>
              <a:rPr lang="el-GR" sz="2800" b="1" dirty="0" smtClean="0">
                <a:cs typeface="Times New Roman" pitchFamily="18" charset="0"/>
              </a:rPr>
              <a:t>Η περιοχή του εφικτού συνόλου από το σημείο </a:t>
            </a:r>
            <a:r>
              <a:rPr lang="en-US" sz="2800" b="1" dirty="0" smtClean="0">
                <a:cs typeface="Times New Roman" pitchFamily="18" charset="0"/>
              </a:rPr>
              <a:t>MV </a:t>
            </a:r>
            <a:r>
              <a:rPr lang="el-GR" sz="2800" b="1" dirty="0" smtClean="0">
                <a:cs typeface="Times New Roman" pitchFamily="18" charset="0"/>
              </a:rPr>
              <a:t>έως το δεξιό άκρο ονομάζεται </a:t>
            </a:r>
            <a:r>
              <a:rPr lang="el-GR" sz="2800" b="1" dirty="0" smtClean="0">
                <a:solidFill>
                  <a:schemeClr val="tx2"/>
                </a:solidFill>
                <a:cs typeface="Times New Roman" pitchFamily="18" charset="0"/>
              </a:rPr>
              <a:t>αποτελεσματικό σύνορο</a:t>
            </a:r>
            <a:r>
              <a:rPr lang="el-GR" sz="2800" b="1" dirty="0" smtClean="0">
                <a:cs typeface="Times New Roman" pitchFamily="18" charset="0"/>
              </a:rPr>
              <a:t>.</a:t>
            </a:r>
            <a:endParaRPr lang="el-GR" sz="28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"/>
              </a:spcBef>
            </a:pPr>
            <a:endParaRPr lang="el-GR" sz="2800" dirty="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31139" name="Picture 3" descr="C:\My Documents\ΤΕΙ\ΧΡΗΜΑΤΙΣΤΗΡΙΟ\ΜΑΘΗΜΑΤΑ ΟΚΤ 2002\cap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31242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cs typeface="Times New Roman" pitchFamily="18" charset="0"/>
              </a:rPr>
              <a:t>To</a:t>
            </a:r>
            <a:r>
              <a:rPr lang="el-GR" sz="2800"/>
              <a:t> </a:t>
            </a:r>
            <a:r>
              <a:rPr lang="el-GR" sz="2800">
                <a:cs typeface="Times New Roman" pitchFamily="18" charset="0"/>
              </a:rPr>
              <a:t>σχήμα δείχνει τη διαμόρφωση της καμπύλης των χαρτοφυλακίων για διαφορετικά επίπεδα συσχέτισης. </a:t>
            </a:r>
            <a:endParaRPr lang="el-GR" sz="2800"/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l-GR" sz="2800">
                <a:cs typeface="Times New Roman" pitchFamily="18" charset="0"/>
              </a:rPr>
              <a:t>Παρατηρούμε ότι όσο μικρότερη είναι η συσχέτιση τόσο περισσότερο πλησιάζει η καμπύλη τον άξονα των Υ. </a:t>
            </a:r>
            <a:endParaRPr lang="el-GR" sz="2800"/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l-GR" sz="2800">
                <a:cs typeface="Times New Roman" pitchFamily="18" charset="0"/>
              </a:rPr>
              <a:t>Η πιο ακραία θέση της καμπύλής επιτυγχάνεται για συσχέτιση –1 (απίθανο στον πραγματικό κόσμο).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32163" name="Picture 3" descr="C:\My Documents\ΤΕΙ\ΧΡΗΜΑΤΙΣΤΗΡΙΟ\ΜΑΘΗΜΑΤΑ ΟΚΤ 2002\capm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sz="2800">
                <a:cs typeface="Times New Roman" pitchFamily="18" charset="0"/>
              </a:rPr>
              <a:t>Έστω ότι ένας επενδυτής έχει ένα χαρτοφυλάκιο δύο χρεογράφων. </a:t>
            </a:r>
            <a:endParaRPr lang="en-US" sz="2800">
              <a:cs typeface="Times New Roman" pitchFamily="18" charset="0"/>
            </a:endParaRPr>
          </a:p>
          <a:p>
            <a:pPr algn="just"/>
            <a:r>
              <a:rPr lang="el-GR" sz="2800">
                <a:cs typeface="Times New Roman" pitchFamily="18" charset="0"/>
              </a:rPr>
              <a:t>Η συνολική αξία του χαρτοφυλακίου του είναι 10.000 Ευρώ και έχει αγοράσει μετοχές της εταιρίας Α για 7.000 Ευρώ και μετοχές της εταιρίας Β για 3.000 Ευρώ. </a:t>
            </a:r>
            <a:endParaRPr lang="en-US" sz="2800">
              <a:cs typeface="Times New Roman" pitchFamily="18" charset="0"/>
            </a:endParaRPr>
          </a:p>
          <a:p>
            <a:pPr algn="just"/>
            <a:r>
              <a:rPr lang="el-GR" sz="2800">
                <a:cs typeface="Times New Roman" pitchFamily="18" charset="0"/>
              </a:rPr>
              <a:t>Αναμένει να κερδίσει απόδοση της τάξης του 18 % από την επένδυση του στη μετοχή Α και απόδοση της τάξης του 12 % από τη μετοχή Β. Ποια η απόδοση του χαρτοφυλακίου του;</a:t>
            </a:r>
            <a:endParaRPr lang="en-US" sz="2800">
              <a:cs typeface="Times New Roman" pitchFamily="18" charset="0"/>
            </a:endParaRPr>
          </a:p>
          <a:p>
            <a:pPr algn="just"/>
            <a:r>
              <a:rPr lang="el-GR" sz="2800">
                <a:cs typeface="Times New Roman" pitchFamily="18" charset="0"/>
              </a:rPr>
              <a:t>Χ</a:t>
            </a:r>
            <a:r>
              <a:rPr lang="el-GR" sz="2800" baseline="-30000">
                <a:cs typeface="Times New Roman" pitchFamily="18" charset="0"/>
              </a:rPr>
              <a:t>Α</a:t>
            </a:r>
            <a:r>
              <a:rPr lang="el-GR" sz="2800">
                <a:cs typeface="Times New Roman" pitchFamily="18" charset="0"/>
              </a:rPr>
              <a:t> = 7000/10000 = 0,7</a:t>
            </a:r>
          </a:p>
          <a:p>
            <a:pPr algn="just"/>
            <a:r>
              <a:rPr lang="el-GR" sz="2800">
                <a:cs typeface="Times New Roman" pitchFamily="18" charset="0"/>
              </a:rPr>
              <a:t>Χ</a:t>
            </a:r>
            <a:r>
              <a:rPr lang="el-GR" sz="2800" baseline="-30000">
                <a:cs typeface="Times New Roman" pitchFamily="18" charset="0"/>
              </a:rPr>
              <a:t>Β</a:t>
            </a:r>
            <a:r>
              <a:rPr lang="el-GR" sz="2800">
                <a:cs typeface="Times New Roman" pitchFamily="18" charset="0"/>
              </a:rPr>
              <a:t> = 3000/10000 = 0,3</a:t>
            </a:r>
          </a:p>
          <a:p>
            <a:pPr algn="just"/>
            <a:r>
              <a:rPr lang="en-US" sz="2800">
                <a:cs typeface="Times New Roman" pitchFamily="18" charset="0"/>
              </a:rPr>
              <a:t>E</a:t>
            </a:r>
            <a:r>
              <a:rPr lang="el-GR" sz="2800">
                <a:cs typeface="Times New Roman" pitchFamily="18" charset="0"/>
              </a:rPr>
              <a:t>(</a:t>
            </a:r>
            <a:r>
              <a:rPr lang="en-US" sz="2800">
                <a:cs typeface="Times New Roman" pitchFamily="18" charset="0"/>
              </a:rPr>
              <a:t>r</a:t>
            </a:r>
            <a:r>
              <a:rPr lang="en-US" sz="2800" baseline="-30000">
                <a:cs typeface="Times New Roman" pitchFamily="18" charset="0"/>
              </a:rPr>
              <a:t>p</a:t>
            </a:r>
            <a:r>
              <a:rPr lang="el-GR" sz="2800">
                <a:cs typeface="Times New Roman" pitchFamily="18" charset="0"/>
              </a:rPr>
              <a:t>) = Χ</a:t>
            </a:r>
            <a:r>
              <a:rPr lang="el-GR" sz="2800" baseline="-30000">
                <a:cs typeface="Times New Roman" pitchFamily="18" charset="0"/>
              </a:rPr>
              <a:t>Α</a:t>
            </a:r>
            <a:r>
              <a:rPr lang="el-GR" sz="2800">
                <a:cs typeface="Times New Roman" pitchFamily="18" charset="0"/>
              </a:rPr>
              <a:t> *Ε(Α)+Χ</a:t>
            </a:r>
            <a:r>
              <a:rPr lang="el-GR" sz="2800" baseline="-30000">
                <a:cs typeface="Times New Roman" pitchFamily="18" charset="0"/>
              </a:rPr>
              <a:t>Β</a:t>
            </a:r>
            <a:r>
              <a:rPr lang="el-GR" sz="2800">
                <a:cs typeface="Times New Roman" pitchFamily="18" charset="0"/>
              </a:rPr>
              <a:t>* Ε(Β) = 0,7 (0,18) + 0,3 (0,12) </a:t>
            </a:r>
            <a:r>
              <a:rPr lang="el-GR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l-GR" sz="280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E</a:t>
            </a:r>
            <a:r>
              <a:rPr lang="el-GR" sz="2800">
                <a:cs typeface="Times New Roman" pitchFamily="18" charset="0"/>
              </a:rPr>
              <a:t>(</a:t>
            </a:r>
            <a:r>
              <a:rPr lang="en-US" sz="2800">
                <a:cs typeface="Times New Roman" pitchFamily="18" charset="0"/>
              </a:rPr>
              <a:t>r</a:t>
            </a:r>
            <a:r>
              <a:rPr lang="en-US" sz="2800" baseline="-30000">
                <a:cs typeface="Times New Roman" pitchFamily="18" charset="0"/>
              </a:rPr>
              <a:t>p</a:t>
            </a:r>
            <a:r>
              <a:rPr lang="el-GR" sz="2800">
                <a:cs typeface="Times New Roman" pitchFamily="18" charset="0"/>
              </a:rPr>
              <a:t>) = 0,162 = 16,2 %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/>
              <a:t>Στα παραδείγματα αυτά ο επενδυτής αγόρασε τα χρεόγραφα με σκοπό να τα πουλήσει αργότερα σε υψηλότερες τιμές. </a:t>
            </a:r>
            <a:endParaRPr lang="en-US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/>
              <a:t>Για το λόγο αυτό και τα ποσοστά π.χ. Χ</a:t>
            </a:r>
            <a:r>
              <a:rPr lang="el-GR" baseline="-25000" dirty="0"/>
              <a:t>Α</a:t>
            </a:r>
            <a:r>
              <a:rPr lang="el-GR" dirty="0"/>
              <a:t> και </a:t>
            </a:r>
            <a:r>
              <a:rPr lang="el-GR" dirty="0" smtClean="0"/>
              <a:t>Χ</a:t>
            </a:r>
            <a:r>
              <a:rPr lang="el-GR" baseline="-25000" dirty="0" smtClean="0"/>
              <a:t>Β</a:t>
            </a:r>
            <a:r>
              <a:rPr lang="el-GR" dirty="0" smtClean="0"/>
              <a:t> </a:t>
            </a:r>
            <a:r>
              <a:rPr lang="el-GR" dirty="0"/>
              <a:t>στον τύπο είναι θετικά. </a:t>
            </a:r>
            <a:endParaRPr lang="en-US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/>
              <a:t>Η συμπεριφορά αυτή που τηρεί ο επενδυτής καθορίζεται σαν  θέση αγοράς (</a:t>
            </a:r>
            <a:r>
              <a:rPr lang="en-US" dirty="0"/>
              <a:t>long position</a:t>
            </a:r>
            <a:r>
              <a:rPr lang="el-GR" dirty="0"/>
              <a:t>). </a:t>
            </a:r>
            <a:endParaRPr lang="en-US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/>
              <a:t>Υπάρχει περίπτωση ο επενδυτής αναμένει να πέσουν οι τιμές να τηρεί μια θέση πώλησης (</a:t>
            </a:r>
            <a:r>
              <a:rPr lang="en-US" dirty="0"/>
              <a:t>short selling</a:t>
            </a:r>
            <a:r>
              <a:rPr lang="el-GR" dirty="0"/>
              <a:t> ή </a:t>
            </a:r>
            <a:r>
              <a:rPr lang="en-US" dirty="0"/>
              <a:t>short position</a:t>
            </a:r>
            <a:r>
              <a:rPr lang="el-GR" dirty="0"/>
              <a:t>). </a:t>
            </a:r>
            <a:endParaRPr lang="en-US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/>
              <a:t>Όταν επικρατεί η στρατηγική της θέσης πώλησης, τότε το ποσοστό συμμετοχής του σχετικού χρεογράφου του χαρτοφυλακίου είναι αρνητικό (</a:t>
            </a:r>
            <a:r>
              <a:rPr lang="el-GR" dirty="0" err="1"/>
              <a:t>Χ&lt;0</a:t>
            </a:r>
            <a:r>
              <a:rPr lang="el-GR" dirty="0"/>
              <a:t>).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Έστω ότι ένας επενδυτής έχει διαθέσιμα για επένδυση 10.000 Ευρώ, και προσδοκεί αποδόσεις 18% και 12% για τα χρεόγραφα Α και Β. </a:t>
            </a:r>
            <a:endParaRPr lang="el-GR" sz="2800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Σκέφτεται να αγοράσει το χρεόγραφο Α και να λάβει θέση πώλησης για 3.000 Ευρώ ως προς το χρεόγραφο Β. </a:t>
            </a:r>
            <a:endParaRPr lang="el-GR" sz="2800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Έτσι, του περισσεύουν διαθέσιμα 13.000 Ευρώ για την αγορά του χρεογράφου </a:t>
            </a:r>
            <a:r>
              <a:rPr lang="el-GR" sz="2800" dirty="0" smtClean="0">
                <a:cs typeface="Times New Roman" pitchFamily="18" charset="0"/>
              </a:rPr>
              <a:t>Α </a:t>
            </a:r>
            <a:r>
              <a:rPr lang="el-GR" sz="2800" dirty="0">
                <a:cs typeface="Times New Roman" pitchFamily="18" charset="0"/>
              </a:rPr>
              <a:t>(10.000 Ευρώ αρχικό ποσό κεφαλαίου συν 3.000 Ευρώ από την θέσης πώλησης).</a:t>
            </a: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/>
              <a:t>Τ</a:t>
            </a:r>
            <a:r>
              <a:rPr lang="el-GR" sz="2800" dirty="0">
                <a:cs typeface="Times New Roman" pitchFamily="18" charset="0"/>
              </a:rPr>
              <a:t>ο ποσοστό συμμετοχής του χρεογράφου Α στο χαρτοφυλάκιο είναι :Χ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= 13.000/10.000  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l-GR" sz="2800" dirty="0">
                <a:cs typeface="Times New Roman" pitchFamily="18" charset="0"/>
              </a:rPr>
              <a:t> Χ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= 1.30.</a:t>
            </a: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Το ποσοστό συμμετοχής του χρεογράφου Β στο χαρτοφυλάκιο, εφ' όσων ο επενδυτής πουλά 3.000 του χρεογράφου Β, είναι ίσο με:</a:t>
            </a:r>
            <a:r>
              <a:rPr lang="el-GR" sz="2800" dirty="0"/>
              <a:t> </a:t>
            </a:r>
            <a:r>
              <a:rPr lang="el-GR" sz="2800" dirty="0">
                <a:cs typeface="Times New Roman" pitchFamily="18" charset="0"/>
              </a:rPr>
              <a:t>Χ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= -3.000/ 10.000  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l-GR" sz="2800" dirty="0">
                <a:cs typeface="Times New Roman" pitchFamily="18" charset="0"/>
              </a:rPr>
              <a:t> Χ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= - 0,30</a:t>
            </a: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Το άθροισμα των ποσοστών συμμετοχής (Χ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+ Χ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=1) </a:t>
            </a:r>
            <a:endParaRPr lang="el-GR" sz="2800" dirty="0"/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Ε</a:t>
            </a:r>
            <a:r>
              <a:rPr lang="en-US" sz="2800" dirty="0">
                <a:cs typeface="Times New Roman" pitchFamily="18" charset="0"/>
              </a:rPr>
              <a:t>(</a:t>
            </a:r>
            <a:r>
              <a:rPr lang="en-US" sz="2800" dirty="0" err="1">
                <a:cs typeface="Times New Roman" pitchFamily="18" charset="0"/>
              </a:rPr>
              <a:t>r</a:t>
            </a:r>
            <a:r>
              <a:rPr lang="en-US" sz="2800" baseline="-30000" dirty="0" err="1">
                <a:cs typeface="Times New Roman" pitchFamily="18" charset="0"/>
              </a:rPr>
              <a:t>p</a:t>
            </a:r>
            <a:r>
              <a:rPr lang="en-US" sz="2800" dirty="0">
                <a:cs typeface="Times New Roman" pitchFamily="18" charset="0"/>
              </a:rPr>
              <a:t>)=(1.30) (18%) + (- 0.30) (12%)=&gt;</a:t>
            </a:r>
            <a:r>
              <a:rPr lang="el-GR" sz="2800" dirty="0">
                <a:cs typeface="Times New Roman" pitchFamily="18" charset="0"/>
              </a:rPr>
              <a:t>Ε</a:t>
            </a:r>
            <a:r>
              <a:rPr lang="en-US" sz="2800" dirty="0">
                <a:cs typeface="Times New Roman" pitchFamily="18" charset="0"/>
              </a:rPr>
              <a:t>(</a:t>
            </a:r>
            <a:r>
              <a:rPr lang="en-US" sz="2800" dirty="0" err="1">
                <a:cs typeface="Times New Roman" pitchFamily="18" charset="0"/>
              </a:rPr>
              <a:t>r</a:t>
            </a:r>
            <a:r>
              <a:rPr lang="en-US" sz="2800" baseline="-30000" dirty="0" err="1">
                <a:cs typeface="Times New Roman" pitchFamily="18" charset="0"/>
              </a:rPr>
              <a:t>p</a:t>
            </a:r>
            <a:r>
              <a:rPr lang="en-US" sz="2800" dirty="0">
                <a:cs typeface="Times New Roman" pitchFamily="18" charset="0"/>
              </a:rPr>
              <a:t>)=19</a:t>
            </a:r>
            <a:r>
              <a:rPr lang="el-GR" sz="2800" dirty="0"/>
              <a:t>,</a:t>
            </a:r>
            <a:r>
              <a:rPr lang="en-US" sz="2800" dirty="0">
                <a:cs typeface="Times New Roman" pitchFamily="18" charset="0"/>
              </a:rPr>
              <a:t>8%.</a:t>
            </a:r>
            <a:endParaRPr lang="el-GR" sz="2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dirty="0">
                <a:cs typeface="Times New Roman" pitchFamily="18" charset="0"/>
              </a:rPr>
              <a:t>Έστω ότι έχουμε ένα χαρτοφυλάκιο που αποτελείται από μετοχές δύο εταιρειών, την </a:t>
            </a:r>
            <a:r>
              <a:rPr lang="el-GR" dirty="0" smtClean="0">
                <a:cs typeface="Times New Roman" pitchFamily="18" charset="0"/>
              </a:rPr>
              <a:t>Α </a:t>
            </a:r>
            <a:r>
              <a:rPr lang="el-GR" dirty="0">
                <a:cs typeface="Times New Roman" pitchFamily="18" charset="0"/>
              </a:rPr>
              <a:t>και την </a:t>
            </a:r>
            <a:r>
              <a:rPr lang="el-GR" dirty="0" smtClean="0">
                <a:cs typeface="Times New Roman" pitchFamily="18" charset="0"/>
              </a:rPr>
              <a:t>Β. </a:t>
            </a:r>
            <a:endParaRPr lang="en-US" dirty="0">
              <a:cs typeface="Times New Roman" pitchFamily="18" charset="0"/>
            </a:endParaRPr>
          </a:p>
          <a:p>
            <a:pPr algn="just"/>
            <a:r>
              <a:rPr lang="el-GR" dirty="0">
                <a:cs typeface="Times New Roman" pitchFamily="18" charset="0"/>
              </a:rPr>
              <a:t>Τα ποσοστά συμμετοχής είναι ίσα με 50% και για τις δύο μετοχές. </a:t>
            </a:r>
            <a:endParaRPr lang="en-US" dirty="0">
              <a:cs typeface="Times New Roman" pitchFamily="18" charset="0"/>
            </a:endParaRPr>
          </a:p>
          <a:p>
            <a:pPr algn="just"/>
            <a:r>
              <a:rPr lang="el-GR" dirty="0">
                <a:cs typeface="Times New Roman" pitchFamily="18" charset="0"/>
              </a:rPr>
              <a:t>Η εταιρεία </a:t>
            </a:r>
            <a:r>
              <a:rPr lang="el-GR" dirty="0" smtClean="0">
                <a:cs typeface="Times New Roman" pitchFamily="18" charset="0"/>
              </a:rPr>
              <a:t>Β </a:t>
            </a:r>
            <a:r>
              <a:rPr lang="el-GR" dirty="0">
                <a:cs typeface="Times New Roman" pitchFamily="18" charset="0"/>
              </a:rPr>
              <a:t>πουλά ομπρέλες </a:t>
            </a:r>
            <a:r>
              <a:rPr lang="el-GR" dirty="0" smtClean="0">
                <a:cs typeface="Times New Roman" pitchFamily="18" charset="0"/>
              </a:rPr>
              <a:t>και </a:t>
            </a:r>
            <a:r>
              <a:rPr lang="el-GR" dirty="0">
                <a:cs typeface="Times New Roman" pitchFamily="18" charset="0"/>
              </a:rPr>
              <a:t>έχει μεγαλύτερα κέρδη όταν βρέχει πολύ κατά τη διάρκεια του έτους. </a:t>
            </a:r>
            <a:endParaRPr lang="en-US" dirty="0">
              <a:cs typeface="Times New Roman" pitchFamily="18" charset="0"/>
            </a:endParaRPr>
          </a:p>
          <a:p>
            <a:pPr algn="just"/>
            <a:r>
              <a:rPr lang="el-GR" dirty="0">
                <a:cs typeface="Times New Roman" pitchFamily="18" charset="0"/>
              </a:rPr>
              <a:t>Η εταιρεία </a:t>
            </a:r>
            <a:r>
              <a:rPr lang="el-GR" dirty="0" smtClean="0">
                <a:cs typeface="Times New Roman" pitchFamily="18" charset="0"/>
              </a:rPr>
              <a:t>Α </a:t>
            </a:r>
            <a:r>
              <a:rPr lang="el-GR" dirty="0">
                <a:cs typeface="Times New Roman" pitchFamily="18" charset="0"/>
              </a:rPr>
              <a:t>είναι μια τουριστική ξενοδοχειακή μονάδα που έχει μεγαλύτερα κέρδη όταν </a:t>
            </a:r>
            <a:r>
              <a:rPr lang="el-GR" dirty="0" smtClean="0">
                <a:cs typeface="Times New Roman" pitchFamily="18" charset="0"/>
              </a:rPr>
              <a:t>υπάρχει </a:t>
            </a:r>
            <a:r>
              <a:rPr lang="el-GR" dirty="0">
                <a:cs typeface="Times New Roman" pitchFamily="18" charset="0"/>
              </a:rPr>
              <a:t>ανομβρία.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4191000"/>
          </a:xfrm>
          <a:solidFill>
            <a:srgbClr val="FFFFFF"/>
          </a:solidFill>
        </p:spPr>
        <p:txBody>
          <a:bodyPr/>
          <a:lstStyle/>
          <a:p>
            <a:r>
              <a:rPr lang="el-GR" sz="2800" dirty="0">
                <a:cs typeface="Times New Roman" pitchFamily="18" charset="0"/>
              </a:rPr>
              <a:t>Η πιθανότητα για ένα έτος με πολλές βροχές είναι 50% και 50% επίσης, για ένα έτος με ανομβρία. </a:t>
            </a:r>
            <a:endParaRPr lang="en-US" sz="2800" dirty="0">
              <a:cs typeface="Times New Roman" pitchFamily="18" charset="0"/>
            </a:endParaRPr>
          </a:p>
          <a:p>
            <a:pPr algn="just"/>
            <a:r>
              <a:rPr lang="el-GR" sz="2800" dirty="0">
                <a:cs typeface="Times New Roman" pitchFamily="18" charset="0"/>
              </a:rPr>
              <a:t>Έχει επίσης παρατηρηθεί ότι κατά τη διάρκεια ενός έτους με ανομβρία, η τιμή της μετοχής </a:t>
            </a:r>
            <a:r>
              <a:rPr lang="el-GR" sz="2800" dirty="0" smtClean="0">
                <a:cs typeface="Times New Roman" pitchFamily="18" charset="0"/>
              </a:rPr>
              <a:t>Α </a:t>
            </a:r>
            <a:r>
              <a:rPr lang="el-GR" sz="2800" dirty="0">
                <a:cs typeface="Times New Roman" pitchFamily="18" charset="0"/>
              </a:rPr>
              <a:t>θα αυξηθεί κατά 60%, ενώ η τιμή της μετοχής </a:t>
            </a:r>
            <a:r>
              <a:rPr lang="el-GR" sz="2800" dirty="0" smtClean="0">
                <a:cs typeface="Times New Roman" pitchFamily="18" charset="0"/>
              </a:rPr>
              <a:t>Β </a:t>
            </a:r>
            <a:r>
              <a:rPr lang="el-GR" sz="2800" dirty="0">
                <a:cs typeface="Times New Roman" pitchFamily="18" charset="0"/>
              </a:rPr>
              <a:t>θα μειωθεί κατά 30%. </a:t>
            </a:r>
            <a:endParaRPr lang="en-US" sz="2800" dirty="0">
              <a:cs typeface="Times New Roman" pitchFamily="18" charset="0"/>
            </a:endParaRPr>
          </a:p>
          <a:p>
            <a:pPr algn="just"/>
            <a:r>
              <a:rPr lang="el-GR" sz="2800" dirty="0">
                <a:cs typeface="Times New Roman" pitchFamily="18" charset="0"/>
              </a:rPr>
              <a:t>Κατά τη διάρκεια ενός έτους με πολλές βροχές, οι αποδόσεις είναι αντίστροφες, δηλαδή 60% αύξηση για την </a:t>
            </a:r>
            <a:r>
              <a:rPr lang="el-GR" sz="2800" dirty="0" smtClean="0">
                <a:cs typeface="Times New Roman" pitchFamily="18" charset="0"/>
              </a:rPr>
              <a:t>Β </a:t>
            </a:r>
            <a:r>
              <a:rPr lang="el-GR" sz="2800" dirty="0">
                <a:cs typeface="Times New Roman" pitchFamily="18" charset="0"/>
              </a:rPr>
              <a:t>και 30% μείωση για την </a:t>
            </a:r>
            <a:r>
              <a:rPr lang="el-GR" sz="2800" dirty="0" smtClean="0">
                <a:cs typeface="Times New Roman" pitchFamily="18" charset="0"/>
              </a:rPr>
              <a:t> Α.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4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3000010"/>
              </p:ext>
            </p:extLst>
          </p:nvPr>
        </p:nvGraphicFramePr>
        <p:xfrm>
          <a:off x="0" y="3933056"/>
          <a:ext cx="9009063" cy="2128837"/>
        </p:xfrm>
        <a:graphic>
          <a:graphicData uri="http://schemas.openxmlformats.org/presentationml/2006/ole">
            <p:oleObj spid="_x0000_s740377" name="Φύλλο εργασίας" r:id="rId4" imgW="4006886" imgH="857224" progId="Excel.Sheet.8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 algn="just"/>
            <a:r>
              <a:rPr lang="el-GR" dirty="0">
                <a:cs typeface="Times New Roman" pitchFamily="18" charset="0"/>
              </a:rPr>
              <a:t>Η προσδοκώμενη τιμή της απόδοσης για έναν επενδυτή που επενδύει αποκλειστικά την τουριστική επιχείρηση, μετοχές </a:t>
            </a:r>
            <a:r>
              <a:rPr lang="el-GR" dirty="0" smtClean="0">
                <a:cs typeface="Times New Roman" pitchFamily="18" charset="0"/>
              </a:rPr>
              <a:t>Α, </a:t>
            </a:r>
            <a:r>
              <a:rPr lang="el-GR" dirty="0">
                <a:cs typeface="Times New Roman" pitchFamily="18" charset="0"/>
              </a:rPr>
              <a:t>θα ισούται:</a:t>
            </a:r>
          </a:p>
          <a:p>
            <a:pPr algn="just"/>
            <a:r>
              <a:rPr lang="el-GR" dirty="0">
                <a:cs typeface="Times New Roman" pitchFamily="18" charset="0"/>
              </a:rPr>
              <a:t>Ε(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el-GR" baseline="-30000" dirty="0" smtClean="0">
                <a:cs typeface="Times New Roman" pitchFamily="18" charset="0"/>
              </a:rPr>
              <a:t>Α</a:t>
            </a:r>
            <a:r>
              <a:rPr lang="el-GR" dirty="0" smtClean="0">
                <a:cs typeface="Times New Roman" pitchFamily="18" charset="0"/>
              </a:rPr>
              <a:t>)=</a:t>
            </a:r>
            <a:r>
              <a:rPr lang="el-GR" dirty="0">
                <a:cs typeface="Times New Roman" pitchFamily="18" charset="0"/>
              </a:rPr>
              <a:t>0.50 (-30%)+0.50 (60%)</a:t>
            </a:r>
            <a:r>
              <a:rPr lang="el-G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l-GR" dirty="0">
                <a:cs typeface="Times New Roman" pitchFamily="18" charset="0"/>
              </a:rPr>
              <a:t>Ε(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el-GR" baseline="-30000" dirty="0" smtClean="0">
                <a:cs typeface="Times New Roman" pitchFamily="18" charset="0"/>
              </a:rPr>
              <a:t>Α</a:t>
            </a:r>
            <a:r>
              <a:rPr lang="el-GR" dirty="0" smtClean="0">
                <a:cs typeface="Times New Roman" pitchFamily="18" charset="0"/>
              </a:rPr>
              <a:t>)  </a:t>
            </a:r>
            <a:r>
              <a:rPr lang="el-GR" dirty="0">
                <a:cs typeface="Times New Roman" pitchFamily="18" charset="0"/>
              </a:rPr>
              <a:t>=15%.</a:t>
            </a:r>
          </a:p>
          <a:p>
            <a:pPr algn="just"/>
            <a:r>
              <a:rPr lang="el-GR" dirty="0">
                <a:cs typeface="Times New Roman" pitchFamily="18" charset="0"/>
              </a:rPr>
              <a:t>Ομοίως, για έναν επενδυτή που επενδύει αποκλειστικά στην εταιρεία </a:t>
            </a:r>
            <a:r>
              <a:rPr lang="el-GR" dirty="0" smtClean="0">
                <a:cs typeface="Times New Roman" pitchFamily="18" charset="0"/>
              </a:rPr>
              <a:t>Β, </a:t>
            </a:r>
            <a:r>
              <a:rPr lang="el-GR" dirty="0">
                <a:cs typeface="Times New Roman" pitchFamily="18" charset="0"/>
              </a:rPr>
              <a:t>η προσδοκώμενη τιμή της απόδοσης του ισούται:</a:t>
            </a:r>
          </a:p>
          <a:p>
            <a:pPr algn="just"/>
            <a:r>
              <a:rPr lang="el-GR" dirty="0">
                <a:cs typeface="Times New Roman" pitchFamily="18" charset="0"/>
              </a:rPr>
              <a:t>Β(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el-GR" baseline="-30000" dirty="0" smtClean="0">
                <a:cs typeface="Times New Roman" pitchFamily="18" charset="0"/>
              </a:rPr>
              <a:t>Β</a:t>
            </a:r>
            <a:r>
              <a:rPr lang="el-GR" dirty="0" smtClean="0">
                <a:cs typeface="Times New Roman" pitchFamily="18" charset="0"/>
              </a:rPr>
              <a:t>)=</a:t>
            </a:r>
            <a:r>
              <a:rPr lang="el-GR" dirty="0">
                <a:cs typeface="Times New Roman" pitchFamily="18" charset="0"/>
              </a:rPr>
              <a:t>0.50(60%) + 0.50(-30%)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l-GR" dirty="0" err="1" smtClean="0">
                <a:cs typeface="Times New Roman" pitchFamily="18" charset="0"/>
              </a:rPr>
              <a:t>Ε(r</a:t>
            </a:r>
            <a:r>
              <a:rPr lang="el-GR" baseline="-30000" dirty="0" err="1" smtClean="0">
                <a:cs typeface="Times New Roman" pitchFamily="18" charset="0"/>
              </a:rPr>
              <a:t>Β</a:t>
            </a:r>
            <a:r>
              <a:rPr lang="el-GR" dirty="0" smtClean="0">
                <a:cs typeface="Times New Roman" pitchFamily="18" charset="0"/>
              </a:rPr>
              <a:t>) </a:t>
            </a:r>
            <a:r>
              <a:rPr lang="el-GR" dirty="0">
                <a:cs typeface="Times New Roman" pitchFamily="18" charset="0"/>
              </a:rPr>
              <a:t>=15%.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256073"/>
              </p:ext>
            </p:extLst>
          </p:nvPr>
        </p:nvGraphicFramePr>
        <p:xfrm>
          <a:off x="0" y="0"/>
          <a:ext cx="9144000" cy="2128838"/>
        </p:xfrm>
        <a:graphic>
          <a:graphicData uri="http://schemas.openxmlformats.org/presentationml/2006/ole">
            <p:oleObj spid="_x0000_s738329" name="Φύλλο εργασίας" r:id="rId4" imgW="4006886" imgH="857224" progId="Excel.Sheet.8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Δεν μπορούμε να ελέγξουμε τον καιρό. </a:t>
            </a:r>
            <a:endParaRPr lang="en-US" sz="2800" dirty="0"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b="1" dirty="0">
                <a:cs typeface="Times New Roman" pitchFamily="18" charset="0"/>
              </a:rPr>
              <a:t>Αν επενδύσουμε 100.000 Ευρώ στην εταιρία </a:t>
            </a:r>
            <a:r>
              <a:rPr lang="el-GR" b="1" dirty="0" smtClean="0">
                <a:cs typeface="Times New Roman" pitchFamily="18" charset="0"/>
              </a:rPr>
              <a:t>Α </a:t>
            </a:r>
            <a:r>
              <a:rPr lang="el-GR" b="1" dirty="0">
                <a:cs typeface="Times New Roman" pitchFamily="18" charset="0"/>
              </a:rPr>
              <a:t>και τύχει να έχουμε ένα έτος όλο βροχή, τότε θα χάσουμε -30%, δηλαδή 30.000 Ευρώ.</a:t>
            </a:r>
            <a:r>
              <a:rPr lang="el-GR" dirty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Εάν όμως διαφοροποιήσουμε το χαρτοφυλάκιο μας και επενδύσουμε τις 50.000 </a:t>
            </a:r>
            <a:r>
              <a:rPr lang="el-GR" sz="2800" dirty="0" smtClean="0">
                <a:cs typeface="Times New Roman" pitchFamily="18" charset="0"/>
              </a:rPr>
              <a:t>στην </a:t>
            </a:r>
            <a:r>
              <a:rPr lang="el-GR" sz="2800" dirty="0">
                <a:cs typeface="Times New Roman" pitchFamily="18" charset="0"/>
              </a:rPr>
              <a:t>εταιρεία </a:t>
            </a:r>
            <a:r>
              <a:rPr lang="el-GR" sz="2800" dirty="0" smtClean="0">
                <a:cs typeface="Times New Roman" pitchFamily="18" charset="0"/>
              </a:rPr>
              <a:t>Α </a:t>
            </a:r>
            <a:r>
              <a:rPr lang="el-GR" sz="2800" dirty="0">
                <a:cs typeface="Times New Roman" pitchFamily="18" charset="0"/>
              </a:rPr>
              <a:t>και τις 50.000 στην εταιρεία </a:t>
            </a:r>
            <a:r>
              <a:rPr lang="el-GR" sz="2800" dirty="0" smtClean="0">
                <a:cs typeface="Times New Roman" pitchFamily="18" charset="0"/>
              </a:rPr>
              <a:t>Β, </a:t>
            </a:r>
            <a:r>
              <a:rPr lang="el-GR" sz="2800" dirty="0">
                <a:cs typeface="Times New Roman" pitchFamily="18" charset="0"/>
              </a:rPr>
              <a:t>τότε </a:t>
            </a:r>
            <a:r>
              <a:rPr lang="el-GR" sz="2800" dirty="0" smtClean="0">
                <a:cs typeface="Times New Roman" pitchFamily="18" charset="0"/>
              </a:rPr>
              <a:t>σε μια </a:t>
            </a:r>
            <a:r>
              <a:rPr lang="el-GR" sz="2800" dirty="0">
                <a:cs typeface="Times New Roman" pitchFamily="18" charset="0"/>
              </a:rPr>
              <a:t>χρονιά με πολλές βροχές, θα έχουμε κέρδος από την εταιρία </a:t>
            </a:r>
            <a:r>
              <a:rPr lang="el-GR" sz="2800" dirty="0" smtClean="0">
                <a:cs typeface="Times New Roman" pitchFamily="18" charset="0"/>
              </a:rPr>
              <a:t>Β </a:t>
            </a:r>
            <a:r>
              <a:rPr lang="el-GR" sz="2800" dirty="0">
                <a:cs typeface="Times New Roman" pitchFamily="18" charset="0"/>
              </a:rPr>
              <a:t>ίσο με:</a:t>
            </a:r>
            <a:r>
              <a:rPr lang="en-US" sz="2800" dirty="0">
                <a:cs typeface="Times New Roman" pitchFamily="18" charset="0"/>
              </a:rPr>
              <a:t>    </a:t>
            </a:r>
            <a:r>
              <a:rPr lang="el-GR" sz="2800" b="1" dirty="0">
                <a:cs typeface="Times New Roman" pitchFamily="18" charset="0"/>
              </a:rPr>
              <a:t>(0.60) 50.000  = 30.000</a:t>
            </a:r>
            <a:r>
              <a:rPr lang="el-GR" sz="2800" dirty="0">
                <a:cs typeface="Times New Roman" pitchFamily="18" charset="0"/>
              </a:rPr>
              <a:t> </a:t>
            </a:r>
          </a:p>
          <a:p>
            <a:pPr lvl="1"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dirty="0" smtClean="0">
                <a:cs typeface="Times New Roman" pitchFamily="18" charset="0"/>
              </a:rPr>
              <a:t>γεγονός που αποζημιώνει τη </a:t>
            </a:r>
            <a:r>
              <a:rPr lang="el-GR" dirty="0">
                <a:cs typeface="Times New Roman" pitchFamily="18" charset="0"/>
              </a:rPr>
              <a:t>ζημία από την εταιρεία </a:t>
            </a:r>
            <a:r>
              <a:rPr lang="el-GR" dirty="0" smtClean="0">
                <a:cs typeface="Times New Roman" pitchFamily="18" charset="0"/>
              </a:rPr>
              <a:t>Α </a:t>
            </a:r>
            <a:r>
              <a:rPr lang="el-GR" dirty="0">
                <a:cs typeface="Times New Roman" pitchFamily="18" charset="0"/>
              </a:rPr>
              <a:t>ίση με</a:t>
            </a:r>
            <a:r>
              <a:rPr lang="el-GR" dirty="0" smtClean="0">
                <a:cs typeface="Times New Roman" pitchFamily="18" charset="0"/>
              </a:rPr>
              <a:t>: </a:t>
            </a:r>
            <a:r>
              <a:rPr lang="el-GR" sz="2800" b="1" dirty="0" smtClean="0">
                <a:cs typeface="Times New Roman" pitchFamily="18" charset="0"/>
              </a:rPr>
              <a:t>(-</a:t>
            </a:r>
            <a:r>
              <a:rPr lang="el-GR" sz="2800" b="1" dirty="0">
                <a:cs typeface="Times New Roman" pitchFamily="18" charset="0"/>
              </a:rPr>
              <a:t>0.30) 50.000 Ευρώ= -15.000 Ευρώ</a:t>
            </a: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dirty="0">
                <a:cs typeface="Times New Roman" pitchFamily="18" charset="0"/>
              </a:rPr>
              <a:t>Συνολικό δηλαδή κέρδος 15.000 Ευρώ άσχετα από τι καιρό θα κάνει. </a:t>
            </a:r>
            <a:endParaRPr lang="el-GR" sz="2800" dirty="0" smtClean="0"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Bef>
                <a:spcPct val="10000"/>
              </a:spcBef>
              <a:buFont typeface="Monotype Sorts" pitchFamily="2" charset="2"/>
              <a:buBlip>
                <a:blip r:embed="rId3"/>
              </a:buBlip>
            </a:pPr>
            <a:r>
              <a:rPr lang="el-GR" sz="2800" b="1" dirty="0" smtClean="0">
                <a:cs typeface="Times New Roman" pitchFamily="18" charset="0"/>
              </a:rPr>
              <a:t>Τα </a:t>
            </a:r>
            <a:r>
              <a:rPr lang="el-GR" sz="2800" b="1" dirty="0">
                <a:cs typeface="Times New Roman" pitchFamily="18" charset="0"/>
              </a:rPr>
              <a:t>ίδια αποτελέσματα θα έχουμε και για ένα έτος με ανομβρία.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/>
          </p:nvPr>
        </p:nvSpPr>
        <p:spPr>
          <a:xfrm>
            <a:off x="0" y="3356992"/>
            <a:ext cx="9144000" cy="3501008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lvl="1" algn="just"/>
            <a:r>
              <a:rPr lang="el-GR" dirty="0">
                <a:cs typeface="Times New Roman" pitchFamily="18" charset="0"/>
              </a:rPr>
              <a:t>Η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απόδοση ανά μονάδα Κινδύνου για </a:t>
            </a:r>
            <a:r>
              <a:rPr lang="el-GR" dirty="0" smtClean="0">
                <a:cs typeface="Times New Roman" pitchFamily="18" charset="0"/>
              </a:rPr>
              <a:t>το χαρτοφυλάκιο </a:t>
            </a:r>
            <a:r>
              <a:rPr lang="el-GR" dirty="0">
                <a:cs typeface="Times New Roman" pitchFamily="18" charset="0"/>
              </a:rPr>
              <a:t>είναι μεγαλύτερη από κάθε μεμονωμένη </a:t>
            </a:r>
            <a:r>
              <a:rPr lang="el-GR" dirty="0" smtClean="0">
                <a:cs typeface="Times New Roman" pitchFamily="18" charset="0"/>
              </a:rPr>
              <a:t>μετοχή ξεχωριστά</a:t>
            </a:r>
            <a:r>
              <a:rPr lang="el-GR" dirty="0">
                <a:cs typeface="Times New Roman" pitchFamily="18" charset="0"/>
              </a:rPr>
              <a:t>. </a:t>
            </a:r>
          </a:p>
          <a:p>
            <a:pPr lvl="1" algn="just"/>
            <a:r>
              <a:rPr lang="el-GR" dirty="0" smtClean="0">
                <a:cs typeface="Times New Roman" pitchFamily="18" charset="0"/>
              </a:rPr>
              <a:t>Η </a:t>
            </a:r>
            <a:r>
              <a:rPr lang="el-GR" dirty="0" err="1" smtClean="0">
                <a:cs typeface="Times New Roman" pitchFamily="18" charset="0"/>
              </a:rPr>
              <a:t>συνδιακύμανση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μειώνει την συνολική διακύμανση του </a:t>
            </a:r>
            <a:r>
              <a:rPr lang="el-GR" dirty="0" smtClean="0">
                <a:cs typeface="Times New Roman" pitchFamily="18" charset="0"/>
              </a:rPr>
              <a:t>χαρτοφυλακίου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– εκτός και αν η συσχέτιση είναι 1.</a:t>
            </a:r>
            <a:endParaRPr lang="el-GR" dirty="0"/>
          </a:p>
          <a:p>
            <a:pPr lvl="1" algn="just"/>
            <a:r>
              <a:rPr lang="el-GR" dirty="0"/>
              <a:t>‘Η Διαφοροποίηση κατά </a:t>
            </a:r>
            <a:r>
              <a:rPr lang="el-GR" dirty="0" err="1"/>
              <a:t>Markowitz</a:t>
            </a:r>
            <a:r>
              <a:rPr lang="el-GR" dirty="0"/>
              <a:t>’ προσπαθεί να συνδυάσει αξιόγραφα με αποδόσεις που δεν είναι τέλεια θετικά σχετιζόμενα, ώστε </a:t>
            </a:r>
            <a:r>
              <a:rPr lang="el-GR" dirty="0" smtClean="0"/>
              <a:t>να μειωθεί </a:t>
            </a:r>
            <a:r>
              <a:rPr lang="el-GR" dirty="0"/>
              <a:t>ο κίνδυνος χωρίς να μειώσουμε την απαιτούμενη απόδοση. 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155060"/>
              </p:ext>
            </p:extLst>
          </p:nvPr>
        </p:nvGraphicFramePr>
        <p:xfrm>
          <a:off x="0" y="19202"/>
          <a:ext cx="9144000" cy="301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000"/>
                <a:gridCol w="1728000"/>
                <a:gridCol w="1728000"/>
                <a:gridCol w="3060000"/>
              </a:tblGrid>
              <a:tr h="1578129"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u="none" strike="noStrike" dirty="0">
                          <a:effectLst/>
                        </a:rPr>
                        <a:t> 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σ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>
                          <a:effectLst/>
                        </a:rPr>
                        <a:t>Αναμενόμενη Απόδοση ανά μονάδα κινδύνου R/σ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94532"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u="none" strike="noStrike">
                          <a:effectLst/>
                        </a:rPr>
                        <a:t>Μετοχή Α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0.175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0.258602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0.676715542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94532"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u="none" strike="noStrike">
                          <a:effectLst/>
                        </a:rPr>
                        <a:t>Μετοχή Β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>
                          <a:effectLst/>
                        </a:rPr>
                        <a:t>0.055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0.115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0.47826087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94532"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u="none" strike="noStrike">
                          <a:effectLst/>
                        </a:rPr>
                        <a:t>Χαρτοφυλάκιο 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>
                          <a:effectLst/>
                        </a:rPr>
                        <a:t>0.127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>
                          <a:effectLst/>
                        </a:rPr>
                        <a:t>0.1544</a:t>
                      </a:r>
                      <a:endParaRPr lang="el-G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0.82253886</a:t>
                      </a:r>
                      <a:endParaRPr lang="el-G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504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n-US" dirty="0">
                <a:cs typeface="Times New Roman" pitchFamily="18" charset="0"/>
              </a:rPr>
              <a:t>O</a:t>
            </a:r>
            <a:r>
              <a:rPr lang="el-GR" dirty="0">
                <a:cs typeface="Times New Roman" pitchFamily="18" charset="0"/>
              </a:rPr>
              <a:t> κίνδυνος είναι μεγαλύτερος όταν το χαρτοφυλάκιο αποτελείται από μία μόνο μετοχή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/>
            <a:r>
              <a:rPr lang="el-GR" dirty="0">
                <a:cs typeface="Times New Roman" pitchFamily="18" charset="0"/>
              </a:rPr>
              <a:t>Ο κίνδυνος εξαλείφεται όταν το χαρτοφυλάκιο αποτελείται από 50% μετοχές της </a:t>
            </a:r>
            <a:r>
              <a:rPr lang="el-GR" dirty="0" smtClean="0">
                <a:cs typeface="Times New Roman" pitchFamily="18" charset="0"/>
              </a:rPr>
              <a:t>Α </a:t>
            </a:r>
            <a:r>
              <a:rPr lang="el-GR" dirty="0">
                <a:cs typeface="Times New Roman" pitchFamily="18" charset="0"/>
              </a:rPr>
              <a:t>και 50% μετοχές της </a:t>
            </a:r>
            <a:r>
              <a:rPr lang="el-GR" dirty="0" smtClean="0">
                <a:cs typeface="Times New Roman" pitchFamily="18" charset="0"/>
              </a:rPr>
              <a:t>Β. </a:t>
            </a:r>
            <a:endParaRPr lang="en-US" dirty="0">
              <a:cs typeface="Times New Roman" pitchFamily="18" charset="0"/>
            </a:endParaRPr>
          </a:p>
          <a:p>
            <a:pPr algn="just"/>
            <a:r>
              <a:rPr lang="el-GR" dirty="0">
                <a:cs typeface="Times New Roman" pitchFamily="18" charset="0"/>
              </a:rPr>
              <a:t>Η μείωση του κινδύνου οφείλεται στο γεγονός ότι οι εταιρείες αυτές αντιδρούν τελείως διαφορετικά στις καιρικές συνθήκες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cs typeface="Times New Roman" pitchFamily="18" charset="0"/>
              </a:rPr>
              <a:t>H</a:t>
            </a:r>
            <a:r>
              <a:rPr lang="el-GR" dirty="0">
                <a:cs typeface="Times New Roman" pitchFamily="18" charset="0"/>
              </a:rPr>
              <a:t> διαφοροποίηση μειώνει τον κίνδυνο. </a:t>
            </a:r>
            <a:endParaRPr lang="en-US" dirty="0">
              <a:cs typeface="Times New Roman" pitchFamily="18" charset="0"/>
            </a:endParaRPr>
          </a:p>
          <a:p>
            <a:pPr algn="just"/>
            <a:r>
              <a:rPr lang="el-GR" dirty="0">
                <a:cs typeface="Times New Roman" pitchFamily="18" charset="0"/>
              </a:rPr>
              <a:t>Αυτή η αρχή επεκτείνεται και σε παγκόσμιο επίπεδο, όπου έχουμε διεθνή διαφοροποίηση.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Στην πραγματικότητα δεν θα βρούμε εταιρείες με τέλεια αρνητική συσχέτιση στις αποδόσεις τους. </a:t>
            </a:r>
            <a:endParaRPr lang="en-US"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Οι τιμές των μετοχών γενικά επηρεάζονται από κοινούς παράγοντες όπως </a:t>
            </a:r>
            <a:endParaRPr lang="en-US"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τα επιτόκια, </a:t>
            </a:r>
            <a:endParaRPr lang="en-US"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τα αποτελέσματα των πολιτικών εκλογών, </a:t>
            </a:r>
            <a:endParaRPr lang="en-US"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οι τυχών φυσικές καταστροφές όπως σεισμοί, πλημμύρες, τυφώνες κ.λ.π., </a:t>
            </a:r>
            <a:endParaRPr lang="en-US">
              <a:cs typeface="Times New Roman" pitchFamily="18" charset="0"/>
            </a:endParaRPr>
          </a:p>
          <a:p>
            <a:pPr lvl="1"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η πολιτική αστάθεια και άλλοι παράγοντες που έχουν επιπτώσεις στην οικονομία </a:t>
            </a:r>
          </a:p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Έτσι παρατηρείται μια θετική συσχέτιση ανάμεσα στις αποδόσεις των περισσοτέρων εταιρειών. </a:t>
            </a:r>
            <a:endParaRPr lang="en-US">
              <a:cs typeface="Times New Roman" pitchFamily="18" charset="0"/>
            </a:endParaRPr>
          </a:p>
          <a:p>
            <a:pPr algn="just">
              <a:lnSpc>
                <a:spcPct val="95000"/>
              </a:lnSpc>
              <a:spcBef>
                <a:spcPct val="5000"/>
              </a:spcBef>
            </a:pPr>
            <a:r>
              <a:rPr lang="el-GR">
                <a:cs typeface="Times New Roman" pitchFamily="18" charset="0"/>
              </a:rPr>
              <a:t>Όμως η συσχέτιση δεν είναι τέλεια</a:t>
            </a:r>
            <a:r>
              <a:rPr lang="el-GR"/>
              <a:t> και</a:t>
            </a:r>
            <a:r>
              <a:rPr lang="el-GR">
                <a:cs typeface="Times New Roman" pitchFamily="18" charset="0"/>
              </a:rPr>
              <a:t> η διαφοροποίηση έχει επίδραση και μειώνει τον κίνδυνο.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/>
          </p:nvPr>
        </p:nvSpPr>
        <p:spPr>
          <a:xfrm>
            <a:off x="0" y="2209800"/>
            <a:ext cx="9144000" cy="4648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just"/>
            <a:r>
              <a:rPr lang="el-GR" dirty="0">
                <a:cs typeface="Times New Roman" pitchFamily="18" charset="0"/>
              </a:rPr>
              <a:t>Η </a:t>
            </a:r>
            <a:r>
              <a:rPr lang="el-GR" dirty="0"/>
              <a:t>διακύμανση του κάθε χρεογράφου είναι </a:t>
            </a:r>
          </a:p>
          <a:p>
            <a:pPr algn="just"/>
            <a:r>
              <a:rPr lang="el-GR" dirty="0" smtClean="0">
                <a:cs typeface="Times New Roman" pitchFamily="18" charset="0"/>
              </a:rPr>
              <a:t>σ</a:t>
            </a:r>
            <a:r>
              <a:rPr lang="el-GR" baseline="-30000" dirty="0" smtClean="0">
                <a:cs typeface="Times New Roman" pitchFamily="18" charset="0"/>
              </a:rPr>
              <a:t>Α</a:t>
            </a:r>
            <a:r>
              <a:rPr lang="el-GR" baseline="30000" dirty="0" smtClean="0">
                <a:cs typeface="Times New Roman" pitchFamily="18" charset="0"/>
              </a:rPr>
              <a:t>2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= 0.50 (-0.30 - 0.15 )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+ 0.50 (0.60 - 0.15 )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= 0.2025 και </a:t>
            </a:r>
          </a:p>
          <a:p>
            <a:pPr lvl="1" algn="just"/>
            <a:r>
              <a:rPr lang="el-GR" dirty="0">
                <a:cs typeface="Times New Roman" pitchFamily="18" charset="0"/>
              </a:rPr>
              <a:t>η τυπική απόκλιση ισούται με: </a:t>
            </a:r>
            <a:r>
              <a:rPr lang="el-GR" dirty="0" err="1" smtClean="0">
                <a:cs typeface="Times New Roman" pitchFamily="18" charset="0"/>
              </a:rPr>
              <a:t>σ</a:t>
            </a:r>
            <a:r>
              <a:rPr lang="el-GR" baseline="-25000" dirty="0" err="1">
                <a:cs typeface="Times New Roman" pitchFamily="18" charset="0"/>
              </a:rPr>
              <a:t>Α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= 0.45 </a:t>
            </a:r>
          </a:p>
          <a:p>
            <a:pPr algn="just"/>
            <a:r>
              <a:rPr lang="el-GR" dirty="0">
                <a:cs typeface="Times New Roman" pitchFamily="18" charset="0"/>
              </a:rPr>
              <a:t>Η διακύμανση του χρεογράφου </a:t>
            </a:r>
            <a:r>
              <a:rPr lang="el-GR" dirty="0" smtClean="0">
                <a:cs typeface="Times New Roman" pitchFamily="18" charset="0"/>
              </a:rPr>
              <a:t>Β </a:t>
            </a:r>
            <a:r>
              <a:rPr lang="el-GR" dirty="0">
                <a:cs typeface="Times New Roman" pitchFamily="18" charset="0"/>
              </a:rPr>
              <a:t>ισούται:</a:t>
            </a:r>
          </a:p>
          <a:p>
            <a:pPr algn="just"/>
            <a:r>
              <a:rPr lang="el-GR" dirty="0" smtClean="0">
                <a:cs typeface="Times New Roman" pitchFamily="18" charset="0"/>
              </a:rPr>
              <a:t>σ</a:t>
            </a:r>
            <a:r>
              <a:rPr lang="el-GR" baseline="-30000" dirty="0" smtClean="0">
                <a:cs typeface="Times New Roman" pitchFamily="18" charset="0"/>
              </a:rPr>
              <a:t>Β</a:t>
            </a:r>
            <a:r>
              <a:rPr lang="el-GR" baseline="30000" dirty="0" smtClean="0">
                <a:cs typeface="Times New Roman" pitchFamily="18" charset="0"/>
              </a:rPr>
              <a:t>2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= 0.50 (0.60 - 0.15 )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+ 0.50 (-0.30 - 0.15)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= 0.2025 και </a:t>
            </a:r>
          </a:p>
          <a:p>
            <a:pPr lvl="1" algn="just"/>
            <a:r>
              <a:rPr lang="el-GR" dirty="0">
                <a:cs typeface="Times New Roman" pitchFamily="18" charset="0"/>
              </a:rPr>
              <a:t>η τυπική απόκλιση ισούται με: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l-GR" baseline="-30000" dirty="0" smtClean="0">
                <a:cs typeface="Times New Roman" pitchFamily="18" charset="0"/>
              </a:rPr>
              <a:t>Β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= 0.45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5264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916691"/>
              </p:ext>
            </p:extLst>
          </p:nvPr>
        </p:nvGraphicFramePr>
        <p:xfrm>
          <a:off x="0" y="16808"/>
          <a:ext cx="9144000" cy="2128838"/>
        </p:xfrm>
        <a:graphic>
          <a:graphicData uri="http://schemas.openxmlformats.org/presentationml/2006/ole">
            <p:oleObj spid="_x0000_s752662" name="Φύλλο εργασίας" r:id="rId4" imgW="4006886" imgH="857224" progId="Excel.Sheet.8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/>
          </p:nvPr>
        </p:nvSpPr>
        <p:spPr>
          <a:xfrm>
            <a:off x="0" y="2667000"/>
            <a:ext cx="9144000" cy="39624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dirty="0">
                <a:cs typeface="Times New Roman" pitchFamily="18" charset="0"/>
              </a:rPr>
              <a:t>Γενικά η </a:t>
            </a:r>
            <a:r>
              <a:rPr lang="el-GR" dirty="0" err="1">
                <a:cs typeface="Times New Roman" pitchFamily="18" charset="0"/>
              </a:rPr>
              <a:t>συνδιακύμανση</a:t>
            </a:r>
            <a:r>
              <a:rPr lang="el-GR" dirty="0">
                <a:cs typeface="Times New Roman" pitchFamily="18" charset="0"/>
              </a:rPr>
              <a:t> χαρτοφυλακίου μετοχών Α, Β είναι ίση</a:t>
            </a:r>
          </a:p>
          <a:p>
            <a:pPr algn="just"/>
            <a:r>
              <a:rPr lang="el-GR" dirty="0" err="1">
                <a:cs typeface="Times New Roman" pitchFamily="18" charset="0"/>
              </a:rPr>
              <a:t>σ</a:t>
            </a:r>
            <a:r>
              <a:rPr lang="el-GR" baseline="-30000" dirty="0" err="1">
                <a:cs typeface="Times New Roman" pitchFamily="18" charset="0"/>
              </a:rPr>
              <a:t>ΑΒ</a:t>
            </a:r>
            <a:r>
              <a:rPr lang="el-GR" baseline="-30000" dirty="0"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COV</a:t>
            </a:r>
            <a:r>
              <a:rPr lang="el-GR" dirty="0">
                <a:cs typeface="Times New Roman" pitchFamily="18" charset="0"/>
              </a:rPr>
              <a:t>(Α,Β) = Σ</a:t>
            </a:r>
            <a:r>
              <a:rPr lang="en-US" dirty="0">
                <a:cs typeface="Times New Roman" pitchFamily="18" charset="0"/>
              </a:rPr>
              <a:t>P</a:t>
            </a:r>
            <a:r>
              <a:rPr lang="en-US" baseline="-30000" dirty="0">
                <a:cs typeface="Times New Roman" pitchFamily="18" charset="0"/>
              </a:rPr>
              <a:t>i</a:t>
            </a:r>
            <a:r>
              <a:rPr lang="el-GR" dirty="0">
                <a:cs typeface="Times New Roman" pitchFamily="18" charset="0"/>
              </a:rPr>
              <a:t> [</a:t>
            </a:r>
            <a:r>
              <a:rPr lang="en-US" dirty="0" err="1">
                <a:cs typeface="Times New Roman" pitchFamily="18" charset="0"/>
              </a:rPr>
              <a:t>r</a:t>
            </a:r>
            <a:r>
              <a:rPr lang="en-US" baseline="-30000" dirty="0" err="1">
                <a:cs typeface="Times New Roman" pitchFamily="18" charset="0"/>
              </a:rPr>
              <a:t>iA</a:t>
            </a:r>
            <a:r>
              <a:rPr lang="el-GR" dirty="0">
                <a:cs typeface="Times New Roman" pitchFamily="18" charset="0"/>
              </a:rPr>
              <a:t>-</a:t>
            </a:r>
            <a:r>
              <a:rPr lang="en-US" dirty="0">
                <a:cs typeface="Times New Roman" pitchFamily="18" charset="0"/>
              </a:rPr>
              <a:t>E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n-US" dirty="0" err="1">
                <a:cs typeface="Times New Roman" pitchFamily="18" charset="0"/>
              </a:rPr>
              <a:t>r</a:t>
            </a:r>
            <a:r>
              <a:rPr lang="en-US" baseline="-30000" dirty="0" err="1">
                <a:cs typeface="Times New Roman" pitchFamily="18" charset="0"/>
              </a:rPr>
              <a:t>A</a:t>
            </a:r>
            <a:r>
              <a:rPr lang="el-GR" dirty="0">
                <a:cs typeface="Times New Roman" pitchFamily="18" charset="0"/>
              </a:rPr>
              <a:t>)]*  [</a:t>
            </a:r>
            <a:r>
              <a:rPr lang="en-US" dirty="0" err="1">
                <a:cs typeface="Times New Roman" pitchFamily="18" charset="0"/>
              </a:rPr>
              <a:t>r</a:t>
            </a:r>
            <a:r>
              <a:rPr lang="en-US" baseline="-30000" dirty="0" err="1">
                <a:cs typeface="Times New Roman" pitchFamily="18" charset="0"/>
              </a:rPr>
              <a:t>iB</a:t>
            </a:r>
            <a:r>
              <a:rPr lang="el-GR" dirty="0">
                <a:cs typeface="Times New Roman" pitchFamily="18" charset="0"/>
              </a:rPr>
              <a:t>-</a:t>
            </a:r>
            <a:r>
              <a:rPr lang="en-US" dirty="0">
                <a:cs typeface="Times New Roman" pitchFamily="18" charset="0"/>
              </a:rPr>
              <a:t>E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n-US" dirty="0" err="1">
                <a:cs typeface="Times New Roman" pitchFamily="18" charset="0"/>
              </a:rPr>
              <a:t>r</a:t>
            </a:r>
            <a:r>
              <a:rPr lang="en-US" baseline="-30000" dirty="0" err="1">
                <a:cs typeface="Times New Roman" pitchFamily="18" charset="0"/>
              </a:rPr>
              <a:t>B</a:t>
            </a:r>
            <a:r>
              <a:rPr lang="el-GR" dirty="0">
                <a:cs typeface="Times New Roman" pitchFamily="18" charset="0"/>
              </a:rPr>
              <a:t>)]</a:t>
            </a:r>
          </a:p>
          <a:p>
            <a:pPr algn="just"/>
            <a:r>
              <a:rPr lang="el-GR" dirty="0">
                <a:cs typeface="Times New Roman" pitchFamily="18" charset="0"/>
              </a:rPr>
              <a:t>Για τις μετοχές Ο και Τ η </a:t>
            </a:r>
            <a:r>
              <a:rPr lang="el-GR" dirty="0" err="1">
                <a:cs typeface="Times New Roman" pitchFamily="18" charset="0"/>
              </a:rPr>
              <a:t>συνδιακύμανση</a:t>
            </a:r>
            <a:r>
              <a:rPr lang="el-GR" dirty="0">
                <a:cs typeface="Times New Roman" pitchFamily="18" charset="0"/>
              </a:rPr>
              <a:t> είναι</a:t>
            </a:r>
            <a:endParaRPr lang="el-GR" dirty="0"/>
          </a:p>
          <a:p>
            <a:pPr algn="just"/>
            <a:r>
              <a:rPr lang="en-US" dirty="0">
                <a:cs typeface="Times New Roman" pitchFamily="18" charset="0"/>
              </a:rPr>
              <a:t>COV</a:t>
            </a:r>
            <a:r>
              <a:rPr lang="el-GR" dirty="0">
                <a:cs typeface="Times New Roman" pitchFamily="18" charset="0"/>
              </a:rPr>
              <a:t>(Ο,Τ) = 0,5 (-30%-15%)(60%-15%)</a:t>
            </a:r>
            <a:r>
              <a:rPr lang="el-GR" dirty="0"/>
              <a:t> </a:t>
            </a:r>
            <a:r>
              <a:rPr lang="el-GR" dirty="0">
                <a:cs typeface="Times New Roman" pitchFamily="18" charset="0"/>
              </a:rPr>
              <a:t>+0,5(60%-15%) (-30% - 15%) =-0,2025</a:t>
            </a:r>
            <a:r>
              <a:rPr lang="el-GR" dirty="0"/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53664" name="Object 0"/>
          <p:cNvGraphicFramePr>
            <a:graphicFrameLocks noChangeAspect="1"/>
          </p:cNvGraphicFramePr>
          <p:nvPr/>
        </p:nvGraphicFramePr>
        <p:xfrm>
          <a:off x="0" y="0"/>
          <a:ext cx="9144000" cy="2438400"/>
        </p:xfrm>
        <a:graphic>
          <a:graphicData uri="http://schemas.openxmlformats.org/presentationml/2006/ole">
            <p:oleObj spid="_x0000_s753686" name="Φύλλο εργασίας" r:id="rId4" imgW="5695200" imgH="1008720" progId="Excel.Sheet.8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/>
          </p:nvPr>
        </p:nvSpPr>
        <p:spPr>
          <a:xfrm>
            <a:off x="0" y="2438400"/>
            <a:ext cx="9144000" cy="44196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sz="2800">
                <a:cs typeface="Times New Roman" pitchFamily="18" charset="0"/>
              </a:rPr>
              <a:t>Η προσδοκώμενη απόδοση του χαρτοφυλακίου Ρ </a:t>
            </a:r>
          </a:p>
          <a:p>
            <a:pPr algn="just"/>
            <a:r>
              <a:rPr lang="el-GR" sz="2800">
                <a:cs typeface="Times New Roman" pitchFamily="18" charset="0"/>
              </a:rPr>
              <a:t>Ε (</a:t>
            </a:r>
            <a:r>
              <a:rPr lang="de-DE" sz="2800">
                <a:cs typeface="Times New Roman" pitchFamily="18" charset="0"/>
              </a:rPr>
              <a:t>r</a:t>
            </a:r>
            <a:r>
              <a:rPr lang="de-DE" sz="2800" baseline="-30000">
                <a:cs typeface="Times New Roman" pitchFamily="18" charset="0"/>
              </a:rPr>
              <a:t>p</a:t>
            </a:r>
            <a:r>
              <a:rPr lang="el-GR" sz="2800">
                <a:cs typeface="Times New Roman" pitchFamily="18" charset="0"/>
              </a:rPr>
              <a:t>) = 0.50  </a:t>
            </a:r>
            <a:r>
              <a:rPr lang="de-DE" sz="2800">
                <a:cs typeface="Times New Roman" pitchFamily="18" charset="0"/>
              </a:rPr>
              <a:t>E</a:t>
            </a:r>
            <a:r>
              <a:rPr lang="el-GR" sz="2800">
                <a:cs typeface="Times New Roman" pitchFamily="18" charset="0"/>
              </a:rPr>
              <a:t>(</a:t>
            </a:r>
            <a:r>
              <a:rPr lang="de-DE" sz="2800">
                <a:cs typeface="Times New Roman" pitchFamily="18" charset="0"/>
              </a:rPr>
              <a:t>r</a:t>
            </a:r>
            <a:r>
              <a:rPr lang="el-GR" sz="2800" baseline="-30000">
                <a:cs typeface="Times New Roman" pitchFamily="18" charset="0"/>
              </a:rPr>
              <a:t>τ</a:t>
            </a:r>
            <a:r>
              <a:rPr lang="el-GR" sz="2800">
                <a:cs typeface="Times New Roman" pitchFamily="18" charset="0"/>
              </a:rPr>
              <a:t>) + 0.50 Ε(</a:t>
            </a:r>
            <a:r>
              <a:rPr lang="de-DE" sz="2800">
                <a:cs typeface="Times New Roman" pitchFamily="18" charset="0"/>
              </a:rPr>
              <a:t>r</a:t>
            </a:r>
            <a:r>
              <a:rPr lang="de-DE" sz="2800" baseline="-30000">
                <a:cs typeface="Times New Roman" pitchFamily="18" charset="0"/>
              </a:rPr>
              <a:t>o</a:t>
            </a:r>
            <a:r>
              <a:rPr lang="el-GR" sz="2800">
                <a:cs typeface="Times New Roman" pitchFamily="18" charset="0"/>
              </a:rPr>
              <a:t>) = 0.50 (0.15) + 0.50 (0.15) =&gt; Ε (</a:t>
            </a:r>
            <a:r>
              <a:rPr lang="de-DE" sz="2800">
                <a:cs typeface="Times New Roman" pitchFamily="18" charset="0"/>
              </a:rPr>
              <a:t>r</a:t>
            </a:r>
            <a:r>
              <a:rPr lang="de-DE" sz="2800" baseline="-30000">
                <a:cs typeface="Times New Roman" pitchFamily="18" charset="0"/>
              </a:rPr>
              <a:t>p</a:t>
            </a:r>
            <a:r>
              <a:rPr lang="el-GR" sz="2800">
                <a:cs typeface="Times New Roman" pitchFamily="18" charset="0"/>
              </a:rPr>
              <a:t>) = 0.15 = 15%</a:t>
            </a:r>
          </a:p>
          <a:p>
            <a:pPr algn="just"/>
            <a:r>
              <a:rPr lang="el-GR" sz="2800"/>
              <a:t>Η</a:t>
            </a:r>
            <a:r>
              <a:rPr lang="el-GR" sz="2800">
                <a:cs typeface="Times New Roman" pitchFamily="18" charset="0"/>
              </a:rPr>
              <a:t> διακύμανση του χαρτοφυλακίου Ρ ισούται:</a:t>
            </a:r>
          </a:p>
          <a:p>
            <a:pPr algn="just"/>
            <a:r>
              <a:rPr lang="en-US" sz="2800">
                <a:cs typeface="Times New Roman" pitchFamily="18" charset="0"/>
              </a:rPr>
              <a:t>Var</a:t>
            </a:r>
            <a:r>
              <a:rPr lang="el-GR" sz="2800">
                <a:cs typeface="Times New Roman" pitchFamily="18" charset="0"/>
              </a:rPr>
              <a:t>(Χαρτοφυλάκιο)=σ</a:t>
            </a:r>
            <a:r>
              <a:rPr lang="en-US" sz="2800" baseline="-30000">
                <a:cs typeface="Times New Roman" pitchFamily="18" charset="0"/>
              </a:rPr>
              <a:t>p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>
                <a:cs typeface="Times New Roman" pitchFamily="18" charset="0"/>
              </a:rPr>
              <a:t> =Χ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 baseline="-30000">
                <a:cs typeface="Times New Roman" pitchFamily="18" charset="0"/>
              </a:rPr>
              <a:t>Α</a:t>
            </a:r>
            <a:r>
              <a:rPr lang="el-GR" sz="2800">
                <a:cs typeface="Times New Roman" pitchFamily="18" charset="0"/>
              </a:rPr>
              <a:t>σ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 baseline="-30000">
                <a:cs typeface="Times New Roman" pitchFamily="18" charset="0"/>
              </a:rPr>
              <a:t>Α</a:t>
            </a:r>
            <a:r>
              <a:rPr lang="el-GR" sz="2800">
                <a:cs typeface="Times New Roman" pitchFamily="18" charset="0"/>
              </a:rPr>
              <a:t>+ 2Χ</a:t>
            </a:r>
            <a:r>
              <a:rPr lang="el-GR" sz="2800" baseline="-30000">
                <a:cs typeface="Times New Roman" pitchFamily="18" charset="0"/>
              </a:rPr>
              <a:t>Α</a:t>
            </a:r>
            <a:r>
              <a:rPr lang="el-GR" sz="2800">
                <a:cs typeface="Times New Roman" pitchFamily="18" charset="0"/>
              </a:rPr>
              <a:t>Χ</a:t>
            </a:r>
            <a:r>
              <a:rPr lang="el-GR" sz="2800" baseline="-30000">
                <a:cs typeface="Times New Roman" pitchFamily="18" charset="0"/>
              </a:rPr>
              <a:t>Β </a:t>
            </a:r>
            <a:r>
              <a:rPr lang="el-GR" sz="2800">
                <a:cs typeface="Times New Roman" pitchFamily="18" charset="0"/>
              </a:rPr>
              <a:t>σ</a:t>
            </a:r>
            <a:r>
              <a:rPr lang="el-GR" sz="2800" baseline="-30000">
                <a:cs typeface="Times New Roman" pitchFamily="18" charset="0"/>
              </a:rPr>
              <a:t>ΑΒ</a:t>
            </a:r>
            <a:r>
              <a:rPr lang="el-GR" sz="2800">
                <a:cs typeface="Times New Roman" pitchFamily="18" charset="0"/>
              </a:rPr>
              <a:t>+Χ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 baseline="-30000">
                <a:cs typeface="Times New Roman" pitchFamily="18" charset="0"/>
              </a:rPr>
              <a:t>Β</a:t>
            </a:r>
            <a:r>
              <a:rPr lang="el-GR" sz="2800">
                <a:cs typeface="Times New Roman" pitchFamily="18" charset="0"/>
              </a:rPr>
              <a:t> σ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 baseline="-30000">
                <a:cs typeface="Times New Roman" pitchFamily="18" charset="0"/>
              </a:rPr>
              <a:t>Β</a:t>
            </a:r>
            <a:r>
              <a:rPr lang="el-GR" sz="2800">
                <a:cs typeface="Times New Roman" pitchFamily="18" charset="0"/>
              </a:rPr>
              <a:t>  =  0,5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>
                <a:cs typeface="Times New Roman" pitchFamily="18" charset="0"/>
              </a:rPr>
              <a:t>*0,2025+0,5</a:t>
            </a:r>
            <a:r>
              <a:rPr lang="el-GR" sz="2800" baseline="30000">
                <a:cs typeface="Times New Roman" pitchFamily="18" charset="0"/>
              </a:rPr>
              <a:t>2</a:t>
            </a:r>
            <a:r>
              <a:rPr lang="el-GR" sz="2800">
                <a:cs typeface="Times New Roman" pitchFamily="18" charset="0"/>
              </a:rPr>
              <a:t>*0,2025 +2*0,5*0,5(-0,2025)= 0</a:t>
            </a:r>
          </a:p>
          <a:p>
            <a:pPr algn="just"/>
            <a:r>
              <a:rPr lang="el-GR" sz="2800">
                <a:cs typeface="Times New Roman" pitchFamily="18" charset="0"/>
              </a:rPr>
              <a:t>Καταφέραμε</a:t>
            </a:r>
            <a:r>
              <a:rPr lang="el-GR" sz="2800"/>
              <a:t> </a:t>
            </a:r>
            <a:r>
              <a:rPr lang="el-GR" sz="2800">
                <a:cs typeface="Times New Roman" pitchFamily="18" charset="0"/>
              </a:rPr>
              <a:t>να μηδενίσουμε τον κίνδυνο </a:t>
            </a:r>
            <a:r>
              <a:rPr lang="el-GR" sz="2800"/>
              <a:t>του </a:t>
            </a:r>
            <a:r>
              <a:rPr lang="en-US" sz="2800"/>
              <a:t>P </a:t>
            </a:r>
            <a:r>
              <a:rPr lang="el-GR" sz="2800">
                <a:cs typeface="Times New Roman" pitchFamily="18" charset="0"/>
              </a:rPr>
              <a:t>με τη διαφοροποίηση ανάμεσα στις δύο μετοχές Τ και Ο, ενώ για κάθε μία μεμονωμένη μετοχή, ο κίνδυνος ήταν 45%.</a:t>
            </a:r>
            <a:endParaRPr lang="el-GR" sz="280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46499" name="Object 3"/>
          <p:cNvGraphicFramePr>
            <a:graphicFrameLocks noChangeAspect="1"/>
          </p:cNvGraphicFramePr>
          <p:nvPr/>
        </p:nvGraphicFramePr>
        <p:xfrm>
          <a:off x="0" y="0"/>
          <a:ext cx="9144000" cy="2438400"/>
        </p:xfrm>
        <a:graphic>
          <a:graphicData uri="http://schemas.openxmlformats.org/presentationml/2006/ole">
            <p:oleObj spid="_x0000_s746521" name="Φύλλο εργασίας" r:id="rId4" imgW="5695200" imgH="1008720" progId="Excel.Sheet.8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356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cs typeface="Times New Roman" pitchFamily="18" charset="0"/>
              </a:rPr>
              <a:t>Διαφοροποίηση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>
                <a:cs typeface="Times New Roman" pitchFamily="18" charset="0"/>
              </a:rPr>
              <a:t>Επιπλέον, η </a:t>
            </a:r>
            <a:r>
              <a:rPr lang="el-GR" dirty="0">
                <a:cs typeface="Times New Roman" pitchFamily="18" charset="0"/>
              </a:rPr>
              <a:t>τυπική απόκλιση των δυο μετοχών Α και Β  είναι ίση με τον σταθμισμένο μέσο των τυπικών αποκλίσεων των δυο μετοχών δηλαδή</a:t>
            </a:r>
          </a:p>
          <a:p>
            <a:pPr>
              <a:buFont typeface="Monotype Sorts" pitchFamily="2" charset="2"/>
              <a:buBlip>
                <a:blip r:embed="rId3"/>
              </a:buBlip>
            </a:pPr>
            <a:r>
              <a:rPr lang="el-GR" dirty="0">
                <a:cs typeface="Times New Roman" pitchFamily="18" charset="0"/>
              </a:rPr>
              <a:t>Σταθμισμένος μέσος τυπικών αποκλίσεων = 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</a:t>
            </a:r>
            <a:r>
              <a:rPr lang="el-GR" baseline="-30000" dirty="0" err="1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 + Χ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 = 0,6 *0,2586 + 0,4 * 0,115= </a:t>
            </a:r>
            <a:r>
              <a:rPr lang="el-GR" dirty="0"/>
              <a:t>0</a:t>
            </a:r>
            <a:r>
              <a:rPr lang="el-GR" dirty="0">
                <a:cs typeface="Times New Roman" pitchFamily="18" charset="0"/>
              </a:rPr>
              <a:t>,2012 </a:t>
            </a:r>
            <a:endParaRPr lang="el-GR" dirty="0"/>
          </a:p>
          <a:p>
            <a:pPr algn="just">
              <a:buFont typeface="Monotype Sorts" pitchFamily="2" charset="2"/>
              <a:buBlip>
                <a:blip r:embed="rId3"/>
              </a:buBlip>
            </a:pPr>
            <a:r>
              <a:rPr lang="el-GR" dirty="0">
                <a:cs typeface="Times New Roman" pitchFamily="18" charset="0"/>
              </a:rPr>
              <a:t>Όμως έχουμε διαπιστώσει παραπάνω ότι η τυπική απόκλιση των μετοχών Α και Β στα πλαίσια ενός χαρτοφυλακίου είναι 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0,1544 &lt; 0,2012 </a:t>
            </a:r>
            <a:r>
              <a:rPr lang="el-GR" dirty="0">
                <a:cs typeface="Times New Roman" pitchFamily="18" charset="0"/>
              </a:rPr>
              <a:t>. </a:t>
            </a:r>
            <a:endParaRPr lang="el-GR" dirty="0"/>
          </a:p>
          <a:p>
            <a:pPr lvl="1" algn="just">
              <a:buFont typeface="Monotype Sorts" pitchFamily="2" charset="2"/>
              <a:buBlip>
                <a:blip r:embed="rId3"/>
              </a:buBlip>
            </a:pPr>
            <a:r>
              <a:rPr lang="el-GR" dirty="0">
                <a:cs typeface="Times New Roman" pitchFamily="18" charset="0"/>
              </a:rPr>
              <a:t>Το συμπέρασμα</a:t>
            </a:r>
            <a:r>
              <a:rPr lang="el-GR" dirty="0"/>
              <a:t> </a:t>
            </a:r>
            <a:r>
              <a:rPr lang="el-GR" dirty="0">
                <a:cs typeface="Times New Roman" pitchFamily="18" charset="0"/>
              </a:rPr>
              <a:t>είναι ότι, </a:t>
            </a:r>
            <a:r>
              <a:rPr lang="el-GR" dirty="0" smtClean="0">
                <a:cs typeface="Times New Roman" pitchFamily="18" charset="0"/>
              </a:rPr>
              <a:t>η </a:t>
            </a:r>
            <a:r>
              <a:rPr lang="el-GR" dirty="0">
                <a:cs typeface="Times New Roman" pitchFamily="18" charset="0"/>
              </a:rPr>
              <a:t>αναμενόμενη απόδοση  δυο μετοχών χωριστά είναι ίση με την αναμενόμενη απόδοση των δυο μετοχών σχηματίζοντας ένα χαρτοφυλάκιο, </a:t>
            </a:r>
            <a:endParaRPr lang="el-GR" dirty="0" smtClean="0">
              <a:cs typeface="Times New Roman" pitchFamily="18" charset="0"/>
            </a:endParaRPr>
          </a:p>
          <a:p>
            <a:pPr lvl="2" algn="just">
              <a:buFont typeface="Monotype Sorts" pitchFamily="2" charset="2"/>
              <a:buBlip>
                <a:blip r:embed="rId3"/>
              </a:buBlip>
            </a:pPr>
            <a:r>
              <a:rPr lang="el-GR" dirty="0" smtClean="0">
                <a:cs typeface="Times New Roman" pitchFamily="18" charset="0"/>
              </a:rPr>
              <a:t>όμως η </a:t>
            </a:r>
            <a:r>
              <a:rPr lang="el-GR" dirty="0">
                <a:cs typeface="Times New Roman" pitchFamily="18" charset="0"/>
              </a:rPr>
              <a:t>τυπική απόκλιση (κίνδυνος) </a:t>
            </a:r>
            <a:r>
              <a:rPr lang="el-GR" dirty="0" smtClean="0">
                <a:cs typeface="Times New Roman" pitchFamily="18" charset="0"/>
              </a:rPr>
              <a:t>στο πλαίσιο του χαρτοφυλακίου είναι μικρότερη.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661-3E7B-4125-98F6-00F4BFFC8A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pPr algn="just"/>
            <a:r>
              <a:rPr lang="el-GR" dirty="0"/>
              <a:t>Η διακύμανση δυο μετοχών στα πλαίσια ενός χαρτοφυλακίου θα είναι ίση:</a:t>
            </a:r>
          </a:p>
          <a:p>
            <a:pPr algn="just"/>
            <a:r>
              <a:rPr lang="en-US" dirty="0" err="1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(Χαρτοφυλάκιο) = 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 + 2 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Χ</a:t>
            </a:r>
            <a:r>
              <a:rPr lang="el-GR" baseline="-30000" dirty="0">
                <a:cs typeface="Times New Roman" pitchFamily="18" charset="0"/>
              </a:rPr>
              <a:t>Β </a:t>
            </a:r>
            <a:r>
              <a:rPr lang="el-GR" dirty="0" err="1">
                <a:cs typeface="Times New Roman" pitchFamily="18" charset="0"/>
              </a:rPr>
              <a:t>σ</a:t>
            </a:r>
            <a:r>
              <a:rPr lang="el-GR" baseline="-30000" dirty="0" err="1">
                <a:cs typeface="Times New Roman" pitchFamily="18" charset="0"/>
              </a:rPr>
              <a:t>ΑΒ</a:t>
            </a:r>
            <a:r>
              <a:rPr lang="el-GR" dirty="0">
                <a:cs typeface="Times New Roman" pitchFamily="18" charset="0"/>
              </a:rPr>
              <a:t> + 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 </a:t>
            </a:r>
          </a:p>
          <a:p>
            <a:pPr algn="just"/>
            <a:r>
              <a:rPr lang="el-GR" dirty="0"/>
              <a:t>Η διακύμανση δυο μετοχών χωρίς την αλληλεπίδρασή τους θα είναι</a:t>
            </a:r>
          </a:p>
          <a:p>
            <a:pPr algn="just"/>
            <a:r>
              <a:rPr lang="en-US" dirty="0" err="1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/>
              <a:t>Α,Β</a:t>
            </a:r>
            <a:r>
              <a:rPr lang="el-GR" dirty="0">
                <a:cs typeface="Times New Roman" pitchFamily="18" charset="0"/>
              </a:rPr>
              <a:t>) = 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  + Χ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endParaRPr lang="el-GR" baseline="-30000" dirty="0"/>
          </a:p>
          <a:p>
            <a:pPr algn="just"/>
            <a:r>
              <a:rPr lang="el-GR" dirty="0"/>
              <a:t>Παρατηρούμε ότι τα ποσοστά Χ μπροστά στις διακυμάνσεις δεν είναι υψωμένα στο τετράγωνο και αυτό προκαλεί την διαφορά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/>
          <a:lstStyle/>
          <a:p>
            <a:endParaRPr lang="el-GR" dirty="0" smtClean="0">
              <a:cs typeface="Times New Roman" pitchFamily="18" charset="0"/>
            </a:endParaRPr>
          </a:p>
          <a:p>
            <a:r>
              <a:rPr lang="en-US" dirty="0" err="1" smtClean="0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(Χαρτοφυλάκιο)=Χ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+2Χ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Χ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σ</a:t>
            </a:r>
            <a:r>
              <a:rPr lang="el-GR" baseline="-30000" dirty="0">
                <a:cs typeface="Times New Roman" pitchFamily="18" charset="0"/>
              </a:rPr>
              <a:t>ΑΒ</a:t>
            </a:r>
            <a:r>
              <a:rPr lang="el-GR" dirty="0">
                <a:cs typeface="Times New Roman" pitchFamily="18" charset="0"/>
              </a:rPr>
              <a:t>+Χ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endParaRPr lang="en-US" baseline="-30000" dirty="0">
              <a:cs typeface="Times New Roman" pitchFamily="18" charset="0"/>
            </a:endParaRPr>
          </a:p>
          <a:p>
            <a:endParaRPr lang="en-US" baseline="-30000" dirty="0">
              <a:cs typeface="Times New Roman" pitchFamily="18" charset="0"/>
            </a:endParaRPr>
          </a:p>
          <a:p>
            <a:r>
              <a:rPr lang="el-GR" dirty="0"/>
              <a:t>Έστω ότι δεν έχουμε χαρτοφυλάκιο τότε η διακύμανση δυο μετοχών θα είναι</a:t>
            </a:r>
          </a:p>
          <a:p>
            <a:r>
              <a:rPr lang="en-US" dirty="0" err="1">
                <a:cs typeface="Times New Roman" pitchFamily="18" charset="0"/>
              </a:rPr>
              <a:t>Var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/>
              <a:t>Α,Β</a:t>
            </a:r>
            <a:r>
              <a:rPr lang="el-GR" dirty="0">
                <a:cs typeface="Times New Roman" pitchFamily="18" charset="0"/>
              </a:rPr>
              <a:t>)=Χ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>
                <a:cs typeface="Times New Roman" pitchFamily="18" charset="0"/>
              </a:rPr>
              <a:t>+Χ</a:t>
            </a:r>
            <a:r>
              <a:rPr lang="el-GR" baseline="-30000" dirty="0">
                <a:cs typeface="Times New Roman" pitchFamily="18" charset="0"/>
              </a:rPr>
              <a:t>Β</a:t>
            </a:r>
            <a:r>
              <a:rPr lang="el-GR" dirty="0">
                <a:cs typeface="Times New Roman" pitchFamily="18" charset="0"/>
              </a:rPr>
              <a:t> σ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Β</a:t>
            </a:r>
            <a:endParaRPr lang="el-GR" baseline="-30000" dirty="0"/>
          </a:p>
          <a:p>
            <a:endParaRPr lang="el-GR" baseline="-30000" dirty="0"/>
          </a:p>
          <a:p>
            <a:r>
              <a:rPr lang="el-GR" dirty="0"/>
              <a:t>Το </a:t>
            </a:r>
            <a:r>
              <a:rPr lang="el-GR" dirty="0">
                <a:cs typeface="Times New Roman" pitchFamily="18" charset="0"/>
              </a:rPr>
              <a:t>Χ</a:t>
            </a:r>
            <a:r>
              <a:rPr lang="el-GR" baseline="30000" dirty="0">
                <a:cs typeface="Times New Roman" pitchFamily="18" charset="0"/>
              </a:rPr>
              <a:t>2</a:t>
            </a:r>
            <a:r>
              <a:rPr lang="el-GR" baseline="-30000" dirty="0">
                <a:cs typeface="Times New Roman" pitchFamily="18" charset="0"/>
              </a:rPr>
              <a:t>Α</a:t>
            </a:r>
            <a:r>
              <a:rPr lang="el-GR" dirty="0"/>
              <a:t>&lt;</a:t>
            </a:r>
            <a:r>
              <a:rPr lang="el-GR" dirty="0">
                <a:cs typeface="Times New Roman" pitchFamily="18" charset="0"/>
              </a:rPr>
              <a:t>Χ</a:t>
            </a:r>
            <a:r>
              <a:rPr lang="el-GR" baseline="-30000" dirty="0">
                <a:cs typeface="Times New Roman" pitchFamily="18" charset="0"/>
              </a:rPr>
              <a:t>Α</a:t>
            </a:r>
            <a:endParaRPr lang="el-GR" dirty="0"/>
          </a:p>
          <a:p>
            <a:pPr lvl="1"/>
            <a:r>
              <a:rPr lang="en-US" sz="3200" b="1" dirty="0" err="1">
                <a:cs typeface="Times New Roman" pitchFamily="18" charset="0"/>
              </a:rPr>
              <a:t>Var</a:t>
            </a:r>
            <a:r>
              <a:rPr lang="el-GR" sz="3200" b="1" dirty="0">
                <a:cs typeface="Times New Roman" pitchFamily="18" charset="0"/>
              </a:rPr>
              <a:t>(Χαρτοφυλάκιο)</a:t>
            </a:r>
            <a:r>
              <a:rPr lang="el-GR" sz="3200" b="1" u="sng" dirty="0"/>
              <a:t>&lt;</a:t>
            </a:r>
            <a:r>
              <a:rPr lang="el-GR" sz="3200" b="1" dirty="0"/>
              <a:t> </a:t>
            </a:r>
            <a:r>
              <a:rPr lang="en-US" sz="3200" b="1" dirty="0" err="1">
                <a:cs typeface="Times New Roman" pitchFamily="18" charset="0"/>
              </a:rPr>
              <a:t>Var</a:t>
            </a:r>
            <a:r>
              <a:rPr lang="el-GR" sz="3200" b="1" dirty="0">
                <a:cs typeface="Times New Roman" pitchFamily="18" charset="0"/>
              </a:rPr>
              <a:t>(</a:t>
            </a:r>
            <a:r>
              <a:rPr lang="el-GR" sz="3200" b="1" dirty="0" err="1"/>
              <a:t>Α,Β</a:t>
            </a:r>
            <a:r>
              <a:rPr lang="el-GR" sz="3200" b="1" dirty="0">
                <a:cs typeface="Times New Roman" pitchFamily="18" charset="0"/>
              </a:rPr>
              <a:t>)</a:t>
            </a:r>
            <a:endParaRPr lang="en-US" sz="3200" b="1" dirty="0"/>
          </a:p>
          <a:p>
            <a:endParaRPr lang="en-US" b="1" baseline="-30000" dirty="0"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l-GR">
                <a:cs typeface="Times New Roman" pitchFamily="18" charset="0"/>
              </a:rPr>
              <a:t>Είναι γενικά αποδεκτό ότι το αποτέλεσμα της μειωμένης τυπικής απόκλισης του χαρτοφυλακίου προέρχεται από το φαινόμενο της διαφοροποίησης. </a:t>
            </a:r>
          </a:p>
          <a:p>
            <a:pPr algn="just"/>
            <a:r>
              <a:rPr lang="el-GR">
                <a:cs typeface="Times New Roman" pitchFamily="18" charset="0"/>
              </a:rPr>
              <a:t>Για να κατανοήσουμε τα παραπάνω αποτελέσματα καλύτερα θα εξετάσουμε τη σχέση της διακύμανσης με τον συντελεστή συσχέτισης.</a:t>
            </a:r>
          </a:p>
          <a:p>
            <a:pPr algn="just"/>
            <a:r>
              <a:rPr lang="el-GR">
                <a:cs typeface="Times New Roman" pitchFamily="18" charset="0"/>
              </a:rPr>
              <a:t>Γνωρίζουμε ότι </a:t>
            </a:r>
          </a:p>
          <a:p>
            <a:pPr algn="just"/>
            <a:r>
              <a:rPr lang="en-US">
                <a:cs typeface="Times New Roman" pitchFamily="18" charset="0"/>
              </a:rPr>
              <a:t>r</a:t>
            </a:r>
            <a:r>
              <a:rPr lang="en-US" baseline="-30000">
                <a:cs typeface="Times New Roman" pitchFamily="18" charset="0"/>
              </a:rPr>
              <a:t>AB</a:t>
            </a:r>
            <a:r>
              <a:rPr lang="en-US">
                <a:cs typeface="Times New Roman" pitchFamily="18" charset="0"/>
              </a:rPr>
              <a:t>=Cov(A,B)/</a:t>
            </a:r>
            <a:r>
              <a:rPr lang="el-GR">
                <a:cs typeface="Times New Roman" pitchFamily="18" charset="0"/>
              </a:rPr>
              <a:t>σ</a:t>
            </a:r>
            <a:r>
              <a:rPr lang="el-GR" baseline="-30000">
                <a:cs typeface="Times New Roman" pitchFamily="18" charset="0"/>
              </a:rPr>
              <a:t>Α</a:t>
            </a:r>
            <a:r>
              <a:rPr lang="el-GR">
                <a:cs typeface="Times New Roman" pitchFamily="18" charset="0"/>
              </a:rPr>
              <a:t>σ</a:t>
            </a:r>
            <a:r>
              <a:rPr lang="el-GR" baseline="-30000">
                <a:cs typeface="Times New Roman" pitchFamily="18" charset="0"/>
              </a:rPr>
              <a:t>β</a:t>
            </a:r>
            <a:r>
              <a:rPr lang="en-US" baseline="-30000">
                <a:cs typeface="Times New Roman" pitchFamily="18" charset="0"/>
              </a:rPr>
              <a:t>  </a:t>
            </a:r>
            <a:r>
              <a:rPr lang="el-GR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en-US">
                <a:cs typeface="Times New Roman" pitchFamily="18" charset="0"/>
              </a:rPr>
              <a:t> Cov(A,B) = r</a:t>
            </a:r>
            <a:r>
              <a:rPr lang="en-US" baseline="-30000">
                <a:cs typeface="Times New Roman" pitchFamily="18" charset="0"/>
              </a:rPr>
              <a:t>AB</a:t>
            </a:r>
            <a:r>
              <a:rPr lang="en-US">
                <a:cs typeface="Times New Roman" pitchFamily="18" charset="0"/>
              </a:rPr>
              <a:t> </a:t>
            </a:r>
            <a:r>
              <a:rPr lang="el-GR">
                <a:cs typeface="Times New Roman" pitchFamily="18" charset="0"/>
              </a:rPr>
              <a:t>σ</a:t>
            </a:r>
            <a:r>
              <a:rPr lang="el-GR" baseline="-30000">
                <a:cs typeface="Times New Roman" pitchFamily="18" charset="0"/>
              </a:rPr>
              <a:t>Α</a:t>
            </a:r>
            <a:r>
              <a:rPr lang="el-GR">
                <a:cs typeface="Times New Roman" pitchFamily="18" charset="0"/>
              </a:rPr>
              <a:t>σ</a:t>
            </a:r>
            <a:r>
              <a:rPr lang="el-GR" baseline="-30000">
                <a:cs typeface="Times New Roman" pitchFamily="18" charset="0"/>
              </a:rPr>
              <a:t>β</a:t>
            </a:r>
            <a:endParaRPr lang="el-GR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 </a:t>
            </a:r>
            <a:endParaRPr lang="el-GR">
              <a:cs typeface="Times New Roman" pitchFamily="18" charset="0"/>
            </a:endParaRPr>
          </a:p>
          <a:p>
            <a:pPr algn="just"/>
            <a:r>
              <a:rPr lang="el-GR">
                <a:cs typeface="Times New Roman" pitchFamily="18" charset="0"/>
              </a:rPr>
              <a:t>Δηλαδή η συνδιακύμανση μεταξύ δυο μετοχών είναι ίση με την συσχέτιση των δυο μετοχών πολλαπλασιασμένη με την τυπική απόκλιση της κάθε μιας.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l-GR" sz="2800" dirty="0">
                <a:cs typeface="Times New Roman" pitchFamily="18" charset="0"/>
              </a:rPr>
              <a:t>Είχαμε διαπιστώσει </a:t>
            </a:r>
            <a:r>
              <a:rPr lang="el-GR" sz="2800" dirty="0" smtClean="0"/>
              <a:t> </a:t>
            </a:r>
            <a:r>
              <a:rPr lang="en-US" sz="2800" dirty="0" err="1">
                <a:cs typeface="Times New Roman" pitchFamily="18" charset="0"/>
              </a:rPr>
              <a:t>r</a:t>
            </a:r>
            <a:r>
              <a:rPr lang="en-US" sz="2800" baseline="-30000" dirty="0" err="1">
                <a:cs typeface="Times New Roman" pitchFamily="18" charset="0"/>
              </a:rPr>
              <a:t>AB</a:t>
            </a:r>
            <a:r>
              <a:rPr lang="el-GR" sz="2800" dirty="0">
                <a:cs typeface="Times New Roman" pitchFamily="18" charset="0"/>
              </a:rPr>
              <a:t>=-</a:t>
            </a:r>
            <a:r>
              <a:rPr lang="el-GR" sz="2800" dirty="0" smtClean="0">
                <a:cs typeface="Times New Roman" pitchFamily="18" charset="0"/>
              </a:rPr>
              <a:t>0,16392  </a:t>
            </a:r>
            <a:r>
              <a:rPr lang="el-GR" sz="2800" dirty="0" err="1" smtClean="0">
                <a:cs typeface="Times New Roman" pitchFamily="18" charset="0"/>
              </a:rPr>
              <a:t>σ</a:t>
            </a:r>
            <a:r>
              <a:rPr lang="el-GR" sz="2800" baseline="-30000" dirty="0" err="1" smtClean="0">
                <a:cs typeface="Times New Roman" pitchFamily="18" charset="0"/>
              </a:rPr>
              <a:t>Α</a:t>
            </a:r>
            <a:r>
              <a:rPr lang="el-GR" sz="2800" dirty="0" smtClean="0">
                <a:cs typeface="Times New Roman" pitchFamily="18" charset="0"/>
              </a:rPr>
              <a:t> </a:t>
            </a:r>
            <a:r>
              <a:rPr lang="el-GR" sz="2800" dirty="0">
                <a:cs typeface="Times New Roman" pitchFamily="18" charset="0"/>
              </a:rPr>
              <a:t>= 0,2586</a:t>
            </a:r>
            <a:r>
              <a:rPr lang="el-GR" sz="2800" dirty="0"/>
              <a:t> </a:t>
            </a:r>
            <a:r>
              <a:rPr lang="el-GR" sz="2800" dirty="0" smtClean="0"/>
              <a:t>  </a:t>
            </a:r>
            <a:r>
              <a:rPr lang="el-GR" sz="2800" dirty="0" smtClean="0">
                <a:cs typeface="Times New Roman" pitchFamily="18" charset="0"/>
              </a:rPr>
              <a:t>σ</a:t>
            </a:r>
            <a:r>
              <a:rPr lang="el-GR" sz="2800" baseline="-30000" dirty="0" smtClean="0">
                <a:cs typeface="Times New Roman" pitchFamily="18" charset="0"/>
              </a:rPr>
              <a:t>β</a:t>
            </a:r>
            <a:r>
              <a:rPr lang="el-GR" sz="2800" dirty="0" smtClean="0">
                <a:cs typeface="Times New Roman" pitchFamily="18" charset="0"/>
              </a:rPr>
              <a:t> </a:t>
            </a:r>
            <a:r>
              <a:rPr lang="el-GR" sz="2800" dirty="0">
                <a:cs typeface="Times New Roman" pitchFamily="18" charset="0"/>
              </a:rPr>
              <a:t>= 0,115</a:t>
            </a:r>
          </a:p>
          <a:p>
            <a:pPr algn="just"/>
            <a:r>
              <a:rPr lang="el-GR" sz="2800" dirty="0"/>
              <a:t>Η</a:t>
            </a:r>
            <a:r>
              <a:rPr lang="el-GR" sz="2800" dirty="0">
                <a:cs typeface="Times New Roman" pitchFamily="18" charset="0"/>
              </a:rPr>
              <a:t> διακύμανση του χαρτοφυλακίου </a:t>
            </a:r>
            <a:r>
              <a:rPr lang="el-GR" sz="2800" dirty="0" smtClean="0">
                <a:cs typeface="Times New Roman" pitchFamily="18" charset="0"/>
              </a:rPr>
              <a:t>με τον δεύτερο τρόπο</a:t>
            </a:r>
            <a:r>
              <a:rPr lang="en-US" sz="2800" dirty="0" smtClean="0"/>
              <a:t>:</a:t>
            </a:r>
            <a:endParaRPr lang="el-GR" sz="2800" dirty="0"/>
          </a:p>
          <a:p>
            <a:pPr algn="just"/>
            <a:r>
              <a:rPr lang="en-US" sz="2800" dirty="0" err="1">
                <a:cs typeface="Times New Roman" pitchFamily="18" charset="0"/>
              </a:rPr>
              <a:t>Var</a:t>
            </a:r>
            <a:r>
              <a:rPr lang="el-GR" sz="2800" dirty="0">
                <a:cs typeface="Times New Roman" pitchFamily="18" charset="0"/>
              </a:rPr>
              <a:t>(Χαρτοφυλάκιο) = Χ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 + 2 Χ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Χ</a:t>
            </a:r>
            <a:r>
              <a:rPr lang="el-GR" sz="2800" baseline="-30000" dirty="0">
                <a:cs typeface="Times New Roman" pitchFamily="18" charset="0"/>
              </a:rPr>
              <a:t>Β </a:t>
            </a:r>
            <a:r>
              <a:rPr lang="el-GR" sz="2800" dirty="0" err="1">
                <a:cs typeface="Times New Roman" pitchFamily="18" charset="0"/>
              </a:rPr>
              <a:t>σ</a:t>
            </a:r>
            <a:r>
              <a:rPr lang="el-GR" sz="2800" baseline="-30000" dirty="0" err="1">
                <a:cs typeface="Times New Roman" pitchFamily="18" charset="0"/>
              </a:rPr>
              <a:t>ΑΒ</a:t>
            </a:r>
            <a:r>
              <a:rPr lang="el-GR" sz="2800" dirty="0">
                <a:cs typeface="Times New Roman" pitchFamily="18" charset="0"/>
              </a:rPr>
              <a:t> + Χ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 = Χ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 +2 Χ</a:t>
            </a:r>
            <a:r>
              <a:rPr lang="el-GR" sz="2800" baseline="-30000" dirty="0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Χ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r</a:t>
            </a:r>
            <a:r>
              <a:rPr lang="en-US" sz="2800" baseline="-30000" dirty="0" err="1">
                <a:cs typeface="Times New Roman" pitchFamily="18" charset="0"/>
              </a:rPr>
              <a:t>AB</a:t>
            </a:r>
            <a:r>
              <a:rPr lang="el-GR" sz="2800" dirty="0">
                <a:cs typeface="Times New Roman" pitchFamily="18" charset="0"/>
              </a:rPr>
              <a:t> </a:t>
            </a:r>
            <a:r>
              <a:rPr lang="el-GR" sz="2800" dirty="0" err="1">
                <a:cs typeface="Times New Roman" pitchFamily="18" charset="0"/>
              </a:rPr>
              <a:t>σ</a:t>
            </a:r>
            <a:r>
              <a:rPr lang="el-GR" sz="2800" baseline="-30000" dirty="0" err="1">
                <a:cs typeface="Times New Roman" pitchFamily="18" charset="0"/>
              </a:rPr>
              <a:t>Α</a:t>
            </a:r>
            <a:r>
              <a:rPr lang="el-GR" sz="2800" dirty="0" err="1">
                <a:cs typeface="Times New Roman" pitchFamily="18" charset="0"/>
              </a:rPr>
              <a:t>σ</a:t>
            </a:r>
            <a:r>
              <a:rPr lang="el-GR" sz="2800" baseline="-30000" dirty="0" err="1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+ Χ</a:t>
            </a:r>
            <a:r>
              <a:rPr lang="el-GR" sz="2800" baseline="30000" dirty="0">
                <a:cs typeface="Times New Roman" pitchFamily="18" charset="0"/>
              </a:rPr>
              <a:t>2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</a:t>
            </a:r>
            <a:r>
              <a:rPr lang="el-GR" sz="2800" dirty="0" smtClean="0">
                <a:cs typeface="Times New Roman" pitchFamily="18" charset="0"/>
              </a:rPr>
              <a:t>σ</a:t>
            </a:r>
            <a:r>
              <a:rPr lang="el-GR" sz="2800" baseline="30000" dirty="0" smtClean="0">
                <a:cs typeface="Times New Roman" pitchFamily="18" charset="0"/>
              </a:rPr>
              <a:t>2</a:t>
            </a:r>
            <a:r>
              <a:rPr lang="el-GR" sz="2800" baseline="-30000" dirty="0" smtClean="0">
                <a:cs typeface="Times New Roman" pitchFamily="18" charset="0"/>
              </a:rPr>
              <a:t>Β</a:t>
            </a:r>
            <a:r>
              <a:rPr lang="el-GR" sz="2800" dirty="0" smtClean="0">
                <a:cs typeface="Times New Roman" pitchFamily="18" charset="0"/>
              </a:rPr>
              <a:t>  </a:t>
            </a:r>
          </a:p>
          <a:p>
            <a:pPr algn="just"/>
            <a:r>
              <a:rPr lang="el-GR" sz="2800" dirty="0" smtClean="0">
                <a:cs typeface="Times New Roman" pitchFamily="18" charset="0"/>
              </a:rPr>
              <a:t>=0,36*0,066875+2*0,6*0,4*(</a:t>
            </a:r>
            <a:r>
              <a:rPr lang="el-GR" sz="2800" dirty="0" smtClean="0"/>
              <a:t>0</a:t>
            </a:r>
            <a:r>
              <a:rPr lang="el-GR" sz="2800" dirty="0" smtClean="0">
                <a:cs typeface="Times New Roman" pitchFamily="18" charset="0"/>
              </a:rPr>
              <a:t>,1639)*0,2586*0,115+</a:t>
            </a:r>
            <a:r>
              <a:rPr lang="el-GR" sz="2800" dirty="0" smtClean="0"/>
              <a:t> </a:t>
            </a:r>
            <a:r>
              <a:rPr lang="el-GR" sz="2800" dirty="0" smtClean="0">
                <a:cs typeface="Times New Roman" pitchFamily="18" charset="0"/>
              </a:rPr>
              <a:t>0,16*0,013225= 0,023851</a:t>
            </a:r>
          </a:p>
          <a:p>
            <a:pPr algn="just"/>
            <a:endParaRPr lang="el-GR" sz="2800" dirty="0" smtClean="0">
              <a:cs typeface="Times New Roman" pitchFamily="18" charset="0"/>
            </a:endParaRPr>
          </a:p>
          <a:p>
            <a:pPr algn="just"/>
            <a:endParaRPr lang="el-GR" sz="2800" dirty="0">
              <a:cs typeface="Times New Roman" pitchFamily="18" charset="0"/>
            </a:endParaRPr>
          </a:p>
          <a:p>
            <a:pPr algn="just"/>
            <a:r>
              <a:rPr lang="el-GR" sz="2800" dirty="0" smtClean="0">
                <a:cs typeface="Times New Roman" pitchFamily="18" charset="0"/>
              </a:rPr>
              <a:t>Αν </a:t>
            </a:r>
            <a:r>
              <a:rPr lang="el-GR" sz="2800" dirty="0">
                <a:cs typeface="Times New Roman" pitchFamily="18" charset="0"/>
              </a:rPr>
              <a:t>υποθέσουμε ότι </a:t>
            </a:r>
            <a:r>
              <a:rPr lang="en-US" sz="2800" dirty="0" err="1">
                <a:cs typeface="Times New Roman" pitchFamily="18" charset="0"/>
              </a:rPr>
              <a:t>r</a:t>
            </a:r>
            <a:r>
              <a:rPr lang="en-US" sz="2800" baseline="-30000" dirty="0" err="1">
                <a:cs typeface="Times New Roman" pitchFamily="18" charset="0"/>
              </a:rPr>
              <a:t>AB</a:t>
            </a:r>
            <a:r>
              <a:rPr lang="el-GR" sz="2800" dirty="0">
                <a:cs typeface="Times New Roman" pitchFamily="18" charset="0"/>
              </a:rPr>
              <a:t> = 1 τότε</a:t>
            </a:r>
          </a:p>
          <a:p>
            <a:pPr algn="just"/>
            <a:r>
              <a:rPr lang="en-US" sz="2800" dirty="0" err="1">
                <a:cs typeface="Times New Roman" pitchFamily="18" charset="0"/>
              </a:rPr>
              <a:t>Var</a:t>
            </a:r>
            <a:r>
              <a:rPr lang="el-GR" sz="2800" dirty="0">
                <a:cs typeface="Times New Roman" pitchFamily="18" charset="0"/>
              </a:rPr>
              <a:t>(Χαρτοφυλάκιο)=0,36*0,066875+2*0,6*0,4*(1)*0,2586*0,115+0,16*0,013225= </a:t>
            </a:r>
            <a:r>
              <a:rPr lang="el-GR" sz="2800" dirty="0" smtClean="0">
                <a:cs typeface="Times New Roman" pitchFamily="18" charset="0"/>
              </a:rPr>
              <a:t>0,040466</a:t>
            </a:r>
          </a:p>
          <a:p>
            <a:pPr algn="just"/>
            <a:endParaRPr lang="el-GR" sz="2800" dirty="0">
              <a:cs typeface="Times New Roman" pitchFamily="18" charset="0"/>
            </a:endParaRPr>
          </a:p>
          <a:p>
            <a:pPr algn="just"/>
            <a:endParaRPr lang="el-GR" sz="2800" dirty="0" smtClean="0">
              <a:cs typeface="Times New Roman" pitchFamily="18" charset="0"/>
            </a:endParaRPr>
          </a:p>
          <a:p>
            <a:pPr algn="just"/>
            <a:r>
              <a:rPr lang="el-GR" sz="2800" dirty="0" smtClean="0">
                <a:cs typeface="Times New Roman" pitchFamily="18" charset="0"/>
              </a:rPr>
              <a:t>Το ίδιο αποτέλεσμα βρήκαμε με τον γραμμικό συνδυασμό  Χ</a:t>
            </a:r>
            <a:r>
              <a:rPr lang="el-GR" sz="2800" baseline="-30000" dirty="0" smtClean="0">
                <a:cs typeface="Times New Roman" pitchFamily="18" charset="0"/>
              </a:rPr>
              <a:t>Α</a:t>
            </a:r>
            <a:r>
              <a:rPr lang="el-GR" sz="2800" dirty="0" smtClean="0">
                <a:cs typeface="Times New Roman" pitchFamily="18" charset="0"/>
              </a:rPr>
              <a:t> </a:t>
            </a:r>
            <a:r>
              <a:rPr lang="el-GR" sz="2800" dirty="0" err="1">
                <a:cs typeface="Times New Roman" pitchFamily="18" charset="0"/>
              </a:rPr>
              <a:t>σ</a:t>
            </a:r>
            <a:r>
              <a:rPr lang="el-GR" sz="2800" baseline="-30000" dirty="0" err="1">
                <a:cs typeface="Times New Roman" pitchFamily="18" charset="0"/>
              </a:rPr>
              <a:t>Α</a:t>
            </a:r>
            <a:r>
              <a:rPr lang="el-GR" sz="2800" dirty="0">
                <a:cs typeface="Times New Roman" pitchFamily="18" charset="0"/>
              </a:rPr>
              <a:t>  + Χ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σ</a:t>
            </a:r>
            <a:r>
              <a:rPr lang="el-GR" sz="2800" baseline="-30000" dirty="0">
                <a:cs typeface="Times New Roman" pitchFamily="18" charset="0"/>
              </a:rPr>
              <a:t>Β</a:t>
            </a:r>
            <a:r>
              <a:rPr lang="el-GR" sz="2800" dirty="0">
                <a:cs typeface="Times New Roman" pitchFamily="18" charset="0"/>
              </a:rPr>
              <a:t>  = 0,6 *0,2586 + 0,4 * 0,115= </a:t>
            </a:r>
            <a:r>
              <a:rPr lang="el-GR" sz="2800" dirty="0"/>
              <a:t>0</a:t>
            </a:r>
            <a:r>
              <a:rPr lang="el-GR" sz="2800" dirty="0">
                <a:cs typeface="Times New Roman" pitchFamily="18" charset="0"/>
              </a:rPr>
              <a:t>,2012 </a:t>
            </a:r>
            <a:endParaRPr lang="el-GR" sz="2800" dirty="0"/>
          </a:p>
          <a:p>
            <a:pPr algn="just"/>
            <a:endParaRPr lang="el-GR" sz="2800" dirty="0" smtClean="0">
              <a:cs typeface="Times New Roman" pitchFamily="18" charset="0"/>
            </a:endParaRPr>
          </a:p>
          <a:p>
            <a:pPr algn="just"/>
            <a:endParaRPr lang="el-GR" sz="2800" dirty="0"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51616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7224780"/>
              </p:ext>
            </p:extLst>
          </p:nvPr>
        </p:nvGraphicFramePr>
        <p:xfrm>
          <a:off x="228600" y="5013176"/>
          <a:ext cx="8915400" cy="609600"/>
        </p:xfrm>
        <a:graphic>
          <a:graphicData uri="http://schemas.openxmlformats.org/presentationml/2006/ole">
            <p:oleObj spid="_x0000_s751644" name="Εξίσωση" r:id="rId4" imgW="3797300" imgH="266700" progId="Equation.3">
              <p:embed/>
            </p:oleObj>
          </a:graphicData>
        </a:graphic>
      </p:graphicFrame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5705645"/>
              </p:ext>
            </p:extLst>
          </p:nvPr>
        </p:nvGraphicFramePr>
        <p:xfrm>
          <a:off x="19810" y="2780928"/>
          <a:ext cx="9144000" cy="642937"/>
        </p:xfrm>
        <a:graphic>
          <a:graphicData uri="http://schemas.openxmlformats.org/presentationml/2006/ole">
            <p:oleObj spid="_x0000_s751645" name="Εξίσωση" r:id="rId5" imgW="3771900" imgH="26670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6802" name="Rectangle 2"/>
              <p:cNvSpPr>
                <a:spLocks noGrp="1" noChangeArrowheads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solidFill>
                <a:srgbClr val="FFFFFF"/>
              </a:solidFill>
            </p:spPr>
            <p:txBody>
              <a:bodyPr/>
              <a:lstStyle/>
              <a:p>
                <a:pPr algn="just"/>
                <a:r>
                  <a:rPr lang="el-GR" dirty="0" smtClean="0"/>
                  <a:t>Συμπέρασμα</a:t>
                </a:r>
                <a:r>
                  <a:rPr lang="en-US" dirty="0"/>
                  <a:t>:</a:t>
                </a:r>
                <a:r>
                  <a:rPr lang="el-GR" dirty="0"/>
                  <a:t> Η</a:t>
                </a:r>
                <a:r>
                  <a:rPr lang="el-GR" dirty="0">
                    <a:cs typeface="Times New Roman" pitchFamily="18" charset="0"/>
                  </a:rPr>
                  <a:t> σταθμισμένη τυπική απόκλιση δυο μετοχών είναι ίση με την τυπική απόκλιση του χαρτοφυλακίου που σχηματίζουν, μόνο όταν η συσχέτισή τους είναι 1. </a:t>
                </a:r>
                <a:endParaRPr lang="en-US" dirty="0">
                  <a:cs typeface="Times New Roman" pitchFamily="18" charset="0"/>
                </a:endParaRPr>
              </a:p>
              <a:p>
                <a:pPr algn="just"/>
                <a:r>
                  <a:rPr lang="el-GR" dirty="0">
                    <a:cs typeface="Times New Roman" pitchFamily="18" charset="0"/>
                  </a:rPr>
                  <a:t>Σε κάθε άλλη περίπτωση η τυπική απόκλιση του χαρτοφυλακίου των μετοχών είναι μικρότερη από αυτή του σταθμισμένου μέσου των μετοχών. </a:t>
                </a:r>
                <a:endParaRPr lang="en-US" dirty="0">
                  <a:cs typeface="Times New Roman" pitchFamily="18" charset="0"/>
                </a:endParaRPr>
              </a:p>
              <a:p>
                <a:pPr algn="just"/>
                <a:r>
                  <a:rPr lang="el-GR" dirty="0">
                    <a:cs typeface="Times New Roman" pitchFamily="18" charset="0"/>
                  </a:rPr>
                  <a:t>Το φαινόμενο αυτό οφείλεται στη διαφοροποίηση</a:t>
                </a:r>
                <a:r>
                  <a:rPr lang="el-GR" dirty="0" smtClean="0">
                    <a:cs typeface="Times New Roman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l-GR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l-GR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l-GR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  <m:r>
                      <a:rPr lang="el-GR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l-GR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l-GR" dirty="0" smtClean="0">
                    <a:cs typeface="Times New Roman" pitchFamily="18" charset="0"/>
                  </a:rPr>
                  <a:t> όσο προχωράμε από το 1 στο -1 τα οφέλη της διαφοροποίησης αυξάνονται </a:t>
                </a:r>
                <a:endParaRPr lang="el-GR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168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 cstate="print"/>
                <a:stretch>
                  <a:fillRect l="-1467" t="-1156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5323-70E4-4AE0-B82B-3F6566C448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14937</TotalTime>
  <Words>2221</Words>
  <Application>Microsoft Office PowerPoint</Application>
  <PresentationFormat>Προβολή στην οθόνη (4:3)</PresentationFormat>
  <Paragraphs>203</Paragraphs>
  <Slides>34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Θέμα του Office</vt:lpstr>
      <vt:lpstr>Εξίσωση</vt:lpstr>
      <vt:lpstr>Φύλλο εργασίας</vt:lpstr>
      <vt:lpstr>Διαφάνεια 1</vt:lpstr>
      <vt:lpstr>Διαφάνεια 2</vt:lpstr>
      <vt:lpstr>Διαφάνεια 3</vt:lpstr>
      <vt:lpstr>Διαφοροποίηση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Χρηματιστήριο Παραγώγων Αθηνών - ΧΠΑ</dc:title>
  <dc:creator>@</dc:creator>
  <cp:lastModifiedBy>User</cp:lastModifiedBy>
  <cp:revision>211</cp:revision>
  <dcterms:created xsi:type="dcterms:W3CDTF">2000-05-31T12:27:11Z</dcterms:created>
  <dcterms:modified xsi:type="dcterms:W3CDTF">2016-12-20T07:40:46Z</dcterms:modified>
</cp:coreProperties>
</file>