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93"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8" r:id="rId33"/>
    <p:sldId id="286" r:id="rId34"/>
    <p:sldId id="287" r:id="rId35"/>
    <p:sldId id="289" r:id="rId36"/>
    <p:sldId id="291" r:id="rId37"/>
    <p:sldId id="292" r:id="rId3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AAC57D-8314-44BA-81C5-AA7B4F8DA628}" type="doc">
      <dgm:prSet loTypeId="urn:microsoft.com/office/officeart/2005/8/layout/cycle7" loCatId="cycle" qsTypeId="urn:microsoft.com/office/officeart/2005/8/quickstyle/simple3" qsCatId="simple" csTypeId="urn:microsoft.com/office/officeart/2005/8/colors/accent1_2" csCatId="accent1" phldr="1"/>
      <dgm:spPr/>
      <dgm:t>
        <a:bodyPr/>
        <a:lstStyle/>
        <a:p>
          <a:endParaRPr lang="el-GR"/>
        </a:p>
      </dgm:t>
    </dgm:pt>
    <dgm:pt modelId="{42E776D9-C4DE-4702-9A25-0FF77519A71E}">
      <dgm:prSet phldrT="[Κείμενο]"/>
      <dgm:spPr/>
      <dgm:t>
        <a:bodyPr/>
        <a:lstStyle/>
        <a:p>
          <a:r>
            <a:rPr lang="el-GR"/>
            <a:t>Μετρητά</a:t>
          </a:r>
        </a:p>
      </dgm:t>
    </dgm:pt>
    <dgm:pt modelId="{00E24E46-C1CC-423A-BFE8-2D4730584357}" type="parTrans" cxnId="{B3685B2E-F816-4F33-AF1F-B0DE4C0B1586}">
      <dgm:prSet/>
      <dgm:spPr/>
      <dgm:t>
        <a:bodyPr/>
        <a:lstStyle/>
        <a:p>
          <a:endParaRPr lang="el-GR"/>
        </a:p>
      </dgm:t>
    </dgm:pt>
    <dgm:pt modelId="{D976F711-1F12-44B5-882D-386836DCF0F6}" type="sibTrans" cxnId="{B3685B2E-F816-4F33-AF1F-B0DE4C0B1586}">
      <dgm:prSet/>
      <dgm:spPr/>
      <dgm:t>
        <a:bodyPr/>
        <a:lstStyle/>
        <a:p>
          <a:r>
            <a:rPr lang="el-GR"/>
            <a:t>Είσπραξη πωλήσεων με πίστωση</a:t>
          </a:r>
        </a:p>
      </dgm:t>
    </dgm:pt>
    <dgm:pt modelId="{415CA684-D0F4-4EAB-969A-809B9230152A}">
      <dgm:prSet phldrT="[Κείμενο]"/>
      <dgm:spPr/>
      <dgm:t>
        <a:bodyPr/>
        <a:lstStyle/>
        <a:p>
          <a:r>
            <a:rPr lang="el-GR" dirty="0"/>
            <a:t>Λογαριασμοί</a:t>
          </a:r>
        </a:p>
        <a:p>
          <a:r>
            <a:rPr lang="el-GR" dirty="0" smtClean="0"/>
            <a:t>Εισπρακτέοι</a:t>
          </a:r>
          <a:endParaRPr lang="el-GR" dirty="0"/>
        </a:p>
      </dgm:t>
    </dgm:pt>
    <dgm:pt modelId="{221DB9BA-541A-4AF6-B741-18D983A9FCA3}" type="parTrans" cxnId="{49D70494-0B5F-4B30-9AA6-343C5B085328}">
      <dgm:prSet/>
      <dgm:spPr/>
      <dgm:t>
        <a:bodyPr/>
        <a:lstStyle/>
        <a:p>
          <a:endParaRPr lang="el-GR"/>
        </a:p>
      </dgm:t>
    </dgm:pt>
    <dgm:pt modelId="{CBD64DC3-DAAA-4CEF-9286-AC9EB2FBC5E5}" type="sibTrans" cxnId="{49D70494-0B5F-4B30-9AA6-343C5B085328}">
      <dgm:prSet custT="1"/>
      <dgm:spPr/>
      <dgm:t>
        <a:bodyPr/>
        <a:lstStyle/>
        <a:p>
          <a:r>
            <a:rPr lang="el-GR" sz="1200"/>
            <a:t>Πωλήσεις με πίστωση</a:t>
          </a:r>
        </a:p>
      </dgm:t>
    </dgm:pt>
    <dgm:pt modelId="{4CC37C9D-69BF-43E8-810C-1D6A2A4FD28D}">
      <dgm:prSet phldrT="[Κείμενο]"/>
      <dgm:spPr/>
      <dgm:t>
        <a:bodyPr/>
        <a:lstStyle/>
        <a:p>
          <a:r>
            <a:rPr lang="el-GR"/>
            <a:t>Αποθέματα</a:t>
          </a:r>
        </a:p>
      </dgm:t>
    </dgm:pt>
    <dgm:pt modelId="{0BF5C717-F36B-4CED-BF4B-215206DBD99D}" type="parTrans" cxnId="{91162436-D73B-4463-B29C-99742B094B17}">
      <dgm:prSet/>
      <dgm:spPr/>
      <dgm:t>
        <a:bodyPr/>
        <a:lstStyle/>
        <a:p>
          <a:endParaRPr lang="el-GR"/>
        </a:p>
      </dgm:t>
    </dgm:pt>
    <dgm:pt modelId="{6DEA3CC7-8407-46B3-8919-3ED7B370CBFA}" type="sibTrans" cxnId="{91162436-D73B-4463-B29C-99742B094B17}">
      <dgm:prSet custT="1"/>
      <dgm:spPr/>
      <dgm:t>
        <a:bodyPr/>
        <a:lstStyle/>
        <a:p>
          <a:r>
            <a:rPr lang="el-GR" sz="1200" dirty="0" smtClean="0"/>
            <a:t>Αποσβέσεις</a:t>
          </a:r>
          <a:endParaRPr lang="el-GR" sz="1200" dirty="0"/>
        </a:p>
      </dgm:t>
    </dgm:pt>
    <dgm:pt modelId="{753AA4C1-95F2-4714-B919-BBE3150A730E}">
      <dgm:prSet phldrT="[Κείμενο]"/>
      <dgm:spPr/>
      <dgm:t>
        <a:bodyPr/>
        <a:lstStyle/>
        <a:p>
          <a:r>
            <a:rPr lang="el-GR"/>
            <a:t>Πάγιο</a:t>
          </a:r>
        </a:p>
        <a:p>
          <a:r>
            <a:rPr lang="el-GR"/>
            <a:t>Ενεργητικό</a:t>
          </a:r>
        </a:p>
      </dgm:t>
    </dgm:pt>
    <dgm:pt modelId="{5862630B-ECB4-4A36-AB5E-561EDCB9ECC1}" type="parTrans" cxnId="{099BBFA8-EE0A-4B0F-BEA1-7FA0DB4F173D}">
      <dgm:prSet/>
      <dgm:spPr/>
      <dgm:t>
        <a:bodyPr/>
        <a:lstStyle/>
        <a:p>
          <a:endParaRPr lang="el-GR"/>
        </a:p>
      </dgm:t>
    </dgm:pt>
    <dgm:pt modelId="{C63F3FDE-1BA2-4967-9A59-7DFB81F8A906}" type="sibTrans" cxnId="{099BBFA8-EE0A-4B0F-BEA1-7FA0DB4F173D}">
      <dgm:prSet custT="1"/>
      <dgm:spPr/>
      <dgm:t>
        <a:bodyPr/>
        <a:lstStyle/>
        <a:p>
          <a:r>
            <a:rPr lang="el-GR" sz="1200"/>
            <a:t>Επενδύσεις</a:t>
          </a:r>
        </a:p>
      </dgm:t>
    </dgm:pt>
    <dgm:pt modelId="{DC558A83-A92F-464F-B6E3-546822A5A377}" type="pres">
      <dgm:prSet presAssocID="{D5AAC57D-8314-44BA-81C5-AA7B4F8DA628}" presName="Name0" presStyleCnt="0">
        <dgm:presLayoutVars>
          <dgm:dir/>
          <dgm:resizeHandles val="exact"/>
        </dgm:presLayoutVars>
      </dgm:prSet>
      <dgm:spPr/>
      <dgm:t>
        <a:bodyPr/>
        <a:lstStyle/>
        <a:p>
          <a:endParaRPr lang="el-GR"/>
        </a:p>
      </dgm:t>
    </dgm:pt>
    <dgm:pt modelId="{757CFF2C-9AD8-41E4-BC13-DC63C7FF5224}" type="pres">
      <dgm:prSet presAssocID="{42E776D9-C4DE-4702-9A25-0FF77519A71E}" presName="node" presStyleLbl="node1" presStyleIdx="0" presStyleCnt="4" custRadScaleRad="100038" custRadScaleInc="25852">
        <dgm:presLayoutVars>
          <dgm:bulletEnabled val="1"/>
        </dgm:presLayoutVars>
      </dgm:prSet>
      <dgm:spPr/>
      <dgm:t>
        <a:bodyPr/>
        <a:lstStyle/>
        <a:p>
          <a:endParaRPr lang="el-GR"/>
        </a:p>
      </dgm:t>
    </dgm:pt>
    <dgm:pt modelId="{C511A130-F797-40B4-960B-192E78A6127C}" type="pres">
      <dgm:prSet presAssocID="{D976F711-1F12-44B5-882D-386836DCF0F6}" presName="sibTrans" presStyleLbl="sibTrans2D1" presStyleIdx="0" presStyleCnt="4" custScaleX="200230" custScaleY="210024" custLinFactY="-21930" custLinFactNeighborX="89723" custLinFactNeighborY="-100000"/>
      <dgm:spPr>
        <a:prstGeom prst="leftArrow">
          <a:avLst/>
        </a:prstGeom>
      </dgm:spPr>
      <dgm:t>
        <a:bodyPr/>
        <a:lstStyle/>
        <a:p>
          <a:endParaRPr lang="el-GR"/>
        </a:p>
      </dgm:t>
    </dgm:pt>
    <dgm:pt modelId="{40162C66-E128-47E1-8443-CFA3EBAABA21}" type="pres">
      <dgm:prSet presAssocID="{D976F711-1F12-44B5-882D-386836DCF0F6}" presName="connectorText" presStyleLbl="sibTrans2D1" presStyleIdx="0" presStyleCnt="4"/>
      <dgm:spPr/>
      <dgm:t>
        <a:bodyPr/>
        <a:lstStyle/>
        <a:p>
          <a:endParaRPr lang="el-GR"/>
        </a:p>
      </dgm:t>
    </dgm:pt>
    <dgm:pt modelId="{32D4BBA5-33EE-4042-94A5-DCF726CA8048}" type="pres">
      <dgm:prSet presAssocID="{415CA684-D0F4-4EAB-969A-809B9230152A}" presName="node" presStyleLbl="node1" presStyleIdx="1" presStyleCnt="4" custRadScaleRad="152343" custRadScaleInc="653">
        <dgm:presLayoutVars>
          <dgm:bulletEnabled val="1"/>
        </dgm:presLayoutVars>
      </dgm:prSet>
      <dgm:spPr/>
      <dgm:t>
        <a:bodyPr/>
        <a:lstStyle/>
        <a:p>
          <a:endParaRPr lang="el-GR"/>
        </a:p>
      </dgm:t>
    </dgm:pt>
    <dgm:pt modelId="{34D042D1-D413-47AD-9D27-42CAF17D17EE}" type="pres">
      <dgm:prSet presAssocID="{CBD64DC3-DAAA-4CEF-9286-AC9EB2FBC5E5}" presName="sibTrans" presStyleLbl="sibTrans2D1" presStyleIdx="1" presStyleCnt="4" custAng="4180436" custFlipVert="1" custScaleX="200288" custScaleY="209591" custLinFactX="2518" custLinFactY="13476" custLinFactNeighborX="100000" custLinFactNeighborY="100000"/>
      <dgm:spPr>
        <a:prstGeom prst="leftArrow">
          <a:avLst/>
        </a:prstGeom>
      </dgm:spPr>
      <dgm:t>
        <a:bodyPr/>
        <a:lstStyle/>
        <a:p>
          <a:endParaRPr lang="el-GR"/>
        </a:p>
      </dgm:t>
    </dgm:pt>
    <dgm:pt modelId="{7CBCEC00-4AA7-4AFF-8DCD-8588FC524BB0}" type="pres">
      <dgm:prSet presAssocID="{CBD64DC3-DAAA-4CEF-9286-AC9EB2FBC5E5}" presName="connectorText" presStyleLbl="sibTrans2D1" presStyleIdx="1" presStyleCnt="4"/>
      <dgm:spPr>
        <a:prstGeom prst="leftArrow">
          <a:avLst/>
        </a:prstGeom>
      </dgm:spPr>
      <dgm:t>
        <a:bodyPr/>
        <a:lstStyle/>
        <a:p>
          <a:endParaRPr lang="el-GR"/>
        </a:p>
      </dgm:t>
    </dgm:pt>
    <dgm:pt modelId="{050A2128-88C0-499D-B89B-829B28928C59}" type="pres">
      <dgm:prSet presAssocID="{4CC37C9D-69BF-43E8-810C-1D6A2A4FD28D}" presName="node" presStyleLbl="node1" presStyleIdx="2" presStyleCnt="4">
        <dgm:presLayoutVars>
          <dgm:bulletEnabled val="1"/>
        </dgm:presLayoutVars>
      </dgm:prSet>
      <dgm:spPr/>
      <dgm:t>
        <a:bodyPr/>
        <a:lstStyle/>
        <a:p>
          <a:endParaRPr lang="el-GR"/>
        </a:p>
      </dgm:t>
    </dgm:pt>
    <dgm:pt modelId="{9714829E-DDD0-4E71-90E7-BD6A3113D0D8}" type="pres">
      <dgm:prSet presAssocID="{6DEA3CC7-8407-46B3-8919-3ED7B370CBFA}" presName="sibTrans" presStyleLbl="sibTrans2D1" presStyleIdx="2" presStyleCnt="4" custAng="20520000" custScaleX="200288" custScaleY="209591" custLinFactY="12407" custLinFactNeighborX="-86090" custLinFactNeighborY="100000"/>
      <dgm:spPr>
        <a:prstGeom prst="leftArrow">
          <a:avLst/>
        </a:prstGeom>
      </dgm:spPr>
      <dgm:t>
        <a:bodyPr/>
        <a:lstStyle/>
        <a:p>
          <a:endParaRPr lang="el-GR"/>
        </a:p>
      </dgm:t>
    </dgm:pt>
    <dgm:pt modelId="{C2F6D50A-0500-4451-9823-56CFE1FF8B4D}" type="pres">
      <dgm:prSet presAssocID="{6DEA3CC7-8407-46B3-8919-3ED7B370CBFA}" presName="connectorText" presStyleLbl="sibTrans2D1" presStyleIdx="2" presStyleCnt="4"/>
      <dgm:spPr/>
      <dgm:t>
        <a:bodyPr/>
        <a:lstStyle/>
        <a:p>
          <a:endParaRPr lang="el-GR"/>
        </a:p>
      </dgm:t>
    </dgm:pt>
    <dgm:pt modelId="{2293FF43-3189-4F8B-A2D5-8139BB22B821}" type="pres">
      <dgm:prSet presAssocID="{753AA4C1-95F2-4714-B919-BBE3150A730E}" presName="node" presStyleLbl="node1" presStyleIdx="3" presStyleCnt="4" custRadScaleRad="135274" custRadScaleInc="10137">
        <dgm:presLayoutVars>
          <dgm:bulletEnabled val="1"/>
        </dgm:presLayoutVars>
      </dgm:prSet>
      <dgm:spPr/>
      <dgm:t>
        <a:bodyPr/>
        <a:lstStyle/>
        <a:p>
          <a:endParaRPr lang="el-GR"/>
        </a:p>
      </dgm:t>
    </dgm:pt>
    <dgm:pt modelId="{0F1E628F-7445-4105-A6EF-773D244764CC}" type="pres">
      <dgm:prSet presAssocID="{C63F3FDE-1BA2-4967-9A59-7DFB81F8A906}" presName="sibTrans" presStyleLbl="sibTrans2D1" presStyleIdx="3" presStyleCnt="4" custAng="21240000" custScaleX="200288" custScaleY="209591" custLinFactY="-44036" custLinFactNeighborX="-58790" custLinFactNeighborY="-100000"/>
      <dgm:spPr>
        <a:prstGeom prst="leftArrow">
          <a:avLst/>
        </a:prstGeom>
      </dgm:spPr>
      <dgm:t>
        <a:bodyPr/>
        <a:lstStyle/>
        <a:p>
          <a:endParaRPr lang="el-GR"/>
        </a:p>
      </dgm:t>
    </dgm:pt>
    <dgm:pt modelId="{D75B4C01-77B1-4F10-BC4F-E819ACD778F4}" type="pres">
      <dgm:prSet presAssocID="{C63F3FDE-1BA2-4967-9A59-7DFB81F8A906}" presName="connectorText" presStyleLbl="sibTrans2D1" presStyleIdx="3" presStyleCnt="4"/>
      <dgm:spPr/>
      <dgm:t>
        <a:bodyPr/>
        <a:lstStyle/>
        <a:p>
          <a:endParaRPr lang="el-GR"/>
        </a:p>
      </dgm:t>
    </dgm:pt>
  </dgm:ptLst>
  <dgm:cxnLst>
    <dgm:cxn modelId="{085831CD-47CB-41F2-B077-B810DAFDE80F}" type="presOf" srcId="{CBD64DC3-DAAA-4CEF-9286-AC9EB2FBC5E5}" destId="{34D042D1-D413-47AD-9D27-42CAF17D17EE}" srcOrd="0" destOrd="0" presId="urn:microsoft.com/office/officeart/2005/8/layout/cycle7"/>
    <dgm:cxn modelId="{45891C84-930D-4F9D-A57E-7D8E9F47A907}" type="presOf" srcId="{753AA4C1-95F2-4714-B919-BBE3150A730E}" destId="{2293FF43-3189-4F8B-A2D5-8139BB22B821}" srcOrd="0" destOrd="0" presId="urn:microsoft.com/office/officeart/2005/8/layout/cycle7"/>
    <dgm:cxn modelId="{982E41EF-49AB-4D1A-95FA-38B535E17476}" type="presOf" srcId="{4CC37C9D-69BF-43E8-810C-1D6A2A4FD28D}" destId="{050A2128-88C0-499D-B89B-829B28928C59}" srcOrd="0" destOrd="0" presId="urn:microsoft.com/office/officeart/2005/8/layout/cycle7"/>
    <dgm:cxn modelId="{91162436-D73B-4463-B29C-99742B094B17}" srcId="{D5AAC57D-8314-44BA-81C5-AA7B4F8DA628}" destId="{4CC37C9D-69BF-43E8-810C-1D6A2A4FD28D}" srcOrd="2" destOrd="0" parTransId="{0BF5C717-F36B-4CED-BF4B-215206DBD99D}" sibTransId="{6DEA3CC7-8407-46B3-8919-3ED7B370CBFA}"/>
    <dgm:cxn modelId="{CEA5C3BD-4C66-44D5-B46C-D9BFD37257E3}" type="presOf" srcId="{6DEA3CC7-8407-46B3-8919-3ED7B370CBFA}" destId="{C2F6D50A-0500-4451-9823-56CFE1FF8B4D}" srcOrd="1" destOrd="0" presId="urn:microsoft.com/office/officeart/2005/8/layout/cycle7"/>
    <dgm:cxn modelId="{82D26A16-B8A9-4BAB-A80F-B8AC4B52ABBA}" type="presOf" srcId="{6DEA3CC7-8407-46B3-8919-3ED7B370CBFA}" destId="{9714829E-DDD0-4E71-90E7-BD6A3113D0D8}" srcOrd="0" destOrd="0" presId="urn:microsoft.com/office/officeart/2005/8/layout/cycle7"/>
    <dgm:cxn modelId="{B3685B2E-F816-4F33-AF1F-B0DE4C0B1586}" srcId="{D5AAC57D-8314-44BA-81C5-AA7B4F8DA628}" destId="{42E776D9-C4DE-4702-9A25-0FF77519A71E}" srcOrd="0" destOrd="0" parTransId="{00E24E46-C1CC-423A-BFE8-2D4730584357}" sibTransId="{D976F711-1F12-44B5-882D-386836DCF0F6}"/>
    <dgm:cxn modelId="{7B403234-27F0-4C00-85AC-0477427DFDCB}" type="presOf" srcId="{CBD64DC3-DAAA-4CEF-9286-AC9EB2FBC5E5}" destId="{7CBCEC00-4AA7-4AFF-8DCD-8588FC524BB0}" srcOrd="1" destOrd="0" presId="urn:microsoft.com/office/officeart/2005/8/layout/cycle7"/>
    <dgm:cxn modelId="{FB20883C-7CD6-434E-9CE1-5E22A56B29A8}" type="presOf" srcId="{415CA684-D0F4-4EAB-969A-809B9230152A}" destId="{32D4BBA5-33EE-4042-94A5-DCF726CA8048}" srcOrd="0" destOrd="0" presId="urn:microsoft.com/office/officeart/2005/8/layout/cycle7"/>
    <dgm:cxn modelId="{FF76263C-A8D3-4127-8BA5-7CD9F172CA4D}" type="presOf" srcId="{D976F711-1F12-44B5-882D-386836DCF0F6}" destId="{C511A130-F797-40B4-960B-192E78A6127C}" srcOrd="0" destOrd="0" presId="urn:microsoft.com/office/officeart/2005/8/layout/cycle7"/>
    <dgm:cxn modelId="{49D70494-0B5F-4B30-9AA6-343C5B085328}" srcId="{D5AAC57D-8314-44BA-81C5-AA7B4F8DA628}" destId="{415CA684-D0F4-4EAB-969A-809B9230152A}" srcOrd="1" destOrd="0" parTransId="{221DB9BA-541A-4AF6-B741-18D983A9FCA3}" sibTransId="{CBD64DC3-DAAA-4CEF-9286-AC9EB2FBC5E5}"/>
    <dgm:cxn modelId="{5B61A255-FD0E-4333-9DC0-95967D3011D4}" type="presOf" srcId="{C63F3FDE-1BA2-4967-9A59-7DFB81F8A906}" destId="{D75B4C01-77B1-4F10-BC4F-E819ACD778F4}" srcOrd="1" destOrd="0" presId="urn:microsoft.com/office/officeart/2005/8/layout/cycle7"/>
    <dgm:cxn modelId="{A9A71ED8-DB67-48BD-9555-EC40B932792C}" type="presOf" srcId="{C63F3FDE-1BA2-4967-9A59-7DFB81F8A906}" destId="{0F1E628F-7445-4105-A6EF-773D244764CC}" srcOrd="0" destOrd="0" presId="urn:microsoft.com/office/officeart/2005/8/layout/cycle7"/>
    <dgm:cxn modelId="{8AE1F376-C3BF-435C-A390-894C13A1B97F}" type="presOf" srcId="{D5AAC57D-8314-44BA-81C5-AA7B4F8DA628}" destId="{DC558A83-A92F-464F-B6E3-546822A5A377}" srcOrd="0" destOrd="0" presId="urn:microsoft.com/office/officeart/2005/8/layout/cycle7"/>
    <dgm:cxn modelId="{54FAE81C-5263-4AE0-AAB4-62C5EC671BF8}" type="presOf" srcId="{D976F711-1F12-44B5-882D-386836DCF0F6}" destId="{40162C66-E128-47E1-8443-CFA3EBAABA21}" srcOrd="1" destOrd="0" presId="urn:microsoft.com/office/officeart/2005/8/layout/cycle7"/>
    <dgm:cxn modelId="{28FA536C-C85F-4405-8BEE-63BFE70A5EE0}" type="presOf" srcId="{42E776D9-C4DE-4702-9A25-0FF77519A71E}" destId="{757CFF2C-9AD8-41E4-BC13-DC63C7FF5224}" srcOrd="0" destOrd="0" presId="urn:microsoft.com/office/officeart/2005/8/layout/cycle7"/>
    <dgm:cxn modelId="{099BBFA8-EE0A-4B0F-BEA1-7FA0DB4F173D}" srcId="{D5AAC57D-8314-44BA-81C5-AA7B4F8DA628}" destId="{753AA4C1-95F2-4714-B919-BBE3150A730E}" srcOrd="3" destOrd="0" parTransId="{5862630B-ECB4-4A36-AB5E-561EDCB9ECC1}" sibTransId="{C63F3FDE-1BA2-4967-9A59-7DFB81F8A906}"/>
    <dgm:cxn modelId="{259F89DF-2440-46B0-80AF-1631895F8597}" type="presParOf" srcId="{DC558A83-A92F-464F-B6E3-546822A5A377}" destId="{757CFF2C-9AD8-41E4-BC13-DC63C7FF5224}" srcOrd="0" destOrd="0" presId="urn:microsoft.com/office/officeart/2005/8/layout/cycle7"/>
    <dgm:cxn modelId="{60793E73-62C5-413E-8298-53B59AD12198}" type="presParOf" srcId="{DC558A83-A92F-464F-B6E3-546822A5A377}" destId="{C511A130-F797-40B4-960B-192E78A6127C}" srcOrd="1" destOrd="0" presId="urn:microsoft.com/office/officeart/2005/8/layout/cycle7"/>
    <dgm:cxn modelId="{5357EC6D-7E4D-479B-A913-5E77495341B9}" type="presParOf" srcId="{C511A130-F797-40B4-960B-192E78A6127C}" destId="{40162C66-E128-47E1-8443-CFA3EBAABA21}" srcOrd="0" destOrd="0" presId="urn:microsoft.com/office/officeart/2005/8/layout/cycle7"/>
    <dgm:cxn modelId="{5F637200-3C0E-4E52-87CC-2E6AA062756B}" type="presParOf" srcId="{DC558A83-A92F-464F-B6E3-546822A5A377}" destId="{32D4BBA5-33EE-4042-94A5-DCF726CA8048}" srcOrd="2" destOrd="0" presId="urn:microsoft.com/office/officeart/2005/8/layout/cycle7"/>
    <dgm:cxn modelId="{D2A373CD-5F98-4EA8-A631-675A8824FBED}" type="presParOf" srcId="{DC558A83-A92F-464F-B6E3-546822A5A377}" destId="{34D042D1-D413-47AD-9D27-42CAF17D17EE}" srcOrd="3" destOrd="0" presId="urn:microsoft.com/office/officeart/2005/8/layout/cycle7"/>
    <dgm:cxn modelId="{F8B16A33-3FD1-4BF2-BE96-57216D0E4EAD}" type="presParOf" srcId="{34D042D1-D413-47AD-9D27-42CAF17D17EE}" destId="{7CBCEC00-4AA7-4AFF-8DCD-8588FC524BB0}" srcOrd="0" destOrd="0" presId="urn:microsoft.com/office/officeart/2005/8/layout/cycle7"/>
    <dgm:cxn modelId="{FAC193C8-7B8F-4373-96F6-AD9AAAF0D8AC}" type="presParOf" srcId="{DC558A83-A92F-464F-B6E3-546822A5A377}" destId="{050A2128-88C0-499D-B89B-829B28928C59}" srcOrd="4" destOrd="0" presId="urn:microsoft.com/office/officeart/2005/8/layout/cycle7"/>
    <dgm:cxn modelId="{30AE39AA-39B5-43AD-9BA4-D6330E76DEF8}" type="presParOf" srcId="{DC558A83-A92F-464F-B6E3-546822A5A377}" destId="{9714829E-DDD0-4E71-90E7-BD6A3113D0D8}" srcOrd="5" destOrd="0" presId="urn:microsoft.com/office/officeart/2005/8/layout/cycle7"/>
    <dgm:cxn modelId="{9188788D-784E-46FE-A685-58CFAB828E5A}" type="presParOf" srcId="{9714829E-DDD0-4E71-90E7-BD6A3113D0D8}" destId="{C2F6D50A-0500-4451-9823-56CFE1FF8B4D}" srcOrd="0" destOrd="0" presId="urn:microsoft.com/office/officeart/2005/8/layout/cycle7"/>
    <dgm:cxn modelId="{A446C0A4-3FD7-4CB3-8D99-3CA10D7F03D6}" type="presParOf" srcId="{DC558A83-A92F-464F-B6E3-546822A5A377}" destId="{2293FF43-3189-4F8B-A2D5-8139BB22B821}" srcOrd="6" destOrd="0" presId="urn:microsoft.com/office/officeart/2005/8/layout/cycle7"/>
    <dgm:cxn modelId="{F167E214-B37F-4DBA-BD81-8C9FA83CB15F}" type="presParOf" srcId="{DC558A83-A92F-464F-B6E3-546822A5A377}" destId="{0F1E628F-7445-4105-A6EF-773D244764CC}" srcOrd="7" destOrd="0" presId="urn:microsoft.com/office/officeart/2005/8/layout/cycle7"/>
    <dgm:cxn modelId="{488D5229-45C2-4884-B34B-B48AD58F6FE4}" type="presParOf" srcId="{0F1E628F-7445-4105-A6EF-773D244764CC}" destId="{D75B4C01-77B1-4F10-BC4F-E819ACD778F4}"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89686194-2625-4D00-B649-0A1654D3C7FF}" type="datetimeFigureOut">
              <a:rPr lang="el-GR" smtClean="0"/>
              <a:t>13/4/2020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2CE4386-4BD8-4216-BF74-CA7D7B0B7EE8}"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039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89686194-2625-4D00-B649-0A1654D3C7FF}" type="datetimeFigureOut">
              <a:rPr lang="el-GR" smtClean="0"/>
              <a:t>13/4/2020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2CE4386-4BD8-4216-BF74-CA7D7B0B7EE8}" type="slidenum">
              <a:rPr lang="el-GR" smtClean="0"/>
              <a:t>‹#›</a:t>
            </a:fld>
            <a:endParaRPr lang="el-GR"/>
          </a:p>
        </p:txBody>
      </p:sp>
    </p:spTree>
    <p:extLst>
      <p:ext uri="{BB962C8B-B14F-4D97-AF65-F5344CB8AC3E}">
        <p14:creationId xmlns:p14="http://schemas.microsoft.com/office/powerpoint/2010/main" val="3618524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89686194-2625-4D00-B649-0A1654D3C7FF}" type="datetimeFigureOut">
              <a:rPr lang="el-GR" smtClean="0"/>
              <a:t>13/4/2020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2CE4386-4BD8-4216-BF74-CA7D7B0B7EE8}" type="slidenum">
              <a:rPr lang="el-GR" smtClean="0"/>
              <a:t>‹#›</a:t>
            </a:fld>
            <a:endParaRPr lang="el-GR"/>
          </a:p>
        </p:txBody>
      </p:sp>
    </p:spTree>
    <p:extLst>
      <p:ext uri="{BB962C8B-B14F-4D97-AF65-F5344CB8AC3E}">
        <p14:creationId xmlns:p14="http://schemas.microsoft.com/office/powerpoint/2010/main" val="994501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89686194-2625-4D00-B649-0A1654D3C7FF}" type="datetimeFigureOut">
              <a:rPr lang="el-GR" smtClean="0"/>
              <a:t>13/4/2020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2CE4386-4BD8-4216-BF74-CA7D7B0B7EE8}" type="slidenum">
              <a:rPr lang="el-GR" smtClean="0"/>
              <a:t>‹#›</a:t>
            </a:fld>
            <a:endParaRPr lang="el-GR"/>
          </a:p>
        </p:txBody>
      </p:sp>
    </p:spTree>
    <p:extLst>
      <p:ext uri="{BB962C8B-B14F-4D97-AF65-F5344CB8AC3E}">
        <p14:creationId xmlns:p14="http://schemas.microsoft.com/office/powerpoint/2010/main" val="2039130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9686194-2625-4D00-B649-0A1654D3C7FF}" type="datetimeFigureOut">
              <a:rPr lang="el-GR" smtClean="0"/>
              <a:t>13/4/2020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2CE4386-4BD8-4216-BF74-CA7D7B0B7EE8}"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4084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89686194-2625-4D00-B649-0A1654D3C7FF}" type="datetimeFigureOut">
              <a:rPr lang="el-GR" smtClean="0"/>
              <a:t>13/4/2020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2CE4386-4BD8-4216-BF74-CA7D7B0B7EE8}" type="slidenum">
              <a:rPr lang="el-GR" smtClean="0"/>
              <a:t>‹#›</a:t>
            </a:fld>
            <a:endParaRPr lang="el-GR"/>
          </a:p>
        </p:txBody>
      </p:sp>
    </p:spTree>
    <p:extLst>
      <p:ext uri="{BB962C8B-B14F-4D97-AF65-F5344CB8AC3E}">
        <p14:creationId xmlns:p14="http://schemas.microsoft.com/office/powerpoint/2010/main" val="818255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97280" y="2582334"/>
            <a:ext cx="4937760" cy="33782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6217920" y="2582334"/>
            <a:ext cx="4937760" cy="33782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89686194-2625-4D00-B649-0A1654D3C7FF}" type="datetimeFigureOut">
              <a:rPr lang="el-GR" smtClean="0"/>
              <a:t>13/4/2020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2CE4386-4BD8-4216-BF74-CA7D7B0B7EE8}" type="slidenum">
              <a:rPr lang="el-GR" smtClean="0"/>
              <a:t>‹#›</a:t>
            </a:fld>
            <a:endParaRPr lang="el-GR"/>
          </a:p>
        </p:txBody>
      </p:sp>
    </p:spTree>
    <p:extLst>
      <p:ext uri="{BB962C8B-B14F-4D97-AF65-F5344CB8AC3E}">
        <p14:creationId xmlns:p14="http://schemas.microsoft.com/office/powerpoint/2010/main" val="2485237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89686194-2625-4D00-B649-0A1654D3C7FF}" type="datetimeFigureOut">
              <a:rPr lang="el-GR" smtClean="0"/>
              <a:t>13/4/2020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2CE4386-4BD8-4216-BF74-CA7D7B0B7EE8}" type="slidenum">
              <a:rPr lang="el-GR" smtClean="0"/>
              <a:t>‹#›</a:t>
            </a:fld>
            <a:endParaRPr lang="el-GR"/>
          </a:p>
        </p:txBody>
      </p:sp>
    </p:spTree>
    <p:extLst>
      <p:ext uri="{BB962C8B-B14F-4D97-AF65-F5344CB8AC3E}">
        <p14:creationId xmlns:p14="http://schemas.microsoft.com/office/powerpoint/2010/main" val="991630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9686194-2625-4D00-B649-0A1654D3C7FF}" type="datetimeFigureOut">
              <a:rPr lang="el-GR" smtClean="0"/>
              <a:t>13/4/2020</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52CE4386-4BD8-4216-BF74-CA7D7B0B7EE8}" type="slidenum">
              <a:rPr lang="el-GR" smtClean="0"/>
              <a:t>‹#›</a:t>
            </a:fld>
            <a:endParaRPr lang="el-GR"/>
          </a:p>
        </p:txBody>
      </p:sp>
    </p:spTree>
    <p:extLst>
      <p:ext uri="{BB962C8B-B14F-4D97-AF65-F5344CB8AC3E}">
        <p14:creationId xmlns:p14="http://schemas.microsoft.com/office/powerpoint/2010/main" val="2724300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9686194-2625-4D00-B649-0A1654D3C7FF}" type="datetimeFigureOut">
              <a:rPr lang="el-GR" smtClean="0"/>
              <a:t>13/4/2020</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2CE4386-4BD8-4216-BF74-CA7D7B0B7EE8}" type="slidenum">
              <a:rPr lang="el-GR" smtClean="0"/>
              <a:t>‹#›</a:t>
            </a:fld>
            <a:endParaRPr lang="el-GR"/>
          </a:p>
        </p:txBody>
      </p:sp>
    </p:spTree>
    <p:extLst>
      <p:ext uri="{BB962C8B-B14F-4D97-AF65-F5344CB8AC3E}">
        <p14:creationId xmlns:p14="http://schemas.microsoft.com/office/powerpoint/2010/main" val="3973057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89686194-2625-4D00-B649-0A1654D3C7FF}" type="datetimeFigureOut">
              <a:rPr lang="el-GR" smtClean="0"/>
              <a:t>13/4/2020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2CE4386-4BD8-4216-BF74-CA7D7B0B7EE8}" type="slidenum">
              <a:rPr lang="el-GR" smtClean="0"/>
              <a:t>‹#›</a:t>
            </a:fld>
            <a:endParaRPr lang="el-GR"/>
          </a:p>
        </p:txBody>
      </p:sp>
    </p:spTree>
    <p:extLst>
      <p:ext uri="{BB962C8B-B14F-4D97-AF65-F5344CB8AC3E}">
        <p14:creationId xmlns:p14="http://schemas.microsoft.com/office/powerpoint/2010/main" val="61198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9686194-2625-4D00-B649-0A1654D3C7FF}" type="datetimeFigureOut">
              <a:rPr lang="el-GR" smtClean="0"/>
              <a:t>13/4/2020</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2CE4386-4BD8-4216-BF74-CA7D7B0B7EE8}"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9541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368425" y="972064"/>
            <a:ext cx="8048917" cy="1408671"/>
          </a:xfrm>
        </p:spPr>
        <p:txBody>
          <a:bodyPr>
            <a:normAutofit/>
          </a:bodyPr>
          <a:lstStyle/>
          <a:p>
            <a:endParaRPr lang="el-GR" sz="2800" dirty="0"/>
          </a:p>
        </p:txBody>
      </p:sp>
      <p:sp>
        <p:nvSpPr>
          <p:cNvPr id="3" name="Υπότιτλος 2"/>
          <p:cNvSpPr>
            <a:spLocks noGrp="1"/>
          </p:cNvSpPr>
          <p:nvPr>
            <p:ph type="subTitle" idx="1"/>
          </p:nvPr>
        </p:nvSpPr>
        <p:spPr>
          <a:xfrm>
            <a:off x="1524000" y="3031524"/>
            <a:ext cx="9144000" cy="2226276"/>
          </a:xfrm>
        </p:spPr>
        <p:txBody>
          <a:bodyPr>
            <a:normAutofit fontScale="77500" lnSpcReduction="20000"/>
          </a:bodyPr>
          <a:lstStyle/>
          <a:p>
            <a:pPr algn="ctr"/>
            <a:r>
              <a:rPr lang="el-GR" dirty="0" smtClean="0"/>
              <a:t>ΜΑΘΗΜΑ: ΧΡΗΜΑΤΟΟΙΚΟΝΟΜΙΚΗ ΔΙΟΙΚΗΣΗ</a:t>
            </a:r>
          </a:p>
          <a:p>
            <a:endParaRPr lang="el-GR" dirty="0" smtClean="0"/>
          </a:p>
          <a:p>
            <a:endParaRPr lang="el-GR" dirty="0"/>
          </a:p>
          <a:p>
            <a:endParaRPr lang="el-GR" dirty="0" smtClean="0"/>
          </a:p>
          <a:p>
            <a:pPr algn="ctr"/>
            <a:r>
              <a:rPr lang="el-GR" dirty="0" smtClean="0"/>
              <a:t>ΔΡ.ΚΑΡΤΑΛΗΣ ΝΙΚΟΛΑΟΣ</a:t>
            </a:r>
          </a:p>
          <a:p>
            <a:pPr algn="ctr"/>
            <a:r>
              <a:rPr lang="el-GR" dirty="0" smtClean="0"/>
              <a:t>ΚΑΘΗΓΗΤΗΣ</a:t>
            </a:r>
            <a:endParaRPr lang="el-GR" dirty="0"/>
          </a:p>
        </p:txBody>
      </p:sp>
      <p:pic>
        <p:nvPicPr>
          <p:cNvPr id="1028" name="Picture 4" descr="Sit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0752"/>
            <a:ext cx="3772930" cy="742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316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lgn="just">
              <a:buNone/>
            </a:pPr>
            <a:r>
              <a:rPr lang="el-GR" dirty="0" smtClean="0"/>
              <a:t> Είναι αληθινό ότι κάθε προϊόν  που παράγονται σε μια εταιρεία να λαμβάνει και ένα μέρος των πάγιων στοιχείων . Η λογιστική  αναγνωρίζει αυτή την διαδικασία και μειώνει την αξία των παγίων και αυξάνει την αξία των αποθεμάτων με την λεγόμενη απόσβεση. Για να παραμείνει παραγωγική η εταιρεία θα πρέπει να χρηματοδοτηθεί από τα μετρητά που θα εισπράξει σε αγορά των πάγιων στοιχείων </a:t>
            </a:r>
          </a:p>
          <a:p>
            <a:endParaRPr lang="el-GR" dirty="0"/>
          </a:p>
        </p:txBody>
      </p:sp>
    </p:spTree>
    <p:extLst>
      <p:ext uri="{BB962C8B-B14F-4D97-AF65-F5344CB8AC3E}">
        <p14:creationId xmlns:p14="http://schemas.microsoft.com/office/powerpoint/2010/main" val="1499134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 Το στοίχημα για την εταιρεία είναι εξασφαλίσει ότι τα μετρητά από το κεφάλαιο κίνησης που επιστρέφουν και του κύκλου των επενδύσεων υπερβαίνει τα χρήματα τα οποία δόθηκαν εξ αρχής .    </a:t>
            </a:r>
            <a:endParaRPr lang="en-US" dirty="0" smtClean="0"/>
          </a:p>
          <a:p>
            <a:r>
              <a:rPr lang="el-GR" dirty="0" smtClean="0"/>
              <a:t>Στο </a:t>
            </a:r>
            <a:r>
              <a:rPr lang="el-GR" dirty="0"/>
              <a:t>διάγραμμα 1 υπάρχουν δύο αρχές η  μια αρχή προϋποθέτει ότι οι χρηματοοικονομικές καταστάσεις είναι σημαντικές για την πραγματικότητα. </a:t>
            </a:r>
          </a:p>
        </p:txBody>
      </p:sp>
    </p:spTree>
    <p:extLst>
      <p:ext uri="{BB962C8B-B14F-4D97-AF65-F5344CB8AC3E}">
        <p14:creationId xmlns:p14="http://schemas.microsoft.com/office/powerpoint/2010/main" val="1229732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algn="just"/>
            <a:r>
              <a:rPr lang="el-GR" dirty="0" smtClean="0"/>
              <a:t>Οι επιχειρησιακές πολιτικές οι παραγωγικές τεχνικές , τα αποθέματα,  τα συστήματα ελέγχου  πιστώσεων, περικλείουν την Χρηματοοικονομική  πολιτική της εταιρείας . </a:t>
            </a:r>
          </a:p>
          <a:p>
            <a:pPr algn="just"/>
            <a:r>
              <a:rPr lang="el-GR" dirty="0" smtClean="0"/>
              <a:t> Εάν π.χ. η εταιρεία θέλει να μειώσει τις πιστώσεις, οι χρηματοοικονομικές καταστάσεις θα ανακαλέσουν μια μείωση σε απαιτήσεις και πιθανότατα μια αλλαγή στα έσοδα της και στα κέρδη</a:t>
            </a:r>
            <a:endParaRPr lang="el-GR" dirty="0"/>
          </a:p>
        </p:txBody>
      </p:sp>
    </p:spTree>
    <p:extLst>
      <p:ext uri="{BB962C8B-B14F-4D97-AF65-F5344CB8AC3E}">
        <p14:creationId xmlns:p14="http://schemas.microsoft.com/office/powerpoint/2010/main" val="2629439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Συνεπώς η σχέση μεταξύ επιχειρησιακής στρατηγικής και τη χρηματοδότηση της είναι λογική για την εξέταση των Χρηματοοικονομικών καταστάσεων θα προσπαθήσουμε  να καταλάβουμε την επιχειρησιακή  στρατηγική και να προβλέψουμε τις χρηματοοικονομικές επιπτώσεις εάν </a:t>
            </a:r>
            <a:r>
              <a:rPr lang="el-GR" dirty="0" smtClean="0"/>
              <a:t>αλλάξουμε</a:t>
            </a:r>
            <a:endParaRPr lang="el-GR" dirty="0"/>
          </a:p>
        </p:txBody>
      </p:sp>
    </p:spTree>
    <p:extLst>
      <p:ext uri="{BB962C8B-B14F-4D97-AF65-F5344CB8AC3E}">
        <p14:creationId xmlns:p14="http://schemas.microsoft.com/office/powerpoint/2010/main" val="2730926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Η δεύτερη αρχή του διαγράμματος είναι ότι οι πωλήσεις δεν σημαίνουν και μετρητά . Τα μετρητά είναι το αίμα για την επιχείρηση. Εάν η ροή μετρητών διακόπτεται τότε δυσλειτουργίες μπορούν να προκύψουν .Το γεγονός ότι η εταιρεία είναι κερδοφόρα δεν εξασφαλίζει ότι η  ρευστότητα θα είναι ικανή για να παραμείνει    φερέγγυα.                                                                  </a:t>
            </a:r>
          </a:p>
          <a:p>
            <a:endParaRPr lang="el-GR" dirty="0"/>
          </a:p>
        </p:txBody>
      </p:sp>
    </p:spTree>
    <p:extLst>
      <p:ext uri="{BB962C8B-B14F-4D97-AF65-F5344CB8AC3E}">
        <p14:creationId xmlns:p14="http://schemas.microsoft.com/office/powerpoint/2010/main" val="4260229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Ας υποθέσουμε ότι η εταιρεία χάνει τον έλεγχο των απαιτήσεων με το να αφήνει περισσότερο χρόνο στους πελάτες να αποπληρώσουν τα χρέη </a:t>
            </a:r>
            <a:r>
              <a:rPr lang="el-GR" dirty="0" smtClean="0"/>
              <a:t>ή </a:t>
            </a:r>
            <a:r>
              <a:rPr lang="el-GR" dirty="0"/>
              <a:t>ας υποθέσουμε ότι η εταιρεία πραγματοποίει περισσότερες αγορές απ’ ότι οι πωλήσεις . Τότε εάν </a:t>
            </a:r>
            <a:r>
              <a:rPr lang="el-GR" dirty="0" smtClean="0"/>
              <a:t> </a:t>
            </a:r>
            <a:r>
              <a:rPr lang="el-GR" dirty="0"/>
              <a:t>ακόμη η εταιρεία πραγματοποιεί πωλήσεις με </a:t>
            </a:r>
            <a:r>
              <a:rPr lang="el-GR" dirty="0" smtClean="0"/>
              <a:t>κέρδος </a:t>
            </a:r>
            <a:r>
              <a:rPr lang="el-GR" dirty="0"/>
              <a:t>, οι πωλήσεις μπορούν να μην οδηγούν σε ικανοποιητική ρευστότητα ικανή να χρηματοδοτήσει τις επενδύσεις και την </a:t>
            </a:r>
            <a:r>
              <a:rPr lang="el-GR" dirty="0" smtClean="0"/>
              <a:t>παραγωγή </a:t>
            </a:r>
            <a:r>
              <a:rPr lang="el-GR" dirty="0"/>
              <a:t>.  </a:t>
            </a:r>
          </a:p>
          <a:p>
            <a:endParaRPr lang="el-GR" dirty="0"/>
          </a:p>
        </p:txBody>
      </p:sp>
    </p:spTree>
    <p:extLst>
      <p:ext uri="{BB962C8B-B14F-4D97-AF65-F5344CB8AC3E}">
        <p14:creationId xmlns:p14="http://schemas.microsoft.com/office/powerpoint/2010/main" val="219525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a:t> Όταν  η εταιρία έχει μη ικανοποιητικά επίπεδα ρευστότητας για να πληρώσει τις υποχρεώσεις τότε οδηγείται στην αφερεγγυότητα . Ένα άλλο παράδειγμα είναι όταν η εταιρεία διαχειρίζεται τα  αποθέματα της και τις απαιτήσεις προσεκτικά αλλά οι γρήγορες και αυξημένες πωλήσεις απαιτεί περισσότερη επένδυση στα περιουσιακά    αυτά στοιχεία . </a:t>
            </a:r>
          </a:p>
        </p:txBody>
      </p:sp>
    </p:spTree>
    <p:extLst>
      <p:ext uri="{BB962C8B-B14F-4D97-AF65-F5344CB8AC3E}">
        <p14:creationId xmlns:p14="http://schemas.microsoft.com/office/powerpoint/2010/main" val="41520343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Ακόμη και εάν η εταιρεία είναι κερδοφόρα θα έχει λίγη ρευστότητα για να ικανοποιήσει τις υποχρεώσεις της . Αυτό  το παράδειγμα μας εξηγεί γιατί οι Διευθυντές  θα πρέπει να νοιάζονται τόσο για τα κέρδη όσο και για την ρευστότητα.		                                                                              Για 	να εξερευνήσουμε  με περισσότερη   λεπτομέρεια τις λογιστικές πληροφορίες για την αξιολόγηση της απόδοσης θα χρειαστεί να εξηγήσουμε τα βασικά σημεία των χρηματοοικονομικών καταστάσεων. </a:t>
            </a:r>
          </a:p>
          <a:p>
            <a:endParaRPr lang="el-GR" dirty="0"/>
          </a:p>
        </p:txBody>
      </p:sp>
    </p:spTree>
    <p:extLst>
      <p:ext uri="{BB962C8B-B14F-4D97-AF65-F5344CB8AC3E}">
        <p14:creationId xmlns:p14="http://schemas.microsoft.com/office/powerpoint/2010/main" val="4074931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u="sng" dirty="0" smtClean="0"/>
              <a:t>Ο Ισολογισμός</a:t>
            </a:r>
            <a:r>
              <a:rPr lang="el-GR" dirty="0" smtClean="0"/>
              <a:t>  </a:t>
            </a:r>
            <a:br>
              <a:rPr lang="el-GR" dirty="0" smtClean="0"/>
            </a:br>
            <a:endParaRPr lang="el-GR" dirty="0"/>
          </a:p>
        </p:txBody>
      </p:sp>
      <p:sp>
        <p:nvSpPr>
          <p:cNvPr id="3" name="Θέση περιεχομένου 2"/>
          <p:cNvSpPr>
            <a:spLocks noGrp="1"/>
          </p:cNvSpPr>
          <p:nvPr>
            <p:ph idx="1"/>
          </p:nvPr>
        </p:nvSpPr>
        <p:spPr/>
        <p:txBody>
          <a:bodyPr>
            <a:normAutofit/>
          </a:bodyPr>
          <a:lstStyle/>
          <a:p>
            <a:r>
              <a:rPr lang="el-GR" dirty="0" smtClean="0"/>
              <a:t>Η </a:t>
            </a:r>
            <a:r>
              <a:rPr lang="el-GR" dirty="0"/>
              <a:t>πιο σημαντική πηγή πληροφορικής για την αξιολόγηση της χρηματοοικονομικής υγείας της επιχείρησης είναι οι χρηματοοικονομικές της καταστάσεις  , </a:t>
            </a:r>
            <a:r>
              <a:rPr lang="el-GR" dirty="0" smtClean="0"/>
              <a:t>δηλαδή</a:t>
            </a:r>
          </a:p>
          <a:p>
            <a:r>
              <a:rPr lang="el-GR" dirty="0" smtClean="0"/>
              <a:t> α) ο Ισολογισμός,</a:t>
            </a:r>
          </a:p>
          <a:p>
            <a:r>
              <a:rPr lang="el-GR" dirty="0" smtClean="0"/>
              <a:t> β) η </a:t>
            </a:r>
            <a:r>
              <a:rPr lang="el-GR" dirty="0"/>
              <a:t>κατάσταση </a:t>
            </a:r>
            <a:r>
              <a:rPr lang="el-GR" dirty="0" smtClean="0"/>
              <a:t>αποτελεσμάτων,</a:t>
            </a:r>
          </a:p>
          <a:p>
            <a:r>
              <a:rPr lang="el-GR" dirty="0" smtClean="0"/>
              <a:t> γ) </a:t>
            </a:r>
            <a:r>
              <a:rPr lang="el-GR" dirty="0"/>
              <a:t>ο πίνακας ταμειακών ροών </a:t>
            </a:r>
            <a:r>
              <a:rPr lang="el-GR" dirty="0" smtClean="0"/>
              <a:t>και </a:t>
            </a:r>
          </a:p>
          <a:p>
            <a:r>
              <a:rPr lang="el-GR" dirty="0" smtClean="0"/>
              <a:t>δ) ο </a:t>
            </a:r>
            <a:r>
              <a:rPr lang="el-GR" dirty="0" err="1" smtClean="0"/>
              <a:t>πινακας</a:t>
            </a:r>
            <a:r>
              <a:rPr lang="el-GR" dirty="0" smtClean="0"/>
              <a:t> </a:t>
            </a:r>
            <a:r>
              <a:rPr lang="el-GR" dirty="0" err="1" smtClean="0"/>
              <a:t>μεταβολων</a:t>
            </a:r>
            <a:r>
              <a:rPr lang="el-GR" dirty="0" smtClean="0"/>
              <a:t> </a:t>
            </a:r>
            <a:r>
              <a:rPr lang="el-GR" dirty="0" err="1" smtClean="0"/>
              <a:t>ιδιων</a:t>
            </a:r>
            <a:r>
              <a:rPr lang="el-GR" dirty="0" smtClean="0"/>
              <a:t> κεφαλαίων.</a:t>
            </a:r>
          </a:p>
          <a:p>
            <a:r>
              <a:rPr lang="el-GR" dirty="0" smtClean="0"/>
              <a:t>Ενώ </a:t>
            </a:r>
            <a:r>
              <a:rPr lang="el-GR" dirty="0"/>
              <a:t>μπορεί να φαίνεται περίπλοκες στην κατανόηση όλες προέρχονται από πολύ απλές αρχές.                                                        </a:t>
            </a:r>
          </a:p>
          <a:p>
            <a:endParaRPr lang="el-GR" dirty="0"/>
          </a:p>
        </p:txBody>
      </p:sp>
    </p:spTree>
    <p:extLst>
      <p:ext uri="{BB962C8B-B14F-4D97-AF65-F5344CB8AC3E}">
        <p14:creationId xmlns:p14="http://schemas.microsoft.com/office/powerpoint/2010/main" val="23803042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Ο Ισολογισμός   είναι μια χρηματοοικονομική κατάσταση η οποία αποτυπώνει την δεδομένη χρονική στιγμή όλα τα Ενεργητικά στοιχεία δηλαδή τα περιουσιακά στοιχεία που κατέχει, τα Παθητικά της στοιχεία δηλαδή τις οφειλές μας προς τρίτου και την Καθαρή θέση δηλαδή τα ποσά που οφείλουμε στους μετόχους .Η λογιστική εξίσωση η οποία αποτυπώνεται στον Ισολογισμό είναι :</a:t>
            </a:r>
          </a:p>
          <a:p>
            <a:endParaRPr lang="el-GR" dirty="0" smtClean="0"/>
          </a:p>
          <a:p>
            <a:pPr marL="0" indent="0">
              <a:buNone/>
            </a:pPr>
            <a:r>
              <a:rPr lang="el-GR" dirty="0" smtClean="0"/>
              <a:t> </a:t>
            </a:r>
          </a:p>
          <a:p>
            <a:r>
              <a:rPr lang="el-GR" b="1" u="sng" dirty="0" smtClean="0"/>
              <a:t>Ενεργητικό = Παθητικό + Μ.Κ. </a:t>
            </a:r>
          </a:p>
          <a:p>
            <a:endParaRPr lang="el-GR" dirty="0"/>
          </a:p>
        </p:txBody>
      </p:sp>
    </p:spTree>
    <p:extLst>
      <p:ext uri="{BB962C8B-B14F-4D97-AF65-F5344CB8AC3E}">
        <p14:creationId xmlns:p14="http://schemas.microsoft.com/office/powerpoint/2010/main" val="3885167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ΒΙΒΛΙΟ ΓΙΑ ΕΥΔΟΞΟ</a:t>
            </a:r>
          </a:p>
          <a:p>
            <a:endParaRPr lang="el-GR" dirty="0"/>
          </a:p>
          <a:p>
            <a:r>
              <a:rPr lang="el-GR" dirty="0" smtClean="0"/>
              <a:t>ΚΑΡΤΑΛΗΣ ΝΙΚΟΛΑΟΣ (2019) ΓΕΝΙΚΕΣ ΑΡΧΕΣ ΚΟΣΤΟΛΟΓΗΣΗΣ</a:t>
            </a:r>
            <a:endParaRPr lang="el-GR" dirty="0"/>
          </a:p>
        </p:txBody>
      </p:sp>
    </p:spTree>
    <p:extLst>
      <p:ext uri="{BB962C8B-B14F-4D97-AF65-F5344CB8AC3E}">
        <p14:creationId xmlns:p14="http://schemas.microsoft.com/office/powerpoint/2010/main" val="3923249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a:t>Ο λογιστής υπολογίζει πρώτα τα ενεργητικά του στοιχεία και μετά τα παθητικό υπόλοιπο τις υποχρεώσεις προς τρίτους ( Τράπεζες, Ασφαλιστικά Ταμεία , Προμηθευτές </a:t>
            </a:r>
            <a:r>
              <a:rPr lang="el-GR" dirty="0" smtClean="0"/>
              <a:t>,</a:t>
            </a:r>
            <a:r>
              <a:rPr lang="el-GR" dirty="0" err="1" smtClean="0"/>
              <a:t>κτλ</a:t>
            </a:r>
            <a:r>
              <a:rPr lang="el-GR" dirty="0" smtClean="0"/>
              <a:t>) </a:t>
            </a:r>
            <a:r>
              <a:rPr lang="el-GR" dirty="0"/>
              <a:t>και μετά αφαιρώντας  από   το Ενεργητικό εμφανίζεται η καθαρή  θέση των μετοχών δηλαδή τα χρήματα που οφείλονται στους μετόχους αντιπροσωπεύουν την λογιστική αξία κατά την εκτίμηση του λογιστή. Η λογιστική κατά εξίσωση   ισχύει στον Ισολογισμό όσο και για  μονωμένες λογιστικές συναλλαγές όσο και για πολλές συναλλαγές ταυτοχρόνως </a:t>
            </a:r>
            <a:r>
              <a:rPr lang="el-GR" dirty="0" smtClean="0"/>
              <a:t>.</a:t>
            </a:r>
            <a:endParaRPr lang="el-GR" dirty="0"/>
          </a:p>
        </p:txBody>
      </p:sp>
    </p:spTree>
    <p:extLst>
      <p:ext uri="{BB962C8B-B14F-4D97-AF65-F5344CB8AC3E}">
        <p14:creationId xmlns:p14="http://schemas.microsoft.com/office/powerpoint/2010/main" val="18095194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Έστω ότι η εταιρεία πληρώνει μέρος 1  εκατ. €, τότε   τα μετρητά μειώνονται κατά 1εκατ. </a:t>
            </a:r>
            <a:r>
              <a:rPr lang="el-GR" dirty="0" smtClean="0"/>
              <a:t>€ </a:t>
            </a:r>
            <a:r>
              <a:rPr lang="el-GR" dirty="0" smtClean="0"/>
              <a:t>και το Μ.Κ. μειώνεται κατά  1 </a:t>
            </a:r>
            <a:r>
              <a:rPr lang="el-GR" dirty="0" err="1" smtClean="0"/>
              <a:t>εκατ</a:t>
            </a:r>
            <a:r>
              <a:rPr lang="el-GR" dirty="0" smtClean="0"/>
              <a:t> αντίστοιχα . </a:t>
            </a:r>
          </a:p>
          <a:p>
            <a:r>
              <a:rPr lang="el-GR" dirty="0" smtClean="0"/>
              <a:t>Ομοίως όταν η εταιρεία δανείζεται 100.000 € τα μετρητά αυξάνονται 100.000 € αλλά αυξάνονται και οι μακροπρόθεσμες υποχρεώσεις κατά 100.000€ επίσης  όταν η εταιρεία λαμβάνει 10.000 €  ως πληρωμή από πωλήσεις τότε τα μετρητά αυξάνονται , αλλά μειώνονται οι απαιτήσεις κατά το ίδιο ποσό .</a:t>
            </a:r>
          </a:p>
          <a:p>
            <a:endParaRPr lang="el-GR" dirty="0"/>
          </a:p>
        </p:txBody>
      </p:sp>
    </p:spTree>
    <p:extLst>
      <p:ext uri="{BB962C8B-B14F-4D97-AF65-F5344CB8AC3E}">
        <p14:creationId xmlns:p14="http://schemas.microsoft.com/office/powerpoint/2010/main" val="3472869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Σε κάθε περίπτωση η </a:t>
            </a:r>
            <a:r>
              <a:rPr lang="el-GR" dirty="0" err="1"/>
              <a:t>διπλοεγγραφή</a:t>
            </a:r>
            <a:r>
              <a:rPr lang="el-GR" dirty="0"/>
              <a:t> εξασφαλίζει ότι η λογιστική εξίσωση ισχύει για κάθε συναλλαγή και για όλες τις συναλλαγές .</a:t>
            </a:r>
          </a:p>
          <a:p>
            <a:r>
              <a:rPr lang="el-GR" dirty="0"/>
              <a:t>Ας πάρουμε ως παράδειγμα μια εταιρεία η οποία ιδρύθηκε με Μ.Κ. χρήματα του  ιδιώτη 500.000 € και με δανεικά κεφάλαια άλλα 100.000 € . Στην συνέχεια αγοράστηκαν  Έπιπλα </a:t>
            </a:r>
            <a:r>
              <a:rPr lang="el-GR" dirty="0" err="1"/>
              <a:t>αξια</a:t>
            </a:r>
            <a:r>
              <a:rPr lang="el-GR" dirty="0"/>
              <a:t> 60.000 € και εμπορεύματα αξίας 80.000 € .Στην συνέχεια η εταιρεία ξεκίνησε την δραστηριότητα της με τις ακόλουθες  συναλλαγές </a:t>
            </a:r>
          </a:p>
        </p:txBody>
      </p:sp>
    </p:spTree>
    <p:extLst>
      <p:ext uri="{BB962C8B-B14F-4D97-AF65-F5344CB8AC3E}">
        <p14:creationId xmlns:p14="http://schemas.microsoft.com/office/powerpoint/2010/main" val="4114130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a:t>Α)  Πώληση 900.000 € εμπορεύματα και είσπραξε 805.000 μετρητά με 25.000 ως πίστωση </a:t>
            </a:r>
          </a:p>
          <a:p>
            <a:r>
              <a:rPr lang="el-GR" dirty="0"/>
              <a:t>Β) Πλήρωσε 140.000 € μισθούς </a:t>
            </a:r>
          </a:p>
          <a:p>
            <a:r>
              <a:rPr lang="el-GR" dirty="0"/>
              <a:t>Γ) Αγόρασε εμπορεύματα αξίας 38.000 € από τα οποία τις 20.000 € με πίστωση  και από αυτά τα 30.000 € μείνανε ως απόθεμα .</a:t>
            </a:r>
          </a:p>
          <a:p>
            <a:r>
              <a:rPr lang="el-GR" dirty="0"/>
              <a:t>Δ) Ξόδεψε 210.000 € σε άλλες δαπάνες (Ενοίκια , Φόρους , κ.λπ.)</a:t>
            </a:r>
          </a:p>
          <a:p>
            <a:r>
              <a:rPr lang="el-GR" dirty="0"/>
              <a:t>Ε) Η απόσβεση για τα έπιπλα η άλλα πάγια ανήλθαν στις 150.000€  </a:t>
            </a:r>
          </a:p>
          <a:p>
            <a:r>
              <a:rPr lang="el-GR" dirty="0"/>
              <a:t>ΣΤ) Πλήρωσε 10.000 € ως τόκους σε δάνειο </a:t>
            </a:r>
          </a:p>
          <a:p>
            <a:r>
              <a:rPr lang="el-GR" dirty="0"/>
              <a:t>Ο πίνακας 1 παρακάτω παραθέτει πως ο λογιστής θα καταγράψει τις παραπάνω συναλλαγές</a:t>
            </a:r>
          </a:p>
        </p:txBody>
      </p:sp>
    </p:spTree>
    <p:extLst>
      <p:ext uri="{BB962C8B-B14F-4D97-AF65-F5344CB8AC3E}">
        <p14:creationId xmlns:p14="http://schemas.microsoft.com/office/powerpoint/2010/main" val="2226603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graphicFrame>
        <p:nvGraphicFramePr>
          <p:cNvPr id="4" name="Θέση περιεχομένου 3"/>
          <p:cNvGraphicFramePr>
            <a:graphicFrameLocks noGrp="1"/>
          </p:cNvGraphicFramePr>
          <p:nvPr>
            <p:ph idx="1"/>
          </p:nvPr>
        </p:nvGraphicFramePr>
        <p:xfrm>
          <a:off x="3387157" y="1758950"/>
          <a:ext cx="5417685" cy="4484689"/>
        </p:xfrm>
        <a:graphic>
          <a:graphicData uri="http://schemas.openxmlformats.org/drawingml/2006/table">
            <a:tbl>
              <a:tblPr firstRow="1" firstCol="1" bandRow="1">
                <a:tableStyleId>{5C22544A-7EE6-4342-B048-85BDC9FD1C3A}</a:tableStyleId>
              </a:tblPr>
              <a:tblGrid>
                <a:gridCol w="1027559"/>
                <a:gridCol w="617407"/>
                <a:gridCol w="820788"/>
                <a:gridCol w="820788"/>
                <a:gridCol w="480851"/>
                <a:gridCol w="480367"/>
                <a:gridCol w="617891"/>
                <a:gridCol w="552034"/>
              </a:tblGrid>
              <a:tr h="348107">
                <a:tc>
                  <a:txBody>
                    <a:bodyPr/>
                    <a:lstStyle/>
                    <a:p>
                      <a:pPr algn="l">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Μετρητά</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Απαιτήσεις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Αποθέματα</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Πάγια</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Πιστώσεις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Δανεικά</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Μ.Κ.</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r>
              <a:tr h="522161">
                <a:tc>
                  <a:txBody>
                    <a:bodyPr/>
                    <a:lstStyle/>
                    <a:p>
                      <a:pPr marL="47625" algn="just">
                        <a:lnSpc>
                          <a:spcPct val="107000"/>
                        </a:lnSpc>
                        <a:spcAft>
                          <a:spcPts val="0"/>
                        </a:spcAft>
                      </a:pPr>
                      <a:r>
                        <a:rPr lang="el-GR" sz="1100">
                          <a:effectLst/>
                        </a:rPr>
                        <a:t>Αρχικός Ισολογισμός      </a:t>
                      </a:r>
                      <a:endParaRPr lang="el-GR" sz="800">
                        <a:effectLst/>
                      </a:endParaRPr>
                    </a:p>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230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100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150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r>
              <a:tr h="522161">
                <a:tc>
                  <a:txBody>
                    <a:bodyPr/>
                    <a:lstStyle/>
                    <a:p>
                      <a:pPr marL="47625" algn="just">
                        <a:lnSpc>
                          <a:spcPct val="107000"/>
                        </a:lnSpc>
                        <a:spcAft>
                          <a:spcPts val="0"/>
                        </a:spcAft>
                      </a:pPr>
                      <a:r>
                        <a:rPr lang="el-GR" sz="1100">
                          <a:effectLst/>
                        </a:rPr>
                        <a:t>Αρχικές Αγορές </a:t>
                      </a:r>
                      <a:endParaRPr lang="el-GR" sz="800">
                        <a:effectLst/>
                      </a:endParaRPr>
                    </a:p>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(104)</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80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60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r>
              <a:tr h="348107">
                <a:tc>
                  <a:txBody>
                    <a:bodyPr/>
                    <a:lstStyle/>
                    <a:p>
                      <a:pPr marL="47625" algn="just">
                        <a:lnSpc>
                          <a:spcPct val="107000"/>
                        </a:lnSpc>
                        <a:spcAft>
                          <a:spcPts val="0"/>
                        </a:spcAft>
                      </a:pPr>
                      <a:r>
                        <a:rPr lang="el-GR" sz="1100">
                          <a:effectLst/>
                        </a:rPr>
                        <a:t>Πωλήσεις</a:t>
                      </a:r>
                      <a:endParaRPr lang="el-GR" sz="800">
                        <a:effectLst/>
                      </a:endParaRPr>
                    </a:p>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875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25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400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r>
              <a:tr h="348107">
                <a:tc>
                  <a:txBody>
                    <a:bodyPr/>
                    <a:lstStyle/>
                    <a:p>
                      <a:pPr marL="47625" algn="just">
                        <a:lnSpc>
                          <a:spcPct val="107000"/>
                        </a:lnSpc>
                        <a:spcAft>
                          <a:spcPts val="0"/>
                        </a:spcAft>
                      </a:pPr>
                      <a:r>
                        <a:rPr lang="el-GR" sz="1100">
                          <a:effectLst/>
                        </a:rPr>
                        <a:t>Μισθοί </a:t>
                      </a:r>
                      <a:endParaRPr lang="el-GR" sz="800">
                        <a:effectLst/>
                      </a:endParaRPr>
                    </a:p>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(190)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(190)</a:t>
                      </a:r>
                      <a:endParaRPr lang="el-GR" sz="800">
                        <a:effectLst/>
                      </a:endParaRPr>
                    </a:p>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r>
              <a:tr h="696214">
                <a:tc>
                  <a:txBody>
                    <a:bodyPr/>
                    <a:lstStyle/>
                    <a:p>
                      <a:pPr marL="47625" algn="just">
                        <a:lnSpc>
                          <a:spcPct val="107000"/>
                        </a:lnSpc>
                        <a:spcAft>
                          <a:spcPts val="0"/>
                        </a:spcAft>
                      </a:pPr>
                      <a:r>
                        <a:rPr lang="el-GR" sz="1100">
                          <a:effectLst/>
                        </a:rPr>
                        <a:t>Αγορά Εμπορευμάτων </a:t>
                      </a:r>
                      <a:endParaRPr lang="el-GR" sz="800">
                        <a:effectLst/>
                      </a:endParaRPr>
                    </a:p>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(360)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30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20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(350)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r>
              <a:tr h="348107">
                <a:tc>
                  <a:txBody>
                    <a:bodyPr/>
                    <a:lstStyle/>
                    <a:p>
                      <a:pPr marL="47625" algn="just">
                        <a:lnSpc>
                          <a:spcPct val="107000"/>
                        </a:lnSpc>
                        <a:spcAft>
                          <a:spcPts val="0"/>
                        </a:spcAft>
                      </a:pPr>
                      <a:r>
                        <a:rPr lang="el-GR" sz="1100">
                          <a:effectLst/>
                        </a:rPr>
                        <a:t>Άλλα έξοδα </a:t>
                      </a:r>
                      <a:endParaRPr lang="el-GR" sz="800">
                        <a:effectLst/>
                      </a:endParaRPr>
                    </a:p>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(210)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(210)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r>
              <a:tr h="348107">
                <a:tc>
                  <a:txBody>
                    <a:bodyPr/>
                    <a:lstStyle/>
                    <a:p>
                      <a:pPr marL="47625" algn="just">
                        <a:lnSpc>
                          <a:spcPct val="107000"/>
                        </a:lnSpc>
                        <a:spcAft>
                          <a:spcPts val="0"/>
                        </a:spcAft>
                      </a:pPr>
                      <a:r>
                        <a:rPr lang="el-GR" sz="1100">
                          <a:effectLst/>
                        </a:rPr>
                        <a:t>Αποσβέσεις </a:t>
                      </a:r>
                      <a:endParaRPr lang="el-GR" sz="800">
                        <a:effectLst/>
                      </a:endParaRPr>
                    </a:p>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(15)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(15)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r>
              <a:tr h="522161">
                <a:tc>
                  <a:txBody>
                    <a:bodyPr/>
                    <a:lstStyle/>
                    <a:p>
                      <a:pPr marL="47625" algn="just">
                        <a:lnSpc>
                          <a:spcPct val="107000"/>
                        </a:lnSpc>
                        <a:spcAft>
                          <a:spcPts val="0"/>
                        </a:spcAft>
                      </a:pPr>
                      <a:r>
                        <a:rPr lang="el-GR" sz="1100">
                          <a:effectLst/>
                        </a:rPr>
                        <a:t>Τόκοι χρεωστική    </a:t>
                      </a:r>
                      <a:endParaRPr lang="el-GR" sz="800">
                        <a:effectLst/>
                      </a:endParaRPr>
                    </a:p>
                    <a:p>
                      <a:pPr marL="47625"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(10)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r>
              <a:tr h="348107">
                <a:tc>
                  <a:txBody>
                    <a:bodyPr/>
                    <a:lstStyle/>
                    <a:p>
                      <a:pPr marL="47625" algn="just">
                        <a:lnSpc>
                          <a:spcPct val="107000"/>
                        </a:lnSpc>
                        <a:spcAft>
                          <a:spcPts val="0"/>
                        </a:spcAft>
                      </a:pPr>
                      <a:r>
                        <a:rPr lang="el-GR" sz="1100">
                          <a:effectLst/>
                        </a:rPr>
                        <a:t>Τελικός Ισολογισμός</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215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25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110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45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20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a:effectLst/>
                        </a:rPr>
                        <a:t>100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c>
                  <a:txBody>
                    <a:bodyPr/>
                    <a:lstStyle/>
                    <a:p>
                      <a:pPr algn="just">
                        <a:lnSpc>
                          <a:spcPct val="107000"/>
                        </a:lnSpc>
                        <a:spcAft>
                          <a:spcPts val="0"/>
                        </a:spcAft>
                      </a:pPr>
                      <a:r>
                        <a:rPr lang="el-GR" sz="1100" dirty="0">
                          <a:effectLst/>
                        </a:rPr>
                        <a:t>275</a:t>
                      </a:r>
                      <a:endParaRPr lang="el-G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2289" marR="52289" marT="0" marB="0"/>
                </a:tc>
              </a:tr>
            </a:tbl>
          </a:graphicData>
        </a:graphic>
      </p:graphicFrame>
    </p:spTree>
    <p:extLst>
      <p:ext uri="{BB962C8B-B14F-4D97-AF65-F5344CB8AC3E}">
        <p14:creationId xmlns:p14="http://schemas.microsoft.com/office/powerpoint/2010/main" val="27651356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a:t>Από την πλευρά της λογιστικής αποφέρουμε να σημειώσουμε δύο περιπτώσεις . Πρώτον η βασική λογιστική εξίσωση ισχύει για κάθε συναλλαγή . Σε κάθε συναλλαγή το ενεργητικό ισούται με το παθητικό συν το Μ.Κ. </a:t>
            </a:r>
            <a:r>
              <a:rPr lang="el-GR" dirty="0" smtClean="0"/>
              <a:t>..</a:t>
            </a:r>
            <a:endParaRPr lang="el-GR" dirty="0"/>
          </a:p>
          <a:p>
            <a:endParaRPr lang="el-GR" dirty="0"/>
          </a:p>
        </p:txBody>
      </p:sp>
    </p:spTree>
    <p:extLst>
      <p:ext uri="{BB962C8B-B14F-4D97-AF65-F5344CB8AC3E}">
        <p14:creationId xmlns:p14="http://schemas.microsoft.com/office/powerpoint/2010/main" val="13210405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Δεύτερον, ο τελικός Ισολογισμός της εταιρείας είναι ο αρχικός Ισολογισμός προσθέτοντας τις συναλλαγές . Εάν ο Ισολογισμός είναι μια φωτογραφία σε μια δεδομένη στιγμή οι άλλες δύο καταστάσεις είναι μια βιντεοσκόπηση. Οι ιδιοκτήτες των μετοχών ενδιαφέρονται για την αξία των μετοχών τους και πως επηρεάζονται από την απόδοση της εταιρείας . </a:t>
            </a:r>
            <a:endParaRPr lang="el-GR" dirty="0"/>
          </a:p>
        </p:txBody>
      </p:sp>
    </p:spTree>
    <p:extLst>
      <p:ext uri="{BB962C8B-B14F-4D97-AF65-F5344CB8AC3E}">
        <p14:creationId xmlns:p14="http://schemas.microsoft.com/office/powerpoint/2010/main" val="2117988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Η  κατάσταση  αποτελεσματική  , απάντα στο ερώτημα των ιδιοκτητών με το να υπολογίζει τις αλλαγές στο Μ.Κ. σε έσοδα και έσοδα , όπου τα έσοδα αυξάνουν το Μ.Κ. ενώ τα έξοδα μειώνουν το Μ.Κ.  Η διαφορά εσόδων και εξόδων είναι το καθαρό εισόδημα</a:t>
            </a:r>
          </a:p>
          <a:p>
            <a:endParaRPr lang="el-GR" dirty="0"/>
          </a:p>
        </p:txBody>
      </p:sp>
    </p:spTree>
    <p:extLst>
      <p:ext uri="{BB962C8B-B14F-4D97-AF65-F5344CB8AC3E}">
        <p14:creationId xmlns:p14="http://schemas.microsoft.com/office/powerpoint/2010/main" val="1348059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Η επικέντρωση στην κατάσταση </a:t>
            </a:r>
            <a:r>
              <a:rPr lang="el-GR" dirty="0" err="1"/>
              <a:t>χρηματοροων</a:t>
            </a:r>
            <a:r>
              <a:rPr lang="el-GR" dirty="0"/>
              <a:t> είναι φερέγγυα στον να έχουμε άριστη μέτρηση στην Τράπεζα για να πληρώσουμε τις υποχρεώσεις . Η κατάσταση </a:t>
            </a:r>
            <a:r>
              <a:rPr lang="el-GR" dirty="0" err="1"/>
              <a:t>χρηματοροων</a:t>
            </a:r>
            <a:r>
              <a:rPr lang="el-GR" dirty="0"/>
              <a:t> μας παρέχει πληροφορίες για τις αλλαγές στις </a:t>
            </a:r>
            <a:r>
              <a:rPr lang="el-GR" dirty="0" err="1"/>
              <a:t>χρηματοροές</a:t>
            </a:r>
            <a:r>
              <a:rPr lang="el-GR" dirty="0"/>
              <a:t>  κάθετη της διάρκειας .Η κατάσταση αυτή χωρίζει της ταμειακές ροές (εκροές ,εισροές) σε τρεις κατηγορίες </a:t>
            </a:r>
          </a:p>
          <a:p>
            <a:r>
              <a:rPr lang="el-GR" dirty="0"/>
              <a:t> α) Επιχειρηματικές</a:t>
            </a:r>
          </a:p>
          <a:p>
            <a:r>
              <a:rPr lang="el-GR" dirty="0"/>
              <a:t> β) Επενδυτικές </a:t>
            </a:r>
          </a:p>
          <a:p>
            <a:r>
              <a:rPr lang="el-GR" dirty="0"/>
              <a:t> γ) Χρηματοδοτικές </a:t>
            </a:r>
          </a:p>
          <a:p>
            <a:endParaRPr lang="el-GR" dirty="0"/>
          </a:p>
        </p:txBody>
      </p:sp>
    </p:spTree>
    <p:extLst>
      <p:ext uri="{BB962C8B-B14F-4D97-AF65-F5344CB8AC3E}">
        <p14:creationId xmlns:p14="http://schemas.microsoft.com/office/powerpoint/2010/main" val="1657910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u="sng" dirty="0" smtClean="0"/>
              <a:t>Κυκλοφορούν Ενεργητικό και  Υποχρεώσεις </a:t>
            </a:r>
            <a:r>
              <a:rPr lang="el-GR" dirty="0" smtClean="0"/>
              <a:t/>
            </a:r>
            <a:br>
              <a:rPr lang="el-GR" dirty="0" smtClean="0"/>
            </a:br>
            <a:endParaRPr lang="el-GR"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p:txBody>
              <a:bodyPr>
                <a:normAutofit/>
              </a:bodyPr>
              <a:lstStyle/>
              <a:p>
                <a:r>
                  <a:rPr lang="el-GR" dirty="0" smtClean="0"/>
                  <a:t>Η </a:t>
                </a:r>
                <a:r>
                  <a:rPr lang="el-GR" dirty="0"/>
                  <a:t>λογιστική τυποποίηση κυκλοφορούν ότι τοποθετούμε το κυκλοφορούν Ενεργητικό και τις Υποχρεώσεις στον Ισολογισμό για τον έλεγχο και τις ρευστότητας  (ρευστότητα = </a:t>
                </a:r>
                <a14:m>
                  <m:oMath xmlns:m="http://schemas.openxmlformats.org/officeDocument/2006/math">
                    <m:f>
                      <m:fPr>
                        <m:ctrlPr>
                          <a:rPr lang="el-GR" i="1">
                            <a:latin typeface="Cambria Math" panose="02040503050406030204" pitchFamily="18" charset="0"/>
                          </a:rPr>
                        </m:ctrlPr>
                      </m:fPr>
                      <m:num>
                        <m:r>
                          <a:rPr lang="el-GR" i="1">
                            <a:latin typeface="Cambria Math" panose="02040503050406030204" pitchFamily="18" charset="0"/>
                          </a:rPr>
                          <m:t>𝛫𝜐𝜅𝜆</m:t>
                        </m:r>
                        <m:r>
                          <a:rPr lang="el-GR" i="1">
                            <a:latin typeface="Cambria Math" panose="02040503050406030204" pitchFamily="18" charset="0"/>
                          </a:rPr>
                          <m:t>.  </m:t>
                        </m:r>
                        <m:r>
                          <a:rPr lang="el-GR" i="1">
                            <a:latin typeface="Cambria Math" panose="02040503050406030204" pitchFamily="18" charset="0"/>
                          </a:rPr>
                          <m:t>𝛦𝜈𝜀𝜌𝛾𝜂𝜏𝜄𝜅</m:t>
                        </m:r>
                        <m:r>
                          <m:rPr>
                            <m:sty m:val="p"/>
                          </m:rPr>
                          <a:rPr lang="el-GR" i="1">
                            <a:latin typeface="Cambria Math" panose="02040503050406030204" pitchFamily="18" charset="0"/>
                          </a:rPr>
                          <m:t>ό</m:t>
                        </m:r>
                      </m:num>
                      <m:den>
                        <m:r>
                          <m:rPr>
                            <m:sty m:val="p"/>
                          </m:rPr>
                          <a:rPr lang="el-GR">
                            <a:latin typeface="Cambria Math" panose="02040503050406030204" pitchFamily="18" charset="0"/>
                          </a:rPr>
                          <m:t>Β</m:t>
                        </m:r>
                        <m:r>
                          <a:rPr lang="el-GR">
                            <a:latin typeface="Cambria Math" panose="02040503050406030204" pitchFamily="18" charset="0"/>
                          </a:rPr>
                          <m:t>.</m:t>
                        </m:r>
                        <m:r>
                          <m:rPr>
                            <m:sty m:val="p"/>
                          </m:rPr>
                          <a:rPr lang="el-GR">
                            <a:latin typeface="Cambria Math" panose="02040503050406030204" pitchFamily="18" charset="0"/>
                          </a:rPr>
                          <m:t>Υ</m:t>
                        </m:r>
                        <m:r>
                          <a:rPr lang="el-GR">
                            <a:latin typeface="Cambria Math" panose="02040503050406030204" pitchFamily="18" charset="0"/>
                          </a:rPr>
                          <m:t>.</m:t>
                        </m:r>
                      </m:den>
                    </m:f>
                  </m:oMath>
                </a14:m>
                <a:r>
                  <a:rPr lang="el-GR" dirty="0"/>
                  <a:t>  ) δηλαδή πόσο γρήγορα η πώληση μετατρέπεται σε χρήμα . </a:t>
                </a:r>
                <a:endParaRPr lang="el-GR" dirty="0" smtClean="0"/>
              </a:p>
              <a:p>
                <a:r>
                  <a:rPr lang="el-GR" dirty="0" smtClean="0"/>
                  <a:t>Άλλοι </a:t>
                </a:r>
                <a:r>
                  <a:rPr lang="el-GR" dirty="0"/>
                  <a:t>λογαριασμοί  αφορούν τα χρεόγραφα ,της Απαιτήσεις , τα Αποθέματα ενώ όσο ακόμα στην πλευρά του Παθητικού υπάρχουν οι Βραχυπρόθεσμες Υποχρεώσεις και οι Μακροπρόθεσμες όπως και το Μ.Κ. ενώ ότι Ενεργητικό υπάρχουν και το πάγιο (η μη κυκλοφορούν Ενεργητικό ).</a:t>
                </a:r>
              </a:p>
              <a:p>
                <a:pPr marL="0" indent="0">
                  <a:buNone/>
                </a:pPr>
                <a:endParaRPr lang="el-GR" dirty="0"/>
              </a:p>
              <a:p>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blipFill rotWithShape="0">
                <a:blip r:embed="rId2"/>
                <a:stretch>
                  <a:fillRect l="-606" t="-1667"/>
                </a:stretch>
              </a:blipFill>
            </p:spPr>
            <p:txBody>
              <a:bodyPr/>
              <a:lstStyle/>
              <a:p>
                <a:r>
                  <a:rPr lang="el-GR">
                    <a:noFill/>
                  </a:rPr>
                  <a:t> </a:t>
                </a:r>
              </a:p>
            </p:txBody>
          </p:sp>
        </mc:Fallback>
      </mc:AlternateContent>
    </p:spTree>
    <p:extLst>
      <p:ext uri="{BB962C8B-B14F-4D97-AF65-F5344CB8AC3E}">
        <p14:creationId xmlns:p14="http://schemas.microsoft.com/office/powerpoint/2010/main" val="2606683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800" u="sng" dirty="0"/>
              <a:t>Επεξηγώντας τις Χρηματοοικονομικές Καταστάσεις</a:t>
            </a:r>
            <a:r>
              <a:rPr lang="el-GR" sz="2800" dirty="0"/>
              <a:t/>
            </a:r>
            <a:br>
              <a:rPr lang="el-GR" sz="2800" dirty="0"/>
            </a:br>
            <a:endParaRPr lang="el-GR" sz="2800" dirty="0"/>
          </a:p>
        </p:txBody>
      </p:sp>
      <p:sp>
        <p:nvSpPr>
          <p:cNvPr id="3" name="Θέση περιεχομένου 2"/>
          <p:cNvSpPr>
            <a:spLocks noGrp="1"/>
          </p:cNvSpPr>
          <p:nvPr>
            <p:ph idx="1"/>
          </p:nvPr>
        </p:nvSpPr>
        <p:spPr/>
        <p:txBody>
          <a:bodyPr>
            <a:normAutofit/>
          </a:bodyPr>
          <a:lstStyle/>
          <a:p>
            <a:r>
              <a:rPr lang="en-US" dirty="0" smtClean="0"/>
              <a:t>H </a:t>
            </a:r>
            <a:r>
              <a:rPr lang="el-GR" dirty="0" smtClean="0"/>
              <a:t>Λογιστική μεταφράζει </a:t>
            </a:r>
            <a:r>
              <a:rPr lang="el-GR" dirty="0"/>
              <a:t>τις διάφορες δραστηριότητες της επιχείρησης σε μια ομαδοποιημένη κατάσταση  και προβάλει αριθμούς γύρω από την εταιρική απόδοση των προβλημάτων και των   δυνατοτήτων . Η χρηματοοικονομική περιλαμβάνει την επεξήγηση των λογιστικών αριθμών για την αρμολόγηση της δυνατότητας της και να σχεδιάσει μελλοντικές δράσης</a:t>
            </a:r>
            <a:r>
              <a:rPr lang="el-GR" dirty="0" smtClean="0"/>
              <a:t>..</a:t>
            </a:r>
            <a:endParaRPr lang="el-GR" dirty="0"/>
          </a:p>
          <a:p>
            <a:endParaRPr lang="el-GR" dirty="0"/>
          </a:p>
        </p:txBody>
      </p:sp>
    </p:spTree>
    <p:extLst>
      <p:ext uri="{BB962C8B-B14F-4D97-AF65-F5344CB8AC3E}">
        <p14:creationId xmlns:p14="http://schemas.microsoft.com/office/powerpoint/2010/main" val="34575807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Όταν μια υποχρέωση η μια απαίτηση αποπληρώνεται σε ένα έτος ονομάζεται Βραχυπρόθεσμες Υποχρεώσεις  η κυκλοφορούν ενώ πάνω από ένα έτος ονομάζεται  η υποχρέωση Μακροπρόθεσμη .</a:t>
            </a:r>
          </a:p>
          <a:p>
            <a:r>
              <a:rPr lang="el-GR" dirty="0" smtClean="0"/>
              <a:t>Το απόθεμα τοποθετούνται στο κυκλοφορούν  ενεργητικό διότι πιστεύεται ότι θα αποπληρωθεί σε ένα έτος</a:t>
            </a:r>
            <a:endParaRPr lang="el-GR" dirty="0"/>
          </a:p>
        </p:txBody>
      </p:sp>
    </p:spTree>
    <p:extLst>
      <p:ext uri="{BB962C8B-B14F-4D97-AF65-F5344CB8AC3E}">
        <p14:creationId xmlns:p14="http://schemas.microsoft.com/office/powerpoint/2010/main" val="36249708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u="sng" dirty="0" smtClean="0"/>
              <a:t>Μ.Κ.</a:t>
            </a:r>
            <a:r>
              <a:rPr lang="el-GR" dirty="0" smtClean="0"/>
              <a:t/>
            </a:r>
            <a:br>
              <a:rPr lang="el-GR" dirty="0" smtClean="0"/>
            </a:br>
            <a:endParaRPr lang="el-GR" dirty="0"/>
          </a:p>
        </p:txBody>
      </p:sp>
      <p:sp>
        <p:nvSpPr>
          <p:cNvPr id="3" name="Θέση περιεχομένου 2"/>
          <p:cNvSpPr>
            <a:spLocks noGrp="1"/>
          </p:cNvSpPr>
          <p:nvPr>
            <p:ph idx="1"/>
          </p:nvPr>
        </p:nvSpPr>
        <p:spPr/>
        <p:txBody>
          <a:bodyPr/>
          <a:lstStyle/>
          <a:p>
            <a:r>
              <a:rPr lang="el-GR" dirty="0" smtClean="0"/>
              <a:t>Το </a:t>
            </a:r>
            <a:r>
              <a:rPr lang="el-GR" dirty="0"/>
              <a:t>μετοχικό κεφάλαιο είναι οι μετοχές των ιδιοκτητών οι οποίες και αυξομειώνονται είτε με τα κέρδη είτε με τις ζημίες .</a:t>
            </a:r>
          </a:p>
          <a:p>
            <a:r>
              <a:rPr lang="el-GR" dirty="0"/>
              <a:t>Παρακάτω βλέπουμε ένα υπόδειγμα Ισολογισμού μιας εταιρείας για 2 έτη ενώ στην Τρίτη στήλη αιτιολογιέται η διαφορά των στηλών .   </a:t>
            </a:r>
          </a:p>
          <a:p>
            <a:endParaRPr lang="el-GR" dirty="0"/>
          </a:p>
        </p:txBody>
      </p:sp>
    </p:spTree>
    <p:extLst>
      <p:ext uri="{BB962C8B-B14F-4D97-AF65-F5344CB8AC3E}">
        <p14:creationId xmlns:p14="http://schemas.microsoft.com/office/powerpoint/2010/main" val="3446104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5253" y="1199625"/>
            <a:ext cx="10515600" cy="1057013"/>
          </a:xfrm>
        </p:spPr>
        <p:txBody>
          <a:bodyPr>
            <a:normAutofit/>
          </a:bodyPr>
          <a:lstStyle/>
          <a:p>
            <a:pPr lvl="0" algn="ctr" eaLnBrk="0" fontAlgn="base" hangingPunct="0">
              <a:lnSpc>
                <a:spcPct val="100000"/>
              </a:lnSpc>
              <a:spcAft>
                <a:spcPct val="0"/>
              </a:spcAft>
              <a:tabLst>
                <a:tab pos="4600575" algn="l"/>
              </a:tabLst>
            </a:pPr>
            <a:r>
              <a:rPr kumimoji="0" lang="el-GR" sz="1000" b="0" i="0" u="none" strike="noStrike" cap="none" normalizeH="0" baseline="0" dirty="0" smtClean="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Ισολογισμός  31/12</a:t>
            </a:r>
            <a:r>
              <a:rPr kumimoji="0" lang="el-GR" sz="1000" b="0" i="0" u="none" strike="noStrike" cap="none" normalizeH="0" baseline="0" dirty="0" smtClean="0">
                <a:ln>
                  <a:noFill/>
                </a:ln>
                <a:solidFill>
                  <a:schemeClr val="tx1"/>
                </a:solidFill>
                <a:effectLst/>
              </a:rPr>
              <a:t/>
            </a:r>
            <a:br>
              <a:rPr kumimoji="0" lang="el-GR" sz="1000" b="0" i="0" u="none" strike="noStrike" cap="none" normalizeH="0" baseline="0" dirty="0" smtClean="0">
                <a:ln>
                  <a:noFill/>
                </a:ln>
                <a:solidFill>
                  <a:schemeClr val="tx1"/>
                </a:solidFill>
                <a:effectLst/>
              </a:rPr>
            </a:br>
            <a:r>
              <a:rPr kumimoji="0" lang="el-GR" sz="1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Α)   Ενεργητικό </a:t>
            </a:r>
            <a:r>
              <a:rPr kumimoji="0" lang="el-GR" sz="1000" b="0" i="0" u="none" strike="noStrike" cap="none" normalizeH="0" baseline="0" dirty="0" smtClean="0">
                <a:ln>
                  <a:noFill/>
                </a:ln>
                <a:solidFill>
                  <a:schemeClr val="tx1"/>
                </a:solidFill>
                <a:effectLst/>
              </a:rPr>
              <a:t/>
            </a:r>
            <a:br>
              <a:rPr kumimoji="0" lang="el-GR" sz="1000" b="0" i="0" u="none" strike="noStrike" cap="none" normalizeH="0" baseline="0" dirty="0" smtClean="0">
                <a:ln>
                  <a:noFill/>
                </a:ln>
                <a:solidFill>
                  <a:schemeClr val="tx1"/>
                </a:solidFill>
                <a:effectLst/>
              </a:rPr>
            </a:br>
            <a:r>
              <a:rPr kumimoji="0" lang="el-GR" sz="1000" b="0" i="0" u="none" strike="noStrike" cap="none" normalizeH="0" dirty="0" smtClean="0">
                <a:ln>
                  <a:noFill/>
                </a:ln>
                <a:solidFill>
                  <a:schemeClr val="tx1"/>
                </a:solidFill>
                <a:effectLst/>
              </a:rPr>
              <a:t>                             </a:t>
            </a:r>
            <a:r>
              <a:rPr kumimoji="0" lang="el-GR" sz="1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Ι) </a:t>
            </a:r>
            <a:r>
              <a:rPr kumimoji="0" lang="el-GR" sz="1000" b="0" i="0" u="sng"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Μη Κυκλοφορούν Ενεργητικό</a:t>
            </a:r>
            <a:r>
              <a:rPr kumimoji="0" lang="el-GR" sz="1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2018           2019   	Αλλαγές</a:t>
            </a:r>
            <a:r>
              <a:rPr kumimoji="0" lang="el-GR" sz="1000" b="0" i="0" u="none" strike="noStrike" cap="none" normalizeH="0" baseline="0" dirty="0" smtClean="0">
                <a:ln>
                  <a:noFill/>
                </a:ln>
                <a:solidFill>
                  <a:schemeClr val="tx1"/>
                </a:solidFill>
                <a:effectLst/>
              </a:rPr>
              <a:t/>
            </a:r>
            <a:br>
              <a:rPr kumimoji="0" lang="el-GR" sz="1000" b="0" i="0" u="none" strike="noStrike" cap="none" normalizeH="0" baseline="0" dirty="0" smtClean="0">
                <a:ln>
                  <a:noFill/>
                </a:ln>
                <a:solidFill>
                  <a:schemeClr val="tx1"/>
                </a:solidFill>
                <a:effectLst/>
              </a:rPr>
            </a:br>
            <a:endParaRPr lang="el-GR" sz="1000" dirty="0"/>
          </a:p>
        </p:txBody>
      </p:sp>
      <p:graphicFrame>
        <p:nvGraphicFramePr>
          <p:cNvPr id="4" name="Θέση περιεχομένου 3"/>
          <p:cNvGraphicFramePr>
            <a:graphicFrameLocks noGrp="1"/>
          </p:cNvGraphicFramePr>
          <p:nvPr>
            <p:ph idx="1"/>
          </p:nvPr>
        </p:nvGraphicFramePr>
        <p:xfrm>
          <a:off x="3462020" y="2403314"/>
          <a:ext cx="5267960" cy="2967678"/>
        </p:xfrm>
        <a:graphic>
          <a:graphicData uri="http://schemas.openxmlformats.org/drawingml/2006/table">
            <a:tbl>
              <a:tblPr firstRow="1" firstCol="1" bandRow="1">
                <a:tableStyleId>{5C22544A-7EE6-4342-B048-85BDC9FD1C3A}</a:tableStyleId>
              </a:tblPr>
              <a:tblGrid>
                <a:gridCol w="2427605"/>
                <a:gridCol w="809625"/>
                <a:gridCol w="990600"/>
                <a:gridCol w="1040130"/>
              </a:tblGrid>
              <a:tr h="0">
                <a:tc>
                  <a:txBody>
                    <a:bodyPr/>
                    <a:lstStyle/>
                    <a:p>
                      <a:pPr>
                        <a:lnSpc>
                          <a:spcPct val="107000"/>
                        </a:lnSpc>
                        <a:spcAft>
                          <a:spcPts val="0"/>
                        </a:spcAft>
                      </a:pPr>
                      <a:r>
                        <a:rPr lang="el-GR" sz="1400">
                          <a:effectLst/>
                        </a:rPr>
                        <a:t>Ακίνητα &amp; Εξοπλισμός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933,30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1025,10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31,80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Αποσβέσεις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567,60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542,60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25,0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Αναπόσβεστη Αξία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425,70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432,50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6,8</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Άυλα στοιχεία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469,60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458,30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(11,30)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Άλλα πάγια (μη κυκλοφορούν)</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38,30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36,10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Σύνολο (Μη κυκλ. Ενεργητικό)</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1591,70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1599,30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Κυκλοφορούν Ενεργητικό</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Μετρητά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12,20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14,30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Απαιτήσεις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200,20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218,60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18,40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Αποθέματα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390,00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392,20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Χρεόγραφα &amp; Άλλα στοιχεία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55,70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47,30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(8,4)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07000"/>
                        </a:lnSpc>
                        <a:spcAft>
                          <a:spcPts val="0"/>
                        </a:spcAft>
                      </a:pPr>
                      <a:r>
                        <a:rPr lang="el-GR" sz="1400">
                          <a:effectLst/>
                        </a:rPr>
                        <a:t>Σύνολο Κυκλ. Ενεργητικό</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658,10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672,40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dirty="0">
                          <a:effectLst/>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6509326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1891514"/>
          </a:xfrm>
        </p:spPr>
        <p:txBody>
          <a:bodyPr/>
          <a:lstStyle/>
          <a:p>
            <a:pPr algn="ctr"/>
            <a:r>
              <a:rPr kumimoji="0" lang="el-GR"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l-GR" sz="1000" b="0" i="0" u="sng"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Παθητικό &amp; Καθαρή Θέση</a:t>
            </a:r>
            <a:r>
              <a:rPr kumimoji="0" lang="el-GR" sz="1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2018	2019            Αλλαγές</a:t>
            </a:r>
            <a:endParaRPr lang="el-GR" sz="1000"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815947319"/>
              </p:ext>
            </p:extLst>
          </p:nvPr>
        </p:nvGraphicFramePr>
        <p:xfrm>
          <a:off x="3462020" y="1719741"/>
          <a:ext cx="5267960" cy="2801775"/>
        </p:xfrm>
        <a:graphic>
          <a:graphicData uri="http://schemas.openxmlformats.org/drawingml/2006/table">
            <a:tbl>
              <a:tblPr firstRow="1" firstCol="1" bandRow="1">
                <a:tableStyleId>{5C22544A-7EE6-4342-B048-85BDC9FD1C3A}</a:tableStyleId>
              </a:tblPr>
              <a:tblGrid>
                <a:gridCol w="2247265"/>
                <a:gridCol w="989965"/>
                <a:gridCol w="900430"/>
                <a:gridCol w="1130300"/>
              </a:tblGrid>
              <a:tr h="560355">
                <a:tc>
                  <a:txBody>
                    <a:bodyPr/>
                    <a:lstStyle/>
                    <a:p>
                      <a:pPr>
                        <a:lnSpc>
                          <a:spcPct val="107000"/>
                        </a:lnSpc>
                        <a:spcAft>
                          <a:spcPts val="0"/>
                        </a:spcAft>
                      </a:pPr>
                      <a:r>
                        <a:rPr lang="el-GR" sz="1400" dirty="0">
                          <a:effectLst/>
                        </a:rPr>
                        <a:t>Μ.Κ.</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5,4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5,4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60355">
                <a:tc>
                  <a:txBody>
                    <a:bodyPr/>
                    <a:lstStyle/>
                    <a:p>
                      <a:pPr>
                        <a:lnSpc>
                          <a:spcPct val="107000"/>
                        </a:lnSpc>
                        <a:spcAft>
                          <a:spcPts val="0"/>
                        </a:spcAft>
                      </a:pPr>
                      <a:r>
                        <a:rPr lang="el-GR" sz="1400">
                          <a:effectLst/>
                        </a:rPr>
                        <a:t>Πληρωμές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dirty="0">
                          <a:effectLst/>
                        </a:rPr>
                        <a:t>85,50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89,0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60355">
                <a:tc>
                  <a:txBody>
                    <a:bodyPr/>
                    <a:lstStyle/>
                    <a:p>
                      <a:pPr>
                        <a:lnSpc>
                          <a:spcPct val="107000"/>
                        </a:lnSpc>
                        <a:spcAft>
                          <a:spcPts val="0"/>
                        </a:spcAft>
                      </a:pPr>
                      <a:r>
                        <a:rPr lang="el-GR" sz="1400">
                          <a:effectLst/>
                        </a:rPr>
                        <a:t>Αποθέματα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921,70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976,30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60355">
                <a:tc>
                  <a:txBody>
                    <a:bodyPr/>
                    <a:lstStyle/>
                    <a:p>
                      <a:pPr>
                        <a:lnSpc>
                          <a:spcPct val="107000"/>
                        </a:lnSpc>
                        <a:spcAft>
                          <a:spcPts val="0"/>
                        </a:spcAft>
                      </a:pPr>
                      <a:r>
                        <a:rPr lang="el-GR" sz="1400">
                          <a:effectLst/>
                        </a:rPr>
                        <a:t>Μετοχές (Εξαγορές)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(103,90)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(87,10)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60355">
                <a:tc>
                  <a:txBody>
                    <a:bodyPr/>
                    <a:lstStyle/>
                    <a:p>
                      <a:pPr>
                        <a:lnSpc>
                          <a:spcPct val="107000"/>
                        </a:lnSpc>
                        <a:spcAft>
                          <a:spcPts val="0"/>
                        </a:spcAft>
                      </a:pPr>
                      <a:r>
                        <a:rPr lang="el-GR" sz="1400">
                          <a:effectLst/>
                        </a:rPr>
                        <a:t>Σύνολο Μ.Κ.</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908,70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983,80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dirty="0">
                          <a:effectLst/>
                        </a:rPr>
                        <a:t>75,10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1"/>
          <p:cNvSpPr>
            <a:spLocks noChangeArrowheads="1"/>
          </p:cNvSpPr>
          <p:nvPr/>
        </p:nvSpPr>
        <p:spPr bwMode="auto">
          <a:xfrm>
            <a:off x="0" y="74711"/>
            <a:ext cx="30489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505200" algn="l"/>
              </a:tabLst>
              <a:defRPr>
                <a:solidFill>
                  <a:schemeClr val="tx1"/>
                </a:solidFill>
                <a:latin typeface="Arial" panose="020B0604020202020204" pitchFamily="34" charset="0"/>
              </a:defRPr>
            </a:lvl1pPr>
            <a:lvl2pPr eaLnBrk="0" fontAlgn="base" hangingPunct="0">
              <a:spcBef>
                <a:spcPct val="0"/>
              </a:spcBef>
              <a:spcAft>
                <a:spcPct val="0"/>
              </a:spcAft>
              <a:tabLst>
                <a:tab pos="3505200" algn="l"/>
              </a:tabLst>
              <a:defRPr>
                <a:solidFill>
                  <a:schemeClr val="tx1"/>
                </a:solidFill>
                <a:latin typeface="Arial" panose="020B0604020202020204" pitchFamily="34" charset="0"/>
              </a:defRPr>
            </a:lvl2pPr>
            <a:lvl3pPr eaLnBrk="0" fontAlgn="base" hangingPunct="0">
              <a:spcBef>
                <a:spcPct val="0"/>
              </a:spcBef>
              <a:spcAft>
                <a:spcPct val="0"/>
              </a:spcAft>
              <a:tabLst>
                <a:tab pos="3505200" algn="l"/>
              </a:tabLst>
              <a:defRPr>
                <a:solidFill>
                  <a:schemeClr val="tx1"/>
                </a:solidFill>
                <a:latin typeface="Arial" panose="020B0604020202020204" pitchFamily="34" charset="0"/>
              </a:defRPr>
            </a:lvl3pPr>
            <a:lvl4pPr eaLnBrk="0" fontAlgn="base" hangingPunct="0">
              <a:spcBef>
                <a:spcPct val="0"/>
              </a:spcBef>
              <a:spcAft>
                <a:spcPct val="0"/>
              </a:spcAft>
              <a:tabLst>
                <a:tab pos="3505200" algn="l"/>
              </a:tabLst>
              <a:defRPr>
                <a:solidFill>
                  <a:schemeClr val="tx1"/>
                </a:solidFill>
                <a:latin typeface="Arial" panose="020B0604020202020204" pitchFamily="34" charset="0"/>
              </a:defRPr>
            </a:lvl4pPr>
            <a:lvl5pPr eaLnBrk="0" fontAlgn="base" hangingPunct="0">
              <a:spcBef>
                <a:spcPct val="0"/>
              </a:spcBef>
              <a:spcAft>
                <a:spcPct val="0"/>
              </a:spcAft>
              <a:tabLst>
                <a:tab pos="3505200" algn="l"/>
              </a:tabLst>
              <a:defRPr>
                <a:solidFill>
                  <a:schemeClr val="tx1"/>
                </a:solidFill>
                <a:latin typeface="Arial" panose="020B0604020202020204" pitchFamily="34" charset="0"/>
              </a:defRPr>
            </a:lvl5pPr>
            <a:lvl6pPr eaLnBrk="0" fontAlgn="base" hangingPunct="0">
              <a:spcBef>
                <a:spcPct val="0"/>
              </a:spcBef>
              <a:spcAft>
                <a:spcPct val="0"/>
              </a:spcAft>
              <a:tabLst>
                <a:tab pos="3505200" algn="l"/>
              </a:tabLst>
              <a:defRPr>
                <a:solidFill>
                  <a:schemeClr val="tx1"/>
                </a:solidFill>
                <a:latin typeface="Arial" panose="020B0604020202020204" pitchFamily="34" charset="0"/>
              </a:defRPr>
            </a:lvl6pPr>
            <a:lvl7pPr eaLnBrk="0" fontAlgn="base" hangingPunct="0">
              <a:spcBef>
                <a:spcPct val="0"/>
              </a:spcBef>
              <a:spcAft>
                <a:spcPct val="0"/>
              </a:spcAft>
              <a:tabLst>
                <a:tab pos="3505200" algn="l"/>
              </a:tabLst>
              <a:defRPr>
                <a:solidFill>
                  <a:schemeClr val="tx1"/>
                </a:solidFill>
                <a:latin typeface="Arial" panose="020B0604020202020204" pitchFamily="34" charset="0"/>
              </a:defRPr>
            </a:lvl7pPr>
            <a:lvl8pPr eaLnBrk="0" fontAlgn="base" hangingPunct="0">
              <a:spcBef>
                <a:spcPct val="0"/>
              </a:spcBef>
              <a:spcAft>
                <a:spcPct val="0"/>
              </a:spcAft>
              <a:tabLst>
                <a:tab pos="3505200" algn="l"/>
              </a:tabLst>
              <a:defRPr>
                <a:solidFill>
                  <a:schemeClr val="tx1"/>
                </a:solidFill>
                <a:latin typeface="Arial" panose="020B0604020202020204" pitchFamily="34" charset="0"/>
              </a:defRPr>
            </a:lvl8pPr>
            <a:lvl9pPr eaLnBrk="0" fontAlgn="base" hangingPunct="0">
              <a:spcBef>
                <a:spcPct val="0"/>
              </a:spcBef>
              <a:spcAft>
                <a:spcPct val="0"/>
              </a:spcAft>
              <a:tabLst>
                <a:tab pos="3505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3505200" algn="l"/>
              </a:tabLst>
            </a:pPr>
            <a:r>
              <a:rPr kumimoji="0" lang="el-GR" sz="1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Β</a:t>
            </a:r>
            <a:endParaRPr kumimoji="0" lang="el-G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546893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eaLnBrk="0" fontAlgn="base" hangingPunct="0">
              <a:lnSpc>
                <a:spcPct val="100000"/>
              </a:lnSpc>
              <a:spcAft>
                <a:spcPct val="0"/>
              </a:spcAft>
            </a:pPr>
            <a:r>
              <a:rPr kumimoji="0" lang="el-GR" sz="1100" b="0" i="0" u="sng"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Παθητικό </a:t>
            </a:r>
            <a:r>
              <a:rPr kumimoji="0" lang="el-GR" sz="2000" b="0" i="0" u="none" strike="noStrike" cap="none" normalizeH="0" baseline="0" dirty="0" smtClean="0">
                <a:ln>
                  <a:noFill/>
                </a:ln>
                <a:solidFill>
                  <a:schemeClr val="tx1"/>
                </a:solidFill>
                <a:effectLst/>
              </a:rPr>
              <a:t/>
            </a:r>
            <a:br>
              <a:rPr kumimoji="0" lang="el-GR" sz="2000" b="0" i="0" u="none" strike="noStrike" cap="none" normalizeH="0" baseline="0" dirty="0" smtClean="0">
                <a:ln>
                  <a:noFill/>
                </a:ln>
                <a:solidFill>
                  <a:schemeClr val="tx1"/>
                </a:solidFill>
                <a:effectLst/>
              </a:rPr>
            </a:br>
            <a:r>
              <a:rPr kumimoji="0" lang="el-GR"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l-GR" sz="11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α) </a:t>
            </a:r>
            <a:r>
              <a:rPr kumimoji="0" lang="el-GR" sz="1100" b="0" i="0" u="sng"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Βραχυπρόθεσμες  </a:t>
            </a:r>
            <a:r>
              <a:rPr kumimoji="0" lang="el-GR" sz="11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2018               2019                       Αλλαγές</a:t>
            </a:r>
            <a:r>
              <a:rPr kumimoji="0" lang="el-GR" sz="1100" b="0" i="0" u="none" strike="noStrike" cap="none" normalizeH="0" baseline="0" dirty="0" smtClean="0">
                <a:ln>
                  <a:noFill/>
                </a:ln>
                <a:solidFill>
                  <a:schemeClr val="tx1"/>
                </a:solidFill>
                <a:effectLst/>
              </a:rPr>
              <a:t/>
            </a:r>
            <a:br>
              <a:rPr kumimoji="0" lang="el-GR" sz="1100" b="0" i="0" u="none" strike="noStrike" cap="none" normalizeH="0" baseline="0" dirty="0" smtClean="0">
                <a:ln>
                  <a:noFill/>
                </a:ln>
                <a:solidFill>
                  <a:schemeClr val="tx1"/>
                </a:solidFill>
                <a:effectLst/>
              </a:rPr>
            </a:br>
            <a:r>
              <a:rPr kumimoji="0" lang="el-GR" sz="11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l-GR" sz="5400" b="0" i="0" u="none" strike="noStrike" cap="none" normalizeH="0" baseline="0" dirty="0" smtClean="0">
                <a:ln>
                  <a:noFill/>
                </a:ln>
                <a:solidFill>
                  <a:schemeClr val="tx1"/>
                </a:solidFill>
                <a:effectLst/>
                <a:latin typeface="Arial" panose="020B0604020202020204" pitchFamily="34" charset="0"/>
              </a:rPr>
              <a:t/>
            </a:r>
            <a:br>
              <a:rPr kumimoji="0" lang="el-GR" sz="5400" b="0" i="0" u="none" strike="noStrike" cap="none" normalizeH="0" baseline="0" dirty="0" smtClean="0">
                <a:ln>
                  <a:noFill/>
                </a:ln>
                <a:solidFill>
                  <a:schemeClr val="tx1"/>
                </a:solidFill>
                <a:effectLst/>
                <a:latin typeface="Arial" panose="020B0604020202020204" pitchFamily="34" charset="0"/>
              </a:rPr>
            </a:br>
            <a:endParaRPr lang="el-GR"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956192184"/>
              </p:ext>
            </p:extLst>
          </p:nvPr>
        </p:nvGraphicFramePr>
        <p:xfrm>
          <a:off x="3462020" y="1241571"/>
          <a:ext cx="5267960" cy="3279945"/>
        </p:xfrm>
        <a:graphic>
          <a:graphicData uri="http://schemas.openxmlformats.org/drawingml/2006/table">
            <a:tbl>
              <a:tblPr firstRow="1" firstCol="1" bandRow="1">
                <a:tableStyleId>{5C22544A-7EE6-4342-B048-85BDC9FD1C3A}</a:tableStyleId>
              </a:tblPr>
              <a:tblGrid>
                <a:gridCol w="1617345"/>
                <a:gridCol w="1016635"/>
                <a:gridCol w="1316990"/>
                <a:gridCol w="1316990"/>
              </a:tblGrid>
              <a:tr h="655989">
                <a:tc>
                  <a:txBody>
                    <a:bodyPr/>
                    <a:lstStyle/>
                    <a:p>
                      <a:pPr>
                        <a:lnSpc>
                          <a:spcPct val="107000"/>
                        </a:lnSpc>
                        <a:spcAft>
                          <a:spcPts val="0"/>
                        </a:spcAft>
                      </a:pPr>
                      <a:r>
                        <a:rPr lang="el-GR" sz="1400" dirty="0" err="1">
                          <a:effectLst/>
                        </a:rPr>
                        <a:t>Βραχ</a:t>
                      </a:r>
                      <a:r>
                        <a:rPr lang="el-GR" sz="1400" dirty="0">
                          <a:effectLst/>
                        </a:rPr>
                        <a:t>. Δανεισμός</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39,20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25,50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(13,70)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55989">
                <a:tc>
                  <a:txBody>
                    <a:bodyPr/>
                    <a:lstStyle/>
                    <a:p>
                      <a:pPr>
                        <a:lnSpc>
                          <a:spcPct val="107000"/>
                        </a:lnSpc>
                        <a:spcAft>
                          <a:spcPts val="0"/>
                        </a:spcAft>
                      </a:pPr>
                      <a:r>
                        <a:rPr lang="el-GR" sz="1400">
                          <a:effectLst/>
                        </a:rPr>
                        <a:t>Πιστωτές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dirty="0">
                          <a:effectLst/>
                        </a:rPr>
                        <a:t>88,90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95,90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55989">
                <a:tc>
                  <a:txBody>
                    <a:bodyPr/>
                    <a:lstStyle/>
                    <a:p>
                      <a:pPr>
                        <a:lnSpc>
                          <a:spcPct val="107000"/>
                        </a:lnSpc>
                        <a:spcAft>
                          <a:spcPts val="0"/>
                        </a:spcAft>
                      </a:pPr>
                      <a:r>
                        <a:rPr lang="el-GR" sz="1400">
                          <a:effectLst/>
                        </a:rPr>
                        <a:t>Φόροι</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0,7</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7,10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6,4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55989">
                <a:tc>
                  <a:txBody>
                    <a:bodyPr/>
                    <a:lstStyle/>
                    <a:p>
                      <a:pPr>
                        <a:lnSpc>
                          <a:spcPct val="107000"/>
                        </a:lnSpc>
                        <a:spcAft>
                          <a:spcPts val="0"/>
                        </a:spcAft>
                      </a:pPr>
                      <a:r>
                        <a:rPr lang="el-GR" sz="1400">
                          <a:effectLst/>
                        </a:rPr>
                        <a:t>Δεδουλευμένα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87,90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76,60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(10,80)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55989">
                <a:tc>
                  <a:txBody>
                    <a:bodyPr/>
                    <a:lstStyle/>
                    <a:p>
                      <a:pPr>
                        <a:lnSpc>
                          <a:spcPct val="107000"/>
                        </a:lnSpc>
                        <a:spcAft>
                          <a:spcPts val="0"/>
                        </a:spcAft>
                      </a:pPr>
                      <a:r>
                        <a:rPr lang="el-GR" sz="1400">
                          <a:effectLst/>
                        </a:rPr>
                        <a:t>Σύνολο Β.Υ.</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216,20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205,10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dirty="0">
                          <a:effectLst/>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6" name="Rectangle 1"/>
          <p:cNvSpPr>
            <a:spLocks noChangeArrowheads="1"/>
          </p:cNvSpPr>
          <p:nvPr/>
        </p:nvSpPr>
        <p:spPr bwMode="auto">
          <a:xfrm>
            <a:off x="0" y="74711"/>
            <a:ext cx="34336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ΙΙ)</a:t>
            </a:r>
            <a:endParaRPr kumimoji="0" lang="el-G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572709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1000" u="sng" dirty="0"/>
              <a:t>Μακροπρόθεσμες </a:t>
            </a:r>
            <a:r>
              <a:rPr lang="el-GR" sz="1000" u="sng" dirty="0" err="1"/>
              <a:t>Υποχ</a:t>
            </a:r>
            <a:r>
              <a:rPr lang="el-GR" sz="1000" dirty="0"/>
              <a:t>.            </a:t>
            </a:r>
            <a:r>
              <a:rPr lang="el-GR" sz="1000" dirty="0" smtClean="0"/>
              <a:t>                            2018                           </a:t>
            </a:r>
            <a:r>
              <a:rPr lang="el-GR" sz="1000" dirty="0"/>
              <a:t>2019     </a:t>
            </a:r>
            <a:r>
              <a:rPr lang="el-GR" sz="1000" dirty="0" smtClean="0"/>
              <a:t>   Αλλαγές</a:t>
            </a:r>
            <a:r>
              <a:rPr lang="el-GR" sz="1000" dirty="0"/>
              <a:t/>
            </a:r>
            <a:br>
              <a:rPr lang="el-GR" sz="1000" dirty="0"/>
            </a:br>
            <a:endParaRPr lang="el-GR" sz="1000"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539053788"/>
              </p:ext>
            </p:extLst>
          </p:nvPr>
        </p:nvGraphicFramePr>
        <p:xfrm>
          <a:off x="3462020" y="1309817"/>
          <a:ext cx="5267960" cy="3270420"/>
        </p:xfrm>
        <a:graphic>
          <a:graphicData uri="http://schemas.openxmlformats.org/drawingml/2006/table">
            <a:tbl>
              <a:tblPr firstRow="1" firstCol="1" bandRow="1">
                <a:tableStyleId>{5C22544A-7EE6-4342-B048-85BDC9FD1C3A}</a:tableStyleId>
              </a:tblPr>
              <a:tblGrid>
                <a:gridCol w="2697480"/>
                <a:gridCol w="810260"/>
                <a:gridCol w="809625"/>
                <a:gridCol w="950595"/>
              </a:tblGrid>
              <a:tr h="404127">
                <a:tc>
                  <a:txBody>
                    <a:bodyPr/>
                    <a:lstStyle/>
                    <a:p>
                      <a:pPr>
                        <a:lnSpc>
                          <a:spcPct val="107000"/>
                        </a:lnSpc>
                        <a:spcAft>
                          <a:spcPts val="0"/>
                        </a:spcAft>
                      </a:pPr>
                      <a:r>
                        <a:rPr lang="el-GR" sz="1400" dirty="0" err="1">
                          <a:effectLst/>
                        </a:rPr>
                        <a:t>Μακρ</a:t>
                      </a:r>
                      <a:r>
                        <a:rPr lang="el-GR" sz="1400" dirty="0">
                          <a:effectLst/>
                        </a:rPr>
                        <a:t>. Δάνεια</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388,90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324,40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(64,50)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04127">
                <a:tc>
                  <a:txBody>
                    <a:bodyPr/>
                    <a:lstStyle/>
                    <a:p>
                      <a:pPr>
                        <a:lnSpc>
                          <a:spcPct val="107000"/>
                        </a:lnSpc>
                        <a:spcAft>
                          <a:spcPts val="0"/>
                        </a:spcAft>
                      </a:pPr>
                      <a:r>
                        <a:rPr lang="el-GR" sz="1400">
                          <a:effectLst/>
                        </a:rPr>
                        <a:t>Προβλέψεις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50,80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52,70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1,90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26956">
                <a:tc>
                  <a:txBody>
                    <a:bodyPr/>
                    <a:lstStyle/>
                    <a:p>
                      <a:pPr>
                        <a:lnSpc>
                          <a:spcPct val="107000"/>
                        </a:lnSpc>
                        <a:spcAft>
                          <a:spcPts val="0"/>
                        </a:spcAft>
                      </a:pPr>
                      <a:r>
                        <a:rPr lang="el-GR" sz="1400" dirty="0">
                          <a:effectLst/>
                        </a:rPr>
                        <a:t>Φόροι πληρωτέοι (</a:t>
                      </a:r>
                      <a:r>
                        <a:rPr lang="el-GR" sz="1400" dirty="0" smtClean="0">
                          <a:effectLst/>
                        </a:rPr>
                        <a:t>Αναβαλλόμενη)</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12,80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21,00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8,20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04127">
                <a:tc>
                  <a:txBody>
                    <a:bodyPr/>
                    <a:lstStyle/>
                    <a:p>
                      <a:pPr>
                        <a:lnSpc>
                          <a:spcPct val="107000"/>
                        </a:lnSpc>
                        <a:spcAft>
                          <a:spcPts val="0"/>
                        </a:spcAft>
                      </a:pPr>
                      <a:r>
                        <a:rPr lang="el-GR" sz="1400">
                          <a:effectLst/>
                        </a:rPr>
                        <a:t>Άλλοι Μακρ. Λογαριασμοί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14,40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12,30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04127">
                <a:tc>
                  <a:txBody>
                    <a:bodyPr/>
                    <a:lstStyle/>
                    <a:p>
                      <a:pPr>
                        <a:lnSpc>
                          <a:spcPct val="107000"/>
                        </a:lnSpc>
                        <a:spcAft>
                          <a:spcPts val="0"/>
                        </a:spcAft>
                      </a:pPr>
                      <a:r>
                        <a:rPr lang="el-GR" sz="14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683,10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615,50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26956">
                <a:tc>
                  <a:txBody>
                    <a:bodyPr/>
                    <a:lstStyle/>
                    <a:p>
                      <a:pPr>
                        <a:lnSpc>
                          <a:spcPct val="107000"/>
                        </a:lnSpc>
                        <a:spcAft>
                          <a:spcPts val="0"/>
                        </a:spcAft>
                      </a:pPr>
                      <a:r>
                        <a:rPr lang="el-GR" sz="1400">
                          <a:effectLst/>
                        </a:rPr>
                        <a:t>Σύνολο Παθητικού &amp; Καθαρή Θέση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1591,80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1599,30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dirty="0">
                          <a:effectLst/>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3217478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lvl="0" algn="ctr"/>
            <a:r>
              <a:rPr kumimoji="0" lang="el-GR" sz="1000" b="0" i="0" u="sng"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Κατάσταση Αποτελεσμάτων</a:t>
            </a:r>
            <a:r>
              <a:rPr kumimoji="0" lang="el-GR" sz="10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2018                           2019</a:t>
            </a:r>
            <a:r>
              <a:rPr kumimoji="0" lang="el-GR" sz="1000" b="0" i="0" u="none" strike="noStrike" cap="none" normalizeH="0" baseline="0" dirty="0" smtClean="0">
                <a:ln>
                  <a:noFill/>
                </a:ln>
                <a:solidFill>
                  <a:schemeClr val="tx1"/>
                </a:solidFill>
                <a:effectLst/>
                <a:latin typeface="Arial" panose="020B0604020202020204" pitchFamily="34" charset="0"/>
              </a:rPr>
              <a:t/>
            </a:r>
            <a:br>
              <a:rPr kumimoji="0" lang="el-GR" sz="1000" b="0" i="0" u="none" strike="noStrike" cap="none" normalizeH="0" baseline="0" dirty="0" smtClean="0">
                <a:ln>
                  <a:noFill/>
                </a:ln>
                <a:solidFill>
                  <a:schemeClr val="tx1"/>
                </a:solidFill>
                <a:effectLst/>
                <a:latin typeface="Arial" panose="020B0604020202020204" pitchFamily="34" charset="0"/>
              </a:rPr>
            </a:br>
            <a:endParaRPr lang="el-GR" sz="1000"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535795173"/>
              </p:ext>
            </p:extLst>
          </p:nvPr>
        </p:nvGraphicFramePr>
        <p:xfrm>
          <a:off x="3462972" y="1400429"/>
          <a:ext cx="5266055" cy="3641310"/>
        </p:xfrm>
        <a:graphic>
          <a:graphicData uri="http://schemas.openxmlformats.org/drawingml/2006/table">
            <a:tbl>
              <a:tblPr firstRow="1" firstCol="1" bandRow="1">
                <a:tableStyleId>{5C22544A-7EE6-4342-B048-85BDC9FD1C3A}</a:tableStyleId>
              </a:tblPr>
              <a:tblGrid>
                <a:gridCol w="2517140"/>
                <a:gridCol w="1438275"/>
                <a:gridCol w="1310640"/>
              </a:tblGrid>
              <a:tr h="364131">
                <a:tc>
                  <a:txBody>
                    <a:bodyPr/>
                    <a:lstStyle/>
                    <a:p>
                      <a:pPr>
                        <a:lnSpc>
                          <a:spcPct val="107000"/>
                        </a:lnSpc>
                        <a:spcAft>
                          <a:spcPts val="0"/>
                        </a:spcAft>
                      </a:pPr>
                      <a:r>
                        <a:rPr lang="el-GR" sz="1400" dirty="0">
                          <a:effectLst/>
                        </a:rPr>
                        <a:t>Πωλήσεις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1201,4</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1328,20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4131">
                <a:tc>
                  <a:txBody>
                    <a:bodyPr/>
                    <a:lstStyle/>
                    <a:p>
                      <a:pPr>
                        <a:lnSpc>
                          <a:spcPct val="107000"/>
                        </a:lnSpc>
                        <a:spcAft>
                          <a:spcPts val="0"/>
                        </a:spcAft>
                      </a:pPr>
                      <a:r>
                        <a:rPr lang="el-GR" sz="1400">
                          <a:effectLst/>
                        </a:rPr>
                        <a:t>Κόστος Πωληθέντων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790,20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876,40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4131">
                <a:tc>
                  <a:txBody>
                    <a:bodyPr/>
                    <a:lstStyle/>
                    <a:p>
                      <a:pPr>
                        <a:lnSpc>
                          <a:spcPct val="107000"/>
                        </a:lnSpc>
                        <a:spcAft>
                          <a:spcPts val="0"/>
                        </a:spcAft>
                      </a:pPr>
                      <a:r>
                        <a:rPr lang="el-GR" sz="1400" dirty="0">
                          <a:effectLst/>
                        </a:rPr>
                        <a:t>Μικτό Αποτέλεσμα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411,20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451,80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4131">
                <a:tc>
                  <a:txBody>
                    <a:bodyPr/>
                    <a:lstStyle/>
                    <a:p>
                      <a:pPr>
                        <a:lnSpc>
                          <a:spcPct val="107000"/>
                        </a:lnSpc>
                        <a:spcAft>
                          <a:spcPts val="0"/>
                        </a:spcAft>
                      </a:pPr>
                      <a:r>
                        <a:rPr lang="el-GR" sz="1400">
                          <a:effectLst/>
                        </a:rPr>
                        <a:t>Έξοδα πωλήσεις &amp; Διοικητικά</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210,80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235,20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4131">
                <a:tc>
                  <a:txBody>
                    <a:bodyPr/>
                    <a:lstStyle/>
                    <a:p>
                      <a:pPr>
                        <a:lnSpc>
                          <a:spcPct val="107000"/>
                        </a:lnSpc>
                        <a:spcAft>
                          <a:spcPts val="0"/>
                        </a:spcAft>
                      </a:pPr>
                      <a:r>
                        <a:rPr lang="el-GR" sz="1400">
                          <a:effectLst/>
                        </a:rPr>
                        <a:t>Αποσβέσεις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42,20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43,40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4131">
                <a:tc>
                  <a:txBody>
                    <a:bodyPr/>
                    <a:lstStyle/>
                    <a:p>
                      <a:pPr>
                        <a:lnSpc>
                          <a:spcPct val="107000"/>
                        </a:lnSpc>
                        <a:spcAft>
                          <a:spcPts val="0"/>
                        </a:spcAft>
                      </a:pPr>
                      <a:r>
                        <a:rPr lang="el-GR" sz="1400">
                          <a:effectLst/>
                        </a:rPr>
                        <a:t>Τόκοι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23,80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20,40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4131">
                <a:tc>
                  <a:txBody>
                    <a:bodyPr/>
                    <a:lstStyle/>
                    <a:p>
                      <a:pPr>
                        <a:lnSpc>
                          <a:spcPct val="107000"/>
                        </a:lnSpc>
                        <a:spcAft>
                          <a:spcPts val="0"/>
                        </a:spcAft>
                      </a:pPr>
                      <a:r>
                        <a:rPr lang="el-GR" sz="1400">
                          <a:effectLst/>
                        </a:rPr>
                        <a:t>Άλλα έξοδα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11,30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(1,5)</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4131">
                <a:tc>
                  <a:txBody>
                    <a:bodyPr/>
                    <a:lstStyle/>
                    <a:p>
                      <a:pPr>
                        <a:lnSpc>
                          <a:spcPct val="107000"/>
                        </a:lnSpc>
                        <a:spcAft>
                          <a:spcPts val="0"/>
                        </a:spcAft>
                      </a:pPr>
                      <a:r>
                        <a:rPr lang="el-GR" sz="1400">
                          <a:effectLst/>
                        </a:rPr>
                        <a:t>Εισόδημα πριν τους Φόρους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123,10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154,30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4131">
                <a:tc>
                  <a:txBody>
                    <a:bodyPr/>
                    <a:lstStyle/>
                    <a:p>
                      <a:pPr>
                        <a:lnSpc>
                          <a:spcPct val="107000"/>
                        </a:lnSpc>
                        <a:spcAft>
                          <a:spcPts val="0"/>
                        </a:spcAft>
                      </a:pPr>
                      <a:r>
                        <a:rPr lang="el-GR" sz="1400">
                          <a:effectLst/>
                        </a:rPr>
                        <a:t>Φόροι</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36,60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47,10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4131">
                <a:tc>
                  <a:txBody>
                    <a:bodyPr/>
                    <a:lstStyle/>
                    <a:p>
                      <a:pPr>
                        <a:lnSpc>
                          <a:spcPct val="107000"/>
                        </a:lnSpc>
                        <a:spcAft>
                          <a:spcPts val="0"/>
                        </a:spcAft>
                      </a:pPr>
                      <a:r>
                        <a:rPr lang="el-GR" sz="1400">
                          <a:effectLst/>
                        </a:rPr>
                        <a:t>Καθαρό Αποτέλεσμα</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a:effectLst/>
                        </a:rPr>
                        <a:t>86,50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l-GR" sz="1400" dirty="0">
                          <a:effectLst/>
                        </a:rPr>
                        <a:t>107,20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7152486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a:t>Αναλύοντας την κατάσταση  αποτελεσμάτων θα διαπιστώσουμε ότι  (2019)</a:t>
            </a:r>
          </a:p>
          <a:p>
            <a:r>
              <a:rPr lang="el-GR" dirty="0"/>
              <a:t>Καθαρές Πωλ.- Κόστος Πωλ.-Λειτουργικά </a:t>
            </a:r>
            <a:r>
              <a:rPr lang="el-GR" dirty="0" err="1"/>
              <a:t>Έξ</a:t>
            </a:r>
            <a:r>
              <a:rPr lang="el-GR" dirty="0"/>
              <a:t>.  -Φόροι=Καθαρά Αποτελ.</a:t>
            </a:r>
          </a:p>
          <a:p>
            <a:r>
              <a:rPr lang="el-GR" dirty="0"/>
              <a:t>1328,20   -      876,40          -     278,60   -  18,90 -47,10 = 107,20 </a:t>
            </a:r>
          </a:p>
          <a:p>
            <a:r>
              <a:rPr lang="el-GR" dirty="0"/>
              <a:t>Δηλαδή </a:t>
            </a:r>
          </a:p>
          <a:p>
            <a:r>
              <a:rPr lang="el-GR" dirty="0"/>
              <a:t>Έσοδα  - Έξοδα  = Καθαρό  Εισόδημα </a:t>
            </a:r>
          </a:p>
          <a:p>
            <a:r>
              <a:rPr lang="el-GR" dirty="0"/>
              <a:t>Μετρώντας τα Κέρδη. Θα  προσπαθήσουμε να παρουσιάσουμε τους λογαριασμούς οι οποίοι προσδιορίσουν και την χρηματοοικονομική βιωσιμότητα της εταιρείας </a:t>
            </a:r>
          </a:p>
        </p:txBody>
      </p:sp>
    </p:spTree>
    <p:extLst>
      <p:ext uri="{BB962C8B-B14F-4D97-AF65-F5344CB8AC3E}">
        <p14:creationId xmlns:p14="http://schemas.microsoft.com/office/powerpoint/2010/main" val="3464395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Οι δυνατότητες της χρηματοοικονομικής ανάλυσης είναι σημαντικός για ένα μεγάλο εύρος ανθρώπων ,όπως οι επενδυτές, οι δανειστές, οι ελεγκτές. </a:t>
            </a:r>
          </a:p>
          <a:p>
            <a:r>
              <a:rPr lang="el-GR" dirty="0" smtClean="0"/>
              <a:t>Αλλά πιο πολύ σημαντικές είναι για την ίδια την εταιρεία. Λαμβάνοντας υπόψη την επιχειρησιακή εξειδίκευση ,  η μέθοδος της εταιρείας είναι οι Διευθυντές οι οποίοι κατέχουν αυτές τις ικανότητες  είναι διαθέσιμοι να διαγνώσουν  τα μειονεκτήματα της εταιρείας και να προτείνουν λύσεις για την πρόοδο   της εταιρείας</a:t>
            </a:r>
            <a:endParaRPr lang="el-GR" dirty="0"/>
          </a:p>
        </p:txBody>
      </p:sp>
    </p:spTree>
    <p:extLst>
      <p:ext uri="{BB962C8B-B14F-4D97-AF65-F5344CB8AC3E}">
        <p14:creationId xmlns:p14="http://schemas.microsoft.com/office/powerpoint/2010/main" val="3099933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u="sng" dirty="0"/>
              <a:t>Ο Κύκλος των μετρητών  </a:t>
            </a:r>
            <a:r>
              <a:rPr lang="el-GR" dirty="0"/>
              <a:t/>
            </a:r>
            <a:br>
              <a:rPr lang="el-GR" dirty="0"/>
            </a:br>
            <a:endParaRPr lang="el-GR" dirty="0"/>
          </a:p>
        </p:txBody>
      </p:sp>
      <p:sp>
        <p:nvSpPr>
          <p:cNvPr id="3" name="Θέση περιεχομένου 2"/>
          <p:cNvSpPr>
            <a:spLocks noGrp="1"/>
          </p:cNvSpPr>
          <p:nvPr>
            <p:ph idx="1"/>
          </p:nvPr>
        </p:nvSpPr>
        <p:spPr/>
        <p:txBody>
          <a:bodyPr>
            <a:normAutofit/>
          </a:bodyPr>
          <a:lstStyle/>
          <a:p>
            <a:r>
              <a:rPr lang="el-GR" dirty="0"/>
              <a:t>Θα πρέπει να τονίσουμε ότι τα </a:t>
            </a:r>
            <a:r>
              <a:rPr lang="el-GR" dirty="0" err="1"/>
              <a:t>χρηματοοικομικά</a:t>
            </a:r>
            <a:r>
              <a:rPr lang="el-GR" dirty="0"/>
              <a:t> της Εταιρείας και η επιχειρησιακή της δυνατότητα συνδέονται. Οι επιχειρησιακές δραστηριότητες , η μέθοδος οργάνωσης η ανταγωνιστική στρατηγική, συνδέουν  τον Θεμέλιο λίθο της χρηματοοικονομικής εταιρικής δομής . Αντιστρόφως οι αποφάσεις οι οποίες εμφανίζονται ως χρηματοοικονομικές μπορούν να επιδράσουν σημαντικά τις επιχειρηματικές δυνατότητες  της εταιρείας . </a:t>
            </a:r>
          </a:p>
        </p:txBody>
      </p:sp>
    </p:spTree>
    <p:extLst>
      <p:ext uri="{BB962C8B-B14F-4D97-AF65-F5344CB8AC3E}">
        <p14:creationId xmlns:p14="http://schemas.microsoft.com/office/powerpoint/2010/main" val="3993467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Για παράδειγμα ο τρόπος ο οποίος η εταιρεία χρηματοδοτεί τα Ενεργητικά της στοιχεία  μπορεί να επηρεάσει την μορφή των αποδόσεων που θα αναλάβει στα επόμενα χρόνια.</a:t>
            </a:r>
          </a:p>
          <a:p>
            <a:r>
              <a:rPr lang="el-GR" dirty="0" smtClean="0"/>
              <a:t>Το παρακάτω διάγραμμα περιγράφει τον κύκλο των χρημάτων     και μας δείχνει την σχέση μεταξύ επιχειρησιακής λειτουργία και χρηματοοικονομικών.</a:t>
            </a:r>
          </a:p>
          <a:p>
            <a:endParaRPr lang="el-GR" dirty="0"/>
          </a:p>
        </p:txBody>
      </p:sp>
    </p:spTree>
    <p:extLst>
      <p:ext uri="{BB962C8B-B14F-4D97-AF65-F5344CB8AC3E}">
        <p14:creationId xmlns:p14="http://schemas.microsoft.com/office/powerpoint/2010/main" val="3476903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97280" y="286603"/>
            <a:ext cx="10058400" cy="781706"/>
          </a:xfrm>
        </p:spPr>
        <p:txBody>
          <a:bodyPr>
            <a:normAutofit fontScale="90000"/>
          </a:bodyPr>
          <a:lstStyle/>
          <a:p>
            <a:r>
              <a:rPr lang="en-US" dirty="0" smtClean="0"/>
              <a:t>KYK</a:t>
            </a:r>
            <a:r>
              <a:rPr lang="el-GR" dirty="0" smtClean="0"/>
              <a:t>ΛΟΣ ΤΩΝ ΜΕΤΡΗΤΩΝ ΜΙΑΣ ΕΤΑΙΡΕΙΑΣ</a:t>
            </a:r>
            <a:endParaRPr lang="el-GR" dirty="0"/>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37903979"/>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Ευθύγραμμο βέλος σύνδεσης 7"/>
          <p:cNvCxnSpPr/>
          <p:nvPr/>
        </p:nvCxnSpPr>
        <p:spPr>
          <a:xfrm flipH="1">
            <a:off x="4761470" y="2677297"/>
            <a:ext cx="716692" cy="6755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p:cNvCxnSpPr/>
          <p:nvPr/>
        </p:nvCxnSpPr>
        <p:spPr>
          <a:xfrm>
            <a:off x="4687330" y="4242486"/>
            <a:ext cx="922638" cy="9308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Ευθύγραμμο βέλος σύνδεσης 11"/>
          <p:cNvCxnSpPr/>
          <p:nvPr/>
        </p:nvCxnSpPr>
        <p:spPr>
          <a:xfrm flipV="1">
            <a:off x="6977449" y="2842054"/>
            <a:ext cx="304800" cy="24631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901514" y="3089189"/>
            <a:ext cx="1195648" cy="369332"/>
          </a:xfrm>
          <a:prstGeom prst="rect">
            <a:avLst/>
          </a:prstGeom>
          <a:noFill/>
        </p:spPr>
        <p:txBody>
          <a:bodyPr wrap="none" rtlCol="0">
            <a:spAutoFit/>
          </a:bodyPr>
          <a:lstStyle/>
          <a:p>
            <a:r>
              <a:rPr lang="el-GR" dirty="0" err="1"/>
              <a:t>Π</a:t>
            </a:r>
            <a:r>
              <a:rPr lang="el-GR" dirty="0" err="1" smtClean="0"/>
              <a:t>αραγωγη</a:t>
            </a:r>
            <a:endParaRPr lang="el-GR" dirty="0"/>
          </a:p>
        </p:txBody>
      </p:sp>
      <p:sp>
        <p:nvSpPr>
          <p:cNvPr id="14" name="TextBox 13"/>
          <p:cNvSpPr txBox="1"/>
          <p:nvPr/>
        </p:nvSpPr>
        <p:spPr>
          <a:xfrm>
            <a:off x="5980670" y="4604951"/>
            <a:ext cx="2275257" cy="276999"/>
          </a:xfrm>
          <a:prstGeom prst="rect">
            <a:avLst/>
          </a:prstGeom>
          <a:noFill/>
        </p:spPr>
        <p:txBody>
          <a:bodyPr wrap="square" rtlCol="0">
            <a:spAutoFit/>
          </a:bodyPr>
          <a:lstStyle/>
          <a:p>
            <a:r>
              <a:rPr lang="el-GR" sz="1200" dirty="0" err="1" smtClean="0"/>
              <a:t>Πωλησεις</a:t>
            </a:r>
            <a:r>
              <a:rPr lang="el-GR" sz="1200" dirty="0" smtClean="0"/>
              <a:t> με </a:t>
            </a:r>
            <a:r>
              <a:rPr lang="el-GR" sz="1200" dirty="0" err="1" smtClean="0"/>
              <a:t>μετρητα</a:t>
            </a:r>
            <a:endParaRPr lang="el-GR" sz="1200" dirty="0"/>
          </a:p>
        </p:txBody>
      </p:sp>
    </p:spTree>
    <p:extLst>
      <p:ext uri="{BB962C8B-B14F-4D97-AF65-F5344CB8AC3E}">
        <p14:creationId xmlns:p14="http://schemas.microsoft.com/office/powerpoint/2010/main" val="87355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Υποθέστε ότι ιδρύεται μια εταιρεία και έχει χρήματα από τους ιδιοκτήτες τους δανειστές  τα οποία χρησιμοποιεί για την αγορά παγίων .Η εταιρεία χρησιμοποιεί τα χρήματα και για  την αγορά  α΄ υλών ,την πρόσληψη εργατών .Τα προϊόντα που παράγει τα αποθηκεύει προσωρινά ως Αποθέματα . Όταν η εταιρεία πουλά τα προϊόντα της τα αποθέματα της γίνονται χρηματικά διαθέσιμα ,εάν δεν πωληθούν με μετρητά τότε αυξάνονται οι λογαριασμοί </a:t>
            </a:r>
            <a:r>
              <a:rPr lang="el-GR" dirty="0" smtClean="0"/>
              <a:t>εισπρακτέοι</a:t>
            </a:r>
            <a:endParaRPr lang="el-GR" dirty="0"/>
          </a:p>
        </p:txBody>
      </p:sp>
    </p:spTree>
    <p:extLst>
      <p:ext uri="{BB962C8B-B14F-4D97-AF65-F5344CB8AC3E}">
        <p14:creationId xmlns:p14="http://schemas.microsoft.com/office/powerpoint/2010/main" val="4123891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a:t>Η κίνηση μεταξύ των μετρητών σε αποθέματα μετά σε Λογαριασμούς Εισπρακτέους και πίσω σε μετρητά είναι ο κύκλος των μετρητών </a:t>
            </a:r>
            <a:r>
              <a:rPr lang="el-GR" dirty="0" smtClean="0"/>
              <a:t>ή το  </a:t>
            </a:r>
            <a:r>
              <a:rPr lang="el-GR" dirty="0"/>
              <a:t>Κεφάλαιο </a:t>
            </a:r>
            <a:r>
              <a:rPr lang="el-GR" dirty="0" smtClean="0"/>
              <a:t>Κίνησης.   </a:t>
            </a:r>
            <a:r>
              <a:rPr lang="el-GR" dirty="0"/>
              <a:t>Μια άλλη δραστηριότητα του σχήματος  είναι οι επενδύσεις . </a:t>
            </a:r>
            <a:endParaRPr lang="el-GR" dirty="0" smtClean="0"/>
          </a:p>
          <a:p>
            <a:r>
              <a:rPr lang="el-GR" dirty="0" smtClean="0"/>
              <a:t> </a:t>
            </a:r>
            <a:r>
              <a:rPr lang="el-GR" dirty="0"/>
              <a:t>Σε συνεχή λειτουργία η εταιρεία καταναλώνει τα πάγια περιουσιακά της στοιχεία </a:t>
            </a:r>
            <a:r>
              <a:rPr lang="el-GR" dirty="0" err="1" smtClean="0"/>
              <a:t>ήΠωςπ</a:t>
            </a:r>
            <a:r>
              <a:rPr lang="el-GR" dirty="0" smtClean="0"/>
              <a:t> </a:t>
            </a:r>
            <a:r>
              <a:rPr lang="el-GR" dirty="0"/>
              <a:t>τα προσφέρει  για την παραγωγή των </a:t>
            </a:r>
            <a:r>
              <a:rPr lang="el-GR" dirty="0" smtClean="0"/>
              <a:t>προϊόντων</a:t>
            </a:r>
            <a:endParaRPr lang="el-GR" dirty="0"/>
          </a:p>
        </p:txBody>
      </p:sp>
    </p:spTree>
    <p:extLst>
      <p:ext uri="{BB962C8B-B14F-4D97-AF65-F5344CB8AC3E}">
        <p14:creationId xmlns:p14="http://schemas.microsoft.com/office/powerpoint/2010/main" val="4207576466"/>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93</TotalTime>
  <Words>1891</Words>
  <Application>Microsoft Office PowerPoint</Application>
  <PresentationFormat>Ευρεία οθόνη</PresentationFormat>
  <Paragraphs>321</Paragraphs>
  <Slides>37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37</vt:i4>
      </vt:variant>
    </vt:vector>
  </HeadingPairs>
  <TitlesOfParts>
    <vt:vector size="43" baseType="lpstr">
      <vt:lpstr>Arial</vt:lpstr>
      <vt:lpstr>Calibri</vt:lpstr>
      <vt:lpstr>Calibri Light</vt:lpstr>
      <vt:lpstr>Cambria Math</vt:lpstr>
      <vt:lpstr>Times New Roman</vt:lpstr>
      <vt:lpstr>Ανασκόπηση</vt:lpstr>
      <vt:lpstr>Παρουσίαση του PowerPoint</vt:lpstr>
      <vt:lpstr>Παρουσίαση του PowerPoint</vt:lpstr>
      <vt:lpstr>Επεξηγώντας τις Χρηματοοικονομικές Καταστάσεις </vt:lpstr>
      <vt:lpstr>Παρουσίαση του PowerPoint</vt:lpstr>
      <vt:lpstr>Ο Κύκλος των μετρητών   </vt:lpstr>
      <vt:lpstr>Παρουσίαση του PowerPoint</vt:lpstr>
      <vt:lpstr>KYKΛΟΣ ΤΩΝ ΜΕΤΡΗΤΩΝ ΜΙΑΣ ΕΤΑΙΡΕΙΑΣ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Ο Ισολογισμός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Κυκλοφορούν Ενεργητικό και  Υποχρεώσεις  </vt:lpstr>
      <vt:lpstr>Παρουσίαση του PowerPoint</vt:lpstr>
      <vt:lpstr>Μ.Κ. </vt:lpstr>
      <vt:lpstr>Ισολογισμός  31/12 Α)   Ενεργητικό                               Ι) Μη Κυκλοφορούν Ενεργητικό        2018           2019    Αλλαγές </vt:lpstr>
      <vt:lpstr> Παθητικό &amp; Καθαρή Θέση        2018 2019            Αλλαγές</vt:lpstr>
      <vt:lpstr>Παθητικό    α) Βραχυπρόθεσμες            2018               2019                       Αλλαγές    </vt:lpstr>
      <vt:lpstr>Μακροπρόθεσμες Υποχ.                                        2018                           2019        Αλλαγές </vt:lpstr>
      <vt:lpstr>Κατάσταση Αποτελεσμάτων            2018                           2019 </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KARTALIS NIKOLAOS</dc:creator>
  <cp:lastModifiedBy>KARTALIS NIKOLAOS</cp:lastModifiedBy>
  <cp:revision>11</cp:revision>
  <dcterms:created xsi:type="dcterms:W3CDTF">2020-04-13T06:30:59Z</dcterms:created>
  <dcterms:modified xsi:type="dcterms:W3CDTF">2020-04-13T14:34:40Z</dcterms:modified>
</cp:coreProperties>
</file>