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handoutMasterIdLst>
    <p:handoutMasterId r:id="rId23"/>
  </p:handoutMasterIdLst>
  <p:sldIdLst>
    <p:sldId id="490" r:id="rId2"/>
    <p:sldId id="491" r:id="rId3"/>
    <p:sldId id="492" r:id="rId4"/>
    <p:sldId id="493" r:id="rId5"/>
    <p:sldId id="494" r:id="rId6"/>
    <p:sldId id="495" r:id="rId7"/>
    <p:sldId id="496" r:id="rId8"/>
    <p:sldId id="497" r:id="rId9"/>
    <p:sldId id="498" r:id="rId10"/>
    <p:sldId id="499" r:id="rId11"/>
    <p:sldId id="500" r:id="rId12"/>
    <p:sldId id="501" r:id="rId13"/>
    <p:sldId id="502" r:id="rId14"/>
    <p:sldId id="503" r:id="rId15"/>
    <p:sldId id="504" r:id="rId16"/>
    <p:sldId id="505" r:id="rId17"/>
    <p:sldId id="506" r:id="rId18"/>
    <p:sldId id="507" r:id="rId19"/>
    <p:sldId id="508" r:id="rId20"/>
    <p:sldId id="509" r:id="rId21"/>
    <p:sldId id="510" r:id="rId22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46" d="100"/>
          <a:sy n="46" d="100"/>
        </p:scale>
        <p:origin x="-1842" y="-5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_________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title>
      <c:tx>
        <c:rich>
          <a:bodyPr/>
          <a:lstStyle/>
          <a:p>
            <a:pPr>
              <a:defRPr/>
            </a:pPr>
            <a:r>
              <a:rPr lang="el-GR"/>
              <a:t>Κάθετο Ανοδικό</a:t>
            </a:r>
            <a:r>
              <a:rPr lang="el-GR" baseline="0"/>
              <a:t> Άνοιγμα</a:t>
            </a:r>
            <a:endParaRPr lang="el-GR"/>
          </a:p>
        </c:rich>
      </c:tx>
    </c:title>
    <c:plotArea>
      <c:layout>
        <c:manualLayout>
          <c:layoutTarget val="inner"/>
          <c:xMode val="edge"/>
          <c:yMode val="edge"/>
          <c:x val="4.6458442694663163E-2"/>
          <c:y val="9.4885685696700028E-2"/>
          <c:w val="0.93826377952755891"/>
          <c:h val="0.85589052200494464"/>
        </c:manualLayout>
      </c:layout>
      <c:lineChart>
        <c:grouping val="standard"/>
        <c:ser>
          <c:idx val="1"/>
          <c:order val="0"/>
          <c:tx>
            <c:strRef>
              <c:f>Φύλλο12!$D$3</c:f>
              <c:strCache>
                <c:ptCount val="1"/>
                <c:pt idx="0">
                  <c:v>Αποτέλεσμα</c:v>
                </c:pt>
              </c:strCache>
            </c:strRef>
          </c:tx>
          <c:spPr>
            <a:ln w="635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Φύλλο12!$C$4:$C$10</c:f>
              <c:numCache>
                <c:formatCode>General</c:formatCode>
                <c:ptCount val="7"/>
                <c:pt idx="0">
                  <c:v>8</c:v>
                </c:pt>
                <c:pt idx="1">
                  <c:v>9</c:v>
                </c:pt>
                <c:pt idx="2">
                  <c:v>10</c:v>
                </c:pt>
                <c:pt idx="3">
                  <c:v>11</c:v>
                </c:pt>
                <c:pt idx="4">
                  <c:v>12</c:v>
                </c:pt>
                <c:pt idx="5">
                  <c:v>13</c:v>
                </c:pt>
                <c:pt idx="6">
                  <c:v>14</c:v>
                </c:pt>
              </c:numCache>
            </c:numRef>
          </c:cat>
          <c:val>
            <c:numRef>
              <c:f>Φύλλο12!$D$4:$D$10</c:f>
              <c:numCache>
                <c:formatCode>General</c:formatCode>
                <c:ptCount val="7"/>
                <c:pt idx="0">
                  <c:v>-0.5</c:v>
                </c:pt>
                <c:pt idx="1">
                  <c:v>-0.5</c:v>
                </c:pt>
                <c:pt idx="2">
                  <c:v>-0.5</c:v>
                </c:pt>
                <c:pt idx="3">
                  <c:v>0.5</c:v>
                </c:pt>
                <c:pt idx="4">
                  <c:v>0.5</c:v>
                </c:pt>
                <c:pt idx="5">
                  <c:v>0.5</c:v>
                </c:pt>
                <c:pt idx="6">
                  <c:v>0.5</c:v>
                </c:pt>
              </c:numCache>
            </c:numRef>
          </c:val>
        </c:ser>
        <c:dLbls/>
        <c:marker val="1"/>
        <c:axId val="85981824"/>
        <c:axId val="72946048"/>
      </c:lineChart>
      <c:catAx>
        <c:axId val="8598182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l-GR"/>
          </a:p>
        </c:txPr>
        <c:crossAx val="72946048"/>
        <c:crosses val="autoZero"/>
        <c:auto val="1"/>
        <c:lblAlgn val="ctr"/>
        <c:lblOffset val="100"/>
      </c:catAx>
      <c:valAx>
        <c:axId val="7294604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el-GR"/>
          </a:p>
        </c:txPr>
        <c:crossAx val="85981824"/>
        <c:crosses val="autoZero"/>
        <c:crossBetween val="between"/>
      </c:valAx>
    </c:plotArea>
    <c:plotVisOnly val="1"/>
    <c:dispBlanksAs val="gap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title>
      <c:layout>
        <c:manualLayout>
          <c:xMode val="edge"/>
          <c:yMode val="edge"/>
          <c:x val="3.6034776902887151E-2"/>
          <c:y val="2.777777777777779E-2"/>
        </c:manualLayout>
      </c:layout>
    </c:title>
    <c:plotArea>
      <c:layout/>
      <c:lineChart>
        <c:grouping val="standard"/>
        <c:ser>
          <c:idx val="1"/>
          <c:order val="0"/>
          <c:tx>
            <c:strRef>
              <c:f>Φύλλο13!$E$4</c:f>
              <c:strCache>
                <c:ptCount val="1"/>
                <c:pt idx="0">
                  <c:v>Κέρδη/ Ζημιές</c:v>
                </c:pt>
              </c:strCache>
            </c:strRef>
          </c:tx>
          <c:spPr>
            <a:ln w="444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Φύλλο13!$D$5:$D$11</c:f>
              <c:numCache>
                <c:formatCode>General</c:formatCode>
                <c:ptCount val="7"/>
                <c:pt idx="0">
                  <c:v>8</c:v>
                </c:pt>
                <c:pt idx="1">
                  <c:v>9</c:v>
                </c:pt>
                <c:pt idx="2">
                  <c:v>10</c:v>
                </c:pt>
                <c:pt idx="3">
                  <c:v>11</c:v>
                </c:pt>
                <c:pt idx="4">
                  <c:v>12</c:v>
                </c:pt>
                <c:pt idx="5">
                  <c:v>13</c:v>
                </c:pt>
                <c:pt idx="6">
                  <c:v>14</c:v>
                </c:pt>
              </c:numCache>
            </c:numRef>
          </c:cat>
          <c:val>
            <c:numRef>
              <c:f>Φύλλο13!$E$5:$E$11</c:f>
              <c:numCache>
                <c:formatCode>General</c:formatCode>
                <c:ptCount val="7"/>
                <c:pt idx="0">
                  <c:v>-0.5</c:v>
                </c:pt>
                <c:pt idx="1">
                  <c:v>-0.5</c:v>
                </c:pt>
                <c:pt idx="2">
                  <c:v>-0.5</c:v>
                </c:pt>
                <c:pt idx="3">
                  <c:v>0.5</c:v>
                </c:pt>
                <c:pt idx="4">
                  <c:v>0.5</c:v>
                </c:pt>
                <c:pt idx="5">
                  <c:v>0.5</c:v>
                </c:pt>
                <c:pt idx="6">
                  <c:v>0.5</c:v>
                </c:pt>
              </c:numCache>
            </c:numRef>
          </c:val>
        </c:ser>
        <c:dLbls/>
        <c:marker val="1"/>
        <c:axId val="95832704"/>
        <c:axId val="95834496"/>
      </c:lineChart>
      <c:catAx>
        <c:axId val="9583270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2400"/>
            </a:pPr>
            <a:endParaRPr lang="el-GR"/>
          </a:p>
        </c:txPr>
        <c:crossAx val="95834496"/>
        <c:crosses val="autoZero"/>
        <c:auto val="1"/>
        <c:lblAlgn val="ctr"/>
        <c:lblOffset val="100"/>
      </c:catAx>
      <c:valAx>
        <c:axId val="9583449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2400"/>
            </a:pPr>
            <a:endParaRPr lang="el-GR"/>
          </a:p>
        </c:txPr>
        <c:crossAx val="95832704"/>
        <c:crosses val="autoZero"/>
        <c:crossBetween val="between"/>
      </c:valAx>
    </c:plotArea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title>
      <c:layout>
        <c:manualLayout>
          <c:xMode val="edge"/>
          <c:yMode val="edge"/>
          <c:x val="1.1034776902887148E-2"/>
          <c:y val="3.7037037037037042E-2"/>
        </c:manualLayout>
      </c:layout>
    </c:title>
    <c:plotArea>
      <c:layout>
        <c:manualLayout>
          <c:layoutTarget val="inner"/>
          <c:xMode val="edge"/>
          <c:yMode val="edge"/>
          <c:x val="9.8848425196850456E-2"/>
          <c:y val="0.13293283181354271"/>
          <c:w val="0.88587379702537183"/>
          <c:h val="0.8154890651786727"/>
        </c:manualLayout>
      </c:layout>
      <c:lineChart>
        <c:grouping val="standard"/>
        <c:ser>
          <c:idx val="1"/>
          <c:order val="0"/>
          <c:tx>
            <c:strRef>
              <c:f>Φύλλο14!$E$4</c:f>
              <c:strCache>
                <c:ptCount val="1"/>
                <c:pt idx="0">
                  <c:v>Κέρδη/ Ζημιές </c:v>
                </c:pt>
              </c:strCache>
            </c:strRef>
          </c:tx>
          <c:spPr>
            <a:ln w="10795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Φύλλο14!$D$5:$D$11</c:f>
              <c:numCache>
                <c:formatCode>General</c:formatCode>
                <c:ptCount val="7"/>
                <c:pt idx="0">
                  <c:v>8</c:v>
                </c:pt>
                <c:pt idx="1">
                  <c:v>9</c:v>
                </c:pt>
                <c:pt idx="2">
                  <c:v>10</c:v>
                </c:pt>
                <c:pt idx="3">
                  <c:v>11</c:v>
                </c:pt>
                <c:pt idx="4">
                  <c:v>12</c:v>
                </c:pt>
                <c:pt idx="5">
                  <c:v>13</c:v>
                </c:pt>
                <c:pt idx="6">
                  <c:v>14</c:v>
                </c:pt>
              </c:numCache>
            </c:numRef>
          </c:cat>
          <c:val>
            <c:numRef>
              <c:f>Φύλλο14!$E$5:$E$11</c:f>
              <c:numCache>
                <c:formatCode>General</c:formatCode>
                <c:ptCount val="7"/>
                <c:pt idx="0">
                  <c:v>0.60000000000000009</c:v>
                </c:pt>
                <c:pt idx="1">
                  <c:v>0.60000000000000009</c:v>
                </c:pt>
                <c:pt idx="2">
                  <c:v>0.60000000000000009</c:v>
                </c:pt>
                <c:pt idx="3">
                  <c:v>-0.4</c:v>
                </c:pt>
                <c:pt idx="4">
                  <c:v>-0.4</c:v>
                </c:pt>
                <c:pt idx="5">
                  <c:v>-0.4</c:v>
                </c:pt>
                <c:pt idx="6">
                  <c:v>-0.4</c:v>
                </c:pt>
              </c:numCache>
            </c:numRef>
          </c:val>
        </c:ser>
        <c:dLbls/>
        <c:marker val="1"/>
        <c:axId val="95840512"/>
        <c:axId val="87176320"/>
      </c:lineChart>
      <c:catAx>
        <c:axId val="9584051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l-GR"/>
          </a:p>
        </c:txPr>
        <c:crossAx val="87176320"/>
        <c:crosses val="autoZero"/>
        <c:auto val="1"/>
        <c:lblAlgn val="ctr"/>
        <c:lblOffset val="100"/>
      </c:catAx>
      <c:valAx>
        <c:axId val="8717632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2400"/>
            </a:pPr>
            <a:endParaRPr lang="el-GR"/>
          </a:p>
        </c:txPr>
        <c:crossAx val="95840512"/>
        <c:crosses val="autoZero"/>
        <c:crossBetween val="between"/>
      </c:valAx>
    </c:plotArea>
    <c:plotVisOnly val="1"/>
    <c:dispBlanksAs val="gap"/>
  </c:chart>
  <c:spPr>
    <a:solidFill>
      <a:schemeClr val="bg1"/>
    </a:solidFill>
  </c:sp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0.04326</cdr:x>
      <cdr:y>0</cdr:y>
    </cdr:from>
    <cdr:to>
      <cdr:x>0.24326</cdr:x>
      <cdr:y>0.33333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95536" y="0"/>
          <a:ext cx="1828800" cy="15510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l-GR" sz="2400" dirty="0"/>
            <a:t>Κέρδη/ Ζημιές</a:t>
          </a:r>
        </a:p>
      </cdr:txBody>
    </cdr:sp>
  </cdr:relSizeAnchor>
  <cdr:relSizeAnchor xmlns:cdr="http://schemas.openxmlformats.org/drawingml/2006/chartDrawing">
    <cdr:from>
      <cdr:x>0.08263</cdr:x>
      <cdr:y>0.60575</cdr:y>
    </cdr:from>
    <cdr:to>
      <cdr:x>0.18263</cdr:x>
      <cdr:y>0.80227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55576" y="281865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l-GR" sz="1800" dirty="0" smtClean="0"/>
            <a:t>Τιμές Μετοχής</a:t>
          </a:r>
          <a:endParaRPr lang="el-GR" sz="18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3BA4BD-3642-4CFE-BA51-9CD7A47DA420}" type="datetimeFigureOut">
              <a:rPr lang="el-GR" smtClean="0"/>
              <a:pPr/>
              <a:t>31/5/2017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E32981-8430-49A4-A733-DFE6F6BFCC6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588112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381000"/>
            <a:ext cx="7721600" cy="1447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Κάντε κλικ για να επεξεργαστείτε τον τίτλο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itchFamily="34" charset="0"/>
              </a:defRPr>
            </a:lvl1pPr>
          </a:lstStyle>
          <a:p>
            <a:pPr lvl="0"/>
            <a:r>
              <a:rPr lang="en-US" noProof="0" smtClean="0"/>
              <a:t>Κάντε κλικ για να επεξεργαστείτε τον υπότιτλο του υποδείγματος </a:t>
            </a:r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15053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90938304-1E85-4098-8D32-C4476BB7A782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50535" name="Picture 7" descr="A:\paint.GI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4400" y="1828800"/>
            <a:ext cx="82296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AFA776-E45B-4FA5-82ED-82BBE2EE79B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9440555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73850" y="0"/>
            <a:ext cx="2089150" cy="6057900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06400" y="0"/>
            <a:ext cx="6115050" cy="605790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32026A-3511-447E-8388-D3CCD70831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5689454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D0EB92-727F-411E-869A-27CE347AB9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0655080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BDCA3-8BFA-4466-A596-C72AED3C66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6150365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DFEEBA-287C-4431-BCA4-71CD290AF43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1958681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0D5E7-005C-457E-B6F4-AE8B9B8C46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3041661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2C347F-8D1A-4F7E-BC4D-5DD28873E1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4202307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85D3AF-4438-4C1D-B53E-4BEEF4880A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0537589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BD1D9-280D-4B65-886C-011CD509C1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1507860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30E09F-4E5D-4B99-877E-B16BB68CF5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4127088"/>
      </p:ext>
    </p:extLst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0"/>
            <a:ext cx="8356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να επεξεργαστείτε τον τίτλο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n-US" smtClean="0"/>
              <a:t>Δεύτερου επιπέδου</a:t>
            </a:r>
          </a:p>
          <a:p>
            <a:pPr lvl="2"/>
            <a:r>
              <a:rPr lang="en-US" smtClean="0"/>
              <a:t>Τρίτου επιπέδου</a:t>
            </a:r>
          </a:p>
          <a:p>
            <a:pPr lvl="3"/>
            <a:r>
              <a:rPr lang="en-US" smtClean="0"/>
              <a:t>Τέταρτου επιπέδου</a:t>
            </a:r>
          </a:p>
          <a:p>
            <a:pPr lvl="4"/>
            <a:r>
              <a:rPr lang="en-US" smtClean="0"/>
              <a:t>Πέμπτου επιπέδου</a:t>
            </a:r>
          </a:p>
        </p:txBody>
      </p:sp>
      <p:sp>
        <p:nvSpPr>
          <p:cNvPr id="1495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sz="1400">
                <a:solidFill>
                  <a:schemeClr val="bg2"/>
                </a:solidFill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495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sz="1400">
                <a:solidFill>
                  <a:schemeClr val="bg2"/>
                </a:solidFill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495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sz="1400">
                <a:solidFill>
                  <a:schemeClr val="bg2"/>
                </a:solidFill>
                <a:latin typeface="Arial" pitchFamily="34" charset="0"/>
              </a:defRPr>
            </a:lvl1pPr>
          </a:lstStyle>
          <a:p>
            <a:fld id="{F552FDAC-0CE0-42F8-B723-532BD195BCD6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49511" name="Picture 7" descr="A:\paint.GIF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4400" y="1314450"/>
            <a:ext cx="82296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 spd="med">
    <p:random/>
    <p:sndAc>
      <p:stSnd>
        <p:snd r:embed="rId13" name="camera.wav"/>
      </p:stSnd>
    </p:sndAc>
  </p:transition>
  <p:txStyles>
    <p:titleStyle>
      <a:lvl1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z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y"/>
        <a:defRPr kumimoji="1"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x"/>
        <a:defRPr kumimoji="1"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0"/>
            <a:ext cx="8356600" cy="1124744"/>
          </a:xfrm>
        </p:spPr>
        <p:txBody>
          <a:bodyPr/>
          <a:lstStyle/>
          <a:p>
            <a:pPr algn="ctr"/>
            <a:r>
              <a:rPr lang="el-GR" b="1" dirty="0"/>
              <a:t>Στρατηγικές - </a:t>
            </a:r>
            <a:r>
              <a:rPr lang="el-GR" b="1" dirty="0">
                <a:cs typeface="Times New Roman" pitchFamily="18" charset="0"/>
              </a:rPr>
              <a:t>Ανοίγματα</a:t>
            </a:r>
            <a:r>
              <a:rPr lang="en-GB" dirty="0"/>
              <a:t> </a:t>
            </a:r>
          </a:p>
        </p:txBody>
      </p:sp>
      <p:sp>
        <p:nvSpPr>
          <p:cNvPr id="437251" name="Rectangle 3"/>
          <p:cNvSpPr>
            <a:spLocks noGrp="1" noChangeArrowheads="1"/>
          </p:cNvSpPr>
          <p:nvPr>
            <p:ph idx="1"/>
          </p:nvPr>
        </p:nvSpPr>
        <p:spPr>
          <a:xfrm>
            <a:off x="0" y="1844824"/>
            <a:ext cx="9036496" cy="5013176"/>
          </a:xfrm>
        </p:spPr>
        <p:txBody>
          <a:bodyPr/>
          <a:lstStyle/>
          <a:p>
            <a:pPr algn="just"/>
            <a:r>
              <a:rPr lang="el-GR" dirty="0">
                <a:cs typeface="Times New Roman" pitchFamily="18" charset="0"/>
              </a:rPr>
              <a:t>Ένα άνοιγμα (</a:t>
            </a:r>
            <a:r>
              <a:rPr lang="en-US" dirty="0">
                <a:cs typeface="Times New Roman" pitchFamily="18" charset="0"/>
              </a:rPr>
              <a:t>spread</a:t>
            </a:r>
            <a:r>
              <a:rPr lang="el-GR" dirty="0">
                <a:cs typeface="Times New Roman" pitchFamily="18" charset="0"/>
              </a:rPr>
              <a:t>) αφορά την </a:t>
            </a:r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ταυτόχρονη αγορά και πώληση</a:t>
            </a:r>
            <a:r>
              <a:rPr lang="el-GR" dirty="0">
                <a:cs typeface="Times New Roman" pitchFamily="18" charset="0"/>
              </a:rPr>
              <a:t> δικαιωμάτων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του ίδιου είδους (</a:t>
            </a:r>
            <a:r>
              <a:rPr lang="en-US" b="1" dirty="0">
                <a:solidFill>
                  <a:srgbClr val="FF0000"/>
                </a:solidFill>
                <a:cs typeface="Times New Roman" pitchFamily="18" charset="0"/>
              </a:rPr>
              <a:t>type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)</a:t>
            </a:r>
            <a:r>
              <a:rPr lang="el-GR" dirty="0">
                <a:cs typeface="Times New Roman" pitchFamily="18" charset="0"/>
              </a:rPr>
              <a:t> άλλα με </a:t>
            </a:r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διαφορετικές τιμές εξάσκησης ή διάρκειες</a:t>
            </a:r>
            <a:r>
              <a:rPr lang="el-GR" b="1" dirty="0">
                <a:cs typeface="Times New Roman" pitchFamily="18" charset="0"/>
              </a:rPr>
              <a:t>.</a:t>
            </a:r>
            <a:endParaRPr lang="el-GR" b="1" dirty="0"/>
          </a:p>
          <a:p>
            <a:pPr algn="just"/>
            <a:r>
              <a:rPr lang="el-GR" dirty="0">
                <a:cs typeface="Times New Roman" pitchFamily="18" charset="0"/>
              </a:rPr>
              <a:t>Ονομάζεται άνοιγμα (</a:t>
            </a:r>
            <a:r>
              <a:rPr lang="en-US" dirty="0">
                <a:cs typeface="Times New Roman" pitchFamily="18" charset="0"/>
              </a:rPr>
              <a:t>spread</a:t>
            </a:r>
            <a:r>
              <a:rPr lang="el-GR" dirty="0">
                <a:cs typeface="Times New Roman" pitchFamily="18" charset="0"/>
              </a:rPr>
              <a:t>) επειδή η </a:t>
            </a:r>
            <a:r>
              <a:rPr lang="el-GR" b="1" dirty="0">
                <a:cs typeface="Times New Roman" pitchFamily="18" charset="0"/>
              </a:rPr>
              <a:t>απόδοση του εξαρτάται από την εξέλιξη του ανοίγματος μεταξύ δυο τιμών</a:t>
            </a:r>
            <a:r>
              <a:rPr lang="el-GR" dirty="0">
                <a:cs typeface="Times New Roman" pitchFamily="18" charset="0"/>
              </a:rPr>
              <a:t>.</a:t>
            </a:r>
            <a:endParaRPr lang="el-GR" dirty="0"/>
          </a:p>
          <a:p>
            <a:pPr algn="just">
              <a:buFont typeface="Monotype Sorts" pitchFamily="2" charset="2"/>
              <a:buNone/>
            </a:pPr>
            <a:endParaRPr lang="en-GB" dirty="0"/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7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37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7251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/>
          <a:lstStyle/>
          <a:p>
            <a:pPr algn="ctr"/>
            <a:r>
              <a:rPr lang="el-GR" b="1" dirty="0">
                <a:solidFill>
                  <a:srgbClr val="FF0000"/>
                </a:solidFill>
              </a:rPr>
              <a:t>Κάθετο Ανοδικό </a:t>
            </a:r>
            <a:r>
              <a:rPr lang="el-GR" b="1" dirty="0" smtClean="0">
                <a:solidFill>
                  <a:srgbClr val="FF0000"/>
                </a:solidFill>
              </a:rPr>
              <a:t>Άνοιγμα με </a:t>
            </a:r>
            <a:r>
              <a:rPr lang="en-US" b="1" dirty="0" smtClean="0">
                <a:solidFill>
                  <a:srgbClr val="FF0000"/>
                </a:solidFill>
              </a:rPr>
              <a:t>put 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446467" name="Rectangle 3"/>
          <p:cNvSpPr>
            <a:spLocks noGrp="1" noChangeArrowheads="1"/>
          </p:cNvSpPr>
          <p:nvPr>
            <p:ph idx="1"/>
          </p:nvPr>
        </p:nvSpPr>
        <p:spPr>
          <a:xfrm>
            <a:off x="0" y="1268760"/>
            <a:ext cx="9144000" cy="5589240"/>
          </a:xfrm>
          <a:solidFill>
            <a:schemeClr val="bg1"/>
          </a:solidFill>
        </p:spPr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el-GR" sz="2800" b="1" dirty="0"/>
              <a:t>Κάθετο ανοδικό άνοιγμα με δικαίωμα πώλησης επιτυγχάνεται </a:t>
            </a:r>
            <a:r>
              <a:rPr lang="el-GR" sz="2800" b="1" dirty="0" smtClean="0"/>
              <a:t>όταν ο επενδυτής </a:t>
            </a:r>
          </a:p>
          <a:p>
            <a:pPr lvl="1" algn="just">
              <a:buFont typeface="Wingdings" pitchFamily="2" charset="2"/>
              <a:buChar char="q"/>
            </a:pPr>
            <a:r>
              <a:rPr lang="el-GR" b="1" dirty="0" smtClean="0">
                <a:solidFill>
                  <a:srgbClr val="FF0000"/>
                </a:solidFill>
              </a:rPr>
              <a:t>αγοράζει </a:t>
            </a:r>
            <a:r>
              <a:rPr lang="el-GR" b="1" dirty="0">
                <a:solidFill>
                  <a:srgbClr val="FF0000"/>
                </a:solidFill>
              </a:rPr>
              <a:t>δικαίωμα </a:t>
            </a:r>
            <a:r>
              <a:rPr lang="el-GR" b="1" dirty="0" smtClean="0">
                <a:solidFill>
                  <a:srgbClr val="FF0000"/>
                </a:solidFill>
              </a:rPr>
              <a:t>πώλησης (</a:t>
            </a:r>
            <a:r>
              <a:rPr lang="en-US" b="1" dirty="0" smtClean="0">
                <a:solidFill>
                  <a:srgbClr val="FF0000"/>
                </a:solidFill>
              </a:rPr>
              <a:t>put)</a:t>
            </a:r>
            <a:r>
              <a:rPr lang="el-GR" b="1" dirty="0" smtClean="0">
                <a:solidFill>
                  <a:srgbClr val="FF0000"/>
                </a:solidFill>
              </a:rPr>
              <a:t> </a:t>
            </a:r>
            <a:r>
              <a:rPr lang="el-GR" b="1" dirty="0">
                <a:solidFill>
                  <a:srgbClr val="FF0000"/>
                </a:solidFill>
              </a:rPr>
              <a:t>με χαμηλότερη τιμή άσκησης </a:t>
            </a:r>
            <a:r>
              <a:rPr lang="el-GR" dirty="0"/>
              <a:t>και </a:t>
            </a:r>
            <a:endParaRPr lang="el-GR" dirty="0" smtClean="0"/>
          </a:p>
          <a:p>
            <a:pPr lvl="1" algn="just">
              <a:buFont typeface="Wingdings" pitchFamily="2" charset="2"/>
              <a:buChar char="q"/>
            </a:pPr>
            <a:r>
              <a:rPr lang="el-GR" b="1" dirty="0" smtClean="0">
                <a:solidFill>
                  <a:srgbClr val="0000FF"/>
                </a:solidFill>
              </a:rPr>
              <a:t>πουλά </a:t>
            </a:r>
            <a:r>
              <a:rPr lang="el-GR" b="1" dirty="0">
                <a:solidFill>
                  <a:srgbClr val="0000FF"/>
                </a:solidFill>
              </a:rPr>
              <a:t>ένα άλλο με υψηλότερη τιμή άσκησης  </a:t>
            </a:r>
          </a:p>
          <a:p>
            <a:pPr algn="just">
              <a:buFont typeface="Monotype Sorts" pitchFamily="2" charset="2"/>
              <a:buChar char="•"/>
            </a:pPr>
            <a:r>
              <a:rPr lang="el-GR" sz="2800" b="1" dirty="0"/>
              <a:t>ΑΑΤ (τρέχουσα τιμή) </a:t>
            </a:r>
            <a:r>
              <a:rPr lang="el-GR" sz="2800" b="1" dirty="0" smtClean="0"/>
              <a:t>10</a:t>
            </a:r>
            <a:endParaRPr lang="en-GB" sz="2800" b="1" dirty="0"/>
          </a:p>
          <a:p>
            <a:pPr algn="just"/>
            <a:r>
              <a:rPr lang="el-GR" sz="2800" b="1" dirty="0" smtClean="0">
                <a:solidFill>
                  <a:srgbClr val="0000FF"/>
                </a:solidFill>
                <a:cs typeface="Times New Roman" pitchFamily="18" charset="0"/>
              </a:rPr>
              <a:t>Τιμή </a:t>
            </a:r>
            <a:r>
              <a:rPr lang="el-GR" sz="2800" b="1" dirty="0">
                <a:solidFill>
                  <a:srgbClr val="0000FF"/>
                </a:solidFill>
                <a:cs typeface="Times New Roman" pitchFamily="18" charset="0"/>
              </a:rPr>
              <a:t>Δικαιώματος </a:t>
            </a:r>
            <a:r>
              <a:rPr lang="el-GR" sz="2800" b="1" dirty="0" smtClean="0">
                <a:solidFill>
                  <a:srgbClr val="0000FF"/>
                </a:solidFill>
                <a:cs typeface="Times New Roman" pitchFamily="18" charset="0"/>
              </a:rPr>
              <a:t>Πώλησης = 0,5 </a:t>
            </a:r>
            <a:r>
              <a:rPr lang="el-GR" sz="2800" b="1" dirty="0">
                <a:solidFill>
                  <a:srgbClr val="FF0000"/>
                </a:solidFill>
                <a:cs typeface="Times New Roman" pitchFamily="18" charset="0"/>
              </a:rPr>
              <a:t>με τιμή άσκησης </a:t>
            </a:r>
            <a:r>
              <a:rPr lang="el-GR" sz="2800" b="1" dirty="0" smtClean="0">
                <a:solidFill>
                  <a:srgbClr val="FF0000"/>
                </a:solidFill>
                <a:cs typeface="Times New Roman" pitchFamily="18" charset="0"/>
              </a:rPr>
              <a:t>τα 10 Ευρώ</a:t>
            </a:r>
            <a:endParaRPr lang="el-GR" sz="2800" b="1" dirty="0">
              <a:solidFill>
                <a:srgbClr val="FF0000"/>
              </a:solidFill>
              <a:cs typeface="Times New Roman" pitchFamily="18" charset="0"/>
            </a:endParaRPr>
          </a:p>
          <a:p>
            <a:pPr algn="just"/>
            <a:r>
              <a:rPr lang="el-GR" sz="2800" b="1" dirty="0" smtClean="0">
                <a:cs typeface="Times New Roman" pitchFamily="18" charset="0"/>
              </a:rPr>
              <a:t>Τιμή Δικαιώματος </a:t>
            </a:r>
            <a:r>
              <a:rPr lang="el-GR" sz="2800" b="1" dirty="0">
                <a:cs typeface="Times New Roman" pitchFamily="18" charset="0"/>
              </a:rPr>
              <a:t>Πώλησης </a:t>
            </a:r>
            <a:r>
              <a:rPr lang="el-GR" sz="2800" b="1" dirty="0" smtClean="0">
                <a:cs typeface="Times New Roman" pitchFamily="18" charset="0"/>
              </a:rPr>
              <a:t>= 1</a:t>
            </a:r>
            <a:r>
              <a:rPr lang="el-GR" sz="2800" b="1" dirty="0" smtClean="0">
                <a:solidFill>
                  <a:srgbClr val="0000FF"/>
                </a:solidFill>
                <a:cs typeface="Times New Roman" pitchFamily="18" charset="0"/>
              </a:rPr>
              <a:t>  </a:t>
            </a:r>
            <a:r>
              <a:rPr lang="el-GR" sz="2800" b="1" dirty="0">
                <a:solidFill>
                  <a:srgbClr val="0000FF"/>
                </a:solidFill>
                <a:cs typeface="Times New Roman" pitchFamily="18" charset="0"/>
              </a:rPr>
              <a:t>με τιμή άσκησης </a:t>
            </a:r>
            <a:r>
              <a:rPr lang="el-GR" sz="2800" b="1" dirty="0" smtClean="0">
                <a:solidFill>
                  <a:srgbClr val="0000FF"/>
                </a:solidFill>
                <a:cs typeface="Times New Roman" pitchFamily="18" charset="0"/>
              </a:rPr>
              <a:t>τα 11 Ευρώ</a:t>
            </a:r>
            <a:endParaRPr lang="el-GR" sz="2800" b="1" dirty="0">
              <a:solidFill>
                <a:srgbClr val="0000FF"/>
              </a:solidFill>
              <a:cs typeface="Times New Roman" pitchFamily="18" charset="0"/>
            </a:endParaRPr>
          </a:p>
          <a:p>
            <a:pPr algn="just"/>
            <a:r>
              <a:rPr lang="el-GR" sz="2800" b="1" dirty="0">
                <a:cs typeface="Times New Roman" pitchFamily="18" charset="0"/>
              </a:rPr>
              <a:t>Τα έσοδα είναι </a:t>
            </a:r>
            <a:r>
              <a:rPr lang="el-GR" sz="2800" b="1" dirty="0" smtClean="0">
                <a:cs typeface="Times New Roman" pitchFamily="18" charset="0"/>
              </a:rPr>
              <a:t>1 </a:t>
            </a:r>
            <a:r>
              <a:rPr lang="el-GR" sz="2800" b="1" dirty="0">
                <a:cs typeface="Times New Roman" pitchFamily="18" charset="0"/>
              </a:rPr>
              <a:t>– </a:t>
            </a:r>
            <a:r>
              <a:rPr lang="el-GR" sz="2800" b="1" dirty="0" smtClean="0">
                <a:cs typeface="Times New Roman" pitchFamily="18" charset="0"/>
              </a:rPr>
              <a:t>0,5 </a:t>
            </a:r>
            <a:r>
              <a:rPr lang="el-GR" sz="2800" b="1" dirty="0">
                <a:cs typeface="Times New Roman" pitchFamily="18" charset="0"/>
              </a:rPr>
              <a:t>= </a:t>
            </a:r>
            <a:r>
              <a:rPr lang="el-GR" sz="2800" b="1" dirty="0" smtClean="0">
                <a:cs typeface="Times New Roman" pitchFamily="18" charset="0"/>
              </a:rPr>
              <a:t>0,5</a:t>
            </a:r>
            <a:endParaRPr lang="el-GR" sz="2800" b="1" dirty="0">
              <a:cs typeface="Times New Roman" pitchFamily="18" charset="0"/>
            </a:endParaRPr>
          </a:p>
          <a:p>
            <a:endParaRPr lang="en-GB" sz="2800" dirty="0"/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6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46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46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46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46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46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46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6467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/>
          <a:lstStyle/>
          <a:p>
            <a:pPr algn="ctr"/>
            <a:r>
              <a:rPr lang="el-GR" b="1" dirty="0">
                <a:solidFill>
                  <a:srgbClr val="FF0000"/>
                </a:solidFill>
              </a:rPr>
              <a:t>Κάθετο Ανοδικό </a:t>
            </a:r>
            <a:r>
              <a:rPr lang="el-GR" b="1" dirty="0" smtClean="0">
                <a:solidFill>
                  <a:srgbClr val="FF0000"/>
                </a:solidFill>
              </a:rPr>
              <a:t>Άνοιγμα με </a:t>
            </a:r>
            <a:r>
              <a:rPr lang="en-US" b="1" dirty="0" smtClean="0">
                <a:solidFill>
                  <a:srgbClr val="FF0000"/>
                </a:solidFill>
              </a:rPr>
              <a:t>put </a:t>
            </a:r>
            <a:endParaRPr lang="en-GB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Πίνακα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72686331"/>
              </p:ext>
            </p:extLst>
          </p:nvPr>
        </p:nvGraphicFramePr>
        <p:xfrm>
          <a:off x="0" y="1772813"/>
          <a:ext cx="9143999" cy="50851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64875"/>
                <a:gridCol w="2608807"/>
                <a:gridCol w="2134478"/>
                <a:gridCol w="1449338"/>
                <a:gridCol w="1686501"/>
              </a:tblGrid>
              <a:tr h="1739669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Τιμή Μετοχής</a:t>
                      </a:r>
                      <a:endParaRPr lang="el-GR" sz="2400" b="1" i="1" u="none" strike="noStrike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Αγορά Δικαιώματος Πώλησης 10</a:t>
                      </a:r>
                      <a:endParaRPr lang="el-GR" sz="2400" b="1" i="1" u="none" strike="noStrike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Πώληση  Δικαιώματος Πώλησης 11</a:t>
                      </a:r>
                      <a:endParaRPr lang="el-GR" sz="2400" b="1" i="1" u="none" strike="noStrike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Επένδυση Έσοδα</a:t>
                      </a:r>
                      <a:endParaRPr lang="el-GR" sz="2400" b="1" i="1" u="none" strike="noStrike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 smtClean="0">
                          <a:effectLst/>
                        </a:rPr>
                        <a:t>Κέρδη/ Ζημιές</a:t>
                      </a:r>
                      <a:endParaRPr lang="el-GR" sz="2400" b="1" i="1" u="none" strike="noStrike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7793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8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2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-3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7793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9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-2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0.5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7793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0.5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7793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0.5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0.5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7793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12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0.5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0.5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7793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13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0.5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0.5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77931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0.5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/>
          <a:lstStyle/>
          <a:p>
            <a:pPr algn="ctr"/>
            <a:r>
              <a:rPr lang="el-GR" b="1" dirty="0">
                <a:solidFill>
                  <a:srgbClr val="FF0000"/>
                </a:solidFill>
              </a:rPr>
              <a:t>Κάθετο Ανοδικό </a:t>
            </a:r>
            <a:r>
              <a:rPr lang="el-GR" b="1" dirty="0" smtClean="0">
                <a:solidFill>
                  <a:srgbClr val="FF0000"/>
                </a:solidFill>
              </a:rPr>
              <a:t>Άνοιγμα με </a:t>
            </a:r>
            <a:r>
              <a:rPr lang="en-US" b="1" dirty="0" smtClean="0">
                <a:solidFill>
                  <a:srgbClr val="FF0000"/>
                </a:solidFill>
              </a:rPr>
              <a:t>put </a:t>
            </a:r>
            <a:endParaRPr lang="en-GB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Γράφημα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19381213"/>
              </p:ext>
            </p:extLst>
          </p:nvPr>
        </p:nvGraphicFramePr>
        <p:xfrm>
          <a:off x="0" y="1700808"/>
          <a:ext cx="9144000" cy="5157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9" name="Rectangle 3"/>
          <p:cNvSpPr>
            <a:spLocks noGrp="1" noChangeArrowheads="1"/>
          </p:cNvSpPr>
          <p:nvPr>
            <p:ph idx="1"/>
          </p:nvPr>
        </p:nvSpPr>
        <p:spPr>
          <a:xfrm>
            <a:off x="0" y="1916832"/>
            <a:ext cx="9144000" cy="4941168"/>
          </a:xfrm>
        </p:spPr>
        <p:txBody>
          <a:bodyPr/>
          <a:lstStyle/>
          <a:p>
            <a:pPr algn="just"/>
            <a:r>
              <a:rPr lang="el-GR" dirty="0">
                <a:cs typeface="Times New Roman" pitchFamily="18" charset="0"/>
              </a:rPr>
              <a:t>Μέγιστος Κέρδος: Είναι τα καθαρά έσοδα </a:t>
            </a:r>
            <a:r>
              <a:rPr lang="el-GR" dirty="0" smtClean="0">
                <a:cs typeface="Times New Roman" pitchFamily="18" charset="0"/>
              </a:rPr>
              <a:t>0,5. </a:t>
            </a:r>
          </a:p>
          <a:p>
            <a:pPr lvl="1" algn="just"/>
            <a:r>
              <a:rPr lang="el-GR" b="1" dirty="0" smtClean="0">
                <a:solidFill>
                  <a:srgbClr val="0000FF"/>
                </a:solidFill>
                <a:cs typeface="Times New Roman" pitchFamily="18" charset="0"/>
              </a:rPr>
              <a:t>Το </a:t>
            </a:r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υψηλότερο δυνατός κέρδος </a:t>
            </a:r>
            <a:r>
              <a:rPr lang="el-GR" dirty="0">
                <a:cs typeface="Times New Roman" pitchFamily="18" charset="0"/>
              </a:rPr>
              <a:t>αποκομίζεται όταν στην ημερομηνία λήξης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η τιμή του υποκείμενου τίτλου είναι πάνω από τη υψηλότερη τιμή άσκησης</a:t>
            </a:r>
            <a:r>
              <a:rPr lang="el-GR" dirty="0">
                <a:cs typeface="Times New Roman" pitchFamily="18" charset="0"/>
              </a:rPr>
              <a:t> δηλαδή τις </a:t>
            </a:r>
            <a:r>
              <a:rPr lang="el-GR" dirty="0" smtClean="0">
                <a:cs typeface="Times New Roman" pitchFamily="18" charset="0"/>
              </a:rPr>
              <a:t>11</a:t>
            </a:r>
            <a:endParaRPr lang="el-GR" dirty="0">
              <a:cs typeface="Times New Roman" pitchFamily="18" charset="0"/>
            </a:endParaRPr>
          </a:p>
          <a:p>
            <a:pPr algn="just"/>
            <a:r>
              <a:rPr lang="el-GR" b="1" dirty="0">
                <a:cs typeface="Times New Roman" pitchFamily="18" charset="0"/>
              </a:rPr>
              <a:t>Νεκρό σημείο: </a:t>
            </a:r>
            <a:r>
              <a:rPr lang="el-GR" dirty="0">
                <a:cs typeface="Times New Roman" pitchFamily="18" charset="0"/>
              </a:rPr>
              <a:t>Υψηλότερη τιμή άσκησης μείων τα καθαρά έσοδα δηλαδή </a:t>
            </a:r>
            <a:r>
              <a:rPr lang="el-GR" b="1" dirty="0" smtClean="0">
                <a:cs typeface="Times New Roman" pitchFamily="18" charset="0"/>
              </a:rPr>
              <a:t>10,5</a:t>
            </a:r>
            <a:endParaRPr lang="el-GR" b="1" dirty="0">
              <a:cs typeface="Times New Roman" pitchFamily="18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/>
          <a:lstStyle/>
          <a:p>
            <a:pPr algn="ctr"/>
            <a:r>
              <a:rPr lang="el-GR" b="1" dirty="0">
                <a:solidFill>
                  <a:srgbClr val="FF0000"/>
                </a:solidFill>
              </a:rPr>
              <a:t>Κάθετο Ανοδικό </a:t>
            </a:r>
            <a:r>
              <a:rPr lang="el-GR" b="1" dirty="0" smtClean="0">
                <a:solidFill>
                  <a:srgbClr val="FF0000"/>
                </a:solidFill>
              </a:rPr>
              <a:t>Άνοιγμα με </a:t>
            </a:r>
            <a:r>
              <a:rPr lang="en-US" b="1" dirty="0" smtClean="0">
                <a:solidFill>
                  <a:srgbClr val="FF0000"/>
                </a:solidFill>
              </a:rPr>
              <a:t>put </a:t>
            </a:r>
            <a:endParaRPr lang="en-GB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9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49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49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9539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3" name="Rectangle 3"/>
          <p:cNvSpPr>
            <a:spLocks noGrp="1" noChangeArrowheads="1"/>
          </p:cNvSpPr>
          <p:nvPr>
            <p:ph idx="1"/>
          </p:nvPr>
        </p:nvSpPr>
        <p:spPr>
          <a:xfrm>
            <a:off x="0" y="2060848"/>
            <a:ext cx="9144000" cy="4797152"/>
          </a:xfrm>
        </p:spPr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el-GR" b="1" dirty="0">
                <a:cs typeface="Times New Roman" pitchFamily="18" charset="0"/>
              </a:rPr>
              <a:t>Μέγιστη ζημιά: </a:t>
            </a:r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Η διαφορά των τιμών άσκησης μείων τα καθαρά έσοδα</a:t>
            </a:r>
            <a:r>
              <a:rPr lang="el-GR" dirty="0">
                <a:cs typeface="Times New Roman" pitchFamily="18" charset="0"/>
              </a:rPr>
              <a:t>. </a:t>
            </a:r>
            <a:endParaRPr lang="el-GR" dirty="0" smtClean="0">
              <a:cs typeface="Times New Roman" pitchFamily="18" charset="0"/>
            </a:endParaRPr>
          </a:p>
          <a:p>
            <a:pPr lvl="1" algn="just">
              <a:buFont typeface="Wingdings" pitchFamily="2" charset="2"/>
              <a:buChar char="q"/>
            </a:pPr>
            <a:r>
              <a:rPr lang="el-GR" dirty="0" smtClean="0">
                <a:cs typeface="Times New Roman" pitchFamily="18" charset="0"/>
              </a:rPr>
              <a:t>Η </a:t>
            </a:r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υψηλότερη δυνατή ζημιά </a:t>
            </a:r>
            <a:r>
              <a:rPr lang="el-GR" dirty="0">
                <a:cs typeface="Times New Roman" pitchFamily="18" charset="0"/>
              </a:rPr>
              <a:t>συμβαίνει όταν στην ημερομηνία λήξης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η τιμή του υποκείμενου τίτλου είναι κάτω από την χαμηλότερη τιμή </a:t>
            </a:r>
            <a:r>
              <a:rPr lang="el-GR" b="1" dirty="0" smtClean="0">
                <a:solidFill>
                  <a:srgbClr val="FF0000"/>
                </a:solidFill>
                <a:cs typeface="Times New Roman" pitchFamily="18" charset="0"/>
              </a:rPr>
              <a:t>άσκησης.  </a:t>
            </a:r>
            <a:endParaRPr lang="el-GR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/>
          <a:lstStyle/>
          <a:p>
            <a:pPr algn="ctr"/>
            <a:r>
              <a:rPr lang="el-GR" b="1" dirty="0">
                <a:solidFill>
                  <a:srgbClr val="FF0000"/>
                </a:solidFill>
              </a:rPr>
              <a:t>Κάθετο Ανοδικό </a:t>
            </a:r>
            <a:r>
              <a:rPr lang="el-GR" b="1" dirty="0" smtClean="0">
                <a:solidFill>
                  <a:srgbClr val="FF0000"/>
                </a:solidFill>
              </a:rPr>
              <a:t>Άνοιγμα με </a:t>
            </a:r>
            <a:r>
              <a:rPr lang="en-US" b="1" dirty="0" smtClean="0">
                <a:solidFill>
                  <a:srgbClr val="FF0000"/>
                </a:solidFill>
              </a:rPr>
              <a:t>put </a:t>
            </a:r>
            <a:endParaRPr lang="en-GB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0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50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6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24744"/>
          </a:xfrm>
        </p:spPr>
        <p:txBody>
          <a:bodyPr/>
          <a:lstStyle/>
          <a:p>
            <a:pPr algn="ctr"/>
            <a:r>
              <a:rPr lang="el-GR" dirty="0"/>
              <a:t>Κάθετο καθοδικό </a:t>
            </a:r>
            <a:r>
              <a:rPr lang="el-GR" dirty="0" smtClean="0"/>
              <a:t>άνοιγμα με </a:t>
            </a:r>
            <a:r>
              <a:rPr lang="en-US" dirty="0" smtClean="0"/>
              <a:t>put </a:t>
            </a:r>
            <a:endParaRPr lang="en-GB" dirty="0"/>
          </a:p>
        </p:txBody>
      </p:sp>
      <p:sp>
        <p:nvSpPr>
          <p:cNvPr id="451587" name="Rectangle 3"/>
          <p:cNvSpPr>
            <a:spLocks noGrp="1" noChangeArrowheads="1"/>
          </p:cNvSpPr>
          <p:nvPr>
            <p:ph idx="1"/>
          </p:nvPr>
        </p:nvSpPr>
        <p:spPr>
          <a:xfrm>
            <a:off x="0" y="1844824"/>
            <a:ext cx="9144000" cy="5013176"/>
          </a:xfrm>
        </p:spPr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el-GR" b="1" dirty="0">
                <a:solidFill>
                  <a:srgbClr val="FF0000"/>
                </a:solidFill>
              </a:rPr>
              <a:t>Οι προσδοκίες είναι ελαφρά καθοδικές.</a:t>
            </a:r>
          </a:p>
          <a:p>
            <a:pPr algn="just">
              <a:buFont typeface="Wingdings" pitchFamily="2" charset="2"/>
              <a:buChar char="q"/>
            </a:pPr>
            <a:r>
              <a:rPr lang="el-GR" dirty="0"/>
              <a:t> Δημιουργείται </a:t>
            </a:r>
            <a:r>
              <a:rPr lang="el-GR" b="1" dirty="0">
                <a:solidFill>
                  <a:srgbClr val="FF0000"/>
                </a:solidFill>
              </a:rPr>
              <a:t>αγοράζοντας δικαίωμα πώλησης σε υψηλότερη τιμή άσκησης </a:t>
            </a:r>
            <a:r>
              <a:rPr lang="el-GR" dirty="0"/>
              <a:t>και </a:t>
            </a:r>
            <a:r>
              <a:rPr lang="el-GR" b="1" dirty="0">
                <a:solidFill>
                  <a:srgbClr val="0000FF"/>
                </a:solidFill>
              </a:rPr>
              <a:t>πουλώντας δικαίωμα πώλησης με χαμηλότερη τιμή άσκησης</a:t>
            </a:r>
            <a:r>
              <a:rPr lang="el-GR" dirty="0"/>
              <a:t>.</a:t>
            </a: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1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51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587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1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bg1"/>
          </a:solidFill>
        </p:spPr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el-GR" dirty="0"/>
              <a:t> Δημιουργείται </a:t>
            </a:r>
            <a:r>
              <a:rPr lang="el-GR" b="1" dirty="0">
                <a:solidFill>
                  <a:srgbClr val="FF0000"/>
                </a:solidFill>
              </a:rPr>
              <a:t>αγοράζοντας δικαίωμα πώλησης σε υψηλότερη τιμή άσκησης </a:t>
            </a:r>
            <a:r>
              <a:rPr lang="el-GR" dirty="0"/>
              <a:t>και </a:t>
            </a:r>
            <a:r>
              <a:rPr lang="el-GR" b="1" dirty="0">
                <a:solidFill>
                  <a:srgbClr val="0000FF"/>
                </a:solidFill>
              </a:rPr>
              <a:t>πουλώντας δικαίωμα πώλησης με χαμηλότερη τιμή άσκησης</a:t>
            </a:r>
            <a:r>
              <a:rPr lang="el-GR" dirty="0" smtClean="0"/>
              <a:t>.</a:t>
            </a:r>
            <a:endParaRPr lang="en-US" dirty="0"/>
          </a:p>
          <a:p>
            <a:pPr algn="just">
              <a:buFont typeface="Wingdings" pitchFamily="2" charset="2"/>
              <a:buChar char="q"/>
            </a:pPr>
            <a:r>
              <a:rPr lang="el-GR" dirty="0" smtClean="0"/>
              <a:t>Παράδειγμα</a:t>
            </a:r>
            <a:r>
              <a:rPr lang="el-GR" dirty="0"/>
              <a:t>:                                                                                    ΑΑΤ (τρέχουσα τιμή)  </a:t>
            </a:r>
            <a:r>
              <a:rPr lang="el-GR" dirty="0" smtClean="0"/>
              <a:t>10                                                         </a:t>
            </a:r>
            <a:endParaRPr lang="en-GB" dirty="0"/>
          </a:p>
          <a:p>
            <a:pPr algn="just">
              <a:buFont typeface="Wingdings" pitchFamily="2" charset="2"/>
              <a:buChar char="q"/>
            </a:pPr>
            <a:r>
              <a:rPr lang="el-GR" dirty="0" smtClean="0">
                <a:cs typeface="Times New Roman" pitchFamily="18" charset="0"/>
              </a:rPr>
              <a:t>Τιμή </a:t>
            </a:r>
            <a:r>
              <a:rPr lang="el-GR" dirty="0">
                <a:cs typeface="Times New Roman" pitchFamily="18" charset="0"/>
              </a:rPr>
              <a:t>Δικαιώματος </a:t>
            </a:r>
            <a:r>
              <a:rPr lang="el-GR" dirty="0" smtClean="0">
                <a:cs typeface="Times New Roman" pitchFamily="18" charset="0"/>
              </a:rPr>
              <a:t>Πώλησης = 0,8 </a:t>
            </a:r>
            <a:r>
              <a:rPr lang="el-GR" dirty="0">
                <a:cs typeface="Times New Roman" pitchFamily="18" charset="0"/>
              </a:rPr>
              <a:t>με τιμή άσκησης </a:t>
            </a:r>
            <a:r>
              <a:rPr lang="el-GR" dirty="0" smtClean="0">
                <a:cs typeface="Times New Roman" pitchFamily="18" charset="0"/>
              </a:rPr>
              <a:t>τα 10 Ευρώ</a:t>
            </a:r>
            <a:endParaRPr lang="el-GR" dirty="0"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l-GR" dirty="0" smtClean="0">
                <a:cs typeface="Times New Roman" pitchFamily="18" charset="0"/>
              </a:rPr>
              <a:t>Τιμή </a:t>
            </a:r>
            <a:r>
              <a:rPr lang="el-GR" dirty="0">
                <a:cs typeface="Times New Roman" pitchFamily="18" charset="0"/>
              </a:rPr>
              <a:t>Δικαιώματος </a:t>
            </a:r>
            <a:r>
              <a:rPr lang="el-GR" dirty="0" smtClean="0">
                <a:cs typeface="Times New Roman" pitchFamily="18" charset="0"/>
              </a:rPr>
              <a:t>Πώλησης = 1,2 με </a:t>
            </a:r>
            <a:r>
              <a:rPr lang="el-GR" dirty="0">
                <a:cs typeface="Times New Roman" pitchFamily="18" charset="0"/>
              </a:rPr>
              <a:t>τιμή άσκησης </a:t>
            </a:r>
            <a:r>
              <a:rPr lang="el-GR" dirty="0" smtClean="0">
                <a:cs typeface="Times New Roman" pitchFamily="18" charset="0"/>
              </a:rPr>
              <a:t>τα 11 Ευρώ</a:t>
            </a:r>
            <a:endParaRPr lang="el-GR" dirty="0"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l-GR" b="1" dirty="0">
                <a:cs typeface="Times New Roman" pitchFamily="18" charset="0"/>
              </a:rPr>
              <a:t>Το κόστος της επένδυσης είναι </a:t>
            </a:r>
            <a:r>
              <a:rPr lang="el-GR" b="1" dirty="0" smtClean="0">
                <a:cs typeface="Times New Roman" pitchFamily="18" charset="0"/>
              </a:rPr>
              <a:t>-1,2 </a:t>
            </a:r>
            <a:r>
              <a:rPr lang="el-GR" b="1" dirty="0">
                <a:cs typeface="Times New Roman" pitchFamily="18" charset="0"/>
              </a:rPr>
              <a:t>+</a:t>
            </a:r>
            <a:r>
              <a:rPr lang="el-GR" b="1" dirty="0" smtClean="0">
                <a:cs typeface="Times New Roman" pitchFamily="18" charset="0"/>
              </a:rPr>
              <a:t> 0,8 </a:t>
            </a:r>
            <a:r>
              <a:rPr lang="el-GR" b="1" dirty="0">
                <a:cs typeface="Times New Roman" pitchFamily="18" charset="0"/>
              </a:rPr>
              <a:t>= </a:t>
            </a:r>
            <a:r>
              <a:rPr lang="el-GR" b="1" dirty="0" smtClean="0">
                <a:cs typeface="Times New Roman" pitchFamily="18" charset="0"/>
              </a:rPr>
              <a:t>-0,4</a:t>
            </a:r>
            <a:endParaRPr lang="el-GR" b="1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2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52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52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52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52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2611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5" name="Rectangle 3"/>
          <p:cNvSpPr>
            <a:spLocks noGrp="1" noChangeArrowheads="1"/>
          </p:cNvSpPr>
          <p:nvPr>
            <p:ph idx="1"/>
          </p:nvPr>
        </p:nvSpPr>
        <p:spPr>
          <a:xfrm>
            <a:off x="0" y="1628800"/>
            <a:ext cx="9144000" cy="5229200"/>
          </a:xfrm>
        </p:spPr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el-GR" dirty="0">
                <a:cs typeface="Times New Roman" pitchFamily="18" charset="0"/>
              </a:rPr>
              <a:t>Ο επενδυτής Βασιλείου αναμένει  μια ελαφριά πτώση των τιμών και επενδύει στην αγορά ενός δικαιώματος πώλησης με τιμή άσκησης </a:t>
            </a:r>
            <a:r>
              <a:rPr lang="el-GR" dirty="0" smtClean="0">
                <a:cs typeface="Times New Roman" pitchFamily="18" charset="0"/>
              </a:rPr>
              <a:t>11.</a:t>
            </a:r>
            <a:endParaRPr lang="el-GR" dirty="0"/>
          </a:p>
          <a:p>
            <a:pPr algn="just">
              <a:buFont typeface="Wingdings" pitchFamily="2" charset="2"/>
              <a:buChar char="q"/>
            </a:pPr>
            <a:r>
              <a:rPr lang="el-GR" dirty="0">
                <a:cs typeface="Times New Roman" pitchFamily="18" charset="0"/>
              </a:rPr>
              <a:t> Για να μειώσει το κόστος της επένδυσης πουλάει δικαίωμα πώλησης με άσκηση στις </a:t>
            </a:r>
            <a:r>
              <a:rPr lang="el-GR" dirty="0" smtClean="0">
                <a:cs typeface="Times New Roman" pitchFamily="18" charset="0"/>
              </a:rPr>
              <a:t>10. </a:t>
            </a:r>
            <a:endParaRPr lang="el-GR" dirty="0"/>
          </a:p>
          <a:p>
            <a:pPr algn="just">
              <a:buFont typeface="Wingdings" pitchFamily="2" charset="2"/>
              <a:buChar char="q"/>
            </a:pPr>
            <a:r>
              <a:rPr lang="el-GR" dirty="0">
                <a:cs typeface="Times New Roman" pitchFamily="18" charset="0"/>
              </a:rPr>
              <a:t>Τα αποτελέσματα στα διάφορα σενάρια της τιμής θα είναι: </a:t>
            </a:r>
            <a:endParaRPr lang="en-GB" dirty="0">
              <a:cs typeface="Times New Roman" pitchFamily="18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24744"/>
          </a:xfrm>
        </p:spPr>
        <p:txBody>
          <a:bodyPr/>
          <a:lstStyle/>
          <a:p>
            <a:pPr algn="ctr"/>
            <a:r>
              <a:rPr lang="el-GR" dirty="0">
                <a:solidFill>
                  <a:srgbClr val="0000FF"/>
                </a:solidFill>
              </a:rPr>
              <a:t>Κάθετο καθοδικό </a:t>
            </a:r>
            <a:r>
              <a:rPr lang="el-GR" dirty="0" smtClean="0">
                <a:solidFill>
                  <a:srgbClr val="0000FF"/>
                </a:solidFill>
              </a:rPr>
              <a:t>άνοιγμα με </a:t>
            </a:r>
            <a:r>
              <a:rPr lang="en-US" dirty="0" smtClean="0">
                <a:solidFill>
                  <a:srgbClr val="0000FF"/>
                </a:solidFill>
              </a:rPr>
              <a:t>put </a:t>
            </a:r>
            <a:endParaRPr lang="en-GB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3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53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53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3635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484784"/>
          </a:xfrm>
          <a:solidFill>
            <a:schemeClr val="bg1"/>
          </a:solidFill>
        </p:spPr>
        <p:txBody>
          <a:bodyPr/>
          <a:lstStyle/>
          <a:p>
            <a:pPr algn="ctr"/>
            <a:r>
              <a:rPr lang="el-GR" sz="2400" dirty="0">
                <a:solidFill>
                  <a:srgbClr val="0000FF"/>
                </a:solidFill>
              </a:rPr>
              <a:t>Τιμή Δικαιώματος Πώλησης = 0,8 με τιμή άσκησης τα 10 Ευρώ</a:t>
            </a:r>
            <a:br>
              <a:rPr lang="el-GR" sz="2400" dirty="0">
                <a:solidFill>
                  <a:srgbClr val="0000FF"/>
                </a:solidFill>
              </a:rPr>
            </a:br>
            <a:r>
              <a:rPr lang="el-GR" sz="2400" dirty="0">
                <a:solidFill>
                  <a:srgbClr val="0000FF"/>
                </a:solidFill>
              </a:rPr>
              <a:t>Τιμή Δικαιώματος Πώλησης = 1,2 με τιμή άσκησης τα 11 Ευρώ</a:t>
            </a:r>
          </a:p>
        </p:txBody>
      </p:sp>
      <p:graphicFrame>
        <p:nvGraphicFramePr>
          <p:cNvPr id="4" name="Πίνακα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60652006"/>
              </p:ext>
            </p:extLst>
          </p:nvPr>
        </p:nvGraphicFramePr>
        <p:xfrm>
          <a:off x="-1" y="2060851"/>
          <a:ext cx="9144000" cy="47971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79627"/>
                <a:gridCol w="2212688"/>
                <a:gridCol w="2345983"/>
                <a:gridCol w="1626192"/>
                <a:gridCol w="1679510"/>
              </a:tblGrid>
              <a:tr h="149202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Τιμή Μετοχής</a:t>
                      </a:r>
                      <a:endParaRPr lang="el-GR" sz="2400" b="1" i="1" u="none" strike="noStrike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Πώληση Δικαιώματος Πώλησης 10</a:t>
                      </a:r>
                      <a:endParaRPr lang="el-GR" sz="2400" b="1" i="1" u="none" strike="noStrike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Αγορά  Δικαιώματος Πώλησης 11</a:t>
                      </a:r>
                      <a:endParaRPr lang="el-GR" sz="2400" b="1" i="1" u="none" strike="noStrike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Κόστος Επένδυσης</a:t>
                      </a:r>
                      <a:endParaRPr lang="el-GR" sz="2400" b="1" i="1" u="none" strike="noStrike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 smtClean="0">
                          <a:effectLst/>
                        </a:rPr>
                        <a:t>Κέρδη/</a:t>
                      </a:r>
                      <a:r>
                        <a:rPr lang="el-GR" sz="2400" u="none" strike="noStrike" baseline="0" dirty="0" smtClean="0">
                          <a:effectLst/>
                        </a:rPr>
                        <a:t> Ζημιές </a:t>
                      </a:r>
                      <a:endParaRPr lang="el-GR" sz="2400" b="1" i="1" u="none" strike="noStrike" dirty="0">
                        <a:solidFill>
                          <a:srgbClr val="FFFFFF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7216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8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-2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3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0.6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7216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9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2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0.6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7216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1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0.6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7216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7216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12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7216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13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  <a:tr h="472160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-0.4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24744"/>
          </a:xfrm>
        </p:spPr>
        <p:txBody>
          <a:bodyPr/>
          <a:lstStyle/>
          <a:p>
            <a:pPr algn="ctr"/>
            <a:r>
              <a:rPr lang="el-GR" dirty="0">
                <a:solidFill>
                  <a:srgbClr val="0000FF"/>
                </a:solidFill>
              </a:rPr>
              <a:t>Κάθετο καθοδικό </a:t>
            </a:r>
            <a:r>
              <a:rPr lang="el-GR" dirty="0" smtClean="0">
                <a:solidFill>
                  <a:srgbClr val="0000FF"/>
                </a:solidFill>
              </a:rPr>
              <a:t>άνοιγμα με </a:t>
            </a:r>
            <a:r>
              <a:rPr lang="en-US" dirty="0" smtClean="0">
                <a:solidFill>
                  <a:srgbClr val="0000FF"/>
                </a:solidFill>
              </a:rPr>
              <a:t>put </a:t>
            </a:r>
            <a:endParaRPr lang="en-GB" dirty="0">
              <a:solidFill>
                <a:srgbClr val="0000FF"/>
              </a:solidFill>
            </a:endParaRPr>
          </a:p>
        </p:txBody>
      </p:sp>
      <p:graphicFrame>
        <p:nvGraphicFramePr>
          <p:cNvPr id="6" name="Γράφημα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802092066"/>
              </p:ext>
            </p:extLst>
          </p:nvPr>
        </p:nvGraphicFramePr>
        <p:xfrm>
          <a:off x="0" y="1268760"/>
          <a:ext cx="9144000" cy="5589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0"/>
            <a:ext cx="8356600" cy="1124744"/>
          </a:xfrm>
        </p:spPr>
        <p:txBody>
          <a:bodyPr/>
          <a:lstStyle/>
          <a:p>
            <a:pPr algn="ctr"/>
            <a:r>
              <a:rPr lang="el-GR" b="1" dirty="0"/>
              <a:t>Στρατηγικές - </a:t>
            </a:r>
            <a:r>
              <a:rPr lang="el-GR" b="1" dirty="0">
                <a:cs typeface="Times New Roman" pitchFamily="18" charset="0"/>
              </a:rPr>
              <a:t>Ανοίγματα</a:t>
            </a:r>
            <a:r>
              <a:rPr lang="en-GB" dirty="0"/>
              <a:t> </a:t>
            </a:r>
          </a:p>
        </p:txBody>
      </p:sp>
      <p:sp>
        <p:nvSpPr>
          <p:cNvPr id="438275" name="Rectangle 3"/>
          <p:cNvSpPr>
            <a:spLocks noGrp="1" noChangeArrowheads="1"/>
          </p:cNvSpPr>
          <p:nvPr>
            <p:ph idx="1"/>
          </p:nvPr>
        </p:nvSpPr>
        <p:spPr>
          <a:xfrm>
            <a:off x="0" y="1700808"/>
            <a:ext cx="9144000" cy="4357092"/>
          </a:xfrm>
        </p:spPr>
        <p:txBody>
          <a:bodyPr/>
          <a:lstStyle/>
          <a:p>
            <a:pPr algn="just"/>
            <a:r>
              <a:rPr lang="el-GR" dirty="0">
                <a:cs typeface="Times New Roman" pitchFamily="18" charset="0"/>
              </a:rPr>
              <a:t>Τα ανοίγματα χαρακτηρίζονται από το γεγονός ότι </a:t>
            </a:r>
            <a:endParaRPr lang="el-GR" dirty="0" smtClean="0">
              <a:cs typeface="Times New Roman" pitchFamily="18" charset="0"/>
            </a:endParaRPr>
          </a:p>
          <a:p>
            <a:pPr lvl="1" algn="just"/>
            <a:r>
              <a:rPr lang="el-GR" b="1" dirty="0" smtClean="0">
                <a:solidFill>
                  <a:srgbClr val="0000FF"/>
                </a:solidFill>
                <a:cs typeface="Times New Roman" pitchFamily="18" charset="0"/>
              </a:rPr>
              <a:t>τόσο </a:t>
            </a:r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το μέγιστο κέρδος </a:t>
            </a:r>
            <a:endParaRPr lang="el-GR" b="1" dirty="0" smtClean="0">
              <a:solidFill>
                <a:srgbClr val="0000FF"/>
              </a:solidFill>
              <a:cs typeface="Times New Roman" pitchFamily="18" charset="0"/>
            </a:endParaRPr>
          </a:p>
          <a:p>
            <a:pPr lvl="1" algn="just"/>
            <a:r>
              <a:rPr lang="el-GR" b="1" dirty="0" smtClean="0">
                <a:solidFill>
                  <a:srgbClr val="FF0000"/>
                </a:solidFill>
                <a:cs typeface="Times New Roman" pitchFamily="18" charset="0"/>
              </a:rPr>
              <a:t>όσο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και η μέγιστη ζημιά </a:t>
            </a:r>
            <a:endParaRPr lang="el-GR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lvl="2" algn="just"/>
            <a:r>
              <a:rPr lang="el-GR" sz="2800" b="1" dirty="0" smtClean="0">
                <a:solidFill>
                  <a:srgbClr val="00B050"/>
                </a:solidFill>
                <a:cs typeface="Times New Roman" pitchFamily="18" charset="0"/>
              </a:rPr>
              <a:t>περιορίζονται </a:t>
            </a:r>
            <a:r>
              <a:rPr lang="el-GR" sz="2800" b="1" dirty="0">
                <a:solidFill>
                  <a:srgbClr val="00B050"/>
                </a:solidFill>
                <a:cs typeface="Times New Roman" pitchFamily="18" charset="0"/>
              </a:rPr>
              <a:t>σε ένα συγκεκριμένο ποσό. </a:t>
            </a:r>
            <a:endParaRPr lang="el-GR" sz="2800" b="1" dirty="0">
              <a:solidFill>
                <a:srgbClr val="00B050"/>
              </a:solidFill>
            </a:endParaRPr>
          </a:p>
          <a:p>
            <a:pPr algn="just"/>
            <a:r>
              <a:rPr lang="el-GR" dirty="0"/>
              <a:t>Έ</a:t>
            </a:r>
            <a:r>
              <a:rPr lang="el-GR" dirty="0">
                <a:cs typeface="Times New Roman" pitchFamily="18" charset="0"/>
              </a:rPr>
              <a:t>χουν μικρή ευαισθησία σε μεταβολές της μεταβλητότητας. </a:t>
            </a:r>
            <a:r>
              <a:rPr lang="en-GB" dirty="0"/>
              <a:t> </a:t>
            </a: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8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38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38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38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38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8275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/>
              <a:t>Κάθετο καθοδικό άνοιγμα</a:t>
            </a:r>
            <a:endParaRPr lang="en-GB"/>
          </a:p>
        </p:txBody>
      </p:sp>
      <p:sp>
        <p:nvSpPr>
          <p:cNvPr id="456707" name="Rectangle 3"/>
          <p:cNvSpPr>
            <a:spLocks noGrp="1" noChangeArrowheads="1"/>
          </p:cNvSpPr>
          <p:nvPr>
            <p:ph idx="1"/>
          </p:nvPr>
        </p:nvSpPr>
        <p:spPr>
          <a:xfrm>
            <a:off x="0" y="1772816"/>
            <a:ext cx="9144000" cy="5085184"/>
          </a:xfrm>
        </p:spPr>
        <p:txBody>
          <a:bodyPr/>
          <a:lstStyle/>
          <a:p>
            <a:pPr algn="just"/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Μέγιστο Κέρδος</a:t>
            </a:r>
            <a:r>
              <a:rPr lang="el-GR" dirty="0">
                <a:cs typeface="Times New Roman" pitchFamily="18" charset="0"/>
              </a:rPr>
              <a:t>: Η διαφορά των τιμών άσκησης μείων το κόστος επένδυσης. </a:t>
            </a:r>
            <a:endParaRPr lang="el-GR" dirty="0" smtClean="0">
              <a:cs typeface="Times New Roman" pitchFamily="18" charset="0"/>
            </a:endParaRPr>
          </a:p>
          <a:p>
            <a:pPr algn="just"/>
            <a:r>
              <a:rPr lang="el-GR" dirty="0" smtClean="0">
                <a:cs typeface="Times New Roman" pitchFamily="18" charset="0"/>
              </a:rPr>
              <a:t>Η </a:t>
            </a:r>
            <a:r>
              <a:rPr lang="el-GR" b="1" dirty="0">
                <a:cs typeface="Times New Roman" pitchFamily="18" charset="0"/>
              </a:rPr>
              <a:t>υψηλότερη δυνατό κέρδος </a:t>
            </a:r>
            <a:r>
              <a:rPr lang="el-GR" dirty="0">
                <a:cs typeface="Times New Roman" pitchFamily="18" charset="0"/>
              </a:rPr>
              <a:t>συμβαίνει όταν στην ημερομηνία λήξης </a:t>
            </a:r>
            <a:r>
              <a:rPr lang="el-GR" b="1" dirty="0">
                <a:cs typeface="Times New Roman" pitchFamily="18" charset="0"/>
              </a:rPr>
              <a:t>η τιμή του υποκείμενου τίτλου είναι κάτω από την χαμηλότερη τιμή άσκησης </a:t>
            </a:r>
          </a:p>
          <a:p>
            <a:pPr algn="just"/>
            <a:r>
              <a:rPr lang="el-GR" b="1" dirty="0">
                <a:cs typeface="Times New Roman" pitchFamily="18" charset="0"/>
              </a:rPr>
              <a:t>Νεκρό σημείο: </a:t>
            </a:r>
            <a:r>
              <a:rPr lang="el-GR" dirty="0">
                <a:cs typeface="Times New Roman" pitchFamily="18" charset="0"/>
              </a:rPr>
              <a:t>Υψηλότερη τιμή άσκησης μείων το κόστος της επένδυσης δηλαδή </a:t>
            </a:r>
            <a:r>
              <a:rPr lang="el-GR" dirty="0" smtClean="0">
                <a:cs typeface="Times New Roman" pitchFamily="18" charset="0"/>
              </a:rPr>
              <a:t>10,6.</a:t>
            </a:r>
            <a:endParaRPr lang="el-GR" dirty="0">
              <a:cs typeface="Times New Roman" pitchFamily="18" charset="0"/>
            </a:endParaRPr>
          </a:p>
          <a:p>
            <a:pPr algn="just">
              <a:buFont typeface="Monotype Sorts" pitchFamily="2" charset="2"/>
              <a:buNone/>
            </a:pPr>
            <a:endParaRPr lang="el-GR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6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56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56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6707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/>
              <a:t>Κάθετο καθοδικό άνοιγμα</a:t>
            </a:r>
            <a:endParaRPr lang="en-GB"/>
          </a:p>
        </p:txBody>
      </p:sp>
      <p:sp>
        <p:nvSpPr>
          <p:cNvPr id="4577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85950"/>
            <a:ext cx="8686800" cy="4171950"/>
          </a:xfrm>
        </p:spPr>
        <p:txBody>
          <a:bodyPr/>
          <a:lstStyle/>
          <a:p>
            <a:pPr algn="just"/>
            <a:r>
              <a:rPr lang="el-GR" dirty="0">
                <a:cs typeface="Times New Roman" pitchFamily="18" charset="0"/>
              </a:rPr>
              <a:t>Μέγιστη Ζημιά: Είναι το κόστος της επένδυσης </a:t>
            </a:r>
            <a:r>
              <a:rPr lang="el-GR" dirty="0" smtClean="0">
                <a:cs typeface="Times New Roman" pitchFamily="18" charset="0"/>
              </a:rPr>
              <a:t>-0,4. </a:t>
            </a:r>
          </a:p>
          <a:p>
            <a:pPr algn="just"/>
            <a:r>
              <a:rPr lang="el-GR" b="1" dirty="0" smtClean="0"/>
              <a:t>Η</a:t>
            </a:r>
            <a:r>
              <a:rPr lang="el-GR" b="1" dirty="0" smtClean="0">
                <a:cs typeface="Times New Roman" pitchFamily="18" charset="0"/>
              </a:rPr>
              <a:t> </a:t>
            </a:r>
            <a:r>
              <a:rPr lang="el-GR" b="1" dirty="0">
                <a:cs typeface="Times New Roman" pitchFamily="18" charset="0"/>
              </a:rPr>
              <a:t>υψηλότερ</a:t>
            </a:r>
            <a:r>
              <a:rPr lang="el-GR" b="1" dirty="0"/>
              <a:t>η</a:t>
            </a:r>
            <a:r>
              <a:rPr lang="el-GR" b="1" dirty="0">
                <a:cs typeface="Times New Roman" pitchFamily="18" charset="0"/>
              </a:rPr>
              <a:t> ζημιά </a:t>
            </a:r>
            <a:r>
              <a:rPr lang="el-GR" dirty="0">
                <a:cs typeface="Times New Roman" pitchFamily="18" charset="0"/>
              </a:rPr>
              <a:t>συμβαίνει όταν στην ημερομηνία λήξης η τιμή του υποκείμενου τίτλου είναι </a:t>
            </a:r>
            <a:r>
              <a:rPr lang="el-GR" b="1" dirty="0">
                <a:cs typeface="Times New Roman" pitchFamily="18" charset="0"/>
              </a:rPr>
              <a:t>πάνω από τη υψηλότερη τιμή άσκησης</a:t>
            </a:r>
            <a:r>
              <a:rPr lang="el-GR" dirty="0">
                <a:cs typeface="Times New Roman" pitchFamily="18" charset="0"/>
              </a:rPr>
              <a:t> δηλαδή τις </a:t>
            </a:r>
            <a:r>
              <a:rPr lang="el-GR" dirty="0" smtClean="0">
                <a:cs typeface="Times New Roman" pitchFamily="18" charset="0"/>
              </a:rPr>
              <a:t>11</a:t>
            </a:r>
            <a:endParaRPr lang="el-GR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7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57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773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0"/>
            <a:ext cx="8356600" cy="1052736"/>
          </a:xfrm>
        </p:spPr>
        <p:txBody>
          <a:bodyPr/>
          <a:lstStyle/>
          <a:p>
            <a:pPr algn="ctr"/>
            <a:r>
              <a:rPr lang="el-GR" b="1" dirty="0"/>
              <a:t>Στρατηγικές - </a:t>
            </a:r>
            <a:r>
              <a:rPr lang="el-GR" b="1" dirty="0">
                <a:cs typeface="Times New Roman" pitchFamily="18" charset="0"/>
              </a:rPr>
              <a:t>Ανοίγματα</a:t>
            </a:r>
            <a:r>
              <a:rPr lang="en-GB" dirty="0"/>
              <a:t> </a:t>
            </a:r>
          </a:p>
        </p:txBody>
      </p:sp>
      <p:sp>
        <p:nvSpPr>
          <p:cNvPr id="439299" name="Rectangle 3"/>
          <p:cNvSpPr>
            <a:spLocks noGrp="1" noChangeArrowheads="1"/>
          </p:cNvSpPr>
          <p:nvPr>
            <p:ph idx="1"/>
          </p:nvPr>
        </p:nvSpPr>
        <p:spPr>
          <a:xfrm>
            <a:off x="0" y="1916832"/>
            <a:ext cx="9144000" cy="4941168"/>
          </a:xfrm>
        </p:spPr>
        <p:txBody>
          <a:bodyPr/>
          <a:lstStyle/>
          <a:p>
            <a:pPr algn="just">
              <a:buFont typeface="Wingdings" pitchFamily="2" charset="2"/>
              <a:buChar char="ü"/>
            </a:pPr>
            <a:r>
              <a:rPr lang="el-GR" sz="2800" b="1" dirty="0"/>
              <a:t>Κάθετο άνοιγμα: </a:t>
            </a:r>
            <a:r>
              <a:rPr lang="el-GR" sz="2800" b="1" dirty="0">
                <a:solidFill>
                  <a:srgbClr val="00B050"/>
                </a:solidFill>
              </a:rPr>
              <a:t>Αποτελείται από δικαιώματα με τις ίδιες διάρκειες</a:t>
            </a:r>
            <a:r>
              <a:rPr lang="el-GR" sz="2800" dirty="0"/>
              <a:t>, </a:t>
            </a:r>
            <a:r>
              <a:rPr lang="el-GR" sz="2800" b="1" dirty="0">
                <a:solidFill>
                  <a:srgbClr val="0000FF"/>
                </a:solidFill>
              </a:rPr>
              <a:t>αλλά διαφορετικές τιμές εξάσκησης. </a:t>
            </a:r>
          </a:p>
          <a:p>
            <a:pPr algn="just">
              <a:buFont typeface="Wingdings" pitchFamily="2" charset="2"/>
              <a:buChar char="ü"/>
            </a:pPr>
            <a:r>
              <a:rPr lang="el-GR" sz="2800" dirty="0"/>
              <a:t>Υπάρχουν δυο διαφορετικά είδη κάθετων </a:t>
            </a:r>
            <a:r>
              <a:rPr lang="el-GR" sz="2800" dirty="0" smtClean="0"/>
              <a:t>ανοιγμάτων</a:t>
            </a:r>
            <a:r>
              <a:rPr lang="en-US" sz="2800" dirty="0" smtClean="0"/>
              <a:t>:</a:t>
            </a:r>
            <a:endParaRPr lang="el-GR" sz="2800" dirty="0"/>
          </a:p>
          <a:p>
            <a:pPr lvl="1" algn="just">
              <a:buFont typeface="Wingdings" pitchFamily="2" charset="2"/>
              <a:buChar char="ü"/>
            </a:pPr>
            <a:r>
              <a:rPr lang="el-GR" sz="2400" dirty="0"/>
              <a:t> </a:t>
            </a:r>
            <a:r>
              <a:rPr lang="el-GR" b="1" dirty="0">
                <a:solidFill>
                  <a:srgbClr val="FF0000"/>
                </a:solidFill>
              </a:rPr>
              <a:t>Το κάθετο ανοδικό άνοιγμα (οι τιμές αναμένεται να αυξηθούν</a:t>
            </a:r>
            <a:r>
              <a:rPr lang="el-GR" b="1" dirty="0" smtClean="0">
                <a:solidFill>
                  <a:srgbClr val="FF0000"/>
                </a:solidFill>
              </a:rPr>
              <a:t>).</a:t>
            </a:r>
            <a:endParaRPr lang="el-GR" b="1" dirty="0">
              <a:solidFill>
                <a:srgbClr val="FF0000"/>
              </a:solidFill>
            </a:endParaRPr>
          </a:p>
          <a:p>
            <a:pPr lvl="1" algn="just">
              <a:buFont typeface="Wingdings" pitchFamily="2" charset="2"/>
              <a:buChar char="ü"/>
            </a:pPr>
            <a:r>
              <a:rPr lang="el-GR" b="1" dirty="0">
                <a:solidFill>
                  <a:srgbClr val="0000FF"/>
                </a:solidFill>
              </a:rPr>
              <a:t>Το κάθετο καθοδικό άνοιγμα (οι τιμές αναμένεται να μειωθούν)</a:t>
            </a:r>
            <a:endParaRPr lang="en-GB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9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39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39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39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92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/>
          <a:lstStyle/>
          <a:p>
            <a:pPr algn="ctr"/>
            <a:r>
              <a:rPr lang="el-GR" b="1" dirty="0"/>
              <a:t>Στρατηγικές - </a:t>
            </a:r>
            <a:r>
              <a:rPr lang="el-GR" b="1" dirty="0">
                <a:cs typeface="Times New Roman" pitchFamily="18" charset="0"/>
              </a:rPr>
              <a:t>Ανοίγματα</a:t>
            </a:r>
            <a:r>
              <a:rPr lang="en-GB" dirty="0"/>
              <a:t> </a:t>
            </a:r>
          </a:p>
        </p:txBody>
      </p:sp>
      <p:sp>
        <p:nvSpPr>
          <p:cNvPr id="440323" name="Rectangle 3"/>
          <p:cNvSpPr>
            <a:spLocks noGrp="1" noChangeArrowheads="1"/>
          </p:cNvSpPr>
          <p:nvPr>
            <p:ph idx="1"/>
          </p:nvPr>
        </p:nvSpPr>
        <p:spPr>
          <a:xfrm>
            <a:off x="0" y="1556792"/>
            <a:ext cx="9144000" cy="5301208"/>
          </a:xfrm>
        </p:spPr>
        <p:txBody>
          <a:bodyPr/>
          <a:lstStyle/>
          <a:p>
            <a:pPr algn="just"/>
            <a:r>
              <a:rPr lang="el-GR" sz="2800" dirty="0">
                <a:cs typeface="Times New Roman" pitchFamily="18" charset="0"/>
              </a:rPr>
              <a:t>Παράδειγμα:  Ο επενδυτής Γεωργίου προσδοκά ότι η ναυτιλιακή εταιρία ΑΑΤ  πρόκειται να επωφεληθεί από την μείωση φόρων για τα καύσιμα. </a:t>
            </a:r>
            <a:endParaRPr lang="el-GR" sz="2800" dirty="0" smtClean="0">
              <a:cs typeface="Times New Roman" pitchFamily="18" charset="0"/>
            </a:endParaRPr>
          </a:p>
          <a:p>
            <a:pPr algn="just"/>
            <a:r>
              <a:rPr lang="el-GR" sz="2800" dirty="0" smtClean="0">
                <a:cs typeface="Times New Roman" pitchFamily="18" charset="0"/>
              </a:rPr>
              <a:t>Όμως </a:t>
            </a:r>
            <a:r>
              <a:rPr lang="el-GR" sz="2800" dirty="0">
                <a:cs typeface="Times New Roman" pitchFamily="18" charset="0"/>
              </a:rPr>
              <a:t>είναι επιφυλακτικός διότι το καλοκαίρι δεν προβλέπεται να είναι τόσο θερμό και αυτό θα έχει επίπτωση στον τουρισμό. </a:t>
            </a:r>
            <a:endParaRPr lang="el-GR" sz="2800" dirty="0" smtClean="0">
              <a:cs typeface="Times New Roman" pitchFamily="18" charset="0"/>
            </a:endParaRPr>
          </a:p>
          <a:p>
            <a:pPr algn="just"/>
            <a:r>
              <a:rPr lang="el-GR" sz="2800" dirty="0" smtClean="0">
                <a:cs typeface="Times New Roman" pitchFamily="18" charset="0"/>
              </a:rPr>
              <a:t>Αποφασίζει </a:t>
            </a:r>
            <a:r>
              <a:rPr lang="el-GR" sz="2800" dirty="0">
                <a:cs typeface="Times New Roman" pitchFamily="18" charset="0"/>
              </a:rPr>
              <a:t>να αγοράσει ένα δικαίωμα αγοράς της ΑΑΤ με τιμή άσκησης στις </a:t>
            </a:r>
            <a:r>
              <a:rPr lang="el-GR" sz="2800" dirty="0" smtClean="0">
                <a:cs typeface="Times New Roman" pitchFamily="18" charset="0"/>
              </a:rPr>
              <a:t>10 </a:t>
            </a:r>
            <a:r>
              <a:rPr lang="el-GR" sz="2800" dirty="0">
                <a:cs typeface="Times New Roman" pitchFamily="18" charset="0"/>
              </a:rPr>
              <a:t>και να πουλήσει ένα δικαίωμα αγοράς με τιμή άσκησης στις </a:t>
            </a:r>
            <a:r>
              <a:rPr lang="el-GR" sz="2800" dirty="0" smtClean="0">
                <a:cs typeface="Times New Roman" pitchFamily="18" charset="0"/>
              </a:rPr>
              <a:t>11 Ευρώ.</a:t>
            </a:r>
            <a:endParaRPr lang="el-GR" sz="2800" dirty="0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0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0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40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2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/>
          <a:lstStyle/>
          <a:p>
            <a:pPr algn="ctr"/>
            <a:r>
              <a:rPr lang="el-GR" b="1" dirty="0" smtClean="0">
                <a:solidFill>
                  <a:srgbClr val="0000FF"/>
                </a:solidFill>
              </a:rPr>
              <a:t>Κάθετο Ανοδικό Άνοιγμα με </a:t>
            </a:r>
            <a:r>
              <a:rPr lang="en-US" b="1" dirty="0" smtClean="0">
                <a:solidFill>
                  <a:srgbClr val="0000FF"/>
                </a:solidFill>
              </a:rPr>
              <a:t>call</a:t>
            </a:r>
            <a:r>
              <a:rPr lang="en-GB" dirty="0" smtClean="0">
                <a:solidFill>
                  <a:srgbClr val="0000FF"/>
                </a:solidFill>
              </a:rPr>
              <a:t> </a:t>
            </a:r>
            <a:endParaRPr lang="en-GB" dirty="0">
              <a:solidFill>
                <a:srgbClr val="0000FF"/>
              </a:solidFill>
            </a:endParaRPr>
          </a:p>
        </p:txBody>
      </p:sp>
      <p:sp>
        <p:nvSpPr>
          <p:cNvPr id="441347" name="Rectangle 3"/>
          <p:cNvSpPr>
            <a:spLocks noGrp="1" noChangeArrowheads="1"/>
          </p:cNvSpPr>
          <p:nvPr>
            <p:ph idx="1"/>
          </p:nvPr>
        </p:nvSpPr>
        <p:spPr>
          <a:xfrm>
            <a:off x="0" y="1196752"/>
            <a:ext cx="9144000" cy="5661248"/>
          </a:xfrm>
          <a:solidFill>
            <a:schemeClr val="bg1"/>
          </a:solidFill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l-GR" sz="2800" b="1" dirty="0">
                <a:cs typeface="Times New Roman" pitchFamily="18" charset="0"/>
              </a:rPr>
              <a:t>ΑΑΤ</a:t>
            </a:r>
            <a:r>
              <a:rPr lang="el-GR" sz="2800" b="1" dirty="0"/>
              <a:t> (</a:t>
            </a:r>
            <a:r>
              <a:rPr lang="el-GR" sz="2800" b="1" dirty="0">
                <a:cs typeface="Times New Roman" pitchFamily="18" charset="0"/>
              </a:rPr>
              <a:t>τρέχουσα</a:t>
            </a:r>
            <a:r>
              <a:rPr lang="el-GR" sz="2800" b="1" dirty="0"/>
              <a:t> </a:t>
            </a:r>
            <a:r>
              <a:rPr lang="el-GR" sz="2800" b="1" dirty="0">
                <a:cs typeface="Times New Roman" pitchFamily="18" charset="0"/>
              </a:rPr>
              <a:t>τιμή)</a:t>
            </a:r>
            <a:r>
              <a:rPr lang="el-GR" sz="2800" b="1" dirty="0"/>
              <a:t>                                  </a:t>
            </a:r>
            <a:r>
              <a:rPr lang="el-GR" sz="2800" b="1" dirty="0" smtClean="0"/>
              <a:t>       10</a:t>
            </a:r>
            <a:r>
              <a:rPr lang="el-GR" sz="2800" b="1" dirty="0" smtClean="0">
                <a:cs typeface="Times New Roman" pitchFamily="18" charset="0"/>
              </a:rPr>
              <a:t>                                               </a:t>
            </a:r>
            <a:endParaRPr lang="el-GR" sz="2800" b="1" dirty="0"/>
          </a:p>
          <a:p>
            <a:pPr algn="just">
              <a:buFont typeface="Monotype Sorts" pitchFamily="2" charset="2"/>
              <a:buNone/>
            </a:pPr>
            <a:r>
              <a:rPr lang="el-GR" sz="2800" b="1" dirty="0" smtClean="0">
                <a:cs typeface="Times New Roman" pitchFamily="18" charset="0"/>
              </a:rPr>
              <a:t>Τιμή </a:t>
            </a:r>
            <a:r>
              <a:rPr lang="el-GR" sz="2800" b="1" dirty="0">
                <a:cs typeface="Times New Roman" pitchFamily="18" charset="0"/>
              </a:rPr>
              <a:t>Δικαιώματος αγοράς</a:t>
            </a:r>
            <a:r>
              <a:rPr lang="el-GR" sz="2800" b="1" dirty="0"/>
              <a:t> (</a:t>
            </a:r>
            <a:r>
              <a:rPr lang="el-GR" sz="2800" b="1" dirty="0">
                <a:cs typeface="Times New Roman" pitchFamily="18" charset="0"/>
              </a:rPr>
              <a:t>άσκηση </a:t>
            </a:r>
            <a:r>
              <a:rPr lang="el-GR" sz="2800" b="1" dirty="0" smtClean="0">
                <a:cs typeface="Times New Roman" pitchFamily="18" charset="0"/>
              </a:rPr>
              <a:t>10</a:t>
            </a:r>
            <a:r>
              <a:rPr lang="el-GR" sz="2800" b="1" dirty="0" smtClean="0"/>
              <a:t>)</a:t>
            </a:r>
            <a:r>
              <a:rPr lang="el-GR" sz="2800" b="1" dirty="0" smtClean="0">
                <a:cs typeface="Times New Roman" pitchFamily="18" charset="0"/>
              </a:rPr>
              <a:t>            1 </a:t>
            </a:r>
            <a:endParaRPr lang="el-GR" sz="2800" b="1" dirty="0">
              <a:cs typeface="Times New Roman" pitchFamily="18" charset="0"/>
            </a:endParaRPr>
          </a:p>
          <a:p>
            <a:pPr algn="just">
              <a:buFont typeface="Monotype Sorts" pitchFamily="2" charset="2"/>
              <a:buNone/>
            </a:pPr>
            <a:r>
              <a:rPr lang="el-GR" sz="2800" b="1" dirty="0">
                <a:cs typeface="Times New Roman" pitchFamily="18" charset="0"/>
              </a:rPr>
              <a:t>Αξία Δικαιώματος αγοράς </a:t>
            </a:r>
            <a:r>
              <a:rPr lang="el-GR" sz="2800" b="1" dirty="0"/>
              <a:t>(</a:t>
            </a:r>
            <a:r>
              <a:rPr lang="el-GR" sz="2800" b="1" dirty="0">
                <a:cs typeface="Times New Roman" pitchFamily="18" charset="0"/>
              </a:rPr>
              <a:t>άσκησης </a:t>
            </a:r>
            <a:r>
              <a:rPr lang="el-GR" sz="2800" b="1" dirty="0" smtClean="0">
                <a:cs typeface="Times New Roman" pitchFamily="18" charset="0"/>
              </a:rPr>
              <a:t>11</a:t>
            </a:r>
            <a:r>
              <a:rPr lang="el-GR" sz="2800" b="1" dirty="0" smtClean="0"/>
              <a:t>)</a:t>
            </a:r>
            <a:r>
              <a:rPr lang="el-GR" sz="2800" b="1" dirty="0" smtClean="0">
                <a:cs typeface="Times New Roman" pitchFamily="18" charset="0"/>
              </a:rPr>
              <a:t>         0,5</a:t>
            </a:r>
            <a:endParaRPr lang="el-GR" sz="2800" b="1" dirty="0">
              <a:cs typeface="Times New Roman" pitchFamily="18" charset="0"/>
            </a:endParaRPr>
          </a:p>
          <a:p>
            <a:pPr algn="just">
              <a:buFont typeface="Monotype Sorts" pitchFamily="2" charset="2"/>
              <a:buNone/>
            </a:pPr>
            <a:r>
              <a:rPr lang="el-GR" sz="2800" b="1" dirty="0">
                <a:cs typeface="Times New Roman" pitchFamily="18" charset="0"/>
              </a:rPr>
              <a:t>Ο Γεωργίου έχει επενδύσει </a:t>
            </a:r>
            <a:r>
              <a:rPr lang="el-GR" sz="2800" b="1" dirty="0"/>
              <a:t>    </a:t>
            </a:r>
            <a:r>
              <a:rPr lang="el-GR" sz="2800" b="1" dirty="0" smtClean="0"/>
              <a:t>  1</a:t>
            </a:r>
            <a:r>
              <a:rPr lang="el-GR" sz="2800" b="1" dirty="0" smtClean="0">
                <a:cs typeface="Times New Roman" pitchFamily="18" charset="0"/>
              </a:rPr>
              <a:t> </a:t>
            </a:r>
            <a:r>
              <a:rPr lang="el-GR" sz="2800" b="1" dirty="0">
                <a:cs typeface="Times New Roman" pitchFamily="18" charset="0"/>
              </a:rPr>
              <a:t>– </a:t>
            </a:r>
            <a:r>
              <a:rPr lang="el-GR" sz="2800" b="1" dirty="0" smtClean="0">
                <a:cs typeface="Times New Roman" pitchFamily="18" charset="0"/>
              </a:rPr>
              <a:t>0,5 </a:t>
            </a:r>
            <a:r>
              <a:rPr lang="el-GR" sz="2800" b="1" dirty="0">
                <a:cs typeface="Times New Roman" pitchFamily="18" charset="0"/>
              </a:rPr>
              <a:t>= </a:t>
            </a:r>
            <a:r>
              <a:rPr lang="el-GR" sz="2800" b="1" dirty="0" smtClean="0">
                <a:cs typeface="Times New Roman" pitchFamily="18" charset="0"/>
              </a:rPr>
              <a:t>0,5 Ευρώ</a:t>
            </a:r>
          </a:p>
          <a:p>
            <a:pPr marL="457200" lvl="1" indent="-457200" algn="just"/>
            <a:r>
              <a:rPr lang="en-GB" sz="2800" dirty="0" smtClean="0"/>
              <a:t> </a:t>
            </a:r>
            <a:r>
              <a:rPr lang="el-GR" b="1" dirty="0" smtClean="0">
                <a:solidFill>
                  <a:srgbClr val="FF0000"/>
                </a:solidFill>
              </a:rPr>
              <a:t>Στο </a:t>
            </a:r>
            <a:r>
              <a:rPr lang="el-GR" b="1" dirty="0">
                <a:solidFill>
                  <a:srgbClr val="FF0000"/>
                </a:solidFill>
              </a:rPr>
              <a:t>κάθετο ανοδικό άνοιγμα </a:t>
            </a:r>
            <a:r>
              <a:rPr lang="el-GR" b="1" dirty="0" smtClean="0">
                <a:solidFill>
                  <a:srgbClr val="FF0000"/>
                </a:solidFill>
              </a:rPr>
              <a:t>οι </a:t>
            </a:r>
            <a:r>
              <a:rPr lang="el-GR" b="1" dirty="0">
                <a:solidFill>
                  <a:srgbClr val="FF0000"/>
                </a:solidFill>
              </a:rPr>
              <a:t>τιμές αναμένεται να </a:t>
            </a:r>
            <a:r>
              <a:rPr lang="el-GR" b="1" dirty="0" smtClean="0">
                <a:solidFill>
                  <a:srgbClr val="FF0000"/>
                </a:solidFill>
              </a:rPr>
              <a:t>αυξηθούν. </a:t>
            </a:r>
          </a:p>
          <a:p>
            <a:pPr marL="857250" lvl="2" indent="-457200" algn="just"/>
            <a:r>
              <a:rPr lang="el-GR" sz="2800" b="1" dirty="0" smtClean="0">
                <a:solidFill>
                  <a:srgbClr val="FF0000"/>
                </a:solidFill>
              </a:rPr>
              <a:t>Αγοράζουμε το δικαίωμα με την πλησιέστερη τιμή άσκησης - 10 (ακριβότερο) και </a:t>
            </a:r>
          </a:p>
          <a:p>
            <a:pPr marL="1314450" lvl="3" indent="-457200" algn="just"/>
            <a:r>
              <a:rPr lang="el-GR" sz="2800" b="1" dirty="0" smtClean="0">
                <a:solidFill>
                  <a:srgbClr val="0000FF"/>
                </a:solidFill>
              </a:rPr>
              <a:t>Πουλάμε το δικαίωμα με την πιο απομακρυσμένη τιμή άσκησης - 11 (φθηνότερο) </a:t>
            </a:r>
            <a:endParaRPr lang="el-GR" sz="2800" b="1" dirty="0">
              <a:solidFill>
                <a:srgbClr val="0000FF"/>
              </a:solidFill>
            </a:endParaRPr>
          </a:p>
          <a:p>
            <a:pPr algn="just">
              <a:buFont typeface="Monotype Sorts" pitchFamily="2" charset="2"/>
              <a:buNone/>
            </a:pPr>
            <a:endParaRPr lang="en-GB" sz="2800" dirty="0"/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1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1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41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41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41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41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41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347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0" y="0"/>
            <a:ext cx="9144000" cy="1988840"/>
          </a:xfrm>
          <a:solidFill>
            <a:schemeClr val="bg1"/>
          </a:solidFill>
        </p:spPr>
        <p:txBody>
          <a:bodyPr/>
          <a:lstStyle/>
          <a:p>
            <a:pPr algn="just">
              <a:buNone/>
            </a:pPr>
            <a:r>
              <a:rPr lang="el-GR" sz="2400" b="1" dirty="0" smtClean="0">
                <a:cs typeface="Times New Roman" pitchFamily="18" charset="0"/>
              </a:rPr>
              <a:t>Τιμή </a:t>
            </a:r>
            <a:r>
              <a:rPr lang="el-GR" sz="2400" b="1" dirty="0">
                <a:cs typeface="Times New Roman" pitchFamily="18" charset="0"/>
              </a:rPr>
              <a:t>Δικαιώματος αγοράς</a:t>
            </a:r>
            <a:r>
              <a:rPr lang="el-GR" sz="2400" b="1" dirty="0"/>
              <a:t> (</a:t>
            </a:r>
            <a:r>
              <a:rPr lang="el-GR" sz="2400" b="1" dirty="0">
                <a:cs typeface="Times New Roman" pitchFamily="18" charset="0"/>
              </a:rPr>
              <a:t>άσκηση 10</a:t>
            </a:r>
            <a:r>
              <a:rPr lang="el-GR" sz="2400" b="1" dirty="0"/>
              <a:t>)</a:t>
            </a:r>
            <a:r>
              <a:rPr lang="el-GR" sz="2400" b="1" dirty="0">
                <a:cs typeface="Times New Roman" pitchFamily="18" charset="0"/>
              </a:rPr>
              <a:t>            1 </a:t>
            </a:r>
          </a:p>
          <a:p>
            <a:pPr algn="just">
              <a:buNone/>
            </a:pPr>
            <a:r>
              <a:rPr lang="el-GR" sz="2400" b="1" dirty="0" smtClean="0">
                <a:cs typeface="Times New Roman" pitchFamily="18" charset="0"/>
              </a:rPr>
              <a:t>Τιμή </a:t>
            </a:r>
            <a:r>
              <a:rPr lang="el-GR" sz="2400" b="1" dirty="0">
                <a:cs typeface="Times New Roman" pitchFamily="18" charset="0"/>
              </a:rPr>
              <a:t>Δικαιώματος αγοράς </a:t>
            </a:r>
            <a:r>
              <a:rPr lang="el-GR" sz="2400" b="1" dirty="0"/>
              <a:t>(</a:t>
            </a:r>
            <a:r>
              <a:rPr lang="el-GR" sz="2400" b="1" dirty="0">
                <a:cs typeface="Times New Roman" pitchFamily="18" charset="0"/>
              </a:rPr>
              <a:t>άσκησης 11</a:t>
            </a:r>
            <a:r>
              <a:rPr lang="el-GR" sz="2400" b="1" dirty="0"/>
              <a:t>)</a:t>
            </a:r>
            <a:r>
              <a:rPr lang="el-GR" sz="2400" b="1" dirty="0">
                <a:cs typeface="Times New Roman" pitchFamily="18" charset="0"/>
              </a:rPr>
              <a:t>         0,5</a:t>
            </a:r>
          </a:p>
          <a:p>
            <a:pPr algn="just">
              <a:buNone/>
            </a:pPr>
            <a:r>
              <a:rPr lang="el-GR" sz="2400" b="1" dirty="0">
                <a:cs typeface="Times New Roman" pitchFamily="18" charset="0"/>
              </a:rPr>
              <a:t>Ο Γεωργίου έχει επενδύσει </a:t>
            </a:r>
            <a:r>
              <a:rPr lang="el-GR" sz="2400" b="1" dirty="0"/>
              <a:t>      1</a:t>
            </a:r>
            <a:r>
              <a:rPr lang="el-GR" sz="2400" b="1" dirty="0">
                <a:cs typeface="Times New Roman" pitchFamily="18" charset="0"/>
              </a:rPr>
              <a:t> – 0,5 = 0,5 Ευρώ</a:t>
            </a:r>
          </a:p>
          <a:p>
            <a:endParaRPr lang="el-GR" dirty="0"/>
          </a:p>
        </p:txBody>
      </p:sp>
      <p:graphicFrame>
        <p:nvGraphicFramePr>
          <p:cNvPr id="5" name="Πίνακας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97764074"/>
              </p:ext>
            </p:extLst>
          </p:nvPr>
        </p:nvGraphicFramePr>
        <p:xfrm>
          <a:off x="1" y="2204866"/>
          <a:ext cx="9143999" cy="46531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56425"/>
                <a:gridCol w="2204936"/>
                <a:gridCol w="1880680"/>
                <a:gridCol w="1783404"/>
                <a:gridCol w="1718554"/>
              </a:tblGrid>
              <a:tr h="1744927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Τιμή Μετοχής</a:t>
                      </a:r>
                      <a:endParaRPr lang="el-GR" sz="2400" b="1" i="1" u="none" strike="noStrike" dirty="0">
                        <a:solidFill>
                          <a:srgbClr val="FFFFFF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Έσοδα - Αγορά Δικαιώματος 10</a:t>
                      </a:r>
                      <a:endParaRPr lang="el-GR" sz="2400" b="1" i="1" u="none" strike="noStrike" dirty="0">
                        <a:solidFill>
                          <a:srgbClr val="FFFFFF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Έσοδα -Πώληση </a:t>
                      </a:r>
                      <a:r>
                        <a:rPr lang="el-GR" sz="2400" u="none" strike="noStrike" dirty="0" err="1">
                          <a:effectLst/>
                        </a:rPr>
                        <a:t>Δικαιωμ</a:t>
                      </a:r>
                      <a:r>
                        <a:rPr lang="el-GR" sz="2400" u="none" strike="noStrike" dirty="0">
                          <a:effectLst/>
                        </a:rPr>
                        <a:t>.  Αγοράς 11</a:t>
                      </a:r>
                      <a:endParaRPr lang="el-GR" sz="2400" b="1" i="1" u="none" strike="noStrike" dirty="0">
                        <a:solidFill>
                          <a:srgbClr val="FFFFFF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Επένδυση</a:t>
                      </a:r>
                      <a:endParaRPr lang="el-GR" sz="2400" b="1" i="1" u="none" strike="noStrike" dirty="0">
                        <a:solidFill>
                          <a:srgbClr val="FFFFFF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 smtClean="0">
                          <a:effectLst/>
                        </a:rPr>
                        <a:t>Κέρδη/ Ζημιές</a:t>
                      </a:r>
                      <a:endParaRPr lang="el-GR" sz="2400" b="1" i="1" u="none" strike="noStrike" dirty="0">
                        <a:solidFill>
                          <a:srgbClr val="FFFFFF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</a:tr>
              <a:tr h="41545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8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</a:tr>
              <a:tr h="41545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9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</a:tr>
              <a:tr h="41545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-0.5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</a:tr>
              <a:tr h="41545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</a:tr>
              <a:tr h="41545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12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2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-1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0.5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</a:tr>
              <a:tr h="41545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13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3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-2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0.5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</a:tr>
              <a:tr h="415458"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14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4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>
                          <a:effectLst/>
                        </a:rPr>
                        <a:t>-3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-0.5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0.5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Arial Greek"/>
                      </a:endParaRPr>
                    </a:p>
                  </a:txBody>
                  <a:tcPr marL="6350" marR="6350" marT="6350" marB="0" anchor="b"/>
                </a:tc>
              </a:tr>
            </a:tbl>
          </a:graphicData>
        </a:graphic>
      </p:graphicFrame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Στρατηγικές - </a:t>
            </a:r>
            <a:r>
              <a:rPr lang="el-GR" b="1" dirty="0">
                <a:cs typeface="Times New Roman" pitchFamily="18" charset="0"/>
              </a:rPr>
              <a:t>Ανοίγματα</a:t>
            </a:r>
            <a:endParaRPr lang="en-GB" b="1" dirty="0">
              <a:cs typeface="Times New Roman" pitchFamily="18" charset="0"/>
            </a:endParaRPr>
          </a:p>
        </p:txBody>
      </p:sp>
      <p:graphicFrame>
        <p:nvGraphicFramePr>
          <p:cNvPr id="4" name="Γράφημα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338080730"/>
              </p:ext>
            </p:extLst>
          </p:nvPr>
        </p:nvGraphicFramePr>
        <p:xfrm>
          <a:off x="0" y="2194519"/>
          <a:ext cx="9144000" cy="4653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b="1" dirty="0">
                <a:cs typeface="Times New Roman" pitchFamily="18" charset="0"/>
              </a:rPr>
              <a:t>Μέγιστο Κέρδος: </a:t>
            </a:r>
            <a:r>
              <a:rPr lang="el-GR" b="1" dirty="0" smtClean="0">
                <a:cs typeface="Times New Roman" pitchFamily="18" charset="0"/>
              </a:rPr>
              <a:t>0,5 Ευρώ </a:t>
            </a:r>
          </a:p>
          <a:p>
            <a:pPr algn="just"/>
            <a:r>
              <a:rPr lang="el-GR" dirty="0" smtClean="0">
                <a:cs typeface="Times New Roman" pitchFamily="18" charset="0"/>
              </a:rPr>
              <a:t>Το </a:t>
            </a:r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μέγιστο κέρδος </a:t>
            </a:r>
            <a:r>
              <a:rPr lang="el-GR" dirty="0">
                <a:cs typeface="Times New Roman" pitchFamily="18" charset="0"/>
              </a:rPr>
              <a:t>επιτυγχάνεται όταν στην ημερομηνία λήξης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η τιμή </a:t>
            </a:r>
            <a:r>
              <a:rPr lang="el-GR" dirty="0">
                <a:cs typeface="Times New Roman" pitchFamily="18" charset="0"/>
              </a:rPr>
              <a:t>του υποκείμενου τίτλου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είναι υψηλότερη από την υψηλότερη τιμή άσκησης </a:t>
            </a:r>
          </a:p>
          <a:p>
            <a:pPr algn="just"/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Νεκρό σημείο: </a:t>
            </a:r>
            <a:r>
              <a:rPr lang="el-GR" b="1" dirty="0" smtClean="0">
                <a:solidFill>
                  <a:srgbClr val="0000FF"/>
                </a:solidFill>
                <a:cs typeface="Times New Roman" pitchFamily="18" charset="0"/>
              </a:rPr>
              <a:t>10,5 </a:t>
            </a:r>
            <a:r>
              <a:rPr lang="el-GR" dirty="0">
                <a:cs typeface="Times New Roman" pitchFamily="18" charset="0"/>
              </a:rPr>
              <a:t>(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χαμηλότερη τιμή άσκησης + καθαρή επένδυση</a:t>
            </a:r>
            <a:r>
              <a:rPr lang="el-GR" dirty="0">
                <a:cs typeface="Times New Roman" pitchFamily="18" charset="0"/>
              </a:rPr>
              <a:t>)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/>
          <a:lstStyle/>
          <a:p>
            <a:pPr algn="ctr"/>
            <a:r>
              <a:rPr lang="el-GR" b="1" dirty="0" smtClean="0">
                <a:solidFill>
                  <a:srgbClr val="0000FF"/>
                </a:solidFill>
              </a:rPr>
              <a:t>Κάθετο Ανοδικό Άνοιγμα με </a:t>
            </a:r>
            <a:r>
              <a:rPr lang="en-US" b="1" dirty="0" smtClean="0">
                <a:solidFill>
                  <a:srgbClr val="0000FF"/>
                </a:solidFill>
              </a:rPr>
              <a:t>call</a:t>
            </a:r>
            <a:r>
              <a:rPr lang="en-GB" dirty="0" smtClean="0">
                <a:solidFill>
                  <a:srgbClr val="0000FF"/>
                </a:solidFill>
              </a:rPr>
              <a:t> </a:t>
            </a:r>
            <a:endParaRPr lang="en-GB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4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4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44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441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3" name="Rectangle 3"/>
          <p:cNvSpPr>
            <a:spLocks noGrp="1" noChangeArrowheads="1"/>
          </p:cNvSpPr>
          <p:nvPr>
            <p:ph idx="1"/>
          </p:nvPr>
        </p:nvSpPr>
        <p:spPr>
          <a:xfrm>
            <a:off x="0" y="1885950"/>
            <a:ext cx="9144000" cy="4855418"/>
          </a:xfrm>
        </p:spPr>
        <p:txBody>
          <a:bodyPr/>
          <a:lstStyle/>
          <a:p>
            <a:pPr algn="just"/>
            <a:r>
              <a:rPr lang="el-GR" b="1" dirty="0">
                <a:cs typeface="Times New Roman" pitchFamily="18" charset="0"/>
              </a:rPr>
              <a:t>Μέγιστη ζημία: </a:t>
            </a:r>
            <a:r>
              <a:rPr lang="en-US" dirty="0" smtClean="0">
                <a:cs typeface="Times New Roman" pitchFamily="18" charset="0"/>
              </a:rPr>
              <a:t>0.5 </a:t>
            </a:r>
            <a:r>
              <a:rPr lang="el-GR" dirty="0" smtClean="0">
                <a:cs typeface="Times New Roman" pitchFamily="18" charset="0"/>
              </a:rPr>
              <a:t>Ευρώ. </a:t>
            </a:r>
          </a:p>
          <a:p>
            <a:pPr algn="just"/>
            <a:r>
              <a:rPr lang="el-GR" b="1" dirty="0" smtClean="0">
                <a:solidFill>
                  <a:srgbClr val="0000FF"/>
                </a:solidFill>
                <a:cs typeface="Times New Roman" pitchFamily="18" charset="0"/>
              </a:rPr>
              <a:t>Η </a:t>
            </a:r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τιμή του υποκείμενου τίτλου </a:t>
            </a:r>
            <a:r>
              <a:rPr lang="el-GR" dirty="0">
                <a:cs typeface="Times New Roman" pitchFamily="18" charset="0"/>
              </a:rPr>
              <a:t>στην ημερομηνία άσκησης </a:t>
            </a:r>
            <a:r>
              <a:rPr lang="el-GR" b="1" dirty="0">
                <a:solidFill>
                  <a:srgbClr val="0000FF"/>
                </a:solidFill>
                <a:cs typeface="Times New Roman" pitchFamily="18" charset="0"/>
              </a:rPr>
              <a:t>είναι κάτω από την χαμηλότερη τιμή άσκησης</a:t>
            </a:r>
            <a:r>
              <a:rPr lang="el-GR" dirty="0">
                <a:cs typeface="Times New Roman" pitchFamily="18" charset="0"/>
              </a:rPr>
              <a:t> </a:t>
            </a:r>
            <a:endParaRPr lang="el-GR" dirty="0" smtClean="0">
              <a:cs typeface="Times New Roman" pitchFamily="18" charset="0"/>
            </a:endParaRPr>
          </a:p>
          <a:p>
            <a:pPr lvl="1" algn="just"/>
            <a:r>
              <a:rPr lang="el-GR" dirty="0" smtClean="0">
                <a:cs typeface="Times New Roman" pitchFamily="18" charset="0"/>
              </a:rPr>
              <a:t>με </a:t>
            </a:r>
            <a:r>
              <a:rPr lang="el-GR" dirty="0">
                <a:cs typeface="Times New Roman" pitchFamily="18" charset="0"/>
              </a:rPr>
              <a:t>αποτέλεσμα </a:t>
            </a:r>
            <a:r>
              <a:rPr lang="el-GR" b="1" dirty="0">
                <a:solidFill>
                  <a:srgbClr val="FF0000"/>
                </a:solidFill>
                <a:cs typeface="Times New Roman" pitchFamily="18" charset="0"/>
              </a:rPr>
              <a:t>και τα δυο δικαιώματα να εκπνέουν χωρίς αξία</a:t>
            </a:r>
            <a:r>
              <a:rPr lang="el-GR" dirty="0">
                <a:cs typeface="Times New Roman" pitchFamily="18" charset="0"/>
              </a:rPr>
              <a:t>. </a:t>
            </a:r>
            <a:endParaRPr lang="en-GB" dirty="0">
              <a:cs typeface="Times New Roman" pitchFamily="18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/>
          <a:lstStyle/>
          <a:p>
            <a:pPr algn="ctr"/>
            <a:r>
              <a:rPr lang="el-GR" b="1" dirty="0" smtClean="0">
                <a:solidFill>
                  <a:srgbClr val="0000FF"/>
                </a:solidFill>
              </a:rPr>
              <a:t>Κάθετο Ανοδικό Άνοιγμα με </a:t>
            </a:r>
            <a:r>
              <a:rPr lang="en-US" b="1" dirty="0" smtClean="0">
                <a:solidFill>
                  <a:srgbClr val="0000FF"/>
                </a:solidFill>
              </a:rPr>
              <a:t>call</a:t>
            </a:r>
            <a:r>
              <a:rPr lang="en-GB" dirty="0" smtClean="0">
                <a:solidFill>
                  <a:srgbClr val="0000FF"/>
                </a:solidFill>
              </a:rPr>
              <a:t> </a:t>
            </a:r>
            <a:endParaRPr lang="en-GB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5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5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45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5443" grpId="0" build="p" autoUpdateAnimBg="0"/>
    </p:bldLst>
  </p:timing>
</p:sld>
</file>

<file path=ppt/theme/theme1.xml><?xml version="1.0" encoding="utf-8"?>
<a:theme xmlns:a="http://schemas.openxmlformats.org/drawingml/2006/main" name="Μοντέρνα">
  <a:themeElements>
    <a:clrScheme name="Μοντέρνα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Μοντέρνα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Μοντέρνα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Μοντέρνα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Μοντέρνα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Μοντέρνα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Μοντέρνα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Μοντέρνα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Μοντέρνα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Office\Templates\Σχέδια παρουσιάσεων\Μοντέρνα.pot</Template>
  <TotalTime>8176</TotalTime>
  <Words>996</Words>
  <Application>Microsoft Office PowerPoint</Application>
  <PresentationFormat>Προβολή στην οθόνη (4:3)</PresentationFormat>
  <Paragraphs>201</Paragraphs>
  <Slides>21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2" baseType="lpstr">
      <vt:lpstr>Μοντέρνα</vt:lpstr>
      <vt:lpstr>Στρατηγικές - Ανοίγματα </vt:lpstr>
      <vt:lpstr>Στρατηγικές - Ανοίγματα </vt:lpstr>
      <vt:lpstr>Στρατηγικές - Ανοίγματα </vt:lpstr>
      <vt:lpstr>Στρατηγικές - Ανοίγματα </vt:lpstr>
      <vt:lpstr>Κάθετο Ανοδικό Άνοιγμα με call </vt:lpstr>
      <vt:lpstr>Διαφάνεια 6</vt:lpstr>
      <vt:lpstr>Στρατηγικές - Ανοίγματα</vt:lpstr>
      <vt:lpstr>Κάθετο Ανοδικό Άνοιγμα με call </vt:lpstr>
      <vt:lpstr>Κάθετο Ανοδικό Άνοιγμα με call </vt:lpstr>
      <vt:lpstr>Κάθετο Ανοδικό Άνοιγμα με put </vt:lpstr>
      <vt:lpstr>Κάθετο Ανοδικό Άνοιγμα με put </vt:lpstr>
      <vt:lpstr>Κάθετο Ανοδικό Άνοιγμα με put </vt:lpstr>
      <vt:lpstr>Κάθετο Ανοδικό Άνοιγμα με put </vt:lpstr>
      <vt:lpstr>Κάθετο Ανοδικό Άνοιγμα με put </vt:lpstr>
      <vt:lpstr>Κάθετο καθοδικό άνοιγμα με put </vt:lpstr>
      <vt:lpstr>Διαφάνεια 16</vt:lpstr>
      <vt:lpstr>Κάθετο καθοδικό άνοιγμα με put </vt:lpstr>
      <vt:lpstr>Τιμή Δικαιώματος Πώλησης = 0,8 με τιμή άσκησης τα 10 Ευρώ Τιμή Δικαιώματος Πώλησης = 1,2 με τιμή άσκησης τα 11 Ευρώ</vt:lpstr>
      <vt:lpstr>Κάθετο καθοδικό άνοιγμα με put </vt:lpstr>
      <vt:lpstr>Κάθετο καθοδικό άνοιγμα</vt:lpstr>
      <vt:lpstr>Κάθετο καθοδικό άνοιγμα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Χρηματιστήριο Παραγώγων Αθηνών - ΧΠΑ</dc:title>
  <dc:creator>@</dc:creator>
  <cp:lastModifiedBy>User</cp:lastModifiedBy>
  <cp:revision>86</cp:revision>
  <cp:lastPrinted>2017-04-04T14:08:21Z</cp:lastPrinted>
  <dcterms:created xsi:type="dcterms:W3CDTF">2000-05-31T12:27:11Z</dcterms:created>
  <dcterms:modified xsi:type="dcterms:W3CDTF">2017-05-31T07:23:26Z</dcterms:modified>
</cp:coreProperties>
</file>